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342" r:id="rId5"/>
    <p:sldId id="301" r:id="rId6"/>
    <p:sldId id="303" r:id="rId7"/>
    <p:sldId id="343" r:id="rId8"/>
    <p:sldId id="359" r:id="rId9"/>
    <p:sldId id="360" r:id="rId10"/>
    <p:sldId id="344" r:id="rId11"/>
    <p:sldId id="361" r:id="rId12"/>
    <p:sldId id="348" r:id="rId13"/>
    <p:sldId id="347" r:id="rId14"/>
    <p:sldId id="349" r:id="rId15"/>
    <p:sldId id="352" r:id="rId16"/>
    <p:sldId id="351" r:id="rId17"/>
    <p:sldId id="353" r:id="rId18"/>
    <p:sldId id="354" r:id="rId19"/>
    <p:sldId id="355" r:id="rId20"/>
    <p:sldId id="356" r:id="rId21"/>
    <p:sldId id="350" r:id="rId22"/>
    <p:sldId id="357" r:id="rId23"/>
    <p:sldId id="3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3236"/>
    <a:srgbClr val="F6DA02"/>
    <a:srgbClr val="AC2623"/>
    <a:srgbClr val="F7DB12"/>
    <a:srgbClr val="DA3336"/>
    <a:srgbClr val="E23E35"/>
    <a:srgbClr val="DE352F"/>
    <a:srgbClr val="F6D222"/>
    <a:srgbClr val="F5DA01"/>
    <a:srgbClr val="E73E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76727" autoAdjust="0"/>
  </p:normalViewPr>
  <p:slideViewPr>
    <p:cSldViewPr snapToGrid="0">
      <p:cViewPr varScale="1">
        <p:scale>
          <a:sx n="73" d="100"/>
          <a:sy n="73" d="100"/>
        </p:scale>
        <p:origin x="53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18C60-BCC5-478B-A2EF-A7BCD5079C06}" type="datetimeFigureOut">
              <a:rPr lang="en-ZA" smtClean="0"/>
              <a:t>2020/08/10</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E07B2-4F93-4C91-BD11-908A6EC23051}" type="slidenum">
              <a:rPr lang="en-ZA" smtClean="0"/>
              <a:t>‹#›</a:t>
            </a:fld>
            <a:endParaRPr lang="en-ZA"/>
          </a:p>
        </p:txBody>
      </p:sp>
    </p:spTree>
    <p:extLst>
      <p:ext uri="{BB962C8B-B14F-4D97-AF65-F5344CB8AC3E}">
        <p14:creationId xmlns:p14="http://schemas.microsoft.com/office/powerpoint/2010/main" val="119112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a:t>
            </a:fld>
            <a:endParaRPr lang="en-ZA"/>
          </a:p>
        </p:txBody>
      </p:sp>
    </p:spTree>
    <p:extLst>
      <p:ext uri="{BB962C8B-B14F-4D97-AF65-F5344CB8AC3E}">
        <p14:creationId xmlns:p14="http://schemas.microsoft.com/office/powerpoint/2010/main" val="3656634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10</a:t>
            </a:fld>
            <a:endParaRPr lang="en-ZA"/>
          </a:p>
        </p:txBody>
      </p:sp>
    </p:spTree>
    <p:extLst>
      <p:ext uri="{BB962C8B-B14F-4D97-AF65-F5344CB8AC3E}">
        <p14:creationId xmlns:p14="http://schemas.microsoft.com/office/powerpoint/2010/main" val="162993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11</a:t>
            </a:fld>
            <a:endParaRPr lang="en-ZA"/>
          </a:p>
        </p:txBody>
      </p:sp>
    </p:spTree>
    <p:extLst>
      <p:ext uri="{BB962C8B-B14F-4D97-AF65-F5344CB8AC3E}">
        <p14:creationId xmlns:p14="http://schemas.microsoft.com/office/powerpoint/2010/main" val="3465275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12</a:t>
            </a:fld>
            <a:endParaRPr lang="en-ZA"/>
          </a:p>
        </p:txBody>
      </p:sp>
    </p:spTree>
    <p:extLst>
      <p:ext uri="{BB962C8B-B14F-4D97-AF65-F5344CB8AC3E}">
        <p14:creationId xmlns:p14="http://schemas.microsoft.com/office/powerpoint/2010/main" val="2350200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13</a:t>
            </a:fld>
            <a:endParaRPr lang="en-ZA"/>
          </a:p>
        </p:txBody>
      </p:sp>
    </p:spTree>
    <p:extLst>
      <p:ext uri="{BB962C8B-B14F-4D97-AF65-F5344CB8AC3E}">
        <p14:creationId xmlns:p14="http://schemas.microsoft.com/office/powerpoint/2010/main" val="580230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14</a:t>
            </a:fld>
            <a:endParaRPr lang="en-ZA"/>
          </a:p>
        </p:txBody>
      </p:sp>
    </p:spTree>
    <p:extLst>
      <p:ext uri="{BB962C8B-B14F-4D97-AF65-F5344CB8AC3E}">
        <p14:creationId xmlns:p14="http://schemas.microsoft.com/office/powerpoint/2010/main" val="1879735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15</a:t>
            </a:fld>
            <a:endParaRPr lang="en-ZA"/>
          </a:p>
        </p:txBody>
      </p:sp>
    </p:spTree>
    <p:extLst>
      <p:ext uri="{BB962C8B-B14F-4D97-AF65-F5344CB8AC3E}">
        <p14:creationId xmlns:p14="http://schemas.microsoft.com/office/powerpoint/2010/main" val="3280632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16</a:t>
            </a:fld>
            <a:endParaRPr lang="en-ZA"/>
          </a:p>
        </p:txBody>
      </p:sp>
    </p:spTree>
    <p:extLst>
      <p:ext uri="{BB962C8B-B14F-4D97-AF65-F5344CB8AC3E}">
        <p14:creationId xmlns:p14="http://schemas.microsoft.com/office/powerpoint/2010/main" val="2922037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17</a:t>
            </a:fld>
            <a:endParaRPr lang="en-ZA"/>
          </a:p>
        </p:txBody>
      </p:sp>
    </p:spTree>
    <p:extLst>
      <p:ext uri="{BB962C8B-B14F-4D97-AF65-F5344CB8AC3E}">
        <p14:creationId xmlns:p14="http://schemas.microsoft.com/office/powerpoint/2010/main" val="2801715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18</a:t>
            </a:fld>
            <a:endParaRPr lang="en-ZA"/>
          </a:p>
        </p:txBody>
      </p:sp>
    </p:spTree>
    <p:extLst>
      <p:ext uri="{BB962C8B-B14F-4D97-AF65-F5344CB8AC3E}">
        <p14:creationId xmlns:p14="http://schemas.microsoft.com/office/powerpoint/2010/main" val="552739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19</a:t>
            </a:fld>
            <a:endParaRPr lang="en-ZA"/>
          </a:p>
        </p:txBody>
      </p:sp>
    </p:spTree>
    <p:extLst>
      <p:ext uri="{BB962C8B-B14F-4D97-AF65-F5344CB8AC3E}">
        <p14:creationId xmlns:p14="http://schemas.microsoft.com/office/powerpoint/2010/main" val="3686490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a:t>
            </a:fld>
            <a:endParaRPr lang="en-ZA"/>
          </a:p>
        </p:txBody>
      </p:sp>
    </p:spTree>
    <p:extLst>
      <p:ext uri="{BB962C8B-B14F-4D97-AF65-F5344CB8AC3E}">
        <p14:creationId xmlns:p14="http://schemas.microsoft.com/office/powerpoint/2010/main" val="698426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20</a:t>
            </a:fld>
            <a:endParaRPr lang="en-ZA"/>
          </a:p>
        </p:txBody>
      </p:sp>
    </p:spTree>
    <p:extLst>
      <p:ext uri="{BB962C8B-B14F-4D97-AF65-F5344CB8AC3E}">
        <p14:creationId xmlns:p14="http://schemas.microsoft.com/office/powerpoint/2010/main" val="3121917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a:t>
            </a:fld>
            <a:endParaRPr lang="en-ZA"/>
          </a:p>
        </p:txBody>
      </p:sp>
    </p:spTree>
    <p:extLst>
      <p:ext uri="{BB962C8B-B14F-4D97-AF65-F5344CB8AC3E}">
        <p14:creationId xmlns:p14="http://schemas.microsoft.com/office/powerpoint/2010/main" val="1838479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4</a:t>
            </a:fld>
            <a:endParaRPr lang="en-ZA"/>
          </a:p>
        </p:txBody>
      </p:sp>
    </p:spTree>
    <p:extLst>
      <p:ext uri="{BB962C8B-B14F-4D97-AF65-F5344CB8AC3E}">
        <p14:creationId xmlns:p14="http://schemas.microsoft.com/office/powerpoint/2010/main" val="1860130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5</a:t>
            </a:fld>
            <a:endParaRPr lang="en-ZA"/>
          </a:p>
        </p:txBody>
      </p:sp>
    </p:spTree>
    <p:extLst>
      <p:ext uri="{BB962C8B-B14F-4D97-AF65-F5344CB8AC3E}">
        <p14:creationId xmlns:p14="http://schemas.microsoft.com/office/powerpoint/2010/main" val="435999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6</a:t>
            </a:fld>
            <a:endParaRPr lang="en-ZA"/>
          </a:p>
        </p:txBody>
      </p:sp>
    </p:spTree>
    <p:extLst>
      <p:ext uri="{BB962C8B-B14F-4D97-AF65-F5344CB8AC3E}">
        <p14:creationId xmlns:p14="http://schemas.microsoft.com/office/powerpoint/2010/main" val="202933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7</a:t>
            </a:fld>
            <a:endParaRPr lang="en-ZA"/>
          </a:p>
        </p:txBody>
      </p:sp>
    </p:spTree>
    <p:extLst>
      <p:ext uri="{BB962C8B-B14F-4D97-AF65-F5344CB8AC3E}">
        <p14:creationId xmlns:p14="http://schemas.microsoft.com/office/powerpoint/2010/main" val="4273693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8</a:t>
            </a:fld>
            <a:endParaRPr lang="en-ZA"/>
          </a:p>
        </p:txBody>
      </p:sp>
    </p:spTree>
    <p:extLst>
      <p:ext uri="{BB962C8B-B14F-4D97-AF65-F5344CB8AC3E}">
        <p14:creationId xmlns:p14="http://schemas.microsoft.com/office/powerpoint/2010/main" val="2771822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9</a:t>
            </a:fld>
            <a:endParaRPr lang="en-ZA"/>
          </a:p>
        </p:txBody>
      </p:sp>
    </p:spTree>
    <p:extLst>
      <p:ext uri="{BB962C8B-B14F-4D97-AF65-F5344CB8AC3E}">
        <p14:creationId xmlns:p14="http://schemas.microsoft.com/office/powerpoint/2010/main" val="37109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186427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85464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91195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73047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9E929-4A0F-4070-93A0-D41EEBABD4C8}" type="datetimeFigureOut">
              <a:rPr lang="en-ZA" smtClean="0"/>
              <a:t>2020/08/10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154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7EE9E929-4A0F-4070-93A0-D41EEBABD4C8}" type="datetimeFigureOut">
              <a:rPr lang="en-ZA" smtClean="0"/>
              <a:t>2020/08/10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9038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7EE9E929-4A0F-4070-93A0-D41EEBABD4C8}" type="datetimeFigureOut">
              <a:rPr lang="en-ZA" smtClean="0"/>
              <a:t>2020/08/10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17328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7EE9E929-4A0F-4070-93A0-D41EEBABD4C8}" type="datetimeFigureOut">
              <a:rPr lang="en-ZA" smtClean="0"/>
              <a:t>2020/08/10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44159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9E929-4A0F-4070-93A0-D41EEBABD4C8}" type="datetimeFigureOut">
              <a:rPr lang="en-ZA" smtClean="0"/>
              <a:t>2020/08/10</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61649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50929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71396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9E929-4A0F-4070-93A0-D41EEBABD4C8}" type="datetimeFigureOut">
              <a:rPr lang="en-ZA" smtClean="0"/>
              <a:t>2020/08/10</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DCB27-9A96-483F-8495-ACB1BA150DF1}" type="slidenum">
              <a:rPr lang="en-ZA" smtClean="0"/>
              <a:t>‹#›</a:t>
            </a:fld>
            <a:endParaRPr lang="en-ZA"/>
          </a:p>
        </p:txBody>
      </p:sp>
    </p:spTree>
    <p:extLst>
      <p:ext uri="{BB962C8B-B14F-4D97-AF65-F5344CB8AC3E}">
        <p14:creationId xmlns:p14="http://schemas.microsoft.com/office/powerpoint/2010/main" val="98961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704012" y="3596646"/>
            <a:ext cx="5094514" cy="646331"/>
          </a:xfrm>
          <a:prstGeom prst="rect">
            <a:avLst/>
          </a:prstGeom>
          <a:noFill/>
        </p:spPr>
        <p:txBody>
          <a:bodyPr wrap="square" rtlCol="0">
            <a:spAutoFit/>
          </a:bodyPr>
          <a:lstStyle/>
          <a:p>
            <a:pPr algn="just"/>
            <a:r>
              <a:rPr lang="en-US" i="1" dirty="0" smtClean="0"/>
              <a:t>Server-side Programming using Node.js</a:t>
            </a:r>
            <a:endParaRPr lang="en-US" i="1" dirty="0"/>
          </a:p>
          <a:p>
            <a:pPr marL="285750" indent="-285750" algn="just">
              <a:buFont typeface="Arial" panose="020B0604020202020204" pitchFamily="34" charset="0"/>
              <a:buChar char="•"/>
            </a:pPr>
            <a:endParaRPr lang="en-US" i="1" dirty="0"/>
          </a:p>
        </p:txBody>
      </p:sp>
      <p:sp>
        <p:nvSpPr>
          <p:cNvPr id="3" name="TextBox 2"/>
          <p:cNvSpPr txBox="1"/>
          <p:nvPr/>
        </p:nvSpPr>
        <p:spPr>
          <a:xfrm>
            <a:off x="2063931" y="2625365"/>
            <a:ext cx="184731" cy="769441"/>
          </a:xfrm>
          <a:prstGeom prst="rect">
            <a:avLst/>
          </a:prstGeom>
          <a:noFill/>
        </p:spPr>
        <p:txBody>
          <a:bodyPr wrap="none" rtlCol="0">
            <a:spAutoFit/>
          </a:bodyPr>
          <a:lstStyle/>
          <a:p>
            <a:endParaRPr lang="en-ZA" sz="4400" dirty="0"/>
          </a:p>
        </p:txBody>
      </p:sp>
      <p:pic>
        <p:nvPicPr>
          <p:cNvPr id="1026" name="Picture 2" descr="Tendai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0042" y="2713932"/>
            <a:ext cx="1271581" cy="1271581"/>
          </a:xfrm>
          <a:prstGeom prst="rect">
            <a:avLst/>
          </a:prstGeom>
          <a:noFill/>
          <a:ln w="28575">
            <a:solidFill>
              <a:schemeClr val="tx1"/>
            </a:solidFill>
          </a:ln>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1" y="3357156"/>
            <a:ext cx="1004085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pic>
        <p:nvPicPr>
          <p:cNvPr id="9" name="Picture 8"/>
          <p:cNvPicPr>
            <a:picLocks noChangeAspect="1"/>
          </p:cNvPicPr>
          <p:nvPr/>
        </p:nvPicPr>
        <p:blipFill>
          <a:blip r:embed="rId4"/>
          <a:stretch>
            <a:fillRect/>
          </a:stretch>
        </p:blipFill>
        <p:spPr>
          <a:xfrm>
            <a:off x="291329" y="3985513"/>
            <a:ext cx="1233700" cy="754283"/>
          </a:xfrm>
          <a:prstGeom prst="rect">
            <a:avLst/>
          </a:prstGeom>
        </p:spPr>
      </p:pic>
      <p:pic>
        <p:nvPicPr>
          <p:cNvPr id="12" name="Picture 11"/>
          <p:cNvPicPr>
            <a:picLocks noChangeAspect="1"/>
          </p:cNvPicPr>
          <p:nvPr/>
        </p:nvPicPr>
        <p:blipFill>
          <a:blip r:embed="rId5"/>
          <a:stretch>
            <a:fillRect/>
          </a:stretch>
        </p:blipFill>
        <p:spPr>
          <a:xfrm>
            <a:off x="1827520" y="3993306"/>
            <a:ext cx="1349940" cy="746490"/>
          </a:xfrm>
          <a:prstGeom prst="rect">
            <a:avLst/>
          </a:prstGeom>
        </p:spPr>
      </p:pic>
      <p:pic>
        <p:nvPicPr>
          <p:cNvPr id="14" name="Picture 13"/>
          <p:cNvPicPr>
            <a:picLocks noChangeAspect="1"/>
          </p:cNvPicPr>
          <p:nvPr/>
        </p:nvPicPr>
        <p:blipFill>
          <a:blip r:embed="rId6"/>
          <a:stretch>
            <a:fillRect/>
          </a:stretch>
        </p:blipFill>
        <p:spPr>
          <a:xfrm>
            <a:off x="3479952" y="3939185"/>
            <a:ext cx="1496996" cy="800611"/>
          </a:xfrm>
          <a:prstGeom prst="rect">
            <a:avLst/>
          </a:prstGeom>
        </p:spPr>
      </p:pic>
      <p:pic>
        <p:nvPicPr>
          <p:cNvPr id="16" name="Picture 15"/>
          <p:cNvPicPr>
            <a:picLocks noChangeAspect="1"/>
          </p:cNvPicPr>
          <p:nvPr/>
        </p:nvPicPr>
        <p:blipFill>
          <a:blip r:embed="rId7"/>
          <a:stretch>
            <a:fillRect/>
          </a:stretch>
        </p:blipFill>
        <p:spPr>
          <a:xfrm>
            <a:off x="5129011" y="3919812"/>
            <a:ext cx="1665720" cy="832860"/>
          </a:xfrm>
          <a:prstGeom prst="rect">
            <a:avLst/>
          </a:prstGeom>
        </p:spPr>
      </p:pic>
      <p:pic>
        <p:nvPicPr>
          <p:cNvPr id="18" name="Picture 17"/>
          <p:cNvPicPr>
            <a:picLocks noChangeAspect="1"/>
          </p:cNvPicPr>
          <p:nvPr/>
        </p:nvPicPr>
        <p:blipFill>
          <a:blip r:embed="rId8"/>
          <a:stretch>
            <a:fillRect/>
          </a:stretch>
        </p:blipFill>
        <p:spPr>
          <a:xfrm>
            <a:off x="6962721" y="3896074"/>
            <a:ext cx="987867" cy="856357"/>
          </a:xfrm>
          <a:prstGeom prst="rect">
            <a:avLst/>
          </a:prstGeom>
        </p:spPr>
      </p:pic>
      <p:sp>
        <p:nvSpPr>
          <p:cNvPr id="2" name="TextBox 1"/>
          <p:cNvSpPr txBox="1"/>
          <p:nvPr/>
        </p:nvSpPr>
        <p:spPr>
          <a:xfrm>
            <a:off x="3635764" y="2163621"/>
            <a:ext cx="5303520" cy="923330"/>
          </a:xfrm>
          <a:prstGeom prst="rect">
            <a:avLst/>
          </a:prstGeom>
          <a:noFill/>
        </p:spPr>
        <p:txBody>
          <a:bodyPr wrap="square" rtlCol="0">
            <a:spAutoFit/>
          </a:bodyPr>
          <a:lstStyle/>
          <a:p>
            <a:r>
              <a:rPr lang="en-US" sz="5400" b="1" dirty="0" smtClean="0"/>
              <a:t>Express</a:t>
            </a:r>
            <a:endParaRPr lang="en-ZA" sz="5400" b="1" dirty="0"/>
          </a:p>
        </p:txBody>
      </p:sp>
    </p:spTree>
    <p:extLst>
      <p:ext uri="{BB962C8B-B14F-4D97-AF65-F5344CB8AC3E}">
        <p14:creationId xmlns:p14="http://schemas.microsoft.com/office/powerpoint/2010/main" val="217236133"/>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979744" y="2481941"/>
            <a:ext cx="8057783" cy="461665"/>
          </a:xfrm>
          <a:prstGeom prst="rect">
            <a:avLst/>
          </a:prstGeom>
          <a:noFill/>
        </p:spPr>
        <p:txBody>
          <a:bodyPr wrap="none" rtlCol="0">
            <a:spAutoFit/>
          </a:bodyPr>
          <a:lstStyle/>
          <a:p>
            <a:r>
              <a:rPr lang="en-US" sz="2400" dirty="0" smtClean="0"/>
              <a:t>Exercise: Install express (with save) and write Hello Express app</a:t>
            </a:r>
            <a:endParaRPr lang="en-ZA" sz="2400" dirty="0"/>
          </a:p>
        </p:txBody>
      </p:sp>
    </p:spTree>
    <p:extLst>
      <p:ext uri="{BB962C8B-B14F-4D97-AF65-F5344CB8AC3E}">
        <p14:creationId xmlns:p14="http://schemas.microsoft.com/office/powerpoint/2010/main" val="1469534740"/>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6887206" cy="584775"/>
          </a:xfrm>
          <a:prstGeom prst="rect">
            <a:avLst/>
          </a:prstGeom>
          <a:noFill/>
        </p:spPr>
        <p:txBody>
          <a:bodyPr wrap="none" rtlCol="0">
            <a:spAutoFit/>
          </a:bodyPr>
          <a:lstStyle/>
          <a:p>
            <a:r>
              <a:rPr lang="en-US" sz="3200" dirty="0" smtClean="0"/>
              <a:t>Express Server: Working with Static Files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521726"/>
            <a:ext cx="2623923" cy="646331"/>
          </a:xfrm>
          <a:prstGeom prst="rect">
            <a:avLst/>
          </a:prstGeom>
          <a:noFill/>
        </p:spPr>
        <p:txBody>
          <a:bodyPr wrap="none" rtlCol="0">
            <a:spAutoFit/>
          </a:bodyPr>
          <a:lstStyle/>
          <a:p>
            <a:r>
              <a:rPr lang="en-ZA" b="1" dirty="0"/>
              <a:t>Serving Files with Express</a:t>
            </a:r>
          </a:p>
          <a:p>
            <a:endParaRPr lang="en-ZA" b="1" dirty="0"/>
          </a:p>
        </p:txBody>
      </p:sp>
      <p:sp>
        <p:nvSpPr>
          <p:cNvPr id="3" name="TextBox 2"/>
          <p:cNvSpPr txBox="1"/>
          <p:nvPr/>
        </p:nvSpPr>
        <p:spPr>
          <a:xfrm>
            <a:off x="914400" y="2168057"/>
            <a:ext cx="10868297" cy="2585323"/>
          </a:xfrm>
          <a:prstGeom prst="rect">
            <a:avLst/>
          </a:prstGeom>
          <a:noFill/>
        </p:spPr>
        <p:txBody>
          <a:bodyPr wrap="square" rtlCol="0">
            <a:spAutoFit/>
          </a:bodyPr>
          <a:lstStyle/>
          <a:p>
            <a:pPr>
              <a:lnSpc>
                <a:spcPct val="200000"/>
              </a:lnSpc>
            </a:pPr>
            <a:r>
              <a:rPr lang="en-US" dirty="0"/>
              <a:t>There are two ways to serve static files using Express:</a:t>
            </a:r>
          </a:p>
          <a:p>
            <a:pPr marL="285750" indent="-285750">
              <a:lnSpc>
                <a:spcPct val="200000"/>
              </a:lnSpc>
              <a:buFont typeface="Arial" panose="020B0604020202020204" pitchFamily="34" charset="0"/>
              <a:buChar char="•"/>
            </a:pPr>
            <a:r>
              <a:rPr lang="en-US" dirty="0"/>
              <a:t>Serving a single file by configuring a path to the resource</a:t>
            </a:r>
          </a:p>
          <a:p>
            <a:pPr marL="285750" indent="-285750">
              <a:lnSpc>
                <a:spcPct val="200000"/>
              </a:lnSpc>
              <a:buFont typeface="Arial" panose="020B0604020202020204" pitchFamily="34" charset="0"/>
              <a:buChar char="•"/>
            </a:pPr>
            <a:r>
              <a:rPr lang="en-US" dirty="0"/>
              <a:t>Setting a public directory in which all files are accessible</a:t>
            </a:r>
          </a:p>
          <a:p>
            <a:pPr>
              <a:lnSpc>
                <a:spcPct val="200000"/>
              </a:lnSpc>
            </a:pPr>
            <a:r>
              <a:rPr lang="en-US" dirty="0"/>
              <a:t>We'll go over each of these methods in the next two sections.</a:t>
            </a:r>
          </a:p>
          <a:p>
            <a:endParaRPr lang="en-ZA" dirty="0"/>
          </a:p>
        </p:txBody>
      </p:sp>
    </p:spTree>
    <p:extLst>
      <p:ext uri="{BB962C8B-B14F-4D97-AF65-F5344CB8AC3E}">
        <p14:creationId xmlns:p14="http://schemas.microsoft.com/office/powerpoint/2010/main" val="2612628613"/>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6887206" cy="584775"/>
          </a:xfrm>
          <a:prstGeom prst="rect">
            <a:avLst/>
          </a:prstGeom>
          <a:noFill/>
        </p:spPr>
        <p:txBody>
          <a:bodyPr wrap="none" rtlCol="0">
            <a:spAutoFit/>
          </a:bodyPr>
          <a:lstStyle/>
          <a:p>
            <a:r>
              <a:rPr lang="en-US" sz="3200" dirty="0" smtClean="0"/>
              <a:t>Express Server: Working with Static Files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521726"/>
            <a:ext cx="4674613" cy="369332"/>
          </a:xfrm>
          <a:prstGeom prst="rect">
            <a:avLst/>
          </a:prstGeom>
          <a:noFill/>
        </p:spPr>
        <p:txBody>
          <a:bodyPr wrap="none" rtlCol="0">
            <a:spAutoFit/>
          </a:bodyPr>
          <a:lstStyle/>
          <a:p>
            <a:r>
              <a:rPr lang="en-ZA" b="1" dirty="0"/>
              <a:t>Serving Files with </a:t>
            </a:r>
            <a:r>
              <a:rPr lang="en-ZA" b="1" dirty="0" smtClean="0"/>
              <a:t>Express: </a:t>
            </a:r>
            <a:r>
              <a:rPr lang="en-ZA" b="1" dirty="0"/>
              <a:t>Serving a Single </a:t>
            </a:r>
            <a:r>
              <a:rPr lang="en-ZA" b="1" dirty="0" smtClean="0"/>
              <a:t>File </a:t>
            </a:r>
            <a:endParaRPr lang="en-ZA" b="1" dirty="0"/>
          </a:p>
        </p:txBody>
      </p:sp>
      <p:sp>
        <p:nvSpPr>
          <p:cNvPr id="6" name="Rectangle 5"/>
          <p:cNvSpPr/>
          <p:nvPr/>
        </p:nvSpPr>
        <p:spPr>
          <a:xfrm>
            <a:off x="757646" y="1891058"/>
            <a:ext cx="11025051" cy="1754326"/>
          </a:xfrm>
          <a:prstGeom prst="rect">
            <a:avLst/>
          </a:prstGeom>
        </p:spPr>
        <p:txBody>
          <a:bodyPr wrap="square">
            <a:spAutoFit/>
          </a:bodyPr>
          <a:lstStyle/>
          <a:p>
            <a:r>
              <a:rPr lang="en-US" dirty="0"/>
              <a:t>Consider a scenario when we want to create a simple landing page that consists of 3 HTML documents (</a:t>
            </a:r>
            <a:r>
              <a:rPr lang="en-US" dirty="0">
                <a:solidFill>
                  <a:srgbClr val="DA3236"/>
                </a:solidFill>
              </a:rPr>
              <a:t>home.html, contact.html</a:t>
            </a:r>
            <a:r>
              <a:rPr lang="en-US" dirty="0"/>
              <a:t>, and </a:t>
            </a:r>
            <a:r>
              <a:rPr lang="en-US" dirty="0">
                <a:solidFill>
                  <a:srgbClr val="DA3236"/>
                </a:solidFill>
              </a:rPr>
              <a:t>about.html</a:t>
            </a:r>
            <a:r>
              <a:rPr lang="en-US" dirty="0"/>
              <a:t>), and we want to serve these files to the user.</a:t>
            </a:r>
          </a:p>
          <a:p>
            <a:endParaRPr lang="en-US" dirty="0"/>
          </a:p>
          <a:p>
            <a:r>
              <a:rPr lang="en-US" dirty="0"/>
              <a:t>Let's assume that the user visits the root path (</a:t>
            </a:r>
            <a:r>
              <a:rPr lang="en-US" dirty="0">
                <a:solidFill>
                  <a:srgbClr val="DA3236"/>
                </a:solidFill>
              </a:rPr>
              <a:t>http://localhost:3000</a:t>
            </a:r>
            <a:r>
              <a:rPr lang="en-US" dirty="0"/>
              <a:t>). In that case, we want to serve the </a:t>
            </a:r>
            <a:r>
              <a:rPr lang="en-US" dirty="0">
                <a:solidFill>
                  <a:srgbClr val="DA3236"/>
                </a:solidFill>
              </a:rPr>
              <a:t>home.html file</a:t>
            </a:r>
            <a:r>
              <a:rPr lang="en-US" dirty="0"/>
              <a:t>. Similarly, if the user visits the </a:t>
            </a:r>
            <a:r>
              <a:rPr lang="en-US" dirty="0">
                <a:solidFill>
                  <a:srgbClr val="DA3236"/>
                </a:solidFill>
              </a:rPr>
              <a:t>/contacts </a:t>
            </a:r>
            <a:r>
              <a:rPr lang="en-US" dirty="0"/>
              <a:t>or </a:t>
            </a:r>
            <a:r>
              <a:rPr lang="en-US" dirty="0">
                <a:solidFill>
                  <a:srgbClr val="DA3236"/>
                </a:solidFill>
              </a:rPr>
              <a:t>/about </a:t>
            </a:r>
            <a:r>
              <a:rPr lang="en-US" dirty="0"/>
              <a:t>paths, we want to serve the </a:t>
            </a:r>
            <a:r>
              <a:rPr lang="en-US" dirty="0">
                <a:solidFill>
                  <a:srgbClr val="DA3236"/>
                </a:solidFill>
              </a:rPr>
              <a:t>contact.html</a:t>
            </a:r>
            <a:r>
              <a:rPr lang="en-US" dirty="0"/>
              <a:t> and </a:t>
            </a:r>
            <a:r>
              <a:rPr lang="en-US" dirty="0">
                <a:solidFill>
                  <a:srgbClr val="DA3236"/>
                </a:solidFill>
              </a:rPr>
              <a:t>about.html </a:t>
            </a:r>
            <a:r>
              <a:rPr lang="en-US" dirty="0"/>
              <a:t>files, respectively.</a:t>
            </a:r>
            <a:endParaRPr lang="en-ZA" dirty="0"/>
          </a:p>
        </p:txBody>
      </p:sp>
      <p:sp>
        <p:nvSpPr>
          <p:cNvPr id="8" name="Rectangle 7"/>
          <p:cNvSpPr/>
          <p:nvPr/>
        </p:nvSpPr>
        <p:spPr>
          <a:xfrm>
            <a:off x="757646" y="3553051"/>
            <a:ext cx="10384971" cy="369332"/>
          </a:xfrm>
          <a:prstGeom prst="rect">
            <a:avLst/>
          </a:prstGeom>
        </p:spPr>
        <p:txBody>
          <a:bodyPr wrap="square">
            <a:spAutoFit/>
          </a:bodyPr>
          <a:lstStyle/>
          <a:p>
            <a:r>
              <a:rPr lang="en-US" dirty="0"/>
              <a:t>To implement this, let's create a </a:t>
            </a:r>
            <a:r>
              <a:rPr lang="en-US" dirty="0">
                <a:solidFill>
                  <a:srgbClr val="DA3236"/>
                </a:solidFill>
              </a:rPr>
              <a:t>landing-page.js file </a:t>
            </a:r>
            <a:r>
              <a:rPr lang="en-US" dirty="0"/>
              <a:t>and import the Express library:</a:t>
            </a:r>
            <a:endParaRPr lang="en-ZA" dirty="0"/>
          </a:p>
        </p:txBody>
      </p:sp>
      <p:sp>
        <p:nvSpPr>
          <p:cNvPr id="12" name="Rectangle 11"/>
          <p:cNvSpPr/>
          <p:nvPr/>
        </p:nvSpPr>
        <p:spPr>
          <a:xfrm>
            <a:off x="3581432" y="4012508"/>
            <a:ext cx="3315331" cy="338554"/>
          </a:xfrm>
          <a:prstGeom prst="rect">
            <a:avLst/>
          </a:prstGeom>
          <a:solidFill>
            <a:schemeClr val="tx1">
              <a:lumMod val="85000"/>
              <a:lumOff val="15000"/>
            </a:schemeClr>
          </a:solidFill>
        </p:spPr>
        <p:txBody>
          <a:bodyPr wrap="none">
            <a:spAutoFit/>
          </a:bodyPr>
          <a:lstStyle/>
          <a:p>
            <a:r>
              <a:rPr lang="en-ZA" sz="1600" dirty="0" err="1">
                <a:solidFill>
                  <a:srgbClr val="C678DD"/>
                </a:solidFill>
                <a:latin typeface="Menlo"/>
              </a:rPr>
              <a:t>const</a:t>
            </a:r>
            <a:r>
              <a:rPr lang="en-ZA" sz="1600" dirty="0">
                <a:solidFill>
                  <a:srgbClr val="ABB2BF"/>
                </a:solidFill>
                <a:latin typeface="Menlo"/>
              </a:rPr>
              <a:t> express = </a:t>
            </a:r>
            <a:r>
              <a:rPr lang="en-ZA" sz="1600" dirty="0">
                <a:solidFill>
                  <a:srgbClr val="E6C07B"/>
                </a:solidFill>
                <a:latin typeface="Menlo"/>
              </a:rPr>
              <a:t>require</a:t>
            </a:r>
            <a:r>
              <a:rPr lang="en-ZA" sz="1600" dirty="0">
                <a:solidFill>
                  <a:srgbClr val="ABB2BF"/>
                </a:solidFill>
                <a:latin typeface="Menlo"/>
              </a:rPr>
              <a:t>(</a:t>
            </a:r>
            <a:r>
              <a:rPr lang="en-ZA" sz="1600" dirty="0">
                <a:solidFill>
                  <a:srgbClr val="98C379"/>
                </a:solidFill>
                <a:latin typeface="Menlo"/>
              </a:rPr>
              <a:t>'express'</a:t>
            </a:r>
            <a:r>
              <a:rPr lang="en-ZA" sz="1600" dirty="0">
                <a:solidFill>
                  <a:srgbClr val="ABB2BF"/>
                </a:solidFill>
                <a:latin typeface="Menlo"/>
              </a:rPr>
              <a:t>);</a:t>
            </a:r>
            <a:endParaRPr lang="en-ZA" sz="1600" dirty="0"/>
          </a:p>
        </p:txBody>
      </p:sp>
      <p:sp>
        <p:nvSpPr>
          <p:cNvPr id="14" name="Rectangle 13"/>
          <p:cNvSpPr/>
          <p:nvPr/>
        </p:nvSpPr>
        <p:spPr>
          <a:xfrm>
            <a:off x="762359" y="4351062"/>
            <a:ext cx="3438890" cy="369332"/>
          </a:xfrm>
          <a:prstGeom prst="rect">
            <a:avLst/>
          </a:prstGeom>
        </p:spPr>
        <p:txBody>
          <a:bodyPr wrap="none">
            <a:spAutoFit/>
          </a:bodyPr>
          <a:lstStyle/>
          <a:p>
            <a:r>
              <a:rPr lang="en-US" dirty="0"/>
              <a:t>Then, we'll create the Express app:</a:t>
            </a:r>
            <a:endParaRPr lang="en-ZA" dirty="0"/>
          </a:p>
        </p:txBody>
      </p:sp>
      <p:sp>
        <p:nvSpPr>
          <p:cNvPr id="15" name="Rectangle 14"/>
          <p:cNvSpPr/>
          <p:nvPr/>
        </p:nvSpPr>
        <p:spPr>
          <a:xfrm>
            <a:off x="4002220" y="4659922"/>
            <a:ext cx="2223686" cy="338554"/>
          </a:xfrm>
          <a:prstGeom prst="rect">
            <a:avLst/>
          </a:prstGeom>
          <a:solidFill>
            <a:schemeClr val="tx1">
              <a:lumMod val="85000"/>
              <a:lumOff val="15000"/>
            </a:schemeClr>
          </a:solidFill>
        </p:spPr>
        <p:txBody>
          <a:bodyPr wrap="none">
            <a:spAutoFit/>
          </a:bodyPr>
          <a:lstStyle/>
          <a:p>
            <a:r>
              <a:rPr lang="en-ZA" sz="1600" dirty="0" err="1">
                <a:solidFill>
                  <a:srgbClr val="C678DD"/>
                </a:solidFill>
                <a:latin typeface="Menlo"/>
              </a:rPr>
              <a:t>const</a:t>
            </a:r>
            <a:r>
              <a:rPr lang="en-ZA" sz="1600" dirty="0">
                <a:solidFill>
                  <a:srgbClr val="ABB2BF"/>
                </a:solidFill>
                <a:latin typeface="Menlo"/>
              </a:rPr>
              <a:t> app = express();</a:t>
            </a:r>
            <a:endParaRPr lang="en-ZA" sz="1600" dirty="0"/>
          </a:p>
        </p:txBody>
      </p:sp>
      <p:sp>
        <p:nvSpPr>
          <p:cNvPr id="17" name="Rectangle 16"/>
          <p:cNvSpPr/>
          <p:nvPr/>
        </p:nvSpPr>
        <p:spPr>
          <a:xfrm>
            <a:off x="4002220" y="5312918"/>
            <a:ext cx="2223686" cy="338554"/>
          </a:xfrm>
          <a:prstGeom prst="rect">
            <a:avLst/>
          </a:prstGeom>
          <a:solidFill>
            <a:schemeClr val="tx1">
              <a:lumMod val="85000"/>
              <a:lumOff val="15000"/>
            </a:schemeClr>
          </a:solidFill>
        </p:spPr>
        <p:txBody>
          <a:bodyPr wrap="square">
            <a:spAutoFit/>
          </a:bodyPr>
          <a:lstStyle/>
          <a:p>
            <a:r>
              <a:rPr lang="en-ZA" sz="1600" dirty="0" err="1">
                <a:solidFill>
                  <a:srgbClr val="C678DD"/>
                </a:solidFill>
                <a:latin typeface="Menlo"/>
              </a:rPr>
              <a:t>const</a:t>
            </a:r>
            <a:r>
              <a:rPr lang="en-ZA" sz="1600" dirty="0">
                <a:solidFill>
                  <a:srgbClr val="ABB2BF"/>
                </a:solidFill>
                <a:latin typeface="Menlo"/>
              </a:rPr>
              <a:t> port = </a:t>
            </a:r>
            <a:r>
              <a:rPr lang="en-ZA" sz="1600" dirty="0">
                <a:solidFill>
                  <a:srgbClr val="D19A66"/>
                </a:solidFill>
                <a:latin typeface="Menlo"/>
              </a:rPr>
              <a:t>3000</a:t>
            </a:r>
            <a:r>
              <a:rPr lang="en-ZA" sz="1600" dirty="0">
                <a:solidFill>
                  <a:srgbClr val="ABB2BF"/>
                </a:solidFill>
                <a:latin typeface="Menlo"/>
              </a:rPr>
              <a:t>;</a:t>
            </a:r>
            <a:endParaRPr lang="en-ZA" sz="1600" dirty="0"/>
          </a:p>
        </p:txBody>
      </p:sp>
      <p:sp>
        <p:nvSpPr>
          <p:cNvPr id="18" name="Rectangle 17"/>
          <p:cNvSpPr/>
          <p:nvPr/>
        </p:nvSpPr>
        <p:spPr>
          <a:xfrm>
            <a:off x="757646" y="4971031"/>
            <a:ext cx="11264025" cy="369332"/>
          </a:xfrm>
          <a:prstGeom prst="rect">
            <a:avLst/>
          </a:prstGeom>
        </p:spPr>
        <p:txBody>
          <a:bodyPr wrap="square">
            <a:spAutoFit/>
          </a:bodyPr>
          <a:lstStyle/>
          <a:p>
            <a:r>
              <a:rPr lang="en-US" dirty="0"/>
              <a:t>Then let's define the port on which our server will be running, which we'll use later when we actually run the server:</a:t>
            </a:r>
            <a:endParaRPr lang="en-ZA" dirty="0"/>
          </a:p>
        </p:txBody>
      </p:sp>
    </p:spTree>
    <p:extLst>
      <p:ext uri="{BB962C8B-B14F-4D97-AF65-F5344CB8AC3E}">
        <p14:creationId xmlns:p14="http://schemas.microsoft.com/office/powerpoint/2010/main" val="730239659"/>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6887206" cy="584775"/>
          </a:xfrm>
          <a:prstGeom prst="rect">
            <a:avLst/>
          </a:prstGeom>
          <a:noFill/>
        </p:spPr>
        <p:txBody>
          <a:bodyPr wrap="none" rtlCol="0">
            <a:spAutoFit/>
          </a:bodyPr>
          <a:lstStyle/>
          <a:p>
            <a:r>
              <a:rPr lang="en-US" sz="3200" dirty="0" smtClean="0"/>
              <a:t>Express Server: Working with Static Files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521726"/>
            <a:ext cx="4674613" cy="369332"/>
          </a:xfrm>
          <a:prstGeom prst="rect">
            <a:avLst/>
          </a:prstGeom>
          <a:noFill/>
        </p:spPr>
        <p:txBody>
          <a:bodyPr wrap="none" rtlCol="0">
            <a:spAutoFit/>
          </a:bodyPr>
          <a:lstStyle/>
          <a:p>
            <a:r>
              <a:rPr lang="en-ZA" b="1" dirty="0"/>
              <a:t>Serving Files with </a:t>
            </a:r>
            <a:r>
              <a:rPr lang="en-ZA" b="1" dirty="0" smtClean="0"/>
              <a:t>Express: </a:t>
            </a:r>
            <a:r>
              <a:rPr lang="en-ZA" b="1" dirty="0"/>
              <a:t>Serving a Single </a:t>
            </a:r>
            <a:r>
              <a:rPr lang="en-ZA" b="1" dirty="0" smtClean="0"/>
              <a:t>File </a:t>
            </a:r>
            <a:endParaRPr lang="en-ZA" b="1" dirty="0"/>
          </a:p>
        </p:txBody>
      </p:sp>
      <p:sp>
        <p:nvSpPr>
          <p:cNvPr id="20" name="Rectangle 19"/>
          <p:cNvSpPr/>
          <p:nvPr/>
        </p:nvSpPr>
        <p:spPr>
          <a:xfrm>
            <a:off x="757645" y="2009926"/>
            <a:ext cx="10712695" cy="1477328"/>
          </a:xfrm>
          <a:prstGeom prst="rect">
            <a:avLst/>
          </a:prstGeom>
        </p:spPr>
        <p:txBody>
          <a:bodyPr wrap="square">
            <a:spAutoFit/>
          </a:bodyPr>
          <a:lstStyle/>
          <a:p>
            <a:r>
              <a:rPr lang="en-US" dirty="0"/>
              <a:t>Since we are sending a single file, we won't include links to any CSS or script files within those HTML files unless they are hosted in a different location, like a CDN, for example.</a:t>
            </a:r>
          </a:p>
          <a:p>
            <a:endParaRPr lang="en-US" dirty="0"/>
          </a:p>
          <a:p>
            <a:r>
              <a:rPr lang="en-US" dirty="0"/>
              <a:t>We'll handle serving these files together in the next section, so for now, let's stick with three very simple, bare-bone HTML files:</a:t>
            </a:r>
            <a:endParaRPr lang="en-ZA" dirty="0"/>
          </a:p>
        </p:txBody>
      </p:sp>
      <p:sp>
        <p:nvSpPr>
          <p:cNvPr id="21" name="Rectangle 20"/>
          <p:cNvSpPr/>
          <p:nvPr/>
        </p:nvSpPr>
        <p:spPr>
          <a:xfrm>
            <a:off x="757645" y="4361253"/>
            <a:ext cx="3267241" cy="338554"/>
          </a:xfrm>
          <a:prstGeom prst="rect">
            <a:avLst/>
          </a:prstGeom>
          <a:solidFill>
            <a:schemeClr val="tx1">
              <a:lumMod val="85000"/>
              <a:lumOff val="15000"/>
            </a:schemeClr>
          </a:solidFill>
        </p:spPr>
        <p:txBody>
          <a:bodyPr wrap="none">
            <a:spAutoFit/>
          </a:bodyPr>
          <a:lstStyle/>
          <a:p>
            <a:r>
              <a:rPr lang="en-ZA" sz="1600" dirty="0">
                <a:solidFill>
                  <a:srgbClr val="ABB2BF"/>
                </a:solidFill>
                <a:latin typeface="Menlo"/>
              </a:rPr>
              <a:t>&lt;</a:t>
            </a:r>
            <a:r>
              <a:rPr lang="en-ZA" sz="1600" dirty="0">
                <a:solidFill>
                  <a:srgbClr val="E06C75"/>
                </a:solidFill>
                <a:latin typeface="Menlo"/>
              </a:rPr>
              <a:t>body</a:t>
            </a:r>
            <a:r>
              <a:rPr lang="en-ZA" sz="1600" dirty="0">
                <a:solidFill>
                  <a:srgbClr val="ABB2BF"/>
                </a:solidFill>
                <a:latin typeface="Menlo"/>
              </a:rPr>
              <a:t>&gt; &lt;</a:t>
            </a:r>
            <a:r>
              <a:rPr lang="en-ZA" sz="1600" dirty="0">
                <a:solidFill>
                  <a:srgbClr val="E06C75"/>
                </a:solidFill>
                <a:latin typeface="Menlo"/>
              </a:rPr>
              <a:t>h1</a:t>
            </a:r>
            <a:r>
              <a:rPr lang="en-ZA" sz="1600" dirty="0">
                <a:solidFill>
                  <a:srgbClr val="ABB2BF"/>
                </a:solidFill>
                <a:latin typeface="Menlo"/>
              </a:rPr>
              <a:t>&gt;Home&lt;/</a:t>
            </a:r>
            <a:r>
              <a:rPr lang="en-ZA" sz="1600" dirty="0">
                <a:solidFill>
                  <a:srgbClr val="E06C75"/>
                </a:solidFill>
                <a:latin typeface="Menlo"/>
              </a:rPr>
              <a:t>h1</a:t>
            </a:r>
            <a:r>
              <a:rPr lang="en-ZA" sz="1600" dirty="0">
                <a:solidFill>
                  <a:srgbClr val="ABB2BF"/>
                </a:solidFill>
                <a:latin typeface="Menlo"/>
              </a:rPr>
              <a:t>&gt; &lt;/</a:t>
            </a:r>
            <a:r>
              <a:rPr lang="en-ZA" sz="1600" dirty="0">
                <a:solidFill>
                  <a:srgbClr val="E06C75"/>
                </a:solidFill>
                <a:latin typeface="Menlo"/>
              </a:rPr>
              <a:t>body</a:t>
            </a:r>
            <a:r>
              <a:rPr lang="en-ZA" sz="1600" dirty="0">
                <a:solidFill>
                  <a:srgbClr val="ABB2BF"/>
                </a:solidFill>
                <a:latin typeface="Menlo"/>
              </a:rPr>
              <a:t>&gt;</a:t>
            </a:r>
            <a:endParaRPr lang="en-ZA" sz="1600" dirty="0"/>
          </a:p>
        </p:txBody>
      </p:sp>
      <p:sp>
        <p:nvSpPr>
          <p:cNvPr id="22" name="Rectangle 21"/>
          <p:cNvSpPr/>
          <p:nvPr/>
        </p:nvSpPr>
        <p:spPr>
          <a:xfrm>
            <a:off x="4120214" y="4361253"/>
            <a:ext cx="3427541" cy="338554"/>
          </a:xfrm>
          <a:prstGeom prst="rect">
            <a:avLst/>
          </a:prstGeom>
          <a:solidFill>
            <a:schemeClr val="tx1">
              <a:lumMod val="85000"/>
              <a:lumOff val="15000"/>
            </a:schemeClr>
          </a:solidFill>
        </p:spPr>
        <p:txBody>
          <a:bodyPr wrap="none">
            <a:spAutoFit/>
          </a:bodyPr>
          <a:lstStyle/>
          <a:p>
            <a:r>
              <a:rPr lang="en-ZA" sz="1600" dirty="0">
                <a:solidFill>
                  <a:srgbClr val="ABB2BF"/>
                </a:solidFill>
                <a:latin typeface="Menlo"/>
              </a:rPr>
              <a:t>&lt;</a:t>
            </a:r>
            <a:r>
              <a:rPr lang="en-ZA" sz="1600" dirty="0">
                <a:solidFill>
                  <a:srgbClr val="E06C75"/>
                </a:solidFill>
                <a:latin typeface="Menlo"/>
              </a:rPr>
              <a:t>body</a:t>
            </a:r>
            <a:r>
              <a:rPr lang="en-ZA" sz="1600" dirty="0">
                <a:solidFill>
                  <a:srgbClr val="ABB2BF"/>
                </a:solidFill>
                <a:latin typeface="Menlo"/>
              </a:rPr>
              <a:t>&gt; &lt;</a:t>
            </a:r>
            <a:r>
              <a:rPr lang="en-ZA" sz="1600" dirty="0">
                <a:solidFill>
                  <a:srgbClr val="E06C75"/>
                </a:solidFill>
                <a:latin typeface="Menlo"/>
              </a:rPr>
              <a:t>h1</a:t>
            </a:r>
            <a:r>
              <a:rPr lang="en-ZA" sz="1600" dirty="0">
                <a:solidFill>
                  <a:srgbClr val="ABB2BF"/>
                </a:solidFill>
                <a:latin typeface="Menlo"/>
              </a:rPr>
              <a:t>&gt;Contact&lt;/</a:t>
            </a:r>
            <a:r>
              <a:rPr lang="en-ZA" sz="1600" dirty="0">
                <a:solidFill>
                  <a:srgbClr val="E06C75"/>
                </a:solidFill>
                <a:latin typeface="Menlo"/>
              </a:rPr>
              <a:t>h1</a:t>
            </a:r>
            <a:r>
              <a:rPr lang="en-ZA" sz="1600" dirty="0">
                <a:solidFill>
                  <a:srgbClr val="ABB2BF"/>
                </a:solidFill>
                <a:latin typeface="Menlo"/>
              </a:rPr>
              <a:t>&gt; &lt;/</a:t>
            </a:r>
            <a:r>
              <a:rPr lang="en-ZA" sz="1600" dirty="0">
                <a:solidFill>
                  <a:srgbClr val="E06C75"/>
                </a:solidFill>
                <a:latin typeface="Menlo"/>
              </a:rPr>
              <a:t>body</a:t>
            </a:r>
            <a:r>
              <a:rPr lang="en-ZA" sz="1600" dirty="0">
                <a:solidFill>
                  <a:srgbClr val="ABB2BF"/>
                </a:solidFill>
                <a:latin typeface="Menlo"/>
              </a:rPr>
              <a:t>&gt;</a:t>
            </a:r>
            <a:endParaRPr lang="en-ZA" sz="1600" dirty="0"/>
          </a:p>
        </p:txBody>
      </p:sp>
      <p:sp>
        <p:nvSpPr>
          <p:cNvPr id="23" name="Rectangle 22"/>
          <p:cNvSpPr/>
          <p:nvPr/>
        </p:nvSpPr>
        <p:spPr>
          <a:xfrm>
            <a:off x="7906544" y="4361253"/>
            <a:ext cx="3563796" cy="338554"/>
          </a:xfrm>
          <a:prstGeom prst="rect">
            <a:avLst/>
          </a:prstGeom>
          <a:solidFill>
            <a:schemeClr val="tx1">
              <a:lumMod val="85000"/>
              <a:lumOff val="15000"/>
            </a:schemeClr>
          </a:solidFill>
        </p:spPr>
        <p:txBody>
          <a:bodyPr wrap="none">
            <a:spAutoFit/>
          </a:bodyPr>
          <a:lstStyle/>
          <a:p>
            <a:r>
              <a:rPr lang="en-US" sz="1600" dirty="0">
                <a:solidFill>
                  <a:srgbClr val="ABB2BF"/>
                </a:solidFill>
                <a:latin typeface="Menlo"/>
              </a:rPr>
              <a:t>&lt;</a:t>
            </a:r>
            <a:r>
              <a:rPr lang="en-US" sz="1600" dirty="0">
                <a:solidFill>
                  <a:srgbClr val="E06C75"/>
                </a:solidFill>
                <a:latin typeface="Menlo"/>
              </a:rPr>
              <a:t>body</a:t>
            </a:r>
            <a:r>
              <a:rPr lang="en-US" sz="1600" dirty="0">
                <a:solidFill>
                  <a:srgbClr val="ABB2BF"/>
                </a:solidFill>
                <a:latin typeface="Menlo"/>
              </a:rPr>
              <a:t>&gt; &lt;</a:t>
            </a:r>
            <a:r>
              <a:rPr lang="en-US" sz="1600" dirty="0">
                <a:solidFill>
                  <a:srgbClr val="E06C75"/>
                </a:solidFill>
                <a:latin typeface="Menlo"/>
              </a:rPr>
              <a:t>h1</a:t>
            </a:r>
            <a:r>
              <a:rPr lang="en-US" sz="1600" dirty="0">
                <a:solidFill>
                  <a:srgbClr val="ABB2BF"/>
                </a:solidFill>
                <a:latin typeface="Menlo"/>
              </a:rPr>
              <a:t>&gt;About Us&lt;/</a:t>
            </a:r>
            <a:r>
              <a:rPr lang="en-US" sz="1600" dirty="0">
                <a:solidFill>
                  <a:srgbClr val="E06C75"/>
                </a:solidFill>
                <a:latin typeface="Menlo"/>
              </a:rPr>
              <a:t>h1</a:t>
            </a:r>
            <a:r>
              <a:rPr lang="en-US" sz="1600" dirty="0">
                <a:solidFill>
                  <a:srgbClr val="ABB2BF"/>
                </a:solidFill>
                <a:latin typeface="Menlo"/>
              </a:rPr>
              <a:t>&gt; &lt;/</a:t>
            </a:r>
            <a:r>
              <a:rPr lang="en-US" sz="1600" dirty="0">
                <a:solidFill>
                  <a:srgbClr val="E06C75"/>
                </a:solidFill>
                <a:latin typeface="Menlo"/>
              </a:rPr>
              <a:t>body</a:t>
            </a:r>
            <a:r>
              <a:rPr lang="en-US" sz="1600" dirty="0">
                <a:solidFill>
                  <a:srgbClr val="ABB2BF"/>
                </a:solidFill>
                <a:latin typeface="Menlo"/>
              </a:rPr>
              <a:t>&gt;</a:t>
            </a:r>
            <a:endParaRPr lang="en-ZA" sz="1600" dirty="0"/>
          </a:p>
        </p:txBody>
      </p:sp>
      <p:sp>
        <p:nvSpPr>
          <p:cNvPr id="24" name="Rectangle 23"/>
          <p:cNvSpPr/>
          <p:nvPr/>
        </p:nvSpPr>
        <p:spPr>
          <a:xfrm>
            <a:off x="757645" y="3991921"/>
            <a:ext cx="1292341" cy="338554"/>
          </a:xfrm>
          <a:prstGeom prst="rect">
            <a:avLst/>
          </a:prstGeom>
        </p:spPr>
        <p:txBody>
          <a:bodyPr wrap="none">
            <a:spAutoFit/>
          </a:bodyPr>
          <a:lstStyle/>
          <a:p>
            <a:r>
              <a:rPr lang="en-ZA" sz="1600" b="1" dirty="0">
                <a:solidFill>
                  <a:srgbClr val="5F5F6F"/>
                </a:solidFill>
                <a:latin typeface="Nunito"/>
              </a:rPr>
              <a:t>home.html:</a:t>
            </a:r>
            <a:endParaRPr lang="en-ZA" sz="1600" dirty="0"/>
          </a:p>
        </p:txBody>
      </p:sp>
      <p:sp>
        <p:nvSpPr>
          <p:cNvPr id="25" name="Rectangle 24"/>
          <p:cNvSpPr/>
          <p:nvPr/>
        </p:nvSpPr>
        <p:spPr>
          <a:xfrm>
            <a:off x="4003663" y="4026814"/>
            <a:ext cx="1508746" cy="338554"/>
          </a:xfrm>
          <a:prstGeom prst="rect">
            <a:avLst/>
          </a:prstGeom>
        </p:spPr>
        <p:txBody>
          <a:bodyPr wrap="none">
            <a:spAutoFit/>
          </a:bodyPr>
          <a:lstStyle/>
          <a:p>
            <a:r>
              <a:rPr lang="en-ZA" sz="1600" b="1" dirty="0" smtClean="0">
                <a:solidFill>
                  <a:srgbClr val="5F5F6F"/>
                </a:solidFill>
                <a:latin typeface="Nunito"/>
              </a:rPr>
              <a:t>Contact.html:</a:t>
            </a:r>
            <a:endParaRPr lang="en-ZA" sz="1600" dirty="0"/>
          </a:p>
        </p:txBody>
      </p:sp>
      <p:sp>
        <p:nvSpPr>
          <p:cNvPr id="26" name="Rectangle 25"/>
          <p:cNvSpPr/>
          <p:nvPr/>
        </p:nvSpPr>
        <p:spPr>
          <a:xfrm>
            <a:off x="7831440" y="4026814"/>
            <a:ext cx="1303562" cy="338554"/>
          </a:xfrm>
          <a:prstGeom prst="rect">
            <a:avLst/>
          </a:prstGeom>
        </p:spPr>
        <p:txBody>
          <a:bodyPr wrap="none">
            <a:spAutoFit/>
          </a:bodyPr>
          <a:lstStyle/>
          <a:p>
            <a:r>
              <a:rPr lang="en-ZA" sz="1600" b="1" dirty="0" smtClean="0">
                <a:solidFill>
                  <a:srgbClr val="5F5F6F"/>
                </a:solidFill>
                <a:latin typeface="Nunito"/>
              </a:rPr>
              <a:t>about.html</a:t>
            </a:r>
            <a:r>
              <a:rPr lang="en-ZA" sz="1600" b="1" dirty="0">
                <a:solidFill>
                  <a:srgbClr val="5F5F6F"/>
                </a:solidFill>
                <a:latin typeface="Nunito"/>
              </a:rPr>
              <a:t>:</a:t>
            </a:r>
            <a:endParaRPr lang="en-ZA" sz="1600" dirty="0"/>
          </a:p>
        </p:txBody>
      </p:sp>
    </p:spTree>
    <p:extLst>
      <p:ext uri="{BB962C8B-B14F-4D97-AF65-F5344CB8AC3E}">
        <p14:creationId xmlns:p14="http://schemas.microsoft.com/office/powerpoint/2010/main" val="191948311"/>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6887206" cy="584775"/>
          </a:xfrm>
          <a:prstGeom prst="rect">
            <a:avLst/>
          </a:prstGeom>
          <a:noFill/>
        </p:spPr>
        <p:txBody>
          <a:bodyPr wrap="none" rtlCol="0">
            <a:spAutoFit/>
          </a:bodyPr>
          <a:lstStyle/>
          <a:p>
            <a:r>
              <a:rPr lang="en-US" sz="3200" dirty="0" smtClean="0"/>
              <a:t>Express Server: Working with Static Files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521726"/>
            <a:ext cx="4674613" cy="369332"/>
          </a:xfrm>
          <a:prstGeom prst="rect">
            <a:avLst/>
          </a:prstGeom>
          <a:noFill/>
        </p:spPr>
        <p:txBody>
          <a:bodyPr wrap="none" rtlCol="0">
            <a:spAutoFit/>
          </a:bodyPr>
          <a:lstStyle/>
          <a:p>
            <a:r>
              <a:rPr lang="en-ZA" b="1" dirty="0"/>
              <a:t>Serving Files with </a:t>
            </a:r>
            <a:r>
              <a:rPr lang="en-ZA" b="1" dirty="0" smtClean="0"/>
              <a:t>Express: </a:t>
            </a:r>
            <a:r>
              <a:rPr lang="en-ZA" b="1" dirty="0"/>
              <a:t>Serving a Single </a:t>
            </a:r>
            <a:r>
              <a:rPr lang="en-ZA" b="1" dirty="0" smtClean="0"/>
              <a:t>File </a:t>
            </a:r>
            <a:endParaRPr lang="en-ZA" b="1" dirty="0"/>
          </a:p>
        </p:txBody>
      </p:sp>
      <p:sp>
        <p:nvSpPr>
          <p:cNvPr id="3" name="Rectangle 2"/>
          <p:cNvSpPr/>
          <p:nvPr/>
        </p:nvSpPr>
        <p:spPr>
          <a:xfrm>
            <a:off x="757646" y="1990134"/>
            <a:ext cx="10881360" cy="1200329"/>
          </a:xfrm>
          <a:prstGeom prst="rect">
            <a:avLst/>
          </a:prstGeom>
        </p:spPr>
        <p:txBody>
          <a:bodyPr wrap="square">
            <a:spAutoFit/>
          </a:bodyPr>
          <a:lstStyle/>
          <a:p>
            <a:r>
              <a:rPr lang="en-US" dirty="0"/>
              <a:t>Now let's go back and edit our </a:t>
            </a:r>
            <a:r>
              <a:rPr lang="en-US" dirty="0">
                <a:solidFill>
                  <a:srgbClr val="DA3236"/>
                </a:solidFill>
              </a:rPr>
              <a:t>landing-page.js</a:t>
            </a:r>
            <a:r>
              <a:rPr lang="en-US" dirty="0"/>
              <a:t> file to send files corresponding to the paths the user visits, such as sending the </a:t>
            </a:r>
            <a:r>
              <a:rPr lang="en-US" dirty="0">
                <a:solidFill>
                  <a:srgbClr val="DA3236"/>
                </a:solidFill>
              </a:rPr>
              <a:t>home.html</a:t>
            </a:r>
            <a:r>
              <a:rPr lang="en-US" dirty="0"/>
              <a:t> file when the user visits the root path.</a:t>
            </a:r>
          </a:p>
          <a:p>
            <a:endParaRPr lang="en-US" dirty="0"/>
          </a:p>
          <a:p>
            <a:r>
              <a:rPr lang="en-US" dirty="0"/>
              <a:t>We can use the </a:t>
            </a:r>
            <a:r>
              <a:rPr lang="en-US" dirty="0" err="1">
                <a:solidFill>
                  <a:srgbClr val="DA3236"/>
                </a:solidFill>
              </a:rPr>
              <a:t>res.sendFile</a:t>
            </a:r>
            <a:r>
              <a:rPr lang="en-US" dirty="0">
                <a:solidFill>
                  <a:srgbClr val="DA3236"/>
                </a:solidFill>
              </a:rPr>
              <a:t>() </a:t>
            </a:r>
            <a:r>
              <a:rPr lang="en-US" dirty="0"/>
              <a:t>method to serve a file within a response:</a:t>
            </a:r>
            <a:endParaRPr lang="en-ZA" dirty="0"/>
          </a:p>
        </p:txBody>
      </p:sp>
      <p:sp>
        <p:nvSpPr>
          <p:cNvPr id="5" name="Rectangle 4"/>
          <p:cNvSpPr/>
          <p:nvPr/>
        </p:nvSpPr>
        <p:spPr>
          <a:xfrm>
            <a:off x="931818" y="3289540"/>
            <a:ext cx="10380616" cy="1077218"/>
          </a:xfrm>
          <a:prstGeom prst="rect">
            <a:avLst/>
          </a:prstGeom>
          <a:solidFill>
            <a:schemeClr val="tx1">
              <a:lumMod val="85000"/>
              <a:lumOff val="15000"/>
            </a:schemeClr>
          </a:solidFill>
        </p:spPr>
        <p:txBody>
          <a:bodyPr wrap="square">
            <a:spAutoFit/>
          </a:bodyPr>
          <a:lstStyle/>
          <a:p>
            <a:r>
              <a:rPr lang="en-ZA" sz="1600" dirty="0" err="1">
                <a:solidFill>
                  <a:srgbClr val="ABB2BF"/>
                </a:solidFill>
                <a:latin typeface="Menlo"/>
              </a:rPr>
              <a:t>app.get</a:t>
            </a:r>
            <a:r>
              <a:rPr lang="en-ZA" sz="1600" dirty="0">
                <a:solidFill>
                  <a:srgbClr val="ABB2BF"/>
                </a:solidFill>
                <a:latin typeface="Menlo"/>
              </a:rPr>
              <a:t>(</a:t>
            </a:r>
            <a:r>
              <a:rPr lang="en-ZA" sz="1600" dirty="0">
                <a:solidFill>
                  <a:srgbClr val="98C379"/>
                </a:solidFill>
                <a:latin typeface="Menlo"/>
              </a:rPr>
              <a:t>'/'</a:t>
            </a:r>
            <a:r>
              <a:rPr lang="en-ZA" sz="1600" dirty="0">
                <a:solidFill>
                  <a:srgbClr val="ABB2BF"/>
                </a:solidFill>
                <a:latin typeface="Menlo"/>
              </a:rPr>
              <a:t>, (</a:t>
            </a:r>
            <a:r>
              <a:rPr lang="en-ZA" sz="1600" dirty="0" err="1">
                <a:solidFill>
                  <a:srgbClr val="ABB2BF"/>
                </a:solidFill>
                <a:latin typeface="Menlo"/>
              </a:rPr>
              <a:t>req</a:t>
            </a:r>
            <a:r>
              <a:rPr lang="en-ZA" sz="1600" dirty="0">
                <a:solidFill>
                  <a:srgbClr val="ABB2BF"/>
                </a:solidFill>
                <a:latin typeface="Menlo"/>
              </a:rPr>
              <a:t>, res) =&gt; { </a:t>
            </a:r>
            <a:endParaRPr lang="en-ZA" sz="1600" dirty="0" smtClean="0">
              <a:solidFill>
                <a:srgbClr val="ABB2BF"/>
              </a:solidFill>
              <a:latin typeface="Menlo"/>
            </a:endParaRPr>
          </a:p>
          <a:p>
            <a:r>
              <a:rPr lang="en-ZA" sz="1600" dirty="0">
                <a:solidFill>
                  <a:srgbClr val="ABB2BF"/>
                </a:solidFill>
                <a:latin typeface="Menlo"/>
              </a:rPr>
              <a:t>	</a:t>
            </a:r>
            <a:r>
              <a:rPr lang="en-ZA" sz="1600" dirty="0" err="1" smtClean="0">
                <a:solidFill>
                  <a:srgbClr val="ABB2BF"/>
                </a:solidFill>
                <a:latin typeface="Menlo"/>
              </a:rPr>
              <a:t>res.sendFile</a:t>
            </a:r>
            <a:r>
              <a:rPr lang="en-ZA" sz="1600" dirty="0">
                <a:solidFill>
                  <a:srgbClr val="ABB2BF"/>
                </a:solidFill>
                <a:latin typeface="Menlo"/>
              </a:rPr>
              <a:t>(</a:t>
            </a:r>
            <a:r>
              <a:rPr lang="en-ZA" sz="1600" dirty="0">
                <a:solidFill>
                  <a:srgbClr val="98C379"/>
                </a:solidFill>
                <a:latin typeface="Menlo"/>
              </a:rPr>
              <a:t>'./landing-page/home.html'</a:t>
            </a:r>
            <a:r>
              <a:rPr lang="en-ZA" sz="1600" dirty="0">
                <a:solidFill>
                  <a:srgbClr val="ABB2BF"/>
                </a:solidFill>
                <a:latin typeface="Menlo"/>
              </a:rPr>
              <a:t>, </a:t>
            </a:r>
            <a:endParaRPr lang="en-ZA" sz="1600" dirty="0" smtClean="0">
              <a:solidFill>
                <a:srgbClr val="ABB2BF"/>
              </a:solidFill>
              <a:latin typeface="Menlo"/>
            </a:endParaRPr>
          </a:p>
          <a:p>
            <a:r>
              <a:rPr lang="en-ZA" sz="1600" dirty="0">
                <a:solidFill>
                  <a:srgbClr val="ABB2BF"/>
                </a:solidFill>
                <a:latin typeface="Menlo"/>
              </a:rPr>
              <a:t>		</a:t>
            </a:r>
            <a:r>
              <a:rPr lang="en-ZA" sz="1600" dirty="0" smtClean="0">
                <a:solidFill>
                  <a:srgbClr val="ABB2BF"/>
                </a:solidFill>
                <a:latin typeface="Menlo"/>
              </a:rPr>
              <a:t>{ </a:t>
            </a:r>
            <a:r>
              <a:rPr lang="en-ZA" sz="1600" dirty="0">
                <a:solidFill>
                  <a:srgbClr val="ABB2BF"/>
                </a:solidFill>
                <a:latin typeface="Menlo"/>
              </a:rPr>
              <a:t>root: __</a:t>
            </a:r>
            <a:r>
              <a:rPr lang="en-ZA" sz="1600" dirty="0" err="1">
                <a:solidFill>
                  <a:srgbClr val="ABB2BF"/>
                </a:solidFill>
                <a:latin typeface="Menlo"/>
              </a:rPr>
              <a:t>dirname</a:t>
            </a:r>
            <a:r>
              <a:rPr lang="en-ZA" sz="1600" dirty="0">
                <a:solidFill>
                  <a:srgbClr val="ABB2BF"/>
                </a:solidFill>
                <a:latin typeface="Menlo"/>
              </a:rPr>
              <a:t> </a:t>
            </a:r>
            <a:r>
              <a:rPr lang="en-ZA" sz="1600" dirty="0" smtClean="0">
                <a:solidFill>
                  <a:srgbClr val="ABB2BF"/>
                </a:solidFill>
                <a:latin typeface="Menlo"/>
              </a:rPr>
              <a:t>});</a:t>
            </a:r>
          </a:p>
          <a:p>
            <a:r>
              <a:rPr lang="en-ZA" sz="1600" dirty="0">
                <a:solidFill>
                  <a:srgbClr val="ABB2BF"/>
                </a:solidFill>
                <a:latin typeface="Menlo"/>
              </a:rPr>
              <a:t>	</a:t>
            </a:r>
            <a:r>
              <a:rPr lang="en-ZA" sz="1600" dirty="0" smtClean="0">
                <a:solidFill>
                  <a:srgbClr val="ABB2BF"/>
                </a:solidFill>
                <a:latin typeface="Menlo"/>
              </a:rPr>
              <a:t>	       }</a:t>
            </a:r>
            <a:r>
              <a:rPr lang="en-ZA" sz="1600" dirty="0">
                <a:solidFill>
                  <a:srgbClr val="ABB2BF"/>
                </a:solidFill>
                <a:latin typeface="Menlo"/>
              </a:rPr>
              <a:t>	</a:t>
            </a:r>
            <a:r>
              <a:rPr lang="en-ZA" sz="1600" dirty="0" smtClean="0">
                <a:solidFill>
                  <a:srgbClr val="ABB2BF"/>
                </a:solidFill>
                <a:latin typeface="Menlo"/>
              </a:rPr>
              <a:t>);</a:t>
            </a:r>
            <a:endParaRPr lang="en-ZA" sz="1600" dirty="0"/>
          </a:p>
        </p:txBody>
      </p:sp>
      <p:sp>
        <p:nvSpPr>
          <p:cNvPr id="6" name="Rectangle 5"/>
          <p:cNvSpPr/>
          <p:nvPr/>
        </p:nvSpPr>
        <p:spPr>
          <a:xfrm>
            <a:off x="757646" y="4366758"/>
            <a:ext cx="11116491" cy="1754326"/>
          </a:xfrm>
          <a:prstGeom prst="rect">
            <a:avLst/>
          </a:prstGeom>
        </p:spPr>
        <p:txBody>
          <a:bodyPr wrap="square">
            <a:spAutoFit/>
          </a:bodyPr>
          <a:lstStyle/>
          <a:p>
            <a:r>
              <a:rPr lang="en-US" dirty="0"/>
              <a:t>For security reasons, it's best to use a static path for </a:t>
            </a:r>
            <a:r>
              <a:rPr lang="en-US" dirty="0" err="1"/>
              <a:t>res.sendFile</a:t>
            </a:r>
            <a:r>
              <a:rPr lang="en-US" dirty="0"/>
              <a:t>(), as shown above. If you're ever taking user input that affects the file path, be very careful to prevent the user from being able to manipulate the file path and thus allowing them to retrieve private files.</a:t>
            </a:r>
          </a:p>
          <a:p>
            <a:endParaRPr lang="en-US" dirty="0"/>
          </a:p>
          <a:p>
            <a:r>
              <a:rPr lang="en-US" dirty="0"/>
              <a:t>In our case, we're setting the root for where the relative path is from by passing the root parameter to the method. Note that, we have passed __</a:t>
            </a:r>
            <a:r>
              <a:rPr lang="en-US" dirty="0" err="1"/>
              <a:t>dirname</a:t>
            </a:r>
            <a:r>
              <a:rPr lang="en-US" dirty="0"/>
              <a:t>, which is a Node.js global variable to the path of currently running file.</a:t>
            </a:r>
            <a:endParaRPr lang="en-ZA" dirty="0"/>
          </a:p>
        </p:txBody>
      </p:sp>
    </p:spTree>
    <p:extLst>
      <p:ext uri="{BB962C8B-B14F-4D97-AF65-F5344CB8AC3E}">
        <p14:creationId xmlns:p14="http://schemas.microsoft.com/office/powerpoint/2010/main" val="1452121892"/>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6887206" cy="584775"/>
          </a:xfrm>
          <a:prstGeom prst="rect">
            <a:avLst/>
          </a:prstGeom>
          <a:noFill/>
        </p:spPr>
        <p:txBody>
          <a:bodyPr wrap="none" rtlCol="0">
            <a:spAutoFit/>
          </a:bodyPr>
          <a:lstStyle/>
          <a:p>
            <a:r>
              <a:rPr lang="en-US" sz="3200" dirty="0" smtClean="0"/>
              <a:t>Express Server: Working with Static Files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043371"/>
            <a:ext cx="4674613" cy="369332"/>
          </a:xfrm>
          <a:prstGeom prst="rect">
            <a:avLst/>
          </a:prstGeom>
          <a:noFill/>
        </p:spPr>
        <p:txBody>
          <a:bodyPr wrap="none" rtlCol="0">
            <a:spAutoFit/>
          </a:bodyPr>
          <a:lstStyle/>
          <a:p>
            <a:r>
              <a:rPr lang="en-ZA" b="1" dirty="0"/>
              <a:t>Serving Files with </a:t>
            </a:r>
            <a:r>
              <a:rPr lang="en-ZA" b="1" dirty="0" smtClean="0"/>
              <a:t>Express: </a:t>
            </a:r>
            <a:r>
              <a:rPr lang="en-ZA" b="1" dirty="0"/>
              <a:t>Serving a Single </a:t>
            </a:r>
            <a:r>
              <a:rPr lang="en-ZA" b="1" dirty="0" smtClean="0"/>
              <a:t>File </a:t>
            </a:r>
            <a:endParaRPr lang="en-ZA" b="1" dirty="0"/>
          </a:p>
        </p:txBody>
      </p:sp>
      <p:sp>
        <p:nvSpPr>
          <p:cNvPr id="7" name="Rectangle 6"/>
          <p:cNvSpPr/>
          <p:nvPr/>
        </p:nvSpPr>
        <p:spPr>
          <a:xfrm>
            <a:off x="757645" y="1489424"/>
            <a:ext cx="10411097" cy="369332"/>
          </a:xfrm>
          <a:prstGeom prst="rect">
            <a:avLst/>
          </a:prstGeom>
        </p:spPr>
        <p:txBody>
          <a:bodyPr wrap="square">
            <a:spAutoFit/>
          </a:bodyPr>
          <a:lstStyle/>
          <a:p>
            <a:r>
              <a:rPr lang="en-US" dirty="0"/>
              <a:t>We can use the same method to serve our other files, contact.html and about.html, as well:</a:t>
            </a:r>
            <a:endParaRPr lang="en-ZA" dirty="0"/>
          </a:p>
        </p:txBody>
      </p:sp>
      <p:sp>
        <p:nvSpPr>
          <p:cNvPr id="8" name="Rectangle 7"/>
          <p:cNvSpPr/>
          <p:nvPr/>
        </p:nvSpPr>
        <p:spPr>
          <a:xfrm>
            <a:off x="944879" y="1935477"/>
            <a:ext cx="10720251" cy="2062103"/>
          </a:xfrm>
          <a:prstGeom prst="rect">
            <a:avLst/>
          </a:prstGeom>
          <a:solidFill>
            <a:schemeClr val="tx1">
              <a:lumMod val="85000"/>
              <a:lumOff val="15000"/>
            </a:schemeClr>
          </a:solidFill>
        </p:spPr>
        <p:txBody>
          <a:bodyPr wrap="square">
            <a:spAutoFit/>
          </a:bodyPr>
          <a:lstStyle/>
          <a:p>
            <a:r>
              <a:rPr lang="en-ZA" sz="1600" dirty="0" err="1">
                <a:solidFill>
                  <a:srgbClr val="ABB2BF"/>
                </a:solidFill>
                <a:latin typeface="Menlo"/>
              </a:rPr>
              <a:t>app.get</a:t>
            </a:r>
            <a:r>
              <a:rPr lang="en-ZA" sz="1600" dirty="0">
                <a:solidFill>
                  <a:srgbClr val="ABB2BF"/>
                </a:solidFill>
                <a:latin typeface="Menlo"/>
              </a:rPr>
              <a:t>(</a:t>
            </a:r>
            <a:r>
              <a:rPr lang="en-ZA" sz="1600" dirty="0">
                <a:solidFill>
                  <a:srgbClr val="98C379"/>
                </a:solidFill>
                <a:latin typeface="Menlo"/>
              </a:rPr>
              <a:t>'/about'</a:t>
            </a:r>
            <a:r>
              <a:rPr lang="en-ZA" sz="1600" dirty="0">
                <a:solidFill>
                  <a:srgbClr val="ABB2BF"/>
                </a:solidFill>
                <a:latin typeface="Menlo"/>
              </a:rPr>
              <a:t>, (</a:t>
            </a:r>
            <a:r>
              <a:rPr lang="en-ZA" sz="1600" dirty="0" err="1">
                <a:solidFill>
                  <a:srgbClr val="ABB2BF"/>
                </a:solidFill>
                <a:latin typeface="Menlo"/>
              </a:rPr>
              <a:t>req</a:t>
            </a:r>
            <a:r>
              <a:rPr lang="en-ZA" sz="1600" dirty="0">
                <a:solidFill>
                  <a:srgbClr val="ABB2BF"/>
                </a:solidFill>
                <a:latin typeface="Menlo"/>
              </a:rPr>
              <a:t>, res) =&gt; </a:t>
            </a:r>
            <a:r>
              <a:rPr lang="en-ZA" sz="1600" dirty="0" smtClean="0">
                <a:solidFill>
                  <a:srgbClr val="ABB2BF"/>
                </a:solidFill>
                <a:latin typeface="Menlo"/>
              </a:rPr>
              <a:t>{</a:t>
            </a:r>
          </a:p>
          <a:p>
            <a:r>
              <a:rPr lang="en-ZA" sz="1600" dirty="0">
                <a:solidFill>
                  <a:srgbClr val="ABB2BF"/>
                </a:solidFill>
                <a:latin typeface="Menlo"/>
              </a:rPr>
              <a:t> </a:t>
            </a:r>
            <a:r>
              <a:rPr lang="en-ZA" sz="1600" dirty="0" smtClean="0">
                <a:solidFill>
                  <a:srgbClr val="ABB2BF"/>
                </a:solidFill>
                <a:latin typeface="Menlo"/>
              </a:rPr>
              <a:t>      </a:t>
            </a:r>
            <a:r>
              <a:rPr lang="en-ZA" sz="1600" dirty="0" err="1" smtClean="0">
                <a:solidFill>
                  <a:srgbClr val="ABB2BF"/>
                </a:solidFill>
                <a:latin typeface="Menlo"/>
              </a:rPr>
              <a:t>res.sendFile</a:t>
            </a:r>
            <a:r>
              <a:rPr lang="en-ZA" sz="1600" dirty="0">
                <a:solidFill>
                  <a:srgbClr val="ABB2BF"/>
                </a:solidFill>
                <a:latin typeface="Menlo"/>
              </a:rPr>
              <a:t>(</a:t>
            </a:r>
            <a:r>
              <a:rPr lang="en-ZA" sz="1600" dirty="0">
                <a:solidFill>
                  <a:srgbClr val="98C379"/>
                </a:solidFill>
                <a:latin typeface="Menlo"/>
              </a:rPr>
              <a:t>'./landing-page/about.html'</a:t>
            </a:r>
            <a:r>
              <a:rPr lang="en-ZA" sz="1600" dirty="0">
                <a:solidFill>
                  <a:srgbClr val="ABB2BF"/>
                </a:solidFill>
                <a:latin typeface="Menlo"/>
              </a:rPr>
              <a:t>, { </a:t>
            </a:r>
            <a:r>
              <a:rPr lang="en-ZA" sz="1600" dirty="0" smtClean="0">
                <a:solidFill>
                  <a:srgbClr val="ABB2BF"/>
                </a:solidFill>
                <a:latin typeface="Menlo"/>
              </a:rPr>
              <a:t>root</a:t>
            </a:r>
            <a:r>
              <a:rPr lang="en-ZA" sz="1600" dirty="0">
                <a:solidFill>
                  <a:srgbClr val="ABB2BF"/>
                </a:solidFill>
                <a:latin typeface="Menlo"/>
              </a:rPr>
              <a:t>: __</a:t>
            </a:r>
            <a:r>
              <a:rPr lang="en-ZA" sz="1600" dirty="0" err="1">
                <a:solidFill>
                  <a:srgbClr val="ABB2BF"/>
                </a:solidFill>
                <a:latin typeface="Menlo"/>
              </a:rPr>
              <a:t>dirname</a:t>
            </a:r>
            <a:r>
              <a:rPr lang="en-ZA" sz="1600" dirty="0">
                <a:solidFill>
                  <a:srgbClr val="ABB2BF"/>
                </a:solidFill>
                <a:latin typeface="Menlo"/>
              </a:rPr>
              <a:t> }); </a:t>
            </a:r>
            <a:endParaRPr lang="en-ZA" sz="1600" dirty="0" smtClean="0">
              <a:solidFill>
                <a:srgbClr val="ABB2BF"/>
              </a:solidFill>
              <a:latin typeface="Menlo"/>
            </a:endParaRPr>
          </a:p>
          <a:p>
            <a:r>
              <a:rPr lang="en-ZA" sz="1600" dirty="0" smtClean="0">
                <a:solidFill>
                  <a:srgbClr val="ABB2BF"/>
                </a:solidFill>
                <a:latin typeface="Menlo"/>
              </a:rPr>
              <a:t>}); </a:t>
            </a:r>
          </a:p>
          <a:p>
            <a:endParaRPr lang="en-ZA" sz="1600" dirty="0" smtClean="0">
              <a:solidFill>
                <a:srgbClr val="ABB2BF"/>
              </a:solidFill>
              <a:latin typeface="Menlo"/>
            </a:endParaRPr>
          </a:p>
          <a:p>
            <a:r>
              <a:rPr lang="en-ZA" sz="1600" dirty="0" err="1" smtClean="0">
                <a:solidFill>
                  <a:srgbClr val="ABB2BF"/>
                </a:solidFill>
                <a:latin typeface="Menlo"/>
              </a:rPr>
              <a:t>app.get</a:t>
            </a:r>
            <a:r>
              <a:rPr lang="en-ZA" sz="1600" dirty="0">
                <a:solidFill>
                  <a:srgbClr val="ABB2BF"/>
                </a:solidFill>
                <a:latin typeface="Menlo"/>
              </a:rPr>
              <a:t>(</a:t>
            </a:r>
            <a:r>
              <a:rPr lang="en-ZA" sz="1600" dirty="0">
                <a:solidFill>
                  <a:srgbClr val="98C379"/>
                </a:solidFill>
                <a:latin typeface="Menlo"/>
              </a:rPr>
              <a:t>'/contact'</a:t>
            </a:r>
            <a:r>
              <a:rPr lang="en-ZA" sz="1600" dirty="0">
                <a:solidFill>
                  <a:srgbClr val="ABB2BF"/>
                </a:solidFill>
                <a:latin typeface="Menlo"/>
              </a:rPr>
              <a:t>, (</a:t>
            </a:r>
            <a:r>
              <a:rPr lang="en-ZA" sz="1600" dirty="0" err="1">
                <a:solidFill>
                  <a:srgbClr val="ABB2BF"/>
                </a:solidFill>
                <a:latin typeface="Menlo"/>
              </a:rPr>
              <a:t>req</a:t>
            </a:r>
            <a:r>
              <a:rPr lang="en-ZA" sz="1600" dirty="0">
                <a:solidFill>
                  <a:srgbClr val="ABB2BF"/>
                </a:solidFill>
                <a:latin typeface="Menlo"/>
              </a:rPr>
              <a:t>, res) =&gt; </a:t>
            </a:r>
            <a:r>
              <a:rPr lang="en-ZA" sz="1600" dirty="0" smtClean="0">
                <a:solidFill>
                  <a:srgbClr val="ABB2BF"/>
                </a:solidFill>
                <a:latin typeface="Menlo"/>
              </a:rPr>
              <a:t>{</a:t>
            </a:r>
          </a:p>
          <a:p>
            <a:r>
              <a:rPr lang="en-ZA" sz="1600" dirty="0" smtClean="0">
                <a:solidFill>
                  <a:srgbClr val="ABB2BF"/>
                </a:solidFill>
                <a:latin typeface="Menlo"/>
              </a:rPr>
              <a:t>       </a:t>
            </a:r>
            <a:r>
              <a:rPr lang="en-ZA" sz="1600" dirty="0" err="1" smtClean="0">
                <a:solidFill>
                  <a:srgbClr val="ABB2BF"/>
                </a:solidFill>
                <a:latin typeface="Menlo"/>
              </a:rPr>
              <a:t>res.sendFile</a:t>
            </a:r>
            <a:r>
              <a:rPr lang="en-ZA" sz="1600" dirty="0">
                <a:solidFill>
                  <a:srgbClr val="ABB2BF"/>
                </a:solidFill>
                <a:latin typeface="Menlo"/>
              </a:rPr>
              <a:t>(</a:t>
            </a:r>
            <a:r>
              <a:rPr lang="en-ZA" sz="1600" dirty="0">
                <a:solidFill>
                  <a:srgbClr val="98C379"/>
                </a:solidFill>
                <a:latin typeface="Menlo"/>
              </a:rPr>
              <a:t>'./landing-page/contact.html'</a:t>
            </a:r>
            <a:r>
              <a:rPr lang="en-ZA" sz="1600" dirty="0">
                <a:solidFill>
                  <a:srgbClr val="ABB2BF"/>
                </a:solidFill>
                <a:latin typeface="Menlo"/>
              </a:rPr>
              <a:t>, </a:t>
            </a:r>
            <a:endParaRPr lang="en-ZA" sz="1600" dirty="0" smtClean="0">
              <a:solidFill>
                <a:srgbClr val="ABB2BF"/>
              </a:solidFill>
              <a:latin typeface="Menlo"/>
            </a:endParaRPr>
          </a:p>
          <a:p>
            <a:r>
              <a:rPr lang="en-ZA" sz="1600" dirty="0" smtClean="0">
                <a:solidFill>
                  <a:srgbClr val="ABB2BF"/>
                </a:solidFill>
                <a:latin typeface="Menlo"/>
              </a:rPr>
              <a:t>{ </a:t>
            </a:r>
            <a:r>
              <a:rPr lang="en-ZA" sz="1600" dirty="0">
                <a:solidFill>
                  <a:srgbClr val="ABB2BF"/>
                </a:solidFill>
                <a:latin typeface="Menlo"/>
              </a:rPr>
              <a:t>root: __</a:t>
            </a:r>
            <a:r>
              <a:rPr lang="en-ZA" sz="1600" dirty="0" err="1">
                <a:solidFill>
                  <a:srgbClr val="ABB2BF"/>
                </a:solidFill>
                <a:latin typeface="Menlo"/>
              </a:rPr>
              <a:t>dirname</a:t>
            </a:r>
            <a:r>
              <a:rPr lang="en-ZA" sz="1600" dirty="0">
                <a:solidFill>
                  <a:srgbClr val="ABB2BF"/>
                </a:solidFill>
                <a:latin typeface="Menlo"/>
              </a:rPr>
              <a:t> }); </a:t>
            </a:r>
            <a:endParaRPr lang="en-ZA" sz="1600" dirty="0" smtClean="0">
              <a:solidFill>
                <a:srgbClr val="ABB2BF"/>
              </a:solidFill>
              <a:latin typeface="Menlo"/>
            </a:endParaRPr>
          </a:p>
          <a:p>
            <a:r>
              <a:rPr lang="en-ZA" sz="1600" dirty="0" smtClean="0">
                <a:solidFill>
                  <a:srgbClr val="ABB2BF"/>
                </a:solidFill>
                <a:latin typeface="Menlo"/>
              </a:rPr>
              <a:t>});</a:t>
            </a:r>
            <a:endParaRPr lang="en-ZA" sz="1600" dirty="0"/>
          </a:p>
        </p:txBody>
      </p:sp>
      <p:sp>
        <p:nvSpPr>
          <p:cNvPr id="11" name="Rectangle 10"/>
          <p:cNvSpPr/>
          <p:nvPr/>
        </p:nvSpPr>
        <p:spPr>
          <a:xfrm>
            <a:off x="794654" y="3997580"/>
            <a:ext cx="11020698" cy="369332"/>
          </a:xfrm>
          <a:prstGeom prst="rect">
            <a:avLst/>
          </a:prstGeom>
        </p:spPr>
        <p:txBody>
          <a:bodyPr wrap="square">
            <a:spAutoFit/>
          </a:bodyPr>
          <a:lstStyle/>
          <a:p>
            <a:r>
              <a:rPr lang="en-US" dirty="0"/>
              <a:t>Now that our application is ready to go, let's start the server and listen to the port we set earlier:</a:t>
            </a:r>
            <a:endParaRPr lang="en-ZA" dirty="0"/>
          </a:p>
        </p:txBody>
      </p:sp>
      <p:sp>
        <p:nvSpPr>
          <p:cNvPr id="12" name="Rectangle 11"/>
          <p:cNvSpPr/>
          <p:nvPr/>
        </p:nvSpPr>
        <p:spPr>
          <a:xfrm>
            <a:off x="944879" y="4366912"/>
            <a:ext cx="10720251" cy="338554"/>
          </a:xfrm>
          <a:prstGeom prst="rect">
            <a:avLst/>
          </a:prstGeom>
          <a:solidFill>
            <a:schemeClr val="tx1">
              <a:lumMod val="85000"/>
              <a:lumOff val="15000"/>
            </a:schemeClr>
          </a:solidFill>
        </p:spPr>
        <p:txBody>
          <a:bodyPr wrap="square">
            <a:spAutoFit/>
          </a:bodyPr>
          <a:lstStyle/>
          <a:p>
            <a:r>
              <a:rPr lang="fr-FR" sz="1600" dirty="0" err="1">
                <a:solidFill>
                  <a:srgbClr val="ABB2BF"/>
                </a:solidFill>
                <a:latin typeface="Menlo"/>
              </a:rPr>
              <a:t>app.listen</a:t>
            </a:r>
            <a:r>
              <a:rPr lang="fr-FR" sz="1600" dirty="0">
                <a:solidFill>
                  <a:srgbClr val="ABB2BF"/>
                </a:solidFill>
                <a:latin typeface="Menlo"/>
              </a:rPr>
              <a:t>(port, () =&gt; </a:t>
            </a:r>
            <a:r>
              <a:rPr lang="fr-FR" sz="1600" dirty="0">
                <a:solidFill>
                  <a:srgbClr val="E6C07B"/>
                </a:solidFill>
                <a:latin typeface="Menlo"/>
              </a:rPr>
              <a:t>console</a:t>
            </a:r>
            <a:r>
              <a:rPr lang="fr-FR" sz="1600" dirty="0">
                <a:solidFill>
                  <a:srgbClr val="ABB2BF"/>
                </a:solidFill>
                <a:latin typeface="Menlo"/>
              </a:rPr>
              <a:t>.log(</a:t>
            </a:r>
            <a:r>
              <a:rPr lang="fr-FR" sz="1600" dirty="0">
                <a:solidFill>
                  <a:srgbClr val="98C379"/>
                </a:solidFill>
                <a:latin typeface="Menlo"/>
              </a:rPr>
              <a:t>`</a:t>
            </a:r>
            <a:r>
              <a:rPr lang="fr-FR" sz="1600" dirty="0" err="1">
                <a:solidFill>
                  <a:srgbClr val="98C379"/>
                </a:solidFill>
                <a:latin typeface="Menlo"/>
              </a:rPr>
              <a:t>listening</a:t>
            </a:r>
            <a:r>
              <a:rPr lang="fr-FR" sz="1600" dirty="0">
                <a:solidFill>
                  <a:srgbClr val="98C379"/>
                </a:solidFill>
                <a:latin typeface="Menlo"/>
              </a:rPr>
              <a:t> on port </a:t>
            </a:r>
            <a:r>
              <a:rPr lang="fr-FR" sz="1600" dirty="0">
                <a:solidFill>
                  <a:srgbClr val="E06C75"/>
                </a:solidFill>
                <a:latin typeface="Menlo"/>
              </a:rPr>
              <a:t>${port}</a:t>
            </a:r>
            <a:r>
              <a:rPr lang="fr-FR" sz="1600" dirty="0">
                <a:solidFill>
                  <a:srgbClr val="98C379"/>
                </a:solidFill>
                <a:latin typeface="Menlo"/>
              </a:rPr>
              <a:t>!`</a:t>
            </a:r>
            <a:r>
              <a:rPr lang="fr-FR" sz="1600" dirty="0">
                <a:solidFill>
                  <a:srgbClr val="ABB2BF"/>
                </a:solidFill>
                <a:latin typeface="Menlo"/>
              </a:rPr>
              <a:t>));</a:t>
            </a:r>
            <a:endParaRPr lang="en-ZA" sz="1600" dirty="0"/>
          </a:p>
        </p:txBody>
      </p:sp>
      <p:sp>
        <p:nvSpPr>
          <p:cNvPr id="14" name="Rectangle 13"/>
          <p:cNvSpPr/>
          <p:nvPr/>
        </p:nvSpPr>
        <p:spPr>
          <a:xfrm>
            <a:off x="944879" y="4705466"/>
            <a:ext cx="3016082" cy="369332"/>
          </a:xfrm>
          <a:prstGeom prst="rect">
            <a:avLst/>
          </a:prstGeom>
        </p:spPr>
        <p:txBody>
          <a:bodyPr wrap="none">
            <a:spAutoFit/>
          </a:bodyPr>
          <a:lstStyle/>
          <a:p>
            <a:r>
              <a:rPr lang="en-US" dirty="0"/>
              <a:t>And run our app by executing:</a:t>
            </a:r>
            <a:endParaRPr lang="en-ZA" dirty="0"/>
          </a:p>
        </p:txBody>
      </p:sp>
      <p:sp>
        <p:nvSpPr>
          <p:cNvPr id="15" name="Rectangle 14"/>
          <p:cNvSpPr/>
          <p:nvPr/>
        </p:nvSpPr>
        <p:spPr>
          <a:xfrm>
            <a:off x="3952599" y="4729489"/>
            <a:ext cx="2085827" cy="338554"/>
          </a:xfrm>
          <a:prstGeom prst="rect">
            <a:avLst/>
          </a:prstGeom>
          <a:solidFill>
            <a:schemeClr val="tx1">
              <a:lumMod val="85000"/>
              <a:lumOff val="15000"/>
            </a:schemeClr>
          </a:solidFill>
        </p:spPr>
        <p:txBody>
          <a:bodyPr wrap="none">
            <a:spAutoFit/>
          </a:bodyPr>
          <a:lstStyle/>
          <a:p>
            <a:r>
              <a:rPr lang="en-ZA" sz="1600" dirty="0">
                <a:solidFill>
                  <a:srgbClr val="ABB2BF"/>
                </a:solidFill>
                <a:latin typeface="Menlo"/>
              </a:rPr>
              <a:t>node landing-page.js</a:t>
            </a:r>
            <a:endParaRPr lang="en-ZA" sz="1600" dirty="0"/>
          </a:p>
        </p:txBody>
      </p:sp>
    </p:spTree>
    <p:extLst>
      <p:ext uri="{BB962C8B-B14F-4D97-AF65-F5344CB8AC3E}">
        <p14:creationId xmlns:p14="http://schemas.microsoft.com/office/powerpoint/2010/main" val="930588970"/>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6887206" cy="584775"/>
          </a:xfrm>
          <a:prstGeom prst="rect">
            <a:avLst/>
          </a:prstGeom>
          <a:noFill/>
        </p:spPr>
        <p:txBody>
          <a:bodyPr wrap="none" rtlCol="0">
            <a:spAutoFit/>
          </a:bodyPr>
          <a:lstStyle/>
          <a:p>
            <a:r>
              <a:rPr lang="en-US" sz="3200" dirty="0" smtClean="0"/>
              <a:t>Express Server: Working with Static Files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043371"/>
            <a:ext cx="4674613" cy="369332"/>
          </a:xfrm>
          <a:prstGeom prst="rect">
            <a:avLst/>
          </a:prstGeom>
          <a:noFill/>
        </p:spPr>
        <p:txBody>
          <a:bodyPr wrap="none" rtlCol="0">
            <a:spAutoFit/>
          </a:bodyPr>
          <a:lstStyle/>
          <a:p>
            <a:r>
              <a:rPr lang="en-ZA" b="1" dirty="0"/>
              <a:t>Serving Files with </a:t>
            </a:r>
            <a:r>
              <a:rPr lang="en-ZA" b="1" dirty="0" smtClean="0"/>
              <a:t>Express: </a:t>
            </a:r>
            <a:r>
              <a:rPr lang="en-ZA" b="1" dirty="0"/>
              <a:t>Serving a Single </a:t>
            </a:r>
            <a:r>
              <a:rPr lang="en-ZA" b="1" dirty="0" smtClean="0"/>
              <a:t>File </a:t>
            </a:r>
            <a:endParaRPr lang="en-ZA" b="1" dirty="0"/>
          </a:p>
        </p:txBody>
      </p:sp>
      <p:sp>
        <p:nvSpPr>
          <p:cNvPr id="5" name="Rectangle 4"/>
          <p:cNvSpPr/>
          <p:nvPr/>
        </p:nvSpPr>
        <p:spPr>
          <a:xfrm>
            <a:off x="757646" y="1412703"/>
            <a:ext cx="10646228" cy="369332"/>
          </a:xfrm>
          <a:prstGeom prst="rect">
            <a:avLst/>
          </a:prstGeom>
        </p:spPr>
        <p:txBody>
          <a:bodyPr wrap="square">
            <a:spAutoFit/>
          </a:bodyPr>
          <a:lstStyle/>
          <a:p>
            <a:r>
              <a:rPr lang="en-US" dirty="0"/>
              <a:t>Open your browser and visit any of the mapped paths and you should be greeted with the HTML file(s):</a:t>
            </a:r>
            <a:endParaRPr lang="en-ZA" dirty="0"/>
          </a:p>
        </p:txBody>
      </p:sp>
      <p:pic>
        <p:nvPicPr>
          <p:cNvPr id="7170" name="Picture 2" descr="serving static html files with n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966" y="1981389"/>
            <a:ext cx="4650650" cy="3779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932010"/>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979744" y="2481941"/>
            <a:ext cx="5724516" cy="461665"/>
          </a:xfrm>
          <a:prstGeom prst="rect">
            <a:avLst/>
          </a:prstGeom>
          <a:noFill/>
        </p:spPr>
        <p:txBody>
          <a:bodyPr wrap="none" rtlCol="0">
            <a:spAutoFit/>
          </a:bodyPr>
          <a:lstStyle/>
          <a:p>
            <a:r>
              <a:rPr lang="en-US" sz="2400" dirty="0" smtClean="0"/>
              <a:t>Exercise: Serve different pages using Express</a:t>
            </a:r>
            <a:endParaRPr lang="en-ZA" sz="2400" dirty="0"/>
          </a:p>
        </p:txBody>
      </p:sp>
    </p:spTree>
    <p:extLst>
      <p:ext uri="{BB962C8B-B14F-4D97-AF65-F5344CB8AC3E}">
        <p14:creationId xmlns:p14="http://schemas.microsoft.com/office/powerpoint/2010/main" val="3400568131"/>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7521354" cy="584775"/>
          </a:xfrm>
          <a:prstGeom prst="rect">
            <a:avLst/>
          </a:prstGeom>
          <a:noFill/>
        </p:spPr>
        <p:txBody>
          <a:bodyPr wrap="none" rtlCol="0">
            <a:spAutoFit/>
          </a:bodyPr>
          <a:lstStyle/>
          <a:p>
            <a:r>
              <a:rPr lang="en-US" sz="3200" dirty="0"/>
              <a:t>Express Server: Setting up a Public Directory</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18309" y="1048080"/>
            <a:ext cx="11347268" cy="1200329"/>
          </a:xfrm>
          <a:prstGeom prst="rect">
            <a:avLst/>
          </a:prstGeom>
        </p:spPr>
        <p:txBody>
          <a:bodyPr wrap="square">
            <a:spAutoFit/>
          </a:bodyPr>
          <a:lstStyle/>
          <a:p>
            <a:r>
              <a:rPr lang="en-US" dirty="0"/>
              <a:t>The second method of serving static files is to set up a public directory. Unlike sending a file through the HTTP response, where only a single file can be served, all files inside our specified folder will be available for users.</a:t>
            </a:r>
          </a:p>
          <a:p>
            <a:endParaRPr lang="en-US" dirty="0"/>
          </a:p>
          <a:p>
            <a:r>
              <a:rPr lang="en-US" dirty="0"/>
              <a:t>Let's create another file, called server.js, and set the folder with our three HTML documents to be a public directory:</a:t>
            </a:r>
            <a:endParaRPr lang="en-ZA" dirty="0"/>
          </a:p>
        </p:txBody>
      </p:sp>
      <p:sp>
        <p:nvSpPr>
          <p:cNvPr id="6" name="Rectangle 5"/>
          <p:cNvSpPr/>
          <p:nvPr/>
        </p:nvSpPr>
        <p:spPr>
          <a:xfrm>
            <a:off x="1885406" y="2248409"/>
            <a:ext cx="6096000" cy="1815882"/>
          </a:xfrm>
          <a:prstGeom prst="rect">
            <a:avLst/>
          </a:prstGeom>
          <a:solidFill>
            <a:schemeClr val="tx1">
              <a:lumMod val="85000"/>
              <a:lumOff val="15000"/>
            </a:schemeClr>
          </a:solidFill>
        </p:spPr>
        <p:txBody>
          <a:bodyPr>
            <a:spAutoFit/>
          </a:bodyPr>
          <a:lstStyle/>
          <a:p>
            <a:r>
              <a:rPr lang="en-ZA" sz="1600" dirty="0" err="1">
                <a:solidFill>
                  <a:srgbClr val="C678DD"/>
                </a:solidFill>
                <a:latin typeface="Menlo"/>
              </a:rPr>
              <a:t>const</a:t>
            </a:r>
            <a:r>
              <a:rPr lang="en-ZA" sz="1600" dirty="0">
                <a:solidFill>
                  <a:srgbClr val="ABB2BF"/>
                </a:solidFill>
                <a:latin typeface="Menlo"/>
              </a:rPr>
              <a:t> express = </a:t>
            </a:r>
            <a:r>
              <a:rPr lang="en-ZA" sz="1600" dirty="0">
                <a:solidFill>
                  <a:srgbClr val="E6C07B"/>
                </a:solidFill>
                <a:latin typeface="Menlo"/>
              </a:rPr>
              <a:t>require</a:t>
            </a:r>
            <a:r>
              <a:rPr lang="en-ZA" sz="1600" dirty="0">
                <a:solidFill>
                  <a:srgbClr val="ABB2BF"/>
                </a:solidFill>
                <a:latin typeface="Menlo"/>
              </a:rPr>
              <a:t>(</a:t>
            </a:r>
            <a:r>
              <a:rPr lang="en-ZA" sz="1600" dirty="0">
                <a:solidFill>
                  <a:srgbClr val="98C379"/>
                </a:solidFill>
                <a:latin typeface="Menlo"/>
              </a:rPr>
              <a:t>'express'</a:t>
            </a:r>
            <a:r>
              <a:rPr lang="en-ZA" sz="1600" dirty="0">
                <a:solidFill>
                  <a:srgbClr val="ABB2BF"/>
                </a:solidFill>
                <a:latin typeface="Menlo"/>
              </a:rPr>
              <a:t>); </a:t>
            </a:r>
            <a:endParaRPr lang="en-ZA" sz="1600" dirty="0" smtClean="0">
              <a:solidFill>
                <a:srgbClr val="ABB2BF"/>
              </a:solidFill>
              <a:latin typeface="Menlo"/>
            </a:endParaRPr>
          </a:p>
          <a:p>
            <a:r>
              <a:rPr lang="en-ZA" sz="1600" dirty="0" err="1" smtClean="0">
                <a:solidFill>
                  <a:srgbClr val="C678DD"/>
                </a:solidFill>
                <a:latin typeface="Menlo"/>
              </a:rPr>
              <a:t>const</a:t>
            </a:r>
            <a:r>
              <a:rPr lang="en-ZA" sz="1600" dirty="0" smtClean="0">
                <a:solidFill>
                  <a:srgbClr val="ABB2BF"/>
                </a:solidFill>
                <a:latin typeface="Menlo"/>
              </a:rPr>
              <a:t> </a:t>
            </a:r>
            <a:r>
              <a:rPr lang="en-ZA" sz="1600" dirty="0">
                <a:solidFill>
                  <a:srgbClr val="ABB2BF"/>
                </a:solidFill>
                <a:latin typeface="Menlo"/>
              </a:rPr>
              <a:t>app = express(); </a:t>
            </a:r>
            <a:endParaRPr lang="en-ZA" sz="1600" dirty="0" smtClean="0">
              <a:solidFill>
                <a:srgbClr val="ABB2BF"/>
              </a:solidFill>
              <a:latin typeface="Menlo"/>
            </a:endParaRPr>
          </a:p>
          <a:p>
            <a:r>
              <a:rPr lang="en-ZA" sz="1600" dirty="0" err="1" smtClean="0">
                <a:solidFill>
                  <a:srgbClr val="C678DD"/>
                </a:solidFill>
                <a:latin typeface="Menlo"/>
              </a:rPr>
              <a:t>const</a:t>
            </a:r>
            <a:r>
              <a:rPr lang="en-ZA" sz="1600" dirty="0" smtClean="0">
                <a:solidFill>
                  <a:srgbClr val="ABB2BF"/>
                </a:solidFill>
                <a:latin typeface="Menlo"/>
              </a:rPr>
              <a:t> </a:t>
            </a:r>
            <a:r>
              <a:rPr lang="en-ZA" sz="1600" dirty="0">
                <a:solidFill>
                  <a:srgbClr val="ABB2BF"/>
                </a:solidFill>
                <a:latin typeface="Menlo"/>
              </a:rPr>
              <a:t>port = </a:t>
            </a:r>
            <a:r>
              <a:rPr lang="en-ZA" sz="1600" dirty="0">
                <a:solidFill>
                  <a:srgbClr val="D19A66"/>
                </a:solidFill>
                <a:latin typeface="Menlo"/>
              </a:rPr>
              <a:t>3000</a:t>
            </a:r>
            <a:r>
              <a:rPr lang="en-ZA" sz="1600" dirty="0">
                <a:solidFill>
                  <a:srgbClr val="ABB2BF"/>
                </a:solidFill>
                <a:latin typeface="Menlo"/>
              </a:rPr>
              <a:t>; </a:t>
            </a:r>
            <a:r>
              <a:rPr lang="en-ZA" sz="1600" i="1" dirty="0">
                <a:solidFill>
                  <a:srgbClr val="5C6370"/>
                </a:solidFill>
                <a:latin typeface="Menlo"/>
              </a:rPr>
              <a:t>// Setting up the public directory</a:t>
            </a:r>
            <a:r>
              <a:rPr lang="en-ZA" sz="1600" dirty="0">
                <a:solidFill>
                  <a:srgbClr val="ABB2BF"/>
                </a:solidFill>
                <a:latin typeface="Menlo"/>
              </a:rPr>
              <a:t> </a:t>
            </a:r>
            <a:endParaRPr lang="en-ZA" sz="1600" dirty="0" smtClean="0">
              <a:solidFill>
                <a:srgbClr val="ABB2BF"/>
              </a:solidFill>
              <a:latin typeface="Menlo"/>
            </a:endParaRPr>
          </a:p>
          <a:p>
            <a:endParaRPr lang="en-ZA" sz="1600" dirty="0">
              <a:solidFill>
                <a:srgbClr val="ABB2BF"/>
              </a:solidFill>
              <a:latin typeface="Menlo"/>
            </a:endParaRPr>
          </a:p>
          <a:p>
            <a:r>
              <a:rPr lang="en-ZA" sz="1600" dirty="0" err="1" smtClean="0">
                <a:solidFill>
                  <a:srgbClr val="ABB2BF"/>
                </a:solidFill>
                <a:latin typeface="Menlo"/>
              </a:rPr>
              <a:t>app.use</a:t>
            </a:r>
            <a:r>
              <a:rPr lang="en-ZA" sz="1600" dirty="0" smtClean="0">
                <a:solidFill>
                  <a:srgbClr val="ABB2BF"/>
                </a:solidFill>
                <a:latin typeface="Menlo"/>
              </a:rPr>
              <a:t>(</a:t>
            </a:r>
            <a:r>
              <a:rPr lang="en-ZA" sz="1600" dirty="0" err="1" smtClean="0">
                <a:solidFill>
                  <a:srgbClr val="ABB2BF"/>
                </a:solidFill>
                <a:latin typeface="Menlo"/>
              </a:rPr>
              <a:t>express.static</a:t>
            </a:r>
            <a:r>
              <a:rPr lang="en-ZA" sz="1600" dirty="0">
                <a:solidFill>
                  <a:srgbClr val="ABB2BF"/>
                </a:solidFill>
                <a:latin typeface="Menlo"/>
              </a:rPr>
              <a:t>(</a:t>
            </a:r>
            <a:r>
              <a:rPr lang="en-ZA" sz="1600" dirty="0">
                <a:solidFill>
                  <a:srgbClr val="98C379"/>
                </a:solidFill>
                <a:latin typeface="Menlo"/>
              </a:rPr>
              <a:t>'landing-page'</a:t>
            </a:r>
            <a:r>
              <a:rPr lang="en-ZA" sz="1600" dirty="0">
                <a:solidFill>
                  <a:srgbClr val="ABB2BF"/>
                </a:solidFill>
                <a:latin typeface="Menlo"/>
              </a:rPr>
              <a:t>)); </a:t>
            </a:r>
            <a:endParaRPr lang="en-ZA" sz="1600" dirty="0" smtClean="0">
              <a:solidFill>
                <a:srgbClr val="ABB2BF"/>
              </a:solidFill>
              <a:latin typeface="Menlo"/>
            </a:endParaRPr>
          </a:p>
          <a:p>
            <a:endParaRPr lang="en-ZA" sz="1600" dirty="0">
              <a:solidFill>
                <a:srgbClr val="ABB2BF"/>
              </a:solidFill>
              <a:latin typeface="Menlo"/>
            </a:endParaRPr>
          </a:p>
          <a:p>
            <a:r>
              <a:rPr lang="en-ZA" sz="1600" dirty="0" err="1" smtClean="0">
                <a:solidFill>
                  <a:srgbClr val="ABB2BF"/>
                </a:solidFill>
                <a:latin typeface="Menlo"/>
              </a:rPr>
              <a:t>app.listen</a:t>
            </a:r>
            <a:r>
              <a:rPr lang="en-ZA" sz="1600" dirty="0" smtClean="0">
                <a:solidFill>
                  <a:srgbClr val="ABB2BF"/>
                </a:solidFill>
                <a:latin typeface="Menlo"/>
              </a:rPr>
              <a:t>(port</a:t>
            </a:r>
            <a:r>
              <a:rPr lang="en-ZA" sz="1600" dirty="0">
                <a:solidFill>
                  <a:srgbClr val="ABB2BF"/>
                </a:solidFill>
                <a:latin typeface="Menlo"/>
              </a:rPr>
              <a:t>, () =&gt; </a:t>
            </a:r>
            <a:r>
              <a:rPr lang="en-ZA" sz="1600" dirty="0" smtClean="0">
                <a:solidFill>
                  <a:srgbClr val="E6C07B"/>
                </a:solidFill>
                <a:latin typeface="Menlo"/>
              </a:rPr>
              <a:t>console</a:t>
            </a:r>
            <a:r>
              <a:rPr lang="en-ZA" sz="1600" dirty="0" smtClean="0">
                <a:solidFill>
                  <a:srgbClr val="ABB2BF"/>
                </a:solidFill>
                <a:latin typeface="Menlo"/>
              </a:rPr>
              <a:t>.log</a:t>
            </a:r>
            <a:r>
              <a:rPr lang="en-ZA" sz="1600" dirty="0">
                <a:solidFill>
                  <a:srgbClr val="ABB2BF"/>
                </a:solidFill>
                <a:latin typeface="Menlo"/>
              </a:rPr>
              <a:t>(</a:t>
            </a:r>
            <a:r>
              <a:rPr lang="en-ZA" sz="1600" dirty="0">
                <a:solidFill>
                  <a:srgbClr val="98C379"/>
                </a:solidFill>
                <a:latin typeface="Menlo"/>
              </a:rPr>
              <a:t>`listening on port </a:t>
            </a:r>
            <a:r>
              <a:rPr lang="en-ZA" sz="1600" dirty="0">
                <a:solidFill>
                  <a:srgbClr val="E06C75"/>
                </a:solidFill>
                <a:latin typeface="Menlo"/>
              </a:rPr>
              <a:t>${port}</a:t>
            </a:r>
            <a:r>
              <a:rPr lang="en-ZA" sz="1600" dirty="0">
                <a:solidFill>
                  <a:srgbClr val="98C379"/>
                </a:solidFill>
                <a:latin typeface="Menlo"/>
              </a:rPr>
              <a:t>!`</a:t>
            </a:r>
            <a:r>
              <a:rPr lang="en-ZA" sz="1600" dirty="0">
                <a:solidFill>
                  <a:srgbClr val="ABB2BF"/>
                </a:solidFill>
                <a:latin typeface="Menlo"/>
              </a:rPr>
              <a:t>));</a:t>
            </a:r>
            <a:endParaRPr lang="en-ZA" sz="1600" dirty="0"/>
          </a:p>
        </p:txBody>
      </p:sp>
      <p:sp>
        <p:nvSpPr>
          <p:cNvPr id="7" name="Rectangle 6"/>
          <p:cNvSpPr/>
          <p:nvPr/>
        </p:nvSpPr>
        <p:spPr>
          <a:xfrm>
            <a:off x="618309" y="4213499"/>
            <a:ext cx="11099074" cy="646331"/>
          </a:xfrm>
          <a:prstGeom prst="rect">
            <a:avLst/>
          </a:prstGeom>
        </p:spPr>
        <p:txBody>
          <a:bodyPr wrap="square">
            <a:spAutoFit/>
          </a:bodyPr>
          <a:lstStyle/>
          <a:p>
            <a:r>
              <a:rPr lang="en-US" dirty="0"/>
              <a:t>Making a directory public is as easy as using the </a:t>
            </a:r>
            <a:r>
              <a:rPr lang="en-US" dirty="0" err="1">
                <a:solidFill>
                  <a:srgbClr val="DA3236"/>
                </a:solidFill>
              </a:rPr>
              <a:t>app.use</a:t>
            </a:r>
            <a:r>
              <a:rPr lang="en-US" dirty="0">
                <a:solidFill>
                  <a:srgbClr val="DA3236"/>
                </a:solidFill>
              </a:rPr>
              <a:t>() </a:t>
            </a:r>
            <a:r>
              <a:rPr lang="en-US" dirty="0"/>
              <a:t>and </a:t>
            </a:r>
            <a:r>
              <a:rPr lang="en-US" dirty="0" err="1">
                <a:solidFill>
                  <a:srgbClr val="DA3236"/>
                </a:solidFill>
              </a:rPr>
              <a:t>express.static</a:t>
            </a:r>
            <a:r>
              <a:rPr lang="en-US" dirty="0">
                <a:solidFill>
                  <a:srgbClr val="DA3236"/>
                </a:solidFill>
              </a:rPr>
              <a:t>() </a:t>
            </a:r>
            <a:r>
              <a:rPr lang="en-US" dirty="0"/>
              <a:t>methods</a:t>
            </a:r>
            <a:r>
              <a:rPr lang="en-US" dirty="0" smtClean="0"/>
              <a:t>. Let's </a:t>
            </a:r>
            <a:r>
              <a:rPr lang="en-US" dirty="0"/>
              <a:t>run our app again and verify that it's working:</a:t>
            </a:r>
            <a:endParaRPr lang="en-ZA" dirty="0"/>
          </a:p>
        </p:txBody>
      </p:sp>
      <p:sp>
        <p:nvSpPr>
          <p:cNvPr id="8" name="Rectangle 7"/>
          <p:cNvSpPr/>
          <p:nvPr/>
        </p:nvSpPr>
        <p:spPr>
          <a:xfrm>
            <a:off x="1885405" y="5009038"/>
            <a:ext cx="6096001" cy="338554"/>
          </a:xfrm>
          <a:prstGeom prst="rect">
            <a:avLst/>
          </a:prstGeom>
          <a:solidFill>
            <a:schemeClr val="tx1">
              <a:lumMod val="85000"/>
              <a:lumOff val="15000"/>
            </a:schemeClr>
          </a:solidFill>
        </p:spPr>
        <p:txBody>
          <a:bodyPr wrap="square">
            <a:spAutoFit/>
          </a:bodyPr>
          <a:lstStyle/>
          <a:p>
            <a:r>
              <a:rPr lang="en-ZA" sz="1600" dirty="0">
                <a:solidFill>
                  <a:srgbClr val="ABB2BF"/>
                </a:solidFill>
                <a:latin typeface="Menlo"/>
              </a:rPr>
              <a:t>node server.js</a:t>
            </a:r>
            <a:endParaRPr lang="en-ZA" sz="1600" dirty="0"/>
          </a:p>
        </p:txBody>
      </p:sp>
      <p:sp>
        <p:nvSpPr>
          <p:cNvPr id="12" name="Rectangle 11"/>
          <p:cNvSpPr/>
          <p:nvPr/>
        </p:nvSpPr>
        <p:spPr>
          <a:xfrm>
            <a:off x="618309" y="5334818"/>
            <a:ext cx="11434354" cy="923330"/>
          </a:xfrm>
          <a:prstGeom prst="rect">
            <a:avLst/>
          </a:prstGeom>
        </p:spPr>
        <p:txBody>
          <a:bodyPr wrap="square">
            <a:spAutoFit/>
          </a:bodyPr>
          <a:lstStyle/>
          <a:p>
            <a:r>
              <a:rPr lang="en-US" dirty="0"/>
              <a:t>Open your browser and visit any of the mapped paths and you should be greeted with the HTML files, just like last time. Keep in mind that this time, the root path is not mapped to the home.html file, but rather the </a:t>
            </a:r>
            <a:r>
              <a:rPr lang="en-US" dirty="0">
                <a:solidFill>
                  <a:srgbClr val="DA3236"/>
                </a:solidFill>
              </a:rPr>
              <a:t>http://localhost:3000/home.html:</a:t>
            </a:r>
            <a:endParaRPr lang="en-ZA" dirty="0">
              <a:solidFill>
                <a:srgbClr val="DA3236"/>
              </a:solidFill>
            </a:endParaRPr>
          </a:p>
        </p:txBody>
      </p:sp>
    </p:spTree>
    <p:extLst>
      <p:ext uri="{BB962C8B-B14F-4D97-AF65-F5344CB8AC3E}">
        <p14:creationId xmlns:p14="http://schemas.microsoft.com/office/powerpoint/2010/main" val="1696158576"/>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6887206" cy="584775"/>
          </a:xfrm>
          <a:prstGeom prst="rect">
            <a:avLst/>
          </a:prstGeom>
          <a:noFill/>
        </p:spPr>
        <p:txBody>
          <a:bodyPr wrap="none" rtlCol="0">
            <a:spAutoFit/>
          </a:bodyPr>
          <a:lstStyle/>
          <a:p>
            <a:r>
              <a:rPr lang="en-US" sz="3200" dirty="0" smtClean="0"/>
              <a:t>Express Server: Working with Static Files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2290" name="Picture 2" descr="serving directories with n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969" y="1548266"/>
            <a:ext cx="3752850" cy="18192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57646" y="3367542"/>
            <a:ext cx="11434354" cy="369332"/>
          </a:xfrm>
          <a:prstGeom prst="rect">
            <a:avLst/>
          </a:prstGeom>
        </p:spPr>
        <p:txBody>
          <a:bodyPr wrap="square">
            <a:spAutoFit/>
          </a:bodyPr>
          <a:lstStyle/>
          <a:p>
            <a:r>
              <a:rPr lang="en-US" dirty="0"/>
              <a:t>Also, you can set a prefix to the path to access your public directory by passing the prefix as the first parameter:</a:t>
            </a:r>
            <a:endParaRPr lang="en-ZA" dirty="0"/>
          </a:p>
        </p:txBody>
      </p:sp>
      <p:sp>
        <p:nvSpPr>
          <p:cNvPr id="7" name="Rectangle 6"/>
          <p:cNvSpPr/>
          <p:nvPr/>
        </p:nvSpPr>
        <p:spPr>
          <a:xfrm>
            <a:off x="3643358" y="3897803"/>
            <a:ext cx="4649030" cy="338554"/>
          </a:xfrm>
          <a:prstGeom prst="rect">
            <a:avLst/>
          </a:prstGeom>
          <a:solidFill>
            <a:schemeClr val="tx1">
              <a:lumMod val="85000"/>
              <a:lumOff val="15000"/>
            </a:schemeClr>
          </a:solidFill>
        </p:spPr>
        <p:txBody>
          <a:bodyPr wrap="none">
            <a:spAutoFit/>
          </a:bodyPr>
          <a:lstStyle/>
          <a:p>
            <a:r>
              <a:rPr lang="en-ZA" sz="1600" dirty="0" err="1">
                <a:solidFill>
                  <a:srgbClr val="ABB2BF"/>
                </a:solidFill>
                <a:latin typeface="Menlo"/>
              </a:rPr>
              <a:t>app.use</a:t>
            </a:r>
            <a:r>
              <a:rPr lang="en-ZA" sz="1600" dirty="0">
                <a:solidFill>
                  <a:srgbClr val="ABB2BF"/>
                </a:solidFill>
                <a:latin typeface="Menlo"/>
              </a:rPr>
              <a:t>(</a:t>
            </a:r>
            <a:r>
              <a:rPr lang="en-ZA" sz="1600" dirty="0">
                <a:solidFill>
                  <a:srgbClr val="98C379"/>
                </a:solidFill>
                <a:latin typeface="Menlo"/>
              </a:rPr>
              <a:t>'/public'</a:t>
            </a:r>
            <a:r>
              <a:rPr lang="en-ZA" sz="1600" dirty="0">
                <a:solidFill>
                  <a:srgbClr val="ABB2BF"/>
                </a:solidFill>
                <a:latin typeface="Menlo"/>
              </a:rPr>
              <a:t>, </a:t>
            </a:r>
            <a:r>
              <a:rPr lang="en-ZA" sz="1600" dirty="0" err="1">
                <a:solidFill>
                  <a:srgbClr val="ABB2BF"/>
                </a:solidFill>
                <a:latin typeface="Menlo"/>
              </a:rPr>
              <a:t>express.static</a:t>
            </a:r>
            <a:r>
              <a:rPr lang="en-ZA" sz="1600" dirty="0">
                <a:solidFill>
                  <a:srgbClr val="ABB2BF"/>
                </a:solidFill>
                <a:latin typeface="Menlo"/>
              </a:rPr>
              <a:t>(</a:t>
            </a:r>
            <a:r>
              <a:rPr lang="en-ZA" sz="1600" dirty="0">
                <a:solidFill>
                  <a:srgbClr val="98C379"/>
                </a:solidFill>
                <a:latin typeface="Menlo"/>
              </a:rPr>
              <a:t>'landing-page</a:t>
            </a:r>
            <a:r>
              <a:rPr lang="en-ZA" sz="1600" dirty="0" smtClean="0">
                <a:solidFill>
                  <a:srgbClr val="98C379"/>
                </a:solidFill>
                <a:latin typeface="Menlo"/>
              </a:rPr>
              <a:t>'</a:t>
            </a:r>
            <a:r>
              <a:rPr lang="en-ZA" sz="1600" dirty="0" smtClean="0">
                <a:solidFill>
                  <a:srgbClr val="ABB2BF"/>
                </a:solidFill>
                <a:latin typeface="Menlo"/>
              </a:rPr>
              <a:t>));x</a:t>
            </a:r>
            <a:endParaRPr lang="en-ZA" sz="1600" dirty="0"/>
          </a:p>
        </p:txBody>
      </p:sp>
    </p:spTree>
    <p:extLst>
      <p:ext uri="{BB962C8B-B14F-4D97-AF65-F5344CB8AC3E}">
        <p14:creationId xmlns:p14="http://schemas.microsoft.com/office/powerpoint/2010/main" val="3156763743"/>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5577" y="1972489"/>
            <a:ext cx="10776857" cy="278473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Getting Started with Express</a:t>
            </a:r>
          </a:p>
          <a:p>
            <a:pPr marL="285750" indent="-285750">
              <a:lnSpc>
                <a:spcPct val="200000"/>
              </a:lnSpc>
              <a:buFont typeface="Arial" panose="020B0604020202020204" pitchFamily="34" charset="0"/>
              <a:buChar char="•"/>
            </a:pPr>
            <a:r>
              <a:rPr lang="en-US" dirty="0"/>
              <a:t>Working with Static Files</a:t>
            </a:r>
          </a:p>
          <a:p>
            <a:pPr marL="285750" indent="-285750">
              <a:lnSpc>
                <a:spcPct val="200000"/>
              </a:lnSpc>
              <a:buFont typeface="Arial" panose="020B0604020202020204" pitchFamily="34" charset="0"/>
              <a:buChar char="•"/>
            </a:pPr>
            <a:r>
              <a:rPr lang="en-US" dirty="0"/>
              <a:t>Configuring Routes</a:t>
            </a:r>
          </a:p>
          <a:p>
            <a:pPr marL="285750" indent="-285750">
              <a:lnSpc>
                <a:spcPct val="200000"/>
              </a:lnSpc>
              <a:buFont typeface="Arial" panose="020B0604020202020204" pitchFamily="34" charset="0"/>
              <a:buChar char="•"/>
            </a:pPr>
            <a:r>
              <a:rPr lang="en-US" dirty="0"/>
              <a:t>Extracting Data from the URL</a:t>
            </a:r>
          </a:p>
          <a:p>
            <a:pPr marL="285750" indent="-285750">
              <a:lnSpc>
                <a:spcPct val="200000"/>
              </a:lnSpc>
              <a:buFont typeface="Arial" panose="020B0604020202020204" pitchFamily="34" charset="0"/>
              <a:buChar char="•"/>
            </a:pPr>
            <a:r>
              <a:rPr lang="en-US" dirty="0"/>
              <a:t>Working with a Request Body</a:t>
            </a:r>
            <a:endParaRPr lang="en-US" dirty="0"/>
          </a:p>
        </p:txBody>
      </p:sp>
      <p:sp>
        <p:nvSpPr>
          <p:cNvPr id="10" name="TextBox 9"/>
          <p:cNvSpPr txBox="1"/>
          <p:nvPr/>
        </p:nvSpPr>
        <p:spPr>
          <a:xfrm>
            <a:off x="757646" y="1521726"/>
            <a:ext cx="1153521" cy="369332"/>
          </a:xfrm>
          <a:prstGeom prst="rect">
            <a:avLst/>
          </a:prstGeom>
          <a:noFill/>
        </p:spPr>
        <p:txBody>
          <a:bodyPr wrap="none" rtlCol="0">
            <a:spAutoFit/>
          </a:bodyPr>
          <a:lstStyle/>
          <a:p>
            <a:r>
              <a:rPr lang="en-US" b="1" dirty="0" smtClean="0"/>
              <a:t>Outcomes</a:t>
            </a:r>
            <a:endParaRPr lang="en-ZA" b="1" dirty="0"/>
          </a:p>
        </p:txBody>
      </p:sp>
    </p:spTree>
    <p:extLst>
      <p:ext uri="{BB962C8B-B14F-4D97-AF65-F5344CB8AC3E}">
        <p14:creationId xmlns:p14="http://schemas.microsoft.com/office/powerpoint/2010/main" val="16028789"/>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6887206" cy="584775"/>
          </a:xfrm>
          <a:prstGeom prst="rect">
            <a:avLst/>
          </a:prstGeom>
          <a:noFill/>
        </p:spPr>
        <p:txBody>
          <a:bodyPr wrap="none" rtlCol="0">
            <a:spAutoFit/>
          </a:bodyPr>
          <a:lstStyle/>
          <a:p>
            <a:r>
              <a:rPr lang="en-US" sz="3200" dirty="0" smtClean="0"/>
              <a:t>Express Server: Working with Static Files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5577" y="1972489"/>
            <a:ext cx="10776857" cy="278473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Getting Started with Express</a:t>
            </a:r>
          </a:p>
          <a:p>
            <a:pPr marL="285750" indent="-285750">
              <a:lnSpc>
                <a:spcPct val="200000"/>
              </a:lnSpc>
              <a:buFont typeface="Arial" panose="020B0604020202020204" pitchFamily="34" charset="0"/>
              <a:buChar char="•"/>
            </a:pPr>
            <a:r>
              <a:rPr lang="en-US" dirty="0"/>
              <a:t>Working with Static Files</a:t>
            </a:r>
          </a:p>
          <a:p>
            <a:pPr marL="285750" indent="-285750">
              <a:lnSpc>
                <a:spcPct val="200000"/>
              </a:lnSpc>
              <a:buFont typeface="Arial" panose="020B0604020202020204" pitchFamily="34" charset="0"/>
              <a:buChar char="•"/>
            </a:pPr>
            <a:r>
              <a:rPr lang="en-US" dirty="0"/>
              <a:t>Configuring Routes</a:t>
            </a:r>
          </a:p>
          <a:p>
            <a:pPr marL="285750" indent="-285750">
              <a:lnSpc>
                <a:spcPct val="200000"/>
              </a:lnSpc>
              <a:buFont typeface="Arial" panose="020B0604020202020204" pitchFamily="34" charset="0"/>
              <a:buChar char="•"/>
            </a:pPr>
            <a:r>
              <a:rPr lang="en-US" dirty="0"/>
              <a:t>Extracting Data from the URL</a:t>
            </a:r>
          </a:p>
          <a:p>
            <a:pPr marL="285750" indent="-285750">
              <a:lnSpc>
                <a:spcPct val="200000"/>
              </a:lnSpc>
              <a:buFont typeface="Arial" panose="020B0604020202020204" pitchFamily="34" charset="0"/>
              <a:buChar char="•"/>
            </a:pPr>
            <a:r>
              <a:rPr lang="en-US" dirty="0"/>
              <a:t>Working with a Request Body</a:t>
            </a:r>
            <a:endParaRPr lang="en-US" dirty="0"/>
          </a:p>
        </p:txBody>
      </p:sp>
      <p:sp>
        <p:nvSpPr>
          <p:cNvPr id="10" name="TextBox 9"/>
          <p:cNvSpPr txBox="1"/>
          <p:nvPr/>
        </p:nvSpPr>
        <p:spPr>
          <a:xfrm>
            <a:off x="757646" y="1521726"/>
            <a:ext cx="1153521" cy="369332"/>
          </a:xfrm>
          <a:prstGeom prst="rect">
            <a:avLst/>
          </a:prstGeom>
          <a:noFill/>
        </p:spPr>
        <p:txBody>
          <a:bodyPr wrap="none" rtlCol="0">
            <a:spAutoFit/>
          </a:bodyPr>
          <a:lstStyle/>
          <a:p>
            <a:r>
              <a:rPr lang="en-US" b="1" dirty="0" smtClean="0"/>
              <a:t>Outcomes</a:t>
            </a:r>
            <a:endParaRPr lang="en-ZA" b="1" dirty="0"/>
          </a:p>
        </p:txBody>
      </p:sp>
    </p:spTree>
    <p:extLst>
      <p:ext uri="{BB962C8B-B14F-4D97-AF65-F5344CB8AC3E}">
        <p14:creationId xmlns:p14="http://schemas.microsoft.com/office/powerpoint/2010/main" val="3605538102"/>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7646" y="300444"/>
            <a:ext cx="4985275" cy="584775"/>
          </a:xfrm>
          <a:prstGeom prst="rect">
            <a:avLst/>
          </a:prstGeom>
          <a:noFill/>
        </p:spPr>
        <p:txBody>
          <a:bodyPr wrap="none" rtlCol="0">
            <a:spAutoFit/>
          </a:bodyPr>
          <a:lstStyle/>
          <a:p>
            <a:r>
              <a:rPr lang="en-US" sz="3200" dirty="0" smtClean="0"/>
              <a:t>Getting Started With Express</a:t>
            </a:r>
            <a:endParaRPr lang="en-ZA" sz="3200" dirty="0"/>
          </a:p>
        </p:txBody>
      </p:sp>
      <p:sp>
        <p:nvSpPr>
          <p:cNvPr id="2" name="TextBox 1"/>
          <p:cNvSpPr txBox="1"/>
          <p:nvPr/>
        </p:nvSpPr>
        <p:spPr>
          <a:xfrm>
            <a:off x="757646" y="1815737"/>
            <a:ext cx="10646228" cy="3693319"/>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dirty="0"/>
              <a:t>Express is a Web Framework used to configure Node's HTTP module</a:t>
            </a:r>
          </a:p>
          <a:p>
            <a:pPr marL="742950" lvl="1" indent="-285750">
              <a:lnSpc>
                <a:spcPct val="200000"/>
              </a:lnSpc>
              <a:buFont typeface="Wingdings" panose="05000000000000000000" pitchFamily="2" charset="2"/>
              <a:buChar char="v"/>
            </a:pPr>
            <a:r>
              <a:rPr lang="en-US" dirty="0"/>
              <a:t>Fast</a:t>
            </a:r>
          </a:p>
          <a:p>
            <a:pPr marL="742950" lvl="1" indent="-285750">
              <a:lnSpc>
                <a:spcPct val="200000"/>
              </a:lnSpc>
              <a:buFont typeface="Wingdings" panose="05000000000000000000" pitchFamily="2" charset="2"/>
              <a:buChar char="v"/>
            </a:pPr>
            <a:r>
              <a:rPr lang="en-US" dirty="0"/>
              <a:t>Un-opinionated</a:t>
            </a:r>
          </a:p>
          <a:p>
            <a:pPr marL="742950" lvl="1" indent="-285750">
              <a:lnSpc>
                <a:spcPct val="200000"/>
              </a:lnSpc>
              <a:buFont typeface="Wingdings" panose="05000000000000000000" pitchFamily="2" charset="2"/>
              <a:buChar char="v"/>
            </a:pPr>
            <a:r>
              <a:rPr lang="en-US" dirty="0"/>
              <a:t>Minimalist</a:t>
            </a:r>
          </a:p>
          <a:p>
            <a:pPr marL="285750" indent="-285750">
              <a:lnSpc>
                <a:spcPct val="200000"/>
              </a:lnSpc>
              <a:buFont typeface="Wingdings" panose="05000000000000000000" pitchFamily="2" charset="2"/>
              <a:buChar char="§"/>
            </a:pPr>
            <a:r>
              <a:rPr lang="en-US" dirty="0"/>
              <a:t>Express is distributed via an NPM package</a:t>
            </a:r>
          </a:p>
          <a:p>
            <a:pPr marL="285750" indent="-285750">
              <a:lnSpc>
                <a:spcPct val="200000"/>
              </a:lnSpc>
              <a:buFont typeface="Wingdings" panose="05000000000000000000" pitchFamily="2" charset="2"/>
              <a:buChar char="§"/>
            </a:pPr>
            <a:r>
              <a:rPr lang="en-US" dirty="0"/>
              <a:t>Express should be installed locally to each project, not globally</a:t>
            </a:r>
          </a:p>
          <a:p>
            <a:endParaRPr lang="en-ZA" i="1" dirty="0"/>
          </a:p>
        </p:txBody>
      </p:sp>
    </p:spTree>
    <p:extLst>
      <p:ext uri="{BB962C8B-B14F-4D97-AF65-F5344CB8AC3E}">
        <p14:creationId xmlns:p14="http://schemas.microsoft.com/office/powerpoint/2010/main" val="457036395"/>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7646" y="300444"/>
            <a:ext cx="1803122" cy="584775"/>
          </a:xfrm>
          <a:prstGeom prst="rect">
            <a:avLst/>
          </a:prstGeom>
          <a:noFill/>
        </p:spPr>
        <p:txBody>
          <a:bodyPr wrap="none" rtlCol="0">
            <a:spAutoFit/>
          </a:bodyPr>
          <a:lstStyle/>
          <a:p>
            <a:r>
              <a:rPr lang="en-US" sz="3200" dirty="0" smtClean="0"/>
              <a:t>Express.js</a:t>
            </a:r>
            <a:endParaRPr lang="en-ZA" sz="3200" dirty="0"/>
          </a:p>
        </p:txBody>
      </p:sp>
      <p:pic>
        <p:nvPicPr>
          <p:cNvPr id="5" name="Picture 4"/>
          <p:cNvPicPr>
            <a:picLocks noChangeAspect="1"/>
          </p:cNvPicPr>
          <p:nvPr/>
        </p:nvPicPr>
        <p:blipFill>
          <a:blip r:embed="rId3"/>
          <a:stretch>
            <a:fillRect/>
          </a:stretch>
        </p:blipFill>
        <p:spPr>
          <a:xfrm>
            <a:off x="1358537" y="1048080"/>
            <a:ext cx="8832210" cy="4793282"/>
          </a:xfrm>
          <a:prstGeom prst="rect">
            <a:avLst/>
          </a:prstGeom>
        </p:spPr>
      </p:pic>
    </p:spTree>
    <p:extLst>
      <p:ext uri="{BB962C8B-B14F-4D97-AF65-F5344CB8AC3E}">
        <p14:creationId xmlns:p14="http://schemas.microsoft.com/office/powerpoint/2010/main" val="3420917200"/>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7646" y="300444"/>
            <a:ext cx="1803122" cy="584775"/>
          </a:xfrm>
          <a:prstGeom prst="rect">
            <a:avLst/>
          </a:prstGeom>
          <a:noFill/>
        </p:spPr>
        <p:txBody>
          <a:bodyPr wrap="none" rtlCol="0">
            <a:spAutoFit/>
          </a:bodyPr>
          <a:lstStyle/>
          <a:p>
            <a:r>
              <a:rPr lang="en-US" sz="3200" dirty="0" smtClean="0"/>
              <a:t>Express.js</a:t>
            </a:r>
            <a:endParaRPr lang="en-ZA" sz="3200" dirty="0"/>
          </a:p>
        </p:txBody>
      </p:sp>
      <p:sp>
        <p:nvSpPr>
          <p:cNvPr id="2" name="TextBox 1"/>
          <p:cNvSpPr txBox="1"/>
          <p:nvPr/>
        </p:nvSpPr>
        <p:spPr>
          <a:xfrm>
            <a:off x="589749" y="1815737"/>
            <a:ext cx="1038112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Express has no out-of-the-box object relational mapping or </a:t>
            </a:r>
            <a:r>
              <a:rPr lang="en-US" dirty="0" err="1"/>
              <a:t>templating</a:t>
            </a:r>
            <a:r>
              <a:rPr lang="en-US" dirty="0"/>
              <a:t> engine.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Express </a:t>
            </a:r>
            <a:r>
              <a:rPr lang="en-US" dirty="0"/>
              <a:t>isn't built around specific components, having "no opinion" regarding what technologies you plug into it.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It </a:t>
            </a:r>
            <a:r>
              <a:rPr lang="en-US" dirty="0"/>
              <a:t>strives to put control in the developer's hands and make Web application development for Node.js easier.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This </a:t>
            </a:r>
            <a:r>
              <a:rPr lang="en-US" dirty="0"/>
              <a:t>freedom, coupled with lightning fast setup and the pure JavaScript environment of Node, makes Express a strong candidate for quick development and rapid prototyping.</a:t>
            </a:r>
            <a:endParaRPr lang="en-ZA" dirty="0"/>
          </a:p>
        </p:txBody>
      </p:sp>
    </p:spTree>
    <p:extLst>
      <p:ext uri="{BB962C8B-B14F-4D97-AF65-F5344CB8AC3E}">
        <p14:creationId xmlns:p14="http://schemas.microsoft.com/office/powerpoint/2010/main" val="2437669883"/>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7646" y="300444"/>
            <a:ext cx="1803122" cy="584775"/>
          </a:xfrm>
          <a:prstGeom prst="rect">
            <a:avLst/>
          </a:prstGeom>
          <a:noFill/>
        </p:spPr>
        <p:txBody>
          <a:bodyPr wrap="none" rtlCol="0">
            <a:spAutoFit/>
          </a:bodyPr>
          <a:lstStyle/>
          <a:p>
            <a:r>
              <a:rPr lang="en-US" sz="3200" dirty="0" smtClean="0"/>
              <a:t>Express.js</a:t>
            </a:r>
            <a:endParaRPr lang="en-ZA" sz="3200" dirty="0"/>
          </a:p>
        </p:txBody>
      </p:sp>
      <p:pic>
        <p:nvPicPr>
          <p:cNvPr id="5" name="Picture 4"/>
          <p:cNvPicPr>
            <a:picLocks noChangeAspect="1"/>
          </p:cNvPicPr>
          <p:nvPr/>
        </p:nvPicPr>
        <p:blipFill>
          <a:blip r:embed="rId3"/>
          <a:stretch>
            <a:fillRect/>
          </a:stretch>
        </p:blipFill>
        <p:spPr>
          <a:xfrm>
            <a:off x="1358537" y="1048080"/>
            <a:ext cx="8832210" cy="4793282"/>
          </a:xfrm>
          <a:prstGeom prst="rect">
            <a:avLst/>
          </a:prstGeom>
        </p:spPr>
      </p:pic>
    </p:spTree>
    <p:extLst>
      <p:ext uri="{BB962C8B-B14F-4D97-AF65-F5344CB8AC3E}">
        <p14:creationId xmlns:p14="http://schemas.microsoft.com/office/powerpoint/2010/main" val="3473843412"/>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7646" y="300444"/>
            <a:ext cx="4985275" cy="584775"/>
          </a:xfrm>
          <a:prstGeom prst="rect">
            <a:avLst/>
          </a:prstGeom>
          <a:noFill/>
        </p:spPr>
        <p:txBody>
          <a:bodyPr wrap="none" rtlCol="0">
            <a:spAutoFit/>
          </a:bodyPr>
          <a:lstStyle/>
          <a:p>
            <a:r>
              <a:rPr lang="en-US" sz="3200" dirty="0" smtClean="0"/>
              <a:t>Getting Started With Express</a:t>
            </a:r>
            <a:endParaRPr lang="en-ZA" sz="3200" dirty="0"/>
          </a:p>
        </p:txBody>
      </p:sp>
      <p:sp>
        <p:nvSpPr>
          <p:cNvPr id="3" name="TextBox 2"/>
          <p:cNvSpPr txBox="1"/>
          <p:nvPr/>
        </p:nvSpPr>
        <p:spPr>
          <a:xfrm>
            <a:off x="757646" y="1048080"/>
            <a:ext cx="5133328" cy="369332"/>
          </a:xfrm>
          <a:prstGeom prst="rect">
            <a:avLst/>
          </a:prstGeom>
          <a:noFill/>
        </p:spPr>
        <p:txBody>
          <a:bodyPr wrap="none" rtlCol="0">
            <a:spAutoFit/>
          </a:bodyPr>
          <a:lstStyle/>
          <a:p>
            <a:r>
              <a:rPr lang="en-US" b="1" dirty="0" smtClean="0"/>
              <a:t>Installing express ( and saving it with dependencies)</a:t>
            </a:r>
            <a:endParaRPr lang="en-ZA" b="1" dirty="0"/>
          </a:p>
        </p:txBody>
      </p:sp>
      <p:sp>
        <p:nvSpPr>
          <p:cNvPr id="5" name="Rectangle 1"/>
          <p:cNvSpPr>
            <a:spLocks noChangeArrowheads="1"/>
          </p:cNvSpPr>
          <p:nvPr/>
        </p:nvSpPr>
        <p:spPr bwMode="auto">
          <a:xfrm>
            <a:off x="757646" y="1493430"/>
            <a:ext cx="6466114" cy="468026"/>
          </a:xfrm>
          <a:prstGeom prst="rect">
            <a:avLst/>
          </a:prstGeom>
          <a:solidFill>
            <a:srgbClr val="2727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4FBF40"/>
                </a:solidFill>
                <a:effectLst/>
                <a:latin typeface="Consolas" panose="020B0609020204030204" pitchFamily="49" charset="0"/>
              </a:rPr>
              <a:t>npm install express --save</a:t>
            </a:r>
            <a:r>
              <a:rPr kumimoji="0" lang="en-US" altLang="en-US" sz="2000" b="0" i="0" u="none" strike="noStrike" cap="none" normalizeH="0" baseline="0" smtClean="0">
                <a:ln>
                  <a:noFill/>
                </a:ln>
                <a:solidFill>
                  <a:schemeClr val="tx1"/>
                </a:solidFill>
                <a:effectLst/>
              </a:rPr>
              <a:t> </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757646" y="2118904"/>
            <a:ext cx="1453283" cy="369332"/>
          </a:xfrm>
          <a:prstGeom prst="rect">
            <a:avLst/>
          </a:prstGeom>
          <a:noFill/>
        </p:spPr>
        <p:txBody>
          <a:bodyPr wrap="none" rtlCol="0">
            <a:spAutoFit/>
          </a:bodyPr>
          <a:lstStyle/>
          <a:p>
            <a:r>
              <a:rPr lang="en-US" b="1" dirty="0" smtClean="0"/>
              <a:t>Hello Express</a:t>
            </a:r>
            <a:endParaRPr lang="en-ZA" b="1" dirty="0"/>
          </a:p>
        </p:txBody>
      </p:sp>
      <p:sp>
        <p:nvSpPr>
          <p:cNvPr id="11" name="Rectangle 10"/>
          <p:cNvSpPr/>
          <p:nvPr/>
        </p:nvSpPr>
        <p:spPr>
          <a:xfrm>
            <a:off x="757646" y="2488236"/>
            <a:ext cx="10332720" cy="3139321"/>
          </a:xfrm>
          <a:prstGeom prst="rect">
            <a:avLst/>
          </a:prstGeom>
        </p:spPr>
        <p:txBody>
          <a:bodyPr wrap="square">
            <a:spAutoFit/>
          </a:bodyPr>
          <a:lstStyle/>
          <a:p>
            <a:r>
              <a:rPr lang="en-US" dirty="0" err="1"/>
              <a:t>const</a:t>
            </a:r>
            <a:r>
              <a:rPr lang="en-US" dirty="0"/>
              <a:t> express = require('express')</a:t>
            </a:r>
          </a:p>
          <a:p>
            <a:r>
              <a:rPr lang="en-US" dirty="0" err="1"/>
              <a:t>const</a:t>
            </a:r>
            <a:r>
              <a:rPr lang="en-US" dirty="0"/>
              <a:t> app = express()</a:t>
            </a:r>
          </a:p>
          <a:p>
            <a:r>
              <a:rPr lang="en-US" dirty="0" err="1"/>
              <a:t>const</a:t>
            </a:r>
            <a:r>
              <a:rPr lang="en-US" dirty="0"/>
              <a:t> port = 3000</a:t>
            </a:r>
          </a:p>
          <a:p>
            <a:endParaRPr lang="en-US" dirty="0"/>
          </a:p>
          <a:p>
            <a:r>
              <a:rPr lang="en-US" dirty="0" err="1"/>
              <a:t>app.get</a:t>
            </a:r>
            <a:r>
              <a:rPr lang="en-US" dirty="0"/>
              <a:t>('/', (</a:t>
            </a:r>
            <a:r>
              <a:rPr lang="en-US" dirty="0" err="1"/>
              <a:t>req</a:t>
            </a:r>
            <a:r>
              <a:rPr lang="en-US" dirty="0"/>
              <a:t>, res) =&gt; {</a:t>
            </a:r>
          </a:p>
          <a:p>
            <a:r>
              <a:rPr lang="en-US" dirty="0"/>
              <a:t>  </a:t>
            </a:r>
            <a:r>
              <a:rPr lang="en-US" dirty="0" err="1"/>
              <a:t>res.send</a:t>
            </a:r>
            <a:r>
              <a:rPr lang="en-US" dirty="0"/>
              <a:t>('Hello World!')</a:t>
            </a:r>
          </a:p>
          <a:p>
            <a:r>
              <a:rPr lang="en-US" dirty="0"/>
              <a:t>})</a:t>
            </a:r>
          </a:p>
          <a:p>
            <a:endParaRPr lang="en-US" dirty="0"/>
          </a:p>
          <a:p>
            <a:r>
              <a:rPr lang="en-US" dirty="0" err="1"/>
              <a:t>app.listen</a:t>
            </a:r>
            <a:r>
              <a:rPr lang="en-US" dirty="0"/>
              <a:t>(port, () =&gt; {</a:t>
            </a:r>
          </a:p>
          <a:p>
            <a:r>
              <a:rPr lang="en-US" dirty="0"/>
              <a:t>  console.log(`Example app listening at http://localhost:${port}`)</a:t>
            </a:r>
          </a:p>
          <a:p>
            <a:r>
              <a:rPr lang="en-US" dirty="0"/>
              <a:t>})</a:t>
            </a:r>
            <a:endParaRPr lang="en-ZA" dirty="0"/>
          </a:p>
        </p:txBody>
      </p:sp>
    </p:spTree>
    <p:extLst>
      <p:ext uri="{BB962C8B-B14F-4D97-AF65-F5344CB8AC3E}">
        <p14:creationId xmlns:p14="http://schemas.microsoft.com/office/powerpoint/2010/main" val="772468760"/>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45226" y="2926078"/>
            <a:ext cx="6170856" cy="584775"/>
          </a:xfrm>
          <a:prstGeom prst="rect">
            <a:avLst/>
          </a:prstGeom>
          <a:noFill/>
        </p:spPr>
        <p:txBody>
          <a:bodyPr wrap="none" rtlCol="0">
            <a:spAutoFit/>
          </a:bodyPr>
          <a:lstStyle/>
          <a:p>
            <a:r>
              <a:rPr lang="en-US" sz="3200" dirty="0" smtClean="0"/>
              <a:t>Exercise: Hello Express (20 Minutes)</a:t>
            </a:r>
            <a:endParaRPr lang="en-ZA" sz="3200" dirty="0"/>
          </a:p>
        </p:txBody>
      </p:sp>
    </p:spTree>
    <p:extLst>
      <p:ext uri="{BB962C8B-B14F-4D97-AF65-F5344CB8AC3E}">
        <p14:creationId xmlns:p14="http://schemas.microsoft.com/office/powerpoint/2010/main" val="2064712457"/>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7646" y="300444"/>
            <a:ext cx="8803628" cy="584775"/>
          </a:xfrm>
          <a:prstGeom prst="rect">
            <a:avLst/>
          </a:prstGeom>
          <a:noFill/>
        </p:spPr>
        <p:txBody>
          <a:bodyPr wrap="none" rtlCol="0">
            <a:spAutoFit/>
          </a:bodyPr>
          <a:lstStyle/>
          <a:p>
            <a:r>
              <a:rPr lang="en-US" sz="3200" dirty="0" smtClean="0"/>
              <a:t>Getting Started With Express (Challenge Accepted?)</a:t>
            </a:r>
            <a:endParaRPr lang="en-ZA" sz="3200" dirty="0"/>
          </a:p>
        </p:txBody>
      </p:sp>
      <p:sp>
        <p:nvSpPr>
          <p:cNvPr id="3" name="TextBox 2"/>
          <p:cNvSpPr txBox="1"/>
          <p:nvPr/>
        </p:nvSpPr>
        <p:spPr>
          <a:xfrm>
            <a:off x="757646" y="1048080"/>
            <a:ext cx="2625270" cy="369332"/>
          </a:xfrm>
          <a:prstGeom prst="rect">
            <a:avLst/>
          </a:prstGeom>
          <a:noFill/>
        </p:spPr>
        <p:txBody>
          <a:bodyPr wrap="none" rtlCol="0">
            <a:spAutoFit/>
          </a:bodyPr>
          <a:lstStyle/>
          <a:p>
            <a:r>
              <a:rPr lang="en-US" b="1" dirty="0" smtClean="0"/>
              <a:t>Aside: Express Generator</a:t>
            </a:r>
            <a:endParaRPr lang="en-ZA" b="1" dirty="0"/>
          </a:p>
        </p:txBody>
      </p:sp>
      <p:sp>
        <p:nvSpPr>
          <p:cNvPr id="7" name="Rectangle 6"/>
          <p:cNvSpPr/>
          <p:nvPr/>
        </p:nvSpPr>
        <p:spPr>
          <a:xfrm>
            <a:off x="757646" y="1417412"/>
            <a:ext cx="10829108" cy="923330"/>
          </a:xfrm>
          <a:prstGeom prst="rect">
            <a:avLst/>
          </a:prstGeom>
        </p:spPr>
        <p:txBody>
          <a:bodyPr wrap="square">
            <a:spAutoFit/>
          </a:bodyPr>
          <a:lstStyle/>
          <a:p>
            <a:r>
              <a:rPr lang="en-US" dirty="0"/>
              <a:t>Use the application generator tool, express-generator, to quickly create an application skeleton.</a:t>
            </a:r>
          </a:p>
          <a:p>
            <a:endParaRPr lang="en-US" dirty="0"/>
          </a:p>
          <a:p>
            <a:r>
              <a:rPr lang="en-US" dirty="0"/>
              <a:t>You can run the application generator with the </a:t>
            </a:r>
            <a:r>
              <a:rPr lang="en-US" dirty="0" err="1"/>
              <a:t>npx</a:t>
            </a:r>
            <a:r>
              <a:rPr lang="en-US" dirty="0"/>
              <a:t> command (available in Node.js 8.2.0).</a:t>
            </a:r>
            <a:endParaRPr lang="en-ZA" dirty="0"/>
          </a:p>
        </p:txBody>
      </p:sp>
      <p:sp>
        <p:nvSpPr>
          <p:cNvPr id="8" name="Rectangle 2"/>
          <p:cNvSpPr>
            <a:spLocks noChangeArrowheads="1"/>
          </p:cNvSpPr>
          <p:nvPr/>
        </p:nvSpPr>
        <p:spPr bwMode="auto">
          <a:xfrm>
            <a:off x="901337" y="2335330"/>
            <a:ext cx="8869680" cy="468026"/>
          </a:xfrm>
          <a:prstGeom prst="rect">
            <a:avLst/>
          </a:prstGeom>
          <a:solidFill>
            <a:srgbClr val="2727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4FBF40"/>
                </a:solidFill>
                <a:effectLst/>
                <a:latin typeface="Consolas" panose="020B0609020204030204" pitchFamily="49" charset="0"/>
              </a:rPr>
              <a:t>npx express-generator</a:t>
            </a:r>
            <a:r>
              <a:rPr kumimoji="0" lang="en-US" altLang="en-US" sz="2000" b="0" i="0" u="none" strike="noStrike" cap="none" normalizeH="0" baseline="0" smtClean="0">
                <a:ln>
                  <a:noFill/>
                </a:ln>
                <a:solidFill>
                  <a:schemeClr val="tx1"/>
                </a:solidFill>
                <a:effectLst/>
              </a:rPr>
              <a:t> </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
        <p:nvSpPr>
          <p:cNvPr id="10" name="Rectangle 9"/>
          <p:cNvSpPr/>
          <p:nvPr/>
        </p:nvSpPr>
        <p:spPr>
          <a:xfrm>
            <a:off x="901337" y="2935494"/>
            <a:ext cx="10907486" cy="369332"/>
          </a:xfrm>
          <a:prstGeom prst="rect">
            <a:avLst/>
          </a:prstGeom>
        </p:spPr>
        <p:txBody>
          <a:bodyPr wrap="square">
            <a:spAutoFit/>
          </a:bodyPr>
          <a:lstStyle/>
          <a:p>
            <a:r>
              <a:rPr lang="en-US" dirty="0"/>
              <a:t>For earlier Node versions, install the application generator as a global </a:t>
            </a:r>
            <a:r>
              <a:rPr lang="en-US" dirty="0" err="1"/>
              <a:t>npm</a:t>
            </a:r>
            <a:r>
              <a:rPr lang="en-US" dirty="0"/>
              <a:t> package and then launch it.</a:t>
            </a:r>
            <a:endParaRPr lang="en-ZA" dirty="0"/>
          </a:p>
        </p:txBody>
      </p:sp>
      <p:sp>
        <p:nvSpPr>
          <p:cNvPr id="12" name="Rectangle 3"/>
          <p:cNvSpPr>
            <a:spLocks noChangeArrowheads="1"/>
          </p:cNvSpPr>
          <p:nvPr/>
        </p:nvSpPr>
        <p:spPr bwMode="auto">
          <a:xfrm>
            <a:off x="901337" y="3275384"/>
            <a:ext cx="5238206" cy="960469"/>
          </a:xfrm>
          <a:prstGeom prst="rect">
            <a:avLst/>
          </a:prstGeom>
          <a:solidFill>
            <a:srgbClr val="2727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4FBF40"/>
                </a:solidFill>
                <a:effectLst/>
                <a:latin typeface="Consolas" panose="020B0609020204030204" pitchFamily="49" charset="0"/>
              </a:rPr>
              <a:t>npm</a:t>
            </a:r>
            <a:r>
              <a:rPr kumimoji="0" lang="en-US" altLang="en-US" sz="1600" b="0" i="0" u="none" strike="noStrike" cap="none" normalizeH="0" baseline="0" dirty="0" smtClean="0">
                <a:ln>
                  <a:noFill/>
                </a:ln>
                <a:solidFill>
                  <a:srgbClr val="4FBF40"/>
                </a:solidFill>
                <a:effectLst/>
                <a:latin typeface="Consolas" panose="020B0609020204030204" pitchFamily="49" charset="0"/>
              </a:rPr>
              <a:t> install -g express-generator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FBF4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FBF40"/>
                </a:solidFill>
                <a:effectLst/>
                <a:latin typeface="Consolas" panose="020B0609020204030204" pitchFamily="49" charset="0"/>
              </a:rPr>
              <a:t>express</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901337" y="4758623"/>
            <a:ext cx="6304418" cy="369332"/>
          </a:xfrm>
          <a:prstGeom prst="rect">
            <a:avLst/>
          </a:prstGeom>
        </p:spPr>
        <p:txBody>
          <a:bodyPr wrap="none">
            <a:spAutoFit/>
          </a:bodyPr>
          <a:lstStyle/>
          <a:p>
            <a:r>
              <a:rPr lang="en-US" dirty="0" smtClean="0"/>
              <a:t>Explore additional options that are available for </a:t>
            </a:r>
            <a:r>
              <a:rPr lang="en-US" dirty="0" err="1" smtClean="0"/>
              <a:t>expess</a:t>
            </a:r>
            <a:r>
              <a:rPr lang="en-US" dirty="0" smtClean="0"/>
              <a:t>-generator</a:t>
            </a:r>
            <a:endParaRPr lang="en-ZA" dirty="0"/>
          </a:p>
        </p:txBody>
      </p:sp>
    </p:spTree>
    <p:extLst>
      <p:ext uri="{BB962C8B-B14F-4D97-AF65-F5344CB8AC3E}">
        <p14:creationId xmlns:p14="http://schemas.microsoft.com/office/powerpoint/2010/main" val="1219500433"/>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69BF0453354A4083D186186C366203" ma:contentTypeVersion="9" ma:contentTypeDescription="Create a new document." ma:contentTypeScope="" ma:versionID="93622945bd68cf1e0f28874b2da1d275">
  <xsd:schema xmlns:xsd="http://www.w3.org/2001/XMLSchema" xmlns:xs="http://www.w3.org/2001/XMLSchema" xmlns:p="http://schemas.microsoft.com/office/2006/metadata/properties" xmlns:ns2="72f8886d-3a76-465d-a720-8f5ce0c80012" targetNamespace="http://schemas.microsoft.com/office/2006/metadata/properties" ma:root="true" ma:fieldsID="66c15cdf54d9c4e0a92d727efb770d6e" ns2:_="">
    <xsd:import namespace="72f8886d-3a76-465d-a720-8f5ce0c8001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f8886d-3a76-465d-a720-8f5ce0c800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283BA1-E504-4A18-A31C-B977709E12E1}"/>
</file>

<file path=customXml/itemProps2.xml><?xml version="1.0" encoding="utf-8"?>
<ds:datastoreItem xmlns:ds="http://schemas.openxmlformats.org/officeDocument/2006/customXml" ds:itemID="{56E11035-F9B6-4295-AEF5-984FE13019C2}">
  <ds:schemaRefs>
    <ds:schemaRef ds:uri="http://schemas.microsoft.com/sharepoint/v3/contenttype/forms"/>
  </ds:schemaRefs>
</ds:datastoreItem>
</file>

<file path=customXml/itemProps3.xml><?xml version="1.0" encoding="utf-8"?>
<ds:datastoreItem xmlns:ds="http://schemas.openxmlformats.org/officeDocument/2006/customXml" ds:itemID="{B6242742-1696-480F-B251-36560CFCA438}">
  <ds:schemaRefs>
    <ds:schemaRef ds:uri="http://schemas.microsoft.com/office/infopath/2007/PartnerControls"/>
    <ds:schemaRef ds:uri="http://purl.org/dc/term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18336</TotalTime>
  <Words>1286</Words>
  <Application>Microsoft Office PowerPoint</Application>
  <PresentationFormat>Widescreen</PresentationFormat>
  <Paragraphs>157</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Consolas</vt:lpstr>
      <vt:lpstr>Menlo</vt:lpstr>
      <vt:lpstr>Nunito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WIFI</dc:title>
  <dc:creator>T. Mkwaira</dc:creator>
  <cp:lastModifiedBy>User</cp:lastModifiedBy>
  <cp:revision>591</cp:revision>
  <dcterms:created xsi:type="dcterms:W3CDTF">2018-02-27T07:16:29Z</dcterms:created>
  <dcterms:modified xsi:type="dcterms:W3CDTF">2020-08-11T09:34:35Z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0x010100CE69BF0453354A4083D186186C366203</vt:lpwstr>
  </property>
</Properties>
</file>