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342" r:id="rId5"/>
    <p:sldId id="301" r:id="rId6"/>
    <p:sldId id="343" r:id="rId7"/>
    <p:sldId id="344" r:id="rId8"/>
    <p:sldId id="345" r:id="rId9"/>
    <p:sldId id="346" r:id="rId10"/>
    <p:sldId id="347" r:id="rId11"/>
    <p:sldId id="349" r:id="rId12"/>
    <p:sldId id="348" r:id="rId13"/>
    <p:sldId id="351" r:id="rId14"/>
    <p:sldId id="35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3236"/>
    <a:srgbClr val="F6DA02"/>
    <a:srgbClr val="AC2623"/>
    <a:srgbClr val="F7DB12"/>
    <a:srgbClr val="DA3336"/>
    <a:srgbClr val="E23E35"/>
    <a:srgbClr val="DE352F"/>
    <a:srgbClr val="F6D222"/>
    <a:srgbClr val="F5DA01"/>
    <a:srgbClr val="E73E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76727" autoAdjust="0"/>
  </p:normalViewPr>
  <p:slideViewPr>
    <p:cSldViewPr snapToGrid="0">
      <p:cViewPr varScale="1">
        <p:scale>
          <a:sx n="73" d="100"/>
          <a:sy n="73" d="100"/>
        </p:scale>
        <p:origin x="534"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18C60-BCC5-478B-A2EF-A7BCD5079C06}" type="datetimeFigureOut">
              <a:rPr lang="en-ZA" smtClean="0"/>
              <a:t>2020/08/11</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E07B2-4F93-4C91-BD11-908A6EC23051}" type="slidenum">
              <a:rPr lang="en-ZA" smtClean="0"/>
              <a:t>‹#›</a:t>
            </a:fld>
            <a:endParaRPr lang="en-ZA"/>
          </a:p>
        </p:txBody>
      </p:sp>
    </p:spTree>
    <p:extLst>
      <p:ext uri="{BB962C8B-B14F-4D97-AF65-F5344CB8AC3E}">
        <p14:creationId xmlns:p14="http://schemas.microsoft.com/office/powerpoint/2010/main" val="119112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a:t>
            </a:fld>
            <a:endParaRPr lang="en-ZA"/>
          </a:p>
        </p:txBody>
      </p:sp>
    </p:spTree>
    <p:extLst>
      <p:ext uri="{BB962C8B-B14F-4D97-AF65-F5344CB8AC3E}">
        <p14:creationId xmlns:p14="http://schemas.microsoft.com/office/powerpoint/2010/main" val="3656634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10</a:t>
            </a:fld>
            <a:endParaRPr lang="en-ZA"/>
          </a:p>
        </p:txBody>
      </p:sp>
    </p:spTree>
    <p:extLst>
      <p:ext uri="{BB962C8B-B14F-4D97-AF65-F5344CB8AC3E}">
        <p14:creationId xmlns:p14="http://schemas.microsoft.com/office/powerpoint/2010/main" val="3110898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11</a:t>
            </a:fld>
            <a:endParaRPr lang="en-ZA"/>
          </a:p>
        </p:txBody>
      </p:sp>
    </p:spTree>
    <p:extLst>
      <p:ext uri="{BB962C8B-B14F-4D97-AF65-F5344CB8AC3E}">
        <p14:creationId xmlns:p14="http://schemas.microsoft.com/office/powerpoint/2010/main" val="4169105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a:t>
            </a:fld>
            <a:endParaRPr lang="en-ZA"/>
          </a:p>
        </p:txBody>
      </p:sp>
    </p:spTree>
    <p:extLst>
      <p:ext uri="{BB962C8B-B14F-4D97-AF65-F5344CB8AC3E}">
        <p14:creationId xmlns:p14="http://schemas.microsoft.com/office/powerpoint/2010/main" val="698426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a:t>
            </a:fld>
            <a:endParaRPr lang="en-ZA"/>
          </a:p>
        </p:txBody>
      </p:sp>
    </p:spTree>
    <p:extLst>
      <p:ext uri="{BB962C8B-B14F-4D97-AF65-F5344CB8AC3E}">
        <p14:creationId xmlns:p14="http://schemas.microsoft.com/office/powerpoint/2010/main" val="16698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4</a:t>
            </a:fld>
            <a:endParaRPr lang="en-ZA"/>
          </a:p>
        </p:txBody>
      </p:sp>
    </p:spTree>
    <p:extLst>
      <p:ext uri="{BB962C8B-B14F-4D97-AF65-F5344CB8AC3E}">
        <p14:creationId xmlns:p14="http://schemas.microsoft.com/office/powerpoint/2010/main" val="3922571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5</a:t>
            </a:fld>
            <a:endParaRPr lang="en-ZA"/>
          </a:p>
        </p:txBody>
      </p:sp>
    </p:spTree>
    <p:extLst>
      <p:ext uri="{BB962C8B-B14F-4D97-AF65-F5344CB8AC3E}">
        <p14:creationId xmlns:p14="http://schemas.microsoft.com/office/powerpoint/2010/main" val="3812504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6</a:t>
            </a:fld>
            <a:endParaRPr lang="en-ZA"/>
          </a:p>
        </p:txBody>
      </p:sp>
    </p:spTree>
    <p:extLst>
      <p:ext uri="{BB962C8B-B14F-4D97-AF65-F5344CB8AC3E}">
        <p14:creationId xmlns:p14="http://schemas.microsoft.com/office/powerpoint/2010/main" val="825765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7</a:t>
            </a:fld>
            <a:endParaRPr lang="en-ZA"/>
          </a:p>
        </p:txBody>
      </p:sp>
    </p:spTree>
    <p:extLst>
      <p:ext uri="{BB962C8B-B14F-4D97-AF65-F5344CB8AC3E}">
        <p14:creationId xmlns:p14="http://schemas.microsoft.com/office/powerpoint/2010/main" val="1166920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8</a:t>
            </a:fld>
            <a:endParaRPr lang="en-ZA"/>
          </a:p>
        </p:txBody>
      </p:sp>
    </p:spTree>
    <p:extLst>
      <p:ext uri="{BB962C8B-B14F-4D97-AF65-F5344CB8AC3E}">
        <p14:creationId xmlns:p14="http://schemas.microsoft.com/office/powerpoint/2010/main" val="725836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9</a:t>
            </a:fld>
            <a:endParaRPr lang="en-ZA"/>
          </a:p>
        </p:txBody>
      </p:sp>
    </p:spTree>
    <p:extLst>
      <p:ext uri="{BB962C8B-B14F-4D97-AF65-F5344CB8AC3E}">
        <p14:creationId xmlns:p14="http://schemas.microsoft.com/office/powerpoint/2010/main" val="1142894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186427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85464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911951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73047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E9E929-4A0F-4070-93A0-D41EEBABD4C8}" type="datetimeFigureOut">
              <a:rPr lang="en-ZA" smtClean="0"/>
              <a:t>2020/08/11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0154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7EE9E929-4A0F-4070-93A0-D41EEBABD4C8}" type="datetimeFigureOut">
              <a:rPr lang="en-ZA" smtClean="0"/>
              <a:t>2020/08/11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09038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7EE9E929-4A0F-4070-93A0-D41EEBABD4C8}" type="datetimeFigureOut">
              <a:rPr lang="en-ZA" smtClean="0"/>
              <a:t>2020/08/11</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173281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7EE9E929-4A0F-4070-93A0-D41EEBABD4C8}" type="datetimeFigureOut">
              <a:rPr lang="en-ZA" smtClean="0"/>
              <a:t>2020/08/11</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441596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E9E929-4A0F-4070-93A0-D41EEBABD4C8}" type="datetimeFigureOut">
              <a:rPr lang="en-ZA" smtClean="0"/>
              <a:t>2020/08/11</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616492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E9E929-4A0F-4070-93A0-D41EEBABD4C8}" type="datetimeFigureOut">
              <a:rPr lang="en-ZA" smtClean="0"/>
              <a:t>2020/08/11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509294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E9E929-4A0F-4070-93A0-D41EEBABD4C8}" type="datetimeFigureOut">
              <a:rPr lang="en-ZA" smtClean="0"/>
              <a:t>2020/08/11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713966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9E929-4A0F-4070-93A0-D41EEBABD4C8}" type="datetimeFigureOut">
              <a:rPr lang="en-ZA" smtClean="0"/>
              <a:t>2020/08/11</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DCB27-9A96-483F-8495-ACB1BA150DF1}" type="slidenum">
              <a:rPr lang="en-ZA" smtClean="0"/>
              <a:t>‹#›</a:t>
            </a:fld>
            <a:endParaRPr lang="en-ZA"/>
          </a:p>
        </p:txBody>
      </p:sp>
    </p:spTree>
    <p:extLst>
      <p:ext uri="{BB962C8B-B14F-4D97-AF65-F5344CB8AC3E}">
        <p14:creationId xmlns:p14="http://schemas.microsoft.com/office/powerpoint/2010/main" val="989617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704012" y="3596646"/>
            <a:ext cx="5094514" cy="646331"/>
          </a:xfrm>
          <a:prstGeom prst="rect">
            <a:avLst/>
          </a:prstGeom>
          <a:noFill/>
        </p:spPr>
        <p:txBody>
          <a:bodyPr wrap="square" rtlCol="0">
            <a:spAutoFit/>
          </a:bodyPr>
          <a:lstStyle/>
          <a:p>
            <a:pPr algn="just"/>
            <a:r>
              <a:rPr lang="en-US" i="1" dirty="0" smtClean="0"/>
              <a:t>Server-side Programming using Node.js</a:t>
            </a:r>
            <a:endParaRPr lang="en-US" i="1" dirty="0"/>
          </a:p>
          <a:p>
            <a:pPr marL="285750" indent="-285750" algn="just">
              <a:buFont typeface="Arial" panose="020B0604020202020204" pitchFamily="34" charset="0"/>
              <a:buChar char="•"/>
            </a:pPr>
            <a:endParaRPr lang="en-US" i="1" dirty="0"/>
          </a:p>
        </p:txBody>
      </p:sp>
      <p:sp>
        <p:nvSpPr>
          <p:cNvPr id="3" name="TextBox 2"/>
          <p:cNvSpPr txBox="1"/>
          <p:nvPr/>
        </p:nvSpPr>
        <p:spPr>
          <a:xfrm>
            <a:off x="2063931" y="2625365"/>
            <a:ext cx="184731" cy="769441"/>
          </a:xfrm>
          <a:prstGeom prst="rect">
            <a:avLst/>
          </a:prstGeom>
          <a:noFill/>
        </p:spPr>
        <p:txBody>
          <a:bodyPr wrap="none" rtlCol="0">
            <a:spAutoFit/>
          </a:bodyPr>
          <a:lstStyle/>
          <a:p>
            <a:endParaRPr lang="en-ZA" sz="4400" dirty="0"/>
          </a:p>
        </p:txBody>
      </p:sp>
      <p:pic>
        <p:nvPicPr>
          <p:cNvPr id="1026" name="Picture 2" descr="Tendai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80042" y="2713932"/>
            <a:ext cx="1271581" cy="1271581"/>
          </a:xfrm>
          <a:prstGeom prst="rect">
            <a:avLst/>
          </a:prstGeom>
          <a:noFill/>
          <a:ln w="28575">
            <a:solidFill>
              <a:schemeClr val="tx1"/>
            </a:solidFill>
          </a:ln>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1" y="3357156"/>
            <a:ext cx="1004085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pic>
        <p:nvPicPr>
          <p:cNvPr id="9" name="Picture 8"/>
          <p:cNvPicPr>
            <a:picLocks noChangeAspect="1"/>
          </p:cNvPicPr>
          <p:nvPr/>
        </p:nvPicPr>
        <p:blipFill>
          <a:blip r:embed="rId4"/>
          <a:stretch>
            <a:fillRect/>
          </a:stretch>
        </p:blipFill>
        <p:spPr>
          <a:xfrm>
            <a:off x="291329" y="3985513"/>
            <a:ext cx="1233700" cy="754283"/>
          </a:xfrm>
          <a:prstGeom prst="rect">
            <a:avLst/>
          </a:prstGeom>
        </p:spPr>
      </p:pic>
      <p:pic>
        <p:nvPicPr>
          <p:cNvPr id="12" name="Picture 11"/>
          <p:cNvPicPr>
            <a:picLocks noChangeAspect="1"/>
          </p:cNvPicPr>
          <p:nvPr/>
        </p:nvPicPr>
        <p:blipFill>
          <a:blip r:embed="rId5"/>
          <a:stretch>
            <a:fillRect/>
          </a:stretch>
        </p:blipFill>
        <p:spPr>
          <a:xfrm>
            <a:off x="1827520" y="3993306"/>
            <a:ext cx="1349940" cy="746490"/>
          </a:xfrm>
          <a:prstGeom prst="rect">
            <a:avLst/>
          </a:prstGeom>
        </p:spPr>
      </p:pic>
      <p:pic>
        <p:nvPicPr>
          <p:cNvPr id="14" name="Picture 13"/>
          <p:cNvPicPr>
            <a:picLocks noChangeAspect="1"/>
          </p:cNvPicPr>
          <p:nvPr/>
        </p:nvPicPr>
        <p:blipFill>
          <a:blip r:embed="rId6"/>
          <a:stretch>
            <a:fillRect/>
          </a:stretch>
        </p:blipFill>
        <p:spPr>
          <a:xfrm>
            <a:off x="3479952" y="3939185"/>
            <a:ext cx="1496996" cy="800611"/>
          </a:xfrm>
          <a:prstGeom prst="rect">
            <a:avLst/>
          </a:prstGeom>
        </p:spPr>
      </p:pic>
      <p:pic>
        <p:nvPicPr>
          <p:cNvPr id="16" name="Picture 15"/>
          <p:cNvPicPr>
            <a:picLocks noChangeAspect="1"/>
          </p:cNvPicPr>
          <p:nvPr/>
        </p:nvPicPr>
        <p:blipFill>
          <a:blip r:embed="rId7"/>
          <a:stretch>
            <a:fillRect/>
          </a:stretch>
        </p:blipFill>
        <p:spPr>
          <a:xfrm>
            <a:off x="5129011" y="3919812"/>
            <a:ext cx="1665720" cy="832860"/>
          </a:xfrm>
          <a:prstGeom prst="rect">
            <a:avLst/>
          </a:prstGeom>
        </p:spPr>
      </p:pic>
      <p:pic>
        <p:nvPicPr>
          <p:cNvPr id="18" name="Picture 17"/>
          <p:cNvPicPr>
            <a:picLocks noChangeAspect="1"/>
          </p:cNvPicPr>
          <p:nvPr/>
        </p:nvPicPr>
        <p:blipFill>
          <a:blip r:embed="rId8"/>
          <a:stretch>
            <a:fillRect/>
          </a:stretch>
        </p:blipFill>
        <p:spPr>
          <a:xfrm>
            <a:off x="6962721" y="3896074"/>
            <a:ext cx="987867" cy="856357"/>
          </a:xfrm>
          <a:prstGeom prst="rect">
            <a:avLst/>
          </a:prstGeom>
        </p:spPr>
      </p:pic>
      <p:sp>
        <p:nvSpPr>
          <p:cNvPr id="2" name="TextBox 1"/>
          <p:cNvSpPr txBox="1"/>
          <p:nvPr/>
        </p:nvSpPr>
        <p:spPr>
          <a:xfrm>
            <a:off x="3635764" y="2163621"/>
            <a:ext cx="5303520" cy="923330"/>
          </a:xfrm>
          <a:prstGeom prst="rect">
            <a:avLst/>
          </a:prstGeom>
          <a:noFill/>
        </p:spPr>
        <p:txBody>
          <a:bodyPr wrap="square" rtlCol="0">
            <a:spAutoFit/>
          </a:bodyPr>
          <a:lstStyle/>
          <a:p>
            <a:r>
              <a:rPr lang="en-US" sz="5400" b="1" dirty="0" smtClean="0"/>
              <a:t>EJS and Forms</a:t>
            </a:r>
            <a:endParaRPr lang="en-ZA" sz="5400" b="1" dirty="0"/>
          </a:p>
        </p:txBody>
      </p:sp>
    </p:spTree>
    <p:extLst>
      <p:ext uri="{BB962C8B-B14F-4D97-AF65-F5344CB8AC3E}">
        <p14:creationId xmlns:p14="http://schemas.microsoft.com/office/powerpoint/2010/main" val="217236133"/>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3097" y="2913015"/>
            <a:ext cx="5840766" cy="400110"/>
          </a:xfrm>
          <a:prstGeom prst="rect">
            <a:avLst/>
          </a:prstGeom>
          <a:noFill/>
        </p:spPr>
        <p:txBody>
          <a:bodyPr wrap="none" rtlCol="0">
            <a:spAutoFit/>
          </a:bodyPr>
          <a:lstStyle/>
          <a:p>
            <a:r>
              <a:rPr lang="en-US" sz="2000" b="1" dirty="0" smtClean="0"/>
              <a:t>Review of Exercise: Get </a:t>
            </a:r>
            <a:r>
              <a:rPr lang="en-US" sz="2000" b="1" dirty="0"/>
              <a:t>HTTP POST Body in Express.js</a:t>
            </a:r>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979715" y="3592286"/>
            <a:ext cx="10954794" cy="369332"/>
          </a:xfrm>
          <a:prstGeom prst="rect">
            <a:avLst/>
          </a:prstGeom>
          <a:noFill/>
        </p:spPr>
        <p:txBody>
          <a:bodyPr wrap="none" rtlCol="0">
            <a:spAutoFit/>
          </a:bodyPr>
          <a:lstStyle/>
          <a:p>
            <a:r>
              <a:rPr lang="en-US" dirty="0" smtClean="0"/>
              <a:t>Create a simple application that  includes a form. Demonstrate how you can retrieve the form data from the server.</a:t>
            </a:r>
            <a:endParaRPr lang="en-ZA" dirty="0"/>
          </a:p>
        </p:txBody>
      </p:sp>
    </p:spTree>
    <p:extLst>
      <p:ext uri="{BB962C8B-B14F-4D97-AF65-F5344CB8AC3E}">
        <p14:creationId xmlns:p14="http://schemas.microsoft.com/office/powerpoint/2010/main" val="53120567"/>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13954" y="1028343"/>
            <a:ext cx="10358846" cy="3139321"/>
          </a:xfrm>
          <a:prstGeom prst="rect">
            <a:avLst/>
          </a:prstGeom>
        </p:spPr>
        <p:txBody>
          <a:bodyPr wrap="square">
            <a:spAutoFit/>
          </a:bodyPr>
          <a:lstStyle/>
          <a:p>
            <a:pPr algn="just"/>
            <a:r>
              <a:rPr lang="en-US" dirty="0"/>
              <a:t>Another important thing to note is our use of the extended option when calling </a:t>
            </a:r>
            <a:r>
              <a:rPr lang="en-US" dirty="0" err="1"/>
              <a:t>bodyParser.urlencoded</a:t>
            </a:r>
            <a:r>
              <a:rPr lang="en-US" dirty="0"/>
              <a:t>. Using the extended option tells body-parser to use the </a:t>
            </a:r>
            <a:r>
              <a:rPr lang="en-US" dirty="0" err="1"/>
              <a:t>qs</a:t>
            </a:r>
            <a:r>
              <a:rPr lang="en-US" dirty="0"/>
              <a:t> library to parse the URL-encoded data. This allows for things like objects and arrays to be encoded into the URL-encoded format.</a:t>
            </a:r>
          </a:p>
          <a:p>
            <a:pPr algn="just"/>
            <a:endParaRPr lang="en-US" dirty="0"/>
          </a:p>
          <a:p>
            <a:pPr algn="just"/>
            <a:r>
              <a:rPr lang="en-US" dirty="0"/>
              <a:t>And while </a:t>
            </a:r>
            <a:r>
              <a:rPr lang="en-US" dirty="0" err="1"/>
              <a:t>urlencoded</a:t>
            </a:r>
            <a:r>
              <a:rPr lang="en-US" dirty="0"/>
              <a:t> is one of the most commonly used parsers that body-parser provides, you can also use the following:</a:t>
            </a:r>
          </a:p>
          <a:p>
            <a:pPr algn="just"/>
            <a:endParaRPr lang="en-US" dirty="0"/>
          </a:p>
          <a:p>
            <a:pPr marL="285750" indent="-285750" algn="just">
              <a:buFont typeface="Arial" panose="020B0604020202020204" pitchFamily="34" charset="0"/>
              <a:buChar char="•"/>
            </a:pPr>
            <a:r>
              <a:rPr lang="en-US" dirty="0" err="1" smtClean="0"/>
              <a:t>json</a:t>
            </a:r>
            <a:r>
              <a:rPr lang="en-US" dirty="0"/>
              <a:t>(): Parses JSON-formatted text for bodies with a Content-Type of application/</a:t>
            </a:r>
            <a:r>
              <a:rPr lang="en-US" dirty="0" err="1"/>
              <a:t>json</a:t>
            </a:r>
            <a:r>
              <a:rPr lang="en-US" dirty="0"/>
              <a:t>.</a:t>
            </a:r>
          </a:p>
          <a:p>
            <a:pPr marL="285750" indent="-285750" algn="just">
              <a:buFont typeface="Arial" panose="020B0604020202020204" pitchFamily="34" charset="0"/>
              <a:buChar char="•"/>
            </a:pPr>
            <a:r>
              <a:rPr lang="en-US" dirty="0" smtClean="0"/>
              <a:t>raw</a:t>
            </a:r>
            <a:r>
              <a:rPr lang="en-US" dirty="0"/>
              <a:t>(): Parses HTTP body in to a Buffer for specified custom Content-Types, although the default accepted Content-Type is application/octet-stream.</a:t>
            </a:r>
          </a:p>
          <a:p>
            <a:pPr marL="285750" indent="-285750" algn="just">
              <a:buFont typeface="Arial" panose="020B0604020202020204" pitchFamily="34" charset="0"/>
              <a:buChar char="•"/>
            </a:pPr>
            <a:r>
              <a:rPr lang="en-US" dirty="0" smtClean="0"/>
              <a:t>text</a:t>
            </a:r>
            <a:r>
              <a:rPr lang="en-US" dirty="0"/>
              <a:t>(): Parses HTTP bodies with a Content-Type of text/plain, which returns it as a plain string.</a:t>
            </a:r>
            <a:endParaRPr lang="en-ZA" dirty="0"/>
          </a:p>
        </p:txBody>
      </p:sp>
      <p:sp>
        <p:nvSpPr>
          <p:cNvPr id="9" name="TextBox 8"/>
          <p:cNvSpPr txBox="1"/>
          <p:nvPr/>
        </p:nvSpPr>
        <p:spPr>
          <a:xfrm>
            <a:off x="757646" y="300444"/>
            <a:ext cx="3385479" cy="369332"/>
          </a:xfrm>
          <a:prstGeom prst="rect">
            <a:avLst/>
          </a:prstGeom>
          <a:noFill/>
        </p:spPr>
        <p:txBody>
          <a:bodyPr wrap="none" rtlCol="0">
            <a:spAutoFit/>
          </a:bodyPr>
          <a:lstStyle/>
          <a:p>
            <a:r>
              <a:rPr lang="en-US" b="1" dirty="0"/>
              <a:t>Get HTTP POST Body in Express.js</a:t>
            </a:r>
          </a:p>
        </p:txBody>
      </p:sp>
    </p:spTree>
    <p:extLst>
      <p:ext uri="{BB962C8B-B14F-4D97-AF65-F5344CB8AC3E}">
        <p14:creationId xmlns:p14="http://schemas.microsoft.com/office/powerpoint/2010/main" val="1202061979"/>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4004814" cy="584775"/>
          </a:xfrm>
          <a:prstGeom prst="rect">
            <a:avLst/>
          </a:prstGeom>
          <a:noFill/>
        </p:spPr>
        <p:txBody>
          <a:bodyPr wrap="none" rtlCol="0">
            <a:spAutoFit/>
          </a:bodyPr>
          <a:lstStyle/>
          <a:p>
            <a:r>
              <a:rPr lang="en-US" sz="3200" dirty="0" smtClean="0"/>
              <a:t>Express, Forms and EJS</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35577" y="1972489"/>
            <a:ext cx="10776857" cy="230832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smtClean="0"/>
              <a:t>Handling Forms (Processing Form Data)</a:t>
            </a:r>
            <a:endParaRPr lang="en-US" dirty="0"/>
          </a:p>
          <a:p>
            <a:pPr marL="285750" indent="-285750">
              <a:lnSpc>
                <a:spcPct val="200000"/>
              </a:lnSpc>
              <a:buFont typeface="Arial" panose="020B0604020202020204" pitchFamily="34" charset="0"/>
              <a:buChar char="•"/>
            </a:pPr>
            <a:r>
              <a:rPr lang="en-US" dirty="0" smtClean="0"/>
              <a:t>Middleware</a:t>
            </a:r>
            <a:endParaRPr lang="en-US" dirty="0"/>
          </a:p>
          <a:p>
            <a:pPr marL="285750" indent="-285750">
              <a:lnSpc>
                <a:spcPct val="200000"/>
              </a:lnSpc>
              <a:buFont typeface="Arial" panose="020B0604020202020204" pitchFamily="34" charset="0"/>
              <a:buChar char="•"/>
            </a:pPr>
            <a:r>
              <a:rPr lang="en-US" dirty="0"/>
              <a:t>Configuring </a:t>
            </a:r>
            <a:r>
              <a:rPr lang="en-US" dirty="0" smtClean="0"/>
              <a:t>Other Routes</a:t>
            </a:r>
            <a:endParaRPr lang="en-US" dirty="0"/>
          </a:p>
          <a:p>
            <a:pPr marL="285750" indent="-285750">
              <a:lnSpc>
                <a:spcPct val="200000"/>
              </a:lnSpc>
              <a:buFont typeface="Arial" panose="020B0604020202020204" pitchFamily="34" charset="0"/>
              <a:buChar char="•"/>
            </a:pPr>
            <a:r>
              <a:rPr lang="en-US" dirty="0" smtClean="0"/>
              <a:t>EJS </a:t>
            </a:r>
            <a:r>
              <a:rPr lang="en-US" dirty="0" err="1" smtClean="0"/>
              <a:t>templating</a:t>
            </a:r>
            <a:endParaRPr lang="en-US" dirty="0"/>
          </a:p>
        </p:txBody>
      </p:sp>
      <p:sp>
        <p:nvSpPr>
          <p:cNvPr id="10" name="TextBox 9"/>
          <p:cNvSpPr txBox="1"/>
          <p:nvPr/>
        </p:nvSpPr>
        <p:spPr>
          <a:xfrm>
            <a:off x="757646" y="1521726"/>
            <a:ext cx="1153521" cy="369332"/>
          </a:xfrm>
          <a:prstGeom prst="rect">
            <a:avLst/>
          </a:prstGeom>
          <a:noFill/>
        </p:spPr>
        <p:txBody>
          <a:bodyPr wrap="none" rtlCol="0">
            <a:spAutoFit/>
          </a:bodyPr>
          <a:lstStyle/>
          <a:p>
            <a:r>
              <a:rPr lang="en-US" b="1" dirty="0" smtClean="0"/>
              <a:t>Outcomes</a:t>
            </a:r>
            <a:endParaRPr lang="en-ZA" b="1" dirty="0"/>
          </a:p>
        </p:txBody>
      </p:sp>
    </p:spTree>
    <p:extLst>
      <p:ext uri="{BB962C8B-B14F-4D97-AF65-F5344CB8AC3E}">
        <p14:creationId xmlns:p14="http://schemas.microsoft.com/office/powerpoint/2010/main" val="16028789"/>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3385479" cy="369332"/>
          </a:xfrm>
          <a:prstGeom prst="rect">
            <a:avLst/>
          </a:prstGeom>
          <a:noFill/>
        </p:spPr>
        <p:txBody>
          <a:bodyPr wrap="none" rtlCol="0">
            <a:spAutoFit/>
          </a:bodyPr>
          <a:lstStyle/>
          <a:p>
            <a:r>
              <a:rPr lang="en-US" b="1" dirty="0"/>
              <a:t>Get HTTP POST Body in Express.js</a:t>
            </a:r>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521726"/>
            <a:ext cx="1375569" cy="369332"/>
          </a:xfrm>
          <a:prstGeom prst="rect">
            <a:avLst/>
          </a:prstGeom>
          <a:noFill/>
        </p:spPr>
        <p:txBody>
          <a:bodyPr wrap="none" rtlCol="0">
            <a:spAutoFit/>
          </a:bodyPr>
          <a:lstStyle/>
          <a:p>
            <a:r>
              <a:rPr lang="en-US" b="1" dirty="0"/>
              <a:t>Introduction</a:t>
            </a:r>
            <a:endParaRPr lang="en-ZA" b="1" dirty="0"/>
          </a:p>
        </p:txBody>
      </p:sp>
      <p:sp>
        <p:nvSpPr>
          <p:cNvPr id="3" name="Rectangle 2"/>
          <p:cNvSpPr/>
          <p:nvPr/>
        </p:nvSpPr>
        <p:spPr>
          <a:xfrm>
            <a:off x="757646" y="1891058"/>
            <a:ext cx="10554788" cy="646331"/>
          </a:xfrm>
          <a:prstGeom prst="rect">
            <a:avLst/>
          </a:prstGeom>
        </p:spPr>
        <p:txBody>
          <a:bodyPr wrap="square">
            <a:spAutoFit/>
          </a:bodyPr>
          <a:lstStyle/>
          <a:p>
            <a:r>
              <a:rPr lang="en-US" dirty="0" smtClean="0"/>
              <a:t>The </a:t>
            </a:r>
            <a:r>
              <a:rPr lang="en-US" dirty="0"/>
              <a:t>HTTP protocol provides a number of ways to pass information from a client to a server, with POST bodies being the most flexible and most commonly used method to send data via HTTP.</a:t>
            </a:r>
            <a:endParaRPr lang="en-ZA" dirty="0"/>
          </a:p>
        </p:txBody>
      </p:sp>
      <p:sp>
        <p:nvSpPr>
          <p:cNvPr id="7" name="Rectangle 6"/>
          <p:cNvSpPr/>
          <p:nvPr/>
        </p:nvSpPr>
        <p:spPr>
          <a:xfrm>
            <a:off x="694508" y="2815466"/>
            <a:ext cx="10171612" cy="646331"/>
          </a:xfrm>
          <a:prstGeom prst="rect">
            <a:avLst/>
          </a:prstGeom>
        </p:spPr>
        <p:txBody>
          <a:bodyPr wrap="square">
            <a:spAutoFit/>
          </a:bodyPr>
          <a:lstStyle/>
          <a:p>
            <a:r>
              <a:rPr lang="en-US" dirty="0"/>
              <a:t>Another way, which is typically used for different use-cases, is to convey information using query strings or URL </a:t>
            </a:r>
            <a:r>
              <a:rPr lang="en-US" dirty="0" smtClean="0"/>
              <a:t>parameters. We  covered this in a previous lecture</a:t>
            </a:r>
            <a:endParaRPr lang="en-ZA" dirty="0"/>
          </a:p>
        </p:txBody>
      </p:sp>
      <p:sp>
        <p:nvSpPr>
          <p:cNvPr id="8" name="TextBox 7"/>
          <p:cNvSpPr txBox="1"/>
          <p:nvPr/>
        </p:nvSpPr>
        <p:spPr>
          <a:xfrm>
            <a:off x="757646" y="3777279"/>
            <a:ext cx="7577587" cy="369332"/>
          </a:xfrm>
          <a:prstGeom prst="rect">
            <a:avLst/>
          </a:prstGeom>
          <a:noFill/>
        </p:spPr>
        <p:txBody>
          <a:bodyPr wrap="none" rtlCol="0">
            <a:spAutoFit/>
          </a:bodyPr>
          <a:lstStyle/>
          <a:p>
            <a:r>
              <a:rPr lang="en-US" dirty="0" smtClean="0"/>
              <a:t>Using query strings is not always  a convenient way to pass values to our server.</a:t>
            </a:r>
            <a:endParaRPr lang="en-ZA" dirty="0"/>
          </a:p>
        </p:txBody>
      </p:sp>
    </p:spTree>
    <p:extLst>
      <p:ext uri="{BB962C8B-B14F-4D97-AF65-F5344CB8AC3E}">
        <p14:creationId xmlns:p14="http://schemas.microsoft.com/office/powerpoint/2010/main" val="2348257705"/>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3385479" cy="369332"/>
          </a:xfrm>
          <a:prstGeom prst="rect">
            <a:avLst/>
          </a:prstGeom>
          <a:noFill/>
        </p:spPr>
        <p:txBody>
          <a:bodyPr wrap="none" rtlCol="0">
            <a:spAutoFit/>
          </a:bodyPr>
          <a:lstStyle/>
          <a:p>
            <a:r>
              <a:rPr lang="en-US" b="1" dirty="0"/>
              <a:t>Get HTTP POST Body in Express.js</a:t>
            </a:r>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521726"/>
            <a:ext cx="2784160" cy="369332"/>
          </a:xfrm>
          <a:prstGeom prst="rect">
            <a:avLst/>
          </a:prstGeom>
          <a:noFill/>
        </p:spPr>
        <p:txBody>
          <a:bodyPr wrap="none" rtlCol="0">
            <a:spAutoFit/>
          </a:bodyPr>
          <a:lstStyle/>
          <a:p>
            <a:r>
              <a:rPr lang="nn-NO" b="1" dirty="0"/>
              <a:t>Sending POST Data in HTTP</a:t>
            </a:r>
            <a:endParaRPr lang="en-ZA" b="1" dirty="0"/>
          </a:p>
        </p:txBody>
      </p:sp>
      <p:sp>
        <p:nvSpPr>
          <p:cNvPr id="6" name="Rectangle 5"/>
          <p:cNvSpPr/>
          <p:nvPr/>
        </p:nvSpPr>
        <p:spPr>
          <a:xfrm>
            <a:off x="757646" y="1891058"/>
            <a:ext cx="10554788" cy="646331"/>
          </a:xfrm>
          <a:prstGeom prst="rect">
            <a:avLst/>
          </a:prstGeom>
        </p:spPr>
        <p:txBody>
          <a:bodyPr wrap="square">
            <a:spAutoFit/>
          </a:bodyPr>
          <a:lstStyle/>
          <a:p>
            <a:r>
              <a:rPr lang="en-US" dirty="0"/>
              <a:t>Data can be sent via an HTTP POST call for many reasons, with some of the most common being via an HTML &lt;form&gt; or an API request. The data can take on a few different forms, with the most common being:</a:t>
            </a:r>
            <a:endParaRPr lang="en-ZA" dirty="0"/>
          </a:p>
        </p:txBody>
      </p:sp>
      <p:sp>
        <p:nvSpPr>
          <p:cNvPr id="13" name="Rectangle 12"/>
          <p:cNvSpPr/>
          <p:nvPr/>
        </p:nvSpPr>
        <p:spPr>
          <a:xfrm>
            <a:off x="757646" y="2537389"/>
            <a:ext cx="11220994" cy="2308324"/>
          </a:xfrm>
          <a:prstGeom prst="rect">
            <a:avLst/>
          </a:prstGeom>
        </p:spPr>
        <p:txBody>
          <a:bodyPr wrap="square">
            <a:spAutoFit/>
          </a:bodyPr>
          <a:lstStyle/>
          <a:p>
            <a:pPr marL="285750" indent="-285750">
              <a:buFont typeface="Arial" panose="020B0604020202020204" pitchFamily="34" charset="0"/>
              <a:buChar char="•"/>
            </a:pPr>
            <a:r>
              <a:rPr lang="en-US" dirty="0"/>
              <a:t>application/x-www-form-</a:t>
            </a:r>
            <a:r>
              <a:rPr lang="en-US" dirty="0" err="1"/>
              <a:t>urlencoded</a:t>
            </a:r>
            <a:r>
              <a:rPr lang="en-US" dirty="0"/>
              <a:t>: Data in this encoding is formatted like a query string you'd see in a URL, with key-value </a:t>
            </a:r>
            <a:r>
              <a:rPr lang="en-US" dirty="0" smtClean="0"/>
              <a:t>pairs </a:t>
            </a:r>
            <a:r>
              <a:rPr lang="en-US" dirty="0"/>
              <a:t>being separated by &amp; characters. For example: </a:t>
            </a:r>
            <a:r>
              <a:rPr lang="en-US" dirty="0" smtClean="0"/>
              <a:t>foo=</a:t>
            </a:r>
            <a:r>
              <a:rPr lang="en-US" dirty="0" err="1" smtClean="0"/>
              <a:t>bar&amp;abc</a:t>
            </a:r>
            <a:r>
              <a:rPr lang="en-US" dirty="0" smtClean="0"/>
              <a:t>=123&amp;someVar=</a:t>
            </a:r>
            <a:r>
              <a:rPr lang="en-US" dirty="0" err="1" smtClean="0"/>
              <a:t>someVal</a:t>
            </a:r>
            <a:r>
              <a:rPr lang="en-US" dirty="0" smtClean="0"/>
              <a:t>. </a:t>
            </a:r>
            <a:r>
              <a:rPr lang="en-US" dirty="0"/>
              <a:t>This is the default encoding</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multipart/form-data: This encoding is typically used for sending files. In short, each key-value is sent in the same request, but different "parts", which are separated by "boundaries" and include more meta-data</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text/plain: This data is just sent as unstructured plain text, and typically is not used.</a:t>
            </a:r>
            <a:endParaRPr lang="en-ZA" dirty="0"/>
          </a:p>
        </p:txBody>
      </p:sp>
    </p:spTree>
    <p:extLst>
      <p:ext uri="{BB962C8B-B14F-4D97-AF65-F5344CB8AC3E}">
        <p14:creationId xmlns:p14="http://schemas.microsoft.com/office/powerpoint/2010/main" val="3403037953"/>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3385479" cy="369332"/>
          </a:xfrm>
          <a:prstGeom prst="rect">
            <a:avLst/>
          </a:prstGeom>
          <a:noFill/>
        </p:spPr>
        <p:txBody>
          <a:bodyPr wrap="none" rtlCol="0">
            <a:spAutoFit/>
          </a:bodyPr>
          <a:lstStyle/>
          <a:p>
            <a:r>
              <a:rPr lang="en-US" b="1" dirty="0"/>
              <a:t>Get HTTP POST Body in Express.js</a:t>
            </a:r>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521726"/>
            <a:ext cx="2192780" cy="369332"/>
          </a:xfrm>
          <a:prstGeom prst="rect">
            <a:avLst/>
          </a:prstGeom>
          <a:noFill/>
        </p:spPr>
        <p:txBody>
          <a:bodyPr wrap="none" rtlCol="0">
            <a:spAutoFit/>
          </a:bodyPr>
          <a:lstStyle/>
          <a:p>
            <a:r>
              <a:rPr lang="en-ZA" b="1" dirty="0"/>
              <a:t>Extracting POST Data</a:t>
            </a:r>
          </a:p>
        </p:txBody>
      </p:sp>
      <p:sp>
        <p:nvSpPr>
          <p:cNvPr id="5" name="Rectangle 4"/>
          <p:cNvSpPr/>
          <p:nvPr/>
        </p:nvSpPr>
        <p:spPr>
          <a:xfrm>
            <a:off x="757646" y="1809625"/>
            <a:ext cx="10554788" cy="1754326"/>
          </a:xfrm>
          <a:prstGeom prst="rect">
            <a:avLst/>
          </a:prstGeom>
        </p:spPr>
        <p:txBody>
          <a:bodyPr wrap="square">
            <a:spAutoFit/>
          </a:bodyPr>
          <a:lstStyle/>
          <a:p>
            <a:r>
              <a:rPr lang="en-US" dirty="0"/>
              <a:t>Before we can get started accessing POST data right away, we need to properly configure our Express app. This configuration needs to be done since not all web app servers need body parsing, and what body parsing is enabled depends on your application.</a:t>
            </a:r>
          </a:p>
          <a:p>
            <a:endParaRPr lang="en-US" dirty="0"/>
          </a:p>
          <a:p>
            <a:r>
              <a:rPr lang="en-US" dirty="0"/>
              <a:t>To set this up, we'll be using the </a:t>
            </a:r>
            <a:r>
              <a:rPr lang="en-US" dirty="0">
                <a:solidFill>
                  <a:schemeClr val="accent1">
                    <a:lumMod val="50000"/>
                  </a:schemeClr>
                </a:solidFill>
              </a:rPr>
              <a:t>body-parser</a:t>
            </a:r>
            <a:r>
              <a:rPr lang="en-US" dirty="0"/>
              <a:t> package, which can handle many forms of data. This package is a middleware that intercepts the raw body and parses it in to a form that your application code can easily use.</a:t>
            </a:r>
            <a:endParaRPr lang="en-ZA" dirty="0"/>
          </a:p>
        </p:txBody>
      </p:sp>
      <p:sp>
        <p:nvSpPr>
          <p:cNvPr id="7" name="Rectangle 6"/>
          <p:cNvSpPr/>
          <p:nvPr/>
        </p:nvSpPr>
        <p:spPr>
          <a:xfrm>
            <a:off x="757646" y="3851850"/>
            <a:ext cx="10058400" cy="646331"/>
          </a:xfrm>
          <a:prstGeom prst="rect">
            <a:avLst/>
          </a:prstGeom>
        </p:spPr>
        <p:txBody>
          <a:bodyPr wrap="square">
            <a:spAutoFit/>
          </a:bodyPr>
          <a:lstStyle/>
          <a:p>
            <a:r>
              <a:rPr lang="en-US" dirty="0" smtClean="0"/>
              <a:t>Def</a:t>
            </a:r>
            <a:r>
              <a:rPr lang="en-US" i="1" dirty="0" smtClean="0"/>
              <a:t>: Middleware </a:t>
            </a:r>
            <a:r>
              <a:rPr lang="en-US" i="1" dirty="0"/>
              <a:t>is software that provides common services and capabilities to applications outside of what's offered by the operating </a:t>
            </a:r>
            <a:r>
              <a:rPr lang="en-US" i="1" dirty="0" smtClean="0"/>
              <a:t>system/ or environment.</a:t>
            </a:r>
            <a:endParaRPr lang="en-ZA" i="1" dirty="0"/>
          </a:p>
        </p:txBody>
      </p:sp>
    </p:spTree>
    <p:extLst>
      <p:ext uri="{BB962C8B-B14F-4D97-AF65-F5344CB8AC3E}">
        <p14:creationId xmlns:p14="http://schemas.microsoft.com/office/powerpoint/2010/main" val="172358430"/>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3385479" cy="369332"/>
          </a:xfrm>
          <a:prstGeom prst="rect">
            <a:avLst/>
          </a:prstGeom>
          <a:noFill/>
        </p:spPr>
        <p:txBody>
          <a:bodyPr wrap="none" rtlCol="0">
            <a:spAutoFit/>
          </a:bodyPr>
          <a:lstStyle/>
          <a:p>
            <a:r>
              <a:rPr lang="en-US" b="1" dirty="0"/>
              <a:t>Get HTTP POST Body in Express.js</a:t>
            </a:r>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57646" y="1263523"/>
            <a:ext cx="2192780" cy="369332"/>
          </a:xfrm>
          <a:prstGeom prst="rect">
            <a:avLst/>
          </a:prstGeom>
          <a:noFill/>
        </p:spPr>
        <p:txBody>
          <a:bodyPr wrap="none" rtlCol="0">
            <a:spAutoFit/>
          </a:bodyPr>
          <a:lstStyle/>
          <a:p>
            <a:r>
              <a:rPr lang="en-ZA" b="1" dirty="0"/>
              <a:t>Extracting POST Data</a:t>
            </a:r>
          </a:p>
        </p:txBody>
      </p:sp>
      <p:sp>
        <p:nvSpPr>
          <p:cNvPr id="3" name="Rectangle 2"/>
          <p:cNvSpPr/>
          <p:nvPr/>
        </p:nvSpPr>
        <p:spPr>
          <a:xfrm>
            <a:off x="1854036" y="1929728"/>
            <a:ext cx="7550332" cy="3007170"/>
          </a:xfrm>
          <a:prstGeom prst="rect">
            <a:avLst/>
          </a:prstGeom>
          <a:solidFill>
            <a:schemeClr val="tx1">
              <a:lumMod val="85000"/>
              <a:lumOff val="15000"/>
            </a:schemeClr>
          </a:solidFill>
        </p:spPr>
        <p:txBody>
          <a:bodyPr wrap="square">
            <a:spAutoFit/>
          </a:bodyPr>
          <a:lstStyle/>
          <a:p>
            <a:pPr>
              <a:lnSpc>
                <a:spcPct val="150000"/>
              </a:lnSpc>
            </a:pPr>
            <a:r>
              <a:rPr lang="en-ZA" sz="1600" i="1" dirty="0">
                <a:solidFill>
                  <a:srgbClr val="5C6370"/>
                </a:solidFill>
                <a:latin typeface="Menlo"/>
              </a:rPr>
              <a:t>// index.js</a:t>
            </a:r>
            <a:r>
              <a:rPr lang="en-ZA" sz="1600" dirty="0">
                <a:solidFill>
                  <a:srgbClr val="ABB2BF"/>
                </a:solidFill>
                <a:latin typeface="Menlo"/>
              </a:rPr>
              <a:t> </a:t>
            </a:r>
            <a:endParaRPr lang="en-ZA" sz="1600" dirty="0" smtClean="0">
              <a:solidFill>
                <a:srgbClr val="ABB2BF"/>
              </a:solidFill>
              <a:latin typeface="Menlo"/>
            </a:endParaRPr>
          </a:p>
          <a:p>
            <a:pPr>
              <a:lnSpc>
                <a:spcPct val="150000"/>
              </a:lnSpc>
            </a:pPr>
            <a:r>
              <a:rPr lang="en-ZA" sz="1600" dirty="0" err="1" smtClean="0">
                <a:solidFill>
                  <a:srgbClr val="C678DD"/>
                </a:solidFill>
                <a:latin typeface="Menlo"/>
              </a:rPr>
              <a:t>const</a:t>
            </a:r>
            <a:r>
              <a:rPr lang="en-ZA" sz="1600" dirty="0" smtClean="0">
                <a:solidFill>
                  <a:srgbClr val="ABB2BF"/>
                </a:solidFill>
                <a:latin typeface="Menlo"/>
              </a:rPr>
              <a:t> </a:t>
            </a:r>
            <a:r>
              <a:rPr lang="en-ZA" sz="1600" dirty="0">
                <a:solidFill>
                  <a:srgbClr val="ABB2BF"/>
                </a:solidFill>
                <a:latin typeface="Menlo"/>
              </a:rPr>
              <a:t>express = </a:t>
            </a:r>
            <a:r>
              <a:rPr lang="en-ZA" sz="1600" dirty="0">
                <a:solidFill>
                  <a:srgbClr val="E6C07B"/>
                </a:solidFill>
                <a:latin typeface="Menlo"/>
              </a:rPr>
              <a:t>require</a:t>
            </a:r>
            <a:r>
              <a:rPr lang="en-ZA" sz="1600" dirty="0">
                <a:solidFill>
                  <a:srgbClr val="ABB2BF"/>
                </a:solidFill>
                <a:latin typeface="Menlo"/>
              </a:rPr>
              <a:t>(</a:t>
            </a:r>
            <a:r>
              <a:rPr lang="en-ZA" sz="1600" dirty="0">
                <a:solidFill>
                  <a:srgbClr val="98C379"/>
                </a:solidFill>
                <a:latin typeface="Menlo"/>
              </a:rPr>
              <a:t>'express'</a:t>
            </a:r>
            <a:r>
              <a:rPr lang="en-ZA" sz="1600" dirty="0">
                <a:solidFill>
                  <a:srgbClr val="ABB2BF"/>
                </a:solidFill>
                <a:latin typeface="Menlo"/>
              </a:rPr>
              <a:t>); </a:t>
            </a:r>
            <a:endParaRPr lang="en-ZA" sz="1600" dirty="0" smtClean="0">
              <a:solidFill>
                <a:srgbClr val="ABB2BF"/>
              </a:solidFill>
              <a:latin typeface="Menlo"/>
            </a:endParaRPr>
          </a:p>
          <a:p>
            <a:pPr>
              <a:lnSpc>
                <a:spcPct val="150000"/>
              </a:lnSpc>
            </a:pPr>
            <a:r>
              <a:rPr lang="en-ZA" sz="1600" dirty="0" err="1" smtClean="0">
                <a:solidFill>
                  <a:srgbClr val="C678DD"/>
                </a:solidFill>
                <a:latin typeface="Menlo"/>
              </a:rPr>
              <a:t>const</a:t>
            </a:r>
            <a:r>
              <a:rPr lang="en-ZA" sz="1600" dirty="0" smtClean="0">
                <a:solidFill>
                  <a:srgbClr val="ABB2BF"/>
                </a:solidFill>
                <a:latin typeface="Menlo"/>
              </a:rPr>
              <a:t> </a:t>
            </a:r>
            <a:r>
              <a:rPr lang="en-ZA" sz="1600" dirty="0" err="1">
                <a:solidFill>
                  <a:srgbClr val="ABB2BF"/>
                </a:solidFill>
                <a:latin typeface="Menlo"/>
              </a:rPr>
              <a:t>bodyParser</a:t>
            </a:r>
            <a:r>
              <a:rPr lang="en-ZA" sz="1600" dirty="0">
                <a:solidFill>
                  <a:srgbClr val="ABB2BF"/>
                </a:solidFill>
                <a:latin typeface="Menlo"/>
              </a:rPr>
              <a:t> = </a:t>
            </a:r>
            <a:r>
              <a:rPr lang="en-ZA" sz="1600" dirty="0">
                <a:solidFill>
                  <a:srgbClr val="E6C07B"/>
                </a:solidFill>
                <a:latin typeface="Menlo"/>
              </a:rPr>
              <a:t>require</a:t>
            </a:r>
            <a:r>
              <a:rPr lang="en-ZA" sz="1600" dirty="0">
                <a:solidFill>
                  <a:srgbClr val="ABB2BF"/>
                </a:solidFill>
                <a:latin typeface="Menlo"/>
              </a:rPr>
              <a:t>(</a:t>
            </a:r>
            <a:r>
              <a:rPr lang="en-ZA" sz="1600" dirty="0">
                <a:solidFill>
                  <a:srgbClr val="98C379"/>
                </a:solidFill>
                <a:latin typeface="Menlo"/>
              </a:rPr>
              <a:t>'body-parser'</a:t>
            </a:r>
            <a:r>
              <a:rPr lang="en-ZA" sz="1600" dirty="0">
                <a:solidFill>
                  <a:srgbClr val="ABB2BF"/>
                </a:solidFill>
                <a:latin typeface="Menlo"/>
              </a:rPr>
              <a:t>); </a:t>
            </a:r>
            <a:endParaRPr lang="en-ZA" sz="1600" dirty="0" smtClean="0">
              <a:solidFill>
                <a:srgbClr val="ABB2BF"/>
              </a:solidFill>
              <a:latin typeface="Menlo"/>
            </a:endParaRPr>
          </a:p>
          <a:p>
            <a:pPr>
              <a:lnSpc>
                <a:spcPct val="150000"/>
              </a:lnSpc>
            </a:pPr>
            <a:r>
              <a:rPr lang="en-ZA" sz="1600" dirty="0" err="1" smtClean="0">
                <a:solidFill>
                  <a:srgbClr val="C678DD"/>
                </a:solidFill>
                <a:latin typeface="Menlo"/>
              </a:rPr>
              <a:t>const</a:t>
            </a:r>
            <a:r>
              <a:rPr lang="en-ZA" sz="1600" dirty="0" smtClean="0">
                <a:solidFill>
                  <a:srgbClr val="ABB2BF"/>
                </a:solidFill>
                <a:latin typeface="Menlo"/>
              </a:rPr>
              <a:t> </a:t>
            </a:r>
            <a:r>
              <a:rPr lang="en-ZA" sz="1600" dirty="0">
                <a:solidFill>
                  <a:srgbClr val="ABB2BF"/>
                </a:solidFill>
                <a:latin typeface="Menlo"/>
              </a:rPr>
              <a:t>app = express(); </a:t>
            </a:r>
            <a:r>
              <a:rPr lang="en-ZA" sz="1600" dirty="0" err="1">
                <a:solidFill>
                  <a:srgbClr val="ABB2BF"/>
                </a:solidFill>
                <a:latin typeface="Menlo"/>
              </a:rPr>
              <a:t>app.use</a:t>
            </a:r>
            <a:r>
              <a:rPr lang="en-ZA" sz="1600" dirty="0">
                <a:solidFill>
                  <a:srgbClr val="ABB2BF"/>
                </a:solidFill>
                <a:latin typeface="Menlo"/>
              </a:rPr>
              <a:t>(</a:t>
            </a:r>
            <a:r>
              <a:rPr lang="en-ZA" sz="1600" dirty="0" err="1">
                <a:solidFill>
                  <a:srgbClr val="ABB2BF"/>
                </a:solidFill>
                <a:latin typeface="Menlo"/>
              </a:rPr>
              <a:t>bodyParser.urlencoded</a:t>
            </a:r>
            <a:r>
              <a:rPr lang="en-ZA" sz="1600" dirty="0">
                <a:solidFill>
                  <a:srgbClr val="ABB2BF"/>
                </a:solidFill>
                <a:latin typeface="Menlo"/>
              </a:rPr>
              <a:t>({ extended: </a:t>
            </a:r>
            <a:r>
              <a:rPr lang="en-ZA" sz="1600" dirty="0">
                <a:solidFill>
                  <a:srgbClr val="56B6C2"/>
                </a:solidFill>
                <a:latin typeface="Menlo"/>
              </a:rPr>
              <a:t>true</a:t>
            </a:r>
            <a:r>
              <a:rPr lang="en-ZA" sz="1600" dirty="0">
                <a:solidFill>
                  <a:srgbClr val="ABB2BF"/>
                </a:solidFill>
                <a:latin typeface="Menlo"/>
              </a:rPr>
              <a:t> })); </a:t>
            </a:r>
            <a:endParaRPr lang="en-ZA" sz="1600" dirty="0" smtClean="0">
              <a:solidFill>
                <a:srgbClr val="ABB2BF"/>
              </a:solidFill>
              <a:latin typeface="Menlo"/>
            </a:endParaRPr>
          </a:p>
          <a:p>
            <a:pPr>
              <a:lnSpc>
                <a:spcPct val="150000"/>
              </a:lnSpc>
            </a:pPr>
            <a:r>
              <a:rPr lang="en-ZA" sz="1600" dirty="0" err="1" smtClean="0">
                <a:solidFill>
                  <a:srgbClr val="ABB2BF"/>
                </a:solidFill>
                <a:latin typeface="Menlo"/>
              </a:rPr>
              <a:t>app.post</a:t>
            </a:r>
            <a:r>
              <a:rPr lang="en-ZA" sz="1600" dirty="0">
                <a:solidFill>
                  <a:srgbClr val="ABB2BF"/>
                </a:solidFill>
                <a:latin typeface="Menlo"/>
              </a:rPr>
              <a:t>(</a:t>
            </a:r>
            <a:r>
              <a:rPr lang="en-ZA" sz="1600" dirty="0">
                <a:solidFill>
                  <a:srgbClr val="98C379"/>
                </a:solidFill>
                <a:latin typeface="Menlo"/>
              </a:rPr>
              <a:t>'/post-test'</a:t>
            </a:r>
            <a:r>
              <a:rPr lang="en-ZA" sz="1600" dirty="0">
                <a:solidFill>
                  <a:srgbClr val="ABB2BF"/>
                </a:solidFill>
                <a:latin typeface="Menlo"/>
              </a:rPr>
              <a:t>, (</a:t>
            </a:r>
            <a:r>
              <a:rPr lang="en-ZA" sz="1600" dirty="0" err="1">
                <a:solidFill>
                  <a:srgbClr val="ABB2BF"/>
                </a:solidFill>
                <a:latin typeface="Menlo"/>
              </a:rPr>
              <a:t>req</a:t>
            </a:r>
            <a:r>
              <a:rPr lang="en-ZA" sz="1600" dirty="0">
                <a:solidFill>
                  <a:srgbClr val="ABB2BF"/>
                </a:solidFill>
                <a:latin typeface="Menlo"/>
              </a:rPr>
              <a:t>, res) =&gt; </a:t>
            </a:r>
            <a:endParaRPr lang="en-ZA" sz="1600" dirty="0" smtClean="0">
              <a:solidFill>
                <a:srgbClr val="ABB2BF"/>
              </a:solidFill>
              <a:latin typeface="Menlo"/>
            </a:endParaRPr>
          </a:p>
          <a:p>
            <a:pPr>
              <a:lnSpc>
                <a:spcPct val="150000"/>
              </a:lnSpc>
            </a:pPr>
            <a:r>
              <a:rPr lang="en-ZA" sz="1600" dirty="0">
                <a:solidFill>
                  <a:srgbClr val="ABB2BF"/>
                </a:solidFill>
                <a:latin typeface="Menlo"/>
              </a:rPr>
              <a:t>	</a:t>
            </a:r>
            <a:r>
              <a:rPr lang="en-ZA" sz="1600" dirty="0" smtClean="0">
                <a:solidFill>
                  <a:srgbClr val="ABB2BF"/>
                </a:solidFill>
                <a:latin typeface="Menlo"/>
              </a:rPr>
              <a:t>{ </a:t>
            </a:r>
            <a:r>
              <a:rPr lang="en-ZA" sz="1600" dirty="0">
                <a:solidFill>
                  <a:srgbClr val="E6C07B"/>
                </a:solidFill>
                <a:latin typeface="Menlo"/>
              </a:rPr>
              <a:t>console</a:t>
            </a:r>
            <a:r>
              <a:rPr lang="en-ZA" sz="1600" dirty="0">
                <a:solidFill>
                  <a:srgbClr val="ABB2BF"/>
                </a:solidFill>
                <a:latin typeface="Menlo"/>
              </a:rPr>
              <a:t>.log(</a:t>
            </a:r>
            <a:r>
              <a:rPr lang="en-ZA" sz="1600" dirty="0">
                <a:solidFill>
                  <a:srgbClr val="98C379"/>
                </a:solidFill>
                <a:latin typeface="Menlo"/>
              </a:rPr>
              <a:t>'Got body:'</a:t>
            </a:r>
            <a:r>
              <a:rPr lang="en-ZA" sz="1600" dirty="0">
                <a:solidFill>
                  <a:srgbClr val="ABB2BF"/>
                </a:solidFill>
                <a:latin typeface="Menlo"/>
              </a:rPr>
              <a:t>, </a:t>
            </a:r>
            <a:r>
              <a:rPr lang="en-ZA" sz="1600" dirty="0" err="1">
                <a:solidFill>
                  <a:srgbClr val="ABB2BF"/>
                </a:solidFill>
                <a:latin typeface="Menlo"/>
              </a:rPr>
              <a:t>req.body</a:t>
            </a:r>
            <a:r>
              <a:rPr lang="en-ZA" sz="1600" dirty="0">
                <a:solidFill>
                  <a:srgbClr val="ABB2BF"/>
                </a:solidFill>
                <a:latin typeface="Menlo"/>
              </a:rPr>
              <a:t>); </a:t>
            </a:r>
            <a:r>
              <a:rPr lang="en-ZA" sz="1600" dirty="0" err="1">
                <a:solidFill>
                  <a:srgbClr val="ABB2BF"/>
                </a:solidFill>
                <a:latin typeface="Menlo"/>
              </a:rPr>
              <a:t>res.sendStatus</a:t>
            </a:r>
            <a:r>
              <a:rPr lang="en-ZA" sz="1600" dirty="0">
                <a:solidFill>
                  <a:srgbClr val="ABB2BF"/>
                </a:solidFill>
                <a:latin typeface="Menlo"/>
              </a:rPr>
              <a:t>(</a:t>
            </a:r>
            <a:r>
              <a:rPr lang="en-ZA" sz="1600" dirty="0">
                <a:solidFill>
                  <a:srgbClr val="D19A66"/>
                </a:solidFill>
                <a:latin typeface="Menlo"/>
              </a:rPr>
              <a:t>200</a:t>
            </a:r>
            <a:r>
              <a:rPr lang="en-ZA" sz="1600" dirty="0">
                <a:solidFill>
                  <a:srgbClr val="ABB2BF"/>
                </a:solidFill>
                <a:latin typeface="Menlo"/>
              </a:rPr>
              <a:t>); </a:t>
            </a:r>
            <a:endParaRPr lang="en-ZA" sz="1600" dirty="0" smtClean="0">
              <a:solidFill>
                <a:srgbClr val="ABB2BF"/>
              </a:solidFill>
              <a:latin typeface="Menlo"/>
            </a:endParaRPr>
          </a:p>
          <a:p>
            <a:pPr>
              <a:lnSpc>
                <a:spcPct val="150000"/>
              </a:lnSpc>
            </a:pPr>
            <a:r>
              <a:rPr lang="en-ZA" sz="1600" dirty="0" smtClean="0">
                <a:solidFill>
                  <a:srgbClr val="ABB2BF"/>
                </a:solidFill>
                <a:latin typeface="Menlo"/>
              </a:rPr>
              <a:t>});</a:t>
            </a:r>
          </a:p>
          <a:p>
            <a:pPr>
              <a:lnSpc>
                <a:spcPct val="150000"/>
              </a:lnSpc>
            </a:pPr>
            <a:r>
              <a:rPr lang="en-ZA" sz="1600" dirty="0" smtClean="0">
                <a:solidFill>
                  <a:srgbClr val="ABB2BF"/>
                </a:solidFill>
                <a:latin typeface="Menlo"/>
              </a:rPr>
              <a:t> </a:t>
            </a:r>
            <a:r>
              <a:rPr lang="en-ZA" sz="1600" dirty="0" err="1">
                <a:solidFill>
                  <a:srgbClr val="ABB2BF"/>
                </a:solidFill>
                <a:latin typeface="Menlo"/>
              </a:rPr>
              <a:t>app.listen</a:t>
            </a:r>
            <a:r>
              <a:rPr lang="en-ZA" sz="1600" dirty="0">
                <a:solidFill>
                  <a:srgbClr val="ABB2BF"/>
                </a:solidFill>
                <a:latin typeface="Menlo"/>
              </a:rPr>
              <a:t>(</a:t>
            </a:r>
            <a:r>
              <a:rPr lang="en-ZA" sz="1600" dirty="0">
                <a:solidFill>
                  <a:srgbClr val="D19A66"/>
                </a:solidFill>
                <a:latin typeface="Menlo"/>
              </a:rPr>
              <a:t>8080</a:t>
            </a:r>
            <a:r>
              <a:rPr lang="en-ZA" sz="1600" dirty="0">
                <a:solidFill>
                  <a:srgbClr val="ABB2BF"/>
                </a:solidFill>
                <a:latin typeface="Menlo"/>
              </a:rPr>
              <a:t>, () =&gt; </a:t>
            </a:r>
            <a:r>
              <a:rPr lang="en-ZA" sz="1600" dirty="0">
                <a:solidFill>
                  <a:srgbClr val="E6C07B"/>
                </a:solidFill>
                <a:latin typeface="Menlo"/>
              </a:rPr>
              <a:t>console</a:t>
            </a:r>
            <a:r>
              <a:rPr lang="en-ZA" sz="1600" dirty="0">
                <a:solidFill>
                  <a:srgbClr val="ABB2BF"/>
                </a:solidFill>
                <a:latin typeface="Menlo"/>
              </a:rPr>
              <a:t>.log(</a:t>
            </a:r>
            <a:r>
              <a:rPr lang="en-ZA" sz="1600" dirty="0">
                <a:solidFill>
                  <a:srgbClr val="98C379"/>
                </a:solidFill>
                <a:latin typeface="Menlo"/>
              </a:rPr>
              <a:t>`Started server at http://localhost:8080!`</a:t>
            </a:r>
            <a:r>
              <a:rPr lang="en-ZA" sz="1600" dirty="0">
                <a:solidFill>
                  <a:srgbClr val="ABB2BF"/>
                </a:solidFill>
                <a:latin typeface="Menlo"/>
              </a:rPr>
              <a:t>));</a:t>
            </a:r>
            <a:endParaRPr lang="en-ZA" sz="1600" dirty="0"/>
          </a:p>
        </p:txBody>
      </p:sp>
      <p:sp>
        <p:nvSpPr>
          <p:cNvPr id="6" name="Rectangle 5"/>
          <p:cNvSpPr/>
          <p:nvPr/>
        </p:nvSpPr>
        <p:spPr>
          <a:xfrm>
            <a:off x="592182" y="5088710"/>
            <a:ext cx="11046823" cy="646331"/>
          </a:xfrm>
          <a:prstGeom prst="rect">
            <a:avLst/>
          </a:prstGeom>
        </p:spPr>
        <p:txBody>
          <a:bodyPr wrap="square">
            <a:spAutoFit/>
          </a:bodyPr>
          <a:lstStyle/>
          <a:p>
            <a:r>
              <a:rPr lang="en-US" dirty="0"/>
              <a:t>Notice how we call </a:t>
            </a:r>
            <a:r>
              <a:rPr lang="en-US" dirty="0" err="1"/>
              <a:t>app.use</a:t>
            </a:r>
            <a:r>
              <a:rPr lang="en-US" dirty="0"/>
              <a:t>(...) before defining our route. The order here matters. This will ensure that the body-parser will run before our route, which ensures that our route can then access the parsed HTTP POST body.</a:t>
            </a:r>
            <a:endParaRPr lang="en-ZA" dirty="0"/>
          </a:p>
        </p:txBody>
      </p:sp>
    </p:spTree>
    <p:extLst>
      <p:ext uri="{BB962C8B-B14F-4D97-AF65-F5344CB8AC3E}">
        <p14:creationId xmlns:p14="http://schemas.microsoft.com/office/powerpoint/2010/main" val="2342649495"/>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13954" y="1028343"/>
            <a:ext cx="10358846" cy="3139321"/>
          </a:xfrm>
          <a:prstGeom prst="rect">
            <a:avLst/>
          </a:prstGeom>
        </p:spPr>
        <p:txBody>
          <a:bodyPr wrap="square">
            <a:spAutoFit/>
          </a:bodyPr>
          <a:lstStyle/>
          <a:p>
            <a:pPr algn="just"/>
            <a:r>
              <a:rPr lang="en-US" dirty="0"/>
              <a:t>Another important thing to note is our use of the extended option when calling </a:t>
            </a:r>
            <a:r>
              <a:rPr lang="en-US" dirty="0" err="1"/>
              <a:t>bodyParser.urlencoded</a:t>
            </a:r>
            <a:r>
              <a:rPr lang="en-US" dirty="0"/>
              <a:t>. Using the extended option tells body-parser to use the </a:t>
            </a:r>
            <a:r>
              <a:rPr lang="en-US" dirty="0" err="1"/>
              <a:t>qs</a:t>
            </a:r>
            <a:r>
              <a:rPr lang="en-US" dirty="0"/>
              <a:t> library to parse the URL-encoded data. This allows for things like objects and arrays to be encoded into the URL-encoded format.</a:t>
            </a:r>
          </a:p>
          <a:p>
            <a:pPr algn="just"/>
            <a:endParaRPr lang="en-US" dirty="0"/>
          </a:p>
          <a:p>
            <a:pPr algn="just"/>
            <a:r>
              <a:rPr lang="en-US" dirty="0"/>
              <a:t>And while </a:t>
            </a:r>
            <a:r>
              <a:rPr lang="en-US" dirty="0" err="1"/>
              <a:t>urlencoded</a:t>
            </a:r>
            <a:r>
              <a:rPr lang="en-US" dirty="0"/>
              <a:t> is one of the most commonly used parsers that body-parser provides, you can also use the following:</a:t>
            </a:r>
          </a:p>
          <a:p>
            <a:pPr algn="just"/>
            <a:endParaRPr lang="en-US" dirty="0"/>
          </a:p>
          <a:p>
            <a:pPr marL="285750" indent="-285750" algn="just">
              <a:buFont typeface="Arial" panose="020B0604020202020204" pitchFamily="34" charset="0"/>
              <a:buChar char="•"/>
            </a:pPr>
            <a:r>
              <a:rPr lang="en-US" dirty="0" err="1" smtClean="0"/>
              <a:t>json</a:t>
            </a:r>
            <a:r>
              <a:rPr lang="en-US" dirty="0"/>
              <a:t>(): Parses JSON-formatted text for bodies with a Content-Type of application/</a:t>
            </a:r>
            <a:r>
              <a:rPr lang="en-US" dirty="0" err="1"/>
              <a:t>json</a:t>
            </a:r>
            <a:r>
              <a:rPr lang="en-US" dirty="0"/>
              <a:t>.</a:t>
            </a:r>
          </a:p>
          <a:p>
            <a:pPr marL="285750" indent="-285750" algn="just">
              <a:buFont typeface="Arial" panose="020B0604020202020204" pitchFamily="34" charset="0"/>
              <a:buChar char="•"/>
            </a:pPr>
            <a:r>
              <a:rPr lang="en-US" dirty="0" smtClean="0"/>
              <a:t>raw</a:t>
            </a:r>
            <a:r>
              <a:rPr lang="en-US" dirty="0"/>
              <a:t>(): Parses HTTP body in to a Buffer for specified custom Content-Types, although the default accepted Content-Type is application/octet-stream.</a:t>
            </a:r>
          </a:p>
          <a:p>
            <a:pPr marL="285750" indent="-285750" algn="just">
              <a:buFont typeface="Arial" panose="020B0604020202020204" pitchFamily="34" charset="0"/>
              <a:buChar char="•"/>
            </a:pPr>
            <a:r>
              <a:rPr lang="en-US" dirty="0" smtClean="0"/>
              <a:t>text</a:t>
            </a:r>
            <a:r>
              <a:rPr lang="en-US" dirty="0"/>
              <a:t>(): Parses HTTP bodies with a Content-Type of text/plain, which returns it as a plain string.</a:t>
            </a:r>
            <a:endParaRPr lang="en-ZA" dirty="0"/>
          </a:p>
        </p:txBody>
      </p:sp>
      <p:sp>
        <p:nvSpPr>
          <p:cNvPr id="9" name="TextBox 8"/>
          <p:cNvSpPr txBox="1"/>
          <p:nvPr/>
        </p:nvSpPr>
        <p:spPr>
          <a:xfrm>
            <a:off x="757646" y="300444"/>
            <a:ext cx="3385479" cy="369332"/>
          </a:xfrm>
          <a:prstGeom prst="rect">
            <a:avLst/>
          </a:prstGeom>
          <a:noFill/>
        </p:spPr>
        <p:txBody>
          <a:bodyPr wrap="none" rtlCol="0">
            <a:spAutoFit/>
          </a:bodyPr>
          <a:lstStyle/>
          <a:p>
            <a:r>
              <a:rPr lang="en-US" b="1" dirty="0"/>
              <a:t>Get HTTP POST Body in Express.js</a:t>
            </a:r>
          </a:p>
        </p:txBody>
      </p:sp>
    </p:spTree>
    <p:extLst>
      <p:ext uri="{BB962C8B-B14F-4D97-AF65-F5344CB8AC3E}">
        <p14:creationId xmlns:p14="http://schemas.microsoft.com/office/powerpoint/2010/main" val="2538505226"/>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3097" y="2913015"/>
            <a:ext cx="5476243" cy="400110"/>
          </a:xfrm>
          <a:prstGeom prst="rect">
            <a:avLst/>
          </a:prstGeom>
          <a:noFill/>
        </p:spPr>
        <p:txBody>
          <a:bodyPr wrap="none" rtlCol="0">
            <a:spAutoFit/>
          </a:bodyPr>
          <a:lstStyle/>
          <a:p>
            <a:r>
              <a:rPr lang="en-US" sz="2000" b="1" dirty="0" smtClean="0"/>
              <a:t>Demonstration: Get </a:t>
            </a:r>
            <a:r>
              <a:rPr lang="en-US" sz="2000" b="1" dirty="0"/>
              <a:t>HTTP POST Body in Express.js</a:t>
            </a:r>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65155"/>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3097" y="2913015"/>
            <a:ext cx="4733027" cy="400110"/>
          </a:xfrm>
          <a:prstGeom prst="rect">
            <a:avLst/>
          </a:prstGeom>
          <a:noFill/>
        </p:spPr>
        <p:txBody>
          <a:bodyPr wrap="none" rtlCol="0">
            <a:spAutoFit/>
          </a:bodyPr>
          <a:lstStyle/>
          <a:p>
            <a:r>
              <a:rPr lang="en-US" sz="2000" b="1" dirty="0" smtClean="0"/>
              <a:t>Exercise: Get </a:t>
            </a:r>
            <a:r>
              <a:rPr lang="en-US" sz="2000" b="1" dirty="0"/>
              <a:t>HTTP POST Body in Express.js</a:t>
            </a:r>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979715" y="3592286"/>
            <a:ext cx="10954794" cy="369332"/>
          </a:xfrm>
          <a:prstGeom prst="rect">
            <a:avLst/>
          </a:prstGeom>
          <a:noFill/>
        </p:spPr>
        <p:txBody>
          <a:bodyPr wrap="none" rtlCol="0">
            <a:spAutoFit/>
          </a:bodyPr>
          <a:lstStyle/>
          <a:p>
            <a:r>
              <a:rPr lang="en-US" dirty="0" smtClean="0"/>
              <a:t>Create a simple application that  includes a form. Demonstrate how you can retrieve the form data from the server.</a:t>
            </a:r>
            <a:endParaRPr lang="en-ZA" dirty="0"/>
          </a:p>
        </p:txBody>
      </p:sp>
    </p:spTree>
    <p:extLst>
      <p:ext uri="{BB962C8B-B14F-4D97-AF65-F5344CB8AC3E}">
        <p14:creationId xmlns:p14="http://schemas.microsoft.com/office/powerpoint/2010/main" val="1323486486"/>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E69BF0453354A4083D186186C366203" ma:contentTypeVersion="9" ma:contentTypeDescription="Create a new document." ma:contentTypeScope="" ma:versionID="93622945bd68cf1e0f28874b2da1d275">
  <xsd:schema xmlns:xsd="http://www.w3.org/2001/XMLSchema" xmlns:xs="http://www.w3.org/2001/XMLSchema" xmlns:p="http://schemas.microsoft.com/office/2006/metadata/properties" xmlns:ns2="72f8886d-3a76-465d-a720-8f5ce0c80012" targetNamespace="http://schemas.microsoft.com/office/2006/metadata/properties" ma:root="true" ma:fieldsID="66c15cdf54d9c4e0a92d727efb770d6e" ns2:_="">
    <xsd:import namespace="72f8886d-3a76-465d-a720-8f5ce0c8001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f8886d-3a76-465d-a720-8f5ce0c800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242742-1696-480F-B251-36560CFCA438}">
  <ds:schemaRefs>
    <ds:schemaRef ds:uri="http://purl.org/dc/elements/1.1/"/>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dcmitype/"/>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6E11035-F9B6-4295-AEF5-984FE13019C2}">
  <ds:schemaRefs>
    <ds:schemaRef ds:uri="http://schemas.microsoft.com/sharepoint/v3/contenttype/forms"/>
  </ds:schemaRefs>
</ds:datastoreItem>
</file>

<file path=customXml/itemProps3.xml><?xml version="1.0" encoding="utf-8"?>
<ds:datastoreItem xmlns:ds="http://schemas.openxmlformats.org/officeDocument/2006/customXml" ds:itemID="{0B08BCC9-926B-4795-878E-2CB2CA164292}"/>
</file>

<file path=docProps/app.xml><?xml version="1.0" encoding="utf-8"?>
<Properties xmlns="http://schemas.openxmlformats.org/officeDocument/2006/extended-properties" xmlns:vt="http://schemas.openxmlformats.org/officeDocument/2006/docPropsVTypes">
  <TotalTime>19615</TotalTime>
  <Words>823</Words>
  <Application>Microsoft Office PowerPoint</Application>
  <PresentationFormat>Widescreen</PresentationFormat>
  <Paragraphs>70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WIFI</dc:title>
  <dc:creator>T. Mkwaira</dc:creator>
  <cp:lastModifiedBy>User</cp:lastModifiedBy>
  <cp:revision>607</cp:revision>
  <dcterms:created xsi:type="dcterms:W3CDTF">2018-02-27T07:16:29Z</dcterms:created>
  <dcterms:modified xsi:type="dcterms:W3CDTF">2020-08-12T11:27:08Z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0x010100CE69BF0453354A4083D186186C366203</vt:lpwstr>
  </property>
</Properties>
</file>