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42" r:id="rId5"/>
    <p:sldId id="343" r:id="rId6"/>
    <p:sldId id="344" r:id="rId7"/>
    <p:sldId id="345" r:id="rId8"/>
    <p:sldId id="346" r:id="rId9"/>
    <p:sldId id="347" r:id="rId10"/>
    <p:sldId id="348" r:id="rId11"/>
    <p:sldId id="349" r:id="rId12"/>
    <p:sldId id="350" r:id="rId13"/>
    <p:sldId id="351" r:id="rId14"/>
    <p:sldId id="353" r:id="rId15"/>
    <p:sldId id="352" r:id="rId16"/>
    <p:sldId id="354" r:id="rId17"/>
    <p:sldId id="355" r:id="rId18"/>
    <p:sldId id="356" r:id="rId19"/>
    <p:sldId id="357" r:id="rId20"/>
    <p:sldId id="358" r:id="rId21"/>
    <p:sldId id="360" r:id="rId22"/>
    <p:sldId id="3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236"/>
    <a:srgbClr val="F6DA02"/>
    <a:srgbClr val="AC2623"/>
    <a:srgbClr val="F7DB12"/>
    <a:srgbClr val="DA3336"/>
    <a:srgbClr val="E23E35"/>
    <a:srgbClr val="DE352F"/>
    <a:srgbClr val="F6D222"/>
    <a:srgbClr val="F5DA01"/>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114" d="100"/>
          <a:sy n="114" d="100"/>
        </p:scale>
        <p:origin x="35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365663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3307305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399652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424222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4267945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340326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85725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3429946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4034519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3613205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50881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65759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48750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64993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1279391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167886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81531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417428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299131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ongodb.com/manual/install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a:t>Server-side Programming using Node.js</a:t>
            </a:r>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1576689" y="1625689"/>
            <a:ext cx="8285767" cy="923330"/>
          </a:xfrm>
          <a:prstGeom prst="rect">
            <a:avLst/>
          </a:prstGeom>
          <a:noFill/>
        </p:spPr>
        <p:txBody>
          <a:bodyPr wrap="square" rtlCol="0">
            <a:spAutoFit/>
          </a:bodyPr>
          <a:lstStyle/>
          <a:p>
            <a:r>
              <a:rPr lang="en-US" sz="5400" b="1" dirty="0"/>
              <a:t>FS, Mongo and Postman</a:t>
            </a:r>
            <a:endParaRPr lang="en-ZA" sz="5400" b="1" dirty="0"/>
          </a:p>
        </p:txBody>
      </p:sp>
    </p:spTree>
    <p:extLst>
      <p:ext uri="{BB962C8B-B14F-4D97-AF65-F5344CB8AC3E}">
        <p14:creationId xmlns:p14="http://schemas.microsoft.com/office/powerpoint/2010/main" val="21723613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7646" y="1048080"/>
            <a:ext cx="10554788" cy="923330"/>
          </a:xfrm>
          <a:prstGeom prst="rect">
            <a:avLst/>
          </a:prstGeom>
        </p:spPr>
        <p:txBody>
          <a:bodyPr wrap="square">
            <a:spAutoFit/>
          </a:bodyPr>
          <a:lstStyle/>
          <a:p>
            <a:r>
              <a:rPr lang="en-US" b="1" dirty="0" err="1">
                <a:solidFill>
                  <a:srgbClr val="323232"/>
                </a:solidFill>
                <a:latin typeface="Sailec-Medium"/>
              </a:rPr>
              <a:t>unlinkSync</a:t>
            </a:r>
            <a:r>
              <a:rPr lang="en-US" b="1" dirty="0">
                <a:solidFill>
                  <a:srgbClr val="323232"/>
                </a:solidFill>
                <a:latin typeface="Sailec-Medium"/>
              </a:rPr>
              <a:t>()</a:t>
            </a:r>
          </a:p>
          <a:p>
            <a:r>
              <a:rPr lang="en-US" dirty="0">
                <a:solidFill>
                  <a:srgbClr val="333333"/>
                </a:solidFill>
                <a:latin typeface="Sailec-Regular"/>
              </a:rPr>
              <a:t>Unlink is the simplest of the three, only requiring the path to the file or symbolic link you wish to remove.</a:t>
            </a:r>
            <a:endParaRPr lang="en-US" b="0" i="0" dirty="0">
              <a:solidFill>
                <a:srgbClr val="333333"/>
              </a:solidFill>
              <a:effectLst/>
              <a:latin typeface="Sailec-Regular"/>
            </a:endParaRPr>
          </a:p>
        </p:txBody>
      </p:sp>
      <p:sp>
        <p:nvSpPr>
          <p:cNvPr id="6" name="Rectangle 1"/>
          <p:cNvSpPr>
            <a:spLocks noChangeArrowheads="1"/>
          </p:cNvSpPr>
          <p:nvPr/>
        </p:nvSpPr>
        <p:spPr bwMode="auto">
          <a:xfrm>
            <a:off x="1748975" y="2052840"/>
            <a:ext cx="7732059"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545454"/>
                </a:solidFill>
                <a:effectLst/>
                <a:latin typeface="Consolas" panose="020B0609020204030204" pitchFamily="49" charset="0"/>
              </a:rPr>
              <a:t>fs</a:t>
            </a:r>
            <a:r>
              <a:rPr kumimoji="0" lang="en-US" altLang="en-US" sz="1600" b="0" i="0" u="none" strike="noStrike" cap="none" normalizeH="0" baseline="0">
                <a:ln>
                  <a:noFill/>
                </a:ln>
                <a:solidFill>
                  <a:srgbClr val="666A71"/>
                </a:solidFill>
                <a:effectLst/>
                <a:latin typeface="Consolas" panose="020B0609020204030204" pitchFamily="49" charset="0"/>
              </a:rPr>
              <a:t>.</a:t>
            </a:r>
            <a:r>
              <a:rPr kumimoji="0" lang="en-US" altLang="en-US" sz="1600" b="0" i="0" u="none" strike="noStrike" cap="none" normalizeH="0" baseline="0">
                <a:ln>
                  <a:noFill/>
                </a:ln>
                <a:solidFill>
                  <a:srgbClr val="E0276A"/>
                </a:solidFill>
                <a:effectLst/>
                <a:latin typeface="Consolas" panose="020B0609020204030204" pitchFamily="49" charset="0"/>
              </a:rPr>
              <a:t>unlinkSync</a:t>
            </a:r>
            <a:r>
              <a:rPr kumimoji="0" lang="en-US" altLang="en-US" sz="1600" b="0" i="0" u="none" strike="noStrike" cap="none" normalizeH="0" baseline="0">
                <a:ln>
                  <a:noFill/>
                </a:ln>
                <a:solidFill>
                  <a:srgbClr val="666A71"/>
                </a:solidFill>
                <a:effectLst/>
                <a:latin typeface="Consolas" panose="020B0609020204030204" pitchFamily="49" charset="0"/>
              </a:rPr>
              <a:t>(</a:t>
            </a:r>
            <a:r>
              <a:rPr kumimoji="0" lang="en-US" altLang="en-US" sz="1600" b="0" i="0" u="none" strike="noStrike" cap="none" normalizeH="0" baseline="0">
                <a:ln>
                  <a:noFill/>
                </a:ln>
                <a:solidFill>
                  <a:srgbClr val="08966B"/>
                </a:solidFill>
                <a:effectLst/>
                <a:latin typeface="Consolas" panose="020B0609020204030204" pitchFamily="49" charset="0"/>
              </a:rPr>
              <a:t>'./swamp/cayman.json'</a:t>
            </a:r>
            <a:r>
              <a:rPr kumimoji="0" lang="en-US" altLang="en-US" sz="1600" b="0" i="0" u="none" strike="noStrike" cap="none" normalizeH="0" baseline="0">
                <a:ln>
                  <a:noFill/>
                </a:ln>
                <a:solidFill>
                  <a:srgbClr val="666A71"/>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8" name="Rectangle 7"/>
          <p:cNvSpPr/>
          <p:nvPr/>
        </p:nvSpPr>
        <p:spPr>
          <a:xfrm>
            <a:off x="757646" y="3455294"/>
            <a:ext cx="10699248" cy="1754326"/>
          </a:xfrm>
          <a:prstGeom prst="rect">
            <a:avLst/>
          </a:prstGeom>
        </p:spPr>
        <p:txBody>
          <a:bodyPr wrap="square">
            <a:spAutoFit/>
          </a:bodyPr>
          <a:lstStyle/>
          <a:p>
            <a:r>
              <a:rPr lang="en-US" b="1" dirty="0"/>
              <a:t>CRUD Operations On Folders</a:t>
            </a:r>
          </a:p>
          <a:p>
            <a:r>
              <a:rPr lang="en-US" dirty="0"/>
              <a:t>The above three methods have their own useful counterparts for manipulating directories themselves.</a:t>
            </a:r>
          </a:p>
          <a:p>
            <a:endParaRPr lang="en-US" dirty="0"/>
          </a:p>
          <a:p>
            <a:pPr marL="285750" indent="-285750">
              <a:buFont typeface="Arial" panose="020B0604020202020204" pitchFamily="34" charset="0"/>
              <a:buChar char="•"/>
            </a:pPr>
            <a:r>
              <a:rPr lang="en-US" dirty="0" err="1"/>
              <a:t>fs.mkdirSync</a:t>
            </a:r>
            <a:r>
              <a:rPr lang="en-US" dirty="0"/>
              <a:t>()</a:t>
            </a:r>
          </a:p>
          <a:p>
            <a:pPr marL="285750" indent="-285750">
              <a:buFont typeface="Arial" panose="020B0604020202020204" pitchFamily="34" charset="0"/>
              <a:buChar char="•"/>
            </a:pPr>
            <a:r>
              <a:rPr lang="en-US" dirty="0" err="1"/>
              <a:t>fs.rmdirSync</a:t>
            </a:r>
            <a:r>
              <a:rPr lang="en-US" dirty="0"/>
              <a:t>()</a:t>
            </a:r>
          </a:p>
          <a:p>
            <a:pPr marL="285750" indent="-285750">
              <a:buFont typeface="Arial" panose="020B0604020202020204" pitchFamily="34" charset="0"/>
              <a:buChar char="•"/>
            </a:pPr>
            <a:r>
              <a:rPr lang="en-US" dirty="0" err="1"/>
              <a:t>fs.readdirSync</a:t>
            </a:r>
            <a:r>
              <a:rPr lang="en-US" dirty="0"/>
              <a:t>()</a:t>
            </a:r>
            <a:endParaRPr lang="en-ZA" dirty="0"/>
          </a:p>
        </p:txBody>
      </p:sp>
    </p:spTree>
    <p:extLst>
      <p:ext uri="{BB962C8B-B14F-4D97-AF65-F5344CB8AC3E}">
        <p14:creationId xmlns:p14="http://schemas.microsoft.com/office/powerpoint/2010/main" val="376033841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a:t>Server-side Programming using Node.js</a:t>
            </a:r>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1576689" y="1625689"/>
            <a:ext cx="8285767" cy="923330"/>
          </a:xfrm>
          <a:prstGeom prst="rect">
            <a:avLst/>
          </a:prstGeom>
          <a:noFill/>
        </p:spPr>
        <p:txBody>
          <a:bodyPr wrap="square" rtlCol="0">
            <a:spAutoFit/>
          </a:bodyPr>
          <a:lstStyle/>
          <a:p>
            <a:r>
              <a:rPr lang="en-US" sz="5400" b="1" dirty="0"/>
              <a:t>Mongo DB</a:t>
            </a:r>
            <a:endParaRPr lang="en-ZA" sz="5400" b="1" dirty="0"/>
          </a:p>
        </p:txBody>
      </p:sp>
    </p:spTree>
    <p:extLst>
      <p:ext uri="{BB962C8B-B14F-4D97-AF65-F5344CB8AC3E}">
        <p14:creationId xmlns:p14="http://schemas.microsoft.com/office/powerpoint/2010/main" val="318291225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375569" cy="369332"/>
          </a:xfrm>
          <a:prstGeom prst="rect">
            <a:avLst/>
          </a:prstGeom>
          <a:noFill/>
        </p:spPr>
        <p:txBody>
          <a:bodyPr wrap="none" rtlCol="0">
            <a:spAutoFit/>
          </a:bodyPr>
          <a:lstStyle/>
          <a:p>
            <a:r>
              <a:rPr lang="en-US" b="1" dirty="0"/>
              <a:t>Introduction</a:t>
            </a:r>
            <a:endParaRPr lang="en-ZA" b="1" dirty="0"/>
          </a:p>
        </p:txBody>
      </p:sp>
      <p:sp>
        <p:nvSpPr>
          <p:cNvPr id="3" name="Rectangle 2"/>
          <p:cNvSpPr/>
          <p:nvPr/>
        </p:nvSpPr>
        <p:spPr>
          <a:xfrm>
            <a:off x="757645" y="1498842"/>
            <a:ext cx="10724605" cy="2031325"/>
          </a:xfrm>
          <a:prstGeom prst="rect">
            <a:avLst/>
          </a:prstGeom>
        </p:spPr>
        <p:txBody>
          <a:bodyPr wrap="square">
            <a:spAutoFit/>
          </a:bodyPr>
          <a:lstStyle/>
          <a:p>
            <a:r>
              <a:rPr lang="en-US" dirty="0"/>
              <a:t>Mostly all modern-day web applications have some sort of data storage system at the backend. For example, if you take the case of a web shopping application, data such as the price of an item would be stored in the database.</a:t>
            </a:r>
          </a:p>
          <a:p>
            <a:endParaRPr lang="en-US" dirty="0"/>
          </a:p>
          <a:p>
            <a:r>
              <a:rPr lang="en-US" dirty="0"/>
              <a:t>The Node </a:t>
            </a:r>
            <a:r>
              <a:rPr lang="en-US" dirty="0" err="1"/>
              <a:t>js</a:t>
            </a:r>
            <a:r>
              <a:rPr lang="en-US" dirty="0"/>
              <a:t> framework can work with databases with both relational (such as Oracle and MS SQL Server) and non-relational databases (such as MongoDB). In this tutorial, we will see how we can use MongoDB from within a Node </a:t>
            </a:r>
            <a:r>
              <a:rPr lang="en-US" dirty="0" err="1"/>
              <a:t>js</a:t>
            </a:r>
            <a:r>
              <a:rPr lang="en-US" dirty="0"/>
              <a:t> application.</a:t>
            </a:r>
            <a:endParaRPr lang="en-ZA" dirty="0"/>
          </a:p>
        </p:txBody>
      </p:sp>
    </p:spTree>
    <p:extLst>
      <p:ext uri="{BB962C8B-B14F-4D97-AF65-F5344CB8AC3E}">
        <p14:creationId xmlns:p14="http://schemas.microsoft.com/office/powerpoint/2010/main" val="86499240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643655" cy="369332"/>
          </a:xfrm>
          <a:prstGeom prst="rect">
            <a:avLst/>
          </a:prstGeom>
          <a:noFill/>
        </p:spPr>
        <p:txBody>
          <a:bodyPr wrap="none" rtlCol="0">
            <a:spAutoFit/>
          </a:bodyPr>
          <a:lstStyle/>
          <a:p>
            <a:r>
              <a:rPr lang="en-US" b="1" dirty="0"/>
              <a:t>Getting Started</a:t>
            </a:r>
            <a:endParaRPr lang="en-ZA" b="1" dirty="0"/>
          </a:p>
        </p:txBody>
      </p:sp>
      <p:sp>
        <p:nvSpPr>
          <p:cNvPr id="5" name="TextBox 4"/>
          <p:cNvSpPr txBox="1"/>
          <p:nvPr/>
        </p:nvSpPr>
        <p:spPr>
          <a:xfrm>
            <a:off x="853083" y="1498842"/>
            <a:ext cx="10765175" cy="646331"/>
          </a:xfrm>
          <a:prstGeom prst="rect">
            <a:avLst/>
          </a:prstGeom>
          <a:noFill/>
        </p:spPr>
        <p:txBody>
          <a:bodyPr wrap="square" rtlCol="0">
            <a:spAutoFit/>
          </a:bodyPr>
          <a:lstStyle/>
          <a:p>
            <a:r>
              <a:rPr lang="en-US" dirty="0"/>
              <a:t>Make sure that you have a working installation of MongoDB on your computer  (You could also use an online service). This lecture will make use of a local installation.</a:t>
            </a:r>
            <a:endParaRPr lang="en-ZA" dirty="0"/>
          </a:p>
        </p:txBody>
      </p:sp>
      <p:sp>
        <p:nvSpPr>
          <p:cNvPr id="6" name="TextBox 5"/>
          <p:cNvSpPr txBox="1"/>
          <p:nvPr/>
        </p:nvSpPr>
        <p:spPr>
          <a:xfrm>
            <a:off x="2401301" y="2677365"/>
            <a:ext cx="5219762" cy="369332"/>
          </a:xfrm>
          <a:prstGeom prst="rect">
            <a:avLst/>
          </a:prstGeom>
          <a:noFill/>
        </p:spPr>
        <p:txBody>
          <a:bodyPr wrap="none" rtlCol="0">
            <a:spAutoFit/>
          </a:bodyPr>
          <a:lstStyle/>
          <a:p>
            <a:r>
              <a:rPr lang="en-US" dirty="0"/>
              <a:t>Visit </a:t>
            </a:r>
            <a:r>
              <a:rPr lang="en-ZA" dirty="0">
                <a:hlinkClick r:id="rId3"/>
              </a:rPr>
              <a:t>https://docs.mongodb.com/manual/installation/</a:t>
            </a:r>
            <a:endParaRPr lang="en-ZA" dirty="0"/>
          </a:p>
        </p:txBody>
      </p:sp>
    </p:spTree>
    <p:extLst>
      <p:ext uri="{BB962C8B-B14F-4D97-AF65-F5344CB8AC3E}">
        <p14:creationId xmlns:p14="http://schemas.microsoft.com/office/powerpoint/2010/main" val="416045607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7" name="Rectangle 6"/>
          <p:cNvSpPr/>
          <p:nvPr/>
        </p:nvSpPr>
        <p:spPr>
          <a:xfrm>
            <a:off x="757645" y="1498842"/>
            <a:ext cx="10985863" cy="923330"/>
          </a:xfrm>
          <a:prstGeom prst="rect">
            <a:avLst/>
          </a:prstGeom>
        </p:spPr>
        <p:txBody>
          <a:bodyPr wrap="square">
            <a:spAutoFit/>
          </a:bodyPr>
          <a:lstStyle/>
          <a:p>
            <a:r>
              <a:rPr lang="en-US" dirty="0"/>
              <a:t>Installing the NPM Modules</a:t>
            </a:r>
          </a:p>
          <a:p>
            <a:r>
              <a:rPr lang="en-US" dirty="0"/>
              <a:t>You need a driver to access Mongo from within a Node application. There are a number of Mongo drivers available, but MongoDB is among the most popular. To install the MongoDB module, run </a:t>
            </a:r>
            <a:r>
              <a:rPr lang="en-US" b="1" i="1" dirty="0" err="1"/>
              <a:t>npm</a:t>
            </a:r>
            <a:r>
              <a:rPr lang="en-US" b="1" i="1" dirty="0"/>
              <a:t> install </a:t>
            </a:r>
            <a:r>
              <a:rPr lang="en-US" b="1" i="1" dirty="0" err="1"/>
              <a:t>mongodb</a:t>
            </a:r>
            <a:endParaRPr lang="en-ZA" b="1" i="1" dirty="0"/>
          </a:p>
        </p:txBody>
      </p:sp>
      <p:sp>
        <p:nvSpPr>
          <p:cNvPr id="8" name="Rectangle 7"/>
          <p:cNvSpPr/>
          <p:nvPr/>
        </p:nvSpPr>
        <p:spPr>
          <a:xfrm>
            <a:off x="1699955" y="2954364"/>
            <a:ext cx="7770616" cy="2062103"/>
          </a:xfrm>
          <a:prstGeom prst="rect">
            <a:avLst/>
          </a:prstGeom>
        </p:spPr>
        <p:txBody>
          <a:bodyPr wrap="square">
            <a:spAutoFit/>
          </a:bodyPr>
          <a:lstStyle/>
          <a:p>
            <a:r>
              <a:rPr lang="en-ZA" sz="1600" dirty="0" err="1">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 = require(</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a:t>
            </a:r>
            <a:br>
              <a:rPr lang="en-ZA" sz="1600" dirty="0"/>
            </a:br>
            <a:r>
              <a:rPr lang="en-ZA" sz="1600" dirty="0" err="1">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 </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://localhost:27017/</a:t>
            </a:r>
            <a:r>
              <a:rPr lang="en-ZA" sz="1600" dirty="0" err="1">
                <a:solidFill>
                  <a:srgbClr val="A52A2A"/>
                </a:solidFill>
                <a:latin typeface="Consolas" panose="020B0609020204030204" pitchFamily="49" charset="0"/>
              </a:rPr>
              <a:t>mydb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br>
              <a:rPr lang="en-ZA" sz="1600" dirty="0"/>
            </a:br>
            <a:br>
              <a:rPr lang="en-ZA" sz="1600" dirty="0"/>
            </a:br>
            <a:r>
              <a:rPr lang="en-ZA" sz="1600" dirty="0" err="1">
                <a:solidFill>
                  <a:srgbClr val="000000"/>
                </a:solidFill>
                <a:latin typeface="Consolas" panose="020B0609020204030204" pitchFamily="49" charset="0"/>
              </a:rPr>
              <a:t>MongoClient.connect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function</a:t>
            </a:r>
            <a:r>
              <a:rPr lang="en-ZA" sz="1600" dirty="0">
                <a:solidFill>
                  <a:srgbClr val="000000"/>
                </a:solidFill>
                <a:latin typeface="Consolas" panose="020B0609020204030204" pitchFamily="49" charset="0"/>
              </a:rPr>
              <a:t>(err, </a:t>
            </a:r>
            <a:r>
              <a:rPr lang="en-ZA" sz="1600" dirty="0" err="1">
                <a:solidFill>
                  <a:srgbClr val="000000"/>
                </a:solidFill>
                <a:latin typeface="Consolas" panose="020B0609020204030204" pitchFamily="49" charset="0"/>
              </a:rPr>
              <a:t>db</a:t>
            </a:r>
            <a:r>
              <a:rPr lang="en-ZA" sz="1600" dirty="0">
                <a:solidFill>
                  <a:srgbClr val="000000"/>
                </a:solidFill>
                <a:latin typeface="Consolas" panose="020B0609020204030204" pitchFamily="49" charset="0"/>
              </a:rPr>
              <a:t>) {</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if</a:t>
            </a:r>
            <a:r>
              <a:rPr lang="en-ZA" sz="1600" dirty="0">
                <a:solidFill>
                  <a:srgbClr val="000000"/>
                </a:solidFill>
                <a:latin typeface="Consolas" panose="020B0609020204030204" pitchFamily="49" charset="0"/>
              </a:rPr>
              <a:t> (err) </a:t>
            </a:r>
            <a:r>
              <a:rPr lang="en-ZA" sz="1600" dirty="0">
                <a:solidFill>
                  <a:srgbClr val="0000CD"/>
                </a:solidFill>
                <a:latin typeface="Consolas" panose="020B0609020204030204" pitchFamily="49" charset="0"/>
              </a:rPr>
              <a:t>throw</a:t>
            </a:r>
            <a:r>
              <a:rPr lang="en-ZA" sz="1600" dirty="0">
                <a:solidFill>
                  <a:srgbClr val="000000"/>
                </a:solidFill>
                <a:latin typeface="Consolas" panose="020B0609020204030204" pitchFamily="49" charset="0"/>
              </a:rPr>
              <a:t> err;</a:t>
            </a:r>
            <a:br>
              <a:rPr lang="en-ZA" sz="1600" dirty="0"/>
            </a:br>
            <a:r>
              <a:rPr lang="en-ZA" sz="1600" dirty="0">
                <a:solidFill>
                  <a:srgbClr val="000000"/>
                </a:solidFill>
                <a:latin typeface="Consolas" panose="020B0609020204030204" pitchFamily="49" charset="0"/>
              </a:rPr>
              <a:t>  console.log(</a:t>
            </a:r>
            <a:r>
              <a:rPr lang="en-ZA" sz="1600" dirty="0">
                <a:solidFill>
                  <a:srgbClr val="A52A2A"/>
                </a:solidFill>
                <a:latin typeface="Consolas" panose="020B0609020204030204" pitchFamily="49" charset="0"/>
              </a:rPr>
              <a:t>"Database initialised!"</a:t>
            </a:r>
            <a:r>
              <a:rPr lang="en-ZA" sz="1600" dirty="0">
                <a:solidFill>
                  <a:srgbClr val="000000"/>
                </a:solidFill>
                <a:latin typeface="Consolas" panose="020B0609020204030204" pitchFamily="49" charset="0"/>
              </a:rPr>
              <a:t>);</a:t>
            </a:r>
            <a:br>
              <a:rPr lang="en-ZA" sz="1600" dirty="0"/>
            </a:b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db.close</a:t>
            </a:r>
            <a:r>
              <a:rPr lang="en-ZA" sz="1600" dirty="0">
                <a:solidFill>
                  <a:srgbClr val="000000"/>
                </a:solidFill>
                <a:latin typeface="Consolas" panose="020B0609020204030204" pitchFamily="49" charset="0"/>
              </a:rPr>
              <a:t>();</a:t>
            </a:r>
            <a:br>
              <a:rPr lang="en-ZA" sz="1600" dirty="0"/>
            </a:br>
            <a:r>
              <a:rPr lang="en-ZA" sz="1600" dirty="0">
                <a:solidFill>
                  <a:srgbClr val="000000"/>
                </a:solidFill>
                <a:latin typeface="Consolas" panose="020B0609020204030204" pitchFamily="49" charset="0"/>
              </a:rPr>
              <a:t>});</a:t>
            </a:r>
            <a:endParaRPr lang="en-ZA" sz="1600" dirty="0"/>
          </a:p>
        </p:txBody>
      </p:sp>
      <p:sp>
        <p:nvSpPr>
          <p:cNvPr id="11" name="Rectangle 10"/>
          <p:cNvSpPr/>
          <p:nvPr/>
        </p:nvSpPr>
        <p:spPr>
          <a:xfrm>
            <a:off x="940764" y="5179327"/>
            <a:ext cx="6541663" cy="369332"/>
          </a:xfrm>
          <a:prstGeom prst="rect">
            <a:avLst/>
          </a:prstGeom>
        </p:spPr>
        <p:txBody>
          <a:bodyPr wrap="none">
            <a:spAutoFit/>
          </a:bodyPr>
          <a:lstStyle/>
          <a:p>
            <a:r>
              <a:rPr lang="en-US" dirty="0"/>
              <a:t> In MongoDB, a database is not actually created until it gets content!</a:t>
            </a:r>
            <a:endParaRPr lang="en-ZA" dirty="0"/>
          </a:p>
        </p:txBody>
      </p:sp>
      <p:sp>
        <p:nvSpPr>
          <p:cNvPr id="12" name="TextBox 11"/>
          <p:cNvSpPr txBox="1"/>
          <p:nvPr/>
        </p:nvSpPr>
        <p:spPr>
          <a:xfrm>
            <a:off x="757646" y="2503602"/>
            <a:ext cx="2071977" cy="369332"/>
          </a:xfrm>
          <a:prstGeom prst="rect">
            <a:avLst/>
          </a:prstGeom>
          <a:noFill/>
        </p:spPr>
        <p:txBody>
          <a:bodyPr wrap="none" rtlCol="0">
            <a:spAutoFit/>
          </a:bodyPr>
          <a:lstStyle/>
          <a:p>
            <a:r>
              <a:rPr lang="en-ZA" b="1" dirty="0"/>
              <a:t>Creating a database</a:t>
            </a:r>
          </a:p>
        </p:txBody>
      </p:sp>
    </p:spTree>
    <p:extLst>
      <p:ext uri="{BB962C8B-B14F-4D97-AF65-F5344CB8AC3E}">
        <p14:creationId xmlns:p14="http://schemas.microsoft.com/office/powerpoint/2010/main" val="27458861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11" name="Rectangle 10"/>
          <p:cNvSpPr/>
          <p:nvPr/>
        </p:nvSpPr>
        <p:spPr>
          <a:xfrm>
            <a:off x="496390" y="5181258"/>
            <a:ext cx="1998047" cy="369332"/>
          </a:xfrm>
          <a:prstGeom prst="rect">
            <a:avLst/>
          </a:prstGeom>
        </p:spPr>
        <p:txBody>
          <a:bodyPr wrap="none">
            <a:spAutoFit/>
          </a:bodyPr>
          <a:lstStyle/>
          <a:p>
            <a:r>
              <a:rPr lang="en-US" dirty="0"/>
              <a:t>//Collection = table</a:t>
            </a:r>
            <a:endParaRPr lang="en-ZA" dirty="0"/>
          </a:p>
        </p:txBody>
      </p:sp>
      <p:sp>
        <p:nvSpPr>
          <p:cNvPr id="12" name="TextBox 11"/>
          <p:cNvSpPr txBox="1"/>
          <p:nvPr/>
        </p:nvSpPr>
        <p:spPr>
          <a:xfrm>
            <a:off x="757646" y="1580272"/>
            <a:ext cx="2810321" cy="369332"/>
          </a:xfrm>
          <a:prstGeom prst="rect">
            <a:avLst/>
          </a:prstGeom>
          <a:noFill/>
        </p:spPr>
        <p:txBody>
          <a:bodyPr wrap="none" rtlCol="0">
            <a:spAutoFit/>
          </a:bodyPr>
          <a:lstStyle/>
          <a:p>
            <a:r>
              <a:rPr lang="en-ZA" b="1" dirty="0"/>
              <a:t>Creating a collection (table)</a:t>
            </a:r>
          </a:p>
        </p:txBody>
      </p:sp>
      <p:sp>
        <p:nvSpPr>
          <p:cNvPr id="3" name="Rectangle 2"/>
          <p:cNvSpPr/>
          <p:nvPr/>
        </p:nvSpPr>
        <p:spPr>
          <a:xfrm>
            <a:off x="496390" y="1949604"/>
            <a:ext cx="10816044" cy="3046988"/>
          </a:xfrm>
          <a:prstGeom prst="rect">
            <a:avLst/>
          </a:prstGeom>
        </p:spPr>
        <p:txBody>
          <a:bodyPr wrap="square">
            <a:spAutoFit/>
          </a:bodyPr>
          <a:lstStyle/>
          <a:p>
            <a:r>
              <a:rPr lang="en-ZA" sz="1600" dirty="0" err="1">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 = require(</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a:t>
            </a:r>
            <a:br>
              <a:rPr lang="en-ZA" sz="1600" dirty="0"/>
            </a:br>
            <a:r>
              <a:rPr lang="en-ZA" sz="1600" dirty="0" err="1">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 </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://localhost:27017/"</a:t>
            </a:r>
            <a:r>
              <a:rPr lang="en-ZA" sz="1600" dirty="0">
                <a:solidFill>
                  <a:srgbClr val="000000"/>
                </a:solidFill>
                <a:latin typeface="Consolas" panose="020B0609020204030204" pitchFamily="49" charset="0"/>
              </a:rPr>
              <a:t>;// Do you see a difference here with the previous </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a:t>
            </a:r>
            <a:br>
              <a:rPr lang="en-ZA" sz="1600" dirty="0"/>
            </a:br>
            <a:br>
              <a:rPr lang="en-ZA" sz="1600" dirty="0"/>
            </a:br>
            <a:r>
              <a:rPr lang="en-ZA" sz="1600" dirty="0" err="1">
                <a:solidFill>
                  <a:srgbClr val="000000"/>
                </a:solidFill>
                <a:latin typeface="Consolas" panose="020B0609020204030204" pitchFamily="49" charset="0"/>
              </a:rPr>
              <a:t>MongoClient.connect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function</a:t>
            </a:r>
            <a:r>
              <a:rPr lang="en-ZA" sz="1600" dirty="0">
                <a:solidFill>
                  <a:srgbClr val="000000"/>
                </a:solidFill>
                <a:latin typeface="Consolas" panose="020B0609020204030204" pitchFamily="49" charset="0"/>
              </a:rPr>
              <a:t>(err, </a:t>
            </a:r>
            <a:r>
              <a:rPr lang="en-ZA" sz="1600" dirty="0" err="1">
                <a:solidFill>
                  <a:srgbClr val="000000"/>
                </a:solidFill>
                <a:latin typeface="Consolas" panose="020B0609020204030204" pitchFamily="49" charset="0"/>
              </a:rPr>
              <a:t>db</a:t>
            </a:r>
            <a:r>
              <a:rPr lang="en-ZA" sz="1600" dirty="0">
                <a:solidFill>
                  <a:srgbClr val="000000"/>
                </a:solidFill>
                <a:latin typeface="Consolas" panose="020B0609020204030204" pitchFamily="49" charset="0"/>
              </a:rPr>
              <a:t>) {</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if</a:t>
            </a:r>
            <a:r>
              <a:rPr lang="en-ZA" sz="1600" dirty="0">
                <a:solidFill>
                  <a:srgbClr val="000000"/>
                </a:solidFill>
                <a:latin typeface="Consolas" panose="020B0609020204030204" pitchFamily="49" charset="0"/>
              </a:rPr>
              <a:t> (err) </a:t>
            </a:r>
            <a:r>
              <a:rPr lang="en-ZA" sz="1600" dirty="0">
                <a:solidFill>
                  <a:srgbClr val="0000CD"/>
                </a:solidFill>
                <a:latin typeface="Consolas" panose="020B0609020204030204" pitchFamily="49" charset="0"/>
              </a:rPr>
              <a:t>throw</a:t>
            </a:r>
            <a:r>
              <a:rPr lang="en-ZA" sz="1600" dirty="0">
                <a:solidFill>
                  <a:srgbClr val="000000"/>
                </a:solidFill>
                <a:latin typeface="Consolas" panose="020B0609020204030204" pitchFamily="49" charset="0"/>
              </a:rPr>
              <a:t> err;</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let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dbo</a:t>
            </a:r>
            <a:r>
              <a:rPr lang="en-ZA" sz="1600" dirty="0">
                <a:solidFill>
                  <a:srgbClr val="000000"/>
                </a:solidFill>
                <a:latin typeface="Consolas" panose="020B0609020204030204" pitchFamily="49" charset="0"/>
              </a:rPr>
              <a:t> = </a:t>
            </a:r>
            <a:r>
              <a:rPr lang="en-ZA" sz="1600" dirty="0" err="1">
                <a:solidFill>
                  <a:srgbClr val="000000"/>
                </a:solidFill>
                <a:latin typeface="Consolas" panose="020B0609020204030204" pitchFamily="49" charset="0"/>
              </a:rPr>
              <a:t>db.db</a:t>
            </a:r>
            <a:r>
              <a:rPr lang="en-ZA" sz="1600" dirty="0">
                <a:solidFill>
                  <a:srgbClr val="000000"/>
                </a:solidFill>
                <a:latin typeface="Consolas" panose="020B0609020204030204" pitchFamily="49" charset="0"/>
              </a:rPr>
              <a:t>(</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mydb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br>
              <a:rPr lang="en-ZA" sz="1600" dirty="0"/>
            </a:b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dbo.createCollection</a:t>
            </a:r>
            <a:r>
              <a:rPr lang="en-ZA" sz="1600" dirty="0">
                <a:solidFill>
                  <a:srgbClr val="000000"/>
                </a:solidFill>
                <a:latin typeface="Consolas" panose="020B0609020204030204" pitchFamily="49" charset="0"/>
              </a:rPr>
              <a:t>(</a:t>
            </a:r>
            <a:r>
              <a:rPr lang="en-ZA" sz="1600" dirty="0">
                <a:solidFill>
                  <a:srgbClr val="A52A2A"/>
                </a:solidFill>
                <a:latin typeface="Consolas" panose="020B0609020204030204" pitchFamily="49" charset="0"/>
              </a:rPr>
              <a:t>"customers"</a:t>
            </a: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function</a:t>
            </a:r>
            <a:r>
              <a:rPr lang="en-ZA" sz="1600" dirty="0">
                <a:solidFill>
                  <a:srgbClr val="000000"/>
                </a:solidFill>
                <a:latin typeface="Consolas" panose="020B0609020204030204" pitchFamily="49" charset="0"/>
              </a:rPr>
              <a:t>(err, res) {</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if</a:t>
            </a:r>
            <a:r>
              <a:rPr lang="en-ZA" sz="1600" dirty="0">
                <a:solidFill>
                  <a:srgbClr val="000000"/>
                </a:solidFill>
                <a:latin typeface="Consolas" panose="020B0609020204030204" pitchFamily="49" charset="0"/>
              </a:rPr>
              <a:t> (err) </a:t>
            </a:r>
            <a:r>
              <a:rPr lang="en-ZA" sz="1600" dirty="0">
                <a:solidFill>
                  <a:srgbClr val="0000CD"/>
                </a:solidFill>
                <a:latin typeface="Consolas" panose="020B0609020204030204" pitchFamily="49" charset="0"/>
              </a:rPr>
              <a:t>throw</a:t>
            </a:r>
            <a:r>
              <a:rPr lang="en-ZA" sz="1600" dirty="0">
                <a:solidFill>
                  <a:srgbClr val="000000"/>
                </a:solidFill>
                <a:latin typeface="Consolas" panose="020B0609020204030204" pitchFamily="49" charset="0"/>
              </a:rPr>
              <a:t> err;</a:t>
            </a:r>
            <a:br>
              <a:rPr lang="en-ZA" sz="1600" dirty="0"/>
            </a:br>
            <a:r>
              <a:rPr lang="en-ZA" sz="1600" dirty="0">
                <a:solidFill>
                  <a:srgbClr val="000000"/>
                </a:solidFill>
                <a:latin typeface="Consolas" panose="020B0609020204030204" pitchFamily="49" charset="0"/>
              </a:rPr>
              <a:t>    console.log(</a:t>
            </a:r>
            <a:r>
              <a:rPr lang="en-ZA" sz="1600" dirty="0">
                <a:solidFill>
                  <a:srgbClr val="A52A2A"/>
                </a:solidFill>
                <a:latin typeface="Consolas" panose="020B0609020204030204" pitchFamily="49" charset="0"/>
              </a:rPr>
              <a:t>"Collection created!"</a:t>
            </a:r>
            <a:r>
              <a:rPr lang="en-ZA" sz="1600" dirty="0">
                <a:solidFill>
                  <a:srgbClr val="000000"/>
                </a:solidFill>
                <a:latin typeface="Consolas" panose="020B0609020204030204" pitchFamily="49" charset="0"/>
              </a:rPr>
              <a:t>);</a:t>
            </a:r>
            <a:br>
              <a:rPr lang="en-ZA" sz="1600" dirty="0"/>
            </a:b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db.close</a:t>
            </a:r>
            <a:r>
              <a:rPr lang="en-ZA" sz="1600" dirty="0">
                <a:solidFill>
                  <a:srgbClr val="000000"/>
                </a:solidFill>
                <a:latin typeface="Consolas" panose="020B0609020204030204" pitchFamily="49" charset="0"/>
              </a:rPr>
              <a:t>();</a:t>
            </a:r>
            <a:br>
              <a:rPr lang="en-ZA" sz="1600" dirty="0"/>
            </a:br>
            <a:r>
              <a:rPr lang="en-ZA" sz="1600" dirty="0">
                <a:solidFill>
                  <a:srgbClr val="000000"/>
                </a:solidFill>
                <a:latin typeface="Consolas" panose="020B0609020204030204" pitchFamily="49" charset="0"/>
              </a:rPr>
              <a:t>  });</a:t>
            </a:r>
            <a:br>
              <a:rPr lang="en-ZA" sz="1600" dirty="0"/>
            </a:br>
            <a:r>
              <a:rPr lang="en-ZA" sz="1600" dirty="0">
                <a:solidFill>
                  <a:srgbClr val="000000"/>
                </a:solidFill>
                <a:latin typeface="Consolas" panose="020B0609020204030204" pitchFamily="49" charset="0"/>
              </a:rPr>
              <a:t>});</a:t>
            </a:r>
            <a:endParaRPr lang="en-ZA" sz="1600" dirty="0"/>
          </a:p>
        </p:txBody>
      </p:sp>
    </p:spTree>
    <p:extLst>
      <p:ext uri="{BB962C8B-B14F-4D97-AF65-F5344CB8AC3E}">
        <p14:creationId xmlns:p14="http://schemas.microsoft.com/office/powerpoint/2010/main" val="187403102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12" name="TextBox 11"/>
          <p:cNvSpPr txBox="1"/>
          <p:nvPr/>
        </p:nvSpPr>
        <p:spPr>
          <a:xfrm>
            <a:off x="757646" y="1580272"/>
            <a:ext cx="2216761" cy="369332"/>
          </a:xfrm>
          <a:prstGeom prst="rect">
            <a:avLst/>
          </a:prstGeom>
          <a:noFill/>
        </p:spPr>
        <p:txBody>
          <a:bodyPr wrap="none" rtlCol="0">
            <a:spAutoFit/>
          </a:bodyPr>
          <a:lstStyle/>
          <a:p>
            <a:r>
              <a:rPr lang="en-ZA" b="1" dirty="0"/>
              <a:t>Inserting a document</a:t>
            </a:r>
          </a:p>
        </p:txBody>
      </p:sp>
      <p:sp>
        <p:nvSpPr>
          <p:cNvPr id="5" name="Rectangle 4"/>
          <p:cNvSpPr/>
          <p:nvPr/>
        </p:nvSpPr>
        <p:spPr>
          <a:xfrm>
            <a:off x="1699955" y="1949604"/>
            <a:ext cx="6096000" cy="3323987"/>
          </a:xfrm>
          <a:prstGeom prst="rect">
            <a:avLst/>
          </a:prstGeom>
        </p:spPr>
        <p:txBody>
          <a:bodyPr>
            <a:spAutoFit/>
          </a:bodyPr>
          <a:lstStyle/>
          <a:p>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MongoClient</a:t>
            </a:r>
            <a:r>
              <a:rPr lang="en-ZA" sz="1400" dirty="0">
                <a:solidFill>
                  <a:srgbClr val="000000"/>
                </a:solidFill>
                <a:latin typeface="Consolas" panose="020B0609020204030204" pitchFamily="49" charset="0"/>
              </a:rPr>
              <a:t> = require(</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mongodb</a:t>
            </a:r>
            <a:r>
              <a:rPr lang="en-ZA" sz="1400" dirty="0">
                <a:solidFill>
                  <a:srgbClr val="A52A2A"/>
                </a:solidFill>
                <a:latin typeface="Consolas" panose="020B0609020204030204" pitchFamily="49" charset="0"/>
              </a:rPr>
              <a:t>'</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MongoClient</a:t>
            </a:r>
            <a:r>
              <a:rPr lang="en-ZA" sz="1400" dirty="0">
                <a:solidFill>
                  <a:srgbClr val="000000"/>
                </a:solidFill>
                <a:latin typeface="Consolas" panose="020B0609020204030204" pitchFamily="49" charset="0"/>
              </a:rPr>
              <a:t>;</a:t>
            </a:r>
            <a:br>
              <a:rPr lang="en-ZA" sz="1400" dirty="0"/>
            </a:br>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url</a:t>
            </a:r>
            <a:r>
              <a:rPr lang="en-ZA" sz="1400" dirty="0">
                <a:solidFill>
                  <a:srgbClr val="000000"/>
                </a:solidFill>
                <a:latin typeface="Consolas" panose="020B0609020204030204" pitchFamily="49" charset="0"/>
              </a:rPr>
              <a:t> = </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mongodb</a:t>
            </a:r>
            <a:r>
              <a:rPr lang="en-ZA" sz="1400" dirty="0">
                <a:solidFill>
                  <a:srgbClr val="A52A2A"/>
                </a:solidFill>
                <a:latin typeface="Consolas" panose="020B0609020204030204" pitchFamily="49" charset="0"/>
              </a:rPr>
              <a:t>://localhost:27017/"</a:t>
            </a:r>
            <a:r>
              <a:rPr lang="en-ZA" sz="1400" dirty="0">
                <a:solidFill>
                  <a:srgbClr val="000000"/>
                </a:solidFill>
                <a:latin typeface="Consolas" panose="020B0609020204030204" pitchFamily="49" charset="0"/>
              </a:rPr>
              <a:t>;</a:t>
            </a:r>
            <a:br>
              <a:rPr lang="en-ZA" sz="1400" dirty="0"/>
            </a:br>
            <a:br>
              <a:rPr lang="en-ZA" sz="1400" dirty="0"/>
            </a:br>
            <a:r>
              <a:rPr lang="en-ZA" sz="1400" dirty="0" err="1">
                <a:solidFill>
                  <a:srgbClr val="000000"/>
                </a:solidFill>
                <a:latin typeface="Consolas" panose="020B0609020204030204" pitchFamily="49" charset="0"/>
              </a:rPr>
              <a:t>MongoClient.connect</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url</a:t>
            </a: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function</a:t>
            </a:r>
            <a:r>
              <a:rPr lang="en-ZA" sz="1400" dirty="0">
                <a:solidFill>
                  <a:srgbClr val="000000"/>
                </a:solidFill>
                <a:latin typeface="Consolas" panose="020B0609020204030204" pitchFamily="49" charset="0"/>
              </a:rPr>
              <a:t>(err, </a:t>
            </a:r>
            <a:r>
              <a:rPr lang="en-ZA" sz="1400" dirty="0" err="1">
                <a:solidFill>
                  <a:srgbClr val="000000"/>
                </a:solidFill>
                <a:latin typeface="Consolas" panose="020B0609020204030204" pitchFamily="49" charset="0"/>
              </a:rPr>
              <a:t>db</a:t>
            </a:r>
            <a:r>
              <a:rPr lang="en-ZA" sz="1400" dirty="0">
                <a:solidFill>
                  <a:srgbClr val="000000"/>
                </a:solidFill>
                <a:latin typeface="Consolas" panose="020B0609020204030204" pitchFamily="49" charset="0"/>
              </a:rPr>
              <a:t>) {</a:t>
            </a:r>
            <a:br>
              <a:rPr lang="en-ZA" sz="1400" dirty="0"/>
            </a:b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if</a:t>
            </a:r>
            <a:r>
              <a:rPr lang="en-ZA" sz="1400" dirty="0">
                <a:solidFill>
                  <a:srgbClr val="000000"/>
                </a:solidFill>
                <a:latin typeface="Consolas" panose="020B0609020204030204" pitchFamily="49" charset="0"/>
              </a:rPr>
              <a:t> (err) </a:t>
            </a:r>
            <a:r>
              <a:rPr lang="en-ZA" sz="1400" dirty="0">
                <a:solidFill>
                  <a:srgbClr val="0000CD"/>
                </a:solidFill>
                <a:latin typeface="Consolas" panose="020B0609020204030204" pitchFamily="49" charset="0"/>
              </a:rPr>
              <a:t>throw</a:t>
            </a:r>
            <a:r>
              <a:rPr lang="en-ZA" sz="1400" dirty="0">
                <a:solidFill>
                  <a:srgbClr val="000000"/>
                </a:solidFill>
                <a:latin typeface="Consolas" panose="020B0609020204030204" pitchFamily="49" charset="0"/>
              </a:rPr>
              <a:t> err;</a:t>
            </a:r>
            <a:br>
              <a:rPr lang="en-ZA" sz="1400" dirty="0"/>
            </a:br>
            <a:r>
              <a:rPr lang="en-ZA" sz="1400" dirty="0">
                <a:solidFill>
                  <a:srgbClr val="000000"/>
                </a:solidFill>
                <a:latin typeface="Consolas" panose="020B0609020204030204" pitchFamily="49" charset="0"/>
              </a:rPr>
              <a:t>  </a:t>
            </a:r>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dbo</a:t>
            </a:r>
            <a:r>
              <a:rPr lang="en-ZA" sz="1400" dirty="0">
                <a:solidFill>
                  <a:srgbClr val="000000"/>
                </a:solidFill>
                <a:latin typeface="Consolas" panose="020B0609020204030204" pitchFamily="49" charset="0"/>
              </a:rPr>
              <a:t> = </a:t>
            </a:r>
            <a:r>
              <a:rPr lang="en-ZA" sz="1400" dirty="0" err="1">
                <a:solidFill>
                  <a:srgbClr val="000000"/>
                </a:solidFill>
                <a:latin typeface="Consolas" panose="020B0609020204030204" pitchFamily="49" charset="0"/>
              </a:rPr>
              <a:t>db.db</a:t>
            </a:r>
            <a:r>
              <a:rPr lang="en-ZA" sz="1400" dirty="0">
                <a:solidFill>
                  <a:srgbClr val="000000"/>
                </a:solidFill>
                <a:latin typeface="Consolas" panose="020B0609020204030204" pitchFamily="49" charset="0"/>
              </a:rPr>
              <a:t>(</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mydb</a:t>
            </a:r>
            <a:r>
              <a:rPr lang="en-ZA" sz="1400" dirty="0">
                <a:solidFill>
                  <a:srgbClr val="A52A2A"/>
                </a:solidFill>
                <a:latin typeface="Consolas" panose="020B0609020204030204" pitchFamily="49" charset="0"/>
              </a:rPr>
              <a:t>"</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a:t>
            </a:r>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 { name: </a:t>
            </a:r>
            <a:r>
              <a:rPr lang="en-ZA" sz="1400" dirty="0">
                <a:solidFill>
                  <a:srgbClr val="A52A2A"/>
                </a:solidFill>
                <a:latin typeface="Consolas" panose="020B0609020204030204" pitchFamily="49" charset="0"/>
              </a:rPr>
              <a:t>"Company </a:t>
            </a:r>
            <a:r>
              <a:rPr lang="en-ZA" sz="1400" dirty="0" err="1">
                <a:solidFill>
                  <a:srgbClr val="A52A2A"/>
                </a:solidFill>
                <a:latin typeface="Consolas" panose="020B0609020204030204" pitchFamily="49" charset="0"/>
              </a:rPr>
              <a:t>Inc</a:t>
            </a:r>
            <a:r>
              <a:rPr lang="en-ZA" sz="1400" dirty="0">
                <a:solidFill>
                  <a:srgbClr val="A52A2A"/>
                </a:solidFill>
                <a:latin typeface="Consolas" panose="020B0609020204030204" pitchFamily="49" charset="0"/>
              </a:rPr>
              <a:t>"</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"Highway 37"</a:t>
            </a:r>
            <a:r>
              <a:rPr lang="en-ZA" sz="1400" dirty="0">
                <a:solidFill>
                  <a:srgbClr val="000000"/>
                </a:solidFill>
                <a:latin typeface="Consolas" panose="020B0609020204030204" pitchFamily="49" charset="0"/>
              </a:rPr>
              <a:t> };</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dbo.collection</a:t>
            </a:r>
            <a:r>
              <a:rPr lang="en-ZA" sz="1400" dirty="0">
                <a:solidFill>
                  <a:srgbClr val="000000"/>
                </a:solidFill>
                <a:latin typeface="Consolas" panose="020B0609020204030204" pitchFamily="49" charset="0"/>
              </a:rPr>
              <a:t>(</a:t>
            </a:r>
            <a:r>
              <a:rPr lang="en-ZA" sz="1400" dirty="0">
                <a:solidFill>
                  <a:srgbClr val="A52A2A"/>
                </a:solidFill>
                <a:latin typeface="Consolas" panose="020B0609020204030204" pitchFamily="49" charset="0"/>
              </a:rPr>
              <a:t>"customers"</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insertOne</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function</a:t>
            </a:r>
            <a:r>
              <a:rPr lang="en-ZA" sz="1400" dirty="0">
                <a:solidFill>
                  <a:srgbClr val="000000"/>
                </a:solidFill>
                <a:latin typeface="Consolas" panose="020B0609020204030204" pitchFamily="49" charset="0"/>
              </a:rPr>
              <a:t>(err, res) {</a:t>
            </a:r>
            <a:br>
              <a:rPr lang="en-ZA" sz="1400" dirty="0"/>
            </a:b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if</a:t>
            </a:r>
            <a:r>
              <a:rPr lang="en-ZA" sz="1400" dirty="0">
                <a:solidFill>
                  <a:srgbClr val="000000"/>
                </a:solidFill>
                <a:latin typeface="Consolas" panose="020B0609020204030204" pitchFamily="49" charset="0"/>
              </a:rPr>
              <a:t> (err) </a:t>
            </a:r>
            <a:r>
              <a:rPr lang="en-ZA" sz="1400" dirty="0">
                <a:solidFill>
                  <a:srgbClr val="0000CD"/>
                </a:solidFill>
                <a:latin typeface="Consolas" panose="020B0609020204030204" pitchFamily="49" charset="0"/>
              </a:rPr>
              <a:t>throw</a:t>
            </a:r>
            <a:r>
              <a:rPr lang="en-ZA" sz="1400" dirty="0">
                <a:solidFill>
                  <a:srgbClr val="000000"/>
                </a:solidFill>
                <a:latin typeface="Consolas" panose="020B0609020204030204" pitchFamily="49" charset="0"/>
              </a:rPr>
              <a:t> err;</a:t>
            </a:r>
            <a:br>
              <a:rPr lang="en-ZA" sz="1400" dirty="0"/>
            </a:br>
            <a:r>
              <a:rPr lang="en-ZA" sz="1400" dirty="0">
                <a:solidFill>
                  <a:srgbClr val="000000"/>
                </a:solidFill>
                <a:latin typeface="Consolas" panose="020B0609020204030204" pitchFamily="49" charset="0"/>
              </a:rPr>
              <a:t>    console.log(</a:t>
            </a:r>
            <a:r>
              <a:rPr lang="en-ZA" sz="1400" dirty="0">
                <a:solidFill>
                  <a:srgbClr val="A52A2A"/>
                </a:solidFill>
                <a:latin typeface="Consolas" panose="020B0609020204030204" pitchFamily="49" charset="0"/>
              </a:rPr>
              <a:t>"1 document inserted"</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db.close</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a:t>
            </a:r>
            <a:br>
              <a:rPr lang="en-ZA" sz="1400" dirty="0"/>
            </a:br>
            <a:r>
              <a:rPr lang="en-ZA" sz="1400" dirty="0">
                <a:solidFill>
                  <a:srgbClr val="000000"/>
                </a:solidFill>
                <a:latin typeface="Consolas" panose="020B0609020204030204" pitchFamily="49" charset="0"/>
              </a:rPr>
              <a:t>});</a:t>
            </a:r>
            <a:endParaRPr lang="en-ZA" sz="1400" dirty="0"/>
          </a:p>
        </p:txBody>
      </p:sp>
    </p:spTree>
    <p:extLst>
      <p:ext uri="{BB962C8B-B14F-4D97-AF65-F5344CB8AC3E}">
        <p14:creationId xmlns:p14="http://schemas.microsoft.com/office/powerpoint/2010/main" val="406662803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12" name="TextBox 11"/>
          <p:cNvSpPr txBox="1"/>
          <p:nvPr/>
        </p:nvSpPr>
        <p:spPr>
          <a:xfrm>
            <a:off x="757646" y="1580272"/>
            <a:ext cx="2992614" cy="369332"/>
          </a:xfrm>
          <a:prstGeom prst="rect">
            <a:avLst/>
          </a:prstGeom>
          <a:noFill/>
        </p:spPr>
        <p:txBody>
          <a:bodyPr wrap="none" rtlCol="0">
            <a:spAutoFit/>
          </a:bodyPr>
          <a:lstStyle/>
          <a:p>
            <a:r>
              <a:rPr lang="en-ZA" b="1" dirty="0"/>
              <a:t>Inserting multiple documents</a:t>
            </a:r>
          </a:p>
        </p:txBody>
      </p:sp>
      <p:sp>
        <p:nvSpPr>
          <p:cNvPr id="3" name="Rectangle 2"/>
          <p:cNvSpPr/>
          <p:nvPr/>
        </p:nvSpPr>
        <p:spPr>
          <a:xfrm>
            <a:off x="2107472" y="1804127"/>
            <a:ext cx="7559041" cy="4401205"/>
          </a:xfrm>
          <a:prstGeom prst="rect">
            <a:avLst/>
          </a:prstGeom>
        </p:spPr>
        <p:txBody>
          <a:bodyPr wrap="square">
            <a:spAutoFit/>
          </a:bodyPr>
          <a:lstStyle/>
          <a:p>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'John'</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'Highway 71'</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'Peter'</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Lowstreet</a:t>
            </a:r>
            <a:r>
              <a:rPr lang="en-ZA" sz="1400" dirty="0">
                <a:solidFill>
                  <a:srgbClr val="A52A2A"/>
                </a:solidFill>
                <a:latin typeface="Consolas" panose="020B0609020204030204" pitchFamily="49" charset="0"/>
              </a:rPr>
              <a:t> 4'</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'Amy'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'Apple </a:t>
            </a:r>
            <a:r>
              <a:rPr lang="en-ZA" sz="1400" dirty="0" err="1">
                <a:solidFill>
                  <a:srgbClr val="A52A2A"/>
                </a:solidFill>
                <a:latin typeface="Consolas" panose="020B0609020204030204" pitchFamily="49" charset="0"/>
              </a:rPr>
              <a:t>st</a:t>
            </a:r>
            <a:r>
              <a:rPr lang="en-ZA" sz="1400" dirty="0">
                <a:solidFill>
                  <a:srgbClr val="A52A2A"/>
                </a:solidFill>
                <a:latin typeface="Consolas" panose="020B0609020204030204" pitchFamily="49" charset="0"/>
              </a:rPr>
              <a:t> 652'</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'Hannah'</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'Mountain 21'</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'Michael'</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'Valley 345'</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'Sandy'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'Ocean </a:t>
            </a:r>
            <a:r>
              <a:rPr lang="en-ZA" sz="1400" dirty="0" err="1">
                <a:solidFill>
                  <a:srgbClr val="A52A2A"/>
                </a:solidFill>
                <a:latin typeface="Consolas" panose="020B0609020204030204" pitchFamily="49" charset="0"/>
              </a:rPr>
              <a:t>blvd</a:t>
            </a:r>
            <a:r>
              <a:rPr lang="en-ZA" sz="1400" dirty="0">
                <a:solidFill>
                  <a:srgbClr val="A52A2A"/>
                </a:solidFill>
                <a:latin typeface="Consolas" panose="020B0609020204030204" pitchFamily="49" charset="0"/>
              </a:rPr>
              <a:t> 2'</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'Betty'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'Green Grass 1'</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'Richard'</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'Sky </a:t>
            </a:r>
            <a:r>
              <a:rPr lang="en-ZA" sz="1400" dirty="0" err="1">
                <a:solidFill>
                  <a:srgbClr val="A52A2A"/>
                </a:solidFill>
                <a:latin typeface="Consolas" panose="020B0609020204030204" pitchFamily="49" charset="0"/>
              </a:rPr>
              <a:t>st</a:t>
            </a:r>
            <a:r>
              <a:rPr lang="en-ZA" sz="1400" dirty="0">
                <a:solidFill>
                  <a:srgbClr val="A52A2A"/>
                </a:solidFill>
                <a:latin typeface="Consolas" panose="020B0609020204030204" pitchFamily="49" charset="0"/>
              </a:rPr>
              <a:t> 331'</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'Susan'</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'One way 98'</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'Vicky'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'Yellow Garden 2'</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'Ben'</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'Park Lane 38'</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'William'</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'Central </a:t>
            </a:r>
            <a:r>
              <a:rPr lang="en-ZA" sz="1400" dirty="0" err="1">
                <a:solidFill>
                  <a:srgbClr val="A52A2A"/>
                </a:solidFill>
                <a:latin typeface="Consolas" panose="020B0609020204030204" pitchFamily="49" charset="0"/>
              </a:rPr>
              <a:t>st</a:t>
            </a:r>
            <a:r>
              <a:rPr lang="en-ZA" sz="1400" dirty="0">
                <a:solidFill>
                  <a:srgbClr val="A52A2A"/>
                </a:solidFill>
                <a:latin typeface="Consolas" panose="020B0609020204030204" pitchFamily="49" charset="0"/>
              </a:rPr>
              <a:t> 954'</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'Chuck'</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'Main Road 989'</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'Viola'</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'Sideway 1633'</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dbo.collection</a:t>
            </a:r>
            <a:r>
              <a:rPr lang="en-ZA" sz="1400" dirty="0">
                <a:solidFill>
                  <a:srgbClr val="000000"/>
                </a:solidFill>
                <a:latin typeface="Consolas" panose="020B0609020204030204" pitchFamily="49" charset="0"/>
              </a:rPr>
              <a:t>(</a:t>
            </a:r>
            <a:r>
              <a:rPr lang="en-ZA" sz="1400" dirty="0">
                <a:solidFill>
                  <a:srgbClr val="A52A2A"/>
                </a:solidFill>
                <a:latin typeface="Consolas" panose="020B0609020204030204" pitchFamily="49" charset="0"/>
              </a:rPr>
              <a:t>"customers"</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insertMany</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function</a:t>
            </a:r>
            <a:r>
              <a:rPr lang="en-ZA" sz="1400" dirty="0">
                <a:solidFill>
                  <a:srgbClr val="000000"/>
                </a:solidFill>
                <a:latin typeface="Consolas" panose="020B0609020204030204" pitchFamily="49" charset="0"/>
              </a:rPr>
              <a:t>(err, res) {</a:t>
            </a:r>
            <a:br>
              <a:rPr lang="en-ZA" sz="1400" dirty="0"/>
            </a:b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if</a:t>
            </a:r>
            <a:r>
              <a:rPr lang="en-ZA" sz="1400" dirty="0">
                <a:solidFill>
                  <a:srgbClr val="000000"/>
                </a:solidFill>
                <a:latin typeface="Consolas" panose="020B0609020204030204" pitchFamily="49" charset="0"/>
              </a:rPr>
              <a:t> (err) </a:t>
            </a:r>
            <a:r>
              <a:rPr lang="en-ZA" sz="1400" dirty="0">
                <a:solidFill>
                  <a:srgbClr val="0000CD"/>
                </a:solidFill>
                <a:latin typeface="Consolas" panose="020B0609020204030204" pitchFamily="49" charset="0"/>
              </a:rPr>
              <a:t>throw</a:t>
            </a:r>
            <a:r>
              <a:rPr lang="en-ZA" sz="1400" dirty="0">
                <a:solidFill>
                  <a:srgbClr val="000000"/>
                </a:solidFill>
                <a:latin typeface="Consolas" panose="020B0609020204030204" pitchFamily="49" charset="0"/>
              </a:rPr>
              <a:t> err;</a:t>
            </a:r>
            <a:br>
              <a:rPr lang="en-ZA" sz="1400" dirty="0"/>
            </a:br>
            <a:r>
              <a:rPr lang="en-ZA" sz="1400" dirty="0">
                <a:solidFill>
                  <a:srgbClr val="000000"/>
                </a:solidFill>
                <a:latin typeface="Consolas" panose="020B0609020204030204" pitchFamily="49" charset="0"/>
              </a:rPr>
              <a:t>    console.log(</a:t>
            </a:r>
            <a:r>
              <a:rPr lang="en-ZA" sz="1400" dirty="0">
                <a:solidFill>
                  <a:srgbClr val="A52A2A"/>
                </a:solidFill>
                <a:latin typeface="Consolas" panose="020B0609020204030204" pitchFamily="49" charset="0"/>
              </a:rPr>
              <a:t>"Number of documents inserted: "</a:t>
            </a:r>
            <a:r>
              <a:rPr lang="en-ZA" sz="1400" dirty="0">
                <a:solidFill>
                  <a:srgbClr val="000000"/>
                </a:solidFill>
                <a:latin typeface="Consolas" panose="020B0609020204030204" pitchFamily="49" charset="0"/>
              </a:rPr>
              <a:t> + </a:t>
            </a:r>
            <a:r>
              <a:rPr lang="en-ZA" sz="1400" dirty="0" err="1">
                <a:solidFill>
                  <a:srgbClr val="000000"/>
                </a:solidFill>
                <a:latin typeface="Consolas" panose="020B0609020204030204" pitchFamily="49" charset="0"/>
              </a:rPr>
              <a:t>res.insertedCount</a:t>
            </a:r>
            <a:r>
              <a:rPr lang="en-ZA" sz="1400" dirty="0">
                <a:solidFill>
                  <a:srgbClr val="000000"/>
                </a:solidFill>
                <a:latin typeface="Consolas" panose="020B0609020204030204" pitchFamily="49" charset="0"/>
              </a:rPr>
              <a:t>);</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db.close</a:t>
            </a:r>
            <a:r>
              <a:rPr lang="en-ZA" sz="1400" dirty="0">
                <a:solidFill>
                  <a:srgbClr val="000000"/>
                </a:solidFill>
                <a:latin typeface="Consolas" panose="020B0609020204030204" pitchFamily="49" charset="0"/>
              </a:rPr>
              <a:t>();</a:t>
            </a:r>
            <a:endParaRPr lang="en-ZA" sz="1400" dirty="0"/>
          </a:p>
        </p:txBody>
      </p:sp>
    </p:spTree>
    <p:extLst>
      <p:ext uri="{BB962C8B-B14F-4D97-AF65-F5344CB8AC3E}">
        <p14:creationId xmlns:p14="http://schemas.microsoft.com/office/powerpoint/2010/main" val="49490007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0097708" cy="369332"/>
          </a:xfrm>
          <a:prstGeom prst="rect">
            <a:avLst/>
          </a:prstGeom>
          <a:noFill/>
        </p:spPr>
        <p:txBody>
          <a:bodyPr wrap="square" rtlCol="0">
            <a:spAutoFit/>
          </a:bodyPr>
          <a:lstStyle/>
          <a:p>
            <a:r>
              <a:rPr lang="en-ZA" b="1" dirty="0"/>
              <a:t>Exercise</a:t>
            </a:r>
          </a:p>
        </p:txBody>
      </p:sp>
      <p:sp>
        <p:nvSpPr>
          <p:cNvPr id="8" name="TextBox 7">
            <a:extLst>
              <a:ext uri="{FF2B5EF4-FFF2-40B4-BE49-F238E27FC236}">
                <a16:creationId xmlns:a16="http://schemas.microsoft.com/office/drawing/2014/main" id="{A6451686-4F5D-412C-8623-204D680B26AC}"/>
              </a:ext>
            </a:extLst>
          </p:cNvPr>
          <p:cNvSpPr txBox="1"/>
          <p:nvPr/>
        </p:nvSpPr>
        <p:spPr>
          <a:xfrm>
            <a:off x="757645" y="1498842"/>
            <a:ext cx="10785605" cy="2062103"/>
          </a:xfrm>
          <a:prstGeom prst="rect">
            <a:avLst/>
          </a:prstGeom>
          <a:noFill/>
        </p:spPr>
        <p:txBody>
          <a:bodyPr wrap="square" rtlCol="0">
            <a:spAutoFit/>
          </a:bodyPr>
          <a:lstStyle/>
          <a:p>
            <a:pPr algn="just"/>
            <a:r>
              <a:rPr lang="en-US" sz="1600" dirty="0"/>
              <a:t>Use Node, Mongo and Express  to build a demo application that allows a user to register on your website [Name, Surname, Email, Password]. This data must stored in a mongo db. They should also be able to log in, and be authenticated against the values in the DB. Add  features that allows a user to update their profile, or delete it entirely. </a:t>
            </a:r>
          </a:p>
          <a:p>
            <a:pPr algn="just"/>
            <a:endParaRPr lang="en-US" sz="1600" dirty="0"/>
          </a:p>
          <a:p>
            <a:pPr algn="just"/>
            <a:r>
              <a:rPr lang="en-US" sz="1600" dirty="0"/>
              <a:t>The app must look fabulous.</a:t>
            </a:r>
          </a:p>
          <a:p>
            <a:pPr algn="just"/>
            <a:endParaRPr lang="en-US" sz="1600" dirty="0"/>
          </a:p>
          <a:p>
            <a:pPr algn="just"/>
            <a:endParaRPr lang="en-US" sz="1600" dirty="0"/>
          </a:p>
          <a:p>
            <a:pPr algn="just"/>
            <a:r>
              <a:rPr lang="en-US" sz="1600" i="1" dirty="0"/>
              <a:t>Godspeed</a:t>
            </a:r>
            <a:endParaRPr lang="en-ZA" sz="1600" i="1" dirty="0"/>
          </a:p>
        </p:txBody>
      </p:sp>
    </p:spTree>
    <p:extLst>
      <p:ext uri="{BB962C8B-B14F-4D97-AF65-F5344CB8AC3E}">
        <p14:creationId xmlns:p14="http://schemas.microsoft.com/office/powerpoint/2010/main" val="221574246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a:t>Server-side Programming using Node.js</a:t>
            </a:r>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2704012" y="2456685"/>
            <a:ext cx="8285767" cy="923330"/>
          </a:xfrm>
          <a:prstGeom prst="rect">
            <a:avLst/>
          </a:prstGeom>
          <a:noFill/>
        </p:spPr>
        <p:txBody>
          <a:bodyPr wrap="square" rtlCol="0">
            <a:spAutoFit/>
          </a:bodyPr>
          <a:lstStyle/>
          <a:p>
            <a:r>
              <a:rPr lang="en-US" sz="5400" b="1" dirty="0"/>
              <a:t>End of Subject </a:t>
            </a:r>
            <a:endParaRPr lang="en-ZA" sz="5400" b="1" dirty="0"/>
          </a:p>
        </p:txBody>
      </p:sp>
    </p:spTree>
    <p:extLst>
      <p:ext uri="{BB962C8B-B14F-4D97-AF65-F5344CB8AC3E}">
        <p14:creationId xmlns:p14="http://schemas.microsoft.com/office/powerpoint/2010/main" val="86193204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4288546" cy="584775"/>
          </a:xfrm>
          <a:prstGeom prst="rect">
            <a:avLst/>
          </a:prstGeom>
          <a:noFill/>
        </p:spPr>
        <p:txBody>
          <a:bodyPr wrap="none" rtlCol="0">
            <a:spAutoFit/>
          </a:bodyPr>
          <a:lstStyle/>
          <a:p>
            <a:r>
              <a:rPr lang="en-US" sz="3200" b="1" dirty="0"/>
              <a:t>FS, Mongo and Postman</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17543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File System: perform reads and writes (sync/ </a:t>
            </a:r>
            <a:r>
              <a:rPr lang="en-US" dirty="0" err="1"/>
              <a:t>async</a:t>
            </a:r>
            <a:r>
              <a:rPr lang="en-US" dirty="0"/>
              <a:t>)</a:t>
            </a:r>
          </a:p>
          <a:p>
            <a:pPr marL="285750" indent="-285750">
              <a:lnSpc>
                <a:spcPct val="200000"/>
              </a:lnSpc>
              <a:buFont typeface="Arial" panose="020B0604020202020204" pitchFamily="34" charset="0"/>
              <a:buChar char="•"/>
            </a:pPr>
            <a:r>
              <a:rPr lang="en-US" dirty="0"/>
              <a:t>Mongo: Overview (Theory)</a:t>
            </a:r>
          </a:p>
          <a:p>
            <a:pPr marL="285750" indent="-285750">
              <a:lnSpc>
                <a:spcPct val="200000"/>
              </a:lnSpc>
              <a:buFont typeface="Arial" panose="020B0604020202020204" pitchFamily="34" charset="0"/>
              <a:buChar char="•"/>
            </a:pPr>
            <a:r>
              <a:rPr lang="en-US" dirty="0"/>
              <a:t>Postman: Working with requests and responses</a:t>
            </a:r>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a:t>Outcomes</a:t>
            </a:r>
            <a:endParaRPr lang="en-ZA" b="1" dirty="0"/>
          </a:p>
        </p:txBody>
      </p:sp>
    </p:spTree>
    <p:extLst>
      <p:ext uri="{BB962C8B-B14F-4D97-AF65-F5344CB8AC3E}">
        <p14:creationId xmlns:p14="http://schemas.microsoft.com/office/powerpoint/2010/main" val="347182187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1375569" cy="369332"/>
          </a:xfrm>
          <a:prstGeom prst="rect">
            <a:avLst/>
          </a:prstGeom>
          <a:noFill/>
        </p:spPr>
        <p:txBody>
          <a:bodyPr wrap="none" rtlCol="0">
            <a:spAutoFit/>
          </a:bodyPr>
          <a:lstStyle/>
          <a:p>
            <a:r>
              <a:rPr lang="en-US" b="1" dirty="0"/>
              <a:t>Introduction</a:t>
            </a:r>
            <a:endParaRPr lang="en-ZA" b="1" dirty="0"/>
          </a:p>
        </p:txBody>
      </p:sp>
      <p:sp>
        <p:nvSpPr>
          <p:cNvPr id="6" name="Rectangle 5"/>
          <p:cNvSpPr/>
          <p:nvPr/>
        </p:nvSpPr>
        <p:spPr>
          <a:xfrm>
            <a:off x="757645" y="1891058"/>
            <a:ext cx="10659291" cy="1200329"/>
          </a:xfrm>
          <a:prstGeom prst="rect">
            <a:avLst/>
          </a:prstGeom>
        </p:spPr>
        <p:txBody>
          <a:bodyPr wrap="square">
            <a:spAutoFit/>
          </a:bodyPr>
          <a:lstStyle/>
          <a:p>
            <a:r>
              <a:rPr lang="en-US" dirty="0"/>
              <a:t>The fs module provides an API for interacting with the file system in a manner closely modeled around standard POSIX* functions.</a:t>
            </a:r>
          </a:p>
          <a:p>
            <a:endParaRPr lang="en-US" dirty="0"/>
          </a:p>
          <a:p>
            <a:r>
              <a:rPr lang="en-US" dirty="0"/>
              <a:t>To use this module:</a:t>
            </a:r>
            <a:endParaRPr lang="en-ZA" dirty="0"/>
          </a:p>
        </p:txBody>
      </p:sp>
      <p:sp>
        <p:nvSpPr>
          <p:cNvPr id="7" name="Rectangle 2"/>
          <p:cNvSpPr>
            <a:spLocks noChangeArrowheads="1"/>
          </p:cNvSpPr>
          <p:nvPr/>
        </p:nvSpPr>
        <p:spPr bwMode="auto">
          <a:xfrm>
            <a:off x="3526971" y="3180807"/>
            <a:ext cx="2018181" cy="24622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33388"/>
                </a:solidFill>
                <a:effectLst/>
                <a:latin typeface="SFMono-Regular"/>
              </a:rPr>
              <a:t>const</a:t>
            </a:r>
            <a:r>
              <a:rPr kumimoji="0" lang="en-US" altLang="en-US" sz="1600" b="0" i="0" u="none" strike="noStrike" cap="none" normalizeH="0" baseline="0">
                <a:ln>
                  <a:noFill/>
                </a:ln>
                <a:solidFill>
                  <a:srgbClr val="040404"/>
                </a:solidFill>
                <a:effectLst/>
                <a:latin typeface="SFMono-Regular"/>
              </a:rPr>
              <a:t> fs = require(</a:t>
            </a:r>
            <a:r>
              <a:rPr kumimoji="0" lang="en-US" altLang="en-US" sz="1600" b="0" i="0" u="none" strike="noStrike" cap="none" normalizeH="0" baseline="0">
                <a:ln>
                  <a:noFill/>
                </a:ln>
                <a:solidFill>
                  <a:srgbClr val="E54305"/>
                </a:solidFill>
                <a:effectLst/>
                <a:latin typeface="SFMono-Regular"/>
              </a:rPr>
              <a:t>'fs'</a:t>
            </a:r>
            <a:r>
              <a:rPr kumimoji="0" lang="en-US" altLang="en-US" sz="1600" b="0" i="0" u="none" strike="noStrike" cap="none" normalizeH="0" baseline="0">
                <a:ln>
                  <a:noFill/>
                </a:ln>
                <a:solidFill>
                  <a:srgbClr val="040404"/>
                </a:solidFill>
                <a:effectLst/>
                <a:latin typeface="SFMono-Regular"/>
              </a:rPr>
              <a:t>);</a:t>
            </a:r>
            <a:r>
              <a:rPr kumimoji="0" lang="en-US" altLang="en-US" sz="100" b="0" i="0" u="none" strike="noStrike" cap="none" normalizeH="0" baseline="0">
                <a:ln>
                  <a:noFill/>
                </a:ln>
                <a:solidFill>
                  <a:schemeClr val="tx1"/>
                </a:solidFill>
                <a:effectLst/>
              </a:rPr>
              <a:t> </a:t>
            </a:r>
            <a:endParaRPr kumimoji="0" lang="en-US" altLang="en-US" sz="100" b="0" i="0" u="none" strike="noStrike" cap="none" normalizeH="0" baseline="0">
              <a:ln>
                <a:noFill/>
              </a:ln>
              <a:solidFill>
                <a:schemeClr val="tx1"/>
              </a:solidFill>
              <a:effectLst/>
              <a:latin typeface="Arial" panose="020B0604020202020204" pitchFamily="34" charset="0"/>
            </a:endParaRPr>
          </a:p>
        </p:txBody>
      </p:sp>
      <p:sp>
        <p:nvSpPr>
          <p:cNvPr id="9" name="Rectangle 8"/>
          <p:cNvSpPr/>
          <p:nvPr/>
        </p:nvSpPr>
        <p:spPr>
          <a:xfrm>
            <a:off x="757644" y="3516448"/>
            <a:ext cx="10881361" cy="1200329"/>
          </a:xfrm>
          <a:prstGeom prst="rect">
            <a:avLst/>
          </a:prstGeom>
        </p:spPr>
        <p:txBody>
          <a:bodyPr wrap="square">
            <a:spAutoFit/>
          </a:bodyPr>
          <a:lstStyle/>
          <a:p>
            <a:pPr algn="just"/>
            <a:r>
              <a:rPr lang="en-US" dirty="0"/>
              <a:t>All file system operations have synchronous and asynchronous forms. The asynchronous form always takes a completion callback as its last argument. The arguments passed to the completion callback depend on the method, but the first argument is always reserved for an exception. If the operation was completed successfully, then the first argument will be null or undefined.</a:t>
            </a:r>
            <a:endParaRPr lang="en-ZA" dirty="0"/>
          </a:p>
        </p:txBody>
      </p:sp>
      <p:sp>
        <p:nvSpPr>
          <p:cNvPr id="11" name="Rectangle 10"/>
          <p:cNvSpPr/>
          <p:nvPr/>
        </p:nvSpPr>
        <p:spPr>
          <a:xfrm>
            <a:off x="757644" y="4849450"/>
            <a:ext cx="10881361" cy="584775"/>
          </a:xfrm>
          <a:prstGeom prst="rect">
            <a:avLst/>
          </a:prstGeom>
        </p:spPr>
        <p:txBody>
          <a:bodyPr wrap="square">
            <a:spAutoFit/>
          </a:bodyPr>
          <a:lstStyle/>
          <a:p>
            <a:pPr algn="just"/>
            <a:r>
              <a:rPr lang="en-US" b="1" i="1" dirty="0"/>
              <a:t>*</a:t>
            </a:r>
            <a:r>
              <a:rPr lang="en-US" sz="1400" i="1" dirty="0"/>
              <a:t>POSIX is the Portable Operating System Interface standard, IEEE </a:t>
            </a:r>
            <a:r>
              <a:rPr lang="en-US" sz="1400" i="1" dirty="0" err="1"/>
              <a:t>Std</a:t>
            </a:r>
            <a:r>
              <a:rPr lang="en-US" sz="1400" i="1" dirty="0"/>
              <a:t> 1003.1-1988 and related. ... The POSIX standards imply a model for file system organization: POSIX file systems are organized as directories (folders) containing files (documents)</a:t>
            </a:r>
            <a:endParaRPr lang="en-ZA" sz="1400" i="1" dirty="0"/>
          </a:p>
        </p:txBody>
      </p:sp>
    </p:spTree>
    <p:extLst>
      <p:ext uri="{BB962C8B-B14F-4D97-AF65-F5344CB8AC3E}">
        <p14:creationId xmlns:p14="http://schemas.microsoft.com/office/powerpoint/2010/main" val="11343569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1375569" cy="369332"/>
          </a:xfrm>
          <a:prstGeom prst="rect">
            <a:avLst/>
          </a:prstGeom>
          <a:noFill/>
        </p:spPr>
        <p:txBody>
          <a:bodyPr wrap="none" rtlCol="0">
            <a:spAutoFit/>
          </a:bodyPr>
          <a:lstStyle/>
          <a:p>
            <a:r>
              <a:rPr lang="en-US" b="1" dirty="0"/>
              <a:t>Introduction</a:t>
            </a:r>
            <a:endParaRPr lang="en-ZA" b="1" dirty="0"/>
          </a:p>
        </p:txBody>
      </p:sp>
      <p:sp>
        <p:nvSpPr>
          <p:cNvPr id="3" name="Rectangle 1"/>
          <p:cNvSpPr>
            <a:spLocks noChangeArrowheads="1"/>
          </p:cNvSpPr>
          <p:nvPr/>
        </p:nvSpPr>
        <p:spPr bwMode="auto">
          <a:xfrm>
            <a:off x="2133215" y="1891058"/>
            <a:ext cx="5588068"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88"/>
                </a:solidFill>
                <a:effectLst/>
                <a:latin typeface="SFMono-Regular"/>
              </a:rPr>
              <a:t>const</a:t>
            </a:r>
            <a:r>
              <a:rPr kumimoji="0" lang="en-US" altLang="en-US" b="0" i="0" u="none" strike="noStrike" cap="none" normalizeH="0" baseline="0" dirty="0">
                <a:ln>
                  <a:noFill/>
                </a:ln>
                <a:solidFill>
                  <a:srgbClr val="040404"/>
                </a:solidFill>
                <a:effectLst/>
                <a:latin typeface="SFMono-Regular"/>
              </a:rPr>
              <a:t> fs = require(</a:t>
            </a:r>
            <a:r>
              <a:rPr kumimoji="0" lang="en-US" altLang="en-US" b="0" i="0" u="none" strike="noStrike" cap="none" normalizeH="0" baseline="0" dirty="0">
                <a:ln>
                  <a:noFill/>
                </a:ln>
                <a:solidFill>
                  <a:srgbClr val="E54305"/>
                </a:solidFill>
                <a:effectLst/>
                <a:latin typeface="SFMono-Regular"/>
              </a:rPr>
              <a:t>'fs'</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40404"/>
                </a:solidFill>
                <a:effectLst/>
                <a:latin typeface="SFMono-Regular"/>
              </a:rPr>
              <a:t>fs.unlink</a:t>
            </a:r>
            <a:r>
              <a:rPr kumimoji="0" lang="en-US" altLang="en-US" b="0" i="0" u="none" strike="noStrike" cap="none" normalizeH="0" baseline="0" dirty="0">
                <a:ln>
                  <a:noFill/>
                </a:ln>
                <a:solidFill>
                  <a:srgbClr val="040404"/>
                </a:solidFill>
                <a:effectLst/>
                <a:latin typeface="SFMono-Regular"/>
              </a:rPr>
              <a:t>(</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/hello'</a:t>
            </a:r>
            <a:r>
              <a:rPr kumimoji="0" lang="en-US" altLang="en-US" b="0" i="0" u="none" strike="noStrike" cap="none" normalizeH="0" baseline="0" dirty="0">
                <a:ln>
                  <a:noFill/>
                </a:ln>
                <a:solidFill>
                  <a:srgbClr val="040404"/>
                </a:solidFill>
                <a:effectLst/>
                <a:latin typeface="SFMono-Regular"/>
              </a:rPr>
              <a:t>, (err)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333388"/>
                </a:solidFill>
                <a:effectLst/>
                <a:latin typeface="SFMono-Regular"/>
              </a:rPr>
              <a:t>if</a:t>
            </a:r>
            <a:r>
              <a:rPr kumimoji="0" lang="en-US" altLang="en-US" b="0" i="0" u="none" strike="noStrike" cap="none" normalizeH="0" baseline="0" dirty="0">
                <a:ln>
                  <a:noFill/>
                </a:ln>
                <a:solidFill>
                  <a:srgbClr val="040404"/>
                </a:solidFill>
                <a:effectLst/>
                <a:latin typeface="SFMono-Regular"/>
              </a:rPr>
              <a:t> (err) </a:t>
            </a:r>
            <a:r>
              <a:rPr kumimoji="0" lang="en-US" altLang="en-US" b="0" i="0" u="none" strike="noStrike" cap="none" normalizeH="0" baseline="0" dirty="0">
                <a:ln>
                  <a:noFill/>
                </a:ln>
                <a:solidFill>
                  <a:srgbClr val="333388"/>
                </a:solidFill>
                <a:effectLst/>
                <a:latin typeface="SFMono-Regular"/>
              </a:rPr>
              <a:t>throw</a:t>
            </a:r>
            <a:r>
              <a:rPr kumimoji="0" lang="en-US" altLang="en-US" b="0" i="0" u="none" strike="noStrike" cap="none" normalizeH="0" baseline="0" dirty="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console.log(</a:t>
            </a:r>
            <a:r>
              <a:rPr kumimoji="0" lang="en-US" altLang="en-US" b="0" i="0" u="none" strike="noStrike" cap="none" normalizeH="0" baseline="0" dirty="0">
                <a:ln>
                  <a:noFill/>
                </a:ln>
                <a:solidFill>
                  <a:srgbClr val="E54305"/>
                </a:solidFill>
                <a:effectLst/>
                <a:latin typeface="SFMono-Regular"/>
              </a:rPr>
              <a:t>'successfully deleted /</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/hello'</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40404"/>
                </a:solidFill>
                <a:effectLst/>
                <a:latin typeface="SFMono-Regular"/>
              </a:rPr>
              <a:t>});</a:t>
            </a:r>
            <a:r>
              <a:rPr kumimoji="0" lang="en-US" altLang="en-US" sz="300" b="0" i="0" u="none" strike="noStrike" cap="none" normalizeH="0" baseline="0" dirty="0">
                <a:ln>
                  <a:noFill/>
                </a:ln>
                <a:solidFill>
                  <a:schemeClr val="tx1"/>
                </a:solidFill>
                <a:effectLst/>
              </a:rPr>
              <a:t> </a:t>
            </a:r>
            <a:endParaRPr kumimoji="0" lang="en-US" altLang="en-US" sz="3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757646" y="3322219"/>
            <a:ext cx="10941295" cy="646331"/>
          </a:xfrm>
          <a:prstGeom prst="rect">
            <a:avLst/>
          </a:prstGeom>
        </p:spPr>
        <p:txBody>
          <a:bodyPr wrap="square">
            <a:spAutoFit/>
          </a:bodyPr>
          <a:lstStyle/>
          <a:p>
            <a:r>
              <a:rPr lang="en-US" dirty="0"/>
              <a:t>Exceptions that occur using synchronous operations are thrown immediately and may be handled using try…catch, or may be allowed to bubble up.</a:t>
            </a:r>
            <a:endParaRPr lang="en-ZA" dirty="0"/>
          </a:p>
        </p:txBody>
      </p:sp>
      <p:sp>
        <p:nvSpPr>
          <p:cNvPr id="11" name="Rectangle 3"/>
          <p:cNvSpPr>
            <a:spLocks noChangeArrowheads="1"/>
          </p:cNvSpPr>
          <p:nvPr/>
        </p:nvSpPr>
        <p:spPr bwMode="auto">
          <a:xfrm>
            <a:off x="2245364" y="4070493"/>
            <a:ext cx="5588068"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88"/>
                </a:solidFill>
                <a:effectLst/>
                <a:latin typeface="SFMono-Regular"/>
              </a:rPr>
              <a:t>const</a:t>
            </a:r>
            <a:r>
              <a:rPr kumimoji="0" lang="en-US" altLang="en-US" b="0" i="0" u="none" strike="noStrike" cap="none" normalizeH="0" baseline="0" dirty="0">
                <a:ln>
                  <a:noFill/>
                </a:ln>
                <a:solidFill>
                  <a:srgbClr val="040404"/>
                </a:solidFill>
                <a:effectLst/>
                <a:latin typeface="SFMono-Regular"/>
              </a:rPr>
              <a:t> fs = require(</a:t>
            </a:r>
            <a:r>
              <a:rPr kumimoji="0" lang="en-US" altLang="en-US" b="0" i="0" u="none" strike="noStrike" cap="none" normalizeH="0" baseline="0" dirty="0">
                <a:ln>
                  <a:noFill/>
                </a:ln>
                <a:solidFill>
                  <a:srgbClr val="E54305"/>
                </a:solidFill>
                <a:effectLst/>
                <a:latin typeface="SFMono-Regular"/>
              </a:rPr>
              <a:t>'fs'</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88"/>
                </a:solidFill>
                <a:effectLst/>
                <a:latin typeface="SFMono-Regular"/>
              </a:rPr>
              <a:t>try</a:t>
            </a:r>
            <a:r>
              <a:rPr kumimoji="0" lang="en-US" altLang="en-US" b="0" i="0" u="none" strike="noStrike" cap="none" normalizeH="0" baseline="0" dirty="0">
                <a:ln>
                  <a:noFill/>
                </a:ln>
                <a:solidFill>
                  <a:srgbClr val="040404"/>
                </a:solidFill>
                <a:effectLst/>
                <a:latin typeface="SFMono-Regular"/>
              </a:rPr>
              <a: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err="1">
                <a:ln>
                  <a:noFill/>
                </a:ln>
                <a:solidFill>
                  <a:srgbClr val="040404"/>
                </a:solidFill>
                <a:effectLst/>
                <a:latin typeface="SFMono-Regular"/>
              </a:rPr>
              <a:t>fs.unlinkSync</a:t>
            </a:r>
            <a:r>
              <a:rPr kumimoji="0" lang="en-US" altLang="en-US" b="0" i="0" u="none" strike="noStrike" cap="none" normalizeH="0" baseline="0" dirty="0">
                <a:ln>
                  <a:noFill/>
                </a:ln>
                <a:solidFill>
                  <a:srgbClr val="040404"/>
                </a:solidFill>
                <a:effectLst/>
                <a:latin typeface="SFMono-Regular"/>
              </a:rPr>
              <a:t>(</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/hello'</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console.log(</a:t>
            </a:r>
            <a:r>
              <a:rPr kumimoji="0" lang="en-US" altLang="en-US" b="0" i="0" u="none" strike="noStrike" cap="none" normalizeH="0" baseline="0" dirty="0">
                <a:ln>
                  <a:noFill/>
                </a:ln>
                <a:solidFill>
                  <a:srgbClr val="E54305"/>
                </a:solidFill>
                <a:effectLst/>
                <a:latin typeface="SFMono-Regular"/>
              </a:rPr>
              <a:t>'successfully deleted /</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/hello'</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88"/>
                </a:solidFill>
                <a:effectLst/>
                <a:latin typeface="SFMono-Regular"/>
              </a:rPr>
              <a:t>catch</a:t>
            </a:r>
            <a:r>
              <a:rPr kumimoji="0" lang="en-US" altLang="en-US" b="0" i="0" u="none" strike="noStrike" cap="none" normalizeH="0" baseline="0" dirty="0">
                <a:ln>
                  <a:noFill/>
                </a:ln>
                <a:solidFill>
                  <a:srgbClr val="040404"/>
                </a:solidFill>
                <a:effectLst/>
                <a:latin typeface="SFMono-Regular"/>
              </a:rPr>
              <a:t> (err) {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66"/>
                </a:solidFill>
                <a:effectLst/>
                <a:latin typeface="SFMono-Regular"/>
              </a:rPr>
              <a:t>// handle the error</a:t>
            </a:r>
            <a:r>
              <a:rPr kumimoji="0" lang="en-US" altLang="en-US" b="0" i="0" u="none" strike="noStrike" cap="none" normalizeH="0" baseline="0" dirty="0">
                <a:ln>
                  <a:noFill/>
                </a:ln>
                <a:solidFill>
                  <a:srgbClr val="040404"/>
                </a:solidFill>
                <a:effectLst/>
                <a:latin typeface="SFMono-Regular"/>
              </a:rPr>
              <a:t>  }</a:t>
            </a:r>
            <a:r>
              <a:rPr kumimoji="0" lang="en-US" altLang="en-US" sz="100" b="0" i="0" u="none" strike="noStrike" cap="none" normalizeH="0" baseline="0" dirty="0">
                <a:ln>
                  <a:noFill/>
                </a:ln>
                <a:solidFill>
                  <a:schemeClr val="tx1"/>
                </a:solidFill>
                <a:effectLst/>
              </a:rPr>
              <a:t> </a:t>
            </a:r>
            <a:endParaRPr kumimoji="0" lang="en-US" altLang="en-US" sz="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851060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5" y="1036977"/>
            <a:ext cx="1375569" cy="369332"/>
          </a:xfrm>
          <a:prstGeom prst="rect">
            <a:avLst/>
          </a:prstGeom>
          <a:noFill/>
        </p:spPr>
        <p:txBody>
          <a:bodyPr wrap="none" rtlCol="0">
            <a:spAutoFit/>
          </a:bodyPr>
          <a:lstStyle/>
          <a:p>
            <a:r>
              <a:rPr lang="en-US" b="1" dirty="0"/>
              <a:t>Introduction</a:t>
            </a:r>
            <a:endParaRPr lang="en-ZA" b="1" dirty="0"/>
          </a:p>
        </p:txBody>
      </p:sp>
      <p:sp>
        <p:nvSpPr>
          <p:cNvPr id="5" name="Rectangle 4"/>
          <p:cNvSpPr/>
          <p:nvPr/>
        </p:nvSpPr>
        <p:spPr>
          <a:xfrm>
            <a:off x="757645" y="1406309"/>
            <a:ext cx="10868297" cy="646331"/>
          </a:xfrm>
          <a:prstGeom prst="rect">
            <a:avLst/>
          </a:prstGeom>
        </p:spPr>
        <p:txBody>
          <a:bodyPr wrap="square">
            <a:spAutoFit/>
          </a:bodyPr>
          <a:lstStyle/>
          <a:p>
            <a:r>
              <a:rPr lang="en-US" dirty="0"/>
              <a:t>There is no guaranteed ordering when using asynchronous methods. So the following is prone to error because the </a:t>
            </a:r>
            <a:r>
              <a:rPr lang="en-US" dirty="0" err="1"/>
              <a:t>fs.stat</a:t>
            </a:r>
            <a:r>
              <a:rPr lang="en-US" dirty="0"/>
              <a:t>() operation may complete before the </a:t>
            </a:r>
            <a:r>
              <a:rPr lang="en-US" dirty="0" err="1"/>
              <a:t>fs.rename</a:t>
            </a:r>
            <a:r>
              <a:rPr lang="en-US" dirty="0"/>
              <a:t>() operation:</a:t>
            </a:r>
            <a:endParaRPr lang="en-ZA" dirty="0"/>
          </a:p>
        </p:txBody>
      </p:sp>
      <p:sp>
        <p:nvSpPr>
          <p:cNvPr id="6" name="Rectangle 2"/>
          <p:cNvSpPr>
            <a:spLocks noChangeArrowheads="1"/>
          </p:cNvSpPr>
          <p:nvPr/>
        </p:nvSpPr>
        <p:spPr bwMode="auto">
          <a:xfrm>
            <a:off x="2397803" y="2021863"/>
            <a:ext cx="5269969"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40404"/>
                </a:solidFill>
                <a:effectLst/>
                <a:latin typeface="SFMono-Regular"/>
              </a:rPr>
              <a:t>fs.rename</a:t>
            </a:r>
            <a:r>
              <a:rPr kumimoji="0" lang="en-US" altLang="en-US" b="0" i="0" u="none" strike="noStrike" cap="none" normalizeH="0" baseline="0" dirty="0">
                <a:ln>
                  <a:noFill/>
                </a:ln>
                <a:solidFill>
                  <a:srgbClr val="040404"/>
                </a:solidFill>
                <a:effectLst/>
                <a:latin typeface="SFMono-Regular"/>
              </a:rPr>
              <a:t>(</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/hello'</a:t>
            </a:r>
            <a:r>
              <a:rPr kumimoji="0" lang="en-US" altLang="en-US" b="0" i="0" u="none" strike="noStrike" cap="none" normalizeH="0" baseline="0" dirty="0">
                <a:ln>
                  <a:noFill/>
                </a:ln>
                <a:solidFill>
                  <a:srgbClr val="040404"/>
                </a:solidFill>
                <a:effectLst/>
                <a:latin typeface="SFMono-Regular"/>
              </a:rPr>
              <a:t>, </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/world'</a:t>
            </a:r>
            <a:r>
              <a:rPr kumimoji="0" lang="en-US" altLang="en-US" b="0" i="0" u="none" strike="noStrike" cap="none" normalizeH="0" baseline="0" dirty="0">
                <a:ln>
                  <a:noFill/>
                </a:ln>
                <a:solidFill>
                  <a:srgbClr val="040404"/>
                </a:solidFill>
                <a:effectLst/>
                <a:latin typeface="SFMono-Regular"/>
              </a:rPr>
              <a:t>, (err)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333388"/>
                </a:solidFill>
                <a:effectLst/>
                <a:latin typeface="SFMono-Regular"/>
              </a:rPr>
              <a:t>if</a:t>
            </a:r>
            <a:r>
              <a:rPr kumimoji="0" lang="en-US" altLang="en-US" b="0" i="0" u="none" strike="noStrike" cap="none" normalizeH="0" baseline="0" dirty="0">
                <a:ln>
                  <a:noFill/>
                </a:ln>
                <a:solidFill>
                  <a:srgbClr val="040404"/>
                </a:solidFill>
                <a:effectLst/>
                <a:latin typeface="SFMono-Regular"/>
              </a:rPr>
              <a:t> (err) </a:t>
            </a:r>
            <a:r>
              <a:rPr kumimoji="0" lang="en-US" altLang="en-US" b="0" i="0" u="none" strike="noStrike" cap="none" normalizeH="0" baseline="0" dirty="0">
                <a:ln>
                  <a:noFill/>
                </a:ln>
                <a:solidFill>
                  <a:srgbClr val="333388"/>
                </a:solidFill>
                <a:effectLst/>
                <a:latin typeface="SFMono-Regular"/>
              </a:rPr>
              <a:t>throw</a:t>
            </a:r>
            <a:r>
              <a:rPr kumimoji="0" lang="en-US" altLang="en-US" b="0" i="0" u="none" strike="noStrike" cap="none" normalizeH="0" baseline="0" dirty="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console.log(</a:t>
            </a:r>
            <a:r>
              <a:rPr kumimoji="0" lang="en-US" altLang="en-US" b="0" i="0" u="none" strike="noStrike" cap="none" normalizeH="0" baseline="0" dirty="0">
                <a:ln>
                  <a:noFill/>
                </a:ln>
                <a:solidFill>
                  <a:srgbClr val="E54305"/>
                </a:solidFill>
                <a:effectLst/>
                <a:latin typeface="SFMono-Regular"/>
              </a:rPr>
              <a:t>'renamed complete'</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40404"/>
                </a:solidFill>
                <a:effectLst/>
                <a:latin typeface="SFMono-Regular"/>
              </a:rPr>
              <a:t>fs.stat</a:t>
            </a:r>
            <a:r>
              <a:rPr kumimoji="0" lang="en-US" altLang="en-US" b="0" i="0" u="none" strike="noStrike" cap="none" normalizeH="0" baseline="0" dirty="0">
                <a:ln>
                  <a:noFill/>
                </a:ln>
                <a:solidFill>
                  <a:srgbClr val="040404"/>
                </a:solidFill>
                <a:effectLst/>
                <a:latin typeface="SFMono-Regular"/>
              </a:rPr>
              <a:t>(</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/world'</a:t>
            </a:r>
            <a:r>
              <a:rPr kumimoji="0" lang="en-US" altLang="en-US" b="0" i="0" u="none" strike="noStrike" cap="none" normalizeH="0" baseline="0" dirty="0">
                <a:ln>
                  <a:noFill/>
                </a:ln>
                <a:solidFill>
                  <a:srgbClr val="040404"/>
                </a:solidFill>
                <a:effectLst/>
                <a:latin typeface="SFMono-Regular"/>
              </a:rPr>
              <a:t>, (err, stats)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333388"/>
                </a:solidFill>
                <a:effectLst/>
                <a:latin typeface="SFMono-Regular"/>
              </a:rPr>
              <a:t>if</a:t>
            </a:r>
            <a:r>
              <a:rPr kumimoji="0" lang="en-US" altLang="en-US" b="0" i="0" u="none" strike="noStrike" cap="none" normalizeH="0" baseline="0" dirty="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333388"/>
                </a:solidFill>
                <a:effectLst/>
                <a:latin typeface="SFMono-Regular"/>
              </a:rPr>
              <a:t>throw</a:t>
            </a:r>
            <a:r>
              <a:rPr kumimoji="0" lang="en-US" altLang="en-US" b="0" i="0" u="none" strike="noStrike" cap="none" normalizeH="0" baseline="0" dirty="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console.log(</a:t>
            </a:r>
            <a:r>
              <a:rPr kumimoji="0" lang="en-US" altLang="en-US" b="0" i="0" u="none" strike="noStrike" cap="none" normalizeH="0" baseline="0" dirty="0">
                <a:ln>
                  <a:noFill/>
                </a:ln>
                <a:solidFill>
                  <a:srgbClr val="E54305"/>
                </a:solidFill>
                <a:effectLst/>
                <a:latin typeface="SFMono-Regular"/>
              </a:rPr>
              <a:t>`stats: ${</a:t>
            </a:r>
            <a:r>
              <a:rPr kumimoji="0" lang="en-US" altLang="en-US" b="0" i="0" u="none" strike="noStrike" cap="none" normalizeH="0" baseline="0" dirty="0" err="1">
                <a:ln>
                  <a:noFill/>
                </a:ln>
                <a:solidFill>
                  <a:srgbClr val="E54305"/>
                </a:solidFill>
                <a:effectLst/>
                <a:latin typeface="SFMono-Regular"/>
              </a:rPr>
              <a:t>JSON.stringify</a:t>
            </a:r>
            <a:r>
              <a:rPr kumimoji="0" lang="en-US" altLang="en-US" b="0" i="0" u="none" strike="noStrike" cap="none" normalizeH="0" baseline="0" dirty="0">
                <a:ln>
                  <a:noFill/>
                </a:ln>
                <a:solidFill>
                  <a:srgbClr val="E54305"/>
                </a:solidFill>
                <a:effectLst/>
                <a:latin typeface="SFMono-Regular"/>
              </a:rPr>
              <a:t>(stats)}`</a:t>
            </a:r>
            <a:r>
              <a:rPr kumimoji="0" lang="en-US" altLang="en-US" b="0" i="0" u="none" strike="noStrike" cap="none" normalizeH="0" baseline="0" dirty="0">
                <a:ln>
                  <a:noFill/>
                </a:ln>
                <a:solidFill>
                  <a:srgbClr val="040404"/>
                </a:solidFill>
                <a:effectLst/>
                <a:latin typeface="SFMono-Regular"/>
              </a:rPr>
              <a:t>); });</a:t>
            </a:r>
            <a:r>
              <a:rPr kumimoji="0" lang="en-US" altLang="en-US" sz="100" b="0" i="0" u="none" strike="noStrike" cap="none" normalizeH="0" baseline="0" dirty="0">
                <a:ln>
                  <a:noFill/>
                </a:ln>
                <a:solidFill>
                  <a:schemeClr val="tx1"/>
                </a:solidFill>
                <a:effectLst/>
              </a:rPr>
              <a:t> </a:t>
            </a:r>
            <a:endParaRPr kumimoji="0" lang="en-US" altLang="en-US" sz="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95196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5" y="1059522"/>
            <a:ext cx="1375569" cy="369332"/>
          </a:xfrm>
          <a:prstGeom prst="rect">
            <a:avLst/>
          </a:prstGeom>
          <a:noFill/>
        </p:spPr>
        <p:txBody>
          <a:bodyPr wrap="none" rtlCol="0">
            <a:spAutoFit/>
          </a:bodyPr>
          <a:lstStyle/>
          <a:p>
            <a:r>
              <a:rPr lang="en-US" b="1" dirty="0"/>
              <a:t>Introduction</a:t>
            </a:r>
            <a:endParaRPr lang="en-ZA" b="1" dirty="0"/>
          </a:p>
        </p:txBody>
      </p:sp>
      <p:sp>
        <p:nvSpPr>
          <p:cNvPr id="5" name="Rectangle 4"/>
          <p:cNvSpPr/>
          <p:nvPr/>
        </p:nvSpPr>
        <p:spPr>
          <a:xfrm>
            <a:off x="717009" y="1428854"/>
            <a:ext cx="10450285" cy="369332"/>
          </a:xfrm>
          <a:prstGeom prst="rect">
            <a:avLst/>
          </a:prstGeom>
        </p:spPr>
        <p:txBody>
          <a:bodyPr wrap="square">
            <a:spAutoFit/>
          </a:bodyPr>
          <a:lstStyle/>
          <a:p>
            <a:r>
              <a:rPr lang="en-US" dirty="0"/>
              <a:t>To correctly order the operations, move the </a:t>
            </a:r>
            <a:r>
              <a:rPr lang="en-US" dirty="0" err="1"/>
              <a:t>fs.stat</a:t>
            </a:r>
            <a:r>
              <a:rPr lang="en-US" dirty="0"/>
              <a:t>() call into the callback of the </a:t>
            </a:r>
            <a:r>
              <a:rPr lang="en-US" dirty="0" err="1"/>
              <a:t>fs.rename</a:t>
            </a:r>
            <a:r>
              <a:rPr lang="en-US" dirty="0"/>
              <a:t>() operation:</a:t>
            </a:r>
            <a:endParaRPr lang="en-ZA" dirty="0"/>
          </a:p>
        </p:txBody>
      </p:sp>
      <p:sp>
        <p:nvSpPr>
          <p:cNvPr id="6" name="Rectangle 2"/>
          <p:cNvSpPr>
            <a:spLocks noChangeArrowheads="1"/>
          </p:cNvSpPr>
          <p:nvPr/>
        </p:nvSpPr>
        <p:spPr bwMode="auto">
          <a:xfrm>
            <a:off x="2133214" y="2022199"/>
            <a:ext cx="6463308"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40404"/>
                </a:solidFill>
                <a:effectLst/>
                <a:latin typeface="SFMono-Regular"/>
              </a:rPr>
              <a:t>fs.rename</a:t>
            </a:r>
            <a:r>
              <a:rPr kumimoji="0" lang="en-US" altLang="en-US" b="0" i="0" u="none" strike="noStrike" cap="none" normalizeH="0" baseline="0" dirty="0">
                <a:ln>
                  <a:noFill/>
                </a:ln>
                <a:solidFill>
                  <a:srgbClr val="040404"/>
                </a:solidFill>
                <a:effectLst/>
                <a:latin typeface="SFMono-Regular"/>
              </a:rPr>
              <a:t>(</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/hello'</a:t>
            </a:r>
            <a:r>
              <a:rPr kumimoji="0" lang="en-US" altLang="en-US" b="0" i="0" u="none" strike="noStrike" cap="none" normalizeH="0" baseline="0" dirty="0">
                <a:ln>
                  <a:noFill/>
                </a:ln>
                <a:solidFill>
                  <a:srgbClr val="040404"/>
                </a:solidFill>
                <a:effectLst/>
                <a:latin typeface="SFMono-Regular"/>
              </a:rPr>
              <a:t>, </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/world'</a:t>
            </a:r>
            <a:r>
              <a:rPr kumimoji="0" lang="en-US" altLang="en-US" b="0" i="0" u="none" strike="noStrike" cap="none" normalizeH="0" baseline="0" dirty="0">
                <a:ln>
                  <a:noFill/>
                </a:ln>
                <a:solidFill>
                  <a:srgbClr val="040404"/>
                </a:solidFill>
                <a:effectLst/>
                <a:latin typeface="SFMono-Regular"/>
              </a:rPr>
              <a:t>, (err)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333388"/>
                </a:solidFill>
                <a:effectLst/>
                <a:latin typeface="SFMono-Regular"/>
              </a:rPr>
              <a:t>if</a:t>
            </a:r>
            <a:r>
              <a:rPr kumimoji="0" lang="en-US" altLang="en-US" b="0" i="0" u="none" strike="noStrike" cap="none" normalizeH="0" baseline="0" dirty="0">
                <a:ln>
                  <a:noFill/>
                </a:ln>
                <a:solidFill>
                  <a:srgbClr val="040404"/>
                </a:solidFill>
                <a:effectLst/>
                <a:latin typeface="SFMono-Regular"/>
              </a:rPr>
              <a:t> (err) </a:t>
            </a:r>
            <a:r>
              <a:rPr kumimoji="0" lang="en-US" altLang="en-US" b="0" i="0" u="none" strike="noStrike" cap="none" normalizeH="0" baseline="0" dirty="0">
                <a:ln>
                  <a:noFill/>
                </a:ln>
                <a:solidFill>
                  <a:srgbClr val="333388"/>
                </a:solidFill>
                <a:effectLst/>
                <a:latin typeface="SFMono-Regular"/>
              </a:rPr>
              <a:t>throw</a:t>
            </a:r>
            <a:r>
              <a:rPr kumimoji="0" lang="en-US" altLang="en-US" b="0" i="0" u="none" strike="noStrike" cap="none" normalizeH="0" baseline="0" dirty="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err="1">
                <a:ln>
                  <a:noFill/>
                </a:ln>
                <a:solidFill>
                  <a:srgbClr val="040404"/>
                </a:solidFill>
                <a:effectLst/>
                <a:latin typeface="SFMono-Regular"/>
              </a:rPr>
              <a:t>fs.stat</a:t>
            </a:r>
            <a:r>
              <a:rPr kumimoji="0" lang="en-US" altLang="en-US" b="0" i="0" u="none" strike="noStrike" cap="none" normalizeH="0" baseline="0" dirty="0">
                <a:ln>
                  <a:noFill/>
                </a:ln>
                <a:solidFill>
                  <a:srgbClr val="040404"/>
                </a:solidFill>
                <a:effectLst/>
                <a:latin typeface="SFMono-Regular"/>
              </a:rPr>
              <a:t>(</a:t>
            </a:r>
            <a:r>
              <a:rPr kumimoji="0" lang="en-US" altLang="en-US" b="0" i="0" u="none" strike="noStrike" cap="none" normalizeH="0" baseline="0" dirty="0">
                <a:ln>
                  <a:noFill/>
                </a:ln>
                <a:solidFill>
                  <a:srgbClr val="E54305"/>
                </a:solidFill>
                <a:effectLst/>
                <a:latin typeface="SFMono-Regular"/>
              </a:rPr>
              <a:t>'/</a:t>
            </a:r>
            <a:r>
              <a:rPr kumimoji="0" lang="en-US" altLang="en-US" b="0" i="0" u="none" strike="noStrike" cap="none" normalizeH="0" baseline="0" dirty="0" err="1">
                <a:ln>
                  <a:noFill/>
                </a:ln>
                <a:solidFill>
                  <a:srgbClr val="E54305"/>
                </a:solidFill>
                <a:effectLst/>
                <a:latin typeface="SFMono-Regular"/>
              </a:rPr>
              <a:t>tmp</a:t>
            </a:r>
            <a:r>
              <a:rPr kumimoji="0" lang="en-US" altLang="en-US" b="0" i="0" u="none" strike="noStrike" cap="none" normalizeH="0" baseline="0" dirty="0">
                <a:ln>
                  <a:noFill/>
                </a:ln>
                <a:solidFill>
                  <a:srgbClr val="E54305"/>
                </a:solidFill>
                <a:effectLst/>
                <a:latin typeface="SFMono-Regular"/>
              </a:rPr>
              <a:t>/world'</a:t>
            </a:r>
            <a:r>
              <a:rPr kumimoji="0" lang="en-US" altLang="en-US" b="0" i="0" u="none" strike="noStrike" cap="none" normalizeH="0" baseline="0" dirty="0">
                <a:ln>
                  <a:noFill/>
                </a:ln>
                <a:solidFill>
                  <a:srgbClr val="040404"/>
                </a:solidFill>
                <a:effectLst/>
                <a:latin typeface="SFMono-Regular"/>
              </a:rPr>
              <a:t>, (err, stats)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333388"/>
                </a:solidFill>
                <a:effectLst/>
                <a:latin typeface="SFMono-Regular"/>
              </a:rPr>
              <a:t>if</a:t>
            </a:r>
            <a:r>
              <a:rPr kumimoji="0" lang="en-US" altLang="en-US" b="0" i="0" u="none" strike="noStrike" cap="none" normalizeH="0" baseline="0" dirty="0">
                <a:ln>
                  <a:noFill/>
                </a:ln>
                <a:solidFill>
                  <a:srgbClr val="040404"/>
                </a:solidFill>
                <a:effectLst/>
                <a:latin typeface="SFMono-Regular"/>
              </a:rPr>
              <a:t> (err) </a:t>
            </a:r>
            <a:r>
              <a:rPr kumimoji="0" lang="en-US" altLang="en-US" b="0" i="0" u="none" strike="noStrike" cap="none" normalizeH="0" baseline="0" dirty="0">
                <a:ln>
                  <a:noFill/>
                </a:ln>
                <a:solidFill>
                  <a:srgbClr val="333388"/>
                </a:solidFill>
                <a:effectLst/>
                <a:latin typeface="SFMono-Regular"/>
              </a:rPr>
              <a:t>throw</a:t>
            </a:r>
            <a:r>
              <a:rPr kumimoji="0" lang="en-US" altLang="en-US" b="0" i="0" u="none" strike="noStrike" cap="none" normalizeH="0" baseline="0" dirty="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console.log(</a:t>
            </a:r>
            <a:r>
              <a:rPr kumimoji="0" lang="en-US" altLang="en-US" b="0" i="0" u="none" strike="noStrike" cap="none" normalizeH="0" baseline="0" dirty="0">
                <a:ln>
                  <a:noFill/>
                </a:ln>
                <a:solidFill>
                  <a:srgbClr val="E54305"/>
                </a:solidFill>
                <a:effectLst/>
                <a:latin typeface="SFMono-Regular"/>
              </a:rPr>
              <a:t>`stats: ${</a:t>
            </a:r>
            <a:r>
              <a:rPr kumimoji="0" lang="en-US" altLang="en-US" b="0" i="0" u="none" strike="noStrike" cap="none" normalizeH="0" baseline="0" dirty="0" err="1">
                <a:ln>
                  <a:noFill/>
                </a:ln>
                <a:solidFill>
                  <a:srgbClr val="E54305"/>
                </a:solidFill>
                <a:effectLst/>
                <a:latin typeface="SFMono-Regular"/>
              </a:rPr>
              <a:t>JSON.stringify</a:t>
            </a:r>
            <a:r>
              <a:rPr kumimoji="0" lang="en-US" altLang="en-US" b="0" i="0" u="none" strike="noStrike" cap="none" normalizeH="0" baseline="0" dirty="0">
                <a:ln>
                  <a:noFill/>
                </a:ln>
                <a:solidFill>
                  <a:srgbClr val="E54305"/>
                </a:solidFill>
                <a:effectLst/>
                <a:latin typeface="SFMono-Regular"/>
              </a:rPr>
              <a:t>(stats)}`</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40404"/>
                </a:solidFill>
                <a:effectLst/>
                <a:latin typeface="SFMono-Regular"/>
              </a:rPr>
              <a:t>});</a:t>
            </a:r>
            <a:r>
              <a:rPr kumimoji="0" lang="en-US" altLang="en-US" sz="200" b="0" i="0" u="none" strike="noStrike" cap="none" normalizeH="0" baseline="0" dirty="0">
                <a:ln>
                  <a:noFill/>
                </a:ln>
                <a:solidFill>
                  <a:schemeClr val="tx1"/>
                </a:solidFill>
                <a:effectLst/>
              </a:rPr>
              <a:t> </a:t>
            </a:r>
            <a:endParaRPr kumimoji="0" lang="en-US" altLang="en-US" sz="2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845119" y="4312810"/>
            <a:ext cx="9814172" cy="646331"/>
          </a:xfrm>
          <a:prstGeom prst="rect">
            <a:avLst/>
          </a:prstGeom>
        </p:spPr>
        <p:txBody>
          <a:bodyPr wrap="square">
            <a:spAutoFit/>
          </a:bodyPr>
          <a:lstStyle/>
          <a:p>
            <a:r>
              <a:rPr lang="en-US" dirty="0"/>
              <a:t>In busy processes, use the asynchronous versions of these calls. The synchronous versions will block the entire process until they complete, halting all connections.</a:t>
            </a:r>
            <a:endParaRPr lang="en-ZA" dirty="0"/>
          </a:p>
        </p:txBody>
      </p:sp>
    </p:spTree>
    <p:extLst>
      <p:ext uri="{BB962C8B-B14F-4D97-AF65-F5344CB8AC3E}">
        <p14:creationId xmlns:p14="http://schemas.microsoft.com/office/powerpoint/2010/main" val="364136456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0080" y="1048080"/>
            <a:ext cx="3055388" cy="369332"/>
          </a:xfrm>
          <a:prstGeom prst="rect">
            <a:avLst/>
          </a:prstGeom>
          <a:noFill/>
        </p:spPr>
        <p:txBody>
          <a:bodyPr wrap="none" rtlCol="0">
            <a:spAutoFit/>
          </a:bodyPr>
          <a:lstStyle/>
          <a:p>
            <a:r>
              <a:rPr lang="en-ZA" b="1" dirty="0"/>
              <a:t>Synchronous vs Asynchronous</a:t>
            </a:r>
          </a:p>
        </p:txBody>
      </p:sp>
      <p:sp>
        <p:nvSpPr>
          <p:cNvPr id="3" name="Rectangle 2"/>
          <p:cNvSpPr/>
          <p:nvPr/>
        </p:nvSpPr>
        <p:spPr>
          <a:xfrm>
            <a:off x="647467" y="1498842"/>
            <a:ext cx="10795595" cy="1200329"/>
          </a:xfrm>
          <a:prstGeom prst="rect">
            <a:avLst/>
          </a:prstGeom>
        </p:spPr>
        <p:txBody>
          <a:bodyPr wrap="square">
            <a:spAutoFit/>
          </a:bodyPr>
          <a:lstStyle/>
          <a:p>
            <a:r>
              <a:rPr lang="en-US" dirty="0"/>
              <a:t>Every fs method has both a synchronous and an asynchronous version with the name for the synchronous form just ending with Sync. So an asynchronous </a:t>
            </a:r>
            <a:r>
              <a:rPr lang="en-US" dirty="0" err="1"/>
              <a:t>fs.writeFile</a:t>
            </a:r>
            <a:r>
              <a:rPr lang="en-US" dirty="0"/>
              <a:t>() becomes </a:t>
            </a:r>
            <a:r>
              <a:rPr lang="en-US" dirty="0" err="1"/>
              <a:t>fs.writeFileSync</a:t>
            </a:r>
            <a:r>
              <a:rPr lang="en-US" dirty="0"/>
              <a:t>(). Of course, Synchronous code will stop later code from running when there is an error, but they’re simpler to get the hang of so for all of the examples in this article we’ll be using their synchronous forms.</a:t>
            </a:r>
            <a:endParaRPr lang="en-ZA" dirty="0"/>
          </a:p>
        </p:txBody>
      </p:sp>
      <p:sp>
        <p:nvSpPr>
          <p:cNvPr id="6" name="Rectangle 5"/>
          <p:cNvSpPr/>
          <p:nvPr/>
        </p:nvSpPr>
        <p:spPr>
          <a:xfrm>
            <a:off x="647467" y="2699171"/>
            <a:ext cx="1782091" cy="369332"/>
          </a:xfrm>
          <a:prstGeom prst="rect">
            <a:avLst/>
          </a:prstGeom>
        </p:spPr>
        <p:txBody>
          <a:bodyPr wrap="none">
            <a:spAutoFit/>
          </a:bodyPr>
          <a:lstStyle/>
          <a:p>
            <a:r>
              <a:rPr lang="en-ZA" b="1" dirty="0"/>
              <a:t>Basic Operations</a:t>
            </a:r>
          </a:p>
        </p:txBody>
      </p:sp>
      <p:sp>
        <p:nvSpPr>
          <p:cNvPr id="7" name="Rectangle 6"/>
          <p:cNvSpPr/>
          <p:nvPr/>
        </p:nvSpPr>
        <p:spPr>
          <a:xfrm>
            <a:off x="640079" y="3003188"/>
            <a:ext cx="10685416" cy="369332"/>
          </a:xfrm>
          <a:prstGeom prst="rect">
            <a:avLst/>
          </a:prstGeom>
        </p:spPr>
        <p:txBody>
          <a:bodyPr wrap="square">
            <a:spAutoFit/>
          </a:bodyPr>
          <a:lstStyle/>
          <a:p>
            <a:r>
              <a:rPr lang="en-US" dirty="0"/>
              <a:t>The basic CRUD operations (create, read, update, and delete) are very simple to do with only 3 main functions.</a:t>
            </a:r>
            <a:endParaRPr lang="en-ZA" dirty="0"/>
          </a:p>
        </p:txBody>
      </p:sp>
      <p:sp>
        <p:nvSpPr>
          <p:cNvPr id="9" name="Rectangle 8"/>
          <p:cNvSpPr/>
          <p:nvPr/>
        </p:nvSpPr>
        <p:spPr>
          <a:xfrm>
            <a:off x="1538512" y="3517995"/>
            <a:ext cx="6096000" cy="923330"/>
          </a:xfrm>
          <a:prstGeom prst="rect">
            <a:avLst/>
          </a:prstGeom>
        </p:spPr>
        <p:txBody>
          <a:bodyPr>
            <a:spAutoFit/>
          </a:bodyPr>
          <a:lstStyle/>
          <a:p>
            <a:pPr marL="285750" indent="-285750">
              <a:buFont typeface="Arial" panose="020B0604020202020204" pitchFamily="34" charset="0"/>
              <a:buChar char="•"/>
            </a:pPr>
            <a:r>
              <a:rPr lang="en-ZA" dirty="0" err="1"/>
              <a:t>fs.writeFileSync</a:t>
            </a:r>
            <a:r>
              <a:rPr lang="en-ZA" dirty="0"/>
              <a:t>()</a:t>
            </a:r>
          </a:p>
          <a:p>
            <a:pPr marL="285750" indent="-285750">
              <a:buFont typeface="Arial" panose="020B0604020202020204" pitchFamily="34" charset="0"/>
              <a:buChar char="•"/>
            </a:pPr>
            <a:r>
              <a:rPr lang="en-ZA" dirty="0" err="1"/>
              <a:t>fs.readFileSync</a:t>
            </a:r>
            <a:r>
              <a:rPr lang="en-ZA" dirty="0"/>
              <a:t>()</a:t>
            </a:r>
          </a:p>
          <a:p>
            <a:pPr marL="285750" indent="-285750">
              <a:buFont typeface="Arial" panose="020B0604020202020204" pitchFamily="34" charset="0"/>
              <a:buChar char="•"/>
            </a:pPr>
            <a:r>
              <a:rPr lang="en-ZA" dirty="0" err="1"/>
              <a:t>fs.unlinkSync</a:t>
            </a:r>
            <a:r>
              <a:rPr lang="en-ZA" dirty="0"/>
              <a:t>()</a:t>
            </a:r>
          </a:p>
        </p:txBody>
      </p:sp>
    </p:spTree>
    <p:extLst>
      <p:ext uri="{BB962C8B-B14F-4D97-AF65-F5344CB8AC3E}">
        <p14:creationId xmlns:p14="http://schemas.microsoft.com/office/powerpoint/2010/main" val="242163902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815305" cy="369332"/>
          </a:xfrm>
          <a:prstGeom prst="rect">
            <a:avLst/>
          </a:prstGeom>
          <a:noFill/>
        </p:spPr>
        <p:txBody>
          <a:bodyPr wrap="none" rtlCol="0">
            <a:spAutoFit/>
          </a:bodyPr>
          <a:lstStyle/>
          <a:p>
            <a:r>
              <a:rPr lang="en-US" b="1" dirty="0" err="1"/>
              <a:t>fs.writeFileSync</a:t>
            </a:r>
            <a:r>
              <a:rPr lang="en-US" b="1" dirty="0"/>
              <a:t>()</a:t>
            </a:r>
            <a:endParaRPr lang="en-ZA" b="1" dirty="0"/>
          </a:p>
        </p:txBody>
      </p:sp>
      <p:sp>
        <p:nvSpPr>
          <p:cNvPr id="5" name="Rectangle 4"/>
          <p:cNvSpPr/>
          <p:nvPr/>
        </p:nvSpPr>
        <p:spPr>
          <a:xfrm>
            <a:off x="757646" y="1417412"/>
            <a:ext cx="10554788" cy="646331"/>
          </a:xfrm>
          <a:prstGeom prst="rect">
            <a:avLst/>
          </a:prstGeom>
        </p:spPr>
        <p:txBody>
          <a:bodyPr wrap="square">
            <a:spAutoFit/>
          </a:bodyPr>
          <a:lstStyle/>
          <a:p>
            <a:r>
              <a:rPr lang="en-US" dirty="0" err="1"/>
              <a:t>fs.writeFileSync</a:t>
            </a:r>
            <a:r>
              <a:rPr lang="en-US" dirty="0"/>
              <a:t>() only takes two arguments; the path to the new file’s location, which must end with the name of the new file and the data you want stored.</a:t>
            </a:r>
            <a:endParaRPr lang="en-ZA" dirty="0"/>
          </a:p>
        </p:txBody>
      </p:sp>
      <p:sp>
        <p:nvSpPr>
          <p:cNvPr id="6" name="Rectangle 1"/>
          <p:cNvSpPr>
            <a:spLocks noChangeArrowheads="1"/>
          </p:cNvSpPr>
          <p:nvPr/>
        </p:nvSpPr>
        <p:spPr bwMode="auto">
          <a:xfrm>
            <a:off x="966652" y="2514505"/>
            <a:ext cx="6418424" cy="5232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69FF"/>
                </a:solidFill>
                <a:effectLst/>
                <a:latin typeface="Consolas" panose="020B0609020204030204" pitchFamily="49" charset="0"/>
              </a:rPr>
              <a:t>const</a:t>
            </a:r>
            <a:r>
              <a:rPr kumimoji="0" lang="en-US" altLang="en-US" sz="1400" b="0" i="0" u="none" strike="noStrike" cap="none" normalizeH="0" baseline="0" dirty="0">
                <a:ln>
                  <a:noFill/>
                </a:ln>
                <a:solidFill>
                  <a:srgbClr val="545454"/>
                </a:solidFill>
                <a:effectLst/>
                <a:latin typeface="Consolas" panose="020B0609020204030204" pitchFamily="49" charset="0"/>
              </a:rPr>
              <a:t> gators </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 </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 type</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 </a:t>
            </a:r>
            <a:r>
              <a:rPr kumimoji="0" lang="en-US" altLang="en-US" sz="1400" b="0" i="0" u="none" strike="noStrike" cap="none" normalizeH="0" baseline="0" dirty="0">
                <a:ln>
                  <a:noFill/>
                </a:ln>
                <a:solidFill>
                  <a:srgbClr val="08966B"/>
                </a:solidFill>
                <a:effectLst/>
                <a:latin typeface="Consolas" panose="020B0609020204030204" pitchFamily="49" charset="0"/>
              </a:rPr>
              <a:t>'</a:t>
            </a:r>
            <a:r>
              <a:rPr kumimoji="0" lang="en-US" altLang="en-US" sz="1400" b="0" i="0" u="none" strike="noStrike" cap="none" normalizeH="0" baseline="0" dirty="0" err="1">
                <a:ln>
                  <a:noFill/>
                </a:ln>
                <a:solidFill>
                  <a:srgbClr val="08966B"/>
                </a:solidFill>
                <a:effectLst/>
                <a:latin typeface="Consolas" panose="020B0609020204030204" pitchFamily="49" charset="0"/>
              </a:rPr>
              <a:t>cayman</a:t>
            </a:r>
            <a:r>
              <a:rPr kumimoji="0" lang="en-US" altLang="en-US" sz="1400" b="0" i="0" u="none" strike="noStrike" cap="none" normalizeH="0" baseline="0" dirty="0">
                <a:ln>
                  <a:noFill/>
                </a:ln>
                <a:solidFill>
                  <a:srgbClr val="08966B"/>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 </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545454"/>
                </a:solidFill>
                <a:effectLst/>
                <a:latin typeface="Consolas" panose="020B0609020204030204" pitchFamily="49" charset="0"/>
              </a:rPr>
              <a:t>fs</a:t>
            </a:r>
            <a:r>
              <a:rPr kumimoji="0" lang="en-US" altLang="en-US" sz="1400" b="0" i="0" u="none" strike="noStrike" cap="none" normalizeH="0" baseline="0" dirty="0" err="1">
                <a:ln>
                  <a:noFill/>
                </a:ln>
                <a:solidFill>
                  <a:srgbClr val="666A71"/>
                </a:solidFill>
                <a:effectLst/>
                <a:latin typeface="Consolas" panose="020B0609020204030204" pitchFamily="49" charset="0"/>
              </a:rPr>
              <a:t>.</a:t>
            </a:r>
            <a:r>
              <a:rPr kumimoji="0" lang="en-US" altLang="en-US" sz="1400" b="0" i="0" u="none" strike="noStrike" cap="none" normalizeH="0" baseline="0" dirty="0" err="1">
                <a:ln>
                  <a:noFill/>
                </a:ln>
                <a:solidFill>
                  <a:srgbClr val="E0276A"/>
                </a:solidFill>
                <a:effectLst/>
                <a:latin typeface="Consolas" panose="020B0609020204030204" pitchFamily="49" charset="0"/>
              </a:rPr>
              <a:t>writeFileSync</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08966B"/>
                </a:solidFill>
                <a:effectLst/>
                <a:latin typeface="Consolas" panose="020B0609020204030204" pitchFamily="49" charset="0"/>
              </a:rPr>
              <a:t>'./swamp/</a:t>
            </a:r>
            <a:r>
              <a:rPr kumimoji="0" lang="en-US" altLang="en-US" sz="1400" b="0" i="0" u="none" strike="noStrike" cap="none" normalizeH="0" baseline="0" dirty="0" err="1">
                <a:ln>
                  <a:noFill/>
                </a:ln>
                <a:solidFill>
                  <a:srgbClr val="08966B"/>
                </a:solidFill>
                <a:effectLst/>
                <a:latin typeface="Consolas" panose="020B0609020204030204" pitchFamily="49" charset="0"/>
              </a:rPr>
              <a:t>cayman.json</a:t>
            </a:r>
            <a:r>
              <a:rPr kumimoji="0" lang="en-US" altLang="en-US" sz="1400" b="0" i="0" u="none" strike="noStrike" cap="none" normalizeH="0" baseline="0" dirty="0">
                <a:ln>
                  <a:noFill/>
                </a:ln>
                <a:solidFill>
                  <a:srgbClr val="08966B"/>
                </a:solidFill>
                <a:effectLst/>
                <a:latin typeface="Consolas" panose="020B0609020204030204" pitchFamily="49" charset="0"/>
              </a:rPr>
              <a:t>'</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 </a:t>
            </a:r>
            <a:r>
              <a:rPr kumimoji="0" lang="en-US" altLang="en-US" sz="1400" b="0" i="0" u="none" strike="noStrike" cap="none" normalizeH="0" baseline="0" dirty="0" err="1">
                <a:ln>
                  <a:noFill/>
                </a:ln>
                <a:solidFill>
                  <a:srgbClr val="E0276A"/>
                </a:solidFill>
                <a:effectLst/>
                <a:latin typeface="Consolas" panose="020B0609020204030204" pitchFamily="49" charset="0"/>
              </a:rPr>
              <a:t>JSON</a:t>
            </a:r>
            <a:r>
              <a:rPr kumimoji="0" lang="en-US" altLang="en-US" sz="1400" b="0" i="0" u="none" strike="noStrike" cap="none" normalizeH="0" baseline="0" dirty="0" err="1">
                <a:ln>
                  <a:noFill/>
                </a:ln>
                <a:solidFill>
                  <a:srgbClr val="666A71"/>
                </a:solidFill>
                <a:effectLst/>
                <a:latin typeface="Consolas" panose="020B0609020204030204" pitchFamily="49" charset="0"/>
              </a:rPr>
              <a:t>.</a:t>
            </a:r>
            <a:r>
              <a:rPr kumimoji="0" lang="en-US" altLang="en-US" sz="1400" b="0" i="0" u="none" strike="noStrike" cap="none" normalizeH="0" baseline="0" dirty="0" err="1">
                <a:ln>
                  <a:noFill/>
                </a:ln>
                <a:solidFill>
                  <a:srgbClr val="E0276A"/>
                </a:solidFill>
                <a:effectLst/>
                <a:latin typeface="Consolas" panose="020B0609020204030204" pitchFamily="49" charset="0"/>
              </a:rPr>
              <a:t>stringify</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1400" b="0" i="0" u="none" strike="noStrike" cap="none" normalizeH="0" baseline="0" dirty="0">
                <a:ln>
                  <a:noFill/>
                </a:ln>
                <a:solidFill>
                  <a:srgbClr val="545454"/>
                </a:solidFill>
                <a:effectLst/>
                <a:latin typeface="Consolas" panose="020B0609020204030204" pitchFamily="49" charset="0"/>
              </a:rPr>
              <a:t>gators</a:t>
            </a:r>
            <a:r>
              <a:rPr kumimoji="0" lang="en-US" altLang="en-US" sz="1400" b="0" i="0" u="none" strike="noStrike" cap="none" normalizeH="0" baseline="0" dirty="0">
                <a:ln>
                  <a:noFill/>
                </a:ln>
                <a:solidFill>
                  <a:srgbClr val="666A71"/>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757646" y="3119155"/>
            <a:ext cx="7151125" cy="369332"/>
          </a:xfrm>
          <a:prstGeom prst="rect">
            <a:avLst/>
          </a:prstGeom>
          <a:noFill/>
        </p:spPr>
        <p:txBody>
          <a:bodyPr wrap="none" rtlCol="0">
            <a:spAutoFit/>
          </a:bodyPr>
          <a:lstStyle/>
          <a:p>
            <a:r>
              <a:rPr lang="en-US" dirty="0"/>
              <a:t>Try it and share your output. Remember to recreate the directory structure</a:t>
            </a:r>
            <a:endParaRPr lang="en-ZA" dirty="0"/>
          </a:p>
        </p:txBody>
      </p:sp>
      <p:sp>
        <p:nvSpPr>
          <p:cNvPr id="8" name="Rectangle 7"/>
          <p:cNvSpPr/>
          <p:nvPr/>
        </p:nvSpPr>
        <p:spPr>
          <a:xfrm>
            <a:off x="757646" y="3488487"/>
            <a:ext cx="10554788" cy="923330"/>
          </a:xfrm>
          <a:prstGeom prst="rect">
            <a:avLst/>
          </a:prstGeom>
        </p:spPr>
        <p:txBody>
          <a:bodyPr wrap="square">
            <a:spAutoFit/>
          </a:bodyPr>
          <a:lstStyle/>
          <a:p>
            <a:pPr algn="just"/>
            <a:r>
              <a:rPr lang="en-US" dirty="0"/>
              <a:t>Keep in mind that </a:t>
            </a:r>
            <a:r>
              <a:rPr lang="en-US" dirty="0" err="1"/>
              <a:t>fs.writeFileSync</a:t>
            </a:r>
            <a:r>
              <a:rPr lang="en-US" dirty="0"/>
              <a:t>() is completely rewriting the content in </a:t>
            </a:r>
            <a:r>
              <a:rPr lang="en-US" dirty="0" err="1"/>
              <a:t>cayman.json</a:t>
            </a:r>
            <a:r>
              <a:rPr lang="en-US" dirty="0"/>
              <a:t> so if you change type: '</a:t>
            </a:r>
            <a:r>
              <a:rPr lang="en-US" dirty="0" err="1"/>
              <a:t>cayman</a:t>
            </a:r>
            <a:r>
              <a:rPr lang="en-US" dirty="0"/>
              <a:t>' to type: 'croc' and re-run the file, </a:t>
            </a:r>
            <a:r>
              <a:rPr lang="en-US" dirty="0" err="1"/>
              <a:t>cayman</a:t>
            </a:r>
            <a:r>
              <a:rPr lang="en-US" dirty="0"/>
              <a:t> will be replaced. This can have significant performance drawbacks when modifying large files.</a:t>
            </a:r>
            <a:endParaRPr lang="en-ZA" dirty="0"/>
          </a:p>
        </p:txBody>
      </p:sp>
      <p:sp>
        <p:nvSpPr>
          <p:cNvPr id="9" name="TextBox 8"/>
          <p:cNvSpPr txBox="1"/>
          <p:nvPr/>
        </p:nvSpPr>
        <p:spPr>
          <a:xfrm>
            <a:off x="4023360" y="5193989"/>
            <a:ext cx="2838919" cy="369332"/>
          </a:xfrm>
          <a:prstGeom prst="rect">
            <a:avLst/>
          </a:prstGeom>
          <a:noFill/>
        </p:spPr>
        <p:txBody>
          <a:bodyPr wrap="none" rtlCol="0">
            <a:spAutoFit/>
          </a:bodyPr>
          <a:lstStyle/>
          <a:p>
            <a:r>
              <a:rPr lang="en-US" i="1" dirty="0"/>
              <a:t>*Also look at </a:t>
            </a:r>
            <a:r>
              <a:rPr lang="en-US" i="1" dirty="0" err="1"/>
              <a:t>fs.appendFile</a:t>
            </a:r>
            <a:r>
              <a:rPr lang="en-US" i="1" dirty="0"/>
              <a:t>()</a:t>
            </a:r>
            <a:endParaRPr lang="en-ZA" i="1" dirty="0"/>
          </a:p>
        </p:txBody>
      </p:sp>
    </p:spTree>
    <p:extLst>
      <p:ext uri="{BB962C8B-B14F-4D97-AF65-F5344CB8AC3E}">
        <p14:creationId xmlns:p14="http://schemas.microsoft.com/office/powerpoint/2010/main" val="319018933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9452" y="1048080"/>
            <a:ext cx="10802982" cy="1200329"/>
          </a:xfrm>
          <a:prstGeom prst="rect">
            <a:avLst/>
          </a:prstGeom>
          <a:noFill/>
        </p:spPr>
        <p:txBody>
          <a:bodyPr wrap="square" rtlCol="0">
            <a:spAutoFit/>
          </a:bodyPr>
          <a:lstStyle/>
          <a:p>
            <a:pPr algn="just"/>
            <a:r>
              <a:rPr lang="en-US" b="1" dirty="0" err="1"/>
              <a:t>fs.readFileSync</a:t>
            </a:r>
            <a:r>
              <a:rPr lang="en-US" b="1" dirty="0"/>
              <a:t>()</a:t>
            </a:r>
          </a:p>
          <a:p>
            <a:pPr algn="just"/>
            <a:r>
              <a:rPr lang="en-US" dirty="0"/>
              <a:t>By default all data is returned as a 'buffer’, a special encoded string of numbers, to fix this just pass 'utf8’ as the second argument.  Here we’re going to return a empty array if </a:t>
            </a:r>
            <a:r>
              <a:rPr lang="en-US" dirty="0" err="1"/>
              <a:t>cayman.json</a:t>
            </a:r>
            <a:r>
              <a:rPr lang="en-US" dirty="0"/>
              <a:t> is empty and return the data if it exists.</a:t>
            </a:r>
            <a:endParaRPr lang="en-ZA" dirty="0"/>
          </a:p>
        </p:txBody>
      </p:sp>
      <p:sp>
        <p:nvSpPr>
          <p:cNvPr id="5" name="Rectangle 2"/>
          <p:cNvSpPr>
            <a:spLocks noChangeArrowheads="1"/>
          </p:cNvSpPr>
          <p:nvPr/>
        </p:nvSpPr>
        <p:spPr bwMode="auto">
          <a:xfrm>
            <a:off x="1748975" y="2248409"/>
            <a:ext cx="7543732" cy="25853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69FF"/>
                </a:solidFill>
                <a:effectLst/>
                <a:latin typeface="Consolas" panose="020B0609020204030204" pitchFamily="49" charset="0"/>
              </a:rPr>
              <a:t>const</a:t>
            </a:r>
            <a:r>
              <a:rPr kumimoji="0" lang="en-US" altLang="en-US" sz="1600" b="0" i="0" u="none" strike="noStrike" cap="none" normalizeH="0" baseline="0" dirty="0">
                <a:ln>
                  <a:noFill/>
                </a:ln>
                <a:solidFill>
                  <a:srgbClr val="545454"/>
                </a:solidFill>
                <a:effectLst/>
                <a:latin typeface="Consolas" panose="020B0609020204030204" pitchFamily="49" charset="0"/>
              </a:rPr>
              <a:t> gators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type</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08966B"/>
                </a:solidFill>
                <a:effectLst/>
                <a:latin typeface="Consolas" panose="020B0609020204030204" pitchFamily="49" charset="0"/>
              </a:rPr>
              <a:t>'</a:t>
            </a:r>
            <a:r>
              <a:rPr kumimoji="0" lang="en-US" altLang="en-US" sz="1600" b="0" i="0" u="none" strike="noStrike" cap="none" normalizeH="0" baseline="0" dirty="0" err="1">
                <a:ln>
                  <a:noFill/>
                </a:ln>
                <a:solidFill>
                  <a:srgbClr val="08966B"/>
                </a:solidFill>
                <a:effectLst/>
                <a:latin typeface="Consolas" panose="020B0609020204030204" pitchFamily="49" charset="0"/>
              </a:rPr>
              <a:t>cayman</a:t>
            </a:r>
            <a:r>
              <a:rPr kumimoji="0" lang="en-US" altLang="en-US" sz="1600" b="0" i="0" u="none" strike="noStrike" cap="none" normalizeH="0" baseline="0" dirty="0">
                <a:ln>
                  <a:noFill/>
                </a:ln>
                <a:solidFill>
                  <a:srgbClr val="08966B"/>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69FF"/>
                </a:solidFill>
                <a:effectLst/>
                <a:latin typeface="Consolas" panose="020B0609020204030204" pitchFamily="49" charset="0"/>
              </a:rPr>
              <a:t>const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err="1">
                <a:ln>
                  <a:noFill/>
                </a:ln>
                <a:solidFill>
                  <a:srgbClr val="E0276A"/>
                </a:solidFill>
                <a:effectLst/>
                <a:latin typeface="Consolas" panose="020B0609020204030204" pitchFamily="49" charset="0"/>
              </a:rPr>
              <a:t>getData</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=&gt;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a:ln>
                  <a:noFill/>
                </a:ln>
                <a:solidFill>
                  <a:srgbClr val="0069FF"/>
                </a:solidFill>
                <a:effectLst/>
                <a:latin typeface="Consolas" panose="020B0609020204030204" pitchFamily="49" charset="0"/>
              </a:rPr>
              <a:t>let</a:t>
            </a:r>
            <a:r>
              <a:rPr kumimoji="0" lang="en-US" altLang="en-US" sz="1600" b="0" i="0" u="none" strike="noStrike" cap="none" normalizeH="0" baseline="0" dirty="0">
                <a:ln>
                  <a:noFill/>
                </a:ln>
                <a:solidFill>
                  <a:srgbClr val="545454"/>
                </a:solidFill>
                <a:effectLst/>
                <a:latin typeface="Consolas" panose="020B0609020204030204" pitchFamily="49" charset="0"/>
              </a:rPr>
              <a:t> data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err="1">
                <a:ln>
                  <a:noFill/>
                </a:ln>
                <a:solidFill>
                  <a:srgbClr val="545454"/>
                </a:solidFill>
                <a:effectLst/>
                <a:latin typeface="Consolas" panose="020B0609020204030204" pitchFamily="49" charset="0"/>
              </a:rPr>
              <a:t>fs</a:t>
            </a:r>
            <a:r>
              <a:rPr kumimoji="0" lang="en-US" altLang="en-US" sz="1600" b="0" i="0" u="none" strike="noStrike" cap="none" normalizeH="0" baseline="0" dirty="0" err="1">
                <a:ln>
                  <a:noFill/>
                </a:ln>
                <a:solidFill>
                  <a:srgbClr val="666A71"/>
                </a:solidFill>
                <a:effectLst/>
                <a:latin typeface="Consolas" panose="020B0609020204030204" pitchFamily="49" charset="0"/>
              </a:rPr>
              <a:t>.</a:t>
            </a:r>
            <a:r>
              <a:rPr kumimoji="0" lang="en-US" altLang="en-US" sz="1600" b="0" i="0" u="none" strike="noStrike" cap="none" normalizeH="0" baseline="0" dirty="0" err="1">
                <a:ln>
                  <a:noFill/>
                </a:ln>
                <a:solidFill>
                  <a:srgbClr val="E0276A"/>
                </a:solidFill>
                <a:effectLst/>
                <a:latin typeface="Consolas" panose="020B0609020204030204" pitchFamily="49" charset="0"/>
              </a:rPr>
              <a:t>readFileSync</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08966B"/>
                </a:solidFill>
                <a:effectLst/>
                <a:latin typeface="Consolas" panose="020B0609020204030204" pitchFamily="49" charset="0"/>
              </a:rPr>
              <a:t>'./swamp/</a:t>
            </a:r>
            <a:r>
              <a:rPr kumimoji="0" lang="en-US" altLang="en-US" sz="1600" b="0" i="0" u="none" strike="noStrike" cap="none" normalizeH="0" baseline="0" dirty="0" err="1">
                <a:ln>
                  <a:noFill/>
                </a:ln>
                <a:solidFill>
                  <a:srgbClr val="08966B"/>
                </a:solidFill>
                <a:effectLst/>
                <a:latin typeface="Consolas" panose="020B0609020204030204" pitchFamily="49" charset="0"/>
              </a:rPr>
              <a:t>cayman.json</a:t>
            </a:r>
            <a:r>
              <a:rPr kumimoji="0" lang="en-US" altLang="en-US" sz="1600" b="0" i="0" u="none" strike="noStrike" cap="none" normalizeH="0" baseline="0" dirty="0">
                <a:ln>
                  <a:noFill/>
                </a:ln>
                <a:solidFill>
                  <a:srgbClr val="08966B"/>
                </a:solidFill>
                <a:effectLst/>
                <a:latin typeface="Consolas" panose="020B0609020204030204" pitchFamily="49" charset="0"/>
              </a:rPr>
              <a:t>'</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08966B"/>
                </a:solidFill>
                <a:effectLst/>
                <a:latin typeface="Consolas" panose="020B0609020204030204" pitchFamily="49" charset="0"/>
              </a:rPr>
              <a:t>'utf8'</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a:ln>
                  <a:noFill/>
                </a:ln>
                <a:solidFill>
                  <a:srgbClr val="0069FF"/>
                </a:solidFill>
                <a:effectLst/>
                <a:latin typeface="Consolas" panose="020B0609020204030204" pitchFamily="49" charset="0"/>
              </a:rPr>
              <a:t>if</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data</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0069FF"/>
                </a:solidFill>
                <a:effectLst/>
                <a:latin typeface="Consolas" panose="020B0609020204030204" pitchFamily="49" charset="0"/>
              </a:rPr>
              <a:t>return</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a:ln>
                  <a:noFill/>
                </a:ln>
                <a:solidFill>
                  <a:srgbClr val="0069FF"/>
                </a:solidFill>
                <a:effectLst/>
                <a:latin typeface="Consolas" panose="020B0609020204030204" pitchFamily="49" charset="0"/>
              </a:rPr>
              <a:t>else</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a:ln>
                  <a:noFill/>
                </a:ln>
                <a:solidFill>
                  <a:srgbClr val="0069FF"/>
                </a:solidFill>
                <a:effectLst/>
                <a:latin typeface="Consolas" panose="020B0609020204030204" pitchFamily="49" charset="0"/>
              </a:rPr>
              <a:t>const</a:t>
            </a:r>
            <a:r>
              <a:rPr kumimoji="0" lang="en-US" altLang="en-US" sz="1600" b="0" i="0" u="none" strike="noStrike" cap="none" normalizeH="0" baseline="0" dirty="0">
                <a:ln>
                  <a:noFill/>
                </a:ln>
                <a:solidFill>
                  <a:srgbClr val="545454"/>
                </a:solidFill>
                <a:effectLst/>
                <a:latin typeface="Consolas" panose="020B0609020204030204" pitchFamily="49" charset="0"/>
              </a:rPr>
              <a:t> file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err="1">
                <a:ln>
                  <a:noFill/>
                </a:ln>
                <a:solidFill>
                  <a:srgbClr val="E0276A"/>
                </a:solidFill>
                <a:effectLst/>
                <a:latin typeface="Consolas" panose="020B0609020204030204" pitchFamily="49" charset="0"/>
              </a:rPr>
              <a:t>JSON</a:t>
            </a:r>
            <a:r>
              <a:rPr kumimoji="0" lang="en-US" altLang="en-US" sz="1600" b="0" i="0" u="none" strike="noStrike" cap="none" normalizeH="0" baseline="0" dirty="0" err="1">
                <a:ln>
                  <a:noFill/>
                </a:ln>
                <a:solidFill>
                  <a:srgbClr val="666A71"/>
                </a:solidFill>
                <a:effectLst/>
                <a:latin typeface="Consolas" panose="020B0609020204030204" pitchFamily="49" charset="0"/>
              </a:rPr>
              <a:t>.</a:t>
            </a:r>
            <a:r>
              <a:rPr kumimoji="0" lang="en-US" altLang="en-US" sz="1600" b="0" i="0" u="none" strike="noStrike" cap="none" normalizeH="0" baseline="0" dirty="0" err="1">
                <a:ln>
                  <a:noFill/>
                </a:ln>
                <a:solidFill>
                  <a:srgbClr val="E0276A"/>
                </a:solidFill>
                <a:effectLst/>
                <a:latin typeface="Consolas" panose="020B0609020204030204" pitchFamily="49" charset="0"/>
              </a:rPr>
              <a:t>parse</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data</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a:ln>
                  <a:noFill/>
                </a:ln>
                <a:solidFill>
                  <a:srgbClr val="0069FF"/>
                </a:solidFill>
                <a:effectLst/>
                <a:latin typeface="Consolas" panose="020B0609020204030204" pitchFamily="49" charset="0"/>
              </a:rPr>
              <a:t>return</a:t>
            </a:r>
            <a:r>
              <a:rPr kumimoji="0" lang="en-US" altLang="en-US" sz="1600" b="0" i="0" u="none" strike="noStrike" cap="none" normalizeH="0" baseline="0" dirty="0">
                <a:ln>
                  <a:noFill/>
                </a:ln>
                <a:solidFill>
                  <a:srgbClr val="545454"/>
                </a:solidFill>
                <a:effectLst/>
                <a:latin typeface="Consolas" panose="020B0609020204030204" pitchFamily="49" charset="0"/>
              </a:rPr>
              <a:t> file</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69FF"/>
                </a:solidFill>
                <a:effectLst/>
                <a:latin typeface="Consolas" panose="020B0609020204030204" pitchFamily="49" charset="0"/>
              </a:rPr>
              <a:t>const</a:t>
            </a:r>
            <a:r>
              <a:rPr kumimoji="0" lang="en-US" altLang="en-US" sz="1600" b="0" i="0" u="none" strike="noStrike" cap="none" normalizeH="0" baseline="0" dirty="0">
                <a:ln>
                  <a:noFill/>
                </a:ln>
                <a:solidFill>
                  <a:srgbClr val="545454"/>
                </a:solidFill>
                <a:effectLst/>
                <a:latin typeface="Consolas" panose="020B0609020204030204" pitchFamily="49" charset="0"/>
              </a:rPr>
              <a:t> data </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err="1">
                <a:ln>
                  <a:noFill/>
                </a:ln>
                <a:solidFill>
                  <a:srgbClr val="E0276A"/>
                </a:solidFill>
                <a:effectLst/>
                <a:latin typeface="Consolas" panose="020B0609020204030204" pitchFamily="49" charset="0"/>
              </a:rPr>
              <a:t>getData</a:t>
            </a:r>
            <a:r>
              <a:rPr kumimoji="0" lang="en-US" altLang="en-US" sz="1600" b="0" i="0" u="none" strike="noStrike" cap="none" normalizeH="0" baseline="0" dirty="0">
                <a:ln>
                  <a:noFill/>
                </a:ln>
                <a:solidFill>
                  <a:srgbClr val="666A71"/>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5465"/>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2.xml><?xml version="1.0" encoding="utf-8"?>
<ds:datastoreItem xmlns:ds="http://schemas.openxmlformats.org/officeDocument/2006/customXml" ds:itemID="{B6242742-1696-480F-B251-36560CFCA438}">
  <ds:schemaRefs>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77B867B8-28EC-437E-9587-E12109787D8C}"/>
</file>

<file path=docProps/app.xml><?xml version="1.0" encoding="utf-8"?>
<Properties xmlns="http://schemas.openxmlformats.org/officeDocument/2006/extended-properties" xmlns:vt="http://schemas.openxmlformats.org/officeDocument/2006/docPropsVTypes">
  <TotalTime>21230</TotalTime>
  <Words>1959</Words>
  <Application>Microsoft Office PowerPoint</Application>
  <PresentationFormat>Widescreen</PresentationFormat>
  <Paragraphs>150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Sailec-Medium</vt:lpstr>
      <vt:lpstr>Sailec-Regular</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Lawrenc L. Mothabela</cp:lastModifiedBy>
  <cp:revision>647</cp:revision>
  <dcterms:created xsi:type="dcterms:W3CDTF">2018-02-27T07:16:29Z</dcterms:created>
  <dcterms:modified xsi:type="dcterms:W3CDTF">2020-08-13T14:24:02Z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