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58" r:id="rId4"/>
    <p:sldId id="260" r:id="rId5"/>
    <p:sldId id="263" r:id="rId6"/>
    <p:sldId id="264" r:id="rId7"/>
    <p:sldId id="270" r:id="rId8"/>
    <p:sldId id="287" r:id="rId9"/>
    <p:sldId id="271" r:id="rId10"/>
    <p:sldId id="272" r:id="rId11"/>
    <p:sldId id="288" r:id="rId12"/>
    <p:sldId id="290" r:id="rId13"/>
    <p:sldId id="295" r:id="rId14"/>
    <p:sldId id="289" r:id="rId15"/>
    <p:sldId id="291" r:id="rId16"/>
    <p:sldId id="294" r:id="rId17"/>
    <p:sldId id="292" r:id="rId18"/>
    <p:sldId id="293" r:id="rId19"/>
    <p:sldId id="283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046"/>
    <a:srgbClr val="2E4398"/>
    <a:srgbClr val="C0CE4D"/>
    <a:srgbClr val="F2F2F2"/>
    <a:srgbClr val="00B386"/>
    <a:srgbClr val="86B7A8"/>
    <a:srgbClr val="3AC1E3"/>
    <a:srgbClr val="0F5A22"/>
    <a:srgbClr val="99ABA5"/>
    <a:srgbClr val="F59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364" autoAdjust="0"/>
  </p:normalViewPr>
  <p:slideViewPr>
    <p:cSldViewPr snapToGrid="0">
      <p:cViewPr varScale="1">
        <p:scale>
          <a:sx n="81" d="100"/>
          <a:sy n="81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98AF-3524-4BDF-A9D7-396914A09833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5982-B72B-4B18-9763-52D6357CE8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5141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7608E-DE25-440E-B62A-14502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4" y="906038"/>
            <a:ext cx="1138179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E0876-0872-4BDF-972E-001C2D6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04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0925A-E633-48FE-B4F6-C6445111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104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2D5D197-9563-4FB8-9B9D-08A5391391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6772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Haga clic para modificar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7BFB135D-1C7E-4842-A0E1-428874D9F24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56772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6D35F93-42C7-47E4-AD92-C00F1808A1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418489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066833F-A396-4565-B8B8-72CF082EAB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18489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951691-C77A-4EC5-9DC6-8387323F8F13}"/>
              </a:ext>
            </a:extLst>
          </p:cNvPr>
          <p:cNvCxnSpPr/>
          <p:nvPr userDrawn="1"/>
        </p:nvCxnSpPr>
        <p:spPr>
          <a:xfrm>
            <a:off x="4069725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B8F56DC-5720-4B4D-A740-F29FDBD0FB87}"/>
              </a:ext>
            </a:extLst>
          </p:cNvPr>
          <p:cNvCxnSpPr/>
          <p:nvPr userDrawn="1"/>
        </p:nvCxnSpPr>
        <p:spPr>
          <a:xfrm>
            <a:off x="8060029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20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solidFill>
                  <a:srgbClr val="2E43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141"/>
          </a:xfrm>
        </p:spPr>
        <p:txBody>
          <a:bodyPr>
            <a:normAutofit/>
          </a:bodyPr>
          <a:lstStyle>
            <a:lvl1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2761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8553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05684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F6C116-2F29-4960-8E0B-D91475358D03}"/>
              </a:ext>
            </a:extLst>
          </p:cNvPr>
          <p:cNvSpPr/>
          <p:nvPr userDrawn="1"/>
        </p:nvSpPr>
        <p:spPr>
          <a:xfrm>
            <a:off x="6100293" y="1855418"/>
            <a:ext cx="5257800" cy="4351338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84890" y="2060620"/>
            <a:ext cx="4919729" cy="39409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868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441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990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093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2900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89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91087"/>
            <a:ext cx="5189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676AFF-8AA8-47E6-83A2-851FF6B47CF8}"/>
              </a:ext>
            </a:extLst>
          </p:cNvPr>
          <p:cNvSpPr/>
          <p:nvPr userDrawn="1"/>
        </p:nvSpPr>
        <p:spPr>
          <a:xfrm>
            <a:off x="6338888" y="429518"/>
            <a:ext cx="5448007" cy="5556811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215E1FFD-5A50-42D0-8C63-55C3C3417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8102" y="711043"/>
            <a:ext cx="4829577" cy="40155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5BDCE4EB-59EF-44A7-8B0C-E6D064A34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8504" y="5008071"/>
            <a:ext cx="4829175" cy="74878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06941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" y="0"/>
            <a:ext cx="12200092" cy="687019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b="1" i="0" kern="1200" smtClean="0">
          <a:solidFill>
            <a:srgbClr val="2E4398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800" kern="120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guides.net/2018/11/hibernate-query-language-basics.html" TargetMode="External"/><Relationship Id="rId2" Type="http://schemas.openxmlformats.org/officeDocument/2006/relationships/hyperlink" Target="http://www.javaguides.net/p/jdbc-tutorial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://www.javaguides.net/p/java-tutorial-learn-java-programmin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0E0903-B9A9-49CE-B084-277D25FE5943}"/>
              </a:ext>
            </a:extLst>
          </p:cNvPr>
          <p:cNvSpPr txBox="1"/>
          <p:nvPr/>
        </p:nvSpPr>
        <p:spPr>
          <a:xfrm>
            <a:off x="1330058" y="4235075"/>
            <a:ext cx="356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>
                <a:solidFill>
                  <a:schemeClr val="bg1"/>
                </a:solidFill>
              </a:rPr>
              <a:t>Hibernate</a:t>
            </a:r>
            <a:endParaRPr lang="es-CO" sz="2800" b="1" dirty="0">
              <a:solidFill>
                <a:schemeClr val="bg1"/>
              </a:solidFill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</a:rPr>
              <a:t>Por: Judy Moreno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DAFF1F-0F27-40C6-BA51-E9A098C15F69}"/>
              </a:ext>
            </a:extLst>
          </p:cNvPr>
          <p:cNvSpPr/>
          <p:nvPr/>
        </p:nvSpPr>
        <p:spPr>
          <a:xfrm>
            <a:off x="2050472" y="932995"/>
            <a:ext cx="2313709" cy="387927"/>
          </a:xfrm>
          <a:prstGeom prst="rect">
            <a:avLst/>
          </a:prstGeom>
          <a:solidFill>
            <a:srgbClr val="60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21D00-36F4-46B3-9627-49019FBAB999}"/>
              </a:ext>
            </a:extLst>
          </p:cNvPr>
          <p:cNvSpPr txBox="1"/>
          <p:nvPr/>
        </p:nvSpPr>
        <p:spPr>
          <a:xfrm>
            <a:off x="2050472" y="896125"/>
            <a:ext cx="134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CICLO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616F82-7BAB-45E6-BFDD-CEDDF17E005A}"/>
              </a:ext>
            </a:extLst>
          </p:cNvPr>
          <p:cNvSpPr/>
          <p:nvPr/>
        </p:nvSpPr>
        <p:spPr>
          <a:xfrm>
            <a:off x="1094397" y="2227002"/>
            <a:ext cx="4036682" cy="113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F8100C1-281F-41BB-8828-272E8627CCA0}"/>
              </a:ext>
            </a:extLst>
          </p:cNvPr>
          <p:cNvGrpSpPr/>
          <p:nvPr/>
        </p:nvGrpSpPr>
        <p:grpSpPr>
          <a:xfrm>
            <a:off x="1094397" y="2249051"/>
            <a:ext cx="2787045" cy="1243087"/>
            <a:chOff x="1094397" y="2185913"/>
            <a:chExt cx="2787045" cy="124308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8994042-9B97-40C3-B984-7560DE829D7B}"/>
                </a:ext>
              </a:extLst>
            </p:cNvPr>
            <p:cNvSpPr txBox="1"/>
            <p:nvPr/>
          </p:nvSpPr>
          <p:spPr>
            <a:xfrm>
              <a:off x="1094397" y="2598003"/>
              <a:ext cx="17456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800" dirty="0">
                  <a:solidFill>
                    <a:srgbClr val="C0CE4D"/>
                  </a:solidFill>
                  <a:latin typeface="Zilla Slab SemiBold" pitchFamily="2" charset="0"/>
                  <a:ea typeface="Zilla Slab SemiBold" pitchFamily="2" charset="0"/>
                </a:rPr>
                <a:t>Básica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40D3A08-C62F-487F-870F-D1BAA7B9B355}"/>
                </a:ext>
              </a:extLst>
            </p:cNvPr>
            <p:cNvSpPr txBox="1"/>
            <p:nvPr/>
          </p:nvSpPr>
          <p:spPr>
            <a:xfrm>
              <a:off x="1094397" y="2185913"/>
              <a:ext cx="2787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>
                  <a:solidFill>
                    <a:srgbClr val="607775"/>
                  </a:solidFill>
                  <a:latin typeface="Zilla Slab" pitchFamily="2" charset="0"/>
                  <a:ea typeface="Zilla Slab" pitchFamily="2" charset="0"/>
                </a:rPr>
                <a:t>Programación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32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7" y="1208157"/>
            <a:ext cx="9587746" cy="3128174"/>
          </a:xfrm>
        </p:spPr>
        <p:txBody>
          <a:bodyPr>
            <a:normAutofit/>
          </a:bodyPr>
          <a:lstStyle/>
          <a:p>
            <a:r>
              <a:rPr lang="es-MX" sz="3600" dirty="0"/>
              <a:t>Crear un proyecto con Maven (trabaja basado en POM) 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EAACD7-4C49-A775-34B2-1C7436FC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6" y="2182527"/>
            <a:ext cx="6180855" cy="43076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43BBD8-E0D1-299D-CF6B-35BDDB95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40" y="2182527"/>
            <a:ext cx="5587527" cy="39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6" y="1208156"/>
            <a:ext cx="5800277" cy="4307427"/>
          </a:xfrm>
        </p:spPr>
        <p:txBody>
          <a:bodyPr>
            <a:normAutofit/>
          </a:bodyPr>
          <a:lstStyle/>
          <a:p>
            <a:r>
              <a:rPr lang="es-MX" sz="3600" dirty="0"/>
              <a:t>Configurar POM</a:t>
            </a:r>
            <a:endParaRPr lang="es-CO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6B70B3-6179-FA1E-D322-85517766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6" y="2006554"/>
            <a:ext cx="10438102" cy="31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51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6" y="1208156"/>
            <a:ext cx="5800277" cy="4307427"/>
          </a:xfrm>
        </p:spPr>
        <p:txBody>
          <a:bodyPr>
            <a:normAutofit/>
          </a:bodyPr>
          <a:lstStyle/>
          <a:p>
            <a:r>
              <a:rPr lang="es-MX" sz="3600" dirty="0"/>
              <a:t>Configurar POM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DC1C1F-81D7-4B49-984C-50C17EAE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2" y="1857898"/>
            <a:ext cx="6456489" cy="4876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6E0F05-F067-FA62-08F3-B46AB6D0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05" y="260974"/>
            <a:ext cx="4698449" cy="226821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8582058-FC75-9F90-77AF-E66178B3DB7A}"/>
              </a:ext>
            </a:extLst>
          </p:cNvPr>
          <p:cNvSpPr txBox="1">
            <a:spLocks/>
          </p:cNvSpPr>
          <p:nvPr/>
        </p:nvSpPr>
        <p:spPr>
          <a:xfrm>
            <a:off x="7201306" y="3804631"/>
            <a:ext cx="4698448" cy="1067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CO" sz="1800" kern="12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/>
              <a:t>Asignar </a:t>
            </a:r>
            <a:r>
              <a:rPr lang="es-MX" sz="3600" dirty="0" err="1"/>
              <a:t>jdk</a:t>
            </a:r>
            <a:r>
              <a:rPr lang="es-MX" sz="3600" dirty="0"/>
              <a:t> 11 si no es el que se tiene por defecto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7239620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316" y="494050"/>
            <a:ext cx="7175388" cy="1067711"/>
          </a:xfrm>
        </p:spPr>
        <p:txBody>
          <a:bodyPr>
            <a:normAutofit lnSpcReduction="10000"/>
          </a:bodyPr>
          <a:lstStyle/>
          <a:p>
            <a:r>
              <a:rPr lang="es-MX" sz="3600" dirty="0"/>
              <a:t>Crear archivo de configuración </a:t>
            </a:r>
            <a:r>
              <a:rPr lang="es-MX" sz="3600" dirty="0" err="1"/>
              <a:t>xml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4EA6E-6FEB-95A4-938C-4DBF9C7D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04" y="1342417"/>
            <a:ext cx="10329696" cy="48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30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6" y="1208156"/>
            <a:ext cx="5800277" cy="4307427"/>
          </a:xfrm>
        </p:spPr>
        <p:txBody>
          <a:bodyPr>
            <a:normAutofit/>
          </a:bodyPr>
          <a:lstStyle/>
          <a:p>
            <a:r>
              <a:rPr lang="es-MX" sz="3600" dirty="0"/>
              <a:t>Crear los paquetes:</a:t>
            </a:r>
          </a:p>
          <a:p>
            <a:pPr lvl="1"/>
            <a:r>
              <a:rPr lang="es-MX" sz="3600" dirty="0"/>
              <a:t> </a:t>
            </a:r>
            <a:r>
              <a:rPr lang="es-MX" sz="3600" dirty="0" err="1"/>
              <a:t>entity</a:t>
            </a:r>
            <a:r>
              <a:rPr lang="es-MX" sz="3600" dirty="0"/>
              <a:t>: Identificar los POJO </a:t>
            </a:r>
          </a:p>
          <a:p>
            <a:pPr lvl="1"/>
            <a:r>
              <a:rPr lang="es-MX" sz="3600" dirty="0"/>
              <a:t> </a:t>
            </a:r>
            <a:r>
              <a:rPr lang="es-MX" sz="3600" dirty="0" err="1"/>
              <a:t>util</a:t>
            </a:r>
            <a:r>
              <a:rPr lang="es-MX" sz="3600" dirty="0"/>
              <a:t>: utilerías para la conexión con BD </a:t>
            </a:r>
          </a:p>
          <a:p>
            <a:pPr lvl="1"/>
            <a:r>
              <a:rPr lang="es-MX" sz="3600" dirty="0"/>
              <a:t> y el principal si no lo tiene: crear clase </a:t>
            </a:r>
            <a:r>
              <a:rPr lang="es-MX" sz="3600" dirty="0" err="1"/>
              <a:t>Main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6BBB07-2902-CDAA-DEF5-9A8EB06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24" y="1502588"/>
            <a:ext cx="4530151" cy="33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04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6" y="1208156"/>
            <a:ext cx="4713009" cy="5211694"/>
          </a:xfrm>
        </p:spPr>
        <p:txBody>
          <a:bodyPr>
            <a:normAutofit/>
          </a:bodyPr>
          <a:lstStyle/>
          <a:p>
            <a:r>
              <a:rPr lang="es-MX" sz="3600" dirty="0"/>
              <a:t>Clase </a:t>
            </a:r>
            <a:r>
              <a:rPr lang="es-MX" sz="3600" dirty="0" err="1"/>
              <a:t>Student</a:t>
            </a:r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r>
              <a:rPr lang="es-MX" sz="3600" dirty="0"/>
              <a:t>Al final sobrecarga constructores</a:t>
            </a:r>
          </a:p>
          <a:p>
            <a:r>
              <a:rPr lang="es-MX" sz="3600" dirty="0" err="1"/>
              <a:t>Gets</a:t>
            </a:r>
            <a:r>
              <a:rPr lang="es-MX" sz="3600" dirty="0"/>
              <a:t> y sets </a:t>
            </a:r>
          </a:p>
          <a:p>
            <a:r>
              <a:rPr lang="es-MX" sz="3600" dirty="0" err="1"/>
              <a:t>toString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063DD1-CD68-8949-76DB-2A02CE165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27"/>
          <a:stretch/>
        </p:blipFill>
        <p:spPr>
          <a:xfrm>
            <a:off x="5727372" y="709613"/>
            <a:ext cx="4940628" cy="59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40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16" y="1281181"/>
            <a:ext cx="7637184" cy="5211694"/>
          </a:xfrm>
        </p:spPr>
        <p:txBody>
          <a:bodyPr>
            <a:normAutofit lnSpcReduction="10000"/>
          </a:bodyPr>
          <a:lstStyle/>
          <a:p>
            <a:r>
              <a:rPr lang="es-MX" sz="3600" dirty="0"/>
              <a:t>Crear la BD</a:t>
            </a:r>
          </a:p>
          <a:p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r>
              <a:rPr lang="es-MX" sz="3600" dirty="0"/>
              <a:t>Podemos solo crear la BD en el SGBD y en </a:t>
            </a:r>
            <a:r>
              <a:rPr lang="es-MX" sz="3600" dirty="0" err="1"/>
              <a:t>hibernate</a:t>
            </a:r>
            <a:r>
              <a:rPr lang="es-MX" sz="3600" dirty="0"/>
              <a:t> las tablas</a:t>
            </a:r>
          </a:p>
          <a:p>
            <a:endParaRPr lang="es-MX" sz="3600" dirty="0"/>
          </a:p>
          <a:p>
            <a:endParaRPr lang="es-MX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A16A56-C5A0-8D7B-93B5-D0227922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70" y="1690688"/>
            <a:ext cx="9605614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8140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82" y="1208156"/>
            <a:ext cx="3389693" cy="5211694"/>
          </a:xfrm>
        </p:spPr>
        <p:txBody>
          <a:bodyPr>
            <a:normAutofit/>
          </a:bodyPr>
          <a:lstStyle/>
          <a:p>
            <a:r>
              <a:rPr lang="es-MX" sz="3600" dirty="0"/>
              <a:t>Clase </a:t>
            </a:r>
            <a:r>
              <a:rPr lang="es-MX" sz="3600" dirty="0" err="1"/>
              <a:t>HibernateUtil</a:t>
            </a:r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r>
              <a:rPr lang="es-MX" sz="3600" dirty="0"/>
              <a:t>Importar librerías de </a:t>
            </a:r>
            <a:r>
              <a:rPr lang="es-MX" sz="3600" dirty="0" err="1"/>
              <a:t>hibernate</a:t>
            </a:r>
            <a:endParaRPr lang="es-CO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2E8E3C-0371-C7D2-1C11-3A02DCFC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48" y="504825"/>
            <a:ext cx="857207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82" y="1208156"/>
            <a:ext cx="3389693" cy="5211694"/>
          </a:xfrm>
        </p:spPr>
        <p:txBody>
          <a:bodyPr>
            <a:normAutofit/>
          </a:bodyPr>
          <a:lstStyle/>
          <a:p>
            <a:r>
              <a:rPr lang="es-MX" sz="3600" dirty="0"/>
              <a:t>Clase </a:t>
            </a:r>
            <a:r>
              <a:rPr lang="es-MX" sz="3600" dirty="0" err="1"/>
              <a:t>main</a:t>
            </a:r>
            <a:endParaRPr lang="es-MX" sz="3600" dirty="0"/>
          </a:p>
          <a:p>
            <a:endParaRPr lang="es-MX" sz="3600" dirty="0"/>
          </a:p>
          <a:p>
            <a:endParaRPr lang="es-MX" sz="3600" dirty="0"/>
          </a:p>
          <a:p>
            <a:r>
              <a:rPr lang="es-MX" sz="3600" dirty="0"/>
              <a:t>Importar librerías de </a:t>
            </a:r>
            <a:r>
              <a:rPr lang="es-MX" sz="3600" dirty="0" err="1"/>
              <a:t>hibernate</a:t>
            </a:r>
            <a:r>
              <a:rPr lang="es-MX" sz="3600" dirty="0"/>
              <a:t> y clases de otros paquetes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DD3842-66ED-4765-C372-4BDC56BC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05" y="365125"/>
            <a:ext cx="8398669" cy="60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974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FAC5E-985E-4A72-AC46-FEFEA5A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Preguntas</a:t>
            </a:r>
          </a:p>
        </p:txBody>
      </p:sp>
      <p:pic>
        <p:nvPicPr>
          <p:cNvPr id="5122" name="Picture 2" descr="15 preguntas que debes hacerte antes de abrir un negocio - Think Big  Empresas">
            <a:extLst>
              <a:ext uri="{FF2B5EF4-FFF2-40B4-BE49-F238E27FC236}">
                <a16:creationId xmlns:a16="http://schemas.microsoft.com/office/drawing/2014/main" id="{F2666A07-42D5-86ED-7B63-DA1A6318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71" y="1907309"/>
            <a:ext cx="5287553" cy="32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629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427EBE-BD22-4619-8E70-6EDC1C28DD22}"/>
              </a:ext>
            </a:extLst>
          </p:cNvPr>
          <p:cNvSpPr txBox="1">
            <a:spLocks noChangeArrowheads="1"/>
          </p:cNvSpPr>
          <p:nvPr/>
        </p:nvSpPr>
        <p:spPr>
          <a:xfrm>
            <a:off x="3118036" y="2142066"/>
            <a:ext cx="8454841" cy="125532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s-MX" alt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Ingeniera telemática de la universidad distrital </a:t>
            </a:r>
            <a:r>
              <a:rPr lang="es-MX" altLang="es-CO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fjc</a:t>
            </a:r>
            <a:endParaRPr lang="es-MX" altLang="es-CO" sz="32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s-MX" altLang="es-CO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Magister en ingeniería de sistemas y computación universidad nacional de Colombia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9BED498-D737-406E-A9FE-7322F961B217}"/>
              </a:ext>
            </a:extLst>
          </p:cNvPr>
          <p:cNvSpPr txBox="1">
            <a:spLocks/>
          </p:cNvSpPr>
          <p:nvPr/>
        </p:nvSpPr>
        <p:spPr>
          <a:xfrm>
            <a:off x="828676" y="1295033"/>
            <a:ext cx="10744201" cy="535083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s-CO" sz="5333" b="1" dirty="0"/>
              <a:t>Judy Marcela Moreno Ospina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D08677-86B3-422D-B3A6-651B37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" y="2153850"/>
            <a:ext cx="1869599" cy="332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1;p4">
            <a:extLst>
              <a:ext uri="{FF2B5EF4-FFF2-40B4-BE49-F238E27FC236}">
                <a16:creationId xmlns:a16="http://schemas.microsoft.com/office/drawing/2014/main" id="{9C5DFC7A-2365-4814-043D-CCE2E4F274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33393" y="3429000"/>
            <a:ext cx="7447175" cy="241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Líder Equipo Ingeniería Planestic-UD Universidad Distrital Francisco José de Caldas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Docente universitaria en Universidad Nacional, Universidad Distrital, Fundación Universitaria Compensar, Universidad El Bosque, Fundación Universitaria Konrad Lorenz  </a:t>
            </a:r>
          </a:p>
        </p:txBody>
      </p:sp>
    </p:spTree>
    <p:extLst>
      <p:ext uri="{BB962C8B-B14F-4D97-AF65-F5344CB8AC3E}">
        <p14:creationId xmlns:p14="http://schemas.microsoft.com/office/powerpoint/2010/main" val="339909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En Java una clase permite representar la abstracción de elementos del mundo real a el plano lógico</a:t>
            </a:r>
          </a:p>
          <a:p>
            <a:r>
              <a:rPr lang="es-CO" sz="2400" b="1" dirty="0">
                <a:solidFill>
                  <a:srgbClr val="2E4398"/>
                </a:solidFill>
              </a:rPr>
              <a:t>Por lo general algunas clases son el equivalente a entidades o tablas de una BD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C97B64B-43BC-7C1C-EB77-7361732A84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0B5D-8125-8D46-B78F-0AB6A4BF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56" y="2060619"/>
            <a:ext cx="4794195" cy="33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646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A5A38C0-2D9C-4BDA-96E0-D1E2FE19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08" y="575033"/>
            <a:ext cx="5189884" cy="681087"/>
          </a:xfrm>
        </p:spPr>
        <p:txBody>
          <a:bodyPr/>
          <a:lstStyle/>
          <a:p>
            <a:r>
              <a:rPr lang="es-CO" dirty="0"/>
              <a:t>BD</a:t>
            </a:r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37B52BA2-7759-C17B-C978-B7ADF4F7625A}"/>
              </a:ext>
            </a:extLst>
          </p:cNvPr>
          <p:cNvSpPr txBox="1">
            <a:spLocks/>
          </p:cNvSpPr>
          <p:nvPr/>
        </p:nvSpPr>
        <p:spPr>
          <a:xfrm>
            <a:off x="811508" y="1796669"/>
            <a:ext cx="4833870" cy="3940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kern="120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CO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Conjunto estructurado de datos.</a:t>
            </a:r>
          </a:p>
          <a:p>
            <a:r>
              <a:rPr lang="es-CO" sz="2400" b="1" dirty="0">
                <a:solidFill>
                  <a:srgbClr val="2E4398"/>
                </a:solidFill>
              </a:rPr>
              <a:t>Proceso de abstracción identificar entidades del mundo real y representarlas como tablas en el ambiente lógico</a:t>
            </a:r>
          </a:p>
        </p:txBody>
      </p:sp>
      <p:pic>
        <p:nvPicPr>
          <p:cNvPr id="2050" name="Picture 2" descr="Solución Segundo parcial Base de Datos :: Base de Datos">
            <a:extLst>
              <a:ext uri="{FF2B5EF4-FFF2-40B4-BE49-F238E27FC236}">
                <a16:creationId xmlns:a16="http://schemas.microsoft.com/office/drawing/2014/main" id="{67497024-201F-DAFF-28A7-6BF9744CD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24" y="1531265"/>
            <a:ext cx="5868705" cy="36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865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FAC5E-985E-4A72-AC46-FEFEA5A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tradicional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BAE7799D-E031-4E03-A822-AFFEBE2BB736}"/>
              </a:ext>
            </a:extLst>
          </p:cNvPr>
          <p:cNvSpPr/>
          <p:nvPr/>
        </p:nvSpPr>
        <p:spPr>
          <a:xfrm>
            <a:off x="1843764" y="2243822"/>
            <a:ext cx="1289538" cy="1289538"/>
          </a:xfrm>
          <a:prstGeom prst="ellipse">
            <a:avLst/>
          </a:prstGeom>
          <a:solidFill>
            <a:srgbClr val="C0CE4D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06F70583-26A6-4231-97E8-CD5C43B6349E}"/>
              </a:ext>
            </a:extLst>
          </p:cNvPr>
          <p:cNvSpPr/>
          <p:nvPr/>
        </p:nvSpPr>
        <p:spPr>
          <a:xfrm>
            <a:off x="6663545" y="2243822"/>
            <a:ext cx="1289538" cy="1289538"/>
          </a:xfrm>
          <a:prstGeom prst="ellipse">
            <a:avLst/>
          </a:prstGeom>
          <a:solidFill>
            <a:srgbClr val="C0CE4D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16">
            <a:extLst>
              <a:ext uri="{FF2B5EF4-FFF2-40B4-BE49-F238E27FC236}">
                <a16:creationId xmlns:a16="http://schemas.microsoft.com/office/drawing/2014/main" id="{56BBB1D6-64C4-4CA3-B5F3-85DCC70BBD74}"/>
              </a:ext>
            </a:extLst>
          </p:cNvPr>
          <p:cNvSpPr/>
          <p:nvPr/>
        </p:nvSpPr>
        <p:spPr>
          <a:xfrm>
            <a:off x="9009008" y="2243822"/>
            <a:ext cx="1289538" cy="1289538"/>
          </a:xfrm>
          <a:prstGeom prst="ellipse">
            <a:avLst/>
          </a:prstGeom>
          <a:solidFill>
            <a:srgbClr val="C0CE4D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4575612-7E40-41F1-8668-FD551D623455}"/>
              </a:ext>
            </a:extLst>
          </p:cNvPr>
          <p:cNvSpPr/>
          <p:nvPr/>
        </p:nvSpPr>
        <p:spPr>
          <a:xfrm>
            <a:off x="4232178" y="2243822"/>
            <a:ext cx="1289538" cy="1289538"/>
          </a:xfrm>
          <a:prstGeom prst="ellipse">
            <a:avLst/>
          </a:prstGeom>
          <a:solidFill>
            <a:srgbClr val="C0CE4D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02C547EE-ACAB-40A9-99FB-17290DB1F5C1}"/>
              </a:ext>
            </a:extLst>
          </p:cNvPr>
          <p:cNvSpPr txBox="1">
            <a:spLocks/>
          </p:cNvSpPr>
          <p:nvPr/>
        </p:nvSpPr>
        <p:spPr>
          <a:xfrm>
            <a:off x="1436080" y="4226316"/>
            <a:ext cx="2282964" cy="151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0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diseña una BD relacional (por lo general) que corresponda a la normalización de datos, posteriormente se crea su estructura (DDL)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8649882B-A45D-498F-A4D9-7B57EA568085}"/>
              </a:ext>
            </a:extLst>
          </p:cNvPr>
          <p:cNvSpPr txBox="1">
            <a:spLocks/>
          </p:cNvSpPr>
          <p:nvPr/>
        </p:nvSpPr>
        <p:spPr>
          <a:xfrm>
            <a:off x="1436080" y="3662480"/>
            <a:ext cx="2282964" cy="32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1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0" dirty="0">
                <a:solidFill>
                  <a:srgbClr val="2E4398"/>
                </a:solidFill>
              </a:rPr>
              <a:t>Diseñar y crear la BD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F0A035AA-5F9C-46BD-BDBC-FA00301F6CA1}"/>
              </a:ext>
            </a:extLst>
          </p:cNvPr>
          <p:cNvSpPr txBox="1">
            <a:spLocks/>
          </p:cNvSpPr>
          <p:nvPr/>
        </p:nvSpPr>
        <p:spPr>
          <a:xfrm>
            <a:off x="3828760" y="4226316"/>
            <a:ext cx="2282964" cy="151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0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diseña una solución al problema propuesto y se implementa una solución haciendo uso de POO</a:t>
            </a:r>
          </a:p>
          <a:p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25BD424F-5F17-44B0-9227-622827DAD160}"/>
              </a:ext>
            </a:extLst>
          </p:cNvPr>
          <p:cNvSpPr txBox="1">
            <a:spLocks/>
          </p:cNvSpPr>
          <p:nvPr/>
        </p:nvSpPr>
        <p:spPr>
          <a:xfrm>
            <a:off x="3828760" y="3662480"/>
            <a:ext cx="2282964" cy="32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1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0" dirty="0">
                <a:solidFill>
                  <a:srgbClr val="2E4398"/>
                </a:solidFill>
              </a:rPr>
              <a:t>Se diseña e implementa código</a:t>
            </a:r>
          </a:p>
        </p:txBody>
      </p:sp>
      <p:sp>
        <p:nvSpPr>
          <p:cNvPr id="11" name="Marcador de texto 16">
            <a:extLst>
              <a:ext uri="{FF2B5EF4-FFF2-40B4-BE49-F238E27FC236}">
                <a16:creationId xmlns:a16="http://schemas.microsoft.com/office/drawing/2014/main" id="{AD268D9A-83BE-49F3-847A-B861A8B9239C}"/>
              </a:ext>
            </a:extLst>
          </p:cNvPr>
          <p:cNvSpPr txBox="1">
            <a:spLocks/>
          </p:cNvSpPr>
          <p:nvPr/>
        </p:nvSpPr>
        <p:spPr>
          <a:xfrm>
            <a:off x="6221440" y="4255194"/>
            <a:ext cx="2282964" cy="151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0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incluye en el código un paquete persistencia, encargado de realizar la conexión con la BD</a:t>
            </a:r>
          </a:p>
          <a:p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JDBC 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B9510BD4-A591-4B82-A37D-2FBE1A7C4130}"/>
              </a:ext>
            </a:extLst>
          </p:cNvPr>
          <p:cNvSpPr txBox="1">
            <a:spLocks/>
          </p:cNvSpPr>
          <p:nvPr/>
        </p:nvSpPr>
        <p:spPr>
          <a:xfrm>
            <a:off x="6221440" y="3662480"/>
            <a:ext cx="2282964" cy="32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1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0" dirty="0">
                <a:solidFill>
                  <a:srgbClr val="2E4398"/>
                </a:solidFill>
              </a:rPr>
              <a:t>Se genera conexión 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711B6977-114B-4274-B8E3-86706FCC3F52}"/>
              </a:ext>
            </a:extLst>
          </p:cNvPr>
          <p:cNvSpPr txBox="1">
            <a:spLocks/>
          </p:cNvSpPr>
          <p:nvPr/>
        </p:nvSpPr>
        <p:spPr>
          <a:xfrm>
            <a:off x="8561290" y="4103768"/>
            <a:ext cx="2282964" cy="1515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0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 requiere generar código SQL dentro del programa para realizar cualquier proceso DML y que se afecte la BD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FE8E2B6C-1500-4499-B97E-5A00D7ACF6EE}"/>
              </a:ext>
            </a:extLst>
          </p:cNvPr>
          <p:cNvSpPr txBox="1">
            <a:spLocks/>
          </p:cNvSpPr>
          <p:nvPr/>
        </p:nvSpPr>
        <p:spPr>
          <a:xfrm>
            <a:off x="8561290" y="3662480"/>
            <a:ext cx="2282964" cy="32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CO" sz="1400" b="1" i="0" kern="1200" smtClean="0">
                <a:solidFill>
                  <a:srgbClr val="06181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6181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0" dirty="0">
                <a:solidFill>
                  <a:srgbClr val="2E4398"/>
                </a:solidFill>
              </a:rPr>
              <a:t>Actualización</a:t>
            </a:r>
          </a:p>
        </p:txBody>
      </p:sp>
      <p:pic>
        <p:nvPicPr>
          <p:cNvPr id="1026" name="Picture 2" descr="Icono de Agrupar objetos estilo iOS">
            <a:extLst>
              <a:ext uri="{FF2B5EF4-FFF2-40B4-BE49-F238E27FC236}">
                <a16:creationId xmlns:a16="http://schemas.microsoft.com/office/drawing/2014/main" id="{E47F83E1-E5F4-A356-CE26-A2883DB3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2" y="2468601"/>
            <a:ext cx="873762" cy="8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guridad - Iconos gratis de personas">
            <a:extLst>
              <a:ext uri="{FF2B5EF4-FFF2-40B4-BE49-F238E27FC236}">
                <a16:creationId xmlns:a16="http://schemas.microsoft.com/office/drawing/2014/main" id="{CEB6E526-E1BA-7FB1-13C9-1F5596B5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74" y="2425926"/>
            <a:ext cx="781382" cy="7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lobo terráqueo - Iconos gratis de mapas y ubicación">
            <a:extLst>
              <a:ext uri="{FF2B5EF4-FFF2-40B4-BE49-F238E27FC236}">
                <a16:creationId xmlns:a16="http://schemas.microsoft.com/office/drawing/2014/main" id="{39315AEF-DFA9-9671-E1BD-D9596018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23" y="2346887"/>
            <a:ext cx="1077798" cy="10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tenimiento - Iconos gratis de industria">
            <a:extLst>
              <a:ext uri="{FF2B5EF4-FFF2-40B4-BE49-F238E27FC236}">
                <a16:creationId xmlns:a16="http://schemas.microsoft.com/office/drawing/2014/main" id="{51E62EBE-3591-490B-317E-9C498EBA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86" y="2414497"/>
            <a:ext cx="965462" cy="9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071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B7F1-9A55-46E6-AFA2-C66A080D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24" y="167162"/>
            <a:ext cx="10515600" cy="1325563"/>
          </a:xfrm>
        </p:spPr>
        <p:txBody>
          <a:bodyPr/>
          <a:lstStyle/>
          <a:p>
            <a:r>
              <a:rPr lang="es-CO" dirty="0" err="1"/>
              <a:t>Hibernate</a:t>
            </a:r>
            <a:r>
              <a:rPr lang="es-CO" dirty="0"/>
              <a:t>: Conceptos básicos</a:t>
            </a:r>
          </a:p>
        </p:txBody>
      </p:sp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24B1F387-9C30-8CC5-5E5E-033DE8994756}"/>
              </a:ext>
            </a:extLst>
          </p:cNvPr>
          <p:cNvSpPr txBox="1">
            <a:spLocks/>
          </p:cNvSpPr>
          <p:nvPr/>
        </p:nvSpPr>
        <p:spPr>
          <a:xfrm>
            <a:off x="349399" y="1458531"/>
            <a:ext cx="8289775" cy="4485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kern="120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CO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solidFill>
                  <a:srgbClr val="2E4398"/>
                </a:solidFill>
              </a:rPr>
              <a:t>JPA -&gt; </a:t>
            </a:r>
            <a:r>
              <a:rPr lang="es-MX" sz="2400" dirty="0"/>
              <a:t>(</a:t>
            </a:r>
            <a:r>
              <a:rPr lang="es-MX" sz="2400" dirty="0" err="1"/>
              <a:t>Jakarta</a:t>
            </a:r>
            <a:r>
              <a:rPr lang="es-MX" sz="2400" dirty="0"/>
              <a:t> </a:t>
            </a:r>
            <a:r>
              <a:rPr lang="es-MX" sz="2400" dirty="0" err="1"/>
              <a:t>Persistence</a:t>
            </a:r>
            <a:r>
              <a:rPr lang="es-MX" sz="2400" dirty="0"/>
              <a:t> API), es la especificación definida por java para el mapeo de bases de datos por medio de objetos relacionales.</a:t>
            </a:r>
            <a:endParaRPr lang="es-MX" sz="2400" b="1" dirty="0">
              <a:solidFill>
                <a:srgbClr val="2E4398"/>
              </a:solidFill>
            </a:endParaRPr>
          </a:p>
          <a:p>
            <a:r>
              <a:rPr lang="es-MX" sz="2400" b="1" dirty="0">
                <a:solidFill>
                  <a:srgbClr val="2E4398"/>
                </a:solidFill>
              </a:rPr>
              <a:t>ORM -&gt;</a:t>
            </a:r>
            <a:r>
              <a:rPr lang="es-MX" sz="2400" dirty="0"/>
              <a:t> (</a:t>
            </a:r>
            <a:r>
              <a:rPr lang="es-MX" sz="2400" dirty="0" err="1"/>
              <a:t>Object-relational</a:t>
            </a:r>
            <a:r>
              <a:rPr lang="es-MX" sz="2400" dirty="0"/>
              <a:t> </a:t>
            </a:r>
            <a:r>
              <a:rPr lang="es-MX" sz="2400" dirty="0" err="1"/>
              <a:t>mapping</a:t>
            </a:r>
            <a:r>
              <a:rPr lang="es-MX" sz="2400" dirty="0"/>
              <a:t>), es la técnica de programación que permite mapear en una aplicación orientada a objetos un modelo relacional de base de datos.</a:t>
            </a:r>
          </a:p>
          <a:p>
            <a:r>
              <a:rPr lang="es-MX" sz="2400" b="1" dirty="0" err="1">
                <a:solidFill>
                  <a:srgbClr val="2E4398"/>
                </a:solidFill>
              </a:rPr>
              <a:t>Hibernate</a:t>
            </a:r>
            <a:r>
              <a:rPr lang="es-MX" sz="2400" b="1" dirty="0">
                <a:solidFill>
                  <a:srgbClr val="2E4398"/>
                </a:solidFill>
              </a:rPr>
              <a:t> -&gt;</a:t>
            </a:r>
            <a:r>
              <a:rPr lang="es-MX" sz="2400" dirty="0"/>
              <a:t> Es una herramienta ORM basada en java que provee un framework para mapear en una aplicación orientada a objetos a tablas de una base de datos relacional y viceversa.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1028" name="Picture 4" descr="La API de persistencia de Java: ¿Qué es JPA? - JPA vs Hibernate vs  EclipseLink vs Spring JPA | campusMVP.es">
            <a:extLst>
              <a:ext uri="{FF2B5EF4-FFF2-40B4-BE49-F238E27FC236}">
                <a16:creationId xmlns:a16="http://schemas.microsoft.com/office/drawing/2014/main" id="{6E650B2F-5201-5E74-2FAC-8EEC043E1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/>
        </p:blipFill>
        <p:spPr bwMode="auto">
          <a:xfrm>
            <a:off x="9048750" y="2559227"/>
            <a:ext cx="3038476" cy="235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250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B7F1-9A55-46E6-AFA2-C66A080D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Hibernate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58569D-1062-943F-6F09-31A0468C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92" y="3154415"/>
            <a:ext cx="8367238" cy="319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7427F46E-75B0-41C1-9B05-65556F219BC5}"/>
              </a:ext>
            </a:extLst>
          </p:cNvPr>
          <p:cNvSpPr txBox="1">
            <a:spLocks/>
          </p:cNvSpPr>
          <p:nvPr/>
        </p:nvSpPr>
        <p:spPr>
          <a:xfrm>
            <a:off x="701824" y="1343026"/>
            <a:ext cx="10651975" cy="43657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kern="120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CO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Hibernate es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una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implementación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JPA que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mapea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una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BD a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objetos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de java y genera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el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Código SQL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necesario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para replica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todas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las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operaciones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-apple-system"/>
              </a:rPr>
              <a:t>en</a:t>
            </a:r>
            <a:r>
              <a:rPr lang="en-US" sz="2400" i="0" dirty="0">
                <a:solidFill>
                  <a:srgbClr val="000000"/>
                </a:solidFill>
                <a:effectLst/>
                <a:latin typeface="-apple-system"/>
              </a:rPr>
              <a:t> la BD</a:t>
            </a:r>
          </a:p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Ejemplo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: El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diagrama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muestra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un </a:t>
            </a:r>
            <a:r>
              <a:rPr lang="en-US" sz="2400" b="0" i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Object Relational Mapping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entre la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clase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Student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y la table de base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datos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student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807798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Ventajas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4983051" cy="431086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Elimina una gran cantidad de código repetitivo que viene con  la API de </a:t>
            </a: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  <a:hlinkClick r:id="rId2"/>
              </a:rPr>
              <a:t>JDBC</a:t>
            </a:r>
            <a:r>
              <a:rPr lang="es-MX" sz="2400" u="none" strike="noStrike" dirty="0">
                <a:solidFill>
                  <a:srgbClr val="24292E"/>
                </a:solidFill>
                <a:latin typeface="-apple-system"/>
              </a:rPr>
              <a:t>.</a:t>
            </a:r>
            <a:endParaRPr lang="es-MX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Admite herencia, asociaciones y colecciones.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Implícitamente proporciona gestión de transacciones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</a:rPr>
              <a:t>E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nvuelve las excepciones de JDBC y lanza la excepción no verificada </a:t>
            </a:r>
            <a:r>
              <a:rPr lang="es-MX" sz="2400" b="0" i="0" dirty="0" err="1">
                <a:solidFill>
                  <a:srgbClr val="24292E"/>
                </a:solidFill>
                <a:effectLst/>
                <a:latin typeface="-apple-system"/>
              </a:rPr>
              <a:t>JDBCException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 o </a:t>
            </a:r>
            <a:r>
              <a:rPr lang="es-MX" sz="2400" b="0" i="0" dirty="0" err="1">
                <a:solidFill>
                  <a:srgbClr val="24292E"/>
                </a:solidFill>
                <a:effectLst/>
                <a:latin typeface="-apple-system"/>
              </a:rPr>
              <a:t>HibernateException</a:t>
            </a:r>
            <a:endParaRPr lang="es-MX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u="none" strike="noStrike" dirty="0" err="1">
                <a:solidFill>
                  <a:srgbClr val="3D85C6"/>
                </a:solidFill>
                <a:effectLst/>
                <a:latin typeface="-apple-system"/>
                <a:hlinkClick r:id="rId3"/>
              </a:rPr>
              <a:t>Hibernate</a:t>
            </a: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  <a:hlinkClick r:id="rId3"/>
              </a:rPr>
              <a:t> </a:t>
            </a:r>
            <a:r>
              <a:rPr lang="es-MX" sz="2400" b="1" i="0" u="none" strike="noStrike" dirty="0" err="1">
                <a:solidFill>
                  <a:srgbClr val="3D85C6"/>
                </a:solidFill>
                <a:effectLst/>
                <a:latin typeface="-apple-system"/>
                <a:hlinkClick r:id="rId3"/>
              </a:rPr>
              <a:t>Query</a:t>
            </a: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  <a:hlinkClick r:id="rId3"/>
              </a:rPr>
              <a:t> </a:t>
            </a:r>
            <a:r>
              <a:rPr lang="es-MX" sz="2400" b="1" i="0" u="none" strike="noStrike" dirty="0" err="1">
                <a:solidFill>
                  <a:srgbClr val="3D85C6"/>
                </a:solidFill>
                <a:effectLst/>
                <a:latin typeface="-apple-system"/>
                <a:hlinkClick r:id="rId3"/>
              </a:rPr>
              <a:t>Language</a:t>
            </a: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  <a:hlinkClick r:id="rId3"/>
              </a:rPr>
              <a:t> (HQL)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 está más orientado a objetos y se parece más a un </a:t>
            </a:r>
            <a:r>
              <a:rPr lang="es-MX" sz="2400" b="1" i="0" u="none" strike="noStrike" dirty="0">
                <a:solidFill>
                  <a:srgbClr val="3D85C6"/>
                </a:solidFill>
                <a:effectLst/>
                <a:latin typeface="-apple-system"/>
                <a:hlinkClick r:id="rId4"/>
              </a:rPr>
              <a:t>lenguaje de programación Java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. </a:t>
            </a:r>
          </a:p>
        </p:txBody>
      </p:sp>
      <p:pic>
        <p:nvPicPr>
          <p:cNvPr id="2050" name="Picture 2" descr="Proyecto JPA Java Web usando Hibernate | Academia Rolosa">
            <a:extLst>
              <a:ext uri="{FF2B5EF4-FFF2-40B4-BE49-F238E27FC236}">
                <a16:creationId xmlns:a16="http://schemas.microsoft.com/office/drawing/2014/main" id="{394AC759-D09A-97C1-CF91-1FED403113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69" y="3236119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389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Ventajas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4983051" cy="431086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Admite el almacenamiento en caché que es mejor para el rendimiento.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Proporciona una opción a través de la cual también podemos crear tablas de base de datos, ya que las tablas JDBC deben existir en la base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La configuración de </a:t>
            </a:r>
            <a:r>
              <a:rPr lang="es-MX" sz="2400" b="0" i="0" dirty="0" err="1">
                <a:solidFill>
                  <a:srgbClr val="24292E"/>
                </a:solidFill>
                <a:effectLst/>
                <a:latin typeface="-apple-system"/>
              </a:rPr>
              <a:t>Hibernate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 nos ayuda a usar una conexión similar a JDBC.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4292E"/>
                </a:solidFill>
                <a:latin typeface="-apple-system"/>
              </a:rPr>
              <a:t>A</a:t>
            </a:r>
            <a:r>
              <a:rPr lang="es-MX" sz="2400" b="0" i="0" dirty="0">
                <a:solidFill>
                  <a:srgbClr val="24292E"/>
                </a:solidFill>
                <a:effectLst/>
                <a:latin typeface="-apple-system"/>
              </a:rPr>
              <a:t>dmite anotaciones JPA, por lo que el código es independiente de la implementación y se reemplaza fácilmente con otras herramientas ORM. </a:t>
            </a:r>
          </a:p>
        </p:txBody>
      </p:sp>
      <p:pic>
        <p:nvPicPr>
          <p:cNvPr id="2050" name="Picture 2" descr="Proyecto JPA Java Web usando Hibernate | Academia Rolosa">
            <a:extLst>
              <a:ext uri="{FF2B5EF4-FFF2-40B4-BE49-F238E27FC236}">
                <a16:creationId xmlns:a16="http://schemas.microsoft.com/office/drawing/2014/main" id="{394AC759-D09A-97C1-CF91-1FED403113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69" y="3236119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01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9701</TotalTime>
  <Words>612</Words>
  <Application>Microsoft Office PowerPoint</Application>
  <PresentationFormat>Panorámica</PresentationFormat>
  <Paragraphs>85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Open Sans</vt:lpstr>
      <vt:lpstr>Open Sans Extrabold</vt:lpstr>
      <vt:lpstr>Open Sans Light</vt:lpstr>
      <vt:lpstr>Roboto Light</vt:lpstr>
      <vt:lpstr>Wingdings</vt:lpstr>
      <vt:lpstr>Zilla Slab</vt:lpstr>
      <vt:lpstr>Zilla Slab SemiBold</vt:lpstr>
      <vt:lpstr>Tema de Office</vt:lpstr>
      <vt:lpstr>Presentación de PowerPoint</vt:lpstr>
      <vt:lpstr>Presentación de PowerPoint</vt:lpstr>
      <vt:lpstr>POO</vt:lpstr>
      <vt:lpstr>BD</vt:lpstr>
      <vt:lpstr>Proceso tradicional</vt:lpstr>
      <vt:lpstr>Hibernate: Conceptos básicos</vt:lpstr>
      <vt:lpstr>Hibernate</vt:lpstr>
      <vt:lpstr>Ventajas</vt:lpstr>
      <vt:lpstr>Ventajas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TABARES</dc:creator>
  <cp:lastModifiedBy>Judy Marcela Moreno Ospina</cp:lastModifiedBy>
  <cp:revision>76</cp:revision>
  <dcterms:created xsi:type="dcterms:W3CDTF">2017-10-02T19:43:00Z</dcterms:created>
  <dcterms:modified xsi:type="dcterms:W3CDTF">2022-07-29T00:03:31Z</dcterms:modified>
</cp:coreProperties>
</file>