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52"/>
  </p:notesMasterIdLst>
  <p:sldIdLst>
    <p:sldId id="272" r:id="rId5"/>
    <p:sldId id="260" r:id="rId6"/>
    <p:sldId id="261" r:id="rId7"/>
    <p:sldId id="270" r:id="rId8"/>
    <p:sldId id="262" r:id="rId9"/>
    <p:sldId id="265" r:id="rId10"/>
    <p:sldId id="387" r:id="rId11"/>
    <p:sldId id="389" r:id="rId12"/>
    <p:sldId id="388" r:id="rId13"/>
    <p:sldId id="390" r:id="rId14"/>
    <p:sldId id="391" r:id="rId15"/>
    <p:sldId id="392" r:id="rId16"/>
    <p:sldId id="393" r:id="rId17"/>
    <p:sldId id="394" r:id="rId18"/>
    <p:sldId id="395" r:id="rId19"/>
    <p:sldId id="383" r:id="rId20"/>
    <p:sldId id="396" r:id="rId21"/>
    <p:sldId id="397" r:id="rId22"/>
    <p:sldId id="400" r:id="rId23"/>
    <p:sldId id="398" r:id="rId24"/>
    <p:sldId id="401" r:id="rId25"/>
    <p:sldId id="399" r:id="rId26"/>
    <p:sldId id="386" r:id="rId27"/>
    <p:sldId id="402" r:id="rId28"/>
    <p:sldId id="403" r:id="rId29"/>
    <p:sldId id="406" r:id="rId30"/>
    <p:sldId id="408" r:id="rId31"/>
    <p:sldId id="404" r:id="rId32"/>
    <p:sldId id="405" r:id="rId33"/>
    <p:sldId id="409" r:id="rId34"/>
    <p:sldId id="381" r:id="rId35"/>
    <p:sldId id="410" r:id="rId36"/>
    <p:sldId id="411" r:id="rId37"/>
    <p:sldId id="412" r:id="rId38"/>
    <p:sldId id="413" r:id="rId39"/>
    <p:sldId id="414" r:id="rId40"/>
    <p:sldId id="416" r:id="rId41"/>
    <p:sldId id="417" r:id="rId42"/>
    <p:sldId id="415" r:id="rId43"/>
    <p:sldId id="418" r:id="rId44"/>
    <p:sldId id="419" r:id="rId45"/>
    <p:sldId id="420" r:id="rId46"/>
    <p:sldId id="421" r:id="rId47"/>
    <p:sldId id="422" r:id="rId48"/>
    <p:sldId id="423" r:id="rId49"/>
    <p:sldId id="424" r:id="rId50"/>
    <p:sldId id="275" r:id="rId5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Century Gothic" panose="020B050202020202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CFC"/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22" autoAdjust="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3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4.fntdata"/><Relationship Id="rId113" Type="http://customschemas.google.com/relationships/presentationmetadata" Target="meta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7.fntdata"/><Relationship Id="rId11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5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181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433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041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467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53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479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83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845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665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93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988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444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30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811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613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41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8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852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097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53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883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7524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4930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399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1095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1221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0311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9354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05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2015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489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2527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4715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466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9972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1326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85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90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35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.org/standards/webdesign/accessibility#wa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Entendendo HTML Semântico + Acessibilidade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Ampliando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conhecimento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2A0A083C-0E42-5064-0BFA-6A0E2877869E}"/>
              </a:ext>
            </a:extLst>
          </p:cNvPr>
          <p:cNvSpPr txBox="1"/>
          <p:nvPr/>
        </p:nvSpPr>
        <p:spPr>
          <a:xfrm>
            <a:off x="455797" y="1222375"/>
            <a:ext cx="6306953" cy="269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cabecalho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=“corpo”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rodape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25954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5015F289-202F-BBCF-E753-FE959D72B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/>
        </p:blipFill>
        <p:spPr bwMode="auto">
          <a:xfrm>
            <a:off x="1485826" y="1123672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F88686C2-42B5-D6BD-573E-937966A9F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/>
        </p:blipFill>
        <p:spPr bwMode="auto">
          <a:xfrm>
            <a:off x="4965897" y="1104900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03185F0-9493-E951-9B6A-2B50A7DED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/>
        </p:blipFill>
        <p:spPr bwMode="auto">
          <a:xfrm>
            <a:off x="306102" y="1962150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9223488-2BA7-3667-FF43-B18F6A5C1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/>
        </p:blipFill>
        <p:spPr bwMode="auto">
          <a:xfrm>
            <a:off x="3898752" y="1962150"/>
            <a:ext cx="113079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ADE1100-7843-354C-601A-B93A74EDC224}"/>
              </a:ext>
            </a:extLst>
          </p:cNvPr>
          <p:cNvSpPr/>
          <p:nvPr/>
        </p:nvSpPr>
        <p:spPr>
          <a:xfrm>
            <a:off x="3576638" y="2231231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930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Ué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 err="1">
                <a:sym typeface="Calibri"/>
              </a:rPr>
              <a:t>Mudanças</a:t>
            </a:r>
            <a:r>
              <a:rPr lang="en-US" dirty="0">
                <a:sym typeface="Calibri"/>
              </a:rPr>
              <a:t> HTML 5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42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4 para HTML 5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426339" y="452786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https://www.w3.org/TR/html5-diff/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9A08A8F-D91A-7915-27B2-15A402681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345152"/>
            <a:ext cx="4345178" cy="282993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163A966-55F9-2CEF-1FED-ACCA43F31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160" y="1265619"/>
            <a:ext cx="3036720" cy="306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Novos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elementos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539750" y="44613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https://www.w3.org/TR/html5-diff/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121856-B135-4CFD-857F-93941E64F308}"/>
              </a:ext>
            </a:extLst>
          </p:cNvPr>
          <p:cNvSpPr txBox="1"/>
          <p:nvPr/>
        </p:nvSpPr>
        <p:spPr>
          <a:xfrm>
            <a:off x="539750" y="1299213"/>
            <a:ext cx="5905500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300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&lt;footer&gt;, 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aside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article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&lt;vídeo&gt;...</a:t>
            </a:r>
            <a:endParaRPr lang="pt-BR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8CB788-FCB8-E8DC-6C4C-4CCC08E48A79}"/>
              </a:ext>
            </a:extLst>
          </p:cNvPr>
          <p:cNvSpPr txBox="1"/>
          <p:nvPr/>
        </p:nvSpPr>
        <p:spPr>
          <a:xfrm>
            <a:off x="539750" y="2870847"/>
            <a:ext cx="5905500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300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basefont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&lt;big&gt;, &lt;center&gt;, 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&lt;strike&gt;,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&lt;frame&gt;,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frameset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&gt;...</a:t>
            </a:r>
            <a:endParaRPr lang="pt-BR" sz="20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D43C30-1EE3-24C4-6D2E-CB7591FBC831}"/>
              </a:ext>
            </a:extLst>
          </p:cNvPr>
          <p:cNvSpPr txBox="1"/>
          <p:nvPr/>
        </p:nvSpPr>
        <p:spPr>
          <a:xfrm>
            <a:off x="539750" y="2490165"/>
            <a:ext cx="5905500" cy="380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30000"/>
            </a:pPr>
            <a:r>
              <a:rPr lang="pt-BR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Deprecated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5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Nova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539750" y="44613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https://www.w3.org/TR/html5-diff/</a:t>
            </a: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/>
        </p:blipFill>
        <p:spPr bwMode="auto">
          <a:xfrm>
            <a:off x="1498526" y="12376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/>
        </p:blipFill>
        <p:spPr bwMode="auto">
          <a:xfrm>
            <a:off x="4978597" y="12189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/>
        </p:blipFill>
        <p:spPr bwMode="auto">
          <a:xfrm>
            <a:off x="318802" y="20761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/>
        </p:blipFill>
        <p:spPr bwMode="auto">
          <a:xfrm>
            <a:off x="3911452" y="2076172"/>
            <a:ext cx="113079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452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863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Internet é para TODOS 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 err="1">
                <a:sym typeface="Calibri"/>
              </a:rPr>
              <a:t>Acessibilidade</a:t>
            </a:r>
            <a:endParaRPr lang="en-US" dirty="0">
              <a:sym typeface="Calibri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5;p5">
            <a:extLst>
              <a:ext uri="{FF2B5EF4-FFF2-40B4-BE49-F238E27FC236}">
                <a16:creationId xmlns:a16="http://schemas.microsoft.com/office/drawing/2014/main" id="{9A3BC6B1-C2C5-3FAF-4DDF-A555C385D78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63732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 é para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todas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as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pessoas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193AAC-02B3-5AE9-10FF-3D804EA0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0" y="1309690"/>
            <a:ext cx="5183397" cy="31670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A2B3EF-8E25-BEB0-6410-9B841F6F33EE}"/>
              </a:ext>
            </a:extLst>
          </p:cNvPr>
          <p:cNvSpPr txBox="1"/>
          <p:nvPr/>
        </p:nvSpPr>
        <p:spPr>
          <a:xfrm>
            <a:off x="398647" y="1398590"/>
            <a:ext cx="271740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'Helvetica Neue'"/>
              </a:rPr>
              <a:t>Accessibility is essential for developers and organizations that want to create high quality websites and web tools, and not exclude people from using their products and services.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'Helvetica Neue'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'Helvetica Neue'"/>
              </a:rPr>
              <a:t>The mission of the </a:t>
            </a:r>
            <a:r>
              <a:rPr lang="en-US" b="0" i="0" u="none" strike="noStrike" dirty="0">
                <a:solidFill>
                  <a:srgbClr val="003366"/>
                </a:solidFill>
                <a:effectLst/>
                <a:latin typeface="'Helvetica Neue'"/>
                <a:hlinkClick r:id="rId4"/>
              </a:rPr>
              <a:t>Web Accessibility Initiative (WAI)</a:t>
            </a:r>
            <a:r>
              <a:rPr lang="en-US" b="0" i="0" dirty="0">
                <a:solidFill>
                  <a:srgbClr val="333333"/>
                </a:solidFill>
                <a:effectLst/>
                <a:latin typeface="'Helvetica Neue'"/>
              </a:rPr>
              <a:t> is to lead the Web to its full potential to be accessible, enabling people with disabilities to participate equally on the Web.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B8AB05C-2829-0D3E-57C5-69FFC343A54D}"/>
              </a:ext>
            </a:extLst>
          </p:cNvPr>
          <p:cNvSpPr/>
          <p:nvPr/>
        </p:nvSpPr>
        <p:spPr>
          <a:xfrm>
            <a:off x="4641850" y="3098800"/>
            <a:ext cx="3657600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78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 é para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todas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as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pessoas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193AAC-02B3-5AE9-10FF-3D804EA0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0" y="1309690"/>
            <a:ext cx="5183397" cy="31670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A2B3EF-8E25-BEB0-6410-9B841F6F33EE}"/>
              </a:ext>
            </a:extLst>
          </p:cNvPr>
          <p:cNvSpPr txBox="1"/>
          <p:nvPr/>
        </p:nvSpPr>
        <p:spPr>
          <a:xfrm>
            <a:off x="398647" y="1398590"/>
            <a:ext cx="271740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acessibilidade é essencial para desenvolvedores e organizações que desejam criar sites e ferramentas da Web de alta qualidade e não excluir as pessoas de usar seus produtos e serviços.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dirty="0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missão da </a:t>
            </a:r>
            <a:r>
              <a:rPr kumimoji="0" lang="pt-PT" altLang="pt-BR" sz="1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Iniciativa de Acessibilidade da Web (WAI) </a:t>
            </a:r>
            <a:r>
              <a:rPr kumimoji="0" lang="pt-PT" altLang="pt-BR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é levar a Web a todo o seu potencial para ser acessível, permitindo que pessoas com deficiência participem igualmente na rede.</a:t>
            </a:r>
            <a:r>
              <a:rPr kumimoji="0" lang="pt-PT" altLang="pt-BR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B8AB05C-2829-0D3E-57C5-69FFC343A54D}"/>
              </a:ext>
            </a:extLst>
          </p:cNvPr>
          <p:cNvSpPr/>
          <p:nvPr/>
        </p:nvSpPr>
        <p:spPr>
          <a:xfrm>
            <a:off x="4641850" y="3098800"/>
            <a:ext cx="3657600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950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WCAG (Web Content </a:t>
            </a:r>
            <a:r>
              <a:rPr lang="en-US" sz="24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Acessibility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Guidelines)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5DAFA9-0290-0791-6D37-B814A3A6E2CF}"/>
              </a:ext>
            </a:extLst>
          </p:cNvPr>
          <p:cNvSpPr txBox="1"/>
          <p:nvPr/>
        </p:nvSpPr>
        <p:spPr>
          <a:xfrm>
            <a:off x="373247" y="457886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https://www.w3.org/WAI/WCAG21/quickref/?versions=2.0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67782A1-79D1-CBAA-B02D-F5821B7B2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7" y="908050"/>
            <a:ext cx="6858198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6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Entendendo HTML Semântico + Acessibilidade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Ampliando o conhecimento</a:t>
            </a:r>
            <a:endParaRPr lang="pt-BR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acessibilidade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(Accessibility Tree)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Introduction to ARIA">
            <a:extLst>
              <a:ext uri="{FF2B5EF4-FFF2-40B4-BE49-F238E27FC236}">
                <a16:creationId xmlns:a16="http://schemas.microsoft.com/office/drawing/2014/main" id="{E6578FD2-405D-5DA9-C9DD-F94F8806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7" y="965200"/>
            <a:ext cx="5900553" cy="393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167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acessibilidade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(Accessibility Tree)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Get More Website Traffic: Guide to Increasing Your SEO Ranking | by  Miroslav Pillár | The Startup | Medium">
            <a:extLst>
              <a:ext uri="{FF2B5EF4-FFF2-40B4-BE49-F238E27FC236}">
                <a16:creationId xmlns:a16="http://schemas.microsoft.com/office/drawing/2014/main" id="{DA81F11C-FD1B-E02A-DF68-A26354B48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301750"/>
            <a:ext cx="7146474" cy="237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57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WAI-ARIA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ARIA ou WAI-ARIA: a importância da acessibilidade online">
            <a:extLst>
              <a:ext uri="{FF2B5EF4-FFF2-40B4-BE49-F238E27FC236}">
                <a16:creationId xmlns:a16="http://schemas.microsoft.com/office/drawing/2014/main" id="{77083BF6-C2AF-AD79-0446-F202C0EAC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794" y="1108965"/>
            <a:ext cx="4710112" cy="368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12B28F-2160-A732-45A3-E96231621B90}"/>
              </a:ext>
            </a:extLst>
          </p:cNvPr>
          <p:cNvSpPr txBox="1"/>
          <p:nvPr/>
        </p:nvSpPr>
        <p:spPr>
          <a:xfrm>
            <a:off x="322447" y="117246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EA4E60"/>
                </a:solidFill>
                <a:latin typeface="Century Gothic"/>
              </a:rPr>
              <a:t>A</a:t>
            </a:r>
            <a:r>
              <a:rPr lang="pt-BR" sz="1800" b="0" i="0" dirty="0" err="1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ccessible</a:t>
            </a:r>
            <a:r>
              <a:rPr lang="pt-BR" sz="1800" b="0" i="0" dirty="0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800" b="1" dirty="0">
                <a:solidFill>
                  <a:srgbClr val="EA4E60"/>
                </a:solidFill>
                <a:latin typeface="Century Gothic"/>
              </a:rPr>
              <a:t>R</a:t>
            </a:r>
            <a:r>
              <a:rPr lang="pt-BR" sz="1800" b="0" i="0" dirty="0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ich </a:t>
            </a:r>
            <a:r>
              <a:rPr lang="pt-BR" sz="2800" b="1" dirty="0">
                <a:solidFill>
                  <a:srgbClr val="EA4E60"/>
                </a:solidFill>
                <a:latin typeface="Century Gothic"/>
              </a:rPr>
              <a:t>I</a:t>
            </a:r>
            <a:r>
              <a:rPr lang="pt-BR" sz="1800" b="0" i="0" dirty="0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nternet </a:t>
            </a:r>
            <a:r>
              <a:rPr lang="pt-BR" sz="2800" b="1" dirty="0" err="1">
                <a:solidFill>
                  <a:srgbClr val="EA4E60"/>
                </a:solidFill>
                <a:latin typeface="Century Gothic"/>
              </a:rPr>
              <a:t>A</a:t>
            </a:r>
            <a:r>
              <a:rPr lang="pt-BR" sz="1800" b="0" i="0" dirty="0" err="1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pplications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45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Eeeeeita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Scraping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A773B77-A333-5FB4-B542-5FC51E6AA0B3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672379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começar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início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6" name="Picture 10" descr="Googlebot e Crawley exploram a Web.">
            <a:extLst>
              <a:ext uri="{FF2B5EF4-FFF2-40B4-BE49-F238E27FC236}">
                <a16:creationId xmlns:a16="http://schemas.microsoft.com/office/drawing/2014/main" id="{6BC576E3-F51B-ED55-D5B1-6B3B62ABE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47" y="2137491"/>
            <a:ext cx="5699298" cy="237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5EDB548-733A-2A9B-40CE-57399AA92610}"/>
              </a:ext>
            </a:extLst>
          </p:cNvPr>
          <p:cNvSpPr txBox="1"/>
          <p:nvPr/>
        </p:nvSpPr>
        <p:spPr>
          <a:xfrm>
            <a:off x="322447" y="991092"/>
            <a:ext cx="74295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"Rastreador" </a:t>
            </a:r>
            <a:r>
              <a:rPr lang="pt-BR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b="1" i="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Crawler</a:t>
            </a:r>
            <a:r>
              <a:rPr lang="pt-BR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às vezes também chamado de "robô" ou "indexador") é um termo genérico para qualquer programa usado para descobrir e examinar sites automaticamente seguindo links entre páginas da Web.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94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GoogleBot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GOOGLE SPIDER: O QUE É, E COMO FUNCIONA? | Blog Carratu">
            <a:extLst>
              <a:ext uri="{FF2B5EF4-FFF2-40B4-BE49-F238E27FC236}">
                <a16:creationId xmlns:a16="http://schemas.microsoft.com/office/drawing/2014/main" id="{7F04756D-2E42-B2A7-A6D1-ED672DE2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686776"/>
            <a:ext cx="5549438" cy="259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6E283B0-49DF-51BC-95BD-94034FF10327}"/>
              </a:ext>
            </a:extLst>
          </p:cNvPr>
          <p:cNvSpPr txBox="1"/>
          <p:nvPr/>
        </p:nvSpPr>
        <p:spPr>
          <a:xfrm>
            <a:off x="322447" y="975952"/>
            <a:ext cx="742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Através de uma página, o robô segue os links, vai visitando, e vai indexando...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11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B7FDB5-9C44-19D9-1F5E-F65DA0AA3B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8"/>
          <a:stretch/>
        </p:blipFill>
        <p:spPr>
          <a:xfrm>
            <a:off x="266477" y="908050"/>
            <a:ext cx="3882095" cy="38036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CA46547-3233-8892-F33E-BCADA9E7BC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0" t="3426" r="8529" b="80073"/>
          <a:stretch/>
        </p:blipFill>
        <p:spPr>
          <a:xfrm>
            <a:off x="2305050" y="1829292"/>
            <a:ext cx="6654800" cy="127945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AD21610-94FC-8E3D-D02C-7494930DF998}"/>
              </a:ext>
            </a:extLst>
          </p:cNvPr>
          <p:cNvSpPr/>
          <p:nvPr/>
        </p:nvSpPr>
        <p:spPr>
          <a:xfrm>
            <a:off x="438150" y="1035542"/>
            <a:ext cx="3359150" cy="66625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186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18802" y="2601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Agora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entendiiii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/>
        </p:blipFill>
        <p:spPr bwMode="auto">
          <a:xfrm>
            <a:off x="1498526" y="11995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/>
        </p:blipFill>
        <p:spPr bwMode="auto">
          <a:xfrm>
            <a:off x="4978597" y="11808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/>
        </p:blipFill>
        <p:spPr bwMode="auto">
          <a:xfrm>
            <a:off x="318802" y="20380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/>
        </p:blipFill>
        <p:spPr bwMode="auto">
          <a:xfrm>
            <a:off x="3689825" y="1842732"/>
            <a:ext cx="1352421" cy="11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071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0" name="Picture 2" descr="Caramel Gourmet - HOME">
            <a:extLst>
              <a:ext uri="{FF2B5EF4-FFF2-40B4-BE49-F238E27FC236}">
                <a16:creationId xmlns:a16="http://schemas.microsoft.com/office/drawing/2014/main" id="{77C92BA9-024A-CBBE-C5DE-768D20FA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20" y="2151799"/>
            <a:ext cx="310707" cy="31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ramel Gourmet - HOME">
            <a:extLst>
              <a:ext uri="{FF2B5EF4-FFF2-40B4-BE49-F238E27FC236}">
                <a16:creationId xmlns:a16="http://schemas.microsoft.com/office/drawing/2014/main" id="{569E6D2C-D614-FDD8-5926-C9E87729C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79" y="2095387"/>
            <a:ext cx="378830" cy="3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946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4" name="Picture 8" descr="Introduction to Scraping in Python | DataDrivenInvestor">
            <a:extLst>
              <a:ext uri="{FF2B5EF4-FFF2-40B4-BE49-F238E27FC236}">
                <a16:creationId xmlns:a16="http://schemas.microsoft.com/office/drawing/2014/main" id="{DA40EDF3-4F33-2BCF-BD48-E6D8521602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43"/>
          <a:stretch/>
        </p:blipFill>
        <p:spPr bwMode="auto">
          <a:xfrm>
            <a:off x="627247" y="760203"/>
            <a:ext cx="4279156" cy="35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Introduction to Scraping in Python | DataDrivenInvestor">
            <a:extLst>
              <a:ext uri="{FF2B5EF4-FFF2-40B4-BE49-F238E27FC236}">
                <a16:creationId xmlns:a16="http://schemas.microsoft.com/office/drawing/2014/main" id="{57E38B95-9D4F-2CA4-5EF3-E1CDADECE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80"/>
          <a:stretch/>
        </p:blipFill>
        <p:spPr bwMode="auto">
          <a:xfrm>
            <a:off x="4305446" y="760203"/>
            <a:ext cx="1962004" cy="35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062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Example of Using Data Scraping">
            <a:extLst>
              <a:ext uri="{FF2B5EF4-FFF2-40B4-BE49-F238E27FC236}">
                <a16:creationId xmlns:a16="http://schemas.microsoft.com/office/drawing/2014/main" id="{6EFD5F30-AA4D-BFF4-6E03-A37DF486A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3" b="2578"/>
          <a:stretch/>
        </p:blipFill>
        <p:spPr bwMode="auto">
          <a:xfrm>
            <a:off x="519113" y="1035542"/>
            <a:ext cx="5411657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97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“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péra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aí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”…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isso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não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é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ilegal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iQ Labs">
            <a:extLst>
              <a:ext uri="{FF2B5EF4-FFF2-40B4-BE49-F238E27FC236}">
                <a16:creationId xmlns:a16="http://schemas.microsoft.com/office/drawing/2014/main" id="{E1745EA2-27B9-B585-E51D-2C4120E3D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22" y="1320346"/>
            <a:ext cx="1962150" cy="102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LinkedIn alcança marca de 50 milhões de usuários no Brasil - TecMundo">
            <a:extLst>
              <a:ext uri="{FF2B5EF4-FFF2-40B4-BE49-F238E27FC236}">
                <a16:creationId xmlns:a16="http://schemas.microsoft.com/office/drawing/2014/main" id="{7C7430EE-89C2-5AED-1FD9-7293B4D1A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74" y="2122695"/>
            <a:ext cx="4068485" cy="15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2178F02-3B8D-D7A2-CAA4-DB594E2EC3C8}"/>
              </a:ext>
            </a:extLst>
          </p:cNvPr>
          <p:cNvSpPr txBox="1"/>
          <p:nvPr/>
        </p:nvSpPr>
        <p:spPr>
          <a:xfrm>
            <a:off x="434441" y="3648377"/>
            <a:ext cx="6156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Podemos dizer que Web </a:t>
            </a:r>
            <a:r>
              <a:rPr lang="pt-BR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Scraping</a:t>
            </a:r>
            <a:r>
              <a:rPr lang="pt-BR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não é ilegal por si só, mas deve-se ser ético ao fazê-lo. Se bem feito, o Web </a:t>
            </a:r>
            <a:r>
              <a:rPr lang="pt-BR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Scraping</a:t>
            </a:r>
            <a:r>
              <a:rPr lang="pt-BR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pode nos ajudar a fazer o melhor uso da web, cujo maior exemplo é o Google Search </a:t>
            </a:r>
            <a:r>
              <a:rPr lang="pt-BR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Engine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202" name="Picture 10" descr="I wonder what game has this. : r/NANIKPosting">
            <a:extLst>
              <a:ext uri="{FF2B5EF4-FFF2-40B4-BE49-F238E27FC236}">
                <a16:creationId xmlns:a16="http://schemas.microsoft.com/office/drawing/2014/main" id="{605F3CE5-8515-91CA-A148-4F5DB9EF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473" y="1703170"/>
            <a:ext cx="1638127" cy="112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53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Divs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só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momento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certo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&lt;header&gt;,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footer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Nav = Navigator…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faz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sentido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section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aside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879935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&lt;q&gt; =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Quê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article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blockquote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&lt;q&gt;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583358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Tudo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oooou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?)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&lt;figure&gt;,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figcaption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picture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228798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Bora para o bate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papo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Resenha: O que é SEO?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3739011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SEO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178F02-3B8D-D7A2-CAA4-DB594E2EC3C8}"/>
              </a:ext>
            </a:extLst>
          </p:cNvPr>
          <p:cNvSpPr txBox="1"/>
          <p:nvPr/>
        </p:nvSpPr>
        <p:spPr>
          <a:xfrm>
            <a:off x="322447" y="844424"/>
            <a:ext cx="79325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earch </a:t>
            </a:r>
            <a:r>
              <a:rPr lang="pt-BR" sz="2000" b="1" i="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pt-BR" sz="20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ngine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i="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pt-BR" sz="20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ptimization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(Otimização para Mecanismos de Buscas)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51E2A34-1CB4-187C-EEAC-12FE68B68D73}"/>
              </a:ext>
            </a:extLst>
          </p:cNvPr>
          <p:cNvSpPr txBox="1"/>
          <p:nvPr/>
        </p:nvSpPr>
        <p:spPr>
          <a:xfrm>
            <a:off x="404997" y="2140072"/>
            <a:ext cx="25795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Conjunto de técnicas voltadas para otimizar o posicionamento do site em mecanismos de buscas.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013EAC-7C51-C29D-AD28-958439A8AD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8"/>
          <a:stretch/>
        </p:blipFill>
        <p:spPr>
          <a:xfrm>
            <a:off x="3225800" y="1292587"/>
            <a:ext cx="3583971" cy="351155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56C95B-C624-6C5B-25F0-CA2609174958}"/>
              </a:ext>
            </a:extLst>
          </p:cNvPr>
          <p:cNvSpPr/>
          <p:nvPr/>
        </p:nvSpPr>
        <p:spPr>
          <a:xfrm>
            <a:off x="3390900" y="1370445"/>
            <a:ext cx="3112377" cy="66235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20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GoogleBot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GOOGLE SPIDER: O QUE É, E COMO FUNCIONA? | Blog Carratu">
            <a:extLst>
              <a:ext uri="{FF2B5EF4-FFF2-40B4-BE49-F238E27FC236}">
                <a16:creationId xmlns:a16="http://schemas.microsoft.com/office/drawing/2014/main" id="{7F04756D-2E42-B2A7-A6D1-ED672DE2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1566452"/>
            <a:ext cx="5752781" cy="269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6E283B0-49DF-51BC-95BD-94034FF10327}"/>
              </a:ext>
            </a:extLst>
          </p:cNvPr>
          <p:cNvSpPr txBox="1"/>
          <p:nvPr/>
        </p:nvSpPr>
        <p:spPr>
          <a:xfrm>
            <a:off x="322447" y="975952"/>
            <a:ext cx="742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Através de uma página, o robô segue os links, vai visitando, e vai indexando...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18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18802" y="2601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Lógico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lembro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/>
        </p:blipFill>
        <p:spPr bwMode="auto">
          <a:xfrm>
            <a:off x="1498526" y="11995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/>
        </p:blipFill>
        <p:spPr bwMode="auto">
          <a:xfrm>
            <a:off x="4978597" y="11808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/>
        </p:blipFill>
        <p:spPr bwMode="auto">
          <a:xfrm>
            <a:off x="318802" y="20380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/>
        </p:blipFill>
        <p:spPr bwMode="auto">
          <a:xfrm>
            <a:off x="3689825" y="1842732"/>
            <a:ext cx="1352421" cy="11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071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0" name="Picture 2" descr="Caramel Gourmet - HOME">
            <a:extLst>
              <a:ext uri="{FF2B5EF4-FFF2-40B4-BE49-F238E27FC236}">
                <a16:creationId xmlns:a16="http://schemas.microsoft.com/office/drawing/2014/main" id="{77C92BA9-024A-CBBE-C5DE-768D20FA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20" y="2151799"/>
            <a:ext cx="310707" cy="31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ramel Gourmet - HOME">
            <a:extLst>
              <a:ext uri="{FF2B5EF4-FFF2-40B4-BE49-F238E27FC236}">
                <a16:creationId xmlns:a16="http://schemas.microsoft.com/office/drawing/2014/main" id="{569E6D2C-D614-FDD8-5926-C9E87729C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79" y="2095387"/>
            <a:ext cx="378830" cy="3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579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A13D77-FA36-A4E3-830F-8141607FB0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24"/>
          <a:stretch/>
        </p:blipFill>
        <p:spPr>
          <a:xfrm>
            <a:off x="445770" y="1136650"/>
            <a:ext cx="6752540" cy="33147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98B8AD2-8E4F-045B-A61C-9C666940FB5C}"/>
              </a:ext>
            </a:extLst>
          </p:cNvPr>
          <p:cNvSpPr/>
          <p:nvPr/>
        </p:nvSpPr>
        <p:spPr>
          <a:xfrm>
            <a:off x="445770" y="1409700"/>
            <a:ext cx="919480" cy="146050"/>
          </a:xfrm>
          <a:prstGeom prst="rect">
            <a:avLst/>
          </a:prstGeom>
          <a:solidFill>
            <a:srgbClr val="E2E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Search Console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00F10D7-84E0-D07E-3376-6BAD78389E6D}"/>
              </a:ext>
            </a:extLst>
          </p:cNvPr>
          <p:cNvSpPr/>
          <p:nvPr/>
        </p:nvSpPr>
        <p:spPr>
          <a:xfrm>
            <a:off x="2592070" y="1193800"/>
            <a:ext cx="919480" cy="101846"/>
          </a:xfrm>
          <a:prstGeom prst="rect">
            <a:avLst/>
          </a:prstGeom>
          <a:solidFill>
            <a:srgbClr val="E2E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56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Semântico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Melhorias nas versões do HTML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Acessibilidade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Web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Scraping</a:t>
            </a:r>
            <a:endParaRPr lang="pt-BR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aside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article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blockquote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&lt;q&gt;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en-US" sz="1600" u="non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&lt;figure&gt;, &lt;</a:t>
            </a:r>
            <a:r>
              <a:rPr lang="en-US" sz="1600" u="non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figcaption</a:t>
            </a:r>
            <a:r>
              <a:rPr lang="en-US" sz="1600" u="non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&lt;picture&gt;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Resenha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o que é SEO?</a:t>
            </a:r>
            <a:endParaRPr lang="en-US"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38" y="131353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38" y="167720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8" y="204087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70953" y="2404542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253" y="2768210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70953" y="313187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48C4F5-AA66-34D6-F4CC-75417CD6F2A2}"/>
              </a:ext>
            </a:extLst>
          </p:cNvPr>
          <p:cNvSpPr/>
          <p:nvPr/>
        </p:nvSpPr>
        <p:spPr>
          <a:xfrm>
            <a:off x="1070953" y="349554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C3203E-0E65-9594-4697-C4F7E6154BCF}"/>
              </a:ext>
            </a:extLst>
          </p:cNvPr>
          <p:cNvSpPr/>
          <p:nvPr/>
        </p:nvSpPr>
        <p:spPr>
          <a:xfrm>
            <a:off x="1070952" y="385921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AB83F00-0291-F9D9-1C3E-97998595C643}"/>
              </a:ext>
            </a:extLst>
          </p:cNvPr>
          <p:cNvSpPr/>
          <p:nvPr/>
        </p:nvSpPr>
        <p:spPr>
          <a:xfrm>
            <a:off x="1070952" y="4222880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Ads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8" name="Picture 4" descr="Agence Google Ads à Dijon | Solutions Digitales Intégrées | Web Agency">
            <a:extLst>
              <a:ext uri="{FF2B5EF4-FFF2-40B4-BE49-F238E27FC236}">
                <a16:creationId xmlns:a16="http://schemas.microsoft.com/office/drawing/2014/main" id="{5AF5E245-FD56-32E5-6CC9-7E3DE44C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49" y="1942274"/>
            <a:ext cx="5054601" cy="27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pt-BR" sz="1800" b="0" i="0" dirty="0">
                <a:solidFill>
                  <a:srgbClr val="4D5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principal serviço de publicidade da Google e principal fonte de receita desta empresa.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30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644672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Adicione títulos que condizem com o conteúdo da sua página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35DB0-4363-81DE-77C6-66CF20DF9F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0" t="3426" r="8529" b="80073"/>
          <a:stretch/>
        </p:blipFill>
        <p:spPr>
          <a:xfrm>
            <a:off x="627247" y="2292350"/>
            <a:ext cx="6654800" cy="127945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1EDBF3B-DAB8-746C-EC80-F1854CA562BE}"/>
              </a:ext>
            </a:extLst>
          </p:cNvPr>
          <p:cNvSpPr/>
          <p:nvPr/>
        </p:nvSpPr>
        <p:spPr>
          <a:xfrm>
            <a:off x="654050" y="2533091"/>
            <a:ext cx="438785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A68C8B-C9FE-BB29-D4A7-2D269051174A}"/>
              </a:ext>
            </a:extLst>
          </p:cNvPr>
          <p:cNvSpPr txBox="1"/>
          <p:nvPr/>
        </p:nvSpPr>
        <p:spPr>
          <a:xfrm>
            <a:off x="511175" y="4083130"/>
            <a:ext cx="8121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PC Gamer com 15% OFF no PIX |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Kabum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!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90150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566315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Adicione descrições objetivas e condizentes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35DB0-4363-81DE-77C6-66CF20DF9F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0" t="3426" r="8529" b="80073"/>
          <a:stretch/>
        </p:blipFill>
        <p:spPr>
          <a:xfrm>
            <a:off x="627247" y="2292350"/>
            <a:ext cx="6654800" cy="127945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1EDBF3B-DAB8-746C-EC80-F1854CA562BE}"/>
              </a:ext>
            </a:extLst>
          </p:cNvPr>
          <p:cNvSpPr/>
          <p:nvPr/>
        </p:nvSpPr>
        <p:spPr>
          <a:xfrm>
            <a:off x="654050" y="2533091"/>
            <a:ext cx="438785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A68C8B-C9FE-BB29-D4A7-2D269051174A}"/>
              </a:ext>
            </a:extLst>
          </p:cNvPr>
          <p:cNvSpPr txBox="1"/>
          <p:nvPr/>
        </p:nvSpPr>
        <p:spPr>
          <a:xfrm>
            <a:off x="511175" y="4006930"/>
            <a:ext cx="8121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&lt;meta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=“</a:t>
            </a:r>
            <a:r>
              <a:rPr lang="pt-B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=“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PC Gamer com 15% OFF no PIX |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Kabum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!”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2970454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381649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Ótima semântica no HTML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1CC35E-B365-CC73-D69F-BF388297B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4" y="1856817"/>
            <a:ext cx="4256086" cy="299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315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563747" y="1456024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Schema.org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4B1CC8F-33A0-7575-14BB-492CA41DA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47" y="1920606"/>
            <a:ext cx="4542886" cy="294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39947" y="1526253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Schema.org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2BD54B-47D8-B613-E438-35CC15AB86A0}"/>
              </a:ext>
            </a:extLst>
          </p:cNvPr>
          <p:cNvSpPr txBox="1"/>
          <p:nvPr/>
        </p:nvSpPr>
        <p:spPr>
          <a:xfrm>
            <a:off x="639947" y="2120350"/>
            <a:ext cx="801689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"https://schema.org/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SportsTeam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  <a:t>  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name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San Francisco 49ers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member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 dirty="0">
                <a:solidFill>
                  <a:srgbClr val="444444"/>
                </a:solidFill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"https://schema.org/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OrganizationRole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member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"https://schema.org/Person"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name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Joe Montana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startDate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1979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endDate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1992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roleName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Quarterback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endParaRPr lang="pt-BR" sz="1200" b="0" i="0" dirty="0">
              <a:solidFill>
                <a:srgbClr val="212529"/>
              </a:solidFill>
              <a:effectLst/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13906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SEO é um conjunto de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SEO services in Australia - Marketing Agency">
            <a:extLst>
              <a:ext uri="{FF2B5EF4-FFF2-40B4-BE49-F238E27FC236}">
                <a16:creationId xmlns:a16="http://schemas.microsoft.com/office/drawing/2014/main" id="{E9547463-934C-C44E-D0B2-8309D1690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31900"/>
            <a:ext cx="6223378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73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Virar expert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semântica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HTML. Saber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importância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acessibilidade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novas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site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jeito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ser. 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Um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conceito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O que é </a:t>
            </a:r>
            <a:r>
              <a:rPr lang="en-US" dirty="0" err="1">
                <a:sym typeface="Calibri"/>
              </a:rPr>
              <a:t>Semântica</a:t>
            </a:r>
            <a:r>
              <a:rPr lang="en-US" dirty="0">
                <a:sym typeface="Calibri"/>
              </a:rPr>
              <a:t>?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9;p3">
            <a:extLst>
              <a:ext uri="{FF2B5EF4-FFF2-40B4-BE49-F238E27FC236}">
                <a16:creationId xmlns:a16="http://schemas.microsoft.com/office/drawing/2014/main" id="{A1F18272-E393-AE81-E510-5826443B1188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semântica">
            <a:extLst>
              <a:ext uri="{FF2B5EF4-FFF2-40B4-BE49-F238E27FC236}">
                <a16:creationId xmlns:a16="http://schemas.microsoft.com/office/drawing/2014/main" id="{09194777-AF78-90D7-CC45-B69568AFB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462881"/>
            <a:ext cx="6819959" cy="23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71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F3C55EA6-E76B-F1A5-8DC8-5AF7EBE4AE66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53E13CFD-D39A-DD5D-7B87-EDDD61AE709C}"/>
              </a:ext>
            </a:extLst>
          </p:cNvPr>
          <p:cNvSpPr txBox="1"/>
          <p:nvPr/>
        </p:nvSpPr>
        <p:spPr>
          <a:xfrm>
            <a:off x="455797" y="1665771"/>
            <a:ext cx="3011451" cy="181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  <p:sp>
        <p:nvSpPr>
          <p:cNvPr id="4" name="Google Shape;163;g109ffa863cd_0_0">
            <a:extLst>
              <a:ext uri="{FF2B5EF4-FFF2-40B4-BE49-F238E27FC236}">
                <a16:creationId xmlns:a16="http://schemas.microsoft.com/office/drawing/2014/main" id="{5B43C42F-7FBD-71D0-9D91-857F012E26E5}"/>
              </a:ext>
            </a:extLst>
          </p:cNvPr>
          <p:cNvSpPr txBox="1"/>
          <p:nvPr/>
        </p:nvSpPr>
        <p:spPr>
          <a:xfrm>
            <a:off x="3717215" y="1665771"/>
            <a:ext cx="4755482" cy="181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&lt;header&gt;...&lt;/header&gt;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409530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2A0A083C-0E42-5064-0BFA-6A0E2877869E}"/>
              </a:ext>
            </a:extLst>
          </p:cNvPr>
          <p:cNvSpPr txBox="1"/>
          <p:nvPr/>
        </p:nvSpPr>
        <p:spPr>
          <a:xfrm>
            <a:off x="455797" y="1222375"/>
            <a:ext cx="6306953" cy="269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=“header”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9897902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ED92F994-7578-4E5D-AB8C-1BD36AB6B3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4253</TotalTime>
  <Words>1240</Words>
  <Application>Microsoft Office PowerPoint</Application>
  <PresentationFormat>Apresentação na tela (16:9)</PresentationFormat>
  <Paragraphs>142</Paragraphs>
  <Slides>47</Slides>
  <Notes>47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4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29</cp:revision>
  <dcterms:modified xsi:type="dcterms:W3CDTF">2023-06-08T20:07:08Z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