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59" r:id="rId10"/>
  </p:sldIdLst>
  <p:sldSz cx="11518900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6">
          <p15:clr>
            <a:srgbClr val="A4A3A4"/>
          </p15:clr>
        </p15:guide>
        <p15:guide id="2" pos="3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91" d="100"/>
          <a:sy n="91" d="100"/>
        </p:scale>
        <p:origin x="614" y="62"/>
      </p:cViewPr>
      <p:guideLst>
        <p:guide orient="horz" pos="2006"/>
        <p:guide pos="366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2020/4/21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107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02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32959" y="2445620"/>
            <a:ext cx="10254082" cy="8496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32959" y="3369600"/>
            <a:ext cx="10254082" cy="8985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33005" y="900008"/>
            <a:ext cx="10254082" cy="47622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2959" y="2445620"/>
            <a:ext cx="10254082" cy="84960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1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32959" y="1224567"/>
            <a:ext cx="10254082" cy="476348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3005" y="3598800"/>
            <a:ext cx="10254082" cy="5904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4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3000" y="4263000"/>
            <a:ext cx="10254082" cy="101856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1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895002" y="1224567"/>
            <a:ext cx="4992040" cy="4762205"/>
          </a:xfrm>
        </p:spPr>
        <p:txBody>
          <a:bodyPr>
            <a:noAutofit/>
          </a:bodyPr>
          <a:lstStyle>
            <a:lvl1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33005" y="1224567"/>
            <a:ext cx="4992040" cy="36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9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3000" y="1690434"/>
            <a:ext cx="499200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5892047" y="1224567"/>
            <a:ext cx="4992040" cy="36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89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892047" y="1690434"/>
            <a:ext cx="499204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895047" y="1224567"/>
            <a:ext cx="4992040" cy="4762205"/>
          </a:xfrm>
        </p:spPr>
        <p:txBody>
          <a:bodyPr vert="horz" lIns="101600" tIns="0" rIns="82550" bIns="0" rtlCol="0">
            <a:norm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2020/4/21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988474" y="900008"/>
            <a:ext cx="898568" cy="509188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33000" y="900000"/>
            <a:ext cx="9286395" cy="509188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32959" y="408189"/>
            <a:ext cx="10254082" cy="61228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32959" y="1224567"/>
            <a:ext cx="10254082" cy="47622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1252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889134" y="5999842"/>
            <a:ext cx="3741732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136000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299970" y="1802130"/>
            <a:ext cx="8635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  <a:cs typeface="+mj-lt"/>
              </a:rPr>
              <a:t>HDFS</a:t>
            </a:r>
            <a:endParaRPr lang="zh-CN" altLang="en-US" sz="5400" dirty="0">
              <a:solidFill>
                <a:srgbClr val="00A0EA"/>
              </a:solidFill>
              <a:latin typeface="思源黑体 CN Bold" panose="020B0800000000000000" charset="-122"/>
              <a:ea typeface="思源黑体 CN Bold" panose="020B0800000000000000" charset="-122"/>
              <a:cs typeface="+mj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99970" y="2732405"/>
            <a:ext cx="8635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Hadoop Distributed File System</a:t>
            </a:r>
            <a:endParaRPr lang="zh-CN" altLang="en-US" sz="2800" dirty="0">
              <a:solidFill>
                <a:srgbClr val="00A0EA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60500" y="2713990"/>
            <a:ext cx="298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CONTENTS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808345" y="1399888"/>
            <a:ext cx="4196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分布式文件系统</a:t>
            </a:r>
            <a:endParaRPr sz="2800" dirty="0">
              <a:solidFill>
                <a:srgbClr val="00A0E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08345" y="1823433"/>
            <a:ext cx="33242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DFS</a:t>
            </a:r>
            <a:endParaRPr sz="1200">
              <a:solidFill>
                <a:srgbClr val="00A0EA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pic>
        <p:nvPicPr>
          <p:cNvPr id="9" name="图片 8" descr="未标题-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455" y="1309083"/>
            <a:ext cx="768350" cy="8597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883150" y="1466563"/>
            <a:ext cx="772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835650" y="2603213"/>
            <a:ext cx="4196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block</a:t>
            </a:r>
            <a:r>
              <a:rPr lang="zh-CN" altLang="en-US" sz="28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块</a:t>
            </a:r>
            <a:endParaRPr sz="2800" dirty="0">
              <a:solidFill>
                <a:srgbClr val="00A0E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14" name="图片 13" descr="未标题-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60" y="2512408"/>
            <a:ext cx="768350" cy="85979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910455" y="2669888"/>
            <a:ext cx="772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776BC2-2478-4E57-83F9-C10A85FFE846}"/>
              </a:ext>
            </a:extLst>
          </p:cNvPr>
          <p:cNvSpPr txBox="1"/>
          <p:nvPr/>
        </p:nvSpPr>
        <p:spPr>
          <a:xfrm>
            <a:off x="5869805" y="3772500"/>
            <a:ext cx="4196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checkpoint</a:t>
            </a:r>
            <a:r>
              <a:rPr lang="zh-CN" altLang="en-US" sz="28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检查点</a:t>
            </a:r>
            <a:endParaRPr sz="2800" dirty="0">
              <a:solidFill>
                <a:srgbClr val="00A0E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13" name="图片 12" descr="未标题-1">
            <a:extLst>
              <a:ext uri="{FF2B5EF4-FFF2-40B4-BE49-F238E27FC236}">
                <a16:creationId xmlns:a16="http://schemas.microsoft.com/office/drawing/2014/main" id="{FA575EDA-73F1-454D-AD12-5A7505F03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915" y="3681695"/>
            <a:ext cx="768350" cy="85979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DB464D9-DB95-4AF2-8FC7-D22BBB0E2FC7}"/>
              </a:ext>
            </a:extLst>
          </p:cNvPr>
          <p:cNvSpPr txBox="1"/>
          <p:nvPr/>
        </p:nvSpPr>
        <p:spPr>
          <a:xfrm>
            <a:off x="4944610" y="3839175"/>
            <a:ext cx="772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03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08500" y="2194560"/>
            <a:ext cx="50577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分布式文件系统</a:t>
            </a:r>
            <a:endParaRPr sz="4000" dirty="0">
              <a:solidFill>
                <a:srgbClr val="00A0E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8500" y="3001645"/>
            <a:ext cx="4646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DFS</a:t>
            </a:r>
            <a:endParaRPr dirty="0">
              <a:solidFill>
                <a:srgbClr val="00A0EA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pic>
        <p:nvPicPr>
          <p:cNvPr id="9" name="图片 8" descr="未标题-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985" y="2021840"/>
            <a:ext cx="1463040" cy="16376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799715" y="2425700"/>
            <a:ext cx="932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01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75C120C-BC4A-4018-A9FA-8968336A2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714" y="356608"/>
            <a:ext cx="1127649" cy="1371277"/>
          </a:xfrm>
          <a:prstGeom prst="rect">
            <a:avLst/>
          </a:prstGeom>
        </p:spPr>
      </p:pic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3BCA19AE-CAAA-475C-A6F8-8AE621F38C70}"/>
              </a:ext>
            </a:extLst>
          </p:cNvPr>
          <p:cNvSpPr/>
          <p:nvPr/>
        </p:nvSpPr>
        <p:spPr>
          <a:xfrm>
            <a:off x="367352" y="1937857"/>
            <a:ext cx="710606" cy="778368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1.avi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流程图: 文档 5">
            <a:extLst>
              <a:ext uri="{FF2B5EF4-FFF2-40B4-BE49-F238E27FC236}">
                <a16:creationId xmlns:a16="http://schemas.microsoft.com/office/drawing/2014/main" id="{8C641654-E2B4-4659-B7DE-3978CB1F2940}"/>
              </a:ext>
            </a:extLst>
          </p:cNvPr>
          <p:cNvSpPr/>
          <p:nvPr/>
        </p:nvSpPr>
        <p:spPr>
          <a:xfrm>
            <a:off x="653976" y="2021747"/>
            <a:ext cx="710606" cy="778368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2.avi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流程图: 文档 6">
            <a:extLst>
              <a:ext uri="{FF2B5EF4-FFF2-40B4-BE49-F238E27FC236}">
                <a16:creationId xmlns:a16="http://schemas.microsoft.com/office/drawing/2014/main" id="{BB82FCA0-5955-499E-BEF6-68916F2DD3F5}"/>
              </a:ext>
            </a:extLst>
          </p:cNvPr>
          <p:cNvSpPr/>
          <p:nvPr/>
        </p:nvSpPr>
        <p:spPr>
          <a:xfrm>
            <a:off x="940600" y="2132202"/>
            <a:ext cx="710606" cy="778368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3.avi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EB28487-4326-4EF6-9524-BD084A5A592C}"/>
              </a:ext>
            </a:extLst>
          </p:cNvPr>
          <p:cNvSpPr/>
          <p:nvPr/>
        </p:nvSpPr>
        <p:spPr>
          <a:xfrm>
            <a:off x="1595111" y="3867325"/>
            <a:ext cx="1937857" cy="20223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文档 11">
            <a:extLst>
              <a:ext uri="{FF2B5EF4-FFF2-40B4-BE49-F238E27FC236}">
                <a16:creationId xmlns:a16="http://schemas.microsoft.com/office/drawing/2014/main" id="{A06AD41C-1185-4394-B186-1EDD9DD933D7}"/>
              </a:ext>
            </a:extLst>
          </p:cNvPr>
          <p:cNvSpPr/>
          <p:nvPr/>
        </p:nvSpPr>
        <p:spPr>
          <a:xfrm>
            <a:off x="2180774" y="1956033"/>
            <a:ext cx="710606" cy="778368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4.avi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流程图: 文档 12">
            <a:extLst>
              <a:ext uri="{FF2B5EF4-FFF2-40B4-BE49-F238E27FC236}">
                <a16:creationId xmlns:a16="http://schemas.microsoft.com/office/drawing/2014/main" id="{999F2275-44B4-437A-8457-E6A7EB9B4476}"/>
              </a:ext>
            </a:extLst>
          </p:cNvPr>
          <p:cNvSpPr/>
          <p:nvPr/>
        </p:nvSpPr>
        <p:spPr>
          <a:xfrm>
            <a:off x="2467398" y="2039923"/>
            <a:ext cx="710606" cy="778368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……i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流程图: 文档 13">
            <a:extLst>
              <a:ext uri="{FF2B5EF4-FFF2-40B4-BE49-F238E27FC236}">
                <a16:creationId xmlns:a16="http://schemas.microsoft.com/office/drawing/2014/main" id="{D0136A72-ED29-4491-B696-7B1D01162287}"/>
              </a:ext>
            </a:extLst>
          </p:cNvPr>
          <p:cNvSpPr/>
          <p:nvPr/>
        </p:nvSpPr>
        <p:spPr>
          <a:xfrm>
            <a:off x="2779189" y="2150378"/>
            <a:ext cx="730025" cy="778368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9.avi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流程图: 文档 14">
            <a:extLst>
              <a:ext uri="{FF2B5EF4-FFF2-40B4-BE49-F238E27FC236}">
                <a16:creationId xmlns:a16="http://schemas.microsoft.com/office/drawing/2014/main" id="{195290D8-E412-415E-814F-08429D0067CC}"/>
              </a:ext>
            </a:extLst>
          </p:cNvPr>
          <p:cNvSpPr/>
          <p:nvPr/>
        </p:nvSpPr>
        <p:spPr>
          <a:xfrm>
            <a:off x="4072492" y="1838003"/>
            <a:ext cx="811299" cy="980288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超高清</a:t>
            </a:r>
            <a:r>
              <a:rPr lang="en-US" altLang="zh-CN">
                <a:solidFill>
                  <a:schemeClr val="tx1"/>
                </a:solidFill>
              </a:rPr>
              <a:t>.avi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1TB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流程图: 文档 15">
            <a:extLst>
              <a:ext uri="{FF2B5EF4-FFF2-40B4-BE49-F238E27FC236}">
                <a16:creationId xmlns:a16="http://schemas.microsoft.com/office/drawing/2014/main" id="{7EFD5BB0-3EF6-4BFD-B58C-580FA6652D86}"/>
              </a:ext>
            </a:extLst>
          </p:cNvPr>
          <p:cNvSpPr/>
          <p:nvPr/>
        </p:nvSpPr>
        <p:spPr>
          <a:xfrm>
            <a:off x="1880597" y="4841846"/>
            <a:ext cx="710606" cy="778368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1.avi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流程图: 文档 16">
            <a:extLst>
              <a:ext uri="{FF2B5EF4-FFF2-40B4-BE49-F238E27FC236}">
                <a16:creationId xmlns:a16="http://schemas.microsoft.com/office/drawing/2014/main" id="{D07C95EE-EAD3-44BD-9859-7CC26E734B6A}"/>
              </a:ext>
            </a:extLst>
          </p:cNvPr>
          <p:cNvSpPr/>
          <p:nvPr/>
        </p:nvSpPr>
        <p:spPr>
          <a:xfrm>
            <a:off x="2167221" y="4925736"/>
            <a:ext cx="710606" cy="778368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2.avi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流程图: 文档 17">
            <a:extLst>
              <a:ext uri="{FF2B5EF4-FFF2-40B4-BE49-F238E27FC236}">
                <a16:creationId xmlns:a16="http://schemas.microsoft.com/office/drawing/2014/main" id="{8DE9D151-C447-4F24-A0F0-AE71D0766709}"/>
              </a:ext>
            </a:extLst>
          </p:cNvPr>
          <p:cNvSpPr/>
          <p:nvPr/>
        </p:nvSpPr>
        <p:spPr>
          <a:xfrm>
            <a:off x="2453845" y="5036191"/>
            <a:ext cx="710606" cy="778368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3.avi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2AAECE0-DF88-4E55-9151-C0A552C8D9E3}"/>
              </a:ext>
            </a:extLst>
          </p:cNvPr>
          <p:cNvSpPr txBox="1"/>
          <p:nvPr/>
        </p:nvSpPr>
        <p:spPr>
          <a:xfrm>
            <a:off x="1777041" y="4068661"/>
            <a:ext cx="1937857" cy="66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第一台服务器</a:t>
            </a:r>
          </a:p>
          <a:p>
            <a:r>
              <a:rPr lang="zh-CN" altLang="en-US"/>
              <a:t>    硬盘</a:t>
            </a:r>
            <a:r>
              <a:rPr lang="en-US" altLang="zh-CN"/>
              <a:t>1TB</a:t>
            </a:r>
            <a:endParaRPr lang="zh-CN" altLang="en-US"/>
          </a:p>
        </p:txBody>
      </p:sp>
      <p:sp>
        <p:nvSpPr>
          <p:cNvPr id="20" name="流程图: 可选过程 19">
            <a:extLst>
              <a:ext uri="{FF2B5EF4-FFF2-40B4-BE49-F238E27FC236}">
                <a16:creationId xmlns:a16="http://schemas.microsoft.com/office/drawing/2014/main" id="{F11CFEF8-AAA3-4320-9ED5-91003B124576}"/>
              </a:ext>
            </a:extLst>
          </p:cNvPr>
          <p:cNvSpPr/>
          <p:nvPr/>
        </p:nvSpPr>
        <p:spPr>
          <a:xfrm>
            <a:off x="1777041" y="3240087"/>
            <a:ext cx="1461109" cy="51678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数据节点</a:t>
            </a:r>
            <a:endParaRPr lang="en-US" altLang="zh-CN"/>
          </a:p>
          <a:p>
            <a:pPr algn="ctr"/>
            <a:r>
              <a:rPr lang="en-US" altLang="zh-CN"/>
              <a:t>datanode</a:t>
            </a:r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3A9674D-503E-456C-8C8A-F9962BCB5750}"/>
              </a:ext>
            </a:extLst>
          </p:cNvPr>
          <p:cNvSpPr/>
          <p:nvPr/>
        </p:nvSpPr>
        <p:spPr>
          <a:xfrm>
            <a:off x="4062875" y="3860334"/>
            <a:ext cx="1937857" cy="20223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文档 21">
            <a:extLst>
              <a:ext uri="{FF2B5EF4-FFF2-40B4-BE49-F238E27FC236}">
                <a16:creationId xmlns:a16="http://schemas.microsoft.com/office/drawing/2014/main" id="{2D264469-471F-4AF0-9119-0D4B8FDB5106}"/>
              </a:ext>
            </a:extLst>
          </p:cNvPr>
          <p:cNvSpPr/>
          <p:nvPr/>
        </p:nvSpPr>
        <p:spPr>
          <a:xfrm>
            <a:off x="4348361" y="4834855"/>
            <a:ext cx="710606" cy="778368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4.avi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流程图: 文档 22">
            <a:extLst>
              <a:ext uri="{FF2B5EF4-FFF2-40B4-BE49-F238E27FC236}">
                <a16:creationId xmlns:a16="http://schemas.microsoft.com/office/drawing/2014/main" id="{F88A6674-60AC-4046-9C0D-72AEFF40C444}"/>
              </a:ext>
            </a:extLst>
          </p:cNvPr>
          <p:cNvSpPr/>
          <p:nvPr/>
        </p:nvSpPr>
        <p:spPr>
          <a:xfrm>
            <a:off x="4634985" y="4918745"/>
            <a:ext cx="710606" cy="778368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...avi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流程图: 文档 23">
            <a:extLst>
              <a:ext uri="{FF2B5EF4-FFF2-40B4-BE49-F238E27FC236}">
                <a16:creationId xmlns:a16="http://schemas.microsoft.com/office/drawing/2014/main" id="{B9AB799D-3FA4-4514-837E-A84352455C51}"/>
              </a:ext>
            </a:extLst>
          </p:cNvPr>
          <p:cNvSpPr/>
          <p:nvPr/>
        </p:nvSpPr>
        <p:spPr>
          <a:xfrm>
            <a:off x="4921609" y="5029200"/>
            <a:ext cx="710606" cy="778368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9.avi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AD83063-F2C3-41FA-BFA0-9B895860AA47}"/>
              </a:ext>
            </a:extLst>
          </p:cNvPr>
          <p:cNvSpPr txBox="1"/>
          <p:nvPr/>
        </p:nvSpPr>
        <p:spPr>
          <a:xfrm>
            <a:off x="4244805" y="4061670"/>
            <a:ext cx="1937857" cy="66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第二台服务器</a:t>
            </a:r>
          </a:p>
          <a:p>
            <a:r>
              <a:rPr lang="zh-CN" altLang="en-US"/>
              <a:t>    硬盘</a:t>
            </a:r>
            <a:r>
              <a:rPr lang="en-US" altLang="zh-CN"/>
              <a:t>2TB</a:t>
            </a:r>
            <a:endParaRPr lang="zh-CN" altLang="en-US"/>
          </a:p>
        </p:txBody>
      </p:sp>
      <p:sp>
        <p:nvSpPr>
          <p:cNvPr id="26" name="流程图: 可选过程 25">
            <a:extLst>
              <a:ext uri="{FF2B5EF4-FFF2-40B4-BE49-F238E27FC236}">
                <a16:creationId xmlns:a16="http://schemas.microsoft.com/office/drawing/2014/main" id="{B067C0C6-D4D1-4F7E-A898-82907D7A57F8}"/>
              </a:ext>
            </a:extLst>
          </p:cNvPr>
          <p:cNvSpPr/>
          <p:nvPr/>
        </p:nvSpPr>
        <p:spPr>
          <a:xfrm>
            <a:off x="4244805" y="3233096"/>
            <a:ext cx="1461109" cy="51678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数据节点</a:t>
            </a:r>
            <a:endParaRPr lang="en-US" altLang="zh-CN"/>
          </a:p>
          <a:p>
            <a:pPr algn="ctr"/>
            <a:r>
              <a:rPr lang="en-US" altLang="zh-CN"/>
              <a:t>datanode</a:t>
            </a:r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4453D94-9E07-4BEE-9D69-4237AAA9AA5F}"/>
              </a:ext>
            </a:extLst>
          </p:cNvPr>
          <p:cNvSpPr/>
          <p:nvPr/>
        </p:nvSpPr>
        <p:spPr>
          <a:xfrm>
            <a:off x="6575835" y="3878510"/>
            <a:ext cx="1937857" cy="20223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8DF3E0C-99F2-476E-9650-D9655B540D1A}"/>
              </a:ext>
            </a:extLst>
          </p:cNvPr>
          <p:cNvSpPr txBox="1"/>
          <p:nvPr/>
        </p:nvSpPr>
        <p:spPr>
          <a:xfrm>
            <a:off x="6757765" y="4079846"/>
            <a:ext cx="1937857" cy="66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第三台服务器</a:t>
            </a:r>
          </a:p>
          <a:p>
            <a:r>
              <a:rPr lang="zh-CN" altLang="en-US"/>
              <a:t>    硬盘</a:t>
            </a:r>
            <a:r>
              <a:rPr lang="en-US" altLang="zh-CN"/>
              <a:t>500GB</a:t>
            </a:r>
            <a:endParaRPr lang="zh-CN" altLang="en-US"/>
          </a:p>
        </p:txBody>
      </p:sp>
      <p:sp>
        <p:nvSpPr>
          <p:cNvPr id="32" name="流程图: 可选过程 31">
            <a:extLst>
              <a:ext uri="{FF2B5EF4-FFF2-40B4-BE49-F238E27FC236}">
                <a16:creationId xmlns:a16="http://schemas.microsoft.com/office/drawing/2014/main" id="{43A1D0E8-71C8-4495-9733-1D12C4785342}"/>
              </a:ext>
            </a:extLst>
          </p:cNvPr>
          <p:cNvSpPr/>
          <p:nvPr/>
        </p:nvSpPr>
        <p:spPr>
          <a:xfrm>
            <a:off x="6757765" y="3251272"/>
            <a:ext cx="1461109" cy="51678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数据节点</a:t>
            </a:r>
            <a:endParaRPr lang="en-US" altLang="zh-CN"/>
          </a:p>
          <a:p>
            <a:pPr algn="ctr"/>
            <a:r>
              <a:rPr lang="en-US" altLang="zh-CN"/>
              <a:t>datanode</a:t>
            </a:r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B9CEFDC-72D9-48D7-A52F-D1FC22A9E2BB}"/>
              </a:ext>
            </a:extLst>
          </p:cNvPr>
          <p:cNvSpPr/>
          <p:nvPr/>
        </p:nvSpPr>
        <p:spPr>
          <a:xfrm>
            <a:off x="9043599" y="3871519"/>
            <a:ext cx="1937857" cy="20223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3648746-1311-4E33-B51C-08A2B1324EE0}"/>
              </a:ext>
            </a:extLst>
          </p:cNvPr>
          <p:cNvSpPr txBox="1"/>
          <p:nvPr/>
        </p:nvSpPr>
        <p:spPr>
          <a:xfrm>
            <a:off x="9225529" y="4072855"/>
            <a:ext cx="1937857" cy="66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第四台服务器</a:t>
            </a:r>
          </a:p>
          <a:p>
            <a:r>
              <a:rPr lang="zh-CN" altLang="en-US"/>
              <a:t>    硬盘</a:t>
            </a:r>
            <a:r>
              <a:rPr lang="en-US" altLang="zh-CN"/>
              <a:t>500GB</a:t>
            </a:r>
            <a:endParaRPr lang="zh-CN" altLang="en-US"/>
          </a:p>
        </p:txBody>
      </p:sp>
      <p:sp>
        <p:nvSpPr>
          <p:cNvPr id="38" name="流程图: 可选过程 37">
            <a:extLst>
              <a:ext uri="{FF2B5EF4-FFF2-40B4-BE49-F238E27FC236}">
                <a16:creationId xmlns:a16="http://schemas.microsoft.com/office/drawing/2014/main" id="{4DFF99A5-943B-473C-B196-24479A88B04A}"/>
              </a:ext>
            </a:extLst>
          </p:cNvPr>
          <p:cNvSpPr/>
          <p:nvPr/>
        </p:nvSpPr>
        <p:spPr>
          <a:xfrm>
            <a:off x="9225529" y="3244281"/>
            <a:ext cx="1461109" cy="51678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数据节点</a:t>
            </a:r>
            <a:endParaRPr lang="en-US" altLang="zh-CN"/>
          </a:p>
          <a:p>
            <a:pPr algn="ctr"/>
            <a:r>
              <a:rPr lang="en-US" altLang="zh-CN"/>
              <a:t>datanode</a:t>
            </a:r>
            <a:endParaRPr lang="zh-CN" altLang="en-US"/>
          </a:p>
        </p:txBody>
      </p:sp>
      <p:sp>
        <p:nvSpPr>
          <p:cNvPr id="51" name="流程图: 可选过程 50">
            <a:extLst>
              <a:ext uri="{FF2B5EF4-FFF2-40B4-BE49-F238E27FC236}">
                <a16:creationId xmlns:a16="http://schemas.microsoft.com/office/drawing/2014/main" id="{3611DAEF-6F45-48D5-A69F-EFB2CE889747}"/>
              </a:ext>
            </a:extLst>
          </p:cNvPr>
          <p:cNvSpPr/>
          <p:nvPr/>
        </p:nvSpPr>
        <p:spPr>
          <a:xfrm>
            <a:off x="8885154" y="1042246"/>
            <a:ext cx="2308032" cy="68563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元数据信息管理</a:t>
            </a:r>
            <a:endParaRPr lang="en-US" altLang="zh-CN"/>
          </a:p>
          <a:p>
            <a:pPr algn="ctr"/>
            <a:r>
              <a:rPr lang="en-US" altLang="zh-CN"/>
              <a:t>namenode</a:t>
            </a:r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434168B-CB26-4E65-9CA2-468CED00A541}"/>
              </a:ext>
            </a:extLst>
          </p:cNvPr>
          <p:cNvCxnSpPr>
            <a:endCxn id="5" idx="1"/>
          </p:cNvCxnSpPr>
          <p:nvPr/>
        </p:nvCxnSpPr>
        <p:spPr>
          <a:xfrm>
            <a:off x="570451" y="2716225"/>
            <a:ext cx="1024660" cy="216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40791C6-E836-4CC1-8813-168210F004CE}"/>
              </a:ext>
            </a:extLst>
          </p:cNvPr>
          <p:cNvCxnSpPr>
            <a:endCxn id="5" idx="1"/>
          </p:cNvCxnSpPr>
          <p:nvPr/>
        </p:nvCxnSpPr>
        <p:spPr>
          <a:xfrm>
            <a:off x="838899" y="2800115"/>
            <a:ext cx="756212" cy="207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0B0B9C4-3C0A-4D31-84C8-A15F5A244EAA}"/>
              </a:ext>
            </a:extLst>
          </p:cNvPr>
          <p:cNvCxnSpPr>
            <a:endCxn id="5" idx="1"/>
          </p:cNvCxnSpPr>
          <p:nvPr/>
        </p:nvCxnSpPr>
        <p:spPr>
          <a:xfrm>
            <a:off x="1157681" y="2910570"/>
            <a:ext cx="437430" cy="196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AC7E3F9-B841-4A97-92F4-617A0AA9F374}"/>
              </a:ext>
            </a:extLst>
          </p:cNvPr>
          <p:cNvCxnSpPr>
            <a:endCxn id="21" idx="1"/>
          </p:cNvCxnSpPr>
          <p:nvPr/>
        </p:nvCxnSpPr>
        <p:spPr>
          <a:xfrm>
            <a:off x="2340528" y="2716225"/>
            <a:ext cx="1722347" cy="215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409AE6E-4A2D-4002-9F98-790138FD1415}"/>
              </a:ext>
            </a:extLst>
          </p:cNvPr>
          <p:cNvCxnSpPr>
            <a:endCxn id="21" idx="1"/>
          </p:cNvCxnSpPr>
          <p:nvPr/>
        </p:nvCxnSpPr>
        <p:spPr>
          <a:xfrm>
            <a:off x="2659310" y="2800115"/>
            <a:ext cx="1403565" cy="207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1839414-2E3C-4E91-8264-D22B652418BD}"/>
              </a:ext>
            </a:extLst>
          </p:cNvPr>
          <p:cNvCxnSpPr>
            <a:endCxn id="21" idx="1"/>
          </p:cNvCxnSpPr>
          <p:nvPr/>
        </p:nvCxnSpPr>
        <p:spPr>
          <a:xfrm>
            <a:off x="2984376" y="2910570"/>
            <a:ext cx="1078499" cy="196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35032CA-65D1-418B-BBC6-61994965106C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>
            <a:off x="4478142" y="2753483"/>
            <a:ext cx="3066622" cy="112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16DC8C6-A5DA-4423-8DFB-1F42E26EED74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832127" y="2631655"/>
            <a:ext cx="5180401" cy="1239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思想气泡: 云 68">
            <a:extLst>
              <a:ext uri="{FF2B5EF4-FFF2-40B4-BE49-F238E27FC236}">
                <a16:creationId xmlns:a16="http://schemas.microsoft.com/office/drawing/2014/main" id="{B4AB0376-24F0-4C19-AFA9-F317A78C4A26}"/>
              </a:ext>
            </a:extLst>
          </p:cNvPr>
          <p:cNvSpPr/>
          <p:nvPr/>
        </p:nvSpPr>
        <p:spPr>
          <a:xfrm>
            <a:off x="1321240" y="0"/>
            <a:ext cx="1591541" cy="973936"/>
          </a:xfrm>
          <a:prstGeom prst="cloudCallout">
            <a:avLst>
              <a:gd name="adj1" fmla="val -43498"/>
              <a:gd name="adj2" fmla="val 581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小王爱好搜集</a:t>
            </a:r>
            <a:r>
              <a:rPr lang="en-US" altLang="zh-CN"/>
              <a:t>avi</a:t>
            </a:r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AB0184B-E722-4138-B453-AE07615C528D}"/>
              </a:ext>
            </a:extLst>
          </p:cNvPr>
          <p:cNvSpPr txBox="1"/>
          <p:nvPr/>
        </p:nvSpPr>
        <p:spPr>
          <a:xfrm>
            <a:off x="1902876" y="4630723"/>
            <a:ext cx="181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硬盘存满了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30248FC-B246-4ACF-89CB-87FD660D2793}"/>
              </a:ext>
            </a:extLst>
          </p:cNvPr>
          <p:cNvSpPr txBox="1"/>
          <p:nvPr/>
        </p:nvSpPr>
        <p:spPr>
          <a:xfrm>
            <a:off x="174797" y="3381032"/>
            <a:ext cx="1439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存放文件</a:t>
            </a:r>
            <a:r>
              <a:rPr lang="en-US" altLang="zh-CN" sz="1600"/>
              <a:t>/path/to/avi</a:t>
            </a:r>
            <a:endParaRPr lang="zh-CN" altLang="en-US" sz="1600"/>
          </a:p>
        </p:txBody>
      </p:sp>
      <p:sp>
        <p:nvSpPr>
          <p:cNvPr id="73" name="流程图: 文档 72">
            <a:extLst>
              <a:ext uri="{FF2B5EF4-FFF2-40B4-BE49-F238E27FC236}">
                <a16:creationId xmlns:a16="http://schemas.microsoft.com/office/drawing/2014/main" id="{D2B48622-9DCA-4379-A489-7C42D9190264}"/>
              </a:ext>
            </a:extLst>
          </p:cNvPr>
          <p:cNvSpPr/>
          <p:nvPr/>
        </p:nvSpPr>
        <p:spPr>
          <a:xfrm>
            <a:off x="7144103" y="4844389"/>
            <a:ext cx="957731" cy="970170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超高清</a:t>
            </a:r>
            <a:r>
              <a:rPr lang="en-US" altLang="zh-CN">
                <a:solidFill>
                  <a:schemeClr val="tx1"/>
                </a:solidFill>
              </a:rPr>
              <a:t>_part1.avi</a:t>
            </a:r>
          </a:p>
        </p:txBody>
      </p:sp>
      <p:sp>
        <p:nvSpPr>
          <p:cNvPr id="74" name="流程图: 文档 73">
            <a:extLst>
              <a:ext uri="{FF2B5EF4-FFF2-40B4-BE49-F238E27FC236}">
                <a16:creationId xmlns:a16="http://schemas.microsoft.com/office/drawing/2014/main" id="{8967E245-C66B-4E01-8BCE-E6DA03E51729}"/>
              </a:ext>
            </a:extLst>
          </p:cNvPr>
          <p:cNvSpPr/>
          <p:nvPr/>
        </p:nvSpPr>
        <p:spPr>
          <a:xfrm>
            <a:off x="9533661" y="4794094"/>
            <a:ext cx="957731" cy="970170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超高清</a:t>
            </a:r>
            <a:r>
              <a:rPr lang="en-US" altLang="zh-CN">
                <a:solidFill>
                  <a:schemeClr val="tx1"/>
                </a:solidFill>
              </a:rPr>
              <a:t>_part2.avi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DFC75DA8-F04B-499C-88D7-FB4AB001C629}"/>
              </a:ext>
            </a:extLst>
          </p:cNvPr>
          <p:cNvCxnSpPr>
            <a:stCxn id="51" idx="2"/>
            <a:endCxn id="20" idx="0"/>
          </p:cNvCxnSpPr>
          <p:nvPr/>
        </p:nvCxnSpPr>
        <p:spPr>
          <a:xfrm flipH="1">
            <a:off x="2507596" y="1727885"/>
            <a:ext cx="7531574" cy="151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EC05D76-8CDF-459C-BA53-3117AA83F5FB}"/>
              </a:ext>
            </a:extLst>
          </p:cNvPr>
          <p:cNvCxnSpPr>
            <a:stCxn id="51" idx="2"/>
            <a:endCxn id="26" idx="0"/>
          </p:cNvCxnSpPr>
          <p:nvPr/>
        </p:nvCxnSpPr>
        <p:spPr>
          <a:xfrm flipH="1">
            <a:off x="4975360" y="1727885"/>
            <a:ext cx="5063810" cy="150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5E9EB86-7FC0-408A-B21E-568670C2A6B0}"/>
              </a:ext>
            </a:extLst>
          </p:cNvPr>
          <p:cNvCxnSpPr>
            <a:stCxn id="51" idx="2"/>
            <a:endCxn id="32" idx="0"/>
          </p:cNvCxnSpPr>
          <p:nvPr/>
        </p:nvCxnSpPr>
        <p:spPr>
          <a:xfrm flipH="1">
            <a:off x="7488320" y="1727885"/>
            <a:ext cx="2550850" cy="152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7D0D0AA-9799-4715-B77D-51F630D1DD33}"/>
              </a:ext>
            </a:extLst>
          </p:cNvPr>
          <p:cNvCxnSpPr>
            <a:stCxn id="51" idx="2"/>
            <a:endCxn id="38" idx="0"/>
          </p:cNvCxnSpPr>
          <p:nvPr/>
        </p:nvCxnSpPr>
        <p:spPr>
          <a:xfrm flipH="1">
            <a:off x="9956084" y="1727885"/>
            <a:ext cx="83086" cy="151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流程图: 可选过程 88">
            <a:extLst>
              <a:ext uri="{FF2B5EF4-FFF2-40B4-BE49-F238E27FC236}">
                <a16:creationId xmlns:a16="http://schemas.microsoft.com/office/drawing/2014/main" id="{30CC1EAC-B49A-4277-BA06-FF52BB5C27F2}"/>
              </a:ext>
            </a:extLst>
          </p:cNvPr>
          <p:cNvSpPr/>
          <p:nvPr/>
        </p:nvSpPr>
        <p:spPr>
          <a:xfrm>
            <a:off x="4072492" y="282804"/>
            <a:ext cx="4441200" cy="1236754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记录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1-3.avi</a:t>
            </a:r>
            <a:r>
              <a:rPr lang="zh-CN" altLang="en-US">
                <a:solidFill>
                  <a:schemeClr val="tx1"/>
                </a:solidFill>
              </a:rPr>
              <a:t>在第一台</a:t>
            </a:r>
            <a:r>
              <a:rPr lang="en-US" altLang="zh-CN">
                <a:solidFill>
                  <a:schemeClr val="tx1"/>
                </a:solidFill>
              </a:rPr>
              <a:t>/path/to/avi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4-9.avi</a:t>
            </a:r>
            <a:r>
              <a:rPr lang="zh-CN" altLang="en-US">
                <a:solidFill>
                  <a:schemeClr val="tx1"/>
                </a:solidFill>
              </a:rPr>
              <a:t>在第二台</a:t>
            </a:r>
            <a:r>
              <a:rPr lang="en-US" altLang="zh-CN">
                <a:solidFill>
                  <a:schemeClr val="tx1"/>
                </a:solidFill>
              </a:rPr>
              <a:t>/path/to/avi</a:t>
            </a: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超高清</a:t>
            </a:r>
            <a:r>
              <a:rPr lang="en-US" altLang="zh-CN">
                <a:solidFill>
                  <a:schemeClr val="tx1"/>
                </a:solidFill>
              </a:rPr>
              <a:t>.avi</a:t>
            </a:r>
            <a:r>
              <a:rPr lang="zh-CN" altLang="en-US">
                <a:solidFill>
                  <a:schemeClr val="tx1"/>
                </a:solidFill>
              </a:rPr>
              <a:t>分别存储在第三、四台某路径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applause.wav"/>
          </p:stSnd>
        </p:sndAc>
      </p:transition>
    </mc:Choice>
    <mc:Fallback xmlns="">
      <p:transition spd="slow">
        <p:sndAc>
          <p:stSnd>
            <p:snd r:embed="rId7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5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31" grpId="0"/>
      <p:bldP spid="32" grpId="0" animBg="1"/>
      <p:bldP spid="33" grpId="0" animBg="1"/>
      <p:bldP spid="37" grpId="0"/>
      <p:bldP spid="38" grpId="0" animBg="1"/>
      <p:bldP spid="51" grpId="0" animBg="1"/>
      <p:bldP spid="69" grpId="0" animBg="1"/>
      <p:bldP spid="70" grpId="0"/>
      <p:bldP spid="71" grpId="0"/>
      <p:bldP spid="73" grpId="0" animBg="1"/>
      <p:bldP spid="74" grpId="0" animBg="1"/>
      <p:bldP spid="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08500" y="2471397"/>
            <a:ext cx="50577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block</a:t>
            </a:r>
            <a:r>
              <a:rPr lang="zh-CN" altLang="en-US" sz="40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块</a:t>
            </a:r>
            <a:endParaRPr sz="4000" dirty="0">
              <a:solidFill>
                <a:srgbClr val="00A0E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9" name="图片 8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985" y="2021840"/>
            <a:ext cx="1463040" cy="16376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799715" y="2425700"/>
            <a:ext cx="932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44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A6A62A4-7F50-4E52-8218-886703039E16}"/>
              </a:ext>
            </a:extLst>
          </p:cNvPr>
          <p:cNvSpPr/>
          <p:nvPr/>
        </p:nvSpPr>
        <p:spPr>
          <a:xfrm>
            <a:off x="944879" y="658892"/>
            <a:ext cx="2369819" cy="6822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A535561-81D4-4452-A3E8-9DF2441E2E8B}"/>
              </a:ext>
            </a:extLst>
          </p:cNvPr>
          <p:cNvSpPr/>
          <p:nvPr/>
        </p:nvSpPr>
        <p:spPr>
          <a:xfrm>
            <a:off x="998220" y="739140"/>
            <a:ext cx="838200" cy="5029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blk1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0-128m</a:t>
            </a:r>
            <a:endParaRPr lang="zh-CN" altLang="en-US" sz="120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8F30679-E26C-45F5-8BB7-624D48C82DDD}"/>
              </a:ext>
            </a:extLst>
          </p:cNvPr>
          <p:cNvSpPr/>
          <p:nvPr/>
        </p:nvSpPr>
        <p:spPr>
          <a:xfrm>
            <a:off x="1836420" y="739140"/>
            <a:ext cx="849630" cy="5029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blk2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128-256m</a:t>
            </a:r>
            <a:endParaRPr lang="zh-CN" altLang="en-US" sz="120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957FAD7-EC37-4B00-A614-C04A4F5570C0}"/>
              </a:ext>
            </a:extLst>
          </p:cNvPr>
          <p:cNvSpPr/>
          <p:nvPr/>
        </p:nvSpPr>
        <p:spPr>
          <a:xfrm>
            <a:off x="2686050" y="739140"/>
            <a:ext cx="544830" cy="5029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blk3</a:t>
            </a: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44m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4E3A32-C51D-4A18-B8F1-E1D2803A5B32}"/>
              </a:ext>
            </a:extLst>
          </p:cNvPr>
          <p:cNvSpPr txBox="1"/>
          <p:nvPr/>
        </p:nvSpPr>
        <p:spPr>
          <a:xfrm>
            <a:off x="861060" y="289560"/>
            <a:ext cx="236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客户端上传</a:t>
            </a:r>
            <a:r>
              <a:rPr lang="en-US" altLang="zh-CN"/>
              <a:t>300M</a:t>
            </a:r>
            <a:r>
              <a:rPr lang="zh-CN" altLang="en-US"/>
              <a:t>文件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A926C3-EBF5-410F-9EEA-0B9916A462D1}"/>
              </a:ext>
            </a:extLst>
          </p:cNvPr>
          <p:cNvSpPr txBox="1"/>
          <p:nvPr/>
        </p:nvSpPr>
        <p:spPr>
          <a:xfrm>
            <a:off x="158433" y="2368182"/>
            <a:ext cx="2720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默认按照</a:t>
            </a:r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128m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为单位，切分文件，分成若干</a:t>
            </a:r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block</a:t>
            </a:r>
          </a:p>
          <a:p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每个</a:t>
            </a:r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block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有</a:t>
            </a:r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个副本，即每个</a:t>
            </a:r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block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共</a:t>
            </a:r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份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CDFAC5E-7D23-46F3-87CB-A23B762AE859}"/>
              </a:ext>
            </a:extLst>
          </p:cNvPr>
          <p:cNvSpPr/>
          <p:nvPr/>
        </p:nvSpPr>
        <p:spPr>
          <a:xfrm>
            <a:off x="4632960" y="289560"/>
            <a:ext cx="2598420" cy="5699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7A6D047-C761-4163-9FF2-9F3CE8A19736}"/>
              </a:ext>
            </a:extLst>
          </p:cNvPr>
          <p:cNvSpPr txBox="1"/>
          <p:nvPr/>
        </p:nvSpPr>
        <p:spPr>
          <a:xfrm>
            <a:off x="5448300" y="-27861"/>
            <a:ext cx="160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机架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03CBB1D-D3D8-4A19-B577-6935B1D3EFE0}"/>
              </a:ext>
            </a:extLst>
          </p:cNvPr>
          <p:cNvSpPr/>
          <p:nvPr/>
        </p:nvSpPr>
        <p:spPr>
          <a:xfrm>
            <a:off x="4930140" y="1601152"/>
            <a:ext cx="2011680" cy="112680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namenode</a:t>
            </a:r>
          </a:p>
          <a:p>
            <a:pPr algn="ctr"/>
            <a:r>
              <a:rPr lang="zh-CN" altLang="en-US" sz="1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集群管理</a:t>
            </a:r>
            <a:endParaRPr lang="en-US" altLang="zh-CN" sz="140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保存元数据信息</a:t>
            </a:r>
            <a:endParaRPr lang="en-US" altLang="zh-CN" sz="140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7ADBAD0-E967-4834-BC27-6310F55F4CD2}"/>
              </a:ext>
            </a:extLst>
          </p:cNvPr>
          <p:cNvSpPr/>
          <p:nvPr/>
        </p:nvSpPr>
        <p:spPr>
          <a:xfrm>
            <a:off x="4930140" y="3106638"/>
            <a:ext cx="2011680" cy="11948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727D4701-2CE5-4603-B5F0-F25A58F14BA0}"/>
              </a:ext>
            </a:extLst>
          </p:cNvPr>
          <p:cNvSpPr/>
          <p:nvPr/>
        </p:nvSpPr>
        <p:spPr>
          <a:xfrm>
            <a:off x="4930140" y="4680168"/>
            <a:ext cx="2011680" cy="11948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F3B2C810-8E1D-4E04-878C-7657BCAE15F5}"/>
              </a:ext>
            </a:extLst>
          </p:cNvPr>
          <p:cNvCxnSpPr>
            <a:cxnSpLocks/>
            <a:stCxn id="3" idx="2"/>
            <a:endCxn id="100" idx="1"/>
          </p:cNvCxnSpPr>
          <p:nvPr/>
        </p:nvCxnSpPr>
        <p:spPr>
          <a:xfrm rot="16200000" flipH="1">
            <a:off x="2248164" y="411216"/>
            <a:ext cx="2422632" cy="40843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FA9FFC3-CB17-4C26-92CA-4FC3FEE44537}"/>
              </a:ext>
            </a:extLst>
          </p:cNvPr>
          <p:cNvSpPr txBox="1"/>
          <p:nvPr/>
        </p:nvSpPr>
        <p:spPr>
          <a:xfrm>
            <a:off x="5116830" y="2845236"/>
            <a:ext cx="1649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datanode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存储数据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A58F16D-BDC3-49D6-90F8-1AFAA8058EFA}"/>
              </a:ext>
            </a:extLst>
          </p:cNvPr>
          <p:cNvSpPr/>
          <p:nvPr/>
        </p:nvSpPr>
        <p:spPr>
          <a:xfrm>
            <a:off x="7802880" y="289560"/>
            <a:ext cx="2598420" cy="5699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7572D9F-BEE4-4EDC-BAD1-CF22AD79956A}"/>
              </a:ext>
            </a:extLst>
          </p:cNvPr>
          <p:cNvSpPr txBox="1"/>
          <p:nvPr/>
        </p:nvSpPr>
        <p:spPr>
          <a:xfrm>
            <a:off x="8503920" y="-38397"/>
            <a:ext cx="160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机架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D6454D46-0910-4F50-9211-57318554FAE8}"/>
              </a:ext>
            </a:extLst>
          </p:cNvPr>
          <p:cNvSpPr/>
          <p:nvPr/>
        </p:nvSpPr>
        <p:spPr>
          <a:xfrm>
            <a:off x="8100060" y="1649856"/>
            <a:ext cx="2011680" cy="1078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6FA4AE9D-AA75-4249-84F5-DF8CBD9E8F63}"/>
              </a:ext>
            </a:extLst>
          </p:cNvPr>
          <p:cNvSpPr/>
          <p:nvPr/>
        </p:nvSpPr>
        <p:spPr>
          <a:xfrm>
            <a:off x="8100060" y="3106638"/>
            <a:ext cx="2011680" cy="11948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1B156C08-D001-4DAE-8F0C-9C5CCE5B3640}"/>
              </a:ext>
            </a:extLst>
          </p:cNvPr>
          <p:cNvSpPr/>
          <p:nvPr/>
        </p:nvSpPr>
        <p:spPr>
          <a:xfrm>
            <a:off x="8100060" y="4680168"/>
            <a:ext cx="2011680" cy="11948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FF0AA0E-1095-4404-A66A-C5D8F6C7DB39}"/>
              </a:ext>
            </a:extLst>
          </p:cNvPr>
          <p:cNvSpPr txBox="1"/>
          <p:nvPr/>
        </p:nvSpPr>
        <p:spPr>
          <a:xfrm>
            <a:off x="5107305" y="4381202"/>
            <a:ext cx="1649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datanode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存储数据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76158EF-E758-472D-942F-87F28B5564DA}"/>
              </a:ext>
            </a:extLst>
          </p:cNvPr>
          <p:cNvSpPr txBox="1"/>
          <p:nvPr/>
        </p:nvSpPr>
        <p:spPr>
          <a:xfrm>
            <a:off x="8322310" y="1358689"/>
            <a:ext cx="1649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datanode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存储数据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053A20A-F480-4998-8733-27E9569E1D71}"/>
              </a:ext>
            </a:extLst>
          </p:cNvPr>
          <p:cNvSpPr txBox="1"/>
          <p:nvPr/>
        </p:nvSpPr>
        <p:spPr>
          <a:xfrm>
            <a:off x="8322310" y="2845236"/>
            <a:ext cx="1649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datanode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存储数据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2FFDF63-B7AC-4C00-A8C8-38C442BEF008}"/>
              </a:ext>
            </a:extLst>
          </p:cNvPr>
          <p:cNvSpPr txBox="1"/>
          <p:nvPr/>
        </p:nvSpPr>
        <p:spPr>
          <a:xfrm>
            <a:off x="8274368" y="4356228"/>
            <a:ext cx="1649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datanode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存储数据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31E0B5D-6280-4FC3-A0FC-87330A79F9C7}"/>
              </a:ext>
            </a:extLst>
          </p:cNvPr>
          <p:cNvSpPr/>
          <p:nvPr/>
        </p:nvSpPr>
        <p:spPr>
          <a:xfrm>
            <a:off x="5501640" y="3473663"/>
            <a:ext cx="594360" cy="3820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blk1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3856E109-EA8D-40BE-B31A-124FA59E5AC4}"/>
              </a:ext>
            </a:extLst>
          </p:cNvPr>
          <p:cNvSpPr/>
          <p:nvPr/>
        </p:nvSpPr>
        <p:spPr>
          <a:xfrm>
            <a:off x="4945380" y="471963"/>
            <a:ext cx="2011680" cy="9986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92993A6-04BF-491A-B3E0-4931DA7F9BBC}"/>
              </a:ext>
            </a:extLst>
          </p:cNvPr>
          <p:cNvSpPr txBox="1"/>
          <p:nvPr/>
        </p:nvSpPr>
        <p:spPr>
          <a:xfrm>
            <a:off x="5132070" y="210561"/>
            <a:ext cx="1649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datanode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存储数据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D9862BC8-3DE0-479B-9A77-2B336F259C2C}"/>
              </a:ext>
            </a:extLst>
          </p:cNvPr>
          <p:cNvSpPr/>
          <p:nvPr/>
        </p:nvSpPr>
        <p:spPr>
          <a:xfrm>
            <a:off x="5208270" y="563299"/>
            <a:ext cx="594360" cy="3820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blk1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A1463E1-CA55-4217-89C2-A65DD4C2487E}"/>
              </a:ext>
            </a:extLst>
          </p:cNvPr>
          <p:cNvSpPr/>
          <p:nvPr/>
        </p:nvSpPr>
        <p:spPr>
          <a:xfrm>
            <a:off x="9239250" y="1759998"/>
            <a:ext cx="594360" cy="3820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blk1</a:t>
            </a: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C63BFEF2-FBAA-407E-9530-3A4676B0DFB5}"/>
              </a:ext>
            </a:extLst>
          </p:cNvPr>
          <p:cNvSpPr/>
          <p:nvPr/>
        </p:nvSpPr>
        <p:spPr>
          <a:xfrm>
            <a:off x="8108950" y="490855"/>
            <a:ext cx="2011680" cy="941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EC66E47-ABDB-462D-A4CD-C66837B96F54}"/>
              </a:ext>
            </a:extLst>
          </p:cNvPr>
          <p:cNvSpPr txBox="1"/>
          <p:nvPr/>
        </p:nvSpPr>
        <p:spPr>
          <a:xfrm>
            <a:off x="8322310" y="240973"/>
            <a:ext cx="1649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datanode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存储数据</a:t>
            </a:r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A8DA330C-435A-46FD-A321-FD94AE7E3CAA}"/>
              </a:ext>
            </a:extLst>
          </p:cNvPr>
          <p:cNvCxnSpPr>
            <a:cxnSpLocks/>
            <a:endCxn id="103" idx="1"/>
          </p:cNvCxnSpPr>
          <p:nvPr/>
        </p:nvCxnSpPr>
        <p:spPr>
          <a:xfrm rot="16200000" flipV="1">
            <a:off x="4124193" y="1838406"/>
            <a:ext cx="2719335" cy="551180"/>
          </a:xfrm>
          <a:prstGeom prst="curvedConnector4">
            <a:avLst>
              <a:gd name="adj1" fmla="val 16786"/>
              <a:gd name="adj2" fmla="val 2838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CD31DBBA-2D62-46AA-BC6A-C1ABC80CA7F5}"/>
              </a:ext>
            </a:extLst>
          </p:cNvPr>
          <p:cNvCxnSpPr>
            <a:endCxn id="104" idx="1"/>
          </p:cNvCxnSpPr>
          <p:nvPr/>
        </p:nvCxnSpPr>
        <p:spPr>
          <a:xfrm>
            <a:off x="5829300" y="739140"/>
            <a:ext cx="3409950" cy="1211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E7B0D6C0-817F-4845-B187-B91FC394DBC0}"/>
              </a:ext>
            </a:extLst>
          </p:cNvPr>
          <p:cNvSpPr/>
          <p:nvPr/>
        </p:nvSpPr>
        <p:spPr>
          <a:xfrm>
            <a:off x="5059045" y="4986656"/>
            <a:ext cx="700405" cy="4235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blk2</a:t>
            </a:r>
            <a:endParaRPr lang="zh-CN" altLang="en-US" sz="120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3919C22-984E-40B6-A6E2-305C98762808}"/>
              </a:ext>
            </a:extLst>
          </p:cNvPr>
          <p:cNvSpPr/>
          <p:nvPr/>
        </p:nvSpPr>
        <p:spPr>
          <a:xfrm>
            <a:off x="6176963" y="3758401"/>
            <a:ext cx="700405" cy="4235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blk2</a:t>
            </a:r>
            <a:endParaRPr lang="zh-CN" altLang="en-US" sz="120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C5A5F27A-E352-472D-A97E-DD33A4571BA2}"/>
              </a:ext>
            </a:extLst>
          </p:cNvPr>
          <p:cNvSpPr/>
          <p:nvPr/>
        </p:nvSpPr>
        <p:spPr>
          <a:xfrm>
            <a:off x="8259764" y="5121486"/>
            <a:ext cx="700405" cy="4235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blk2</a:t>
            </a:r>
            <a:endParaRPr lang="zh-CN" altLang="en-US" sz="120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72C95BA6-F3D8-4937-916F-2A641BA6DC76}"/>
              </a:ext>
            </a:extLst>
          </p:cNvPr>
          <p:cNvCxnSpPr>
            <a:stCxn id="49" idx="2"/>
            <a:endCxn id="110" idx="1"/>
          </p:cNvCxnSpPr>
          <p:nvPr/>
        </p:nvCxnSpPr>
        <p:spPr>
          <a:xfrm rot="16200000" flipH="1">
            <a:off x="1681956" y="1821339"/>
            <a:ext cx="3956368" cy="279781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曲线 115">
            <a:extLst>
              <a:ext uri="{FF2B5EF4-FFF2-40B4-BE49-F238E27FC236}">
                <a16:creationId xmlns:a16="http://schemas.microsoft.com/office/drawing/2014/main" id="{3B0F1A6D-794A-44D4-BB62-DBE3ED8196CF}"/>
              </a:ext>
            </a:extLst>
          </p:cNvPr>
          <p:cNvCxnSpPr>
            <a:endCxn id="111" idx="1"/>
          </p:cNvCxnSpPr>
          <p:nvPr/>
        </p:nvCxnSpPr>
        <p:spPr>
          <a:xfrm rot="5400000" flipH="1" flipV="1">
            <a:off x="5290579" y="4100272"/>
            <a:ext cx="1016483" cy="75628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FF18D17E-E186-4526-829F-545FA99F5B14}"/>
              </a:ext>
            </a:extLst>
          </p:cNvPr>
          <p:cNvCxnSpPr>
            <a:stCxn id="111" idx="3"/>
            <a:endCxn id="112" idx="1"/>
          </p:cNvCxnSpPr>
          <p:nvPr/>
        </p:nvCxnSpPr>
        <p:spPr>
          <a:xfrm>
            <a:off x="6877368" y="3970173"/>
            <a:ext cx="1382396" cy="1363085"/>
          </a:xfrm>
          <a:prstGeom prst="curved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CC1F2009-8AB3-49CB-A6E3-D2B4BDF14CF2}"/>
              </a:ext>
            </a:extLst>
          </p:cNvPr>
          <p:cNvSpPr/>
          <p:nvPr/>
        </p:nvSpPr>
        <p:spPr>
          <a:xfrm>
            <a:off x="5520372" y="1081760"/>
            <a:ext cx="496890" cy="3077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blk3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69E25A09-BFF6-4234-811B-484C00EF4E95}"/>
              </a:ext>
            </a:extLst>
          </p:cNvPr>
          <p:cNvSpPr/>
          <p:nvPr/>
        </p:nvSpPr>
        <p:spPr>
          <a:xfrm>
            <a:off x="6379209" y="3283718"/>
            <a:ext cx="496890" cy="3077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blk3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A6E61A9-4A99-4D9A-851F-2F387BB1C1BD}"/>
              </a:ext>
            </a:extLst>
          </p:cNvPr>
          <p:cNvSpPr/>
          <p:nvPr/>
        </p:nvSpPr>
        <p:spPr>
          <a:xfrm>
            <a:off x="8385015" y="3396287"/>
            <a:ext cx="496890" cy="30777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blk3</a:t>
            </a:r>
          </a:p>
        </p:txBody>
      </p: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D112D95C-9D54-47B2-BACD-44EE33F59E21}"/>
              </a:ext>
            </a:extLst>
          </p:cNvPr>
          <p:cNvCxnSpPr>
            <a:stCxn id="50" idx="3"/>
            <a:endCxn id="122" idx="1"/>
          </p:cNvCxnSpPr>
          <p:nvPr/>
        </p:nvCxnSpPr>
        <p:spPr>
          <a:xfrm>
            <a:off x="3230880" y="990600"/>
            <a:ext cx="2289492" cy="245049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连接符: 曲线 134">
            <a:extLst>
              <a:ext uri="{FF2B5EF4-FFF2-40B4-BE49-F238E27FC236}">
                <a16:creationId xmlns:a16="http://schemas.microsoft.com/office/drawing/2014/main" id="{8AEC4522-9754-4F92-9F6B-2C49793FAE2A}"/>
              </a:ext>
            </a:extLst>
          </p:cNvPr>
          <p:cNvCxnSpPr>
            <a:stCxn id="122" idx="2"/>
            <a:endCxn id="123" idx="1"/>
          </p:cNvCxnSpPr>
          <p:nvPr/>
        </p:nvCxnSpPr>
        <p:spPr>
          <a:xfrm rot="16200000" flipH="1">
            <a:off x="5049978" y="2108376"/>
            <a:ext cx="2048070" cy="610392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曲线 136">
            <a:extLst>
              <a:ext uri="{FF2B5EF4-FFF2-40B4-BE49-F238E27FC236}">
                <a16:creationId xmlns:a16="http://schemas.microsoft.com/office/drawing/2014/main" id="{F90BA0F3-850D-4BA3-9CB1-302266A941EC}"/>
              </a:ext>
            </a:extLst>
          </p:cNvPr>
          <p:cNvCxnSpPr>
            <a:stCxn id="123" idx="3"/>
            <a:endCxn id="124" idx="1"/>
          </p:cNvCxnSpPr>
          <p:nvPr/>
        </p:nvCxnSpPr>
        <p:spPr>
          <a:xfrm>
            <a:off x="6876099" y="3437607"/>
            <a:ext cx="1508916" cy="112569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乘号 137">
            <a:extLst>
              <a:ext uri="{FF2B5EF4-FFF2-40B4-BE49-F238E27FC236}">
                <a16:creationId xmlns:a16="http://schemas.microsoft.com/office/drawing/2014/main" id="{FFB9ED0D-F48E-4BE2-A8D6-6578F925D1D8}"/>
              </a:ext>
            </a:extLst>
          </p:cNvPr>
          <p:cNvSpPr/>
          <p:nvPr/>
        </p:nvSpPr>
        <p:spPr>
          <a:xfrm>
            <a:off x="5783341" y="4986656"/>
            <a:ext cx="546577" cy="73432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+mj-ea"/>
                <a:ea typeface="+mj-ea"/>
              </a:rPr>
              <a:t>宕机</a:t>
            </a:r>
          </a:p>
        </p:txBody>
      </p:sp>
      <p:cxnSp>
        <p:nvCxnSpPr>
          <p:cNvPr id="140" name="连接符: 曲线 139">
            <a:extLst>
              <a:ext uri="{FF2B5EF4-FFF2-40B4-BE49-F238E27FC236}">
                <a16:creationId xmlns:a16="http://schemas.microsoft.com/office/drawing/2014/main" id="{68DF0EEB-C966-489C-9434-9C5BBCB09362}"/>
              </a:ext>
            </a:extLst>
          </p:cNvPr>
          <p:cNvCxnSpPr>
            <a:endCxn id="111" idx="1"/>
          </p:cNvCxnSpPr>
          <p:nvPr/>
        </p:nvCxnSpPr>
        <p:spPr>
          <a:xfrm rot="16200000" flipH="1">
            <a:off x="5439175" y="3232384"/>
            <a:ext cx="1242213" cy="23336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6E716C55-BD43-4653-941D-ED731E26C08F}"/>
              </a:ext>
            </a:extLst>
          </p:cNvPr>
          <p:cNvSpPr/>
          <p:nvPr/>
        </p:nvSpPr>
        <p:spPr>
          <a:xfrm>
            <a:off x="6201412" y="995669"/>
            <a:ext cx="700405" cy="4235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blk2</a:t>
            </a:r>
            <a:endParaRPr lang="zh-CN" altLang="en-US" sz="120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43" name="连接符: 曲线 142">
            <a:extLst>
              <a:ext uri="{FF2B5EF4-FFF2-40B4-BE49-F238E27FC236}">
                <a16:creationId xmlns:a16="http://schemas.microsoft.com/office/drawing/2014/main" id="{77E1FAA3-8718-40C1-AC5A-5A5BF8B97553}"/>
              </a:ext>
            </a:extLst>
          </p:cNvPr>
          <p:cNvCxnSpPr>
            <a:stCxn id="111" idx="3"/>
            <a:endCxn id="141" idx="3"/>
          </p:cNvCxnSpPr>
          <p:nvPr/>
        </p:nvCxnSpPr>
        <p:spPr>
          <a:xfrm flipV="1">
            <a:off x="6877368" y="1207441"/>
            <a:ext cx="24449" cy="2762732"/>
          </a:xfrm>
          <a:prstGeom prst="curvedConnector3">
            <a:avLst>
              <a:gd name="adj1" fmla="val 10350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055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applause.wav"/>
          </p:stSnd>
        </p:sndAc>
      </p:transition>
    </mc:Choice>
    <mc:Fallback xmlns="">
      <p:transition spd="slow">
        <p:sndAc>
          <p:stSnd>
            <p:snd r:embed="rId4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49" grpId="0" animBg="1"/>
      <p:bldP spid="50" grpId="0" animBg="1"/>
      <p:bldP spid="9" grpId="0"/>
      <p:bldP spid="11" grpId="0"/>
      <p:bldP spid="29" grpId="0" animBg="1"/>
      <p:bldP spid="30" grpId="0"/>
      <p:bldP spid="36" grpId="0" animBg="1"/>
      <p:bldP spid="62" grpId="0" animBg="1"/>
      <p:bldP spid="64" grpId="0" animBg="1"/>
      <p:bldP spid="42" grpId="0"/>
      <p:bldP spid="87" grpId="0" animBg="1"/>
      <p:bldP spid="88" grpId="0"/>
      <p:bldP spid="90" grpId="0" animBg="1"/>
      <p:bldP spid="91" grpId="0" animBg="1"/>
      <p:bldP spid="92" grpId="0" animBg="1"/>
      <p:bldP spid="96" grpId="0"/>
      <p:bldP spid="97" grpId="0"/>
      <p:bldP spid="98" grpId="0"/>
      <p:bldP spid="99" grpId="0"/>
      <p:bldP spid="100" grpId="0" animBg="1"/>
      <p:bldP spid="101" grpId="0" animBg="1"/>
      <p:bldP spid="102" grpId="0"/>
      <p:bldP spid="103" grpId="0" animBg="1"/>
      <p:bldP spid="104" grpId="0" animBg="1"/>
      <p:bldP spid="108" grpId="0" animBg="1"/>
      <p:bldP spid="109" grpId="0"/>
      <p:bldP spid="110" grpId="0" animBg="1"/>
      <p:bldP spid="111" grpId="0" animBg="1"/>
      <p:bldP spid="112" grpId="0" animBg="1"/>
      <p:bldP spid="122" grpId="0" animBg="1"/>
      <p:bldP spid="123" grpId="0" animBg="1"/>
      <p:bldP spid="124" grpId="0" animBg="1"/>
      <p:bldP spid="138" grpId="0" animBg="1"/>
      <p:bldP spid="1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08500" y="2471397"/>
            <a:ext cx="50577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checkpoint</a:t>
            </a:r>
            <a:r>
              <a:rPr lang="zh-CN" altLang="en-US" sz="40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检查点</a:t>
            </a:r>
            <a:endParaRPr sz="4000" dirty="0">
              <a:solidFill>
                <a:srgbClr val="00A0E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9" name="图片 8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985" y="2021840"/>
            <a:ext cx="1463040" cy="16376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799715" y="2425700"/>
            <a:ext cx="932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209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AAB5C13-4BF4-47FC-BCB6-6823F8019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091" y="59066"/>
            <a:ext cx="1153702" cy="492727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5B9E543B-AE6F-4093-9C48-728DD40637C5}"/>
              </a:ext>
            </a:extLst>
          </p:cNvPr>
          <p:cNvSpPr/>
          <p:nvPr/>
        </p:nvSpPr>
        <p:spPr>
          <a:xfrm>
            <a:off x="2164361" y="305429"/>
            <a:ext cx="3674378" cy="59142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5279E8-BB8D-4B4D-AAFA-315D92DF6D39}"/>
              </a:ext>
            </a:extLst>
          </p:cNvPr>
          <p:cNvSpPr txBox="1"/>
          <p:nvPr/>
        </p:nvSpPr>
        <p:spPr>
          <a:xfrm>
            <a:off x="3332439" y="-74815"/>
            <a:ext cx="3112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仿宋" panose="02010609060101010101" pitchFamily="49" charset="-122"/>
                <a:ea typeface="仿宋" panose="02010609060101010101" pitchFamily="49" charset="-122"/>
              </a:rPr>
              <a:t>namenode</a:t>
            </a:r>
            <a:endParaRPr lang="zh-CN" altLang="en-US" sz="2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B4C6342C-85D1-46B8-B8C7-71B84B53ACE8}"/>
              </a:ext>
            </a:extLst>
          </p:cNvPr>
          <p:cNvSpPr/>
          <p:nvPr/>
        </p:nvSpPr>
        <p:spPr>
          <a:xfrm>
            <a:off x="7051095" y="305429"/>
            <a:ext cx="3674378" cy="59142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2B8AF6C-B6B5-4409-A97B-9AFF587E242D}"/>
              </a:ext>
            </a:extLst>
          </p:cNvPr>
          <p:cNvSpPr txBox="1"/>
          <p:nvPr/>
        </p:nvSpPr>
        <p:spPr>
          <a:xfrm>
            <a:off x="7522887" y="-74815"/>
            <a:ext cx="3112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仿宋" panose="02010609060101010101" pitchFamily="49" charset="-122"/>
                <a:ea typeface="仿宋" panose="02010609060101010101" pitchFamily="49" charset="-122"/>
              </a:rPr>
              <a:t>secondarynamenode</a:t>
            </a:r>
            <a:endParaRPr lang="zh-CN" altLang="en-US" sz="2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FA34E15-35D4-421B-AD1A-CF80F586B043}"/>
              </a:ext>
            </a:extLst>
          </p:cNvPr>
          <p:cNvSpPr/>
          <p:nvPr/>
        </p:nvSpPr>
        <p:spPr>
          <a:xfrm>
            <a:off x="2600587" y="713064"/>
            <a:ext cx="2827090" cy="1082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C912F03-CDFE-451F-9638-321A5326C5FE}"/>
              </a:ext>
            </a:extLst>
          </p:cNvPr>
          <p:cNvSpPr txBox="1"/>
          <p:nvPr/>
        </p:nvSpPr>
        <p:spPr>
          <a:xfrm>
            <a:off x="3397543" y="367127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256G</a:t>
            </a:r>
            <a:r>
              <a:rPr lang="zh-CN" altLang="en-US"/>
              <a:t>内存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E89CA8E-AC7B-40F3-BDA7-D0DA541BA6C3}"/>
              </a:ext>
            </a:extLst>
          </p:cNvPr>
          <p:cNvSpPr txBox="1"/>
          <p:nvPr/>
        </p:nvSpPr>
        <p:spPr>
          <a:xfrm>
            <a:off x="2860646" y="805343"/>
            <a:ext cx="238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每个</a:t>
            </a:r>
            <a:r>
              <a:rPr lang="en-US" altLang="zh-CN" sz="1400"/>
              <a:t>block</a:t>
            </a:r>
            <a:r>
              <a:rPr lang="zh-CN" altLang="en-US" sz="1400"/>
              <a:t>元数据占</a:t>
            </a:r>
            <a:r>
              <a:rPr lang="en-US" altLang="zh-CN" sz="1400"/>
              <a:t>150</a:t>
            </a:r>
            <a:r>
              <a:rPr lang="zh-CN" altLang="en-US" sz="1400"/>
              <a:t>字节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0411FE8-DF7B-4237-A2FD-9C2345BB5101}"/>
              </a:ext>
            </a:extLst>
          </p:cNvPr>
          <p:cNvSpPr/>
          <p:nvPr/>
        </p:nvSpPr>
        <p:spPr>
          <a:xfrm>
            <a:off x="4320330" y="2348917"/>
            <a:ext cx="1342239" cy="3766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fsimage_1709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5A26DE78-3065-41E9-B6CF-31758AC320B6}"/>
              </a:ext>
            </a:extLst>
          </p:cNvPr>
          <p:cNvSpPr/>
          <p:nvPr/>
        </p:nvSpPr>
        <p:spPr>
          <a:xfrm>
            <a:off x="2334631" y="2348917"/>
            <a:ext cx="1772086" cy="3766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edits_inprogress_1710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A265AAA-0939-4479-87D8-CD31110C7ECB}"/>
              </a:ext>
            </a:extLst>
          </p:cNvPr>
          <p:cNvCxnSpPr>
            <a:cxnSpLocks/>
            <a:stCxn id="34" idx="0"/>
            <a:endCxn id="11" idx="2"/>
          </p:cNvCxnSpPr>
          <p:nvPr/>
        </p:nvCxnSpPr>
        <p:spPr>
          <a:xfrm flipH="1" flipV="1">
            <a:off x="4014132" y="1795244"/>
            <a:ext cx="977318" cy="553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A1CCECA-E3FC-4C54-897F-F109DA6925D6}"/>
              </a:ext>
            </a:extLst>
          </p:cNvPr>
          <p:cNvSpPr txBox="1"/>
          <p:nvPr/>
        </p:nvSpPr>
        <p:spPr>
          <a:xfrm>
            <a:off x="4297261" y="2021838"/>
            <a:ext cx="2202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、将映像文件载入内存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20641CE-6C44-4056-83FA-8342F6A4C43C}"/>
              </a:ext>
            </a:extLst>
          </p:cNvPr>
          <p:cNvCxnSpPr>
            <a:cxnSpLocks/>
            <a:stCxn id="58" idx="0"/>
            <a:endCxn id="11" idx="2"/>
          </p:cNvCxnSpPr>
          <p:nvPr/>
        </p:nvCxnSpPr>
        <p:spPr>
          <a:xfrm flipV="1">
            <a:off x="3220674" y="1795244"/>
            <a:ext cx="793458" cy="553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3504968-40CD-40A7-94AF-4171CC38670F}"/>
              </a:ext>
            </a:extLst>
          </p:cNvPr>
          <p:cNvSpPr txBox="1"/>
          <p:nvPr/>
        </p:nvSpPr>
        <p:spPr>
          <a:xfrm>
            <a:off x="1502179" y="1918192"/>
            <a:ext cx="309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、执行编辑日志中各项编辑操作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20A36760-BE39-456E-87D8-7F81404654A6}"/>
              </a:ext>
            </a:extLst>
          </p:cNvPr>
          <p:cNvSpPr/>
          <p:nvPr/>
        </p:nvSpPr>
        <p:spPr>
          <a:xfrm>
            <a:off x="4320330" y="3564613"/>
            <a:ext cx="1342239" cy="3766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fsimage_1710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E7E5E08B-8173-4B6B-AC66-A60639EADB0F}"/>
              </a:ext>
            </a:extLst>
          </p:cNvPr>
          <p:cNvSpPr/>
          <p:nvPr/>
        </p:nvSpPr>
        <p:spPr>
          <a:xfrm>
            <a:off x="2356303" y="3575476"/>
            <a:ext cx="1772086" cy="3766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edits_inprogress_1711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6AE9070C-9BE0-4FEC-A199-29CA2B73D99E}"/>
              </a:ext>
            </a:extLst>
          </p:cNvPr>
          <p:cNvSpPr/>
          <p:nvPr/>
        </p:nvSpPr>
        <p:spPr>
          <a:xfrm>
            <a:off x="5962958" y="3564613"/>
            <a:ext cx="606016" cy="37666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time1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403C4E0C-C8D4-4CE9-BDD3-8FF02B95FF6F}"/>
              </a:ext>
            </a:extLst>
          </p:cNvPr>
          <p:cNvCxnSpPr>
            <a:stCxn id="11" idx="1"/>
            <a:endCxn id="75" idx="1"/>
          </p:cNvCxnSpPr>
          <p:nvPr/>
        </p:nvCxnSpPr>
        <p:spPr>
          <a:xfrm rot="10800000" flipV="1">
            <a:off x="2356303" y="1254153"/>
            <a:ext cx="244284" cy="2509653"/>
          </a:xfrm>
          <a:prstGeom prst="bentConnector3">
            <a:avLst>
              <a:gd name="adj1" fmla="val 1935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2213248E-4A74-4F7D-BDF4-1CCCD1BC591F}"/>
              </a:ext>
            </a:extLst>
          </p:cNvPr>
          <p:cNvSpPr txBox="1"/>
          <p:nvPr/>
        </p:nvSpPr>
        <p:spPr>
          <a:xfrm>
            <a:off x="2154667" y="2844141"/>
            <a:ext cx="42284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namenode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将内存元数据生成新的镜像文件</a:t>
            </a:r>
            <a:endParaRPr lang="en-US" altLang="zh-CN" sz="14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   滚动生成新的日志文件</a:t>
            </a:r>
            <a:endParaRPr lang="en-US" altLang="zh-CN" sz="14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   此时时间为</a:t>
            </a:r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time1</a:t>
            </a:r>
            <a:endParaRPr lang="zh-CN" altLang="en-US"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808E05C8-E109-4027-B5FE-9C8661E24A83}"/>
              </a:ext>
            </a:extLst>
          </p:cNvPr>
          <p:cNvSpPr/>
          <p:nvPr/>
        </p:nvSpPr>
        <p:spPr>
          <a:xfrm>
            <a:off x="169682" y="713064"/>
            <a:ext cx="1078881" cy="541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client</a:t>
            </a:r>
            <a:endParaRPr lang="zh-CN" altLang="en-US"/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B5F42ED8-95A2-4044-AABA-3021017E0BD8}"/>
              </a:ext>
            </a:extLst>
          </p:cNvPr>
          <p:cNvCxnSpPr>
            <a:stCxn id="60" idx="2"/>
            <a:endCxn id="56" idx="1"/>
          </p:cNvCxnSpPr>
          <p:nvPr/>
        </p:nvCxnSpPr>
        <p:spPr>
          <a:xfrm rot="16200000" flipH="1">
            <a:off x="452235" y="1511041"/>
            <a:ext cx="1959320" cy="14455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5E08288-493A-47DF-B295-3025D1BD3FD2}"/>
              </a:ext>
            </a:extLst>
          </p:cNvPr>
          <p:cNvSpPr txBox="1"/>
          <p:nvPr/>
        </p:nvSpPr>
        <p:spPr>
          <a:xfrm>
            <a:off x="-73695" y="2364267"/>
            <a:ext cx="2624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hdfs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增删改请求</a:t>
            </a:r>
            <a:endParaRPr lang="en-US" altLang="zh-CN" sz="14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hdfs dfs –put xx.avi /</a:t>
            </a:r>
            <a:endParaRPr lang="zh-CN" altLang="en-US"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9E098F6E-39BF-4266-8C9E-78E6235E119E}"/>
              </a:ext>
            </a:extLst>
          </p:cNvPr>
          <p:cNvCxnSpPr>
            <a:cxnSpLocks/>
            <a:endCxn id="75" idx="1"/>
          </p:cNvCxnSpPr>
          <p:nvPr/>
        </p:nvCxnSpPr>
        <p:spPr>
          <a:xfrm rot="5400000">
            <a:off x="1223618" y="2386838"/>
            <a:ext cx="2509654" cy="244284"/>
          </a:xfrm>
          <a:prstGeom prst="bentConnector4">
            <a:avLst>
              <a:gd name="adj1" fmla="val -6715"/>
              <a:gd name="adj2" fmla="val 290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A0D4B019-9443-4B59-ADC2-322D78D98F77}"/>
              </a:ext>
            </a:extLst>
          </p:cNvPr>
          <p:cNvSpPr txBox="1"/>
          <p:nvPr/>
        </p:nvSpPr>
        <p:spPr>
          <a:xfrm>
            <a:off x="614556" y="3351771"/>
            <a:ext cx="15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、记录操作日志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625AC9CD-8EC6-4BDF-8B47-2E0B09157FC2}"/>
              </a:ext>
            </a:extLst>
          </p:cNvPr>
          <p:cNvSpPr txBox="1"/>
          <p:nvPr/>
        </p:nvSpPr>
        <p:spPr>
          <a:xfrm>
            <a:off x="2861235" y="1271917"/>
            <a:ext cx="271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、内存中更新元数据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94E78FB-7CB5-41AE-A23C-A384BFFA75AC}"/>
              </a:ext>
            </a:extLst>
          </p:cNvPr>
          <p:cNvCxnSpPr>
            <a:cxnSpLocks/>
          </p:cNvCxnSpPr>
          <p:nvPr/>
        </p:nvCxnSpPr>
        <p:spPr>
          <a:xfrm flipH="1">
            <a:off x="5838739" y="959231"/>
            <a:ext cx="1212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3AD01351-1041-4798-B079-C577689B000E}"/>
              </a:ext>
            </a:extLst>
          </p:cNvPr>
          <p:cNvSpPr txBox="1"/>
          <p:nvPr/>
        </p:nvSpPr>
        <p:spPr>
          <a:xfrm>
            <a:off x="5725240" y="168744"/>
            <a:ext cx="35177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①</a:t>
            </a:r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snn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每分钟检查一次</a:t>
            </a:r>
            <a:endParaRPr lang="en-US" altLang="zh-CN" sz="14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距上次</a:t>
            </a:r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checkpoint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时间是否超过</a:t>
            </a:r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小时</a:t>
            </a:r>
            <a:endParaRPr lang="en-US" altLang="zh-CN" sz="14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edits_inprogress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事务是否超出</a:t>
            </a:r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100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万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1AAE978E-D6F1-4647-9356-A76707DCB482}"/>
              </a:ext>
            </a:extLst>
          </p:cNvPr>
          <p:cNvCxnSpPr/>
          <p:nvPr/>
        </p:nvCxnSpPr>
        <p:spPr>
          <a:xfrm flipH="1">
            <a:off x="5838739" y="1795244"/>
            <a:ext cx="1212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475E43D0-E70C-4514-AAA4-528220A43584}"/>
              </a:ext>
            </a:extLst>
          </p:cNvPr>
          <p:cNvSpPr txBox="1"/>
          <p:nvPr/>
        </p:nvSpPr>
        <p:spPr>
          <a:xfrm>
            <a:off x="5757942" y="1420284"/>
            <a:ext cx="1971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②请求执行</a:t>
            </a:r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checkpoint</a:t>
            </a:r>
            <a:endParaRPr lang="zh-CN" altLang="en-US"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DD32BEE8-8D94-4E7A-B3D1-63DCD257D00D}"/>
              </a:ext>
            </a:extLst>
          </p:cNvPr>
          <p:cNvSpPr/>
          <p:nvPr/>
        </p:nvSpPr>
        <p:spPr>
          <a:xfrm>
            <a:off x="2363240" y="4615075"/>
            <a:ext cx="1772086" cy="3766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edits_inprogress_1719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0D937A20-92D5-49CE-A1A2-AA4D89C47994}"/>
              </a:ext>
            </a:extLst>
          </p:cNvPr>
          <p:cNvSpPr/>
          <p:nvPr/>
        </p:nvSpPr>
        <p:spPr>
          <a:xfrm>
            <a:off x="4283662" y="4629472"/>
            <a:ext cx="1378907" cy="3766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edits_</a:t>
            </a:r>
            <a:r>
              <a:rPr lang="en-US" altLang="zh-CN" sz="1200">
                <a:solidFill>
                  <a:srgbClr val="FF0000"/>
                </a:solidFill>
              </a:rPr>
              <a:t>1711_1718</a:t>
            </a:r>
            <a:endParaRPr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1C0D708-8994-49DD-B712-94832B5CD221}"/>
              </a:ext>
            </a:extLst>
          </p:cNvPr>
          <p:cNvCxnSpPr>
            <a:endCxn id="102" idx="0"/>
          </p:cNvCxnSpPr>
          <p:nvPr/>
        </p:nvCxnSpPr>
        <p:spPr>
          <a:xfrm>
            <a:off x="3249576" y="3952137"/>
            <a:ext cx="1723540" cy="677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62D803C0-248C-4BB2-93CF-B58AAFDCE598}"/>
              </a:ext>
            </a:extLst>
          </p:cNvPr>
          <p:cNvCxnSpPr>
            <a:cxnSpLocks/>
            <a:endCxn id="101" idx="1"/>
          </p:cNvCxnSpPr>
          <p:nvPr/>
        </p:nvCxnSpPr>
        <p:spPr>
          <a:xfrm rot="5400000">
            <a:off x="701466" y="2915928"/>
            <a:ext cx="3549253" cy="225703"/>
          </a:xfrm>
          <a:prstGeom prst="bentConnector4">
            <a:avLst>
              <a:gd name="adj1" fmla="val -10023"/>
              <a:gd name="adj2" fmla="val 4268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9CD578C-43BA-4E76-9B92-5B0660E2AB12}"/>
              </a:ext>
            </a:extLst>
          </p:cNvPr>
          <p:cNvSpPr txBox="1"/>
          <p:nvPr/>
        </p:nvSpPr>
        <p:spPr>
          <a:xfrm>
            <a:off x="1569843" y="4126351"/>
            <a:ext cx="3828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③滚动生成新的日志文件；原</a:t>
            </a:r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inprogress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文件重命名（文件名后缀表示包含的事务）</a:t>
            </a: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F79D06C9-46B4-44C6-A51B-FD5D00F51452}"/>
              </a:ext>
            </a:extLst>
          </p:cNvPr>
          <p:cNvSpPr/>
          <p:nvPr/>
        </p:nvSpPr>
        <p:spPr>
          <a:xfrm>
            <a:off x="7403583" y="1812452"/>
            <a:ext cx="1342239" cy="3766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fsimage_1710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9BCF274C-183A-4CCE-B20D-B965872F9500}"/>
              </a:ext>
            </a:extLst>
          </p:cNvPr>
          <p:cNvSpPr/>
          <p:nvPr/>
        </p:nvSpPr>
        <p:spPr>
          <a:xfrm>
            <a:off x="9098310" y="1812451"/>
            <a:ext cx="1378907" cy="3766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edits_</a:t>
            </a:r>
            <a:r>
              <a:rPr lang="en-US" altLang="zh-CN" sz="1200">
                <a:solidFill>
                  <a:srgbClr val="FF0000"/>
                </a:solidFill>
              </a:rPr>
              <a:t>1711_1718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C7110994-CED9-4C1B-B82F-21DFE257CB43}"/>
              </a:ext>
            </a:extLst>
          </p:cNvPr>
          <p:cNvSpPr/>
          <p:nvPr/>
        </p:nvSpPr>
        <p:spPr>
          <a:xfrm>
            <a:off x="8061052" y="3166108"/>
            <a:ext cx="1726711" cy="491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内存</a:t>
            </a: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645802A0-1A7F-4B59-B881-8EB2C560AEAA}"/>
              </a:ext>
            </a:extLst>
          </p:cNvPr>
          <p:cNvCxnSpPr>
            <a:cxnSpLocks/>
            <a:stCxn id="115" idx="2"/>
            <a:endCxn id="117" idx="0"/>
          </p:cNvCxnSpPr>
          <p:nvPr/>
        </p:nvCxnSpPr>
        <p:spPr>
          <a:xfrm>
            <a:off x="8074703" y="2189113"/>
            <a:ext cx="849705" cy="976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EE5E016B-C2B3-4042-AC53-1318E906D1E9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 flipH="1">
            <a:off x="8924408" y="2189112"/>
            <a:ext cx="863356" cy="976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F007299E-3B79-436B-8D01-6D1ADDAD21EE}"/>
              </a:ext>
            </a:extLst>
          </p:cNvPr>
          <p:cNvSpPr/>
          <p:nvPr/>
        </p:nvSpPr>
        <p:spPr>
          <a:xfrm>
            <a:off x="8102836" y="4073209"/>
            <a:ext cx="1654284" cy="3766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fsimage_1718.ckpt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D772DA3E-0B4B-49FC-9058-DAE8DDA3B302}"/>
              </a:ext>
            </a:extLst>
          </p:cNvPr>
          <p:cNvCxnSpPr>
            <a:stCxn id="117" idx="2"/>
            <a:endCxn id="124" idx="0"/>
          </p:cNvCxnSpPr>
          <p:nvPr/>
        </p:nvCxnSpPr>
        <p:spPr>
          <a:xfrm>
            <a:off x="8924408" y="3657606"/>
            <a:ext cx="5570" cy="415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BFA3D709-6C2E-4582-9FB7-2A7EB550ECC0}"/>
              </a:ext>
            </a:extLst>
          </p:cNvPr>
          <p:cNvSpPr/>
          <p:nvPr/>
        </p:nvSpPr>
        <p:spPr>
          <a:xfrm>
            <a:off x="4125642" y="5198046"/>
            <a:ext cx="1654284" cy="3766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fsimage_1718.ckpt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B184438A-2883-4BD7-A1F5-7D8CE1DE8F24}"/>
              </a:ext>
            </a:extLst>
          </p:cNvPr>
          <p:cNvCxnSpPr>
            <a:stCxn id="124" idx="2"/>
            <a:endCxn id="129" idx="0"/>
          </p:cNvCxnSpPr>
          <p:nvPr/>
        </p:nvCxnSpPr>
        <p:spPr>
          <a:xfrm flipH="1">
            <a:off x="4952784" y="4449870"/>
            <a:ext cx="3977194" cy="748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8E418E04-65F6-43C0-8F72-FFE930E231FF}"/>
              </a:ext>
            </a:extLst>
          </p:cNvPr>
          <p:cNvSpPr/>
          <p:nvPr/>
        </p:nvSpPr>
        <p:spPr>
          <a:xfrm>
            <a:off x="3977681" y="5741592"/>
            <a:ext cx="1654284" cy="3766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fsimage_1718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7ACF7182-75E5-45B9-A58E-2CF7D7C2D8B8}"/>
              </a:ext>
            </a:extLst>
          </p:cNvPr>
          <p:cNvSpPr/>
          <p:nvPr/>
        </p:nvSpPr>
        <p:spPr>
          <a:xfrm>
            <a:off x="5954677" y="5758309"/>
            <a:ext cx="606016" cy="37666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time2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37A7EFE3-B24B-4389-AC64-B2BABE80ED83}"/>
              </a:ext>
            </a:extLst>
          </p:cNvPr>
          <p:cNvCxnSpPr>
            <a:stCxn id="129" idx="2"/>
            <a:endCxn id="132" idx="0"/>
          </p:cNvCxnSpPr>
          <p:nvPr/>
        </p:nvCxnSpPr>
        <p:spPr>
          <a:xfrm flipH="1">
            <a:off x="4804823" y="5574707"/>
            <a:ext cx="147961" cy="166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7AB264E2-D8C6-4579-B7D5-A1618E9ADD26}"/>
              </a:ext>
            </a:extLst>
          </p:cNvPr>
          <p:cNvCxnSpPr>
            <a:endCxn id="115" idx="2"/>
          </p:cNvCxnSpPr>
          <p:nvPr/>
        </p:nvCxnSpPr>
        <p:spPr>
          <a:xfrm flipV="1">
            <a:off x="4991449" y="2189113"/>
            <a:ext cx="3083254" cy="138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14B8C600-476B-477F-B652-156E6044E7D6}"/>
              </a:ext>
            </a:extLst>
          </p:cNvPr>
          <p:cNvCxnSpPr>
            <a:stCxn id="102" idx="0"/>
            <a:endCxn id="116" idx="2"/>
          </p:cNvCxnSpPr>
          <p:nvPr/>
        </p:nvCxnSpPr>
        <p:spPr>
          <a:xfrm flipV="1">
            <a:off x="4973116" y="2189112"/>
            <a:ext cx="4814648" cy="2440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FDE55A73-2BC9-4437-9EF8-C8B0A4FC67B0}"/>
              </a:ext>
            </a:extLst>
          </p:cNvPr>
          <p:cNvSpPr txBox="1"/>
          <p:nvPr/>
        </p:nvSpPr>
        <p:spPr>
          <a:xfrm>
            <a:off x="6090340" y="2338396"/>
            <a:ext cx="3235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④</a:t>
            </a:r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http get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拉取</a:t>
            </a:r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fsimage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edits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日志</a:t>
            </a: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01954249-05FD-4B5C-A4F1-F5292ADA4097}"/>
              </a:ext>
            </a:extLst>
          </p:cNvPr>
          <p:cNvSpPr txBox="1"/>
          <p:nvPr/>
        </p:nvSpPr>
        <p:spPr>
          <a:xfrm>
            <a:off x="8701978" y="2611451"/>
            <a:ext cx="2441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⑤</a:t>
            </a:r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fsimage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加载入内存；</a:t>
            </a:r>
            <a:endParaRPr lang="en-US" altLang="zh-CN" sz="14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执行</a:t>
            </a:r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edits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编辑操作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C6857E9D-43B0-422F-9F3D-62C03EB9D7F9}"/>
              </a:ext>
            </a:extLst>
          </p:cNvPr>
          <p:cNvSpPr txBox="1"/>
          <p:nvPr/>
        </p:nvSpPr>
        <p:spPr>
          <a:xfrm>
            <a:off x="8948220" y="3721062"/>
            <a:ext cx="1451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⑥生成镜像文件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A5841CE9-2F43-435C-8EB7-4F45ABE96290}"/>
              </a:ext>
            </a:extLst>
          </p:cNvPr>
          <p:cNvSpPr txBox="1"/>
          <p:nvPr/>
        </p:nvSpPr>
        <p:spPr>
          <a:xfrm>
            <a:off x="6198535" y="4882223"/>
            <a:ext cx="2683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⑦</a:t>
            </a:r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http post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将</a:t>
            </a:r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fsimage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传回</a:t>
            </a:r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nn</a:t>
            </a:r>
            <a:endParaRPr lang="zh-CN" altLang="en-US"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EFA3078-4CBB-4FB5-B9CD-5BB3E8F486F6}"/>
              </a:ext>
            </a:extLst>
          </p:cNvPr>
          <p:cNvSpPr txBox="1"/>
          <p:nvPr/>
        </p:nvSpPr>
        <p:spPr>
          <a:xfrm>
            <a:off x="4911082" y="5492073"/>
            <a:ext cx="3674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⑧</a:t>
            </a:r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fsimage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重命名；更新</a:t>
            </a:r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checkpoiint</a:t>
            </a:r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时间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640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applause.wav"/>
          </p:stSnd>
        </p:sndAc>
      </p:transition>
    </mc:Choice>
    <mc:Fallback xmlns="">
      <p:transition spd="slow">
        <p:sndAc>
          <p:stSnd>
            <p:snd r:embed="rId7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52" grpId="0" animBg="1"/>
      <p:bldP spid="54" grpId="0"/>
      <p:bldP spid="11" grpId="0" animBg="1"/>
      <p:bldP spid="29" grpId="0"/>
      <p:bldP spid="30" grpId="0"/>
      <p:bldP spid="34" grpId="0" animBg="1"/>
      <p:bldP spid="58" grpId="0" animBg="1"/>
      <p:bldP spid="39" grpId="0"/>
      <p:bldP spid="45" grpId="0"/>
      <p:bldP spid="72" grpId="0" animBg="1"/>
      <p:bldP spid="75" grpId="0" animBg="1"/>
      <p:bldP spid="77" grpId="0" animBg="1"/>
      <p:bldP spid="56" grpId="0"/>
      <p:bldP spid="60" grpId="0" animBg="1"/>
      <p:bldP spid="66" grpId="0"/>
      <p:bldP spid="90" grpId="0"/>
      <p:bldP spid="91" grpId="0"/>
      <p:bldP spid="97" grpId="0"/>
      <p:bldP spid="100" grpId="0"/>
      <p:bldP spid="101" grpId="0" animBg="1"/>
      <p:bldP spid="102" grpId="0" animBg="1"/>
      <p:bldP spid="109" grpId="0"/>
      <p:bldP spid="115" grpId="0" animBg="1"/>
      <p:bldP spid="116" grpId="0" animBg="1"/>
      <p:bldP spid="117" grpId="0" animBg="1"/>
      <p:bldP spid="124" grpId="0" animBg="1"/>
      <p:bldP spid="129" grpId="0" animBg="1"/>
      <p:bldP spid="132" grpId="0" animBg="1"/>
      <p:bldP spid="133" grpId="0" animBg="1"/>
      <p:bldP spid="140" grpId="0"/>
      <p:bldP spid="141" grpId="0"/>
      <p:bldP spid="142" grpId="0"/>
      <p:bldP spid="143" grpId="0"/>
      <p:bldP spid="1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8015" y="2322195"/>
            <a:ext cx="7722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THANK YOU FOR WATCHING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456</Words>
  <Application>Microsoft Office PowerPoint</Application>
  <PresentationFormat>自定义</PresentationFormat>
  <Paragraphs>131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仿宋</vt:lpstr>
      <vt:lpstr>思源黑体 CN Bold</vt:lpstr>
      <vt:lpstr>思源黑体 CN Normal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miaoyin</cp:lastModifiedBy>
  <cp:revision>67</cp:revision>
  <dcterms:created xsi:type="dcterms:W3CDTF">2019-06-19T02:08:00Z</dcterms:created>
  <dcterms:modified xsi:type="dcterms:W3CDTF">2020-04-21T06:17:20Z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