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68" r:id="rId4"/>
    <p:sldId id="323" r:id="rId5"/>
    <p:sldId id="324" r:id="rId6"/>
    <p:sldId id="325" r:id="rId7"/>
    <p:sldId id="326" r:id="rId8"/>
    <p:sldId id="327" r:id="rId9"/>
    <p:sldId id="329" r:id="rId10"/>
    <p:sldId id="331" r:id="rId11"/>
    <p:sldId id="332" r:id="rId12"/>
    <p:sldId id="333" r:id="rId13"/>
    <p:sldId id="336" r:id="rId14"/>
    <p:sldId id="335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3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19C"/>
    <a:srgbClr val="8BB1F5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749" y="62"/>
      </p:cViewPr>
      <p:guideLst>
        <p:guide orient="horz" pos="2160"/>
        <p:guide pos="43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844C-7A6C-4488-A0D0-CF56F3AA2AF9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C8A0-A968-4D5D-AD9E-3493663099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844C-7A6C-4488-A0D0-CF56F3AA2AF9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C8A0-A968-4D5D-AD9E-3493663099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844C-7A6C-4488-A0D0-CF56F3AA2AF9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C8A0-A968-4D5D-AD9E-3493663099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844C-7A6C-4488-A0D0-CF56F3AA2AF9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C8A0-A968-4D5D-AD9E-3493663099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844C-7A6C-4488-A0D0-CF56F3AA2AF9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C8A0-A968-4D5D-AD9E-3493663099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844C-7A6C-4488-A0D0-CF56F3AA2AF9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C8A0-A968-4D5D-AD9E-3493663099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844C-7A6C-4488-A0D0-CF56F3AA2AF9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C8A0-A968-4D5D-AD9E-3493663099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844C-7A6C-4488-A0D0-CF56F3AA2AF9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C8A0-A968-4D5D-AD9E-3493663099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844C-7A6C-4488-A0D0-CF56F3AA2AF9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C8A0-A968-4D5D-AD9E-3493663099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844C-7A6C-4488-A0D0-CF56F3AA2AF9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C8A0-A968-4D5D-AD9E-3493663099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844C-7A6C-4488-A0D0-CF56F3AA2AF9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C8A0-A968-4D5D-AD9E-3493663099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F844C-7A6C-4488-A0D0-CF56F3AA2AF9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DC8A0-A968-4D5D-AD9E-3493663099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燕尾形 6">
            <a:extLst>
              <a:ext uri="{FF2B5EF4-FFF2-40B4-BE49-F238E27FC236}">
                <a16:creationId xmlns:a16="http://schemas.microsoft.com/office/drawing/2014/main" id="{A138C883-85C0-D9C9-9D2C-71EC7090DFEC}"/>
              </a:ext>
            </a:extLst>
          </p:cNvPr>
          <p:cNvSpPr/>
          <p:nvPr/>
        </p:nvSpPr>
        <p:spPr>
          <a:xfrm>
            <a:off x="46366" y="0"/>
            <a:ext cx="4916827" cy="6858000"/>
          </a:xfrm>
          <a:prstGeom prst="chevron">
            <a:avLst>
              <a:gd name="adj" fmla="val 64060"/>
            </a:avLst>
          </a:prstGeom>
          <a:solidFill>
            <a:srgbClr val="C00000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燕尾形 12">
            <a:extLst>
              <a:ext uri="{FF2B5EF4-FFF2-40B4-BE49-F238E27FC236}">
                <a16:creationId xmlns:a16="http://schemas.microsoft.com/office/drawing/2014/main" id="{9C489EDB-592F-FDB5-516D-D9D4D25D35C2}"/>
              </a:ext>
            </a:extLst>
          </p:cNvPr>
          <p:cNvSpPr/>
          <p:nvPr/>
        </p:nvSpPr>
        <p:spPr>
          <a:xfrm>
            <a:off x="1201106" y="-6"/>
            <a:ext cx="5379378" cy="6858000"/>
          </a:xfrm>
          <a:prstGeom prst="chevron">
            <a:avLst>
              <a:gd name="adj" fmla="val 64285"/>
            </a:avLst>
          </a:prstGeom>
          <a:solidFill>
            <a:srgbClr val="F2F2F2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B04ECBB-3C5F-9034-1220-D6C32973FF5D}"/>
              </a:ext>
            </a:extLst>
          </p:cNvPr>
          <p:cNvGrpSpPr/>
          <p:nvPr/>
        </p:nvGrpSpPr>
        <p:grpSpPr>
          <a:xfrm>
            <a:off x="3939857" y="1789358"/>
            <a:ext cx="4312285" cy="3279277"/>
            <a:chOff x="1745091" y="1784885"/>
            <a:chExt cx="4313283" cy="3280036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01AD871A-55BE-0413-B2E8-1C8C5B123690}"/>
                </a:ext>
              </a:extLst>
            </p:cNvPr>
            <p:cNvGrpSpPr/>
            <p:nvPr/>
          </p:nvGrpSpPr>
          <p:grpSpPr>
            <a:xfrm rot="5400000">
              <a:off x="2287916" y="1971364"/>
              <a:ext cx="3280036" cy="2907078"/>
              <a:chOff x="3385822" y="2342962"/>
              <a:chExt cx="2463822" cy="2183669"/>
            </a:xfrm>
          </p:grpSpPr>
          <p:sp>
            <p:nvSpPr>
              <p:cNvPr id="18" name="Freeform 5">
                <a:extLst>
                  <a:ext uri="{FF2B5EF4-FFF2-40B4-BE49-F238E27FC236}">
                    <a16:creationId xmlns:a16="http://schemas.microsoft.com/office/drawing/2014/main" id="{A3CA23BC-FC9D-C1F1-5B38-4AC5A0F0748A}"/>
                  </a:ext>
                </a:extLst>
              </p:cNvPr>
              <p:cNvSpPr/>
              <p:nvPr/>
            </p:nvSpPr>
            <p:spPr bwMode="auto">
              <a:xfrm rot="10800000">
                <a:off x="3385822" y="2342962"/>
                <a:ext cx="2463822" cy="2183669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noFill/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91419" tIns="45709" rIns="91419" bIns="45709" numCol="1" anchor="t" anchorCtr="0" compatLnSpc="1"/>
              <a:lstStyle/>
              <a:p>
                <a:endParaRPr lang="zh-CN" altLang="en-US" sz="480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2687174-388D-BAD5-7C36-DDA097FE18C8}"/>
                  </a:ext>
                </a:extLst>
              </p:cNvPr>
              <p:cNvSpPr/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rgbClr val="C00000"/>
              </a:solidFill>
              <a:ln w="25400">
                <a:noFill/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1419" tIns="45709" rIns="91419" bIns="45709" numCol="1" anchor="t" anchorCtr="0" compatLnSpc="1"/>
              <a:lstStyle/>
              <a:p>
                <a:endParaRPr lang="zh-CN" altLang="en-US" sz="480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7" name="文本框 32">
              <a:extLst>
                <a:ext uri="{FF2B5EF4-FFF2-40B4-BE49-F238E27FC236}">
                  <a16:creationId xmlns:a16="http://schemas.microsoft.com/office/drawing/2014/main" id="{7FAB5F3D-86BE-FC6F-3BB5-26C0AF17168C}"/>
                </a:ext>
              </a:extLst>
            </p:cNvPr>
            <p:cNvSpPr txBox="1"/>
            <p:nvPr/>
          </p:nvSpPr>
          <p:spPr>
            <a:xfrm>
              <a:off x="1745091" y="3105356"/>
              <a:ext cx="4313283" cy="706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项目介绍</a:t>
              </a:r>
              <a:endParaRPr 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983CF65-366B-A5A0-50F5-24FA01F3C689}"/>
              </a:ext>
            </a:extLst>
          </p:cNvPr>
          <p:cNvSpPr txBox="1"/>
          <p:nvPr/>
        </p:nvSpPr>
        <p:spPr>
          <a:xfrm>
            <a:off x="162143" y="147918"/>
            <a:ext cx="4195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3.3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击穿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使用方法及效果展示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277A5E4-FDD6-DE71-B6B9-0D35C882D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78279"/>
            <a:ext cx="5797119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@CacheStringSearch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(cacheKey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"'person:'+#name+'+'+#age"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searchByNameAndAge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name,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age)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QueryWrapper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queryWrapper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QueryWrapper&lt;&gt;();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queryWrapper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.eq(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"name"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name).eq(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"age"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age);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people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personMapper.selectList(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queryWrapper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people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CE10970-E8CC-F804-9F30-F984EF7313F7}"/>
              </a:ext>
            </a:extLst>
          </p:cNvPr>
          <p:cNvSpPr txBox="1"/>
          <p:nvPr/>
        </p:nvSpPr>
        <p:spPr>
          <a:xfrm>
            <a:off x="6036817" y="194084"/>
            <a:ext cx="2485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与</a:t>
            </a:r>
            <a:r>
              <a:rPr lang="en-US" altLang="zh-CN" sz="2000" b="1" dirty="0"/>
              <a:t>spring-cache</a:t>
            </a:r>
            <a:r>
              <a:rPr lang="zh-CN" altLang="en-US" sz="2000" b="1" dirty="0"/>
              <a:t>对比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1309CC4-8197-EAA9-EBE9-5238DB422E33}"/>
              </a:ext>
            </a:extLst>
          </p:cNvPr>
          <p:cNvSpPr txBox="1"/>
          <p:nvPr/>
        </p:nvSpPr>
        <p:spPr>
          <a:xfrm>
            <a:off x="1591448" y="881264"/>
            <a:ext cx="171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本文注解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6E815A3-02B2-A263-70BB-AA0BE71F08E0}"/>
              </a:ext>
            </a:extLst>
          </p:cNvPr>
          <p:cNvCxnSpPr/>
          <p:nvPr/>
        </p:nvCxnSpPr>
        <p:spPr>
          <a:xfrm>
            <a:off x="77806" y="3075486"/>
            <a:ext cx="12031336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0799109D-9E27-C1AC-3825-8859CE36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636" y="1246372"/>
            <a:ext cx="5618952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@Cacheable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(value =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"person"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key =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"#name+#age"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sync =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searchByNameAndAge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name,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age)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QueryWrapper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queryWrapper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QueryWrapper&lt;&gt;();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queryWrapper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.eq(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"name"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name).eq(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"age"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age);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people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personMapper.selectList(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queryWrapper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people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91A7BF-49EE-0EB0-D788-178F90808BC5}"/>
              </a:ext>
            </a:extLst>
          </p:cNvPr>
          <p:cNvSpPr txBox="1"/>
          <p:nvPr/>
        </p:nvSpPr>
        <p:spPr>
          <a:xfrm>
            <a:off x="7799645" y="831899"/>
            <a:ext cx="257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spring-cache</a:t>
            </a:r>
            <a:r>
              <a:rPr lang="zh-CN" altLang="en-US" dirty="0"/>
              <a:t>注解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537E3D3-75E4-83D8-B792-DB522EDFECBC}"/>
              </a:ext>
            </a:extLst>
          </p:cNvPr>
          <p:cNvSpPr txBox="1"/>
          <p:nvPr/>
        </p:nvSpPr>
        <p:spPr>
          <a:xfrm>
            <a:off x="109926" y="3552796"/>
            <a:ext cx="11853782" cy="1676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zh-CN" altLang="en-US" dirty="0"/>
              <a:t>本文注解支持分布式锁；</a:t>
            </a:r>
            <a:r>
              <a:rPr lang="en-US" altLang="zh-CN" dirty="0"/>
              <a:t>spring-cache</a:t>
            </a:r>
            <a:r>
              <a:rPr lang="zh-CN" altLang="en-US" dirty="0"/>
              <a:t>不支持分布式锁</a:t>
            </a:r>
            <a:endParaRPr lang="en-US" altLang="zh-CN" dirty="0"/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zh-CN" altLang="en-US" dirty="0"/>
              <a:t>本文注解使用读写锁，被写锁阻塞的线程（持有读锁），可被同时释放，并行化执行，</a:t>
            </a:r>
            <a:r>
              <a:rPr lang="en-US" altLang="zh-CN" dirty="0" err="1"/>
              <a:t>Redisson</a:t>
            </a:r>
            <a:r>
              <a:rPr lang="zh-CN" altLang="en-US" dirty="0"/>
              <a:t>看门狗机制确保写锁一定会解锁，不会出现死锁。</a:t>
            </a:r>
            <a:br>
              <a:rPr lang="en-US" altLang="zh-CN" dirty="0"/>
            </a:br>
            <a:r>
              <a:rPr lang="en-US" altLang="zh-CN" dirty="0"/>
              <a:t>spring-cache</a:t>
            </a:r>
            <a:r>
              <a:rPr lang="zh-CN" altLang="en-US" dirty="0"/>
              <a:t>使用</a:t>
            </a:r>
            <a:r>
              <a:rPr lang="en-US" altLang="zh-CN" dirty="0"/>
              <a:t>synchronized</a:t>
            </a:r>
            <a:r>
              <a:rPr lang="zh-CN" altLang="en-US" dirty="0"/>
              <a:t>，被阻塞的线程串行化执行，线程意外中断时可能会造成死锁。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0189527-74C4-73A7-C784-CBB14626A8A4}"/>
              </a:ext>
            </a:extLst>
          </p:cNvPr>
          <p:cNvSpPr/>
          <p:nvPr/>
        </p:nvSpPr>
        <p:spPr>
          <a:xfrm>
            <a:off x="0" y="12078"/>
            <a:ext cx="4585150" cy="7333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3DB1A76-BF70-146F-D0D0-D1D3EB871EF1}"/>
              </a:ext>
            </a:extLst>
          </p:cNvPr>
          <p:cNvSpPr txBox="1"/>
          <p:nvPr/>
        </p:nvSpPr>
        <p:spPr>
          <a:xfrm>
            <a:off x="162143" y="147918"/>
            <a:ext cx="4195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2.3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击穿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使用方法及效果展示</a:t>
            </a:r>
          </a:p>
        </p:txBody>
      </p:sp>
    </p:spTree>
    <p:extLst>
      <p:ext uri="{BB962C8B-B14F-4D97-AF65-F5344CB8AC3E}">
        <p14:creationId xmlns:p14="http://schemas.microsoft.com/office/powerpoint/2010/main" val="3056968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39CA427-DC83-09AF-1125-ADAB94990A65}"/>
              </a:ext>
            </a:extLst>
          </p:cNvPr>
          <p:cNvSpPr/>
          <p:nvPr/>
        </p:nvSpPr>
        <p:spPr>
          <a:xfrm>
            <a:off x="0" y="12078"/>
            <a:ext cx="4251724" cy="7333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83CF65-366B-A5A0-50F5-24FA01F3C689}"/>
              </a:ext>
            </a:extLst>
          </p:cNvPr>
          <p:cNvSpPr txBox="1"/>
          <p:nvPr/>
        </p:nvSpPr>
        <p:spPr>
          <a:xfrm>
            <a:off x="162143" y="147918"/>
            <a:ext cx="2890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3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缓存穿透解决方案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25A355D-872C-DC10-73FA-638BC12E8108}"/>
              </a:ext>
            </a:extLst>
          </p:cNvPr>
          <p:cNvCxnSpPr>
            <a:cxnSpLocks/>
          </p:cNvCxnSpPr>
          <p:nvPr/>
        </p:nvCxnSpPr>
        <p:spPr>
          <a:xfrm>
            <a:off x="1565429" y="5849269"/>
            <a:ext cx="9158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ECD14A2-F399-02C7-D006-7CA33F18E1B0}"/>
              </a:ext>
            </a:extLst>
          </p:cNvPr>
          <p:cNvCxnSpPr/>
          <p:nvPr/>
        </p:nvCxnSpPr>
        <p:spPr>
          <a:xfrm flipH="1">
            <a:off x="1565429" y="6235420"/>
            <a:ext cx="93955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1D57F899-18FA-76DE-68C0-38CF69A5F6A3}"/>
              </a:ext>
            </a:extLst>
          </p:cNvPr>
          <p:cNvSpPr txBox="1"/>
          <p:nvPr/>
        </p:nvSpPr>
        <p:spPr>
          <a:xfrm>
            <a:off x="1695631" y="5471528"/>
            <a:ext cx="65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02B23A8-FA1E-243E-FBBC-4E2DBEBBED7F}"/>
              </a:ext>
            </a:extLst>
          </p:cNvPr>
          <p:cNvSpPr txBox="1"/>
          <p:nvPr/>
        </p:nvSpPr>
        <p:spPr>
          <a:xfrm>
            <a:off x="1707468" y="6227010"/>
            <a:ext cx="65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响应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74514C8-4AD6-6178-515C-743CB2164E29}"/>
              </a:ext>
            </a:extLst>
          </p:cNvPr>
          <p:cNvSpPr txBox="1"/>
          <p:nvPr/>
        </p:nvSpPr>
        <p:spPr>
          <a:xfrm>
            <a:off x="5441017" y="5551787"/>
            <a:ext cx="6797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使用布隆过滤器，请求查询数据时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如果布隆过滤器判断数据不存在，直接返回</a:t>
            </a:r>
            <a:r>
              <a:rPr lang="en-US" altLang="zh-CN" dirty="0"/>
              <a:t>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如果布隆过滤器判断数据存在，放行请求，查询</a:t>
            </a:r>
            <a:r>
              <a:rPr lang="en-US" altLang="zh-CN" dirty="0"/>
              <a:t>Redis/</a:t>
            </a:r>
            <a:r>
              <a:rPr lang="zh-CN" altLang="en-US" dirty="0"/>
              <a:t>数据库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43F631CB-C3AC-F3BF-2CF2-A3E91BA7706A}"/>
              </a:ext>
            </a:extLst>
          </p:cNvPr>
          <p:cNvGrpSpPr/>
          <p:nvPr/>
        </p:nvGrpSpPr>
        <p:grpSpPr>
          <a:xfrm>
            <a:off x="5717149" y="1321842"/>
            <a:ext cx="6418556" cy="3875781"/>
            <a:chOff x="204179" y="807868"/>
            <a:chExt cx="10947404" cy="4299204"/>
          </a:xfrm>
        </p:grpSpPr>
        <p:sp>
          <p:nvSpPr>
            <p:cNvPr id="75" name="流程图: 过程 74">
              <a:extLst>
                <a:ext uri="{FF2B5EF4-FFF2-40B4-BE49-F238E27FC236}">
                  <a16:creationId xmlns:a16="http://schemas.microsoft.com/office/drawing/2014/main" id="{9D72D2B0-43AD-9D0D-9351-24C6BC0A1731}"/>
                </a:ext>
              </a:extLst>
            </p:cNvPr>
            <p:cNvSpPr/>
            <p:nvPr/>
          </p:nvSpPr>
          <p:spPr>
            <a:xfrm>
              <a:off x="4768435" y="807868"/>
              <a:ext cx="3938685" cy="4048781"/>
            </a:xfrm>
            <a:prstGeom prst="flowChartProcess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096D5EFE-58A6-C29F-01D7-932F8C636BAA}"/>
                </a:ext>
              </a:extLst>
            </p:cNvPr>
            <p:cNvSpPr/>
            <p:nvPr/>
          </p:nvSpPr>
          <p:spPr>
            <a:xfrm>
              <a:off x="5041043" y="1285024"/>
              <a:ext cx="1233997" cy="348004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布隆过滤器</a:t>
              </a: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320BAEB1-F8EA-896F-24B9-4D9B74A92F04}"/>
                </a:ext>
              </a:extLst>
            </p:cNvPr>
            <p:cNvSpPr/>
            <p:nvPr/>
          </p:nvSpPr>
          <p:spPr>
            <a:xfrm>
              <a:off x="213062" y="994294"/>
              <a:ext cx="1233997" cy="7333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客户端</a:t>
              </a: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A629C72B-AB79-0F98-D0E3-D3FC3CBAD898}"/>
                </a:ext>
              </a:extLst>
            </p:cNvPr>
            <p:cNvSpPr/>
            <p:nvPr/>
          </p:nvSpPr>
          <p:spPr>
            <a:xfrm>
              <a:off x="213061" y="1839152"/>
              <a:ext cx="1233997" cy="7333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客户端</a:t>
              </a: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6166C29-6208-8159-E916-2F67A2E24B18}"/>
                </a:ext>
              </a:extLst>
            </p:cNvPr>
            <p:cNvSpPr/>
            <p:nvPr/>
          </p:nvSpPr>
          <p:spPr>
            <a:xfrm>
              <a:off x="213060" y="2684010"/>
              <a:ext cx="1233997" cy="7333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客户端</a:t>
              </a: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70374A5C-BCC3-0B20-B91C-46470B947AD2}"/>
                </a:ext>
              </a:extLst>
            </p:cNvPr>
            <p:cNvSpPr/>
            <p:nvPr/>
          </p:nvSpPr>
          <p:spPr>
            <a:xfrm>
              <a:off x="204180" y="3531947"/>
              <a:ext cx="1233997" cy="7333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客户端</a:t>
              </a: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BEF84067-E6AE-CC66-A215-0544E40C58C6}"/>
                </a:ext>
              </a:extLst>
            </p:cNvPr>
            <p:cNvSpPr/>
            <p:nvPr/>
          </p:nvSpPr>
          <p:spPr>
            <a:xfrm>
              <a:off x="204179" y="4373726"/>
              <a:ext cx="1233997" cy="7333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客户端</a:t>
              </a:r>
            </a:p>
          </p:txBody>
        </p:sp>
        <p:sp>
          <p:nvSpPr>
            <p:cNvPr id="82" name="立方体 81">
              <a:extLst>
                <a:ext uri="{FF2B5EF4-FFF2-40B4-BE49-F238E27FC236}">
                  <a16:creationId xmlns:a16="http://schemas.microsoft.com/office/drawing/2014/main" id="{5FCD3942-1832-6B22-A166-FBCEC8DABA16}"/>
                </a:ext>
              </a:extLst>
            </p:cNvPr>
            <p:cNvSpPr/>
            <p:nvPr/>
          </p:nvSpPr>
          <p:spPr>
            <a:xfrm>
              <a:off x="2105486" y="1500986"/>
              <a:ext cx="1748901" cy="1229832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服务器</a:t>
              </a:r>
              <a:r>
                <a:rPr lang="en-US" altLang="zh-CN" sz="1400" dirty="0"/>
                <a:t>1</a:t>
              </a:r>
              <a:endParaRPr lang="zh-CN" altLang="en-US" sz="1400" dirty="0"/>
            </a:p>
          </p:txBody>
        </p:sp>
        <p:sp>
          <p:nvSpPr>
            <p:cNvPr id="83" name="立方体 82">
              <a:extLst>
                <a:ext uri="{FF2B5EF4-FFF2-40B4-BE49-F238E27FC236}">
                  <a16:creationId xmlns:a16="http://schemas.microsoft.com/office/drawing/2014/main" id="{629298D5-73D0-0A6E-2949-ECB711E5A607}"/>
                </a:ext>
              </a:extLst>
            </p:cNvPr>
            <p:cNvSpPr/>
            <p:nvPr/>
          </p:nvSpPr>
          <p:spPr>
            <a:xfrm>
              <a:off x="2105486" y="3150630"/>
              <a:ext cx="1748901" cy="1003177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服务器</a:t>
              </a:r>
              <a:r>
                <a:rPr lang="en-US" altLang="zh-CN" sz="1400" dirty="0"/>
                <a:t>2</a:t>
              </a:r>
              <a:endParaRPr lang="zh-CN" altLang="en-US" sz="1400" dirty="0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2BB4B4E2-58FF-2243-7B7A-B8D2AA97167C}"/>
                </a:ext>
              </a:extLst>
            </p:cNvPr>
            <p:cNvSpPr/>
            <p:nvPr/>
          </p:nvSpPr>
          <p:spPr>
            <a:xfrm>
              <a:off x="7212898" y="1262935"/>
              <a:ext cx="1233997" cy="3480047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Redis</a:t>
              </a:r>
              <a:r>
                <a:rPr lang="zh-CN" altLang="en-US" sz="1400" dirty="0"/>
                <a:t>数据</a:t>
              </a:r>
            </a:p>
          </p:txBody>
        </p:sp>
        <p:sp>
          <p:nvSpPr>
            <p:cNvPr id="85" name="圆柱体 84">
              <a:extLst>
                <a:ext uri="{FF2B5EF4-FFF2-40B4-BE49-F238E27FC236}">
                  <a16:creationId xmlns:a16="http://schemas.microsoft.com/office/drawing/2014/main" id="{AA8C810B-3908-3590-8597-869BEF8FD4E1}"/>
                </a:ext>
              </a:extLst>
            </p:cNvPr>
            <p:cNvSpPr/>
            <p:nvPr/>
          </p:nvSpPr>
          <p:spPr>
            <a:xfrm>
              <a:off x="9399979" y="2097344"/>
              <a:ext cx="1751604" cy="1624613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数据库</a:t>
              </a:r>
            </a:p>
          </p:txBody>
        </p: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4C5AA968-5E08-92CD-AC34-CAC19E617811}"/>
                </a:ext>
              </a:extLst>
            </p:cNvPr>
            <p:cNvCxnSpPr>
              <a:cxnSpLocks/>
              <a:stCxn id="77" idx="6"/>
            </p:cNvCxnSpPr>
            <p:nvPr/>
          </p:nvCxnSpPr>
          <p:spPr>
            <a:xfrm>
              <a:off x="1447059" y="1360967"/>
              <a:ext cx="658427" cy="6649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BE9FC2CE-70BF-F270-278A-E7BBAA5B6A6F}"/>
                </a:ext>
              </a:extLst>
            </p:cNvPr>
            <p:cNvCxnSpPr>
              <a:cxnSpLocks/>
              <a:stCxn id="78" idx="6"/>
              <a:endCxn id="82" idx="2"/>
            </p:cNvCxnSpPr>
            <p:nvPr/>
          </p:nvCxnSpPr>
          <p:spPr>
            <a:xfrm>
              <a:off x="1447058" y="2205825"/>
              <a:ext cx="658428" cy="638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D8B5164E-37BC-B183-DE9F-56F594AE6BB1}"/>
                </a:ext>
              </a:extLst>
            </p:cNvPr>
            <p:cNvCxnSpPr>
              <a:cxnSpLocks/>
              <a:stCxn id="79" idx="6"/>
            </p:cNvCxnSpPr>
            <p:nvPr/>
          </p:nvCxnSpPr>
          <p:spPr>
            <a:xfrm flipV="1">
              <a:off x="1447057" y="2567925"/>
              <a:ext cx="634755" cy="4827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34966B21-CF8B-F3B1-949C-86D45D4F130A}"/>
                </a:ext>
              </a:extLst>
            </p:cNvPr>
            <p:cNvCxnSpPr>
              <a:cxnSpLocks/>
              <a:stCxn id="80" idx="6"/>
              <a:endCxn id="83" idx="2"/>
            </p:cNvCxnSpPr>
            <p:nvPr/>
          </p:nvCxnSpPr>
          <p:spPr>
            <a:xfrm flipV="1">
              <a:off x="1438177" y="3777616"/>
              <a:ext cx="667309" cy="1210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235B4AA8-E2FC-1EA8-246F-EB212DCF77C2}"/>
                </a:ext>
              </a:extLst>
            </p:cNvPr>
            <p:cNvCxnSpPr>
              <a:cxnSpLocks/>
              <a:stCxn id="81" idx="6"/>
            </p:cNvCxnSpPr>
            <p:nvPr/>
          </p:nvCxnSpPr>
          <p:spPr>
            <a:xfrm flipV="1">
              <a:off x="1438176" y="4201310"/>
              <a:ext cx="643636" cy="53908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E373A498-987F-03DB-9B96-024376C6C2CA}"/>
                </a:ext>
              </a:extLst>
            </p:cNvPr>
            <p:cNvCxnSpPr>
              <a:cxnSpLocks/>
            </p:cNvCxnSpPr>
            <p:nvPr/>
          </p:nvCxnSpPr>
          <p:spPr>
            <a:xfrm>
              <a:off x="6286874" y="3275313"/>
              <a:ext cx="91588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98CA54A7-D232-9468-862A-8125BB65529F}"/>
                </a:ext>
              </a:extLst>
            </p:cNvPr>
            <p:cNvCxnSpPr>
              <a:cxnSpLocks/>
            </p:cNvCxnSpPr>
            <p:nvPr/>
          </p:nvCxnSpPr>
          <p:spPr>
            <a:xfrm>
              <a:off x="6310548" y="2559753"/>
              <a:ext cx="91588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200D2485-2DAC-8A94-37A8-73F64881E0F8}"/>
                </a:ext>
              </a:extLst>
            </p:cNvPr>
            <p:cNvCxnSpPr>
              <a:cxnSpLocks/>
            </p:cNvCxnSpPr>
            <p:nvPr/>
          </p:nvCxnSpPr>
          <p:spPr>
            <a:xfrm>
              <a:off x="6311287" y="2041861"/>
              <a:ext cx="91588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3C503CE8-3C40-6F4D-0159-48C5AF5CA2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2940" y="3395821"/>
              <a:ext cx="339348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8E818953-034D-F37C-51F2-B0335A0C38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6280" y="2675250"/>
              <a:ext cx="3376474" cy="87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B9D6980F-BE3A-D247-9D66-D4866D69AC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3628" y="2138181"/>
              <a:ext cx="332912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CDD887FA-EB90-56AE-B585-BBBCCA401F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47057" y="1225126"/>
              <a:ext cx="634755" cy="6140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F1F23113-37DF-EB59-6461-0BD7E469CF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22644" y="2309774"/>
              <a:ext cx="592586" cy="682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B9C26203-6C06-79FA-248E-F2DA40B889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0403" y="2783957"/>
              <a:ext cx="524827" cy="4067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63ACF792-933A-3067-E5CA-82794958E5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2644" y="3652218"/>
              <a:ext cx="636450" cy="1253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C32B25E9-D3EA-62F1-A38C-0D9DA16205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2644" y="4097481"/>
              <a:ext cx="592586" cy="47050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4345E96C-B594-2061-85EE-61FB9DEB7F96}"/>
                </a:ext>
              </a:extLst>
            </p:cNvPr>
            <p:cNvCxnSpPr>
              <a:cxnSpLocks/>
            </p:cNvCxnSpPr>
            <p:nvPr/>
          </p:nvCxnSpPr>
          <p:spPr>
            <a:xfrm>
              <a:off x="3849954" y="3980161"/>
              <a:ext cx="117184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693C01DB-3230-2F5E-297A-02F71AB2DD0A}"/>
                </a:ext>
              </a:extLst>
            </p:cNvPr>
            <p:cNvCxnSpPr>
              <a:cxnSpLocks/>
            </p:cNvCxnSpPr>
            <p:nvPr/>
          </p:nvCxnSpPr>
          <p:spPr>
            <a:xfrm>
              <a:off x="3849954" y="3275313"/>
              <a:ext cx="113425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0EC7D900-9787-4A25-F0E7-A54587F7B8D3}"/>
                </a:ext>
              </a:extLst>
            </p:cNvPr>
            <p:cNvCxnSpPr>
              <a:cxnSpLocks/>
            </p:cNvCxnSpPr>
            <p:nvPr/>
          </p:nvCxnSpPr>
          <p:spPr>
            <a:xfrm>
              <a:off x="3873628" y="2559753"/>
              <a:ext cx="111057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8FF2EB83-2F24-C6F4-DCD3-72E595E3172B}"/>
                </a:ext>
              </a:extLst>
            </p:cNvPr>
            <p:cNvCxnSpPr>
              <a:cxnSpLocks/>
            </p:cNvCxnSpPr>
            <p:nvPr/>
          </p:nvCxnSpPr>
          <p:spPr>
            <a:xfrm>
              <a:off x="3874367" y="2041861"/>
              <a:ext cx="116667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01532BA9-79BE-28FA-F766-082E7A1A904D}"/>
                </a:ext>
              </a:extLst>
            </p:cNvPr>
            <p:cNvCxnSpPr>
              <a:cxnSpLocks/>
            </p:cNvCxnSpPr>
            <p:nvPr/>
          </p:nvCxnSpPr>
          <p:spPr>
            <a:xfrm>
              <a:off x="3873628" y="1569891"/>
              <a:ext cx="1167415" cy="664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AB6AC228-D8FA-8058-143D-67BDE31224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26280" y="4088162"/>
              <a:ext cx="1178516" cy="931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A89C901C-3E5D-8ADE-4DD6-93D31FA4F8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9954" y="1674372"/>
              <a:ext cx="113425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D52966EA-C223-26BB-FFC9-AA3002C41093}"/>
                </a:ext>
              </a:extLst>
            </p:cNvPr>
            <p:cNvSpPr txBox="1"/>
            <p:nvPr/>
          </p:nvSpPr>
          <p:spPr>
            <a:xfrm>
              <a:off x="3826281" y="1050723"/>
              <a:ext cx="1320649" cy="477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查询不存在的数据</a:t>
              </a: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446E37D0-FCF5-C039-F7B4-39AA481FC317}"/>
                </a:ext>
              </a:extLst>
            </p:cNvPr>
            <p:cNvSpPr txBox="1"/>
            <p:nvPr/>
          </p:nvSpPr>
          <p:spPr>
            <a:xfrm>
              <a:off x="3741329" y="1672858"/>
              <a:ext cx="1773188" cy="290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直接返回</a:t>
              </a:r>
              <a:r>
                <a:rPr lang="en-US" altLang="zh-CN" sz="1100" dirty="0"/>
                <a:t>null</a:t>
              </a:r>
              <a:endParaRPr lang="zh-CN" altLang="en-US" sz="1100" dirty="0"/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8201632C-1681-9850-8341-F39D669FF9AA}"/>
                </a:ext>
              </a:extLst>
            </p:cNvPr>
            <p:cNvSpPr txBox="1"/>
            <p:nvPr/>
          </p:nvSpPr>
          <p:spPr>
            <a:xfrm>
              <a:off x="3814666" y="3531947"/>
              <a:ext cx="1328060" cy="477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查询不存在的数据</a:t>
              </a: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8B025525-4E73-3F8F-255C-19CA50DBEA80}"/>
                </a:ext>
              </a:extLst>
            </p:cNvPr>
            <p:cNvSpPr txBox="1"/>
            <p:nvPr/>
          </p:nvSpPr>
          <p:spPr>
            <a:xfrm>
              <a:off x="3491740" y="4120198"/>
              <a:ext cx="1719982" cy="290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直接返回</a:t>
              </a:r>
              <a:r>
                <a:rPr lang="en-US" altLang="zh-CN" sz="1100" dirty="0"/>
                <a:t>null</a:t>
              </a:r>
              <a:endParaRPr lang="zh-CN" altLang="en-US" sz="1100" dirty="0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9C40B0A8-0EB2-C75B-BB8E-1D5F89200B5B}"/>
                </a:ext>
              </a:extLst>
            </p:cNvPr>
            <p:cNvSpPr txBox="1"/>
            <p:nvPr/>
          </p:nvSpPr>
          <p:spPr>
            <a:xfrm>
              <a:off x="6108163" y="863454"/>
              <a:ext cx="1320648" cy="409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Redis</a:t>
              </a:r>
              <a:endParaRPr lang="zh-CN" altLang="en-US" dirty="0"/>
            </a:p>
          </p:txBody>
        </p:sp>
        <p:sp>
          <p:nvSpPr>
            <p:cNvPr id="114" name="箭头: 右 113">
              <a:extLst>
                <a:ext uri="{FF2B5EF4-FFF2-40B4-BE49-F238E27FC236}">
                  <a16:creationId xmlns:a16="http://schemas.microsoft.com/office/drawing/2014/main" id="{30A3AE05-C229-1379-964D-DE4EC85141B1}"/>
                </a:ext>
              </a:extLst>
            </p:cNvPr>
            <p:cNvSpPr/>
            <p:nvPr/>
          </p:nvSpPr>
          <p:spPr>
            <a:xfrm>
              <a:off x="8483142" y="2387779"/>
              <a:ext cx="901611" cy="47082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15" name="箭头: 左 114">
              <a:extLst>
                <a:ext uri="{FF2B5EF4-FFF2-40B4-BE49-F238E27FC236}">
                  <a16:creationId xmlns:a16="http://schemas.microsoft.com/office/drawing/2014/main" id="{415F8785-FE4D-6C2F-8D19-90B3867D39D7}"/>
                </a:ext>
              </a:extLst>
            </p:cNvPr>
            <p:cNvSpPr/>
            <p:nvPr/>
          </p:nvSpPr>
          <p:spPr>
            <a:xfrm>
              <a:off x="8446895" y="3102309"/>
              <a:ext cx="873392" cy="420408"/>
            </a:xfrm>
            <a:prstGeom prst="lef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3FA10230-79AB-5666-D67C-40F07D0998C7}"/>
              </a:ext>
            </a:extLst>
          </p:cNvPr>
          <p:cNvGrpSpPr/>
          <p:nvPr/>
        </p:nvGrpSpPr>
        <p:grpSpPr>
          <a:xfrm>
            <a:off x="355601" y="1321842"/>
            <a:ext cx="5193435" cy="3886925"/>
            <a:chOff x="355601" y="1321842"/>
            <a:chExt cx="5193435" cy="3886925"/>
          </a:xfrm>
        </p:grpSpPr>
        <p:sp>
          <p:nvSpPr>
            <p:cNvPr id="66" name="流程图: 过程 65">
              <a:extLst>
                <a:ext uri="{FF2B5EF4-FFF2-40B4-BE49-F238E27FC236}">
                  <a16:creationId xmlns:a16="http://schemas.microsoft.com/office/drawing/2014/main" id="{45EBA6AB-33C3-642E-6BA8-EE9FC2698DA0}"/>
                </a:ext>
              </a:extLst>
            </p:cNvPr>
            <p:cNvSpPr/>
            <p:nvPr/>
          </p:nvSpPr>
          <p:spPr>
            <a:xfrm>
              <a:off x="3018760" y="1332986"/>
              <a:ext cx="1097065" cy="3650022"/>
            </a:xfrm>
            <a:prstGeom prst="flowChartProcess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BE6C8248-EE91-0B11-1B10-A1B3848DCFE5}"/>
                </a:ext>
              </a:extLst>
            </p:cNvPr>
            <p:cNvSpPr/>
            <p:nvPr/>
          </p:nvSpPr>
          <p:spPr>
            <a:xfrm>
              <a:off x="360809" y="1501051"/>
              <a:ext cx="723503" cy="6611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客户端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DB102D82-EFD8-A603-43BC-9F255D52BF7E}"/>
                </a:ext>
              </a:extLst>
            </p:cNvPr>
            <p:cNvSpPr/>
            <p:nvPr/>
          </p:nvSpPr>
          <p:spPr>
            <a:xfrm>
              <a:off x="360809" y="2262700"/>
              <a:ext cx="723503" cy="6611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客户端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0304147-579A-6F2D-AEA0-CCF14CDD6601}"/>
                </a:ext>
              </a:extLst>
            </p:cNvPr>
            <p:cNvSpPr/>
            <p:nvPr/>
          </p:nvSpPr>
          <p:spPr>
            <a:xfrm>
              <a:off x="360808" y="3024349"/>
              <a:ext cx="723503" cy="6611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客户端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FE13BCE-4233-3249-A191-A1680048901D}"/>
                </a:ext>
              </a:extLst>
            </p:cNvPr>
            <p:cNvSpPr/>
            <p:nvPr/>
          </p:nvSpPr>
          <p:spPr>
            <a:xfrm>
              <a:off x="355602" y="3788774"/>
              <a:ext cx="723503" cy="6611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客户端</a:t>
              </a: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F4F37CE8-003F-480C-681E-2F9595C7836C}"/>
                </a:ext>
              </a:extLst>
            </p:cNvPr>
            <p:cNvSpPr/>
            <p:nvPr/>
          </p:nvSpPr>
          <p:spPr>
            <a:xfrm>
              <a:off x="355601" y="4547647"/>
              <a:ext cx="723503" cy="6611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客户端</a:t>
              </a:r>
            </a:p>
          </p:txBody>
        </p:sp>
        <p:sp>
          <p:nvSpPr>
            <p:cNvPr id="12" name="立方体 11">
              <a:extLst>
                <a:ext uri="{FF2B5EF4-FFF2-40B4-BE49-F238E27FC236}">
                  <a16:creationId xmlns:a16="http://schemas.microsoft.com/office/drawing/2014/main" id="{E27C21F2-F959-E1CD-5BDC-BBF9FEF1EF01}"/>
                </a:ext>
              </a:extLst>
            </p:cNvPr>
            <p:cNvSpPr/>
            <p:nvPr/>
          </p:nvSpPr>
          <p:spPr>
            <a:xfrm>
              <a:off x="1470353" y="1957839"/>
              <a:ext cx="1025396" cy="1108708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服务器</a:t>
              </a:r>
              <a:r>
                <a:rPr lang="en-US" altLang="zh-CN" sz="1400" dirty="0"/>
                <a:t>1</a:t>
              </a:r>
              <a:endParaRPr lang="zh-CN" altLang="en-US" sz="1400" dirty="0"/>
            </a:p>
          </p:txBody>
        </p:sp>
        <p:sp>
          <p:nvSpPr>
            <p:cNvPr id="13" name="立方体 12">
              <a:extLst>
                <a:ext uri="{FF2B5EF4-FFF2-40B4-BE49-F238E27FC236}">
                  <a16:creationId xmlns:a16="http://schemas.microsoft.com/office/drawing/2014/main" id="{B024B4E1-FE4D-D84B-B534-D0A569A52BE4}"/>
                </a:ext>
              </a:extLst>
            </p:cNvPr>
            <p:cNvSpPr/>
            <p:nvPr/>
          </p:nvSpPr>
          <p:spPr>
            <a:xfrm>
              <a:off x="1470353" y="3445012"/>
              <a:ext cx="1025396" cy="904376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服务器</a:t>
              </a:r>
              <a:r>
                <a:rPr lang="en-US" altLang="zh-CN" sz="1400" dirty="0"/>
                <a:t>2</a:t>
              </a:r>
              <a:endParaRPr lang="zh-CN" altLang="en-US" sz="14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D8B84F8-592C-8BB9-CB38-3A90938D89B9}"/>
                </a:ext>
              </a:extLst>
            </p:cNvPr>
            <p:cNvSpPr/>
            <p:nvPr/>
          </p:nvSpPr>
          <p:spPr>
            <a:xfrm>
              <a:off x="3239752" y="1743234"/>
              <a:ext cx="723503" cy="3137302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Redis</a:t>
              </a:r>
              <a:r>
                <a:rPr lang="zh-CN" altLang="en-US" sz="1400" dirty="0"/>
                <a:t>数据</a:t>
              </a:r>
            </a:p>
          </p:txBody>
        </p:sp>
        <p:sp>
          <p:nvSpPr>
            <p:cNvPr id="15" name="圆柱体 14">
              <a:extLst>
                <a:ext uri="{FF2B5EF4-FFF2-40B4-BE49-F238E27FC236}">
                  <a16:creationId xmlns:a16="http://schemas.microsoft.com/office/drawing/2014/main" id="{E479912A-262F-E146-DA3F-B40AC5D2022C}"/>
                </a:ext>
              </a:extLst>
            </p:cNvPr>
            <p:cNvSpPr/>
            <p:nvPr/>
          </p:nvSpPr>
          <p:spPr>
            <a:xfrm>
              <a:off x="4522056" y="2495463"/>
              <a:ext cx="1026980" cy="146460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数据库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7C67B4CF-ED71-64AB-8C5C-258659D3EED4}"/>
                </a:ext>
              </a:extLst>
            </p:cNvPr>
            <p:cNvCxnSpPr>
              <a:cxnSpLocks/>
              <a:stCxn id="3" idx="6"/>
            </p:cNvCxnSpPr>
            <p:nvPr/>
          </p:nvCxnSpPr>
          <p:spPr>
            <a:xfrm>
              <a:off x="1084312" y="1831611"/>
              <a:ext cx="386041" cy="5994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670E6292-F8BE-A30B-63E8-8E7AB12289A8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1084312" y="2593260"/>
              <a:ext cx="386042" cy="575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D67E8851-7A31-F7AC-81EE-C4476D1DC683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 flipV="1">
              <a:off x="1084311" y="2919697"/>
              <a:ext cx="372162" cy="43521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DB4A256B-236B-F3F1-97FA-EE97D5B087AF}"/>
                </a:ext>
              </a:extLst>
            </p:cNvPr>
            <p:cNvCxnSpPr>
              <a:cxnSpLocks/>
              <a:stCxn id="8" idx="6"/>
              <a:endCxn id="13" idx="2"/>
            </p:cNvCxnSpPr>
            <p:nvPr/>
          </p:nvCxnSpPr>
          <p:spPr>
            <a:xfrm flipV="1">
              <a:off x="1079105" y="4010247"/>
              <a:ext cx="391249" cy="1090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84F9E379-4B5E-BE3F-1A3B-BFAEB7066AE9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 flipV="1">
              <a:off x="1079104" y="4392212"/>
              <a:ext cx="377369" cy="4859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D85C130C-A0B4-1888-0672-444DCFEC59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7030" y="3666055"/>
              <a:ext cx="74065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7C7C6592-2DAD-09E8-A40C-E96FCA3905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3150" y="3014590"/>
              <a:ext cx="740654" cy="186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0DBC80E0-6A55-A3DA-DDE0-A485F7444A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7030" y="2532278"/>
              <a:ext cx="72677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2247FEB4-A644-A878-8A38-5526A401D0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84311" y="1709148"/>
              <a:ext cx="372162" cy="5535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1BDA9120-A07E-CDC5-6416-0ABEE887D5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9997" y="2686971"/>
              <a:ext cx="347438" cy="615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08092F2F-5446-80F5-9903-F49198B7E5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9725" y="3114452"/>
              <a:ext cx="307711" cy="3666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0985A0EC-4739-B8F3-8F04-474C8DCF61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9997" y="3897200"/>
              <a:ext cx="373156" cy="113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6499F4D8-40C9-9A18-EA0E-925151145D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9997" y="4298609"/>
              <a:ext cx="347438" cy="4241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B775A20-C0FD-7C81-6C2C-BE59B707E2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3150" y="3960070"/>
              <a:ext cx="2019978" cy="23277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B1C63303-DD54-ACFE-1917-FA5B7A022651}"/>
                </a:ext>
              </a:extLst>
            </p:cNvPr>
            <p:cNvCxnSpPr>
              <a:cxnSpLocks/>
            </p:cNvCxnSpPr>
            <p:nvPr/>
          </p:nvCxnSpPr>
          <p:spPr>
            <a:xfrm>
              <a:off x="2493150" y="3557415"/>
              <a:ext cx="6650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FBD2046E-D03B-5723-8409-49E093FC60BC}"/>
                </a:ext>
              </a:extLst>
            </p:cNvPr>
            <p:cNvCxnSpPr>
              <a:cxnSpLocks/>
            </p:cNvCxnSpPr>
            <p:nvPr/>
          </p:nvCxnSpPr>
          <p:spPr>
            <a:xfrm>
              <a:off x="2507030" y="2912330"/>
              <a:ext cx="65114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CD174148-D189-C2C4-F8A7-BF34C39D18DC}"/>
                </a:ext>
              </a:extLst>
            </p:cNvPr>
            <p:cNvCxnSpPr>
              <a:cxnSpLocks/>
            </p:cNvCxnSpPr>
            <p:nvPr/>
          </p:nvCxnSpPr>
          <p:spPr>
            <a:xfrm>
              <a:off x="2507463" y="2445444"/>
              <a:ext cx="68403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6502D65E-6D5A-414A-AFD1-98A52B664C4F}"/>
                </a:ext>
              </a:extLst>
            </p:cNvPr>
            <p:cNvCxnSpPr>
              <a:cxnSpLocks/>
            </p:cNvCxnSpPr>
            <p:nvPr/>
          </p:nvCxnSpPr>
          <p:spPr>
            <a:xfrm>
              <a:off x="2507030" y="2019958"/>
              <a:ext cx="1979236" cy="5123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1215976E-D992-F026-160A-49203B270D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9270" y="4056937"/>
              <a:ext cx="2033858" cy="23327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5B13A42B-8BB2-4B6F-A6C0-E4D6165CF0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3150" y="2114149"/>
              <a:ext cx="1982181" cy="5078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5D56263-D2F1-7CBC-1FB7-F1499C9D55D5}"/>
                </a:ext>
              </a:extLst>
            </p:cNvPr>
            <p:cNvSpPr txBox="1"/>
            <p:nvPr/>
          </p:nvSpPr>
          <p:spPr>
            <a:xfrm>
              <a:off x="2517000" y="1634828"/>
              <a:ext cx="77430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查询不存在的数据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A9B79CEC-6469-2A4F-AD7A-8D12C2EC5768}"/>
                </a:ext>
              </a:extLst>
            </p:cNvPr>
            <p:cNvSpPr txBox="1"/>
            <p:nvPr/>
          </p:nvSpPr>
          <p:spPr>
            <a:xfrm>
              <a:off x="2463251" y="3701011"/>
              <a:ext cx="82490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查询不存在的数据</a:t>
              </a: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7270BCF-17B4-0C0C-727E-E5BC594A5A00}"/>
                </a:ext>
              </a:extLst>
            </p:cNvPr>
            <p:cNvSpPr txBox="1"/>
            <p:nvPr/>
          </p:nvSpPr>
          <p:spPr>
            <a:xfrm>
              <a:off x="3212434" y="1321842"/>
              <a:ext cx="763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Redis</a:t>
              </a:r>
              <a:endParaRPr lang="zh-CN" altLang="en-US" dirty="0"/>
            </a:p>
          </p:txBody>
        </p:sp>
        <p:sp>
          <p:nvSpPr>
            <p:cNvPr id="27" name="箭头: 右 26">
              <a:extLst>
                <a:ext uri="{FF2B5EF4-FFF2-40B4-BE49-F238E27FC236}">
                  <a16:creationId xmlns:a16="http://schemas.microsoft.com/office/drawing/2014/main" id="{2DF0D921-2E75-1472-0CA8-1F0A20A08001}"/>
                </a:ext>
              </a:extLst>
            </p:cNvPr>
            <p:cNvSpPr/>
            <p:nvPr/>
          </p:nvSpPr>
          <p:spPr>
            <a:xfrm>
              <a:off x="3984506" y="2757293"/>
              <a:ext cx="528622" cy="42445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9" name="箭头: 左 28">
              <a:extLst>
                <a:ext uri="{FF2B5EF4-FFF2-40B4-BE49-F238E27FC236}">
                  <a16:creationId xmlns:a16="http://schemas.microsoft.com/office/drawing/2014/main" id="{3DCEC122-5C6F-87CC-A3E6-B05682C4CB4E}"/>
                </a:ext>
              </a:extLst>
            </p:cNvPr>
            <p:cNvSpPr/>
            <p:nvPr/>
          </p:nvSpPr>
          <p:spPr>
            <a:xfrm>
              <a:off x="3963254" y="3401450"/>
              <a:ext cx="512077" cy="379003"/>
            </a:xfrm>
            <a:prstGeom prst="lef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70AC01B4-45A3-FBD3-1A8D-A4ABB7CA0607}"/>
                </a:ext>
              </a:extLst>
            </p:cNvPr>
            <p:cNvSpPr txBox="1"/>
            <p:nvPr/>
          </p:nvSpPr>
          <p:spPr>
            <a:xfrm>
              <a:off x="4114656" y="4096162"/>
              <a:ext cx="4692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null</a:t>
              </a:r>
              <a:endParaRPr lang="zh-CN" altLang="en-US" sz="1100" dirty="0"/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21523493-CBB1-63C6-3A2E-A952EA4667FA}"/>
                </a:ext>
              </a:extLst>
            </p:cNvPr>
            <p:cNvSpPr txBox="1"/>
            <p:nvPr/>
          </p:nvSpPr>
          <p:spPr>
            <a:xfrm>
              <a:off x="3967854" y="2511325"/>
              <a:ext cx="4692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null</a:t>
              </a:r>
              <a:endParaRPr lang="zh-CN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1600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39CA427-DC83-09AF-1125-ADAB94990A65}"/>
              </a:ext>
            </a:extLst>
          </p:cNvPr>
          <p:cNvSpPr/>
          <p:nvPr/>
        </p:nvSpPr>
        <p:spPr>
          <a:xfrm>
            <a:off x="0" y="12078"/>
            <a:ext cx="4251724" cy="7333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83CF65-366B-A5A0-50F5-24FA01F3C689}"/>
              </a:ext>
            </a:extLst>
          </p:cNvPr>
          <p:cNvSpPr txBox="1"/>
          <p:nvPr/>
        </p:nvSpPr>
        <p:spPr>
          <a:xfrm>
            <a:off x="162143" y="147918"/>
            <a:ext cx="2890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3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缓存穿透解决方案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74514C8-4AD6-6178-515C-743CB2164E29}"/>
              </a:ext>
            </a:extLst>
          </p:cNvPr>
          <p:cNvSpPr txBox="1"/>
          <p:nvPr/>
        </p:nvSpPr>
        <p:spPr>
          <a:xfrm>
            <a:off x="5107940" y="941351"/>
            <a:ext cx="165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布隆过滤器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06B06C6-98DC-B53A-E128-13995C3622F3}"/>
              </a:ext>
            </a:extLst>
          </p:cNvPr>
          <p:cNvSpPr txBox="1"/>
          <p:nvPr/>
        </p:nvSpPr>
        <p:spPr>
          <a:xfrm>
            <a:off x="1366520" y="4347919"/>
            <a:ext cx="9458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	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布隆过滤器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是一个很长的二进制向量和一系列随机映射函数。布隆过滤器可以用于检索一个元素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“</a:t>
            </a:r>
            <a:r>
              <a:rPr lang="zh-CN" altLang="en-US" b="1" dirty="0">
                <a:solidFill>
                  <a:srgbClr val="4D4D4D"/>
                </a:solidFill>
                <a:latin typeface="-apple-system"/>
              </a:rPr>
              <a:t>一定不存在或者可能存在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”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于一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个集合中。它的优点是空间效率和查询时间都比一般的算法要好的多，缺点是有一定的误识别率，并且只能新增数据，无法删除数据。</a:t>
            </a:r>
            <a:endParaRPr lang="zh-CN" altLang="en-US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6606087E-4333-858F-A037-2013A8A85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620" y="1537388"/>
            <a:ext cx="7279640" cy="261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84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>
            <a:extLst>
              <a:ext uri="{FF2B5EF4-FFF2-40B4-BE49-F238E27FC236}">
                <a16:creationId xmlns:a16="http://schemas.microsoft.com/office/drawing/2014/main" id="{BC33D795-7718-BA6C-45B6-7D2701579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178" y="1768219"/>
            <a:ext cx="5265444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@Pointcut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"@annotation(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BloomFilter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)"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void 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bloomFilterPointcut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@Around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bloomFilterPointcut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()"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Object 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bloomFilterPointcutMethod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ProceedingJoinPoint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proceedingJoinPoint)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代码实现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9CA427-DC83-09AF-1125-ADAB94990A65}"/>
              </a:ext>
            </a:extLst>
          </p:cNvPr>
          <p:cNvSpPr/>
          <p:nvPr/>
        </p:nvSpPr>
        <p:spPr>
          <a:xfrm>
            <a:off x="0" y="12078"/>
            <a:ext cx="4251724" cy="7333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83CF65-366B-A5A0-50F5-24FA01F3C689}"/>
              </a:ext>
            </a:extLst>
          </p:cNvPr>
          <p:cNvSpPr txBox="1"/>
          <p:nvPr/>
        </p:nvSpPr>
        <p:spPr>
          <a:xfrm>
            <a:off x="162143" y="147918"/>
            <a:ext cx="3272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3.1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穿透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方案实现原理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5D23C76-0420-CCF2-5F3D-F23B98ED4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5439" y="5856344"/>
            <a:ext cx="3573262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@BloomFilter(param…)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Object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fun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(param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…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业务代码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2934158-DA97-3594-F669-7A1A56A84067}"/>
              </a:ext>
            </a:extLst>
          </p:cNvPr>
          <p:cNvSpPr txBox="1"/>
          <p:nvPr/>
        </p:nvSpPr>
        <p:spPr>
          <a:xfrm>
            <a:off x="3046914" y="1371967"/>
            <a:ext cx="229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Spring AOP</a:t>
            </a:r>
            <a:r>
              <a:rPr lang="zh-CN" altLang="en-US" dirty="0"/>
              <a:t>拦截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E436A2-FD7C-09F9-9C12-1E46FD3F2A22}"/>
              </a:ext>
            </a:extLst>
          </p:cNvPr>
          <p:cNvSpPr txBox="1"/>
          <p:nvPr/>
        </p:nvSpPr>
        <p:spPr>
          <a:xfrm>
            <a:off x="135044" y="1370169"/>
            <a:ext cx="29001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、自定义注解</a:t>
            </a:r>
            <a:endParaRPr lang="en-US" altLang="zh-CN" dirty="0"/>
          </a:p>
          <a:p>
            <a:r>
              <a:rPr lang="en-US" altLang="zh-CN" sz="1600" dirty="0">
                <a:solidFill>
                  <a:srgbClr val="9E880D"/>
                </a:solidFill>
                <a:latin typeface="Arial Unicode MS"/>
              </a:rPr>
              <a:t>@BloomFilter</a:t>
            </a:r>
          </a:p>
          <a:p>
            <a:r>
              <a:rPr lang="zh-CN" altLang="en-US" sz="1600" dirty="0">
                <a:solidFill>
                  <a:srgbClr val="9E880D"/>
                </a:solidFill>
                <a:latin typeface="Arial Unicode MS"/>
              </a:rPr>
              <a:t>（布隆过滤器初始化、查询数据）</a:t>
            </a:r>
            <a:endParaRPr lang="en-US" altLang="zh-CN" sz="1600" dirty="0">
              <a:solidFill>
                <a:srgbClr val="9E880D"/>
              </a:solidFill>
              <a:latin typeface="Arial Unicode MS"/>
            </a:endParaRPr>
          </a:p>
          <a:p>
            <a:r>
              <a:rPr lang="en-US" altLang="zh-CN" sz="1600" dirty="0">
                <a:solidFill>
                  <a:srgbClr val="9E880D"/>
                </a:solidFill>
                <a:latin typeface="Arial Unicode MS"/>
              </a:rPr>
              <a:t>@AddDataToBloomFilter</a:t>
            </a:r>
          </a:p>
          <a:p>
            <a:r>
              <a:rPr lang="zh-CN" altLang="en-US" sz="1600" dirty="0">
                <a:solidFill>
                  <a:srgbClr val="9E880D"/>
                </a:solidFill>
                <a:latin typeface="Arial Unicode MS"/>
              </a:rPr>
              <a:t>（向布隆过滤器新增数据）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4C2564F-1DE1-A4C6-599A-39C5E6631562}"/>
              </a:ext>
            </a:extLst>
          </p:cNvPr>
          <p:cNvSpPr txBox="1"/>
          <p:nvPr/>
        </p:nvSpPr>
        <p:spPr>
          <a:xfrm>
            <a:off x="8460645" y="1286107"/>
            <a:ext cx="246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、单独的</a:t>
            </a:r>
            <a:r>
              <a:rPr lang="en-US" altLang="zh-CN" dirty="0"/>
              <a:t>Redis</a:t>
            </a:r>
            <a:r>
              <a:rPr lang="zh-CN" altLang="en-US" dirty="0"/>
              <a:t>配置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7A17910-297D-7D77-A1BE-F0348E49D4B0}"/>
              </a:ext>
            </a:extLst>
          </p:cNvPr>
          <p:cNvSpPr txBox="1"/>
          <p:nvPr/>
        </p:nvSpPr>
        <p:spPr>
          <a:xfrm>
            <a:off x="8460645" y="1715543"/>
            <a:ext cx="327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使用者可能需要与</a:t>
            </a:r>
            <a:r>
              <a:rPr lang="en-US" altLang="zh-CN" dirty="0"/>
              <a:t>spring</a:t>
            </a:r>
            <a:r>
              <a:rPr lang="zh-CN" altLang="en-US" dirty="0"/>
              <a:t>项目不同的</a:t>
            </a:r>
            <a:r>
              <a:rPr lang="en-US" altLang="zh-CN" dirty="0"/>
              <a:t>Redis</a:t>
            </a:r>
            <a:r>
              <a:rPr lang="zh-CN" altLang="en-US" dirty="0"/>
              <a:t>配置</a:t>
            </a: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EB53537B-1C92-88D2-E8DA-A008F63E5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634" y="2361874"/>
            <a:ext cx="2270803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spring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cache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redis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redis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host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localhost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port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6379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mszq-safe-cache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redis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host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localhost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port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6380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unified-config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false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A59B6B2-0456-9583-AA37-F269AE5CC131}"/>
              </a:ext>
            </a:extLst>
          </p:cNvPr>
          <p:cNvSpPr txBox="1"/>
          <p:nvPr/>
        </p:nvSpPr>
        <p:spPr>
          <a:xfrm>
            <a:off x="3129745" y="5093412"/>
            <a:ext cx="4188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、根据自定义</a:t>
            </a:r>
            <a:r>
              <a:rPr lang="en-US" altLang="zh-CN" dirty="0" err="1"/>
              <a:t>Springboot</a:t>
            </a:r>
            <a:r>
              <a:rPr lang="en-US" altLang="zh-CN" dirty="0"/>
              <a:t>-starter</a:t>
            </a:r>
            <a:r>
              <a:rPr lang="zh-CN" altLang="en-US" dirty="0"/>
              <a:t>的流程进行封装（配置文件、自动配置类等），并得到</a:t>
            </a:r>
            <a:r>
              <a:rPr lang="en-US" altLang="zh-CN" dirty="0"/>
              <a:t>jar</a:t>
            </a:r>
            <a:r>
              <a:rPr lang="zh-CN" altLang="en-US" dirty="0"/>
              <a:t>包</a:t>
            </a:r>
            <a:endParaRPr lang="en-US" altLang="zh-CN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6D1A148-B8BA-3263-679B-E46541EBE910}"/>
              </a:ext>
            </a:extLst>
          </p:cNvPr>
          <p:cNvSpPr txBox="1"/>
          <p:nvPr/>
        </p:nvSpPr>
        <p:spPr>
          <a:xfrm>
            <a:off x="8300622" y="5093412"/>
            <a:ext cx="3656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 err="1"/>
              <a:t>Springboot</a:t>
            </a:r>
            <a:r>
              <a:rPr lang="zh-CN" altLang="en-US" dirty="0"/>
              <a:t>项目中引入该</a:t>
            </a:r>
            <a:r>
              <a:rPr lang="en-US" altLang="zh-CN" dirty="0"/>
              <a:t>jar</a:t>
            </a:r>
            <a:r>
              <a:rPr lang="zh-CN" altLang="en-US" dirty="0"/>
              <a:t>包，查询业务代码上标注该注解</a:t>
            </a:r>
            <a:endParaRPr lang="en-US" altLang="zh-CN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F452203-F78E-0604-169C-C814359CD907}"/>
              </a:ext>
            </a:extLst>
          </p:cNvPr>
          <p:cNvCxnSpPr>
            <a:cxnSpLocks/>
          </p:cNvCxnSpPr>
          <p:nvPr/>
        </p:nvCxnSpPr>
        <p:spPr>
          <a:xfrm>
            <a:off x="3023438" y="1286107"/>
            <a:ext cx="0" cy="5524344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F53FD14-5984-AFB7-A494-E066EEE93716}"/>
              </a:ext>
            </a:extLst>
          </p:cNvPr>
          <p:cNvCxnSpPr>
            <a:cxnSpLocks/>
          </p:cNvCxnSpPr>
          <p:nvPr/>
        </p:nvCxnSpPr>
        <p:spPr>
          <a:xfrm>
            <a:off x="8194315" y="1286107"/>
            <a:ext cx="0" cy="5571893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6B5589D-0624-0DDE-999E-35023E533653}"/>
              </a:ext>
            </a:extLst>
          </p:cNvPr>
          <p:cNvSpPr txBox="1"/>
          <p:nvPr/>
        </p:nvSpPr>
        <p:spPr>
          <a:xfrm>
            <a:off x="42168" y="811435"/>
            <a:ext cx="9147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涉及技术</a:t>
            </a:r>
            <a:r>
              <a:rPr lang="en-US" altLang="zh-CN" sz="1600" b="1" dirty="0"/>
              <a:t>: </a:t>
            </a:r>
            <a:r>
              <a:rPr lang="zh-CN" altLang="en-US" sz="1600" b="1" dirty="0"/>
              <a:t>注解</a:t>
            </a:r>
            <a:r>
              <a:rPr lang="en-US" altLang="zh-CN" sz="1600" b="1" dirty="0"/>
              <a:t>, </a:t>
            </a:r>
            <a:r>
              <a:rPr lang="zh-CN" altLang="en-US" sz="1600" b="1" dirty="0"/>
              <a:t>反射</a:t>
            </a:r>
            <a:r>
              <a:rPr lang="en-US" altLang="zh-CN" sz="1600" b="1" dirty="0"/>
              <a:t>, </a:t>
            </a:r>
            <a:r>
              <a:rPr lang="zh-CN" altLang="en-US" sz="1600" b="1" dirty="0"/>
              <a:t>自定义</a:t>
            </a:r>
            <a:r>
              <a:rPr lang="en-US" altLang="zh-CN" sz="1600" b="1" dirty="0" err="1"/>
              <a:t>Springboot</a:t>
            </a:r>
            <a:r>
              <a:rPr lang="en-US" altLang="zh-CN" sz="1600" b="1" dirty="0"/>
              <a:t>-starter, AOP, Redis, </a:t>
            </a:r>
            <a:r>
              <a:rPr lang="en-US" altLang="zh-CN" sz="1600" b="1" dirty="0" err="1"/>
              <a:t>Redisson</a:t>
            </a:r>
            <a:r>
              <a:rPr lang="en-US" altLang="zh-CN" sz="1600" b="1" dirty="0"/>
              <a:t>, </a:t>
            </a:r>
            <a:r>
              <a:rPr lang="zh-CN" altLang="en-US" sz="1600" b="1" dirty="0"/>
              <a:t>布隆过滤器</a:t>
            </a:r>
            <a:r>
              <a:rPr lang="en-US" altLang="zh-CN" sz="1600" b="1" dirty="0"/>
              <a:t>, </a:t>
            </a:r>
            <a:r>
              <a:rPr lang="en-US" altLang="zh-CN" sz="1600" b="1" dirty="0" err="1"/>
              <a:t>Mybatis</a:t>
            </a:r>
            <a:r>
              <a:rPr lang="en-US" altLang="zh-CN" sz="1600" b="1" dirty="0"/>
              <a:t>-plus, </a:t>
            </a:r>
          </a:p>
          <a:p>
            <a:r>
              <a:rPr lang="en-US" altLang="zh-CN" sz="1600" b="1" dirty="0"/>
              <a:t>	</a:t>
            </a:r>
            <a:r>
              <a:rPr lang="zh-CN" altLang="en-US" sz="1600" b="1" dirty="0"/>
              <a:t>定时任务</a:t>
            </a:r>
            <a:r>
              <a:rPr lang="en-US" altLang="zh-CN" sz="1600" b="1" dirty="0"/>
              <a:t>, </a:t>
            </a:r>
            <a:r>
              <a:rPr lang="zh-CN" altLang="en-US" sz="1600" b="1" dirty="0"/>
              <a:t>异常处理</a:t>
            </a:r>
            <a:r>
              <a:rPr lang="en-US" altLang="zh-CN" sz="1600" b="1" dirty="0"/>
              <a:t>, http</a:t>
            </a:r>
            <a:r>
              <a:rPr lang="zh-CN" altLang="en-US" sz="1600" b="1" dirty="0"/>
              <a:t>接口</a:t>
            </a:r>
            <a:r>
              <a:rPr lang="en-US" altLang="zh-CN" sz="1600" b="1" dirty="0"/>
              <a:t>, </a:t>
            </a:r>
            <a:r>
              <a:rPr lang="zh-CN" altLang="en-US" sz="1600" b="1" dirty="0"/>
              <a:t>数据校验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CD1F132-9B4A-0CB7-76CC-2775F24CFBB0}"/>
              </a:ext>
            </a:extLst>
          </p:cNvPr>
          <p:cNvSpPr txBox="1"/>
          <p:nvPr/>
        </p:nvSpPr>
        <p:spPr>
          <a:xfrm>
            <a:off x="159343" y="5024368"/>
            <a:ext cx="2632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、布隆过滤器初始化、定时任务、</a:t>
            </a:r>
            <a:r>
              <a:rPr lang="en-US" altLang="zh-CN" dirty="0"/>
              <a:t>http</a:t>
            </a:r>
            <a:r>
              <a:rPr lang="zh-CN" altLang="en-US" dirty="0"/>
              <a:t>接口等代码实现</a:t>
            </a:r>
            <a:endParaRPr lang="en-US" altLang="zh-CN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A609743-0633-AC2A-06C4-30C04D684C84}"/>
              </a:ext>
            </a:extLst>
          </p:cNvPr>
          <p:cNvCxnSpPr>
            <a:cxnSpLocks/>
          </p:cNvCxnSpPr>
          <p:nvPr/>
        </p:nvCxnSpPr>
        <p:spPr>
          <a:xfrm>
            <a:off x="135044" y="5024368"/>
            <a:ext cx="12056956" cy="69044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010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5249529C-40CE-1F31-8F2D-4E6CD19BD8BC}"/>
              </a:ext>
            </a:extLst>
          </p:cNvPr>
          <p:cNvSpPr txBox="1"/>
          <p:nvPr/>
        </p:nvSpPr>
        <p:spPr>
          <a:xfrm>
            <a:off x="6095999" y="218632"/>
            <a:ext cx="2074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启动流程展示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FE9FFEA-8FFF-00D7-AAAE-90E76A18CC40}"/>
              </a:ext>
            </a:extLst>
          </p:cNvPr>
          <p:cNvGrpSpPr/>
          <p:nvPr/>
        </p:nvGrpSpPr>
        <p:grpSpPr>
          <a:xfrm>
            <a:off x="1444105" y="919834"/>
            <a:ext cx="10486910" cy="5313680"/>
            <a:chOff x="1444105" y="919834"/>
            <a:chExt cx="10486910" cy="5313680"/>
          </a:xfrm>
        </p:grpSpPr>
        <p:sp>
          <p:nvSpPr>
            <p:cNvPr id="9" name="流程图: 过程 8">
              <a:extLst>
                <a:ext uri="{FF2B5EF4-FFF2-40B4-BE49-F238E27FC236}">
                  <a16:creationId xmlns:a16="http://schemas.microsoft.com/office/drawing/2014/main" id="{5F31DFE3-B48A-3997-BF59-94EB2DCD35DC}"/>
                </a:ext>
              </a:extLst>
            </p:cNvPr>
            <p:cNvSpPr/>
            <p:nvPr/>
          </p:nvSpPr>
          <p:spPr>
            <a:xfrm>
              <a:off x="1444105" y="2230568"/>
              <a:ext cx="1960880" cy="853440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Springboot</a:t>
              </a:r>
              <a:r>
                <a:rPr lang="zh-CN" altLang="en-US" sz="1600" dirty="0"/>
                <a:t>项目启动</a:t>
              </a:r>
              <a:r>
                <a:rPr lang="en-US" altLang="zh-CN" sz="1600" dirty="0"/>
                <a:t>, bean</a:t>
              </a:r>
              <a:r>
                <a:rPr lang="zh-CN" altLang="en-US" sz="1600" dirty="0"/>
                <a:t>加载完成</a:t>
              </a:r>
            </a:p>
          </p:txBody>
        </p:sp>
        <p:sp>
          <p:nvSpPr>
            <p:cNvPr id="21" name="流程图: 过程 20">
              <a:extLst>
                <a:ext uri="{FF2B5EF4-FFF2-40B4-BE49-F238E27FC236}">
                  <a16:creationId xmlns:a16="http://schemas.microsoft.com/office/drawing/2014/main" id="{D87AA6BB-F2B2-C58B-442F-3D08873675C0}"/>
                </a:ext>
              </a:extLst>
            </p:cNvPr>
            <p:cNvSpPr/>
            <p:nvPr/>
          </p:nvSpPr>
          <p:spPr>
            <a:xfrm>
              <a:off x="1444105" y="3562740"/>
              <a:ext cx="1960880" cy="853440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扫描所有</a:t>
              </a:r>
              <a:r>
                <a:rPr lang="en-US" altLang="zh-CN" sz="1600" dirty="0"/>
                <a:t>@BloomFilter</a:t>
              </a:r>
              <a:r>
                <a:rPr lang="zh-CN" altLang="en-US" sz="1600" dirty="0"/>
                <a:t>注解</a:t>
              </a:r>
              <a:endParaRPr lang="en-US" altLang="zh-CN" sz="1600" dirty="0"/>
            </a:p>
          </p:txBody>
        </p:sp>
        <p:sp>
          <p:nvSpPr>
            <p:cNvPr id="24" name="流程图: 过程 23">
              <a:extLst>
                <a:ext uri="{FF2B5EF4-FFF2-40B4-BE49-F238E27FC236}">
                  <a16:creationId xmlns:a16="http://schemas.microsoft.com/office/drawing/2014/main" id="{5503AFE7-DF01-F5B0-B655-37F082142CF2}"/>
                </a:ext>
              </a:extLst>
            </p:cNvPr>
            <p:cNvSpPr/>
            <p:nvPr/>
          </p:nvSpPr>
          <p:spPr>
            <a:xfrm>
              <a:off x="4251724" y="919834"/>
              <a:ext cx="5364897" cy="5313680"/>
            </a:xfrm>
            <a:prstGeom prst="flowChartProcess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B816FC9-A829-86FC-59E0-736E795DC79D}"/>
                </a:ext>
              </a:extLst>
            </p:cNvPr>
            <p:cNvSpPr txBox="1"/>
            <p:nvPr/>
          </p:nvSpPr>
          <p:spPr>
            <a:xfrm>
              <a:off x="5677824" y="1361617"/>
              <a:ext cx="251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依次初始化布隆过滤器</a:t>
              </a:r>
            </a:p>
          </p:txBody>
        </p:sp>
        <p:sp>
          <p:nvSpPr>
            <p:cNvPr id="27" name="流程图: 过程 26">
              <a:extLst>
                <a:ext uri="{FF2B5EF4-FFF2-40B4-BE49-F238E27FC236}">
                  <a16:creationId xmlns:a16="http://schemas.microsoft.com/office/drawing/2014/main" id="{1632B44C-47C3-D559-5BA6-7F099FB6C83E}"/>
                </a:ext>
              </a:extLst>
            </p:cNvPr>
            <p:cNvSpPr/>
            <p:nvPr/>
          </p:nvSpPr>
          <p:spPr>
            <a:xfrm>
              <a:off x="4636196" y="3576674"/>
              <a:ext cx="1981201" cy="853440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获取分布式写锁</a:t>
              </a:r>
              <a:endParaRPr lang="en-US" altLang="zh-CN" sz="1600" dirty="0"/>
            </a:p>
          </p:txBody>
        </p:sp>
        <p:sp>
          <p:nvSpPr>
            <p:cNvPr id="28" name="流程图: 过程 27">
              <a:extLst>
                <a:ext uri="{FF2B5EF4-FFF2-40B4-BE49-F238E27FC236}">
                  <a16:creationId xmlns:a16="http://schemas.microsoft.com/office/drawing/2014/main" id="{ED3B1053-C127-22BD-B51E-432133D211E6}"/>
                </a:ext>
              </a:extLst>
            </p:cNvPr>
            <p:cNvSpPr/>
            <p:nvPr/>
          </p:nvSpPr>
          <p:spPr>
            <a:xfrm>
              <a:off x="1444105" y="4874316"/>
              <a:ext cx="1960880" cy="853440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配置参数加载</a:t>
              </a:r>
              <a:endParaRPr lang="en-US" altLang="zh-CN" sz="1600" dirty="0"/>
            </a:p>
          </p:txBody>
        </p:sp>
        <p:sp>
          <p:nvSpPr>
            <p:cNvPr id="29" name="流程图: 过程 28">
              <a:extLst>
                <a:ext uri="{FF2B5EF4-FFF2-40B4-BE49-F238E27FC236}">
                  <a16:creationId xmlns:a16="http://schemas.microsoft.com/office/drawing/2014/main" id="{C043FFA9-772F-2D9B-E575-4EA110072E5D}"/>
                </a:ext>
              </a:extLst>
            </p:cNvPr>
            <p:cNvSpPr/>
            <p:nvPr/>
          </p:nvSpPr>
          <p:spPr>
            <a:xfrm>
              <a:off x="4636196" y="2215057"/>
              <a:ext cx="1981201" cy="853440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布隆过滤器创建</a:t>
              </a:r>
              <a:endParaRPr lang="en-US" altLang="zh-CN" sz="1600" dirty="0"/>
            </a:p>
          </p:txBody>
        </p:sp>
        <p:sp>
          <p:nvSpPr>
            <p:cNvPr id="30" name="流程图: 过程 29">
              <a:extLst>
                <a:ext uri="{FF2B5EF4-FFF2-40B4-BE49-F238E27FC236}">
                  <a16:creationId xmlns:a16="http://schemas.microsoft.com/office/drawing/2014/main" id="{DE4DD3BB-39C3-F3F4-04AB-139F9041AAC2}"/>
                </a:ext>
              </a:extLst>
            </p:cNvPr>
            <p:cNvSpPr/>
            <p:nvPr/>
          </p:nvSpPr>
          <p:spPr>
            <a:xfrm>
              <a:off x="7095124" y="2215057"/>
              <a:ext cx="2150477" cy="853440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扫描对应数据库，向</a:t>
              </a:r>
              <a:endParaRPr lang="en-US" altLang="zh-CN" sz="1600" dirty="0"/>
            </a:p>
            <a:p>
              <a:pPr algn="ctr"/>
              <a:r>
                <a:rPr lang="zh-CN" altLang="en-US" sz="1600" dirty="0"/>
                <a:t>布隆过滤器插入数据</a:t>
              </a:r>
              <a:endParaRPr lang="en-US" altLang="zh-CN" sz="1600" dirty="0"/>
            </a:p>
          </p:txBody>
        </p:sp>
        <p:sp>
          <p:nvSpPr>
            <p:cNvPr id="31" name="流程图: 过程 30">
              <a:extLst>
                <a:ext uri="{FF2B5EF4-FFF2-40B4-BE49-F238E27FC236}">
                  <a16:creationId xmlns:a16="http://schemas.microsoft.com/office/drawing/2014/main" id="{EDC23CC4-1F53-489A-37C5-2405677E8ADC}"/>
                </a:ext>
              </a:extLst>
            </p:cNvPr>
            <p:cNvSpPr/>
            <p:nvPr/>
          </p:nvSpPr>
          <p:spPr>
            <a:xfrm>
              <a:off x="7095124" y="4843724"/>
              <a:ext cx="2150474" cy="853440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布隆过滤器初始化完成，解开写锁</a:t>
              </a:r>
              <a:endParaRPr lang="en-US" altLang="zh-CN" sz="1600" dirty="0"/>
            </a:p>
          </p:txBody>
        </p:sp>
        <p:sp>
          <p:nvSpPr>
            <p:cNvPr id="32" name="流程图: 过程 31">
              <a:extLst>
                <a:ext uri="{FF2B5EF4-FFF2-40B4-BE49-F238E27FC236}">
                  <a16:creationId xmlns:a16="http://schemas.microsoft.com/office/drawing/2014/main" id="{2D537890-B314-C732-96DE-9CFEFCAD684D}"/>
                </a:ext>
              </a:extLst>
            </p:cNvPr>
            <p:cNvSpPr/>
            <p:nvPr/>
          </p:nvSpPr>
          <p:spPr>
            <a:xfrm>
              <a:off x="7095125" y="3538866"/>
              <a:ext cx="2150474" cy="853440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添加相关定时任务（后文详述）</a:t>
              </a:r>
              <a:endParaRPr lang="en-US" altLang="zh-CN" sz="1600" dirty="0"/>
            </a:p>
          </p:txBody>
        </p:sp>
        <p:sp>
          <p:nvSpPr>
            <p:cNvPr id="33" name="流程图: 过程 32">
              <a:extLst>
                <a:ext uri="{FF2B5EF4-FFF2-40B4-BE49-F238E27FC236}">
                  <a16:creationId xmlns:a16="http://schemas.microsoft.com/office/drawing/2014/main" id="{DD68A5B3-5B17-12A7-090F-0C6D0216FFB6}"/>
                </a:ext>
              </a:extLst>
            </p:cNvPr>
            <p:cNvSpPr/>
            <p:nvPr/>
          </p:nvSpPr>
          <p:spPr>
            <a:xfrm>
              <a:off x="4624289" y="4874316"/>
              <a:ext cx="1993108" cy="853440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注解</a:t>
              </a:r>
              <a:r>
                <a:rPr lang="en-US" altLang="zh-CN" sz="1600" dirty="0"/>
                <a:t>, </a:t>
              </a:r>
              <a:r>
                <a:rPr lang="zh-CN" altLang="en-US" sz="1600" dirty="0"/>
                <a:t>配置参数校验</a:t>
              </a:r>
              <a:endParaRPr lang="en-US" altLang="zh-CN" sz="1600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7690889-F5BD-5BE4-B150-8B34FCFF1E67}"/>
                </a:ext>
              </a:extLst>
            </p:cNvPr>
            <p:cNvSpPr txBox="1"/>
            <p:nvPr/>
          </p:nvSpPr>
          <p:spPr>
            <a:xfrm>
              <a:off x="1870616" y="1567170"/>
              <a:ext cx="1107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项目启动</a:t>
              </a:r>
            </a:p>
          </p:txBody>
        </p:sp>
        <p:sp>
          <p:nvSpPr>
            <p:cNvPr id="46" name="流程图: 过程 45">
              <a:extLst>
                <a:ext uri="{FF2B5EF4-FFF2-40B4-BE49-F238E27FC236}">
                  <a16:creationId xmlns:a16="http://schemas.microsoft.com/office/drawing/2014/main" id="{0E5D5B70-0890-5DF9-A220-8F5399E6C2B6}"/>
                </a:ext>
              </a:extLst>
            </p:cNvPr>
            <p:cNvSpPr/>
            <p:nvPr/>
          </p:nvSpPr>
          <p:spPr>
            <a:xfrm>
              <a:off x="9949814" y="4843724"/>
              <a:ext cx="1981201" cy="853440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所有布隆过滤器初始化完成</a:t>
              </a:r>
              <a:endParaRPr lang="en-US" altLang="zh-CN" sz="1600" dirty="0"/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8FDFA1D1-A451-AB4B-D240-5DCFFE813DAA}"/>
                </a:ext>
              </a:extLst>
            </p:cNvPr>
            <p:cNvCxnSpPr>
              <a:stCxn id="36" idx="2"/>
              <a:endCxn id="9" idx="0"/>
            </p:cNvCxnSpPr>
            <p:nvPr/>
          </p:nvCxnSpPr>
          <p:spPr>
            <a:xfrm>
              <a:off x="2424545" y="1936502"/>
              <a:ext cx="0" cy="2940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081480C9-678E-7988-C0B1-FEF21CA2F3FF}"/>
                </a:ext>
              </a:extLst>
            </p:cNvPr>
            <p:cNvCxnSpPr>
              <a:stCxn id="9" idx="2"/>
              <a:endCxn id="21" idx="0"/>
            </p:cNvCxnSpPr>
            <p:nvPr/>
          </p:nvCxnSpPr>
          <p:spPr>
            <a:xfrm>
              <a:off x="2424545" y="3084008"/>
              <a:ext cx="0" cy="4787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A9F9AAC0-5284-17C6-C196-A0B59832F133}"/>
                </a:ext>
              </a:extLst>
            </p:cNvPr>
            <p:cNvCxnSpPr>
              <a:stCxn id="21" idx="2"/>
              <a:endCxn id="28" idx="0"/>
            </p:cNvCxnSpPr>
            <p:nvPr/>
          </p:nvCxnSpPr>
          <p:spPr>
            <a:xfrm>
              <a:off x="2424545" y="4416180"/>
              <a:ext cx="0" cy="4581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18C775BF-2BE4-563A-9A1E-1E31C04C5BC7}"/>
                </a:ext>
              </a:extLst>
            </p:cNvPr>
            <p:cNvCxnSpPr>
              <a:stCxn id="28" idx="3"/>
              <a:endCxn id="33" idx="1"/>
            </p:cNvCxnSpPr>
            <p:nvPr/>
          </p:nvCxnSpPr>
          <p:spPr>
            <a:xfrm>
              <a:off x="3404985" y="5301036"/>
              <a:ext cx="121930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42B1348F-2D3D-2130-7979-B8070C6F41AF}"/>
                </a:ext>
              </a:extLst>
            </p:cNvPr>
            <p:cNvCxnSpPr>
              <a:endCxn id="27" idx="2"/>
            </p:cNvCxnSpPr>
            <p:nvPr/>
          </p:nvCxnSpPr>
          <p:spPr>
            <a:xfrm flipV="1">
              <a:off x="5626796" y="4430114"/>
              <a:ext cx="1" cy="44420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67ADCA5A-7C60-D3F8-3656-920079D330A4}"/>
                </a:ext>
              </a:extLst>
            </p:cNvPr>
            <p:cNvCxnSpPr>
              <a:stCxn id="27" idx="0"/>
              <a:endCxn id="29" idx="2"/>
            </p:cNvCxnSpPr>
            <p:nvPr/>
          </p:nvCxnSpPr>
          <p:spPr>
            <a:xfrm flipV="1">
              <a:off x="5626797" y="3068497"/>
              <a:ext cx="0" cy="50817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EE67D6EA-50A6-AC25-295B-EE3B0502D28F}"/>
                </a:ext>
              </a:extLst>
            </p:cNvPr>
            <p:cNvCxnSpPr>
              <a:stCxn id="29" idx="3"/>
              <a:endCxn id="30" idx="1"/>
            </p:cNvCxnSpPr>
            <p:nvPr/>
          </p:nvCxnSpPr>
          <p:spPr>
            <a:xfrm>
              <a:off x="6617397" y="2641777"/>
              <a:ext cx="47772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F6594300-4CB7-8612-7EE5-306776E1F781}"/>
                </a:ext>
              </a:extLst>
            </p:cNvPr>
            <p:cNvCxnSpPr>
              <a:stCxn id="30" idx="2"/>
              <a:endCxn id="32" idx="0"/>
            </p:cNvCxnSpPr>
            <p:nvPr/>
          </p:nvCxnSpPr>
          <p:spPr>
            <a:xfrm flipH="1">
              <a:off x="8170362" y="3068497"/>
              <a:ext cx="1" cy="4703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2C4E0E49-3B7E-E9BE-CC32-05240E4EB035}"/>
                </a:ext>
              </a:extLst>
            </p:cNvPr>
            <p:cNvCxnSpPr>
              <a:stCxn id="32" idx="2"/>
            </p:cNvCxnSpPr>
            <p:nvPr/>
          </p:nvCxnSpPr>
          <p:spPr>
            <a:xfrm flipH="1">
              <a:off x="8170361" y="4392306"/>
              <a:ext cx="1" cy="45141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CA7963C9-D496-67BF-BAAB-E9948EF2E2A3}"/>
                </a:ext>
              </a:extLst>
            </p:cNvPr>
            <p:cNvCxnSpPr>
              <a:stCxn id="31" idx="3"/>
              <a:endCxn id="46" idx="1"/>
            </p:cNvCxnSpPr>
            <p:nvPr/>
          </p:nvCxnSpPr>
          <p:spPr>
            <a:xfrm>
              <a:off x="9245598" y="5270444"/>
              <a:ext cx="70421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3CDB8AFA-3043-9BE7-8847-C2272186DFD1}"/>
              </a:ext>
            </a:extLst>
          </p:cNvPr>
          <p:cNvSpPr/>
          <p:nvPr/>
        </p:nvSpPr>
        <p:spPr>
          <a:xfrm>
            <a:off x="0" y="20956"/>
            <a:ext cx="4251724" cy="7333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46F228-0FD6-9BD7-5191-2BCC0AA81E15}"/>
              </a:ext>
            </a:extLst>
          </p:cNvPr>
          <p:cNvSpPr txBox="1"/>
          <p:nvPr/>
        </p:nvSpPr>
        <p:spPr>
          <a:xfrm>
            <a:off x="162143" y="156796"/>
            <a:ext cx="3272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3.2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穿透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方案实现流程</a:t>
            </a:r>
          </a:p>
        </p:txBody>
      </p:sp>
    </p:spTree>
    <p:extLst>
      <p:ext uri="{BB962C8B-B14F-4D97-AF65-F5344CB8AC3E}">
        <p14:creationId xmlns:p14="http://schemas.microsoft.com/office/powerpoint/2010/main" val="2602522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F55FEAE-FBC3-21C6-4A8A-EF917B85078F}"/>
              </a:ext>
            </a:extLst>
          </p:cNvPr>
          <p:cNvSpPr txBox="1"/>
          <p:nvPr/>
        </p:nvSpPr>
        <p:spPr>
          <a:xfrm>
            <a:off x="6096000" y="218632"/>
            <a:ext cx="2164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查询流程展示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186901B-BC6C-4238-F76F-27CAC770DB56}"/>
              </a:ext>
            </a:extLst>
          </p:cNvPr>
          <p:cNvGrpSpPr/>
          <p:nvPr/>
        </p:nvGrpSpPr>
        <p:grpSpPr>
          <a:xfrm>
            <a:off x="55363" y="784222"/>
            <a:ext cx="12163764" cy="6030406"/>
            <a:chOff x="55363" y="784222"/>
            <a:chExt cx="12163764" cy="6030406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AF30859-A6B4-F433-29E6-3BFFB51D99B0}"/>
                </a:ext>
              </a:extLst>
            </p:cNvPr>
            <p:cNvSpPr txBox="1"/>
            <p:nvPr/>
          </p:nvSpPr>
          <p:spPr>
            <a:xfrm>
              <a:off x="3720003" y="784222"/>
              <a:ext cx="1107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请求查询</a:t>
              </a:r>
            </a:p>
          </p:txBody>
        </p:sp>
        <p:sp>
          <p:nvSpPr>
            <p:cNvPr id="38" name="流程图: 过程 37">
              <a:extLst>
                <a:ext uri="{FF2B5EF4-FFF2-40B4-BE49-F238E27FC236}">
                  <a16:creationId xmlns:a16="http://schemas.microsoft.com/office/drawing/2014/main" id="{6B9BD558-DFE9-3387-7840-0ACAB88AB68B}"/>
                </a:ext>
              </a:extLst>
            </p:cNvPr>
            <p:cNvSpPr/>
            <p:nvPr/>
          </p:nvSpPr>
          <p:spPr>
            <a:xfrm>
              <a:off x="3293492" y="1327387"/>
              <a:ext cx="1960880" cy="853440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Spring AOP </a:t>
              </a:r>
              <a:r>
                <a:rPr lang="zh-CN" altLang="en-US" sz="1600" dirty="0"/>
                <a:t>拦截</a:t>
              </a:r>
              <a:r>
                <a:rPr lang="en-US" altLang="zh-CN" sz="1600" dirty="0"/>
                <a:t>@BloomFilter</a:t>
              </a:r>
            </a:p>
          </p:txBody>
        </p:sp>
        <p:sp>
          <p:nvSpPr>
            <p:cNvPr id="39" name="流程图: 过程 38">
              <a:extLst>
                <a:ext uri="{FF2B5EF4-FFF2-40B4-BE49-F238E27FC236}">
                  <a16:creationId xmlns:a16="http://schemas.microsoft.com/office/drawing/2014/main" id="{B8DBC043-A015-1523-B3A7-F9B7F4A590CF}"/>
                </a:ext>
              </a:extLst>
            </p:cNvPr>
            <p:cNvSpPr/>
            <p:nvPr/>
          </p:nvSpPr>
          <p:spPr>
            <a:xfrm>
              <a:off x="470529" y="3359467"/>
              <a:ext cx="2648592" cy="844154"/>
            </a:xfrm>
            <a:prstGeom prst="flowChartProcess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布隆过滤器正在被占用，放行请求，查询</a:t>
              </a:r>
              <a:r>
                <a:rPr lang="en-US" altLang="zh-CN" sz="1600" dirty="0"/>
                <a:t>Redis/</a:t>
              </a:r>
              <a:r>
                <a:rPr lang="zh-CN" altLang="en-US" sz="1600" dirty="0"/>
                <a:t>数据库</a:t>
              </a:r>
            </a:p>
          </p:txBody>
        </p:sp>
        <p:sp>
          <p:nvSpPr>
            <p:cNvPr id="42" name="流程图: 决策 41">
              <a:extLst>
                <a:ext uri="{FF2B5EF4-FFF2-40B4-BE49-F238E27FC236}">
                  <a16:creationId xmlns:a16="http://schemas.microsoft.com/office/drawing/2014/main" id="{4B2128CD-E43B-F565-D047-033DB8B823E9}"/>
                </a:ext>
              </a:extLst>
            </p:cNvPr>
            <p:cNvSpPr/>
            <p:nvPr/>
          </p:nvSpPr>
          <p:spPr>
            <a:xfrm>
              <a:off x="2875602" y="2489672"/>
              <a:ext cx="2796658" cy="844154"/>
            </a:xfrm>
            <a:prstGeom prst="flowChartDecisi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尝试获取分布式读锁</a:t>
              </a:r>
            </a:p>
          </p:txBody>
        </p:sp>
        <p:sp>
          <p:nvSpPr>
            <p:cNvPr id="43" name="流程图: 决策 42">
              <a:extLst>
                <a:ext uri="{FF2B5EF4-FFF2-40B4-BE49-F238E27FC236}">
                  <a16:creationId xmlns:a16="http://schemas.microsoft.com/office/drawing/2014/main" id="{87A838D1-B1CA-044D-B2E3-B823846B9834}"/>
                </a:ext>
              </a:extLst>
            </p:cNvPr>
            <p:cNvSpPr/>
            <p:nvPr/>
          </p:nvSpPr>
          <p:spPr>
            <a:xfrm>
              <a:off x="5865170" y="3359466"/>
              <a:ext cx="2796658" cy="1016000"/>
            </a:xfrm>
            <a:prstGeom prst="flowChartDecisi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布隆过滤器是否存在或是否参数异常</a:t>
              </a:r>
            </a:p>
          </p:txBody>
        </p:sp>
        <p:sp>
          <p:nvSpPr>
            <p:cNvPr id="44" name="流程图: 过程 43">
              <a:extLst>
                <a:ext uri="{FF2B5EF4-FFF2-40B4-BE49-F238E27FC236}">
                  <a16:creationId xmlns:a16="http://schemas.microsoft.com/office/drawing/2014/main" id="{BE44D98B-C78F-55F8-B692-BF3A22D1FEC9}"/>
                </a:ext>
              </a:extLst>
            </p:cNvPr>
            <p:cNvSpPr/>
            <p:nvPr/>
          </p:nvSpPr>
          <p:spPr>
            <a:xfrm>
              <a:off x="2875602" y="4650549"/>
              <a:ext cx="3201847" cy="569071"/>
            </a:xfrm>
            <a:prstGeom prst="flowChartProcess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放行请求，查询</a:t>
              </a:r>
              <a:r>
                <a:rPr lang="en-US" altLang="zh-CN" sz="1600" dirty="0"/>
                <a:t>Redis/</a:t>
              </a:r>
              <a:r>
                <a:rPr lang="zh-CN" altLang="en-US" sz="1600" dirty="0"/>
                <a:t>数据库</a:t>
              </a:r>
            </a:p>
          </p:txBody>
        </p:sp>
        <p:sp>
          <p:nvSpPr>
            <p:cNvPr id="45" name="流程图: 决策 44">
              <a:extLst>
                <a:ext uri="{FF2B5EF4-FFF2-40B4-BE49-F238E27FC236}">
                  <a16:creationId xmlns:a16="http://schemas.microsoft.com/office/drawing/2014/main" id="{72AA1FD0-DBD2-A8AA-8D15-DBAC77D835C6}"/>
                </a:ext>
              </a:extLst>
            </p:cNvPr>
            <p:cNvSpPr/>
            <p:nvPr/>
          </p:nvSpPr>
          <p:spPr>
            <a:xfrm>
              <a:off x="7994870" y="4195316"/>
              <a:ext cx="3069370" cy="1016000"/>
            </a:xfrm>
            <a:prstGeom prst="flowChartDecisi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查询布隆过滤器</a:t>
              </a:r>
              <a:endParaRPr lang="zh-CN" altLang="en-US" sz="1400" dirty="0"/>
            </a:p>
          </p:txBody>
        </p:sp>
        <p:cxnSp>
          <p:nvCxnSpPr>
            <p:cNvPr id="11" name="连接符: 肘形 10">
              <a:extLst>
                <a:ext uri="{FF2B5EF4-FFF2-40B4-BE49-F238E27FC236}">
                  <a16:creationId xmlns:a16="http://schemas.microsoft.com/office/drawing/2014/main" id="{99551FDB-3B66-0238-B060-A0A70F721976}"/>
                </a:ext>
              </a:extLst>
            </p:cNvPr>
            <p:cNvCxnSpPr>
              <a:cxnSpLocks/>
              <a:stCxn id="42" idx="1"/>
              <a:endCxn id="39" idx="0"/>
            </p:cNvCxnSpPr>
            <p:nvPr/>
          </p:nvCxnSpPr>
          <p:spPr>
            <a:xfrm rot="10800000" flipV="1">
              <a:off x="1794826" y="2911749"/>
              <a:ext cx="1080777" cy="447718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连接符: 肘形 12">
              <a:extLst>
                <a:ext uri="{FF2B5EF4-FFF2-40B4-BE49-F238E27FC236}">
                  <a16:creationId xmlns:a16="http://schemas.microsoft.com/office/drawing/2014/main" id="{D638F5A4-E54A-B964-2402-70058D509CCC}"/>
                </a:ext>
              </a:extLst>
            </p:cNvPr>
            <p:cNvCxnSpPr>
              <a:cxnSpLocks/>
              <a:stCxn id="42" idx="3"/>
              <a:endCxn id="43" idx="0"/>
            </p:cNvCxnSpPr>
            <p:nvPr/>
          </p:nvCxnSpPr>
          <p:spPr>
            <a:xfrm>
              <a:off x="5672260" y="2911749"/>
              <a:ext cx="1591239" cy="447717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连接符: 肘形 14">
              <a:extLst>
                <a:ext uri="{FF2B5EF4-FFF2-40B4-BE49-F238E27FC236}">
                  <a16:creationId xmlns:a16="http://schemas.microsoft.com/office/drawing/2014/main" id="{986CE9C8-F8ED-FDE7-EB56-CD1E49F4F71B}"/>
                </a:ext>
              </a:extLst>
            </p:cNvPr>
            <p:cNvCxnSpPr>
              <a:cxnSpLocks/>
              <a:stCxn id="43" idx="1"/>
              <a:endCxn id="44" idx="0"/>
            </p:cNvCxnSpPr>
            <p:nvPr/>
          </p:nvCxnSpPr>
          <p:spPr>
            <a:xfrm rot="10800000" flipV="1">
              <a:off x="4476526" y="3867465"/>
              <a:ext cx="1388644" cy="783083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02BFB65E-E1E0-EF65-852C-28359120ED25}"/>
                </a:ext>
              </a:extLst>
            </p:cNvPr>
            <p:cNvCxnSpPr>
              <a:cxnSpLocks/>
              <a:stCxn id="43" idx="3"/>
              <a:endCxn id="45" idx="0"/>
            </p:cNvCxnSpPr>
            <p:nvPr/>
          </p:nvCxnSpPr>
          <p:spPr>
            <a:xfrm>
              <a:off x="8661828" y="3867466"/>
              <a:ext cx="867727" cy="327850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流程图: 过程 17">
              <a:extLst>
                <a:ext uri="{FF2B5EF4-FFF2-40B4-BE49-F238E27FC236}">
                  <a16:creationId xmlns:a16="http://schemas.microsoft.com/office/drawing/2014/main" id="{CFBAF974-A152-1ECE-D8D3-494E559C11AE}"/>
                </a:ext>
              </a:extLst>
            </p:cNvPr>
            <p:cNvSpPr/>
            <p:nvPr/>
          </p:nvSpPr>
          <p:spPr>
            <a:xfrm>
              <a:off x="5966770" y="5342520"/>
              <a:ext cx="3201847" cy="440239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放行请求，查询</a:t>
              </a:r>
              <a:r>
                <a:rPr lang="en-US" altLang="zh-CN" sz="1600" dirty="0"/>
                <a:t>Redis/</a:t>
              </a:r>
              <a:r>
                <a:rPr lang="zh-CN" altLang="en-US" sz="1600" dirty="0"/>
                <a:t>数据库</a:t>
              </a:r>
            </a:p>
          </p:txBody>
        </p:sp>
        <p:sp>
          <p:nvSpPr>
            <p:cNvPr id="19" name="流程图: 过程 18">
              <a:extLst>
                <a:ext uri="{FF2B5EF4-FFF2-40B4-BE49-F238E27FC236}">
                  <a16:creationId xmlns:a16="http://schemas.microsoft.com/office/drawing/2014/main" id="{6122BD37-6A2A-5A00-B27E-5E1AD5AD20CC}"/>
                </a:ext>
              </a:extLst>
            </p:cNvPr>
            <p:cNvSpPr/>
            <p:nvPr/>
          </p:nvSpPr>
          <p:spPr>
            <a:xfrm>
              <a:off x="10427335" y="5658244"/>
              <a:ext cx="1456690" cy="569071"/>
            </a:xfrm>
            <a:prstGeom prst="flowChartProcess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返回</a:t>
              </a:r>
              <a:r>
                <a:rPr lang="en-US" altLang="zh-CN" dirty="0"/>
                <a:t>null</a:t>
              </a:r>
              <a:endParaRPr lang="zh-CN" altLang="en-US" dirty="0"/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12CC0292-F4DE-CD1F-148D-F5BE66AAE63A}"/>
                </a:ext>
              </a:extLst>
            </p:cNvPr>
            <p:cNvCxnSpPr>
              <a:stCxn id="38" idx="2"/>
              <a:endCxn id="42" idx="0"/>
            </p:cNvCxnSpPr>
            <p:nvPr/>
          </p:nvCxnSpPr>
          <p:spPr>
            <a:xfrm flipH="1">
              <a:off x="4273931" y="2180827"/>
              <a:ext cx="1" cy="3088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43C783A4-9D2E-227F-A3CF-B56F6B0EAF01}"/>
                </a:ext>
              </a:extLst>
            </p:cNvPr>
            <p:cNvCxnSpPr>
              <a:stCxn id="37" idx="2"/>
              <a:endCxn id="38" idx="0"/>
            </p:cNvCxnSpPr>
            <p:nvPr/>
          </p:nvCxnSpPr>
          <p:spPr>
            <a:xfrm>
              <a:off x="4273932" y="1153554"/>
              <a:ext cx="0" cy="1738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连接符: 肘形 57">
              <a:extLst>
                <a:ext uri="{FF2B5EF4-FFF2-40B4-BE49-F238E27FC236}">
                  <a16:creationId xmlns:a16="http://schemas.microsoft.com/office/drawing/2014/main" id="{A7ED298A-FB32-F868-610E-3BD6C14A5B32}"/>
                </a:ext>
              </a:extLst>
            </p:cNvPr>
            <p:cNvCxnSpPr>
              <a:cxnSpLocks/>
              <a:stCxn id="45" idx="1"/>
              <a:endCxn id="18" idx="0"/>
            </p:cNvCxnSpPr>
            <p:nvPr/>
          </p:nvCxnSpPr>
          <p:spPr>
            <a:xfrm rot="10800000" flipV="1">
              <a:off x="7567694" y="4703316"/>
              <a:ext cx="427176" cy="639204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连接符: 肘形 59">
              <a:extLst>
                <a:ext uri="{FF2B5EF4-FFF2-40B4-BE49-F238E27FC236}">
                  <a16:creationId xmlns:a16="http://schemas.microsoft.com/office/drawing/2014/main" id="{BE7689D2-F923-04C6-7834-9B34D4317EBA}"/>
                </a:ext>
              </a:extLst>
            </p:cNvPr>
            <p:cNvCxnSpPr>
              <a:cxnSpLocks/>
              <a:stCxn id="45" idx="3"/>
              <a:endCxn id="19" idx="0"/>
            </p:cNvCxnSpPr>
            <p:nvPr/>
          </p:nvCxnSpPr>
          <p:spPr>
            <a:xfrm>
              <a:off x="11064240" y="4703316"/>
              <a:ext cx="91440" cy="954928"/>
            </a:xfrm>
            <a:prstGeom prst="bentConnector2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1124E091-0F5D-0539-2147-5FF5EB421257}"/>
                </a:ext>
              </a:extLst>
            </p:cNvPr>
            <p:cNvSpPr txBox="1"/>
            <p:nvPr/>
          </p:nvSpPr>
          <p:spPr>
            <a:xfrm>
              <a:off x="1709301" y="2497997"/>
              <a:ext cx="1166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获取失败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3B7A3877-2FE1-9EE9-0719-168FEFED5F0D}"/>
                </a:ext>
              </a:extLst>
            </p:cNvPr>
            <p:cNvSpPr txBox="1"/>
            <p:nvPr/>
          </p:nvSpPr>
          <p:spPr>
            <a:xfrm>
              <a:off x="4256461" y="3537428"/>
              <a:ext cx="20451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不存在、有异常</a:t>
              </a: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93BB5738-4F26-E108-C83B-1FA99274A62A}"/>
                </a:ext>
              </a:extLst>
            </p:cNvPr>
            <p:cNvSpPr txBox="1"/>
            <p:nvPr/>
          </p:nvSpPr>
          <p:spPr>
            <a:xfrm>
              <a:off x="5977035" y="2625484"/>
              <a:ext cx="1166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获取成功</a:t>
              </a: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BFA58583-624C-B5D8-81EE-0DEF04F58BF4}"/>
                </a:ext>
              </a:extLst>
            </p:cNvPr>
            <p:cNvSpPr txBox="1"/>
            <p:nvPr/>
          </p:nvSpPr>
          <p:spPr>
            <a:xfrm>
              <a:off x="8478687" y="3472624"/>
              <a:ext cx="14566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存在、正常</a:t>
              </a: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395A7D99-58E0-9E1A-D754-56F3D4B476BB}"/>
                </a:ext>
              </a:extLst>
            </p:cNvPr>
            <p:cNvSpPr txBox="1"/>
            <p:nvPr/>
          </p:nvSpPr>
          <p:spPr>
            <a:xfrm>
              <a:off x="6521560" y="4734407"/>
              <a:ext cx="11007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判断数据可能存在</a:t>
              </a: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2B9420F8-48FB-5502-6984-515DE4BE5872}"/>
                </a:ext>
              </a:extLst>
            </p:cNvPr>
            <p:cNvSpPr txBox="1"/>
            <p:nvPr/>
          </p:nvSpPr>
          <p:spPr>
            <a:xfrm>
              <a:off x="11118392" y="4892488"/>
              <a:ext cx="11007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判断数据不存在</a:t>
              </a:r>
            </a:p>
          </p:txBody>
        </p:sp>
        <p:sp>
          <p:nvSpPr>
            <p:cNvPr id="68" name="流程图: 过程 67">
              <a:extLst>
                <a:ext uri="{FF2B5EF4-FFF2-40B4-BE49-F238E27FC236}">
                  <a16:creationId xmlns:a16="http://schemas.microsoft.com/office/drawing/2014/main" id="{811202F8-C2C0-3C22-1AF5-9E937B612B36}"/>
                </a:ext>
              </a:extLst>
            </p:cNvPr>
            <p:cNvSpPr/>
            <p:nvPr/>
          </p:nvSpPr>
          <p:spPr>
            <a:xfrm>
              <a:off x="5966770" y="5994187"/>
              <a:ext cx="1655525" cy="791107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记录数据是否真实存在，即是否出现误判</a:t>
              </a:r>
            </a:p>
          </p:txBody>
        </p:sp>
        <p:sp>
          <p:nvSpPr>
            <p:cNvPr id="69" name="流程图: 过程 68">
              <a:extLst>
                <a:ext uri="{FF2B5EF4-FFF2-40B4-BE49-F238E27FC236}">
                  <a16:creationId xmlns:a16="http://schemas.microsoft.com/office/drawing/2014/main" id="{62C500D5-AD04-7B46-84B3-B81C8604625D}"/>
                </a:ext>
              </a:extLst>
            </p:cNvPr>
            <p:cNvSpPr/>
            <p:nvPr/>
          </p:nvSpPr>
          <p:spPr>
            <a:xfrm>
              <a:off x="7904480" y="5994186"/>
              <a:ext cx="1251746" cy="791107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返回查询的数据</a:t>
              </a:r>
            </a:p>
          </p:txBody>
        </p:sp>
        <p:sp>
          <p:nvSpPr>
            <p:cNvPr id="70" name="流程图: 磁盘 69">
              <a:extLst>
                <a:ext uri="{FF2B5EF4-FFF2-40B4-BE49-F238E27FC236}">
                  <a16:creationId xmlns:a16="http://schemas.microsoft.com/office/drawing/2014/main" id="{BA346644-A1CA-F4AA-C7E6-A86FD85CBD7E}"/>
                </a:ext>
              </a:extLst>
            </p:cNvPr>
            <p:cNvSpPr/>
            <p:nvPr/>
          </p:nvSpPr>
          <p:spPr>
            <a:xfrm>
              <a:off x="1764665" y="5485990"/>
              <a:ext cx="1795899" cy="1328638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Redis </a:t>
              </a:r>
              <a:r>
                <a:rPr lang="zh-CN" altLang="en-US" dirty="0"/>
                <a:t>布隆过滤器查询统计信息</a:t>
              </a:r>
            </a:p>
          </p:txBody>
        </p:sp>
        <p:cxnSp>
          <p:nvCxnSpPr>
            <p:cNvPr id="74" name="连接符: 肘形 73">
              <a:extLst>
                <a:ext uri="{FF2B5EF4-FFF2-40B4-BE49-F238E27FC236}">
                  <a16:creationId xmlns:a16="http://schemas.microsoft.com/office/drawing/2014/main" id="{B56512E1-A0FD-3EE1-6BE5-C952E9813200}"/>
                </a:ext>
              </a:extLst>
            </p:cNvPr>
            <p:cNvCxnSpPr>
              <a:cxnSpLocks/>
              <a:stCxn id="68" idx="1"/>
              <a:endCxn id="70" idx="4"/>
            </p:cNvCxnSpPr>
            <p:nvPr/>
          </p:nvCxnSpPr>
          <p:spPr>
            <a:xfrm rot="10800000">
              <a:off x="3560564" y="6150309"/>
              <a:ext cx="2406206" cy="239432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534DC8C9-82B5-0E75-03F3-D51161981467}"/>
                </a:ext>
              </a:extLst>
            </p:cNvPr>
            <p:cNvSpPr txBox="1"/>
            <p:nvPr/>
          </p:nvSpPr>
          <p:spPr>
            <a:xfrm>
              <a:off x="55363" y="5734810"/>
              <a:ext cx="17093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记录有布隆过滤器的</a:t>
              </a:r>
              <a:r>
                <a:rPr lang="zh-CN" altLang="en-US" sz="1600" b="1" dirty="0"/>
                <a:t>查询次数</a:t>
              </a:r>
              <a:r>
                <a:rPr lang="zh-CN" altLang="en-US" sz="1600" dirty="0"/>
                <a:t>和</a:t>
              </a:r>
              <a:r>
                <a:rPr lang="zh-CN" altLang="en-US" sz="1600" b="1" dirty="0"/>
                <a:t>误判次数</a:t>
              </a:r>
            </a:p>
          </p:txBody>
        </p: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FA2028A4-E4CA-A209-8A4C-108A8794C755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>
              <a:off x="6794533" y="5782759"/>
              <a:ext cx="0" cy="21142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2B294B10-07C0-10AF-5D76-E5ED984F4929}"/>
                </a:ext>
              </a:extLst>
            </p:cNvPr>
            <p:cNvCxnSpPr>
              <a:cxnSpLocks/>
              <a:endCxn id="69" idx="0"/>
            </p:cNvCxnSpPr>
            <p:nvPr/>
          </p:nvCxnSpPr>
          <p:spPr>
            <a:xfrm flipH="1">
              <a:off x="8530353" y="5782758"/>
              <a:ext cx="1" cy="21142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6B924775-1A3F-E82A-F3EE-C5D273DD8F6A}"/>
                </a:ext>
              </a:extLst>
            </p:cNvPr>
            <p:cNvSpPr txBox="1"/>
            <p:nvPr/>
          </p:nvSpPr>
          <p:spPr>
            <a:xfrm>
              <a:off x="5417494" y="1066168"/>
              <a:ext cx="4727574" cy="1035668"/>
            </a:xfrm>
            <a:prstGeom prst="rect">
              <a:avLst/>
            </a:prstGeom>
            <a:noFill/>
            <a:ln w="28575">
              <a:solidFill>
                <a:srgbClr val="0E419C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zh-CN" altLang="en-US" dirty="0"/>
                <a:t>拦截原则：不能影响正常查询，除非判断数据不存在，否则都要放行请求（包括布隆过滤器出现异常、</a:t>
              </a:r>
              <a:r>
                <a:rPr lang="en-US" altLang="zh-CN" dirty="0"/>
                <a:t>AOP</a:t>
              </a:r>
              <a:r>
                <a:rPr lang="zh-CN" altLang="en-US" dirty="0"/>
                <a:t>拦截代码出现异常）</a:t>
              </a: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269E336F-A9AC-3FAE-1197-14773BF55EE0}"/>
                </a:ext>
              </a:extLst>
            </p:cNvPr>
            <p:cNvSpPr txBox="1"/>
            <p:nvPr/>
          </p:nvSpPr>
          <p:spPr>
            <a:xfrm>
              <a:off x="8163830" y="2216881"/>
              <a:ext cx="3962475" cy="1253228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ts val="23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/>
                <a:t>布隆过滤器不存在：调用</a:t>
              </a:r>
              <a:r>
                <a:rPr lang="en-US" altLang="zh-CN" sz="1600" dirty="0"/>
                <a:t>http</a:t>
              </a:r>
              <a:r>
                <a:rPr lang="zh-CN" altLang="en-US" sz="1600" dirty="0"/>
                <a:t>删除接口或</a:t>
              </a:r>
              <a:r>
                <a:rPr lang="en-US" altLang="zh-CN" sz="1600" dirty="0"/>
                <a:t>Redis</a:t>
              </a:r>
              <a:r>
                <a:rPr lang="zh-CN" altLang="en-US" sz="1600" dirty="0"/>
                <a:t>中直接删除布隆过滤器</a:t>
              </a:r>
              <a:endParaRPr lang="en-US" altLang="zh-CN" sz="1600" dirty="0"/>
            </a:p>
            <a:p>
              <a:pPr marL="285750" indent="-285750">
                <a:lnSpc>
                  <a:spcPts val="23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/>
                <a:t>布隆过滤器参数异常：</a:t>
              </a:r>
              <a:r>
                <a:rPr lang="en-US" altLang="zh-CN" sz="1600" dirty="0"/>
                <a:t>Redis</a:t>
              </a:r>
              <a:r>
                <a:rPr lang="zh-CN" altLang="en-US" sz="1600" dirty="0"/>
                <a:t>中误操作或有意破坏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5D67FB8D-2AC9-2E96-40BF-12657BF9942F}"/>
              </a:ext>
            </a:extLst>
          </p:cNvPr>
          <p:cNvSpPr txBox="1"/>
          <p:nvPr/>
        </p:nvSpPr>
        <p:spPr>
          <a:xfrm>
            <a:off x="162143" y="147918"/>
            <a:ext cx="3272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3.4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穿透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方案实现原理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77EBEF-34FD-95D7-439B-098A3CC70F4C}"/>
              </a:ext>
            </a:extLst>
          </p:cNvPr>
          <p:cNvSpPr/>
          <p:nvPr/>
        </p:nvSpPr>
        <p:spPr>
          <a:xfrm>
            <a:off x="0" y="12078"/>
            <a:ext cx="4251724" cy="7333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DD3878C-D559-32E2-2044-0FF576502903}"/>
              </a:ext>
            </a:extLst>
          </p:cNvPr>
          <p:cNvSpPr txBox="1"/>
          <p:nvPr/>
        </p:nvSpPr>
        <p:spPr>
          <a:xfrm>
            <a:off x="162143" y="147918"/>
            <a:ext cx="3272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3.2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穿透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方案实现流程</a:t>
            </a:r>
          </a:p>
        </p:txBody>
      </p:sp>
    </p:spTree>
    <p:extLst>
      <p:ext uri="{BB962C8B-B14F-4D97-AF65-F5344CB8AC3E}">
        <p14:creationId xmlns:p14="http://schemas.microsoft.com/office/powerpoint/2010/main" val="4259941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983CF65-366B-A5A0-50F5-24FA01F3C689}"/>
              </a:ext>
            </a:extLst>
          </p:cNvPr>
          <p:cNvSpPr txBox="1"/>
          <p:nvPr/>
        </p:nvSpPr>
        <p:spPr>
          <a:xfrm>
            <a:off x="162143" y="147918"/>
            <a:ext cx="250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3.4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方案实现原理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55FEAE-FBC3-21C6-4A8A-EF917B85078F}"/>
              </a:ext>
            </a:extLst>
          </p:cNvPr>
          <p:cNvSpPr txBox="1"/>
          <p:nvPr/>
        </p:nvSpPr>
        <p:spPr>
          <a:xfrm>
            <a:off x="6096000" y="218632"/>
            <a:ext cx="2854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新增数据流程展示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A7BDDD0-C020-253A-348B-394A7FD95FAF}"/>
              </a:ext>
            </a:extLst>
          </p:cNvPr>
          <p:cNvGrpSpPr/>
          <p:nvPr/>
        </p:nvGrpSpPr>
        <p:grpSpPr>
          <a:xfrm>
            <a:off x="-60111" y="784222"/>
            <a:ext cx="11612030" cy="5498255"/>
            <a:chOff x="-60111" y="784222"/>
            <a:chExt cx="11612030" cy="5498255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AF30859-A6B4-F433-29E6-3BFFB51D99B0}"/>
                </a:ext>
              </a:extLst>
            </p:cNvPr>
            <p:cNvSpPr txBox="1"/>
            <p:nvPr/>
          </p:nvSpPr>
          <p:spPr>
            <a:xfrm>
              <a:off x="3720003" y="784222"/>
              <a:ext cx="1107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新增数据</a:t>
              </a:r>
            </a:p>
          </p:txBody>
        </p:sp>
        <p:sp>
          <p:nvSpPr>
            <p:cNvPr id="38" name="流程图: 过程 37">
              <a:extLst>
                <a:ext uri="{FF2B5EF4-FFF2-40B4-BE49-F238E27FC236}">
                  <a16:creationId xmlns:a16="http://schemas.microsoft.com/office/drawing/2014/main" id="{6B9BD558-DFE9-3387-7840-0ACAB88AB68B}"/>
                </a:ext>
              </a:extLst>
            </p:cNvPr>
            <p:cNvSpPr/>
            <p:nvPr/>
          </p:nvSpPr>
          <p:spPr>
            <a:xfrm>
              <a:off x="3030984" y="1327387"/>
              <a:ext cx="2485896" cy="853440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Spring AOP </a:t>
              </a:r>
              <a:r>
                <a:rPr lang="zh-CN" altLang="en-US" sz="1600" dirty="0"/>
                <a:t>拦截</a:t>
              </a:r>
              <a:r>
                <a:rPr lang="en-US" altLang="zh-CN" sz="1600" dirty="0"/>
                <a:t>@AddDataToBloomFilter</a:t>
              </a:r>
            </a:p>
          </p:txBody>
        </p:sp>
        <p:sp>
          <p:nvSpPr>
            <p:cNvPr id="39" name="流程图: 过程 38">
              <a:extLst>
                <a:ext uri="{FF2B5EF4-FFF2-40B4-BE49-F238E27FC236}">
                  <a16:creationId xmlns:a16="http://schemas.microsoft.com/office/drawing/2014/main" id="{B8DBC043-A015-1523-B3A7-F9B7F4A590CF}"/>
                </a:ext>
              </a:extLst>
            </p:cNvPr>
            <p:cNvSpPr/>
            <p:nvPr/>
          </p:nvSpPr>
          <p:spPr>
            <a:xfrm>
              <a:off x="319802" y="3359467"/>
              <a:ext cx="2950046" cy="844154"/>
            </a:xfrm>
            <a:prstGeom prst="flowChartProcess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放行请求，新增数据进数据库</a:t>
              </a:r>
            </a:p>
          </p:txBody>
        </p:sp>
        <p:sp>
          <p:nvSpPr>
            <p:cNvPr id="42" name="流程图: 决策 41">
              <a:extLst>
                <a:ext uri="{FF2B5EF4-FFF2-40B4-BE49-F238E27FC236}">
                  <a16:creationId xmlns:a16="http://schemas.microsoft.com/office/drawing/2014/main" id="{4B2128CD-E43B-F565-D047-033DB8B823E9}"/>
                </a:ext>
              </a:extLst>
            </p:cNvPr>
            <p:cNvSpPr/>
            <p:nvPr/>
          </p:nvSpPr>
          <p:spPr>
            <a:xfrm>
              <a:off x="2875602" y="2489672"/>
              <a:ext cx="2796658" cy="844154"/>
            </a:xfrm>
            <a:prstGeom prst="flowChartDecisi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布隆过滤器是否存在</a:t>
              </a:r>
            </a:p>
          </p:txBody>
        </p:sp>
        <p:sp>
          <p:nvSpPr>
            <p:cNvPr id="43" name="流程图: 决策 42">
              <a:extLst>
                <a:ext uri="{FF2B5EF4-FFF2-40B4-BE49-F238E27FC236}">
                  <a16:creationId xmlns:a16="http://schemas.microsoft.com/office/drawing/2014/main" id="{87A838D1-B1CA-044D-B2E3-B823846B9834}"/>
                </a:ext>
              </a:extLst>
            </p:cNvPr>
            <p:cNvSpPr/>
            <p:nvPr/>
          </p:nvSpPr>
          <p:spPr>
            <a:xfrm>
              <a:off x="5865170" y="3359466"/>
              <a:ext cx="2796658" cy="1016000"/>
            </a:xfrm>
            <a:prstGeom prst="flowChartDecisi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布隆过滤器是否参数异常</a:t>
              </a:r>
            </a:p>
          </p:txBody>
        </p:sp>
        <p:sp>
          <p:nvSpPr>
            <p:cNvPr id="44" name="流程图: 过程 43">
              <a:extLst>
                <a:ext uri="{FF2B5EF4-FFF2-40B4-BE49-F238E27FC236}">
                  <a16:creationId xmlns:a16="http://schemas.microsoft.com/office/drawing/2014/main" id="{BE44D98B-C78F-55F8-B692-BF3A22D1FEC9}"/>
                </a:ext>
              </a:extLst>
            </p:cNvPr>
            <p:cNvSpPr/>
            <p:nvPr/>
          </p:nvSpPr>
          <p:spPr>
            <a:xfrm>
              <a:off x="2875602" y="4650549"/>
              <a:ext cx="3201847" cy="569071"/>
            </a:xfrm>
            <a:prstGeom prst="flowChartProcess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抛异常，新增数据失败</a:t>
              </a:r>
            </a:p>
          </p:txBody>
        </p:sp>
        <p:cxnSp>
          <p:nvCxnSpPr>
            <p:cNvPr id="11" name="连接符: 肘形 10">
              <a:extLst>
                <a:ext uri="{FF2B5EF4-FFF2-40B4-BE49-F238E27FC236}">
                  <a16:creationId xmlns:a16="http://schemas.microsoft.com/office/drawing/2014/main" id="{99551FDB-3B66-0238-B060-A0A70F721976}"/>
                </a:ext>
              </a:extLst>
            </p:cNvPr>
            <p:cNvCxnSpPr>
              <a:cxnSpLocks/>
              <a:stCxn id="42" idx="1"/>
              <a:endCxn id="39" idx="0"/>
            </p:cNvCxnSpPr>
            <p:nvPr/>
          </p:nvCxnSpPr>
          <p:spPr>
            <a:xfrm rot="10800000" flipV="1">
              <a:off x="1794826" y="2911749"/>
              <a:ext cx="1080777" cy="447718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连接符: 肘形 12">
              <a:extLst>
                <a:ext uri="{FF2B5EF4-FFF2-40B4-BE49-F238E27FC236}">
                  <a16:creationId xmlns:a16="http://schemas.microsoft.com/office/drawing/2014/main" id="{D638F5A4-E54A-B964-2402-70058D509CCC}"/>
                </a:ext>
              </a:extLst>
            </p:cNvPr>
            <p:cNvCxnSpPr>
              <a:cxnSpLocks/>
              <a:stCxn id="42" idx="3"/>
              <a:endCxn id="43" idx="0"/>
            </p:cNvCxnSpPr>
            <p:nvPr/>
          </p:nvCxnSpPr>
          <p:spPr>
            <a:xfrm>
              <a:off x="5672260" y="2911749"/>
              <a:ext cx="1591239" cy="447717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连接符: 肘形 14">
              <a:extLst>
                <a:ext uri="{FF2B5EF4-FFF2-40B4-BE49-F238E27FC236}">
                  <a16:creationId xmlns:a16="http://schemas.microsoft.com/office/drawing/2014/main" id="{986CE9C8-F8ED-FDE7-EB56-CD1E49F4F71B}"/>
                </a:ext>
              </a:extLst>
            </p:cNvPr>
            <p:cNvCxnSpPr>
              <a:cxnSpLocks/>
              <a:stCxn id="43" idx="1"/>
              <a:endCxn id="44" idx="0"/>
            </p:cNvCxnSpPr>
            <p:nvPr/>
          </p:nvCxnSpPr>
          <p:spPr>
            <a:xfrm rot="10800000" flipV="1">
              <a:off x="4476526" y="3867465"/>
              <a:ext cx="1388644" cy="783083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02BFB65E-E1E0-EF65-852C-28359120ED25}"/>
                </a:ext>
              </a:extLst>
            </p:cNvPr>
            <p:cNvCxnSpPr>
              <a:cxnSpLocks/>
              <a:stCxn id="43" idx="3"/>
              <a:endCxn id="18" idx="0"/>
            </p:cNvCxnSpPr>
            <p:nvPr/>
          </p:nvCxnSpPr>
          <p:spPr>
            <a:xfrm>
              <a:off x="8661828" y="3867466"/>
              <a:ext cx="1078448" cy="690571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流程图: 过程 17">
              <a:extLst>
                <a:ext uri="{FF2B5EF4-FFF2-40B4-BE49-F238E27FC236}">
                  <a16:creationId xmlns:a16="http://schemas.microsoft.com/office/drawing/2014/main" id="{CFBAF974-A152-1ECE-D8D3-494E559C11AE}"/>
                </a:ext>
              </a:extLst>
            </p:cNvPr>
            <p:cNvSpPr/>
            <p:nvPr/>
          </p:nvSpPr>
          <p:spPr>
            <a:xfrm>
              <a:off x="8456951" y="4558037"/>
              <a:ext cx="2566649" cy="689246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新增数据进布隆过滤器</a:t>
              </a:r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12CC0292-F4DE-CD1F-148D-F5BE66AAE63A}"/>
                </a:ext>
              </a:extLst>
            </p:cNvPr>
            <p:cNvCxnSpPr>
              <a:cxnSpLocks/>
              <a:stCxn id="38" idx="2"/>
              <a:endCxn id="42" idx="0"/>
            </p:cNvCxnSpPr>
            <p:nvPr/>
          </p:nvCxnSpPr>
          <p:spPr>
            <a:xfrm flipH="1">
              <a:off x="4273931" y="2180827"/>
              <a:ext cx="1" cy="3088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43C783A4-9D2E-227F-A3CF-B56F6B0EAF01}"/>
                </a:ext>
              </a:extLst>
            </p:cNvPr>
            <p:cNvCxnSpPr>
              <a:cxnSpLocks/>
              <a:stCxn id="37" idx="2"/>
              <a:endCxn id="38" idx="0"/>
            </p:cNvCxnSpPr>
            <p:nvPr/>
          </p:nvCxnSpPr>
          <p:spPr>
            <a:xfrm>
              <a:off x="4273932" y="1153554"/>
              <a:ext cx="0" cy="1738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1124E091-0F5D-0539-2147-5FF5EB421257}"/>
                </a:ext>
              </a:extLst>
            </p:cNvPr>
            <p:cNvSpPr txBox="1"/>
            <p:nvPr/>
          </p:nvSpPr>
          <p:spPr>
            <a:xfrm>
              <a:off x="-60111" y="2749051"/>
              <a:ext cx="20120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布隆过滤器不存在</a:t>
              </a:r>
              <a:endParaRPr lang="en-US" altLang="zh-CN" sz="1600" dirty="0"/>
            </a:p>
            <a:p>
              <a:r>
                <a:rPr lang="zh-CN" altLang="en-US" sz="1600" dirty="0"/>
                <a:t>不会影响正常查询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3B7A3877-2FE1-9EE9-0719-168FEFED5F0D}"/>
                </a:ext>
              </a:extLst>
            </p:cNvPr>
            <p:cNvSpPr txBox="1"/>
            <p:nvPr/>
          </p:nvSpPr>
          <p:spPr>
            <a:xfrm>
              <a:off x="4827860" y="3537428"/>
              <a:ext cx="9657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有异常</a:t>
              </a: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93BB5738-4F26-E108-C83B-1FA99274A62A}"/>
                </a:ext>
              </a:extLst>
            </p:cNvPr>
            <p:cNvSpPr txBox="1"/>
            <p:nvPr/>
          </p:nvSpPr>
          <p:spPr>
            <a:xfrm>
              <a:off x="6150379" y="2552866"/>
              <a:ext cx="738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存在</a:t>
              </a: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BFA58583-624C-B5D8-81EE-0DEF04F58BF4}"/>
                </a:ext>
              </a:extLst>
            </p:cNvPr>
            <p:cNvSpPr txBox="1"/>
            <p:nvPr/>
          </p:nvSpPr>
          <p:spPr>
            <a:xfrm>
              <a:off x="8811261" y="3463310"/>
              <a:ext cx="689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正常</a:t>
              </a: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6B924775-1A3F-E82A-F3EE-C5D273DD8F6A}"/>
                </a:ext>
              </a:extLst>
            </p:cNvPr>
            <p:cNvSpPr txBox="1"/>
            <p:nvPr/>
          </p:nvSpPr>
          <p:spPr>
            <a:xfrm>
              <a:off x="6824345" y="1207459"/>
              <a:ext cx="4727574" cy="71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zh-CN" altLang="en-US" dirty="0"/>
                <a:t>新增原则：不能出现数据库新增数据成功，但布隆过滤器新增数据失败。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F3F98B8-A9F8-D2C2-B880-770678E2B787}"/>
                </a:ext>
              </a:extLst>
            </p:cNvPr>
            <p:cNvSpPr txBox="1"/>
            <p:nvPr/>
          </p:nvSpPr>
          <p:spPr>
            <a:xfrm>
              <a:off x="1990819" y="2552866"/>
              <a:ext cx="9237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不存在</a:t>
              </a:r>
              <a:endParaRPr lang="en-US" altLang="zh-CN" sz="1600" dirty="0"/>
            </a:p>
          </p:txBody>
        </p:sp>
        <p:sp>
          <p:nvSpPr>
            <p:cNvPr id="20" name="流程图: 过程 19">
              <a:extLst>
                <a:ext uri="{FF2B5EF4-FFF2-40B4-BE49-F238E27FC236}">
                  <a16:creationId xmlns:a16="http://schemas.microsoft.com/office/drawing/2014/main" id="{2AB69F24-9BD6-A919-0F02-AB2BC03BCB30}"/>
                </a:ext>
              </a:extLst>
            </p:cNvPr>
            <p:cNvSpPr/>
            <p:nvPr/>
          </p:nvSpPr>
          <p:spPr>
            <a:xfrm>
              <a:off x="8456951" y="5593231"/>
              <a:ext cx="2566649" cy="689246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放行请求，新增数据进数据库</a:t>
              </a: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2DE18B1C-575C-D37C-A2C8-3DA983CAA031}"/>
                </a:ext>
              </a:extLst>
            </p:cNvPr>
            <p:cNvCxnSpPr>
              <a:cxnSpLocks/>
              <a:stCxn id="18" idx="2"/>
              <a:endCxn id="20" idx="0"/>
            </p:cNvCxnSpPr>
            <p:nvPr/>
          </p:nvCxnSpPr>
          <p:spPr>
            <a:xfrm>
              <a:off x="9740276" y="5247283"/>
              <a:ext cx="0" cy="3459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F69681B8-21AE-DB81-65F2-C2B0E5EDE4AC}"/>
              </a:ext>
            </a:extLst>
          </p:cNvPr>
          <p:cNvSpPr txBox="1"/>
          <p:nvPr/>
        </p:nvSpPr>
        <p:spPr>
          <a:xfrm>
            <a:off x="162143" y="147918"/>
            <a:ext cx="3272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3.4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穿透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方案实现原理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CD61420-FA62-076C-95BA-FE44F005495E}"/>
              </a:ext>
            </a:extLst>
          </p:cNvPr>
          <p:cNvSpPr/>
          <p:nvPr/>
        </p:nvSpPr>
        <p:spPr>
          <a:xfrm>
            <a:off x="0" y="12078"/>
            <a:ext cx="4251724" cy="7333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D49C0C3-6995-81BD-4381-31E329A19F57}"/>
              </a:ext>
            </a:extLst>
          </p:cNvPr>
          <p:cNvSpPr txBox="1"/>
          <p:nvPr/>
        </p:nvSpPr>
        <p:spPr>
          <a:xfrm>
            <a:off x="162143" y="147918"/>
            <a:ext cx="3272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3.2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穿透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方案实现流程</a:t>
            </a:r>
          </a:p>
        </p:txBody>
      </p:sp>
    </p:spTree>
    <p:extLst>
      <p:ext uri="{BB962C8B-B14F-4D97-AF65-F5344CB8AC3E}">
        <p14:creationId xmlns:p14="http://schemas.microsoft.com/office/powerpoint/2010/main" val="51812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983CF65-366B-A5A0-50F5-24FA01F3C689}"/>
              </a:ext>
            </a:extLst>
          </p:cNvPr>
          <p:cNvSpPr txBox="1"/>
          <p:nvPr/>
        </p:nvSpPr>
        <p:spPr>
          <a:xfrm>
            <a:off x="162143" y="147918"/>
            <a:ext cx="250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3.4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方案实现原理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AF30859-A6B4-F433-29E6-3BFFB51D99B0}"/>
              </a:ext>
            </a:extLst>
          </p:cNvPr>
          <p:cNvSpPr txBox="1"/>
          <p:nvPr/>
        </p:nvSpPr>
        <p:spPr>
          <a:xfrm>
            <a:off x="570403" y="1221102"/>
            <a:ext cx="10371917" cy="2638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dirty="0"/>
              <a:t>由于布隆过滤器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中不允许有删除操作，随着使用时间的增长，误判率会逐渐增长。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数据量不断增长，大幅超过布隆过滤器初始的数据量设置，导致布隆过滤器数组中大部分值都为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数据大量更新</a:t>
            </a:r>
            <a:r>
              <a:rPr lang="en-US" altLang="zh-CN" dirty="0"/>
              <a:t>/</a:t>
            </a:r>
            <a:r>
              <a:rPr lang="zh-CN" altLang="en-US" dirty="0"/>
              <a:t>删除，但布隆过滤器任认为旧数据存在。</a:t>
            </a:r>
            <a:endParaRPr lang="en-US" altLang="zh-CN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lnSpc>
                <a:spcPts val="2500"/>
              </a:lnSpc>
            </a:pPr>
            <a:r>
              <a:rPr lang="zh-CN" altLang="en-US" dirty="0"/>
              <a:t>误判：布隆过滤器认为数据存在，但数据库中数据不存在。出现误判不会影响查询的结果。</a:t>
            </a:r>
            <a:endParaRPr lang="en-US" altLang="zh-CN" dirty="0"/>
          </a:p>
          <a:p>
            <a:pPr>
              <a:lnSpc>
                <a:spcPts val="2500"/>
              </a:lnSpc>
            </a:pPr>
            <a:r>
              <a:rPr lang="zh-CN" altLang="en-US" dirty="0"/>
              <a:t>不会出现：布隆过滤器认为数据不存在，但数据库中数据存在。</a:t>
            </a:r>
            <a:endParaRPr lang="en-US" altLang="zh-CN" dirty="0"/>
          </a:p>
          <a:p>
            <a:pPr>
              <a:lnSpc>
                <a:spcPts val="2500"/>
              </a:lnSpc>
            </a:pPr>
            <a:endParaRPr lang="en-US" altLang="zh-CN" dirty="0"/>
          </a:p>
          <a:p>
            <a:pPr>
              <a:lnSpc>
                <a:spcPts val="2500"/>
              </a:lnSpc>
            </a:pPr>
            <a:r>
              <a:rPr lang="zh-CN" altLang="en-US" dirty="0"/>
              <a:t>为解决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“误判率会逐渐增长”的状况，添加</a:t>
            </a:r>
            <a:r>
              <a:rPr lang="zh-CN" altLang="en-US" sz="1800" dirty="0"/>
              <a:t>定时任务用于定时更新布隆过滤器。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55FEAE-FBC3-21C6-4A8A-EF917B85078F}"/>
              </a:ext>
            </a:extLst>
          </p:cNvPr>
          <p:cNvSpPr txBox="1"/>
          <p:nvPr/>
        </p:nvSpPr>
        <p:spPr>
          <a:xfrm>
            <a:off x="4723417" y="255250"/>
            <a:ext cx="5041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定时任务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用于定时更新布隆过滤器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C368DD3-163F-4119-836C-62BCB4ABAA7B}"/>
              </a:ext>
            </a:extLst>
          </p:cNvPr>
          <p:cNvSpPr/>
          <p:nvPr/>
        </p:nvSpPr>
        <p:spPr>
          <a:xfrm>
            <a:off x="1539476" y="4091621"/>
            <a:ext cx="4032314" cy="205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定时任务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定时更新：</a:t>
            </a:r>
            <a:endParaRPr lang="en-US" altLang="zh-CN" dirty="0"/>
          </a:p>
          <a:p>
            <a:r>
              <a:rPr lang="zh-CN" altLang="en-US" dirty="0"/>
              <a:t>指定时间点对布隆过滤器进行更新。</a:t>
            </a:r>
            <a:endParaRPr lang="en-US" altLang="zh-CN" dirty="0"/>
          </a:p>
          <a:p>
            <a:r>
              <a:rPr lang="zh-CN" altLang="en-US" dirty="0"/>
              <a:t>例如：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每日</a:t>
            </a:r>
            <a:r>
              <a:rPr lang="en-US" altLang="zh-CN" dirty="0"/>
              <a:t>3</a:t>
            </a:r>
            <a:r>
              <a:rPr lang="zh-CN" altLang="en-US" dirty="0"/>
              <a:t>点对</a:t>
            </a:r>
            <a:r>
              <a:rPr lang="en-US" altLang="zh-CN" dirty="0"/>
              <a:t>xxx</a:t>
            </a:r>
            <a:r>
              <a:rPr lang="zh-CN" altLang="en-US" dirty="0"/>
              <a:t>布隆过滤器进行更新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每日</a:t>
            </a:r>
            <a:r>
              <a:rPr lang="en-US" altLang="zh-CN" dirty="0"/>
              <a:t>3</a:t>
            </a:r>
            <a:r>
              <a:rPr lang="zh-CN" altLang="en-US" dirty="0"/>
              <a:t>点对所有布隆过滤器进行更新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02FE3A-876D-6660-27D9-A4A86CC24736}"/>
              </a:ext>
            </a:extLst>
          </p:cNvPr>
          <p:cNvSpPr/>
          <p:nvPr/>
        </p:nvSpPr>
        <p:spPr>
          <a:xfrm>
            <a:off x="6430687" y="4091621"/>
            <a:ext cx="4032314" cy="205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定时任务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误判率监测：</a:t>
            </a:r>
            <a:endParaRPr lang="en-US" altLang="zh-CN" dirty="0"/>
          </a:p>
          <a:p>
            <a:r>
              <a:rPr lang="zh-CN" altLang="en-US" dirty="0"/>
              <a:t>        每</a:t>
            </a:r>
            <a:r>
              <a:rPr lang="en-US" altLang="zh-CN" dirty="0"/>
              <a:t>5</a:t>
            </a:r>
            <a:r>
              <a:rPr lang="zh-CN" altLang="en-US" dirty="0"/>
              <a:t>分钟对所有布隆过滤器进行扫描，将查询次数超过 </a:t>
            </a:r>
            <a:r>
              <a:rPr lang="en-US" altLang="zh-CN" dirty="0"/>
              <a:t>100000 </a:t>
            </a:r>
            <a:r>
              <a:rPr lang="zh-CN" altLang="en-US" dirty="0"/>
              <a:t>且误判率</a:t>
            </a:r>
            <a:r>
              <a:rPr lang="en-US" altLang="zh-CN" dirty="0"/>
              <a:t>&gt;0.01 </a:t>
            </a:r>
            <a:r>
              <a:rPr lang="zh-CN" altLang="en-US" dirty="0"/>
              <a:t>的布隆过滤器进行更新。</a:t>
            </a:r>
            <a:endParaRPr lang="en-US" altLang="zh-CN" dirty="0"/>
          </a:p>
          <a:p>
            <a:r>
              <a:rPr lang="zh-CN" altLang="en-US" dirty="0"/>
              <a:t>        当布隆过滤器出现异常时，也会进行更新。</a:t>
            </a:r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B1764DD-B9A0-2EE9-72B5-5316C016CF17}"/>
              </a:ext>
            </a:extLst>
          </p:cNvPr>
          <p:cNvSpPr txBox="1"/>
          <p:nvPr/>
        </p:nvSpPr>
        <p:spPr>
          <a:xfrm>
            <a:off x="162143" y="147918"/>
            <a:ext cx="2884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3.3.3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穿透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定时任务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4D49169-02D5-F4AF-20B6-E1C9359B62DE}"/>
              </a:ext>
            </a:extLst>
          </p:cNvPr>
          <p:cNvSpPr txBox="1"/>
          <p:nvPr/>
        </p:nvSpPr>
        <p:spPr>
          <a:xfrm>
            <a:off x="162143" y="147918"/>
            <a:ext cx="250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3.4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方案实现原理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4953AC6-004E-C1F7-76C9-46C67B779EE9}"/>
              </a:ext>
            </a:extLst>
          </p:cNvPr>
          <p:cNvSpPr txBox="1"/>
          <p:nvPr/>
        </p:nvSpPr>
        <p:spPr>
          <a:xfrm>
            <a:off x="162143" y="147918"/>
            <a:ext cx="3272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3.4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穿透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方案实现原理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A7D8194-2198-F5E8-C5D3-245C6E93C241}"/>
              </a:ext>
            </a:extLst>
          </p:cNvPr>
          <p:cNvSpPr/>
          <p:nvPr/>
        </p:nvSpPr>
        <p:spPr>
          <a:xfrm>
            <a:off x="0" y="12078"/>
            <a:ext cx="4251724" cy="7333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13ADF7-950C-0835-95C1-652172A8D41A}"/>
              </a:ext>
            </a:extLst>
          </p:cNvPr>
          <p:cNvSpPr txBox="1"/>
          <p:nvPr/>
        </p:nvSpPr>
        <p:spPr>
          <a:xfrm>
            <a:off x="162143" y="147918"/>
            <a:ext cx="265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3.3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穿透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数据维护</a:t>
            </a:r>
          </a:p>
        </p:txBody>
      </p:sp>
    </p:spTree>
    <p:extLst>
      <p:ext uri="{BB962C8B-B14F-4D97-AF65-F5344CB8AC3E}">
        <p14:creationId xmlns:p14="http://schemas.microsoft.com/office/powerpoint/2010/main" val="3398024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>
            <a:extLst>
              <a:ext uri="{FF2B5EF4-FFF2-40B4-BE49-F238E27FC236}">
                <a16:creationId xmlns:a16="http://schemas.microsoft.com/office/drawing/2014/main" id="{0AF30859-A6B4-F433-29E6-3BFFB51D99B0}"/>
              </a:ext>
            </a:extLst>
          </p:cNvPr>
          <p:cNvSpPr txBox="1"/>
          <p:nvPr/>
        </p:nvSpPr>
        <p:spPr>
          <a:xfrm>
            <a:off x="568498" y="1008548"/>
            <a:ext cx="10891982" cy="231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sz="1800" dirty="0"/>
              <a:t>对于分布式项目，多台服务器使用同一个布隆过滤器进行查询，但只有一台服务器用于实现布隆过滤器的</a:t>
            </a:r>
            <a:r>
              <a:rPr lang="zh-CN" altLang="en-US" sz="1800" dirty="0">
                <a:solidFill>
                  <a:srgbClr val="FF0000"/>
                </a:solidFill>
              </a:rPr>
              <a:t>初始化</a:t>
            </a:r>
            <a:r>
              <a:rPr lang="zh-CN" altLang="en-US" sz="1800" dirty="0"/>
              <a:t>和</a:t>
            </a:r>
            <a:r>
              <a:rPr lang="zh-CN" altLang="en-US" sz="1800" dirty="0">
                <a:solidFill>
                  <a:srgbClr val="FF0000"/>
                </a:solidFill>
              </a:rPr>
              <a:t>定时更新</a:t>
            </a:r>
            <a:r>
              <a:rPr lang="zh-CN" altLang="en-US" sz="1800" dirty="0"/>
              <a:t>。（如果多台服务器都进行</a:t>
            </a:r>
            <a:r>
              <a:rPr lang="zh-CN" altLang="en-US" sz="1800" dirty="0">
                <a:solidFill>
                  <a:srgbClr val="FF0000"/>
                </a:solidFill>
              </a:rPr>
              <a:t>初始化</a:t>
            </a:r>
            <a:r>
              <a:rPr lang="zh-CN" altLang="en-US" sz="1800" dirty="0"/>
              <a:t>或</a:t>
            </a:r>
            <a:r>
              <a:rPr lang="zh-CN" altLang="en-US" sz="1800" dirty="0">
                <a:solidFill>
                  <a:srgbClr val="FF0000"/>
                </a:solidFill>
              </a:rPr>
              <a:t>定时更新</a:t>
            </a:r>
            <a:r>
              <a:rPr lang="zh-CN" altLang="en-US" sz="1800" dirty="0"/>
              <a:t>操作，则会出现冲突；且定时任务只能注册进本地，只能由本服务器进行定时任务的取消等操作）</a:t>
            </a:r>
            <a:endParaRPr lang="en-US" altLang="zh-CN" sz="1800" dirty="0"/>
          </a:p>
          <a:p>
            <a:pPr>
              <a:lnSpc>
                <a:spcPts val="2500"/>
              </a:lnSpc>
            </a:pPr>
            <a:endParaRPr lang="en-US" altLang="zh-CN" dirty="0"/>
          </a:p>
          <a:p>
            <a:pPr>
              <a:lnSpc>
                <a:spcPts val="2500"/>
              </a:lnSpc>
            </a:pPr>
            <a:r>
              <a:rPr lang="zh-CN" altLang="en-US" sz="1800" dirty="0"/>
              <a:t>拥有布隆过滤器初始化，定时任务的更改、删除</a:t>
            </a:r>
            <a:r>
              <a:rPr lang="zh-CN" altLang="en-US" dirty="0"/>
              <a:t>权限的服务器称为主服务器。</a:t>
            </a:r>
            <a:endParaRPr lang="en-US" altLang="zh-CN" sz="1800" dirty="0"/>
          </a:p>
          <a:p>
            <a:pPr>
              <a:lnSpc>
                <a:spcPts val="2500"/>
              </a:lnSpc>
            </a:pPr>
            <a:endParaRPr lang="en-US" altLang="zh-CN" dirty="0"/>
          </a:p>
          <a:p>
            <a:pPr>
              <a:lnSpc>
                <a:spcPts val="2500"/>
              </a:lnSpc>
            </a:pPr>
            <a:r>
              <a:rPr lang="zh-CN" altLang="en-US" sz="1800" dirty="0"/>
              <a:t>当主服务器出现意外挂机时，布隆过滤器定时更新任务无法进行。</a:t>
            </a:r>
            <a:r>
              <a:rPr lang="zh-CN" altLang="en-US" dirty="0"/>
              <a:t>为此，创建检查主服务器租期定时任务。</a:t>
            </a:r>
            <a:endParaRPr lang="zh-CN" altLang="en-US" sz="1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55FEAE-FBC3-21C6-4A8A-EF917B85078F}"/>
              </a:ext>
            </a:extLst>
          </p:cNvPr>
          <p:cNvSpPr txBox="1"/>
          <p:nvPr/>
        </p:nvSpPr>
        <p:spPr>
          <a:xfrm>
            <a:off x="4711285" y="277643"/>
            <a:ext cx="5041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定时任务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用于检查主服务器租期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02FE3A-876D-6660-27D9-A4A86CC24736}"/>
              </a:ext>
            </a:extLst>
          </p:cNvPr>
          <p:cNvSpPr/>
          <p:nvPr/>
        </p:nvSpPr>
        <p:spPr>
          <a:xfrm>
            <a:off x="7953922" y="3429000"/>
            <a:ext cx="4032314" cy="2539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定时任务</a:t>
            </a:r>
            <a:r>
              <a:rPr lang="en-US" altLang="zh-CN" dirty="0"/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对于主服务器：每</a:t>
            </a:r>
            <a:r>
              <a:rPr lang="en-US" altLang="zh-CN" dirty="0"/>
              <a:t>5</a:t>
            </a:r>
            <a:r>
              <a:rPr lang="zh-CN" altLang="en-US" dirty="0"/>
              <a:t>分钟续租</a:t>
            </a:r>
            <a:r>
              <a:rPr lang="en-US" altLang="zh-CN" dirty="0"/>
              <a:t>Lock</a:t>
            </a:r>
            <a:r>
              <a:rPr lang="zh-CN" altLang="en-US" dirty="0"/>
              <a:t>一次，租期</a:t>
            </a:r>
            <a:r>
              <a:rPr lang="en-US" altLang="zh-CN" dirty="0"/>
              <a:t>10</a:t>
            </a:r>
            <a:r>
              <a:rPr lang="zh-CN" altLang="en-US" dirty="0"/>
              <a:t>分钟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对于其他服务器：每</a:t>
            </a:r>
            <a:r>
              <a:rPr lang="en-US" altLang="zh-CN" dirty="0"/>
              <a:t>5</a:t>
            </a:r>
            <a:r>
              <a:rPr lang="zh-CN" altLang="en-US" dirty="0"/>
              <a:t>分钟检查一次</a:t>
            </a:r>
            <a:r>
              <a:rPr lang="en-US" altLang="zh-CN" dirty="0"/>
              <a:t>Lock</a:t>
            </a:r>
            <a:r>
              <a:rPr lang="zh-CN" altLang="en-US" dirty="0"/>
              <a:t>，如果</a:t>
            </a:r>
            <a:r>
              <a:rPr lang="en-US" altLang="zh-CN" dirty="0"/>
              <a:t>Lock</a:t>
            </a:r>
            <a:r>
              <a:rPr lang="zh-CN" altLang="en-US" dirty="0"/>
              <a:t>不存在，说明主服务器已挂机，该服务器抢夺</a:t>
            </a:r>
            <a:r>
              <a:rPr lang="en-US" altLang="zh-CN" dirty="0"/>
              <a:t>Lock</a:t>
            </a:r>
            <a:r>
              <a:rPr lang="zh-CN" altLang="en-US" dirty="0"/>
              <a:t>，并重新初始化布隆过滤器、注册定时更新任务。</a:t>
            </a:r>
            <a:endParaRPr lang="en-US" altLang="zh-CN" dirty="0"/>
          </a:p>
        </p:txBody>
      </p:sp>
      <p:sp>
        <p:nvSpPr>
          <p:cNvPr id="8" name="立方体 7">
            <a:extLst>
              <a:ext uri="{FF2B5EF4-FFF2-40B4-BE49-F238E27FC236}">
                <a16:creationId xmlns:a16="http://schemas.microsoft.com/office/drawing/2014/main" id="{D3E1E9BD-5CA3-3353-20A8-503A91206576}"/>
              </a:ext>
            </a:extLst>
          </p:cNvPr>
          <p:cNvSpPr/>
          <p:nvPr/>
        </p:nvSpPr>
        <p:spPr>
          <a:xfrm>
            <a:off x="223520" y="3596641"/>
            <a:ext cx="1066800" cy="812799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服务器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9" name="立方体 8">
            <a:extLst>
              <a:ext uri="{FF2B5EF4-FFF2-40B4-BE49-F238E27FC236}">
                <a16:creationId xmlns:a16="http://schemas.microsoft.com/office/drawing/2014/main" id="{601B6355-6770-C599-8499-FC536DB2B8BD}"/>
              </a:ext>
            </a:extLst>
          </p:cNvPr>
          <p:cNvSpPr/>
          <p:nvPr/>
        </p:nvSpPr>
        <p:spPr>
          <a:xfrm>
            <a:off x="223520" y="4693920"/>
            <a:ext cx="1066800" cy="812799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服务器</a:t>
            </a:r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2B9CFF59-12CF-9B4D-B8C8-718590EB9DE9}"/>
              </a:ext>
            </a:extLst>
          </p:cNvPr>
          <p:cNvSpPr/>
          <p:nvPr/>
        </p:nvSpPr>
        <p:spPr>
          <a:xfrm>
            <a:off x="223520" y="5738484"/>
            <a:ext cx="1066800" cy="812799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服务器</a:t>
            </a:r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FBA86C-AAC0-B593-3A74-16040EE8D592}"/>
              </a:ext>
            </a:extLst>
          </p:cNvPr>
          <p:cNvSpPr/>
          <p:nvPr/>
        </p:nvSpPr>
        <p:spPr>
          <a:xfrm>
            <a:off x="1892182" y="4795520"/>
            <a:ext cx="1734938" cy="548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r>
              <a:rPr lang="zh-CN" altLang="en-US" dirty="0"/>
              <a:t>：</a:t>
            </a:r>
            <a:r>
              <a:rPr lang="en-US" altLang="zh-CN" dirty="0"/>
              <a:t>Lock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B764BE6-61B4-6DCA-20F2-8F979C5DE968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1290320" y="3901441"/>
            <a:ext cx="601862" cy="8940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74FCE21-E14D-20DB-2380-DC42CD52EDA9}"/>
              </a:ext>
            </a:extLst>
          </p:cNvPr>
          <p:cNvCxnSpPr>
            <a:stCxn id="9" idx="5"/>
            <a:endCxn id="11" idx="1"/>
          </p:cNvCxnSpPr>
          <p:nvPr/>
        </p:nvCxnSpPr>
        <p:spPr>
          <a:xfrm>
            <a:off x="1290320" y="4998720"/>
            <a:ext cx="601862" cy="711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F3AFF4C-9661-4AC8-1E1B-C51CD86BD667}"/>
              </a:ext>
            </a:extLst>
          </p:cNvPr>
          <p:cNvCxnSpPr>
            <a:cxnSpLocks/>
            <a:stCxn id="10" idx="5"/>
          </p:cNvCxnSpPr>
          <p:nvPr/>
        </p:nvCxnSpPr>
        <p:spPr>
          <a:xfrm flipV="1">
            <a:off x="1290320" y="5344160"/>
            <a:ext cx="601862" cy="6991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EF8FE577-C019-341B-1DDD-66AFAC6A4F84}"/>
              </a:ext>
            </a:extLst>
          </p:cNvPr>
          <p:cNvSpPr txBox="1"/>
          <p:nvPr/>
        </p:nvSpPr>
        <p:spPr>
          <a:xfrm>
            <a:off x="1351280" y="3839307"/>
            <a:ext cx="120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项目启动</a:t>
            </a:r>
          </a:p>
        </p:txBody>
      </p:sp>
      <p:sp>
        <p:nvSpPr>
          <p:cNvPr id="23" name="立方体 22">
            <a:extLst>
              <a:ext uri="{FF2B5EF4-FFF2-40B4-BE49-F238E27FC236}">
                <a16:creationId xmlns:a16="http://schemas.microsoft.com/office/drawing/2014/main" id="{9A2887A2-3B7E-334C-7B12-C35ED7486DA3}"/>
              </a:ext>
            </a:extLst>
          </p:cNvPr>
          <p:cNvSpPr/>
          <p:nvPr/>
        </p:nvSpPr>
        <p:spPr>
          <a:xfrm>
            <a:off x="3985374" y="3596641"/>
            <a:ext cx="1066800" cy="812799"/>
          </a:xfrm>
          <a:prstGeom prst="cub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服务器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4" name="立方体 23">
            <a:extLst>
              <a:ext uri="{FF2B5EF4-FFF2-40B4-BE49-F238E27FC236}">
                <a16:creationId xmlns:a16="http://schemas.microsoft.com/office/drawing/2014/main" id="{B8916845-9222-D30B-C8B2-8AD879ED3DC8}"/>
              </a:ext>
            </a:extLst>
          </p:cNvPr>
          <p:cNvSpPr/>
          <p:nvPr/>
        </p:nvSpPr>
        <p:spPr>
          <a:xfrm>
            <a:off x="3985374" y="4693920"/>
            <a:ext cx="1066800" cy="812799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服务器</a:t>
            </a:r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5" name="立方体 24">
            <a:extLst>
              <a:ext uri="{FF2B5EF4-FFF2-40B4-BE49-F238E27FC236}">
                <a16:creationId xmlns:a16="http://schemas.microsoft.com/office/drawing/2014/main" id="{B85CD4AD-C163-96A6-DCF2-91CDD24ACB8E}"/>
              </a:ext>
            </a:extLst>
          </p:cNvPr>
          <p:cNvSpPr/>
          <p:nvPr/>
        </p:nvSpPr>
        <p:spPr>
          <a:xfrm>
            <a:off x="3985374" y="5738484"/>
            <a:ext cx="1066800" cy="812799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服务器</a:t>
            </a:r>
            <a:r>
              <a:rPr lang="en-US" altLang="zh-CN" sz="1400" dirty="0"/>
              <a:t>3</a:t>
            </a:r>
            <a:endParaRPr lang="zh-CN" altLang="en-US" sz="1400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CADB9AD-457C-1232-7A73-23606541E8CF}"/>
              </a:ext>
            </a:extLst>
          </p:cNvPr>
          <p:cNvCxnSpPr>
            <a:stCxn id="11" idx="3"/>
            <a:endCxn id="23" idx="2"/>
          </p:cNvCxnSpPr>
          <p:nvPr/>
        </p:nvCxnSpPr>
        <p:spPr>
          <a:xfrm flipV="1">
            <a:off x="3627120" y="4104640"/>
            <a:ext cx="358254" cy="965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A196283-9FA5-6312-D617-4ABCD8DB3560}"/>
              </a:ext>
            </a:extLst>
          </p:cNvPr>
          <p:cNvCxnSpPr>
            <a:stCxn id="11" idx="3"/>
            <a:endCxn id="24" idx="2"/>
          </p:cNvCxnSpPr>
          <p:nvPr/>
        </p:nvCxnSpPr>
        <p:spPr>
          <a:xfrm>
            <a:off x="3627120" y="5069840"/>
            <a:ext cx="358254" cy="1320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1693A1B-5474-9880-057D-BE98E0F05383}"/>
              </a:ext>
            </a:extLst>
          </p:cNvPr>
          <p:cNvCxnSpPr>
            <a:cxnSpLocks/>
            <a:stCxn id="11" idx="3"/>
            <a:endCxn id="25" idx="2"/>
          </p:cNvCxnSpPr>
          <p:nvPr/>
        </p:nvCxnSpPr>
        <p:spPr>
          <a:xfrm>
            <a:off x="3627120" y="5069840"/>
            <a:ext cx="358254" cy="11766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2C37608C-8679-AD8A-8F35-346CBFE0FF15}"/>
              </a:ext>
            </a:extLst>
          </p:cNvPr>
          <p:cNvSpPr/>
          <p:nvPr/>
        </p:nvSpPr>
        <p:spPr>
          <a:xfrm>
            <a:off x="5435937" y="3429001"/>
            <a:ext cx="2329563" cy="94488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布隆过滤器初始化</a:t>
            </a:r>
            <a:endParaRPr lang="en-US" altLang="zh-CN" sz="1400" dirty="0"/>
          </a:p>
          <a:p>
            <a:pPr algn="ctr"/>
            <a:r>
              <a:rPr lang="zh-CN" altLang="en-US" sz="1400" dirty="0"/>
              <a:t>定时更新任务注册</a:t>
            </a:r>
            <a:endParaRPr lang="en-US" altLang="zh-CN" sz="1400" dirty="0"/>
          </a:p>
          <a:p>
            <a:pPr algn="ctr"/>
            <a:r>
              <a:rPr lang="zh-CN" altLang="en-US" sz="1400" dirty="0"/>
              <a:t>定时检查主服务器任务注册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F6E605C-7A9E-A46C-55D9-436A72663BA4}"/>
              </a:ext>
            </a:extLst>
          </p:cNvPr>
          <p:cNvCxnSpPr>
            <a:cxnSpLocks/>
            <a:stCxn id="23" idx="5"/>
            <a:endCxn id="33" idx="1"/>
          </p:cNvCxnSpPr>
          <p:nvPr/>
        </p:nvCxnSpPr>
        <p:spPr>
          <a:xfrm>
            <a:off x="5052174" y="3901441"/>
            <a:ext cx="3837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6327AC17-2BBE-6552-646E-BD1658981624}"/>
              </a:ext>
            </a:extLst>
          </p:cNvPr>
          <p:cNvSpPr txBox="1"/>
          <p:nvPr/>
        </p:nvSpPr>
        <p:spPr>
          <a:xfrm>
            <a:off x="2035633" y="5344160"/>
            <a:ext cx="1521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存活时间</a:t>
            </a:r>
            <a:r>
              <a:rPr lang="en-US" altLang="zh-CN" sz="1400" dirty="0"/>
              <a:t>10</a:t>
            </a:r>
            <a:r>
              <a:rPr lang="zh-CN" altLang="en-US" sz="1400" dirty="0"/>
              <a:t>分钟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2337086-C955-9E37-095D-6481534C97AA}"/>
              </a:ext>
            </a:extLst>
          </p:cNvPr>
          <p:cNvSpPr/>
          <p:nvPr/>
        </p:nvSpPr>
        <p:spPr>
          <a:xfrm>
            <a:off x="5435938" y="4643121"/>
            <a:ext cx="2329562" cy="7111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定时检查主服务器任务注册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EC88117-78F0-A754-DA4E-64AEB2DBD496}"/>
              </a:ext>
            </a:extLst>
          </p:cNvPr>
          <p:cNvSpPr/>
          <p:nvPr/>
        </p:nvSpPr>
        <p:spPr>
          <a:xfrm>
            <a:off x="5423181" y="5687684"/>
            <a:ext cx="2342317" cy="7111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定时检查主服务器任务注册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735B4217-821A-5BA4-CB87-1D8379276D08}"/>
              </a:ext>
            </a:extLst>
          </p:cNvPr>
          <p:cNvCxnSpPr>
            <a:cxnSpLocks/>
            <a:stCxn id="24" idx="5"/>
            <a:endCxn id="52" idx="1"/>
          </p:cNvCxnSpPr>
          <p:nvPr/>
        </p:nvCxnSpPr>
        <p:spPr>
          <a:xfrm>
            <a:off x="5052174" y="4998720"/>
            <a:ext cx="38376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F23D76E-8774-C357-AF60-96809BB128D6}"/>
              </a:ext>
            </a:extLst>
          </p:cNvPr>
          <p:cNvCxnSpPr>
            <a:cxnSpLocks/>
            <a:stCxn id="25" idx="5"/>
            <a:endCxn id="53" idx="1"/>
          </p:cNvCxnSpPr>
          <p:nvPr/>
        </p:nvCxnSpPr>
        <p:spPr>
          <a:xfrm>
            <a:off x="5052174" y="6043284"/>
            <a:ext cx="3710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F63AFD4-E163-5B60-855F-97A0F34FA16B}"/>
              </a:ext>
            </a:extLst>
          </p:cNvPr>
          <p:cNvSpPr/>
          <p:nvPr/>
        </p:nvSpPr>
        <p:spPr>
          <a:xfrm>
            <a:off x="0" y="12078"/>
            <a:ext cx="4251724" cy="7333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987D993-204B-2D35-767D-9FCD42D7DA3D}"/>
              </a:ext>
            </a:extLst>
          </p:cNvPr>
          <p:cNvSpPr txBox="1"/>
          <p:nvPr/>
        </p:nvSpPr>
        <p:spPr>
          <a:xfrm>
            <a:off x="162143" y="147918"/>
            <a:ext cx="265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3.3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穿透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数据维护</a:t>
            </a:r>
          </a:p>
        </p:txBody>
      </p:sp>
    </p:spTree>
    <p:extLst>
      <p:ext uri="{BB962C8B-B14F-4D97-AF65-F5344CB8AC3E}">
        <p14:creationId xmlns:p14="http://schemas.microsoft.com/office/powerpoint/2010/main" val="2447983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>
            <a:extLst>
              <a:ext uri="{FF2B5EF4-FFF2-40B4-BE49-F238E27FC236}">
                <a16:creationId xmlns:a16="http://schemas.microsoft.com/office/drawing/2014/main" id="{0AF30859-A6B4-F433-29E6-3BFFB51D99B0}"/>
              </a:ext>
            </a:extLst>
          </p:cNvPr>
          <p:cNvSpPr txBox="1"/>
          <p:nvPr/>
        </p:nvSpPr>
        <p:spPr>
          <a:xfrm>
            <a:off x="568499" y="1008548"/>
            <a:ext cx="1032302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提供</a:t>
            </a:r>
            <a:r>
              <a:rPr lang="en-US" altLang="zh-CN" sz="1800" dirty="0"/>
              <a:t>http</a:t>
            </a:r>
            <a:r>
              <a:rPr lang="zh-CN" altLang="en-US" sz="1800" dirty="0"/>
              <a:t>操作接口，用于实现对布隆过滤器、定时任务的操作。</a:t>
            </a: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/>
              <a:t>布隆过滤器</a:t>
            </a:r>
            <a:endParaRPr lang="en-US" altLang="zh-CN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/</a:t>
            </a:r>
            <a:r>
              <a:rPr lang="en-US" altLang="zh-CN" dirty="0" err="1"/>
              <a:t>getAllBloomFilter</a:t>
            </a:r>
            <a:r>
              <a:rPr lang="zh-CN" altLang="en-US" dirty="0"/>
              <a:t>：获取所有布隆过滤器信息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/contains</a:t>
            </a:r>
            <a:r>
              <a:rPr lang="zh-CN" altLang="en-US" dirty="0"/>
              <a:t>：判断某条数据是否存在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/update</a:t>
            </a:r>
            <a:r>
              <a:rPr lang="zh-CN" altLang="en-US" dirty="0"/>
              <a:t>：布隆过滤器更新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/delete</a:t>
            </a:r>
            <a:r>
              <a:rPr lang="zh-CN" altLang="en-US" dirty="0"/>
              <a:t>：布隆过滤器删除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/</a:t>
            </a:r>
            <a:r>
              <a:rPr lang="en-US" altLang="zh-CN" dirty="0" err="1"/>
              <a:t>addData</a:t>
            </a:r>
            <a:r>
              <a:rPr lang="zh-CN" altLang="en-US" dirty="0"/>
              <a:t>：布隆过滤器添加数据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定时任务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/</a:t>
            </a:r>
            <a:r>
              <a:rPr lang="en-US" altLang="zh-CN" dirty="0" err="1"/>
              <a:t>updateSchedule</a:t>
            </a:r>
            <a:r>
              <a:rPr lang="en-US" altLang="zh-CN" dirty="0"/>
              <a:t>/</a:t>
            </a:r>
            <a:r>
              <a:rPr lang="en-US" altLang="zh-CN" dirty="0" err="1"/>
              <a:t>getAllSchedule</a:t>
            </a:r>
            <a:r>
              <a:rPr lang="zh-CN" altLang="en-US" dirty="0"/>
              <a:t>：获取所有定时更新任务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/</a:t>
            </a:r>
            <a:r>
              <a:rPr lang="en-US" altLang="zh-CN" dirty="0" err="1"/>
              <a:t>updateSchedule</a:t>
            </a:r>
            <a:r>
              <a:rPr lang="en-US" altLang="zh-CN" dirty="0"/>
              <a:t>/update</a:t>
            </a:r>
            <a:r>
              <a:rPr lang="zh-CN" altLang="en-US" dirty="0"/>
              <a:t>：定时更新任务 </a:t>
            </a:r>
            <a:r>
              <a:rPr lang="en-US" altLang="zh-CN" dirty="0" err="1"/>
              <a:t>cron</a:t>
            </a:r>
            <a:r>
              <a:rPr lang="zh-CN" altLang="en-US" dirty="0"/>
              <a:t>更新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/</a:t>
            </a:r>
            <a:r>
              <a:rPr lang="en-US" altLang="zh-CN" dirty="0" err="1"/>
              <a:t>updateSchedule</a:t>
            </a:r>
            <a:r>
              <a:rPr lang="en-US" altLang="zh-CN" dirty="0"/>
              <a:t>/delete</a:t>
            </a:r>
            <a:r>
              <a:rPr lang="zh-CN" altLang="en-US" dirty="0"/>
              <a:t>：定时更新任务删除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/</a:t>
            </a:r>
            <a:r>
              <a:rPr lang="en-US" altLang="zh-CN" dirty="0" err="1"/>
              <a:t>falseRateMonitorSchedule</a:t>
            </a:r>
            <a:r>
              <a:rPr lang="en-US" altLang="zh-CN" dirty="0"/>
              <a:t>/update</a:t>
            </a:r>
            <a:r>
              <a:rPr lang="zh-CN" altLang="en-US" dirty="0"/>
              <a:t>：误判率监测定时任务 </a:t>
            </a:r>
            <a:r>
              <a:rPr lang="en-US" altLang="zh-CN" dirty="0" err="1"/>
              <a:t>cron</a:t>
            </a:r>
            <a:r>
              <a:rPr lang="zh-CN" altLang="en-US" dirty="0"/>
              <a:t>更新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/</a:t>
            </a:r>
            <a:r>
              <a:rPr lang="en-US" altLang="zh-CN" dirty="0" err="1"/>
              <a:t>falseRateMonitorSchedule</a:t>
            </a:r>
            <a:r>
              <a:rPr lang="en-US" altLang="zh-CN" dirty="0"/>
              <a:t>/delete</a:t>
            </a:r>
            <a:r>
              <a:rPr lang="zh-CN" altLang="en-US" dirty="0"/>
              <a:t>：误判率监测定时任务删除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服务器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/</a:t>
            </a:r>
            <a:r>
              <a:rPr lang="en-US" altLang="zh-CN" dirty="0" err="1"/>
              <a:t>getBloomFilterMasterServer</a:t>
            </a:r>
            <a:r>
              <a:rPr lang="zh-CN" altLang="en-US" dirty="0"/>
              <a:t>：获取当前主服务器的信息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/</a:t>
            </a:r>
            <a:r>
              <a:rPr lang="en-US" altLang="zh-CN" dirty="0" err="1"/>
              <a:t>cancelMasterServer</a:t>
            </a:r>
            <a:r>
              <a:rPr lang="zh-CN" altLang="en-US" dirty="0"/>
              <a:t>：取消当前服务器的主服务器身份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/</a:t>
            </a:r>
            <a:r>
              <a:rPr lang="en-US" altLang="zh-CN" dirty="0" err="1"/>
              <a:t>becameMasterServer</a:t>
            </a:r>
            <a:r>
              <a:rPr lang="zh-CN" altLang="en-US" dirty="0"/>
              <a:t>：将当前服务器设置为主服务器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6998EE2-7681-E3C4-CD92-F490DC26365F}"/>
              </a:ext>
            </a:extLst>
          </p:cNvPr>
          <p:cNvSpPr/>
          <p:nvPr/>
        </p:nvSpPr>
        <p:spPr>
          <a:xfrm>
            <a:off x="0" y="12078"/>
            <a:ext cx="4251724" cy="7333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DDF22B-9919-2A17-9E6E-EAA4127E33A6}"/>
              </a:ext>
            </a:extLst>
          </p:cNvPr>
          <p:cNvSpPr txBox="1"/>
          <p:nvPr/>
        </p:nvSpPr>
        <p:spPr>
          <a:xfrm>
            <a:off x="162143" y="147918"/>
            <a:ext cx="3177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3.4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穿透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: http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操作接口</a:t>
            </a:r>
          </a:p>
        </p:txBody>
      </p:sp>
    </p:spTree>
    <p:extLst>
      <p:ext uri="{BB962C8B-B14F-4D97-AF65-F5344CB8AC3E}">
        <p14:creationId xmlns:p14="http://schemas.microsoft.com/office/powerpoint/2010/main" val="419608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-16431"/>
            <a:ext cx="1159292" cy="7333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" y="40352"/>
            <a:ext cx="1159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600" dirty="0">
                <a:solidFill>
                  <a:schemeClr val="bg1"/>
                </a:solidFill>
                <a:latin typeface="Adobe Gothic Std B" panose="020B0800000000000000" pitchFamily="34" charset="-128"/>
              </a:rPr>
              <a:t>目录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6096000" y="1340528"/>
            <a:ext cx="4545106" cy="4811697"/>
            <a:chOff x="537882" y="4034118"/>
            <a:chExt cx="4545106" cy="497542"/>
          </a:xfrm>
        </p:grpSpPr>
        <p:sp>
          <p:nvSpPr>
            <p:cNvPr id="18" name="矩形 17"/>
            <p:cNvSpPr/>
            <p:nvPr/>
          </p:nvSpPr>
          <p:spPr>
            <a:xfrm>
              <a:off x="537882" y="4034118"/>
              <a:ext cx="497542" cy="49754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latin typeface="Adobe Gothic Std B" panose="020B0800000000000000" pitchFamily="34" charset="-128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35424" y="4034118"/>
              <a:ext cx="4047564" cy="4975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500"/>
                </a:lnSpc>
              </a:pPr>
              <a:r>
                <a:rPr lang="zh-CN" altLang="en-US" b="1" dirty="0">
                  <a:solidFill>
                    <a:schemeClr val="tx1"/>
                  </a:solidFill>
                </a:rPr>
                <a:t>缓存击穿、穿透解决方案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pPr marL="285750" lvl="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zh-CN" altLang="en-US" b="1" dirty="0">
                  <a:solidFill>
                    <a:schemeClr val="tx1"/>
                  </a:solidFill>
                </a:rPr>
                <a:t>缓存击穿、穿透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pPr marL="285750" lvl="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zh-CN" altLang="en-US" b="1" dirty="0">
                  <a:solidFill>
                    <a:schemeClr val="tx1"/>
                  </a:solidFill>
                </a:rPr>
                <a:t>击穿解决方案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pPr marL="742950" lvl="1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zh-CN" altLang="en-US" b="1" dirty="0">
                  <a:solidFill>
                    <a:schemeClr val="tx1"/>
                  </a:solidFill>
                </a:rPr>
                <a:t>方案实现原理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pPr marL="742950" lvl="1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zh-CN" altLang="en-US" b="1" dirty="0">
                  <a:solidFill>
                    <a:schemeClr val="tx1"/>
                  </a:solidFill>
                </a:rPr>
                <a:t>方案实现流程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pPr marL="742950" lvl="1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zh-CN" altLang="en-US" b="1" dirty="0">
                  <a:solidFill>
                    <a:schemeClr val="tx1"/>
                  </a:solidFill>
                </a:rPr>
                <a:t>使用方法及效果展示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pPr marL="285750" lvl="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zh-CN" altLang="en-US" b="1" dirty="0">
                  <a:solidFill>
                    <a:schemeClr val="tx1"/>
                  </a:solidFill>
                </a:rPr>
                <a:t>穿透解决方案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pPr marL="742950" lvl="1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zh-CN" altLang="en-US" b="1" dirty="0">
                  <a:solidFill>
                    <a:schemeClr val="tx1"/>
                  </a:solidFill>
                </a:rPr>
                <a:t>方案实现原理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pPr marL="742950" lvl="1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zh-CN" altLang="en-US" b="1" dirty="0">
                  <a:solidFill>
                    <a:schemeClr val="tx1"/>
                  </a:solidFill>
                </a:rPr>
                <a:t>方案实现流程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pPr marL="742950" lvl="1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zh-CN" altLang="en-US" b="1" dirty="0">
                  <a:solidFill>
                    <a:schemeClr val="tx1"/>
                  </a:solidFill>
                </a:rPr>
                <a:t>数据维护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pPr marL="742950" lvl="1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en-US" altLang="zh-CN" b="1" dirty="0">
                  <a:solidFill>
                    <a:schemeClr val="tx1"/>
                  </a:solidFill>
                </a:rPr>
                <a:t>http</a:t>
              </a:r>
              <a:r>
                <a:rPr lang="zh-CN" altLang="en-US" b="1" dirty="0">
                  <a:solidFill>
                    <a:schemeClr val="tx1"/>
                  </a:solidFill>
                </a:rPr>
                <a:t>操作接口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pPr marL="742950" lvl="1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zh-CN" altLang="en-US" b="1" dirty="0">
                  <a:solidFill>
                    <a:schemeClr val="tx1"/>
                  </a:solidFill>
                </a:rPr>
                <a:t>使用方法及效果展示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zh-CN" altLang="en-US" b="1" dirty="0">
                  <a:solidFill>
                    <a:schemeClr val="tx1"/>
                  </a:solidFill>
                </a:rPr>
                <a:t>项目总览</a:t>
              </a:r>
              <a:endParaRPr lang="en-US" altLang="zh-CN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16CBB10F-0A1A-B080-1FBF-83240FAD3429}"/>
              </a:ext>
            </a:extLst>
          </p:cNvPr>
          <p:cNvSpPr/>
          <p:nvPr/>
        </p:nvSpPr>
        <p:spPr>
          <a:xfrm>
            <a:off x="3476" y="1970162"/>
            <a:ext cx="4089919" cy="37647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>
            <a:extLst>
              <a:ext uri="{FF2B5EF4-FFF2-40B4-BE49-F238E27FC236}">
                <a16:creationId xmlns:a16="http://schemas.microsoft.com/office/drawing/2014/main" id="{E4E17929-A924-AC48-1209-B2BFB66AD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176282"/>
            <a:ext cx="11153784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@BloomFilter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(businessName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"searchByNameAndAge"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bloomFilterName = {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"BloomFilter1"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"BloomFilter2"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},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dataOfBloomFilter = {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"#name+#age"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"#name+#age"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}, InitOfExpectedInsertions = {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10000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20000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},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InitOfFalseProbability = {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0.01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0.05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}, InitOf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Entity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{Person.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Person.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},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InitOfFieldName = {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"name+age"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"name+age"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}, pattern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BloomFilterEnum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SINGLE_MATCH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searchByNameAndAge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name,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age)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......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9CA427-DC83-09AF-1125-ADAB94990A65}"/>
              </a:ext>
            </a:extLst>
          </p:cNvPr>
          <p:cNvSpPr/>
          <p:nvPr/>
        </p:nvSpPr>
        <p:spPr>
          <a:xfrm>
            <a:off x="-1" y="12078"/>
            <a:ext cx="4585150" cy="7333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83CF65-366B-A5A0-50F5-24FA01F3C689}"/>
              </a:ext>
            </a:extLst>
          </p:cNvPr>
          <p:cNvSpPr txBox="1"/>
          <p:nvPr/>
        </p:nvSpPr>
        <p:spPr>
          <a:xfrm>
            <a:off x="162143" y="147918"/>
            <a:ext cx="4195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3.5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穿透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使用方法及效果展示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CEFD737-C261-72F2-2FB0-88843DAF5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22426"/>
            <a:ext cx="9672320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@BloomFilter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(businessName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"searchByNameAndAge"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bloomFilterName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"searchByNameAndAgeBloomFilter"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dataOfBloomFilter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"#name+#age"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InitOfExpectedInsertions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10000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InitOfFalseProbability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0.01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InitOf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Entity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InitOfFieldName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"name+age"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searchByNameAndAge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name,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age)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……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3B3DBBF-8E0D-8168-983E-DE1D108B8257}"/>
              </a:ext>
            </a:extLst>
          </p:cNvPr>
          <p:cNvSpPr txBox="1"/>
          <p:nvPr/>
        </p:nvSpPr>
        <p:spPr>
          <a:xfrm>
            <a:off x="73016" y="3553256"/>
            <a:ext cx="10432424" cy="1676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dirty="0"/>
              <a:t>支持多表查询</a:t>
            </a:r>
            <a:endParaRPr lang="en-US" altLang="zh-CN" dirty="0"/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查询</a:t>
            </a:r>
            <a:r>
              <a:rPr lang="en-US" altLang="zh-CN" dirty="0"/>
              <a:t>person1</a:t>
            </a:r>
            <a:r>
              <a:rPr lang="zh-CN" altLang="en-US" dirty="0"/>
              <a:t>表和</a:t>
            </a:r>
            <a:r>
              <a:rPr lang="en-US" altLang="zh-CN" dirty="0"/>
              <a:t>person2</a:t>
            </a:r>
            <a:r>
              <a:rPr lang="zh-CN" altLang="en-US" dirty="0"/>
              <a:t>表中同时存在的</a:t>
            </a:r>
            <a:r>
              <a:rPr lang="en-US" altLang="zh-CN" dirty="0"/>
              <a:t>(name=</a:t>
            </a:r>
            <a:r>
              <a:rPr lang="zh-CN" altLang="en-US" dirty="0"/>
              <a:t>张三</a:t>
            </a:r>
            <a:r>
              <a:rPr lang="en-US" altLang="zh-CN" dirty="0"/>
              <a:t>, age=20)</a:t>
            </a:r>
            <a:r>
              <a:rPr lang="zh-CN" altLang="en-US" dirty="0"/>
              <a:t>（全匹配，所有布隆过滤器均判断数据存在才可放行请求）</a:t>
            </a:r>
            <a:endParaRPr lang="en-US" altLang="zh-CN" dirty="0"/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查询</a:t>
            </a:r>
            <a:r>
              <a:rPr lang="en-US" altLang="zh-CN" dirty="0"/>
              <a:t>person1</a:t>
            </a:r>
            <a:r>
              <a:rPr lang="zh-CN" altLang="en-US" dirty="0"/>
              <a:t>表中存在的</a:t>
            </a:r>
            <a:r>
              <a:rPr lang="en-US" altLang="zh-CN" dirty="0"/>
              <a:t>(name=</a:t>
            </a:r>
            <a:r>
              <a:rPr lang="zh-CN" altLang="en-US" dirty="0"/>
              <a:t>张三</a:t>
            </a:r>
            <a:r>
              <a:rPr lang="en-US" altLang="zh-CN" dirty="0"/>
              <a:t>, age=20)</a:t>
            </a:r>
            <a:r>
              <a:rPr lang="zh-CN" altLang="en-US" dirty="0"/>
              <a:t>或</a:t>
            </a:r>
            <a:r>
              <a:rPr lang="en-US" altLang="zh-CN" dirty="0"/>
              <a:t>person2</a:t>
            </a:r>
            <a:r>
              <a:rPr lang="zh-CN" altLang="en-US" dirty="0"/>
              <a:t>表中存在的</a:t>
            </a:r>
            <a:r>
              <a:rPr lang="en-US" altLang="zh-CN" dirty="0"/>
              <a:t>(name=</a:t>
            </a:r>
            <a:r>
              <a:rPr lang="zh-CN" altLang="en-US" dirty="0"/>
              <a:t>张三</a:t>
            </a:r>
            <a:r>
              <a:rPr lang="en-US" altLang="zh-CN" dirty="0"/>
              <a:t>, age=20)</a:t>
            </a:r>
            <a:r>
              <a:rPr lang="zh-CN" altLang="en-US" dirty="0"/>
              <a:t> （单匹配，任意布隆过滤器判断数据存在即可放行请求）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01780A3-B6BF-D5E5-85B7-CB3859BA7CB2}"/>
              </a:ext>
            </a:extLst>
          </p:cNvPr>
          <p:cNvSpPr txBox="1"/>
          <p:nvPr/>
        </p:nvSpPr>
        <p:spPr>
          <a:xfrm>
            <a:off x="73016" y="803849"/>
            <a:ext cx="10432424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初始化：创建预期数据量为</a:t>
            </a:r>
            <a:r>
              <a:rPr lang="en-US" altLang="zh-CN" dirty="0"/>
              <a:t>10000</a:t>
            </a:r>
            <a:r>
              <a:rPr lang="zh-CN" altLang="en-US" dirty="0"/>
              <a:t>，预期误判率为</a:t>
            </a:r>
            <a:r>
              <a:rPr lang="en-US" altLang="zh-CN" dirty="0"/>
              <a:t>0.01</a:t>
            </a:r>
            <a:r>
              <a:rPr lang="zh-CN" altLang="en-US" dirty="0"/>
              <a:t>的布隆过滤器，插入</a:t>
            </a:r>
            <a:r>
              <a:rPr lang="en-US" altLang="zh-CN" dirty="0"/>
              <a:t>P</a:t>
            </a:r>
            <a:r>
              <a:rPr lang="en-US" altLang="zh-CN"/>
              <a:t>erson</a:t>
            </a:r>
            <a:r>
              <a:rPr lang="zh-CN" altLang="en-US" dirty="0"/>
              <a:t>数据，插入的字段为</a:t>
            </a:r>
            <a:r>
              <a:rPr lang="en-US" altLang="zh-CN" dirty="0"/>
              <a:t>name</a:t>
            </a:r>
            <a:r>
              <a:rPr lang="zh-CN" altLang="en-US" dirty="0"/>
              <a:t>和</a:t>
            </a:r>
            <a:r>
              <a:rPr lang="en-US" altLang="zh-CN" dirty="0"/>
              <a:t>age</a:t>
            </a:r>
            <a:r>
              <a:rPr lang="zh-CN" altLang="en-US" dirty="0"/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查询数据：</a:t>
            </a:r>
            <a:r>
              <a:rPr lang="en-US" altLang="zh-CN" dirty="0"/>
              <a:t>name=</a:t>
            </a:r>
            <a:r>
              <a:rPr lang="zh-CN" altLang="en-US" dirty="0"/>
              <a:t>张三</a:t>
            </a:r>
            <a:r>
              <a:rPr lang="en-US" altLang="zh-CN" dirty="0"/>
              <a:t>, age=20</a:t>
            </a:r>
            <a:r>
              <a:rPr lang="zh-CN" altLang="en-US" dirty="0"/>
              <a:t>；</a:t>
            </a:r>
            <a:r>
              <a:rPr lang="en-US" altLang="zh-CN" dirty="0" err="1"/>
              <a:t>dataOfBloomFilter</a:t>
            </a:r>
            <a:r>
              <a:rPr lang="en-US" altLang="zh-CN" dirty="0"/>
              <a:t>=</a:t>
            </a:r>
            <a:r>
              <a:rPr lang="zh-CN" altLang="en-US" dirty="0"/>
              <a:t>张三</a:t>
            </a:r>
            <a:r>
              <a:rPr lang="en-US" altLang="zh-CN" dirty="0"/>
              <a:t>20</a:t>
            </a:r>
          </a:p>
          <a:p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1D18388-59E2-2646-52C3-D14816E81B0B}"/>
              </a:ext>
            </a:extLst>
          </p:cNvPr>
          <p:cNvSpPr txBox="1"/>
          <p:nvPr/>
        </p:nvSpPr>
        <p:spPr>
          <a:xfrm>
            <a:off x="5067286" y="255250"/>
            <a:ext cx="4316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布隆过滤器初始化、查询数据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0D329ED-7D2D-3BDB-72C1-D0FED20A1343}"/>
              </a:ext>
            </a:extLst>
          </p:cNvPr>
          <p:cNvCxnSpPr/>
          <p:nvPr/>
        </p:nvCxnSpPr>
        <p:spPr>
          <a:xfrm>
            <a:off x="113656" y="3473357"/>
            <a:ext cx="11946264" cy="0"/>
          </a:xfrm>
          <a:prstGeom prst="line">
            <a:avLst/>
          </a:prstGeom>
          <a:ln w="19050">
            <a:solidFill>
              <a:srgbClr val="8BB1F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740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E4D56B17-083E-CF39-CB48-5FFF31C35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95940"/>
            <a:ext cx="12192000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@AddDataToBloomFilter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(businessName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"insertPerson"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bloomFilterName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"searchByNameAndAgeBloomFilter"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dataOfBloomFilter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"#name+#age"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insertPerson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name,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age,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message)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Person person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Person();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.setName(name);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.setAge(age);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.setMessage(message);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personMapper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.insert(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14C53B6-B173-B352-3839-08EFB340863F}"/>
              </a:ext>
            </a:extLst>
          </p:cNvPr>
          <p:cNvSpPr txBox="1"/>
          <p:nvPr/>
        </p:nvSpPr>
        <p:spPr>
          <a:xfrm>
            <a:off x="0" y="1665820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向布隆过滤器新增数据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E158388-184A-4A4E-30EB-2AACFD2DA7FE}"/>
              </a:ext>
            </a:extLst>
          </p:cNvPr>
          <p:cNvSpPr/>
          <p:nvPr/>
        </p:nvSpPr>
        <p:spPr>
          <a:xfrm>
            <a:off x="-1" y="12078"/>
            <a:ext cx="4585150" cy="7333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D642CB-051F-4D77-B704-A0F3F7EAB0E0}"/>
              </a:ext>
            </a:extLst>
          </p:cNvPr>
          <p:cNvSpPr txBox="1"/>
          <p:nvPr/>
        </p:nvSpPr>
        <p:spPr>
          <a:xfrm>
            <a:off x="162143" y="147918"/>
            <a:ext cx="4195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3.5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穿透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使用方法及效果展示</a:t>
            </a:r>
          </a:p>
        </p:txBody>
      </p:sp>
    </p:spTree>
    <p:extLst>
      <p:ext uri="{BB962C8B-B14F-4D97-AF65-F5344CB8AC3E}">
        <p14:creationId xmlns:p14="http://schemas.microsoft.com/office/powerpoint/2010/main" val="3494421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D1562BE-26E5-B18C-7F3A-FA003810BA8D}"/>
              </a:ext>
            </a:extLst>
          </p:cNvPr>
          <p:cNvSpPr txBox="1"/>
          <p:nvPr/>
        </p:nvSpPr>
        <p:spPr>
          <a:xfrm>
            <a:off x="6323268" y="293994"/>
            <a:ext cx="148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效果展示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1D62AC-4CA5-1EA3-B9BB-1D86146D3557}"/>
              </a:ext>
            </a:extLst>
          </p:cNvPr>
          <p:cNvSpPr txBox="1"/>
          <p:nvPr/>
        </p:nvSpPr>
        <p:spPr>
          <a:xfrm>
            <a:off x="162143" y="848128"/>
            <a:ext cx="129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项目启动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EC54E83-BB49-FF42-1507-F55173960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6676"/>
            <a:ext cx="12192000" cy="565235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BE6EA6C-467F-0EEC-FA36-102DDD80C44C}"/>
              </a:ext>
            </a:extLst>
          </p:cNvPr>
          <p:cNvSpPr/>
          <p:nvPr/>
        </p:nvSpPr>
        <p:spPr>
          <a:xfrm>
            <a:off x="-1" y="12078"/>
            <a:ext cx="4585150" cy="7333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353DC3D-14D9-7B64-35D7-E56C7FD0EC18}"/>
              </a:ext>
            </a:extLst>
          </p:cNvPr>
          <p:cNvSpPr txBox="1"/>
          <p:nvPr/>
        </p:nvSpPr>
        <p:spPr>
          <a:xfrm>
            <a:off x="162143" y="147918"/>
            <a:ext cx="4195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3.5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穿透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使用方法及效果展示</a:t>
            </a:r>
          </a:p>
        </p:txBody>
      </p:sp>
    </p:spTree>
    <p:extLst>
      <p:ext uri="{BB962C8B-B14F-4D97-AF65-F5344CB8AC3E}">
        <p14:creationId xmlns:p14="http://schemas.microsoft.com/office/powerpoint/2010/main" val="509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E1D62AC-4CA5-1EA3-B9BB-1D86146D3557}"/>
              </a:ext>
            </a:extLst>
          </p:cNvPr>
          <p:cNvSpPr txBox="1"/>
          <p:nvPr/>
        </p:nvSpPr>
        <p:spPr>
          <a:xfrm>
            <a:off x="337284" y="3012743"/>
            <a:ext cx="1788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、数据不存在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A7F6B6-040B-3BE7-4FE9-2820F9A698FE}"/>
              </a:ext>
            </a:extLst>
          </p:cNvPr>
          <p:cNvSpPr txBox="1"/>
          <p:nvPr/>
        </p:nvSpPr>
        <p:spPr>
          <a:xfrm>
            <a:off x="162143" y="891836"/>
            <a:ext cx="129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查询数据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5BE5265-083E-0052-B1C5-016D778CD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4246"/>
            <a:ext cx="12192000" cy="95014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02E74A9-D9ED-F7F2-F022-9890BB14D221}"/>
              </a:ext>
            </a:extLst>
          </p:cNvPr>
          <p:cNvSpPr txBox="1"/>
          <p:nvPr/>
        </p:nvSpPr>
        <p:spPr>
          <a:xfrm>
            <a:off x="337285" y="1334914"/>
            <a:ext cx="1788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、数据存在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81069A6-7D7E-435F-8B1A-2A81509BF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5968"/>
            <a:ext cx="12192000" cy="83855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69A7DD0-61CB-CB3E-5BBD-DCED32FDB540}"/>
              </a:ext>
            </a:extLst>
          </p:cNvPr>
          <p:cNvSpPr txBox="1"/>
          <p:nvPr/>
        </p:nvSpPr>
        <p:spPr>
          <a:xfrm>
            <a:off x="162143" y="4590076"/>
            <a:ext cx="129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新增数据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8E88462-C8EB-EC47-11BF-DD73433B1E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5078769"/>
            <a:ext cx="8524657" cy="37238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B28F294-46B6-A396-3D17-E30449C0F6B8}"/>
              </a:ext>
            </a:extLst>
          </p:cNvPr>
          <p:cNvSpPr/>
          <p:nvPr/>
        </p:nvSpPr>
        <p:spPr>
          <a:xfrm>
            <a:off x="-1" y="12078"/>
            <a:ext cx="4585150" cy="7333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F374879-6737-D898-E12F-9C83A34C2BDF}"/>
              </a:ext>
            </a:extLst>
          </p:cNvPr>
          <p:cNvSpPr txBox="1"/>
          <p:nvPr/>
        </p:nvSpPr>
        <p:spPr>
          <a:xfrm>
            <a:off x="162143" y="147918"/>
            <a:ext cx="4195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3.5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穿透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使用方法及效果展示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6A9B51B-E984-0B85-C9DB-D35954C82DEB}"/>
              </a:ext>
            </a:extLst>
          </p:cNvPr>
          <p:cNvSpPr txBox="1"/>
          <p:nvPr/>
        </p:nvSpPr>
        <p:spPr>
          <a:xfrm>
            <a:off x="6323268" y="293994"/>
            <a:ext cx="148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效果展示</a:t>
            </a:r>
          </a:p>
        </p:txBody>
      </p:sp>
    </p:spTree>
    <p:extLst>
      <p:ext uri="{BB962C8B-B14F-4D97-AF65-F5344CB8AC3E}">
        <p14:creationId xmlns:p14="http://schemas.microsoft.com/office/powerpoint/2010/main" val="1451162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39CA427-DC83-09AF-1125-ADAB94990A65}"/>
              </a:ext>
            </a:extLst>
          </p:cNvPr>
          <p:cNvSpPr/>
          <p:nvPr/>
        </p:nvSpPr>
        <p:spPr>
          <a:xfrm>
            <a:off x="0" y="12078"/>
            <a:ext cx="4251724" cy="7333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83CF65-366B-A5A0-50F5-24FA01F3C689}"/>
              </a:ext>
            </a:extLst>
          </p:cNvPr>
          <p:cNvSpPr txBox="1"/>
          <p:nvPr/>
        </p:nvSpPr>
        <p:spPr>
          <a:xfrm>
            <a:off x="162143" y="147918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4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项目总览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358E17-E23F-6F17-61EF-0C84F8DF6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4" y="745423"/>
            <a:ext cx="3571875" cy="57340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BACD8C3-C3DF-96F9-DDCE-B25AEB05E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724" y="0"/>
            <a:ext cx="3628264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01A0754-F110-EF36-337A-987F5906B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9233" y="12078"/>
            <a:ext cx="365760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706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39CA427-DC83-09AF-1125-ADAB94990A65}"/>
              </a:ext>
            </a:extLst>
          </p:cNvPr>
          <p:cNvSpPr/>
          <p:nvPr/>
        </p:nvSpPr>
        <p:spPr>
          <a:xfrm>
            <a:off x="0" y="12078"/>
            <a:ext cx="4251724" cy="7333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83CF65-366B-A5A0-50F5-24FA01F3C689}"/>
              </a:ext>
            </a:extLst>
          </p:cNvPr>
          <p:cNvSpPr txBox="1"/>
          <p:nvPr/>
        </p:nvSpPr>
        <p:spPr>
          <a:xfrm>
            <a:off x="162143" y="147918"/>
            <a:ext cx="3002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1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缓存击穿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穿透介绍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C3B928-7402-22A3-B18A-9F261387F4D2}"/>
              </a:ext>
            </a:extLst>
          </p:cNvPr>
          <p:cNvSpPr txBox="1"/>
          <p:nvPr/>
        </p:nvSpPr>
        <p:spPr>
          <a:xfrm>
            <a:off x="369668" y="1597043"/>
            <a:ext cx="5726332" cy="424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dirty="0"/>
              <a:t>缓存击穿</a:t>
            </a:r>
            <a:endParaRPr lang="en-US" altLang="zh-CN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热点</a:t>
            </a:r>
            <a:r>
              <a:rPr lang="en-US" altLang="zh-CN" dirty="0"/>
              <a:t>key</a:t>
            </a:r>
            <a:r>
              <a:rPr lang="zh-CN" altLang="en-US" dirty="0"/>
              <a:t>过期（或者从来没有被缓存的），数据库存在数据，有大量的并发到达数据库，引起数据库压力瞬间增大。</a:t>
            </a:r>
            <a:endParaRPr lang="en-US" altLang="zh-CN" dirty="0"/>
          </a:p>
          <a:p>
            <a:pPr>
              <a:lnSpc>
                <a:spcPts val="2500"/>
              </a:lnSpc>
            </a:pPr>
            <a:endParaRPr lang="en-US" altLang="zh-CN" dirty="0"/>
          </a:p>
          <a:p>
            <a:pPr>
              <a:lnSpc>
                <a:spcPts val="2500"/>
              </a:lnSpc>
            </a:pPr>
            <a:endParaRPr lang="en-US" altLang="zh-CN" dirty="0"/>
          </a:p>
          <a:p>
            <a:pPr>
              <a:lnSpc>
                <a:spcPts val="2500"/>
              </a:lnSpc>
            </a:pPr>
            <a:endParaRPr lang="en-US" altLang="zh-CN" dirty="0"/>
          </a:p>
          <a:p>
            <a:pPr>
              <a:lnSpc>
                <a:spcPts val="2500"/>
              </a:lnSpc>
            </a:pPr>
            <a:endParaRPr lang="en-US" altLang="zh-CN" dirty="0"/>
          </a:p>
          <a:p>
            <a:pPr>
              <a:lnSpc>
                <a:spcPts val="2500"/>
              </a:lnSpc>
            </a:pPr>
            <a:r>
              <a:rPr lang="zh-CN" altLang="en-US" dirty="0"/>
              <a:t>缓存穿透</a:t>
            </a:r>
            <a:endParaRPr lang="en-US" altLang="zh-CN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缓存穿透是指缓存和数据库中都没有的数据，而用户不断发起请求，如发起请求</a:t>
            </a:r>
            <a:r>
              <a:rPr lang="en-US" altLang="zh-CN" dirty="0"/>
              <a:t>id</a:t>
            </a:r>
            <a:r>
              <a:rPr lang="zh-CN" altLang="en-US" dirty="0"/>
              <a:t>为“</a:t>
            </a:r>
            <a:r>
              <a:rPr lang="en-US" altLang="zh-CN" dirty="0"/>
              <a:t>-1”</a:t>
            </a:r>
            <a:r>
              <a:rPr lang="zh-CN" altLang="en-US" dirty="0"/>
              <a:t>的数据。这时的用户很可能是攻击者，攻击会导致数据库压力过大。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7BC63E9-D3FE-C9F2-0C2F-F563EBE02761}"/>
              </a:ext>
            </a:extLst>
          </p:cNvPr>
          <p:cNvSpPr txBox="1"/>
          <p:nvPr/>
        </p:nvSpPr>
        <p:spPr>
          <a:xfrm>
            <a:off x="6096000" y="1597585"/>
            <a:ext cx="5726332" cy="3921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dirty="0"/>
              <a:t>解决方案</a:t>
            </a:r>
            <a:endParaRPr lang="en-US" altLang="zh-CN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设置热点数据永远不过期。</a:t>
            </a:r>
            <a:endParaRPr lang="en-US" altLang="zh-CN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</a:t>
            </a:r>
            <a:r>
              <a:rPr lang="en-US" altLang="zh-CN" dirty="0"/>
              <a:t>key</a:t>
            </a:r>
            <a:r>
              <a:rPr lang="zh-CN" altLang="en-US" dirty="0"/>
              <a:t>加互斥锁。当</a:t>
            </a:r>
            <a:r>
              <a:rPr lang="en-US" altLang="zh-CN" dirty="0"/>
              <a:t>key</a:t>
            </a:r>
            <a:r>
              <a:rPr lang="zh-CN" altLang="en-US" dirty="0"/>
              <a:t>过期后，大量的请求涌入时，让一个线程正常请求数据库，并将查询结果写入</a:t>
            </a:r>
            <a:r>
              <a:rPr lang="en-US" altLang="zh-CN" dirty="0"/>
              <a:t>Redis</a:t>
            </a:r>
            <a:r>
              <a:rPr lang="zh-CN" altLang="en-US" dirty="0"/>
              <a:t>后释放锁。后续的请求直接走缓存。</a:t>
            </a:r>
            <a:endParaRPr lang="en-US" altLang="zh-CN" dirty="0"/>
          </a:p>
          <a:p>
            <a:pPr>
              <a:lnSpc>
                <a:spcPts val="2500"/>
              </a:lnSpc>
            </a:pPr>
            <a:endParaRPr lang="en-US" altLang="zh-CN" dirty="0"/>
          </a:p>
          <a:p>
            <a:pPr>
              <a:lnSpc>
                <a:spcPts val="2500"/>
              </a:lnSpc>
            </a:pPr>
            <a:endParaRPr lang="en-US" altLang="zh-CN" dirty="0"/>
          </a:p>
          <a:p>
            <a:pPr>
              <a:lnSpc>
                <a:spcPts val="2500"/>
              </a:lnSpc>
            </a:pPr>
            <a:endParaRPr lang="en-US" altLang="zh-CN" dirty="0"/>
          </a:p>
          <a:p>
            <a:pPr>
              <a:lnSpc>
                <a:spcPts val="2500"/>
              </a:lnSpc>
            </a:pPr>
            <a:r>
              <a:rPr lang="zh-CN" altLang="en-US" dirty="0"/>
              <a:t>解决方案</a:t>
            </a:r>
            <a:endParaRPr lang="en-US" altLang="zh-CN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当数据库返回空值时，将空值缓存到</a:t>
            </a:r>
            <a:r>
              <a:rPr lang="en-US" altLang="zh-CN" dirty="0"/>
              <a:t>Redis</a:t>
            </a:r>
            <a:r>
              <a:rPr lang="zh-CN" altLang="en-US" dirty="0"/>
              <a:t>，并设置合理的过期时间。</a:t>
            </a: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使用布隆过滤器，对请求进行过滤。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39CA427-DC83-09AF-1125-ADAB94990A65}"/>
              </a:ext>
            </a:extLst>
          </p:cNvPr>
          <p:cNvSpPr/>
          <p:nvPr/>
        </p:nvSpPr>
        <p:spPr>
          <a:xfrm>
            <a:off x="0" y="12078"/>
            <a:ext cx="4251724" cy="7333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83CF65-366B-A5A0-50F5-24FA01F3C689}"/>
              </a:ext>
            </a:extLst>
          </p:cNvPr>
          <p:cNvSpPr txBox="1"/>
          <p:nvPr/>
        </p:nvSpPr>
        <p:spPr>
          <a:xfrm>
            <a:off x="162143" y="147918"/>
            <a:ext cx="2890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2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缓存击穿解决方案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E6C8248-EE91-0B11-1B10-A1B3848DCFE5}"/>
              </a:ext>
            </a:extLst>
          </p:cNvPr>
          <p:cNvSpPr/>
          <p:nvPr/>
        </p:nvSpPr>
        <p:spPr>
          <a:xfrm>
            <a:off x="1544714" y="1526959"/>
            <a:ext cx="1233997" cy="7333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B102D82-EFD8-A603-43BC-9F255D52BF7E}"/>
              </a:ext>
            </a:extLst>
          </p:cNvPr>
          <p:cNvSpPr/>
          <p:nvPr/>
        </p:nvSpPr>
        <p:spPr>
          <a:xfrm>
            <a:off x="1544713" y="2371817"/>
            <a:ext cx="1233997" cy="7333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0304147-579A-6F2D-AEA0-CCF14CDD6601}"/>
              </a:ext>
            </a:extLst>
          </p:cNvPr>
          <p:cNvSpPr/>
          <p:nvPr/>
        </p:nvSpPr>
        <p:spPr>
          <a:xfrm>
            <a:off x="1544712" y="3216675"/>
            <a:ext cx="1233997" cy="7333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FE13BCE-4233-3249-A191-A1680048901D}"/>
              </a:ext>
            </a:extLst>
          </p:cNvPr>
          <p:cNvSpPr/>
          <p:nvPr/>
        </p:nvSpPr>
        <p:spPr>
          <a:xfrm>
            <a:off x="1535832" y="4064612"/>
            <a:ext cx="1233997" cy="7333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4F37CE8-003F-480C-681E-2F9595C7836C}"/>
              </a:ext>
            </a:extLst>
          </p:cNvPr>
          <p:cNvSpPr/>
          <p:nvPr/>
        </p:nvSpPr>
        <p:spPr>
          <a:xfrm>
            <a:off x="1535831" y="4906391"/>
            <a:ext cx="1233997" cy="7333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</a:p>
        </p:txBody>
      </p:sp>
      <p:sp>
        <p:nvSpPr>
          <p:cNvPr id="12" name="立方体 11">
            <a:extLst>
              <a:ext uri="{FF2B5EF4-FFF2-40B4-BE49-F238E27FC236}">
                <a16:creationId xmlns:a16="http://schemas.microsoft.com/office/drawing/2014/main" id="{E27C21F2-F959-E1CD-5BDC-BBF9FEF1EF01}"/>
              </a:ext>
            </a:extLst>
          </p:cNvPr>
          <p:cNvSpPr/>
          <p:nvPr/>
        </p:nvSpPr>
        <p:spPr>
          <a:xfrm>
            <a:off x="3437138" y="1828801"/>
            <a:ext cx="1748901" cy="1434682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立方体 12">
            <a:extLst>
              <a:ext uri="{FF2B5EF4-FFF2-40B4-BE49-F238E27FC236}">
                <a16:creationId xmlns:a16="http://schemas.microsoft.com/office/drawing/2014/main" id="{B024B4E1-FE4D-D84B-B534-D0A569A52BE4}"/>
              </a:ext>
            </a:extLst>
          </p:cNvPr>
          <p:cNvSpPr/>
          <p:nvPr/>
        </p:nvSpPr>
        <p:spPr>
          <a:xfrm>
            <a:off x="3437138" y="3683295"/>
            <a:ext cx="1748901" cy="1003177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D8B84F8-592C-8BB9-CB38-3A90938D89B9}"/>
              </a:ext>
            </a:extLst>
          </p:cNvPr>
          <p:cNvSpPr/>
          <p:nvPr/>
        </p:nvSpPr>
        <p:spPr>
          <a:xfrm>
            <a:off x="8498664" y="3428627"/>
            <a:ext cx="1998217" cy="12804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endParaRPr lang="zh-CN" altLang="en-US" dirty="0"/>
          </a:p>
        </p:txBody>
      </p:sp>
      <p:sp>
        <p:nvSpPr>
          <p:cNvPr id="15" name="圆柱体 14">
            <a:extLst>
              <a:ext uri="{FF2B5EF4-FFF2-40B4-BE49-F238E27FC236}">
                <a16:creationId xmlns:a16="http://schemas.microsoft.com/office/drawing/2014/main" id="{E479912A-262F-E146-DA3F-B40AC5D2022C}"/>
              </a:ext>
            </a:extLst>
          </p:cNvPr>
          <p:cNvSpPr/>
          <p:nvPr/>
        </p:nvSpPr>
        <p:spPr>
          <a:xfrm>
            <a:off x="8633345" y="912950"/>
            <a:ext cx="1691467" cy="162461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C67B4CF-ED71-64AB-8C5C-258659D3EED4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2778711" y="1893632"/>
            <a:ext cx="658427" cy="6649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70E6292-F8BE-A30B-63E8-8E7AB12289A8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 flipV="1">
            <a:off x="2778710" y="2725477"/>
            <a:ext cx="658428" cy="130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67E8851-7A31-F7AC-81EE-C4476D1DC683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2778709" y="3100590"/>
            <a:ext cx="634755" cy="4827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B4A256B-236B-F3F1-97FA-EE97D5B087AF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 flipV="1">
            <a:off x="2769829" y="4310281"/>
            <a:ext cx="667309" cy="121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4F9E379-4B5E-BE3F-1A3B-BFAEB7066AE9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769828" y="4733975"/>
            <a:ext cx="643636" cy="5390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1B05B7A-A3B7-5E5A-20C4-F92EF74DD145}"/>
              </a:ext>
            </a:extLst>
          </p:cNvPr>
          <p:cNvCxnSpPr>
            <a:cxnSpLocks/>
          </p:cNvCxnSpPr>
          <p:nvPr/>
        </p:nvCxnSpPr>
        <p:spPr>
          <a:xfrm>
            <a:off x="7219029" y="4512826"/>
            <a:ext cx="12796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709A6D3-A974-75E4-84E9-06573110EF25}"/>
              </a:ext>
            </a:extLst>
          </p:cNvPr>
          <p:cNvCxnSpPr>
            <a:cxnSpLocks/>
          </p:cNvCxnSpPr>
          <p:nvPr/>
        </p:nvCxnSpPr>
        <p:spPr>
          <a:xfrm>
            <a:off x="7219029" y="3807978"/>
            <a:ext cx="12796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92422B2-2DC9-ABC8-EBC1-0F68968AC808}"/>
              </a:ext>
            </a:extLst>
          </p:cNvPr>
          <p:cNvCxnSpPr>
            <a:cxnSpLocks/>
          </p:cNvCxnSpPr>
          <p:nvPr/>
        </p:nvCxnSpPr>
        <p:spPr>
          <a:xfrm>
            <a:off x="7242703" y="3092418"/>
            <a:ext cx="1189379" cy="3723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F421342-69B0-C37A-6BB2-E8F7157320D7}"/>
              </a:ext>
            </a:extLst>
          </p:cNvPr>
          <p:cNvCxnSpPr>
            <a:cxnSpLocks/>
          </p:cNvCxnSpPr>
          <p:nvPr/>
        </p:nvCxnSpPr>
        <p:spPr>
          <a:xfrm>
            <a:off x="7243442" y="2574526"/>
            <a:ext cx="1998217" cy="854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BA73485-C491-EE40-7D35-1AB58BCCCC0D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7242703" y="1725257"/>
            <a:ext cx="1390642" cy="3772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281206B-27A2-D30B-937E-6A8936DD7C2A}"/>
              </a:ext>
            </a:extLst>
          </p:cNvPr>
          <p:cNvCxnSpPr>
            <a:cxnSpLocks/>
            <a:stCxn id="15" idx="3"/>
            <a:endCxn id="14" idx="0"/>
          </p:cNvCxnSpPr>
          <p:nvPr/>
        </p:nvCxnSpPr>
        <p:spPr>
          <a:xfrm>
            <a:off x="9479079" y="2537563"/>
            <a:ext cx="18694" cy="891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25A355D-872C-DC10-73FA-638BC12E8108}"/>
              </a:ext>
            </a:extLst>
          </p:cNvPr>
          <p:cNvCxnSpPr>
            <a:cxnSpLocks/>
          </p:cNvCxnSpPr>
          <p:nvPr/>
        </p:nvCxnSpPr>
        <p:spPr>
          <a:xfrm>
            <a:off x="3945390" y="5974698"/>
            <a:ext cx="9158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ECD14A2-F399-02C7-D006-7CA33F18E1B0}"/>
              </a:ext>
            </a:extLst>
          </p:cNvPr>
          <p:cNvCxnSpPr/>
          <p:nvPr/>
        </p:nvCxnSpPr>
        <p:spPr>
          <a:xfrm flipH="1">
            <a:off x="3945390" y="6360849"/>
            <a:ext cx="93955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1D57F899-18FA-76DE-68C0-38CF69A5F6A3}"/>
              </a:ext>
            </a:extLst>
          </p:cNvPr>
          <p:cNvSpPr txBox="1"/>
          <p:nvPr/>
        </p:nvSpPr>
        <p:spPr>
          <a:xfrm>
            <a:off x="4075592" y="5596957"/>
            <a:ext cx="65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02B23A8-FA1E-243E-FBBC-4E2DBEBBED7F}"/>
              </a:ext>
            </a:extLst>
          </p:cNvPr>
          <p:cNvSpPr txBox="1"/>
          <p:nvPr/>
        </p:nvSpPr>
        <p:spPr>
          <a:xfrm>
            <a:off x="4087429" y="6352439"/>
            <a:ext cx="65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响应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0B3F09C-88F0-5032-A65C-6A349AEB8993}"/>
              </a:ext>
            </a:extLst>
          </p:cNvPr>
          <p:cNvCxnSpPr>
            <a:cxnSpLocks/>
          </p:cNvCxnSpPr>
          <p:nvPr/>
        </p:nvCxnSpPr>
        <p:spPr>
          <a:xfrm flipH="1">
            <a:off x="7195355" y="4620827"/>
            <a:ext cx="130330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D85C130C-A0B4-1888-0672-444DCFEC59F5}"/>
              </a:ext>
            </a:extLst>
          </p:cNvPr>
          <p:cNvCxnSpPr>
            <a:cxnSpLocks/>
          </p:cNvCxnSpPr>
          <p:nvPr/>
        </p:nvCxnSpPr>
        <p:spPr>
          <a:xfrm flipH="1">
            <a:off x="7219029" y="3928486"/>
            <a:ext cx="127963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C7C6592-2DAD-09E8-A40C-E96FCA3905E7}"/>
              </a:ext>
            </a:extLst>
          </p:cNvPr>
          <p:cNvCxnSpPr>
            <a:cxnSpLocks/>
          </p:cNvCxnSpPr>
          <p:nvPr/>
        </p:nvCxnSpPr>
        <p:spPr>
          <a:xfrm flipH="1" flipV="1">
            <a:off x="7195355" y="3207915"/>
            <a:ext cx="1303309" cy="3754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0DBC80E0-6A55-A3DA-DDE0-A485F7444AD9}"/>
              </a:ext>
            </a:extLst>
          </p:cNvPr>
          <p:cNvCxnSpPr>
            <a:cxnSpLocks/>
          </p:cNvCxnSpPr>
          <p:nvPr/>
        </p:nvCxnSpPr>
        <p:spPr>
          <a:xfrm flipH="1" flipV="1">
            <a:off x="7195355" y="2670846"/>
            <a:ext cx="1620176" cy="69946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3B3BDE4-BE8A-C05D-925B-40259FDD28B4}"/>
              </a:ext>
            </a:extLst>
          </p:cNvPr>
          <p:cNvCxnSpPr>
            <a:cxnSpLocks/>
          </p:cNvCxnSpPr>
          <p:nvPr/>
        </p:nvCxnSpPr>
        <p:spPr>
          <a:xfrm flipH="1">
            <a:off x="7219029" y="1893632"/>
            <a:ext cx="1279635" cy="31340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247FEB4-A644-A878-8A38-5526A401D091}"/>
              </a:ext>
            </a:extLst>
          </p:cNvPr>
          <p:cNvCxnSpPr>
            <a:cxnSpLocks/>
          </p:cNvCxnSpPr>
          <p:nvPr/>
        </p:nvCxnSpPr>
        <p:spPr>
          <a:xfrm flipH="1" flipV="1">
            <a:off x="2778709" y="1757791"/>
            <a:ext cx="634755" cy="61402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BDA9120-A07E-CDC5-6416-0ABEE887D5C9}"/>
              </a:ext>
            </a:extLst>
          </p:cNvPr>
          <p:cNvCxnSpPr>
            <a:cxnSpLocks/>
          </p:cNvCxnSpPr>
          <p:nvPr/>
        </p:nvCxnSpPr>
        <p:spPr>
          <a:xfrm flipH="1">
            <a:off x="2754296" y="2842319"/>
            <a:ext cx="658427" cy="1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8092F2F-5446-80F5-9903-F49198B7E567}"/>
              </a:ext>
            </a:extLst>
          </p:cNvPr>
          <p:cNvCxnSpPr>
            <a:cxnSpLocks/>
          </p:cNvCxnSpPr>
          <p:nvPr/>
        </p:nvCxnSpPr>
        <p:spPr>
          <a:xfrm flipH="1">
            <a:off x="2822055" y="3316622"/>
            <a:ext cx="524827" cy="4067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985A0EC-4739-B8F3-8F04-474C8DCF61C6}"/>
              </a:ext>
            </a:extLst>
          </p:cNvPr>
          <p:cNvCxnSpPr>
            <a:cxnSpLocks/>
          </p:cNvCxnSpPr>
          <p:nvPr/>
        </p:nvCxnSpPr>
        <p:spPr>
          <a:xfrm flipH="1">
            <a:off x="2754296" y="4184883"/>
            <a:ext cx="636450" cy="12539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6499F4D8-40C9-9A18-EA0E-925151145DE6}"/>
              </a:ext>
            </a:extLst>
          </p:cNvPr>
          <p:cNvCxnSpPr>
            <a:cxnSpLocks/>
          </p:cNvCxnSpPr>
          <p:nvPr/>
        </p:nvCxnSpPr>
        <p:spPr>
          <a:xfrm flipH="1">
            <a:off x="2754296" y="4630146"/>
            <a:ext cx="592586" cy="47050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E623DF4F-DE1E-A487-A618-B1BF4208F5F0}"/>
              </a:ext>
            </a:extLst>
          </p:cNvPr>
          <p:cNvSpPr/>
          <p:nvPr/>
        </p:nvSpPr>
        <p:spPr>
          <a:xfrm>
            <a:off x="6010340" y="1465341"/>
            <a:ext cx="1082843" cy="35026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Lock</a:t>
            </a:r>
            <a:endParaRPr lang="zh-CN" altLang="en-US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9A1AE492-9BC6-1650-A252-1E7AEF98CDB1}"/>
              </a:ext>
            </a:extLst>
          </p:cNvPr>
          <p:cNvCxnSpPr>
            <a:cxnSpLocks/>
          </p:cNvCxnSpPr>
          <p:nvPr/>
        </p:nvCxnSpPr>
        <p:spPr>
          <a:xfrm>
            <a:off x="5257250" y="2029473"/>
            <a:ext cx="6522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228BFF8-6FE8-61FE-FA2D-5513372D155D}"/>
              </a:ext>
            </a:extLst>
          </p:cNvPr>
          <p:cNvCxnSpPr>
            <a:cxnSpLocks/>
          </p:cNvCxnSpPr>
          <p:nvPr/>
        </p:nvCxnSpPr>
        <p:spPr>
          <a:xfrm flipH="1">
            <a:off x="5257248" y="1893632"/>
            <a:ext cx="65225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0293D616-F917-5633-134B-6D52C4E41A48}"/>
              </a:ext>
            </a:extLst>
          </p:cNvPr>
          <p:cNvCxnSpPr>
            <a:cxnSpLocks/>
          </p:cNvCxnSpPr>
          <p:nvPr/>
        </p:nvCxnSpPr>
        <p:spPr>
          <a:xfrm>
            <a:off x="5257250" y="2673550"/>
            <a:ext cx="6522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D9B8ADCF-D3EA-0C49-AB4D-71A9A2D4D205}"/>
              </a:ext>
            </a:extLst>
          </p:cNvPr>
          <p:cNvCxnSpPr>
            <a:cxnSpLocks/>
          </p:cNvCxnSpPr>
          <p:nvPr/>
        </p:nvCxnSpPr>
        <p:spPr>
          <a:xfrm flipH="1">
            <a:off x="5257248" y="2537709"/>
            <a:ext cx="65225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965EB9DD-4AF2-7050-FECD-E971313F0517}"/>
              </a:ext>
            </a:extLst>
          </p:cNvPr>
          <p:cNvCxnSpPr>
            <a:cxnSpLocks/>
          </p:cNvCxnSpPr>
          <p:nvPr/>
        </p:nvCxnSpPr>
        <p:spPr>
          <a:xfrm>
            <a:off x="5257250" y="3216675"/>
            <a:ext cx="6522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1607BCFE-028F-18B1-705B-F040C3AE682D}"/>
              </a:ext>
            </a:extLst>
          </p:cNvPr>
          <p:cNvCxnSpPr>
            <a:cxnSpLocks/>
          </p:cNvCxnSpPr>
          <p:nvPr/>
        </p:nvCxnSpPr>
        <p:spPr>
          <a:xfrm flipH="1">
            <a:off x="5257248" y="3080834"/>
            <a:ext cx="65225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20F4F62B-E05E-4C42-D7AE-257B8D90D2E2}"/>
              </a:ext>
            </a:extLst>
          </p:cNvPr>
          <p:cNvCxnSpPr>
            <a:cxnSpLocks/>
          </p:cNvCxnSpPr>
          <p:nvPr/>
        </p:nvCxnSpPr>
        <p:spPr>
          <a:xfrm>
            <a:off x="5257248" y="3954459"/>
            <a:ext cx="6522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A7227E9-1A3C-23C4-2C70-4771A05E0DF6}"/>
              </a:ext>
            </a:extLst>
          </p:cNvPr>
          <p:cNvCxnSpPr>
            <a:cxnSpLocks/>
          </p:cNvCxnSpPr>
          <p:nvPr/>
        </p:nvCxnSpPr>
        <p:spPr>
          <a:xfrm flipH="1">
            <a:off x="5257246" y="3818618"/>
            <a:ext cx="65225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DAEFB3BC-B94D-2365-53A9-AD262A615380}"/>
              </a:ext>
            </a:extLst>
          </p:cNvPr>
          <p:cNvCxnSpPr>
            <a:cxnSpLocks/>
          </p:cNvCxnSpPr>
          <p:nvPr/>
        </p:nvCxnSpPr>
        <p:spPr>
          <a:xfrm>
            <a:off x="5266927" y="4670095"/>
            <a:ext cx="6522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0A13AAE2-90AC-A78D-7DAE-1DC97EBB7584}"/>
              </a:ext>
            </a:extLst>
          </p:cNvPr>
          <p:cNvCxnSpPr>
            <a:cxnSpLocks/>
          </p:cNvCxnSpPr>
          <p:nvPr/>
        </p:nvCxnSpPr>
        <p:spPr>
          <a:xfrm flipH="1">
            <a:off x="5266925" y="4534254"/>
            <a:ext cx="65225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0" name="椭圆 109">
            <a:extLst>
              <a:ext uri="{FF2B5EF4-FFF2-40B4-BE49-F238E27FC236}">
                <a16:creationId xmlns:a16="http://schemas.microsoft.com/office/drawing/2014/main" id="{DA31C946-98B8-3618-CE58-674B51E0916B}"/>
              </a:ext>
            </a:extLst>
          </p:cNvPr>
          <p:cNvSpPr/>
          <p:nvPr/>
        </p:nvSpPr>
        <p:spPr>
          <a:xfrm>
            <a:off x="2929900" y="2484544"/>
            <a:ext cx="207181" cy="20718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B19DB1A4-EBD5-F3CF-A2A2-F662D06316BC}"/>
              </a:ext>
            </a:extLst>
          </p:cNvPr>
          <p:cNvSpPr/>
          <p:nvPr/>
        </p:nvSpPr>
        <p:spPr>
          <a:xfrm>
            <a:off x="3091646" y="1839657"/>
            <a:ext cx="207181" cy="20718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C02847B7-3F57-73E7-4621-154AB342C47B}"/>
              </a:ext>
            </a:extLst>
          </p:cNvPr>
          <p:cNvSpPr/>
          <p:nvPr/>
        </p:nvSpPr>
        <p:spPr>
          <a:xfrm>
            <a:off x="2879546" y="3151547"/>
            <a:ext cx="207181" cy="20718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C9D53C11-AAE4-DCCA-6241-A1BE35B05AAC}"/>
              </a:ext>
            </a:extLst>
          </p:cNvPr>
          <p:cNvSpPr/>
          <p:nvPr/>
        </p:nvSpPr>
        <p:spPr>
          <a:xfrm>
            <a:off x="2979918" y="3958229"/>
            <a:ext cx="207181" cy="20718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5382C4A0-A3E8-B8A7-AE7B-2F5D8A8A63B4}"/>
              </a:ext>
            </a:extLst>
          </p:cNvPr>
          <p:cNvSpPr/>
          <p:nvPr/>
        </p:nvSpPr>
        <p:spPr>
          <a:xfrm>
            <a:off x="2908748" y="4616866"/>
            <a:ext cx="207181" cy="20718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D6F270B0-009F-F2E8-BE3F-F938D9150CB3}"/>
              </a:ext>
            </a:extLst>
          </p:cNvPr>
          <p:cNvSpPr/>
          <p:nvPr/>
        </p:nvSpPr>
        <p:spPr>
          <a:xfrm>
            <a:off x="5499737" y="1622190"/>
            <a:ext cx="207181" cy="20718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0DC4118A-D828-DEF3-46A5-FA61ABD83257}"/>
              </a:ext>
            </a:extLst>
          </p:cNvPr>
          <p:cNvSpPr/>
          <p:nvPr/>
        </p:nvSpPr>
        <p:spPr>
          <a:xfrm>
            <a:off x="5494599" y="2291126"/>
            <a:ext cx="207181" cy="20718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2D3DC430-D4AC-9FDA-4482-0E75050A6952}"/>
              </a:ext>
            </a:extLst>
          </p:cNvPr>
          <p:cNvSpPr/>
          <p:nvPr/>
        </p:nvSpPr>
        <p:spPr>
          <a:xfrm>
            <a:off x="5496451" y="2829765"/>
            <a:ext cx="207181" cy="20718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311400EC-5763-7161-366B-966A99C5ECD2}"/>
              </a:ext>
            </a:extLst>
          </p:cNvPr>
          <p:cNvSpPr/>
          <p:nvPr/>
        </p:nvSpPr>
        <p:spPr>
          <a:xfrm>
            <a:off x="5489461" y="3565514"/>
            <a:ext cx="207181" cy="20718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5F90E1CD-AB70-C786-E358-7F896C4C958C}"/>
              </a:ext>
            </a:extLst>
          </p:cNvPr>
          <p:cNvSpPr/>
          <p:nvPr/>
        </p:nvSpPr>
        <p:spPr>
          <a:xfrm>
            <a:off x="5496450" y="4270054"/>
            <a:ext cx="207181" cy="20718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7C5AA7C3-C92D-6A31-6BAF-C65BEBB08FDA}"/>
              </a:ext>
            </a:extLst>
          </p:cNvPr>
          <p:cNvSpPr/>
          <p:nvPr/>
        </p:nvSpPr>
        <p:spPr>
          <a:xfrm>
            <a:off x="7730843" y="1676894"/>
            <a:ext cx="207181" cy="20718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8A9F1380-4710-C8E3-38B0-F4DF7DC4861C}"/>
              </a:ext>
            </a:extLst>
          </p:cNvPr>
          <p:cNvSpPr/>
          <p:nvPr/>
        </p:nvSpPr>
        <p:spPr>
          <a:xfrm>
            <a:off x="8035369" y="2674451"/>
            <a:ext cx="207181" cy="20718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43CA3A97-8DDE-6550-2296-32F2E901677E}"/>
              </a:ext>
            </a:extLst>
          </p:cNvPr>
          <p:cNvSpPr/>
          <p:nvPr/>
        </p:nvSpPr>
        <p:spPr>
          <a:xfrm>
            <a:off x="7484141" y="2957592"/>
            <a:ext cx="207181" cy="20718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F5EF9943-2152-D016-0B1D-D18FBB2D9175}"/>
              </a:ext>
            </a:extLst>
          </p:cNvPr>
          <p:cNvSpPr/>
          <p:nvPr/>
        </p:nvSpPr>
        <p:spPr>
          <a:xfrm>
            <a:off x="7484141" y="3540011"/>
            <a:ext cx="207181" cy="20718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BE4A5C52-A23F-3735-F645-5B994B59DC6C}"/>
              </a:ext>
            </a:extLst>
          </p:cNvPr>
          <p:cNvSpPr/>
          <p:nvPr/>
        </p:nvSpPr>
        <p:spPr>
          <a:xfrm>
            <a:off x="7482751" y="4227940"/>
            <a:ext cx="207181" cy="20718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7AD426BA-6D09-4470-C57B-715CB97873B2}"/>
              </a:ext>
            </a:extLst>
          </p:cNvPr>
          <p:cNvSpPr txBox="1"/>
          <p:nvPr/>
        </p:nvSpPr>
        <p:spPr>
          <a:xfrm>
            <a:off x="5768271" y="5579892"/>
            <a:ext cx="6094520" cy="1035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dirty="0"/>
              <a:t>对</a:t>
            </a:r>
            <a:r>
              <a:rPr lang="en-US" altLang="zh-CN" dirty="0"/>
              <a:t>key</a:t>
            </a:r>
            <a:r>
              <a:rPr lang="zh-CN" altLang="en-US" dirty="0"/>
              <a:t>加互斥锁。当</a:t>
            </a:r>
            <a:r>
              <a:rPr lang="en-US" altLang="zh-CN" dirty="0"/>
              <a:t>key</a:t>
            </a:r>
            <a:r>
              <a:rPr lang="zh-CN" altLang="en-US" dirty="0"/>
              <a:t>过期后，大量的请求涌入时，让一个线程正常请求数据库，并将查询结果写入</a:t>
            </a:r>
            <a:r>
              <a:rPr lang="en-US" altLang="zh-CN" dirty="0"/>
              <a:t>Redis</a:t>
            </a:r>
            <a:r>
              <a:rPr lang="zh-CN" altLang="en-US" dirty="0"/>
              <a:t>后释放锁。后续的请求直接走缓存。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8340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39CA427-DC83-09AF-1125-ADAB94990A65}"/>
              </a:ext>
            </a:extLst>
          </p:cNvPr>
          <p:cNvSpPr/>
          <p:nvPr/>
        </p:nvSpPr>
        <p:spPr>
          <a:xfrm>
            <a:off x="0" y="12078"/>
            <a:ext cx="4251724" cy="7333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83CF65-366B-A5A0-50F5-24FA01F3C689}"/>
              </a:ext>
            </a:extLst>
          </p:cNvPr>
          <p:cNvSpPr txBox="1"/>
          <p:nvPr/>
        </p:nvSpPr>
        <p:spPr>
          <a:xfrm>
            <a:off x="162143" y="147918"/>
            <a:ext cx="3272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2.1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击穿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方案实现原理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3DB386-2561-BED2-9F93-55347D68EAFB}"/>
              </a:ext>
            </a:extLst>
          </p:cNvPr>
          <p:cNvSpPr txBox="1"/>
          <p:nvPr/>
        </p:nvSpPr>
        <p:spPr>
          <a:xfrm>
            <a:off x="1695635" y="739222"/>
            <a:ext cx="921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涉及技术：注解、反射、自定义</a:t>
            </a:r>
            <a:r>
              <a:rPr lang="en-US" altLang="zh-CN" b="1" dirty="0" err="1"/>
              <a:t>Springboot</a:t>
            </a:r>
            <a:r>
              <a:rPr lang="en-US" altLang="zh-CN" b="1" dirty="0"/>
              <a:t>-starter</a:t>
            </a:r>
            <a:r>
              <a:rPr lang="zh-CN" altLang="en-US" b="1" dirty="0"/>
              <a:t>、</a:t>
            </a:r>
            <a:r>
              <a:rPr lang="en-US" altLang="zh-CN" b="1" dirty="0"/>
              <a:t>AOP</a:t>
            </a:r>
            <a:r>
              <a:rPr lang="zh-CN" altLang="en-US" b="1" dirty="0"/>
              <a:t>、</a:t>
            </a:r>
            <a:r>
              <a:rPr lang="en-US" altLang="zh-CN" b="1" dirty="0"/>
              <a:t>Redis</a:t>
            </a:r>
            <a:r>
              <a:rPr lang="zh-CN" altLang="en-US" b="1" dirty="0"/>
              <a:t>、</a:t>
            </a:r>
            <a:r>
              <a:rPr lang="en-US" altLang="zh-CN" b="1" dirty="0" err="1"/>
              <a:t>Redisson</a:t>
            </a:r>
            <a:r>
              <a:rPr lang="zh-CN" altLang="en-US" b="1" dirty="0"/>
              <a:t>、读写锁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5D23C76-0420-CCF2-5F3D-F23B98ED4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7547" y="5345135"/>
            <a:ext cx="3573262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@CacheStringSearch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(param…)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Object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fun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(param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…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业务代码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A13785F-D89D-03F0-FE3D-C74FD7778E47}"/>
              </a:ext>
            </a:extLst>
          </p:cNvPr>
          <p:cNvSpPr txBox="1"/>
          <p:nvPr/>
        </p:nvSpPr>
        <p:spPr>
          <a:xfrm>
            <a:off x="46267" y="1334658"/>
            <a:ext cx="18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、自定义注解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37F0669-93A5-DD3A-13A1-A826F4FF6F40}"/>
              </a:ext>
            </a:extLst>
          </p:cNvPr>
          <p:cNvSpPr txBox="1"/>
          <p:nvPr/>
        </p:nvSpPr>
        <p:spPr>
          <a:xfrm>
            <a:off x="42168" y="1815872"/>
            <a:ext cx="2462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@CacheStringSearch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2934158-DA97-3594-F669-7A1A56A84067}"/>
              </a:ext>
            </a:extLst>
          </p:cNvPr>
          <p:cNvSpPr txBox="1"/>
          <p:nvPr/>
        </p:nvSpPr>
        <p:spPr>
          <a:xfrm>
            <a:off x="4149345" y="1248142"/>
            <a:ext cx="229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Spring AOP</a:t>
            </a:r>
            <a:r>
              <a:rPr lang="zh-CN" altLang="en-US" dirty="0"/>
              <a:t>拦截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C33D795-7718-BA6C-45B6-7D2701579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5887" y="1732708"/>
            <a:ext cx="4792336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@Pointcut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"@annotation(CacheStringSearch)"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cacheStringSearchPointcut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@Around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"cacheStringSearchPointcut()"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Object </a:t>
            </a:r>
            <a:r>
              <a:rPr lang="en-US" altLang="zh-CN" sz="1400" dirty="0">
                <a:solidFill>
                  <a:srgbClr val="00627A"/>
                </a:solidFill>
                <a:latin typeface="Arial Unicode MS"/>
                <a:ea typeface="JetBrains Mono"/>
              </a:rPr>
              <a:t>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ethod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ProceedingJoinPoint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proceedingJoinPoint)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代码实现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4C2564F-1DE1-A4C6-599A-39C5E6631562}"/>
              </a:ext>
            </a:extLst>
          </p:cNvPr>
          <p:cNvSpPr txBox="1"/>
          <p:nvPr/>
        </p:nvSpPr>
        <p:spPr>
          <a:xfrm>
            <a:off x="8922284" y="1250596"/>
            <a:ext cx="246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、单独的</a:t>
            </a:r>
            <a:r>
              <a:rPr lang="en-US" altLang="zh-CN" dirty="0"/>
              <a:t>Redis</a:t>
            </a:r>
            <a:r>
              <a:rPr lang="zh-CN" altLang="en-US" dirty="0"/>
              <a:t>配置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7A17910-297D-7D77-A1BE-F0348E49D4B0}"/>
              </a:ext>
            </a:extLst>
          </p:cNvPr>
          <p:cNvSpPr txBox="1"/>
          <p:nvPr/>
        </p:nvSpPr>
        <p:spPr>
          <a:xfrm>
            <a:off x="8922284" y="1680032"/>
            <a:ext cx="3273980" cy="715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dirty="0"/>
              <a:t>使用者可能需要与</a:t>
            </a:r>
            <a:r>
              <a:rPr lang="en-US" altLang="zh-CN" dirty="0"/>
              <a:t>spring</a:t>
            </a:r>
            <a:r>
              <a:rPr lang="zh-CN" altLang="en-US" dirty="0"/>
              <a:t>项目不同的</a:t>
            </a:r>
            <a:r>
              <a:rPr lang="en-US" altLang="zh-CN" dirty="0"/>
              <a:t>Redis</a:t>
            </a:r>
            <a:r>
              <a:rPr lang="zh-CN" altLang="en-US" dirty="0"/>
              <a:t>配置</a:t>
            </a: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EB53537B-1C92-88D2-E8DA-A008F63E5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8273" y="2317311"/>
            <a:ext cx="2270803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spring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cache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redis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redis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host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localhost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port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6379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mszq-safe-cache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redis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host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localhost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port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6380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unified-config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false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A59B6B2-0456-9583-AA37-F269AE5CC131}"/>
              </a:ext>
            </a:extLst>
          </p:cNvPr>
          <p:cNvSpPr txBox="1"/>
          <p:nvPr/>
        </p:nvSpPr>
        <p:spPr>
          <a:xfrm>
            <a:off x="166691" y="4577848"/>
            <a:ext cx="4188335" cy="1035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、根据自定义</a:t>
            </a:r>
            <a:r>
              <a:rPr lang="en-US" altLang="zh-CN" dirty="0" err="1"/>
              <a:t>Springboot</a:t>
            </a:r>
            <a:r>
              <a:rPr lang="en-US" altLang="zh-CN" dirty="0"/>
              <a:t>-starter</a:t>
            </a:r>
            <a:r>
              <a:rPr lang="zh-CN" altLang="en-US" dirty="0"/>
              <a:t>的流程进行封装（配置文件、自动配置类等），并得到</a:t>
            </a:r>
            <a:r>
              <a:rPr lang="en-US" altLang="zh-CN" dirty="0"/>
              <a:t>jar</a:t>
            </a:r>
            <a:r>
              <a:rPr lang="zh-CN" altLang="en-US" dirty="0"/>
              <a:t>包</a:t>
            </a:r>
            <a:endParaRPr lang="en-US" altLang="zh-CN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6D1A148-B8BA-3263-679B-E46541EBE910}"/>
              </a:ext>
            </a:extLst>
          </p:cNvPr>
          <p:cNvSpPr txBox="1"/>
          <p:nvPr/>
        </p:nvSpPr>
        <p:spPr>
          <a:xfrm>
            <a:off x="4149345" y="4581014"/>
            <a:ext cx="4188335" cy="715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 err="1"/>
              <a:t>Springboot</a:t>
            </a:r>
            <a:r>
              <a:rPr lang="zh-CN" altLang="en-US" dirty="0"/>
              <a:t>项目中引入该</a:t>
            </a:r>
            <a:r>
              <a:rPr lang="en-US" altLang="zh-CN" dirty="0"/>
              <a:t>jar</a:t>
            </a:r>
            <a:r>
              <a:rPr lang="zh-CN" altLang="en-US" dirty="0"/>
              <a:t>包，查询业务代码上标注该注解</a:t>
            </a:r>
            <a:endParaRPr lang="en-US" altLang="zh-CN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F452203-F78E-0604-169C-C814359CD907}"/>
              </a:ext>
            </a:extLst>
          </p:cNvPr>
          <p:cNvCxnSpPr>
            <a:cxnSpLocks/>
          </p:cNvCxnSpPr>
          <p:nvPr/>
        </p:nvCxnSpPr>
        <p:spPr>
          <a:xfrm>
            <a:off x="4085900" y="1250596"/>
            <a:ext cx="0" cy="520347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F53FD14-5984-AFB7-A494-E066EEE93716}"/>
              </a:ext>
            </a:extLst>
          </p:cNvPr>
          <p:cNvCxnSpPr>
            <a:cxnSpLocks/>
          </p:cNvCxnSpPr>
          <p:nvPr/>
        </p:nvCxnSpPr>
        <p:spPr>
          <a:xfrm flipH="1">
            <a:off x="8908223" y="1300732"/>
            <a:ext cx="14061" cy="5153334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B0AC491-D1FD-B1DE-584D-24AA59F2F2D3}"/>
              </a:ext>
            </a:extLst>
          </p:cNvPr>
          <p:cNvCxnSpPr>
            <a:cxnSpLocks/>
          </p:cNvCxnSpPr>
          <p:nvPr/>
        </p:nvCxnSpPr>
        <p:spPr>
          <a:xfrm flipH="1">
            <a:off x="162143" y="4130788"/>
            <a:ext cx="8653383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6C64EF55-D85B-848E-1258-C1262B869294}"/>
              </a:ext>
            </a:extLst>
          </p:cNvPr>
          <p:cNvSpPr/>
          <p:nvPr/>
        </p:nvSpPr>
        <p:spPr>
          <a:xfrm>
            <a:off x="6721781" y="1062689"/>
            <a:ext cx="3231798" cy="11365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实现在不修改源代码的情况下给代码添加额外功能</a:t>
            </a:r>
          </a:p>
        </p:txBody>
      </p:sp>
    </p:spTree>
    <p:extLst>
      <p:ext uri="{BB962C8B-B14F-4D97-AF65-F5344CB8AC3E}">
        <p14:creationId xmlns:p14="http://schemas.microsoft.com/office/powerpoint/2010/main" val="399483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39CA427-DC83-09AF-1125-ADAB94990A65}"/>
              </a:ext>
            </a:extLst>
          </p:cNvPr>
          <p:cNvSpPr/>
          <p:nvPr/>
        </p:nvSpPr>
        <p:spPr>
          <a:xfrm>
            <a:off x="0" y="12078"/>
            <a:ext cx="4251724" cy="7333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83CF65-366B-A5A0-50F5-24FA01F3C689}"/>
              </a:ext>
            </a:extLst>
          </p:cNvPr>
          <p:cNvSpPr txBox="1"/>
          <p:nvPr/>
        </p:nvSpPr>
        <p:spPr>
          <a:xfrm>
            <a:off x="162143" y="147918"/>
            <a:ext cx="3272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2.2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击穿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: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 方案实现流程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2934158-DA97-3594-F669-7A1A56A84067}"/>
              </a:ext>
            </a:extLst>
          </p:cNvPr>
          <p:cNvSpPr txBox="1"/>
          <p:nvPr/>
        </p:nvSpPr>
        <p:spPr>
          <a:xfrm>
            <a:off x="5893147" y="217084"/>
            <a:ext cx="325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Spring AOP</a:t>
            </a:r>
            <a:r>
              <a:rPr lang="zh-CN" altLang="en-US" sz="2000" b="1" dirty="0"/>
              <a:t> 中的实现流程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1E59BCA-7263-9A1D-455D-FAE969BBCF87}"/>
              </a:ext>
            </a:extLst>
          </p:cNvPr>
          <p:cNvSpPr txBox="1"/>
          <p:nvPr/>
        </p:nvSpPr>
        <p:spPr>
          <a:xfrm>
            <a:off x="6431495" y="2389626"/>
            <a:ext cx="5878424" cy="1035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dirty="0"/>
              <a:t>使用读写锁原因：被写锁阻塞的线程（持有读锁），可被同时释放，并行化执行；普通的锁，互相竞争的线程需要串行化执行。</a:t>
            </a:r>
            <a:endParaRPr lang="en-US" altLang="zh-CN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8C1630F-EEA4-5D1A-9370-8E39BFF24764}"/>
              </a:ext>
            </a:extLst>
          </p:cNvPr>
          <p:cNvGrpSpPr/>
          <p:nvPr/>
        </p:nvGrpSpPr>
        <p:grpSpPr>
          <a:xfrm>
            <a:off x="295835" y="829592"/>
            <a:ext cx="8135518" cy="5909313"/>
            <a:chOff x="295835" y="829592"/>
            <a:chExt cx="8135518" cy="5909313"/>
          </a:xfrm>
        </p:grpSpPr>
        <p:sp>
          <p:nvSpPr>
            <p:cNvPr id="7" name="流程图: 过程 6">
              <a:extLst>
                <a:ext uri="{FF2B5EF4-FFF2-40B4-BE49-F238E27FC236}">
                  <a16:creationId xmlns:a16="http://schemas.microsoft.com/office/drawing/2014/main" id="{9525213F-217D-3A57-9B90-FD4D012F1F86}"/>
                </a:ext>
              </a:extLst>
            </p:cNvPr>
            <p:cNvSpPr/>
            <p:nvPr/>
          </p:nvSpPr>
          <p:spPr>
            <a:xfrm>
              <a:off x="2268817" y="829592"/>
              <a:ext cx="3046954" cy="436615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dirty="0"/>
                <a:t>通过反射获取注解以及注解参数</a:t>
              </a:r>
            </a:p>
          </p:txBody>
        </p:sp>
        <p:sp>
          <p:nvSpPr>
            <p:cNvPr id="8" name="流程图: 过程 7">
              <a:extLst>
                <a:ext uri="{FF2B5EF4-FFF2-40B4-BE49-F238E27FC236}">
                  <a16:creationId xmlns:a16="http://schemas.microsoft.com/office/drawing/2014/main" id="{C2F46AD6-743C-5772-E61F-9833D98D2986}"/>
                </a:ext>
              </a:extLst>
            </p:cNvPr>
            <p:cNvSpPr/>
            <p:nvPr/>
          </p:nvSpPr>
          <p:spPr>
            <a:xfrm>
              <a:off x="2122867" y="1421944"/>
              <a:ext cx="3338854" cy="523223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dirty="0"/>
                <a:t>获取配置文件</a:t>
              </a:r>
              <a:r>
                <a:rPr lang="en-US" altLang="zh-CN" sz="1500" dirty="0" err="1"/>
                <a:t>application.yaml</a:t>
              </a:r>
              <a:r>
                <a:rPr lang="zh-CN" altLang="en-US" sz="1500" dirty="0"/>
                <a:t>相关配置参数</a:t>
              </a:r>
            </a:p>
          </p:txBody>
        </p:sp>
        <p:sp>
          <p:nvSpPr>
            <p:cNvPr id="9" name="流程图: 过程 8">
              <a:extLst>
                <a:ext uri="{FF2B5EF4-FFF2-40B4-BE49-F238E27FC236}">
                  <a16:creationId xmlns:a16="http://schemas.microsoft.com/office/drawing/2014/main" id="{E3521930-562F-5ED4-CD09-39E340F702C1}"/>
                </a:ext>
              </a:extLst>
            </p:cNvPr>
            <p:cNvSpPr/>
            <p:nvPr/>
          </p:nvSpPr>
          <p:spPr>
            <a:xfrm>
              <a:off x="295835" y="3068607"/>
              <a:ext cx="1714516" cy="675718"/>
            </a:xfrm>
            <a:prstGeom prst="flowChartProcess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dirty="0"/>
                <a:t>返回数据</a:t>
              </a:r>
            </a:p>
          </p:txBody>
        </p:sp>
        <p:sp>
          <p:nvSpPr>
            <p:cNvPr id="10" name="流程图: 决策 9">
              <a:extLst>
                <a:ext uri="{FF2B5EF4-FFF2-40B4-BE49-F238E27FC236}">
                  <a16:creationId xmlns:a16="http://schemas.microsoft.com/office/drawing/2014/main" id="{30BF397A-516B-FA61-8BA0-512AB27D34EB}"/>
                </a:ext>
              </a:extLst>
            </p:cNvPr>
            <p:cNvSpPr/>
            <p:nvPr/>
          </p:nvSpPr>
          <p:spPr>
            <a:xfrm>
              <a:off x="2551189" y="2247918"/>
              <a:ext cx="2482210" cy="921570"/>
            </a:xfrm>
            <a:prstGeom prst="flowChartDecisi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dirty="0"/>
                <a:t>查询</a:t>
              </a:r>
              <a:r>
                <a:rPr lang="en-US" altLang="zh-CN" sz="1500" dirty="0"/>
                <a:t>Redis</a:t>
              </a:r>
              <a:endParaRPr lang="zh-CN" altLang="en-US" sz="1500" dirty="0"/>
            </a:p>
            <a:p>
              <a:pPr algn="ctr"/>
              <a:r>
                <a:rPr lang="zh-CN" altLang="en-US" sz="1500" dirty="0"/>
                <a:t>判断数据是否存在</a:t>
              </a:r>
            </a:p>
          </p:txBody>
        </p:sp>
        <p:sp>
          <p:nvSpPr>
            <p:cNvPr id="11" name="流程图: 过程 10">
              <a:extLst>
                <a:ext uri="{FF2B5EF4-FFF2-40B4-BE49-F238E27FC236}">
                  <a16:creationId xmlns:a16="http://schemas.microsoft.com/office/drawing/2014/main" id="{98FABD65-8C8E-095C-2B8A-2F3473C5EE2B}"/>
                </a:ext>
              </a:extLst>
            </p:cNvPr>
            <p:cNvSpPr/>
            <p:nvPr/>
          </p:nvSpPr>
          <p:spPr>
            <a:xfrm>
              <a:off x="4676096" y="3012638"/>
              <a:ext cx="1714516" cy="675718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dirty="0"/>
                <a:t>获取分布式读写锁</a:t>
              </a:r>
              <a:r>
                <a:rPr lang="en-US" altLang="zh-CN" sz="1500" dirty="0"/>
                <a:t>/</a:t>
              </a:r>
              <a:r>
                <a:rPr lang="zh-CN" altLang="en-US" sz="1500" dirty="0"/>
                <a:t>本地读写锁</a:t>
              </a:r>
            </a:p>
          </p:txBody>
        </p:sp>
        <p:sp>
          <p:nvSpPr>
            <p:cNvPr id="13" name="流程图: 决策 12">
              <a:extLst>
                <a:ext uri="{FF2B5EF4-FFF2-40B4-BE49-F238E27FC236}">
                  <a16:creationId xmlns:a16="http://schemas.microsoft.com/office/drawing/2014/main" id="{F8A92087-D8F9-E519-EEAD-930DA9961B4A}"/>
                </a:ext>
              </a:extLst>
            </p:cNvPr>
            <p:cNvSpPr/>
            <p:nvPr/>
          </p:nvSpPr>
          <p:spPr>
            <a:xfrm>
              <a:off x="4346312" y="3873197"/>
              <a:ext cx="2374084" cy="675718"/>
            </a:xfrm>
            <a:prstGeom prst="flowChartDecisi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dirty="0"/>
                <a:t>尝试加写锁</a:t>
              </a:r>
            </a:p>
          </p:txBody>
        </p:sp>
        <p:sp>
          <p:nvSpPr>
            <p:cNvPr id="15" name="流程图: 过程 14">
              <a:extLst>
                <a:ext uri="{FF2B5EF4-FFF2-40B4-BE49-F238E27FC236}">
                  <a16:creationId xmlns:a16="http://schemas.microsoft.com/office/drawing/2014/main" id="{CD0E5FC6-0C00-9A95-E600-591B70E81AA4}"/>
                </a:ext>
              </a:extLst>
            </p:cNvPr>
            <p:cNvSpPr/>
            <p:nvPr/>
          </p:nvSpPr>
          <p:spPr>
            <a:xfrm>
              <a:off x="2679079" y="4628266"/>
              <a:ext cx="2130838" cy="675718"/>
            </a:xfrm>
            <a:prstGeom prst="flowChartProcess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dirty="0"/>
                <a:t>加读锁，被写锁阻塞，等待写锁释放</a:t>
              </a:r>
            </a:p>
          </p:txBody>
        </p:sp>
        <p:sp>
          <p:nvSpPr>
            <p:cNvPr id="16" name="流程图: 过程 15">
              <a:extLst>
                <a:ext uri="{FF2B5EF4-FFF2-40B4-BE49-F238E27FC236}">
                  <a16:creationId xmlns:a16="http://schemas.microsoft.com/office/drawing/2014/main" id="{54D87A4D-82C5-57F1-878F-0FF1627AEA84}"/>
                </a:ext>
              </a:extLst>
            </p:cNvPr>
            <p:cNvSpPr/>
            <p:nvPr/>
          </p:nvSpPr>
          <p:spPr>
            <a:xfrm>
              <a:off x="2883945" y="5572831"/>
              <a:ext cx="1714516" cy="675718"/>
            </a:xfrm>
            <a:prstGeom prst="flowChartProcess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dirty="0"/>
                <a:t>查</a:t>
              </a:r>
              <a:r>
                <a:rPr lang="en-US" altLang="zh-CN" sz="1500" dirty="0"/>
                <a:t>Redis</a:t>
              </a:r>
              <a:r>
                <a:rPr lang="zh-CN" altLang="en-US" sz="1500" dirty="0"/>
                <a:t>，返回数据</a:t>
              </a:r>
            </a:p>
          </p:txBody>
        </p:sp>
        <p:sp>
          <p:nvSpPr>
            <p:cNvPr id="17" name="流程图: 过程 16">
              <a:extLst>
                <a:ext uri="{FF2B5EF4-FFF2-40B4-BE49-F238E27FC236}">
                  <a16:creationId xmlns:a16="http://schemas.microsoft.com/office/drawing/2014/main" id="{0F6C3486-6394-2DD9-405E-07CDFE2C6E64}"/>
                </a:ext>
              </a:extLst>
            </p:cNvPr>
            <p:cNvSpPr/>
            <p:nvPr/>
          </p:nvSpPr>
          <p:spPr>
            <a:xfrm>
              <a:off x="5893147" y="4621095"/>
              <a:ext cx="2538206" cy="527144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dirty="0"/>
                <a:t>执行原方法，查询数据库</a:t>
              </a:r>
            </a:p>
          </p:txBody>
        </p:sp>
        <p:sp>
          <p:nvSpPr>
            <p:cNvPr id="19" name="流程图: 过程 18">
              <a:extLst>
                <a:ext uri="{FF2B5EF4-FFF2-40B4-BE49-F238E27FC236}">
                  <a16:creationId xmlns:a16="http://schemas.microsoft.com/office/drawing/2014/main" id="{FFF54914-050C-D886-8C9E-DE13302FFB10}"/>
                </a:ext>
              </a:extLst>
            </p:cNvPr>
            <p:cNvSpPr/>
            <p:nvPr/>
          </p:nvSpPr>
          <p:spPr>
            <a:xfrm>
              <a:off x="6300620" y="5468308"/>
              <a:ext cx="1714516" cy="535856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dirty="0"/>
                <a:t>存数据进</a:t>
              </a:r>
              <a:r>
                <a:rPr lang="en-US" altLang="zh-CN" sz="1500" dirty="0"/>
                <a:t>Redis</a:t>
              </a:r>
              <a:endParaRPr lang="zh-CN" altLang="en-US" sz="1500" dirty="0"/>
            </a:p>
          </p:txBody>
        </p:sp>
        <p:sp>
          <p:nvSpPr>
            <p:cNvPr id="20" name="流程图: 过程 19">
              <a:extLst>
                <a:ext uri="{FF2B5EF4-FFF2-40B4-BE49-F238E27FC236}">
                  <a16:creationId xmlns:a16="http://schemas.microsoft.com/office/drawing/2014/main" id="{66BDE2F4-2F5F-E790-0178-89EDF83B0B0C}"/>
                </a:ext>
              </a:extLst>
            </p:cNvPr>
            <p:cNvSpPr/>
            <p:nvPr/>
          </p:nvSpPr>
          <p:spPr>
            <a:xfrm>
              <a:off x="6085830" y="6288384"/>
              <a:ext cx="2146906" cy="450521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dirty="0"/>
                <a:t>返回数据，释放写锁</a:t>
              </a:r>
            </a:p>
          </p:txBody>
        </p:sp>
        <p:cxnSp>
          <p:nvCxnSpPr>
            <p:cNvPr id="22" name="连接符: 肘形 21">
              <a:extLst>
                <a:ext uri="{FF2B5EF4-FFF2-40B4-BE49-F238E27FC236}">
                  <a16:creationId xmlns:a16="http://schemas.microsoft.com/office/drawing/2014/main" id="{DECF005D-60EA-4565-BA43-B01D77A41214}"/>
                </a:ext>
              </a:extLst>
            </p:cNvPr>
            <p:cNvCxnSpPr>
              <a:stCxn id="10" idx="1"/>
              <a:endCxn id="9" idx="0"/>
            </p:cNvCxnSpPr>
            <p:nvPr/>
          </p:nvCxnSpPr>
          <p:spPr>
            <a:xfrm rot="10800000" flipV="1">
              <a:off x="1153093" y="2708703"/>
              <a:ext cx="1398096" cy="359904"/>
            </a:xfrm>
            <a:prstGeom prst="bentConnector2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连接符: 肘形 25">
              <a:extLst>
                <a:ext uri="{FF2B5EF4-FFF2-40B4-BE49-F238E27FC236}">
                  <a16:creationId xmlns:a16="http://schemas.microsoft.com/office/drawing/2014/main" id="{433501E0-E363-BAF7-F603-92C33CE7FBC4}"/>
                </a:ext>
              </a:extLst>
            </p:cNvPr>
            <p:cNvCxnSpPr>
              <a:cxnSpLocks/>
              <a:stCxn id="10" idx="3"/>
              <a:endCxn id="11" idx="0"/>
            </p:cNvCxnSpPr>
            <p:nvPr/>
          </p:nvCxnSpPr>
          <p:spPr>
            <a:xfrm>
              <a:off x="5033399" y="2708703"/>
              <a:ext cx="499955" cy="30393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5F38F055-4B55-9339-B667-4B7C5CC0892A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3792294" y="1266207"/>
              <a:ext cx="0" cy="1557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DD16A496-33B7-C3EB-713A-3925E9B6BE06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3792294" y="1945167"/>
              <a:ext cx="0" cy="3027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C1D82CF3-59C1-CCDD-5C6D-207F2D5DCBEF}"/>
                </a:ext>
              </a:extLst>
            </p:cNvPr>
            <p:cNvCxnSpPr>
              <a:cxnSpLocks/>
              <a:stCxn id="11" idx="2"/>
              <a:endCxn id="13" idx="0"/>
            </p:cNvCxnSpPr>
            <p:nvPr/>
          </p:nvCxnSpPr>
          <p:spPr>
            <a:xfrm>
              <a:off x="5533354" y="3688356"/>
              <a:ext cx="0" cy="1848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681E471D-606C-2EAD-B6E3-32CD1C6A0A3D}"/>
                </a:ext>
              </a:extLst>
            </p:cNvPr>
            <p:cNvCxnSpPr>
              <a:cxnSpLocks/>
              <a:stCxn id="17" idx="2"/>
              <a:endCxn id="19" idx="0"/>
            </p:cNvCxnSpPr>
            <p:nvPr/>
          </p:nvCxnSpPr>
          <p:spPr>
            <a:xfrm flipH="1">
              <a:off x="7157878" y="5148239"/>
              <a:ext cx="4372" cy="3200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D3D2FBD7-470A-CC50-8FF9-4B34A3922C04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>
            <a:xfrm>
              <a:off x="7157878" y="6004164"/>
              <a:ext cx="1405" cy="2842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6D6D93F8-FA96-DD8D-57A6-06AC20B1B2A8}"/>
                </a:ext>
              </a:extLst>
            </p:cNvPr>
            <p:cNvCxnSpPr>
              <a:stCxn id="15" idx="2"/>
              <a:endCxn id="16" idx="0"/>
            </p:cNvCxnSpPr>
            <p:nvPr/>
          </p:nvCxnSpPr>
          <p:spPr>
            <a:xfrm flipH="1">
              <a:off x="3741203" y="5303984"/>
              <a:ext cx="3295" cy="268847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连接符: 肘形 41">
              <a:extLst>
                <a:ext uri="{FF2B5EF4-FFF2-40B4-BE49-F238E27FC236}">
                  <a16:creationId xmlns:a16="http://schemas.microsoft.com/office/drawing/2014/main" id="{414BCF8E-F36D-5F7E-7DD4-5B4FB3688A9F}"/>
                </a:ext>
              </a:extLst>
            </p:cNvPr>
            <p:cNvCxnSpPr>
              <a:cxnSpLocks/>
              <a:stCxn id="13" idx="1"/>
              <a:endCxn id="15" idx="0"/>
            </p:cNvCxnSpPr>
            <p:nvPr/>
          </p:nvCxnSpPr>
          <p:spPr>
            <a:xfrm rot="10800000" flipV="1">
              <a:off x="3744498" y="4211056"/>
              <a:ext cx="601814" cy="417210"/>
            </a:xfrm>
            <a:prstGeom prst="bentConnector2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连接符: 肘形 43">
              <a:extLst>
                <a:ext uri="{FF2B5EF4-FFF2-40B4-BE49-F238E27FC236}">
                  <a16:creationId xmlns:a16="http://schemas.microsoft.com/office/drawing/2014/main" id="{AD98FB38-EA19-F450-2BAF-02B5F019A742}"/>
                </a:ext>
              </a:extLst>
            </p:cNvPr>
            <p:cNvCxnSpPr>
              <a:cxnSpLocks/>
              <a:stCxn id="13" idx="3"/>
              <a:endCxn id="17" idx="0"/>
            </p:cNvCxnSpPr>
            <p:nvPr/>
          </p:nvCxnSpPr>
          <p:spPr>
            <a:xfrm>
              <a:off x="6720396" y="4211056"/>
              <a:ext cx="441854" cy="41003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2EBF3DC1-D15D-3581-F63E-6AC05470077D}"/>
                </a:ext>
              </a:extLst>
            </p:cNvPr>
            <p:cNvSpPr txBox="1"/>
            <p:nvPr/>
          </p:nvSpPr>
          <p:spPr>
            <a:xfrm>
              <a:off x="1308315" y="2276084"/>
              <a:ext cx="10625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数据存在</a:t>
              </a: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9E3DDE6E-1932-308D-B2F0-2D34CF5AD880}"/>
                </a:ext>
              </a:extLst>
            </p:cNvPr>
            <p:cNvSpPr txBox="1"/>
            <p:nvPr/>
          </p:nvSpPr>
          <p:spPr>
            <a:xfrm>
              <a:off x="4969121" y="2293971"/>
              <a:ext cx="12452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数据不存在</a:t>
              </a: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EEA34249-E0CB-9C5A-5815-07C5AE44B8A9}"/>
                </a:ext>
              </a:extLst>
            </p:cNvPr>
            <p:cNvSpPr txBox="1"/>
            <p:nvPr/>
          </p:nvSpPr>
          <p:spPr>
            <a:xfrm>
              <a:off x="3741203" y="3829239"/>
              <a:ext cx="7361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失败</a:t>
              </a: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9A2B9944-7B57-5E29-8DA9-20F1832CB109}"/>
                </a:ext>
              </a:extLst>
            </p:cNvPr>
            <p:cNvSpPr txBox="1"/>
            <p:nvPr/>
          </p:nvSpPr>
          <p:spPr>
            <a:xfrm>
              <a:off x="6653142" y="3839148"/>
              <a:ext cx="669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成功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380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39CA427-DC83-09AF-1125-ADAB94990A65}"/>
              </a:ext>
            </a:extLst>
          </p:cNvPr>
          <p:cNvSpPr/>
          <p:nvPr/>
        </p:nvSpPr>
        <p:spPr>
          <a:xfrm>
            <a:off x="0" y="12078"/>
            <a:ext cx="4585150" cy="7333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83CF65-366B-A5A0-50F5-24FA01F3C689}"/>
              </a:ext>
            </a:extLst>
          </p:cNvPr>
          <p:cNvSpPr txBox="1"/>
          <p:nvPr/>
        </p:nvSpPr>
        <p:spPr>
          <a:xfrm>
            <a:off x="162143" y="147918"/>
            <a:ext cx="4195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2.3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击穿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使用方法及效果展示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277A5E4-FDD6-DE71-B6B9-0D35C882D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58315"/>
            <a:ext cx="5797119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@CacheStringSearch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(cacheKey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"'person:'+#name+'+'+#age"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searchByNameAndAge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name,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age)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QueryWrapper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queryWrapper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QueryWrapper&lt;&gt;();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queryWrapper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.eq(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"name"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name).eq(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"age"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age);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people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personMapper.selectList(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queryWrapper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people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73F36AA-80FE-4012-8E32-96EFEC26B2D0}"/>
              </a:ext>
            </a:extLst>
          </p:cNvPr>
          <p:cNvCxnSpPr/>
          <p:nvPr/>
        </p:nvCxnSpPr>
        <p:spPr>
          <a:xfrm>
            <a:off x="5157926" y="1704515"/>
            <a:ext cx="1145220" cy="257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FFF5337-FB6D-1FC4-0676-ADB6D48B5682}"/>
              </a:ext>
            </a:extLst>
          </p:cNvPr>
          <p:cNvSpPr txBox="1"/>
          <p:nvPr/>
        </p:nvSpPr>
        <p:spPr>
          <a:xfrm>
            <a:off x="6303146" y="1777302"/>
            <a:ext cx="420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使用</a:t>
            </a:r>
            <a:r>
              <a:rPr lang="en-US" altLang="zh-CN" dirty="0" err="1">
                <a:solidFill>
                  <a:srgbClr val="333333"/>
                </a:solidFill>
                <a:latin typeface="-apple-system"/>
              </a:rPr>
              <a:t>SpEL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表达式，指定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Redis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中数据的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key</a:t>
            </a:r>
            <a:endParaRPr lang="zh-CN" altLang="en-US" dirty="0">
              <a:solidFill>
                <a:srgbClr val="333333"/>
              </a:solidFill>
              <a:latin typeface="-apple-system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F843D04-664F-293F-1FB6-EC84437EF847}"/>
              </a:ext>
            </a:extLst>
          </p:cNvPr>
          <p:cNvSpPr txBox="1"/>
          <p:nvPr/>
        </p:nvSpPr>
        <p:spPr>
          <a:xfrm>
            <a:off x="396686" y="3444777"/>
            <a:ext cx="4761240" cy="2934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dirty="0"/>
              <a:t>注解参数及</a:t>
            </a:r>
            <a:r>
              <a:rPr lang="en-US" altLang="zh-CN" dirty="0" err="1"/>
              <a:t>application.yaml</a:t>
            </a:r>
            <a:r>
              <a:rPr lang="zh-CN" altLang="en-US" dirty="0"/>
              <a:t>配置项</a:t>
            </a:r>
            <a:endParaRPr lang="en-US" altLang="zh-CN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业务名称：</a:t>
            </a:r>
            <a:r>
              <a:rPr lang="en-US" altLang="zh-CN" dirty="0" err="1"/>
              <a:t>businessName</a:t>
            </a:r>
            <a:endParaRPr lang="en-US" altLang="zh-CN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cacheKey</a:t>
            </a:r>
            <a:endParaRPr lang="en-US" altLang="zh-CN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存活时间：</a:t>
            </a:r>
            <a:r>
              <a:rPr lang="en-US" altLang="zh-CN" dirty="0"/>
              <a:t>timeout</a:t>
            </a: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时间单位：</a:t>
            </a:r>
            <a:r>
              <a:rPr lang="en-US" altLang="zh-CN" dirty="0"/>
              <a:t>unit</a:t>
            </a: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是否存储</a:t>
            </a:r>
            <a:r>
              <a:rPr lang="en-US" altLang="zh-CN" dirty="0"/>
              <a:t>null</a:t>
            </a:r>
            <a:r>
              <a:rPr lang="zh-CN" altLang="en-US" dirty="0"/>
              <a:t>：</a:t>
            </a:r>
            <a:r>
              <a:rPr lang="en-US" altLang="zh-CN" dirty="0" err="1"/>
              <a:t>saveNull</a:t>
            </a:r>
            <a:endParaRPr lang="en-US" altLang="zh-CN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是否使用分布式锁：</a:t>
            </a:r>
            <a:r>
              <a:rPr lang="en-US" altLang="zh-CN" dirty="0" err="1"/>
              <a:t>enableDistributedLock</a:t>
            </a:r>
            <a:endParaRPr lang="en-US" altLang="zh-CN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169D47A-0054-AE43-D066-A8235FC22215}"/>
              </a:ext>
            </a:extLst>
          </p:cNvPr>
          <p:cNvSpPr txBox="1"/>
          <p:nvPr/>
        </p:nvSpPr>
        <p:spPr>
          <a:xfrm>
            <a:off x="271011" y="827900"/>
            <a:ext cx="10214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两种注解：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@CacheStringSearch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lang="zh-CN" altLang="en-US" dirty="0"/>
              <a:t>操作</a:t>
            </a:r>
            <a:r>
              <a:rPr lang="en-US" altLang="zh-CN" dirty="0"/>
              <a:t>Redis String</a:t>
            </a:r>
            <a:r>
              <a:rPr lang="zh-CN" altLang="en-US" dirty="0"/>
              <a:t>类型；</a:t>
            </a:r>
            <a:r>
              <a:rPr lang="en-US" altLang="zh-CN" dirty="0">
                <a:solidFill>
                  <a:srgbClr val="9E880D"/>
                </a:solidFill>
                <a:latin typeface="Arial Unicode MS"/>
              </a:rPr>
              <a:t>@CacheHashSearch </a:t>
            </a:r>
            <a:r>
              <a:rPr lang="zh-CN" altLang="en-US" dirty="0"/>
              <a:t>操作</a:t>
            </a:r>
            <a:r>
              <a:rPr lang="en-US" altLang="zh-CN" dirty="0"/>
              <a:t>Redis Hash</a:t>
            </a:r>
            <a:r>
              <a:rPr lang="zh-CN" altLang="en-US" dirty="0"/>
              <a:t>类型</a:t>
            </a:r>
            <a:endParaRPr lang="en-US" altLang="zh-CN" dirty="0">
              <a:solidFill>
                <a:srgbClr val="9E880D"/>
              </a:solidFill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703159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983CF65-366B-A5A0-50F5-24FA01F3C689}"/>
              </a:ext>
            </a:extLst>
          </p:cNvPr>
          <p:cNvSpPr txBox="1"/>
          <p:nvPr/>
        </p:nvSpPr>
        <p:spPr>
          <a:xfrm>
            <a:off x="162143" y="147918"/>
            <a:ext cx="4195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3.3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击穿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使用方法及效果展示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277A5E4-FDD6-DE71-B6B9-0D35C882D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8559" y="1289715"/>
            <a:ext cx="5797119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@CacheStringSearch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(cacheKey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"'person:'+#name+'+'+#age"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searchByNameAndAge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name,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age)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QueryWrapper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queryWrapper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QueryWrapper&lt;&gt;();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queryWrapper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.eq(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"name"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name).eq(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"age"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age);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people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personMapper.selectList(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queryWrapper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people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754879-02AB-4BCA-204D-2F8FEFED5D43}"/>
              </a:ext>
            </a:extLst>
          </p:cNvPr>
          <p:cNvSpPr txBox="1"/>
          <p:nvPr/>
        </p:nvSpPr>
        <p:spPr>
          <a:xfrm>
            <a:off x="6232737" y="4637071"/>
            <a:ext cx="5060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模拟场景：十万条</a:t>
            </a:r>
            <a:r>
              <a:rPr lang="en-US" altLang="zh-CN" dirty="0"/>
              <a:t>person</a:t>
            </a:r>
            <a:r>
              <a:rPr lang="zh-CN" altLang="en-US" dirty="0"/>
              <a:t>数据中，根据</a:t>
            </a:r>
            <a:r>
              <a:rPr lang="en-US" altLang="zh-CN" dirty="0"/>
              <a:t>name</a:t>
            </a:r>
            <a:r>
              <a:rPr lang="zh-CN" altLang="en-US" dirty="0"/>
              <a:t>和</a:t>
            </a:r>
            <a:r>
              <a:rPr lang="en-US" altLang="zh-CN" dirty="0"/>
              <a:t>age</a:t>
            </a:r>
            <a:r>
              <a:rPr lang="zh-CN" altLang="en-US" dirty="0"/>
              <a:t>进行数据查询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A70D8D0-D7D8-E700-96D8-25148DB8E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737" y="5308296"/>
            <a:ext cx="4844863" cy="88255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48138D1-0BE7-DCC3-F9C8-B8CCCC343CE6}"/>
              </a:ext>
            </a:extLst>
          </p:cNvPr>
          <p:cNvSpPr txBox="1"/>
          <p:nvPr/>
        </p:nvSpPr>
        <p:spPr>
          <a:xfrm>
            <a:off x="6232737" y="6385611"/>
            <a:ext cx="309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jMeter</a:t>
            </a:r>
            <a:r>
              <a:rPr lang="zh-CN" altLang="en-US" dirty="0"/>
              <a:t>压测：</a:t>
            </a:r>
            <a:r>
              <a:rPr lang="en-US" altLang="zh-CN" dirty="0"/>
              <a:t>200</a:t>
            </a:r>
            <a:r>
              <a:rPr lang="zh-CN" altLang="en-US" dirty="0"/>
              <a:t>个并发请求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CE10970-E8CC-F804-9F30-F984EF7313F7}"/>
              </a:ext>
            </a:extLst>
          </p:cNvPr>
          <p:cNvSpPr txBox="1"/>
          <p:nvPr/>
        </p:nvSpPr>
        <p:spPr>
          <a:xfrm>
            <a:off x="6036817" y="194084"/>
            <a:ext cx="1743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压测效果对比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1309CC4-8197-EAA9-EBE9-5238DB422E33}"/>
              </a:ext>
            </a:extLst>
          </p:cNvPr>
          <p:cNvSpPr txBox="1"/>
          <p:nvPr/>
        </p:nvSpPr>
        <p:spPr>
          <a:xfrm>
            <a:off x="7780007" y="892700"/>
            <a:ext cx="171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、使用注解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435823F-B5B4-2206-4979-2EA425AD0DFD}"/>
              </a:ext>
            </a:extLst>
          </p:cNvPr>
          <p:cNvSpPr txBox="1"/>
          <p:nvPr/>
        </p:nvSpPr>
        <p:spPr>
          <a:xfrm>
            <a:off x="2107831" y="929264"/>
            <a:ext cx="171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、不使用注解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AEF1C6F4-DC21-92E8-0B32-12741AABF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89715"/>
            <a:ext cx="6232737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searchByNameAndAge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name,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age)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persons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lang="en-US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redisTemplate.opsForValue().get(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"person:"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name +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"+"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age);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persons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!=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JSON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parseObject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persons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QueryWrapper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queryWrapper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QueryWrapper&lt;&gt;();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queryWrapper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.eq(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"name"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name).eq(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"age"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age);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people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personMapper.selectList(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queryWrapper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redisTemplate.opsForValue().set(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"person:"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name +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"+"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age,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JSON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toJSONString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people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people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D3517D7-32A0-120C-1EF6-7BD3F9724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43" y="4869683"/>
            <a:ext cx="4701292" cy="113313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95A9D2C-3ED4-48F4-2199-A0320F4D19D6}"/>
              </a:ext>
            </a:extLst>
          </p:cNvPr>
          <p:cNvSpPr txBox="1"/>
          <p:nvPr/>
        </p:nvSpPr>
        <p:spPr>
          <a:xfrm>
            <a:off x="77806" y="4528799"/>
            <a:ext cx="139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Person</a:t>
            </a:r>
            <a:r>
              <a:rPr lang="zh-CN" altLang="en-US" dirty="0"/>
              <a:t>表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6E815A3-02B2-A263-70BB-AA0BE71F08E0}"/>
              </a:ext>
            </a:extLst>
          </p:cNvPr>
          <p:cNvCxnSpPr/>
          <p:nvPr/>
        </p:nvCxnSpPr>
        <p:spPr>
          <a:xfrm>
            <a:off x="77806" y="4460403"/>
            <a:ext cx="12031336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AD6722B5-76DC-24C9-1816-507C3BD928DF}"/>
              </a:ext>
            </a:extLst>
          </p:cNvPr>
          <p:cNvSpPr/>
          <p:nvPr/>
        </p:nvSpPr>
        <p:spPr>
          <a:xfrm>
            <a:off x="0" y="12078"/>
            <a:ext cx="4585150" cy="7333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45F5615-CB61-0ACF-5E4E-91645CBC0E9C}"/>
              </a:ext>
            </a:extLst>
          </p:cNvPr>
          <p:cNvSpPr txBox="1"/>
          <p:nvPr/>
        </p:nvSpPr>
        <p:spPr>
          <a:xfrm>
            <a:off x="162143" y="147918"/>
            <a:ext cx="4195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2.3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击穿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使用方法及效果展示</a:t>
            </a:r>
          </a:p>
        </p:txBody>
      </p:sp>
    </p:spTree>
    <p:extLst>
      <p:ext uri="{BB962C8B-B14F-4D97-AF65-F5344CB8AC3E}">
        <p14:creationId xmlns:p14="http://schemas.microsoft.com/office/powerpoint/2010/main" val="1388082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983CF65-366B-A5A0-50F5-24FA01F3C689}"/>
              </a:ext>
            </a:extLst>
          </p:cNvPr>
          <p:cNvSpPr txBox="1"/>
          <p:nvPr/>
        </p:nvSpPr>
        <p:spPr>
          <a:xfrm>
            <a:off x="162143" y="147918"/>
            <a:ext cx="4195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3.3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击穿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使用方法及效果展示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754879-02AB-4BCA-204D-2F8FEFED5D43}"/>
              </a:ext>
            </a:extLst>
          </p:cNvPr>
          <p:cNvSpPr txBox="1"/>
          <p:nvPr/>
        </p:nvSpPr>
        <p:spPr>
          <a:xfrm>
            <a:off x="2892640" y="1273381"/>
            <a:ext cx="666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模拟场景：十万条</a:t>
            </a:r>
            <a:r>
              <a:rPr lang="en-US" altLang="zh-CN" dirty="0"/>
              <a:t>person</a:t>
            </a:r>
            <a:r>
              <a:rPr lang="zh-CN" altLang="en-US" dirty="0"/>
              <a:t>数据中，根据</a:t>
            </a:r>
            <a:r>
              <a:rPr lang="en-US" altLang="zh-CN" dirty="0"/>
              <a:t>name</a:t>
            </a:r>
            <a:r>
              <a:rPr lang="zh-CN" altLang="en-US" dirty="0"/>
              <a:t>和</a:t>
            </a:r>
            <a:r>
              <a:rPr lang="en-US" altLang="zh-CN" dirty="0"/>
              <a:t>age</a:t>
            </a:r>
            <a:r>
              <a:rPr lang="zh-CN" altLang="en-US" dirty="0"/>
              <a:t>进行数据查询</a:t>
            </a:r>
            <a:endParaRPr lang="en-US" altLang="zh-CN" dirty="0"/>
          </a:p>
          <a:p>
            <a:r>
              <a:rPr lang="en-US" altLang="zh-CN" dirty="0" err="1"/>
              <a:t>jMeter</a:t>
            </a:r>
            <a:r>
              <a:rPr lang="zh-CN" altLang="en-US" dirty="0"/>
              <a:t>压测：</a:t>
            </a:r>
            <a:r>
              <a:rPr lang="en-US" altLang="zh-CN" dirty="0"/>
              <a:t>200</a:t>
            </a:r>
            <a:r>
              <a:rPr lang="zh-CN" altLang="en-US" dirty="0"/>
              <a:t>个并发请求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435823F-B5B4-2206-4979-2EA425AD0DFD}"/>
              </a:ext>
            </a:extLst>
          </p:cNvPr>
          <p:cNvSpPr txBox="1"/>
          <p:nvPr/>
        </p:nvSpPr>
        <p:spPr>
          <a:xfrm>
            <a:off x="2126307" y="2588604"/>
            <a:ext cx="171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、不使用注解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07C649-C30A-9789-4C26-E0FE239BBF71}"/>
              </a:ext>
            </a:extLst>
          </p:cNvPr>
          <p:cNvSpPr txBox="1"/>
          <p:nvPr/>
        </p:nvSpPr>
        <p:spPr>
          <a:xfrm>
            <a:off x="346952" y="4165010"/>
            <a:ext cx="5149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结果：</a:t>
            </a:r>
            <a:r>
              <a:rPr lang="en-US" altLang="zh-CN" dirty="0"/>
              <a:t>200</a:t>
            </a:r>
            <a:r>
              <a:rPr lang="zh-CN" altLang="en-US" dirty="0"/>
              <a:t>个请求全部打进数据库，导致连接数超过上限，并报错 </a:t>
            </a:r>
            <a:r>
              <a:rPr lang="en-US" altLang="zh-CN" dirty="0"/>
              <a:t>Failed to obtain JDBC Connection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异常率</a:t>
            </a:r>
            <a:r>
              <a:rPr lang="en-US" altLang="zh-CN" dirty="0"/>
              <a:t>=45%</a:t>
            </a:r>
            <a:r>
              <a:rPr lang="zh-CN" altLang="en-US" dirty="0"/>
              <a:t>，吞吐量</a:t>
            </a:r>
            <a:r>
              <a:rPr lang="en-US" altLang="zh-CN" dirty="0"/>
              <a:t>=6.2/sec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67973EF9-DB44-10E1-4F2D-77662D7C2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3" y="3065015"/>
            <a:ext cx="5713371" cy="81443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87B8E51-8E48-0140-9C57-1F99237F4502}"/>
              </a:ext>
            </a:extLst>
          </p:cNvPr>
          <p:cNvSpPr txBox="1"/>
          <p:nvPr/>
        </p:nvSpPr>
        <p:spPr>
          <a:xfrm>
            <a:off x="6224726" y="4165010"/>
            <a:ext cx="5699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结果：</a:t>
            </a:r>
            <a:r>
              <a:rPr lang="en-US" altLang="zh-CN" dirty="0"/>
              <a:t>200</a:t>
            </a:r>
            <a:r>
              <a:rPr lang="zh-CN" altLang="en-US" dirty="0"/>
              <a:t>个请求中，一个请求进入数据库，其余请求从</a:t>
            </a:r>
            <a:r>
              <a:rPr lang="en-US" altLang="zh-CN" dirty="0"/>
              <a:t>Redis</a:t>
            </a:r>
            <a:r>
              <a:rPr lang="zh-CN" altLang="en-US" dirty="0"/>
              <a:t>中获取数据。异常率</a:t>
            </a:r>
            <a:r>
              <a:rPr lang="en-US" altLang="zh-CN" dirty="0"/>
              <a:t>=0</a:t>
            </a:r>
            <a:r>
              <a:rPr lang="zh-CN" altLang="en-US" dirty="0"/>
              <a:t>，吞吐量</a:t>
            </a:r>
            <a:r>
              <a:rPr lang="en-US" altLang="zh-CN" dirty="0"/>
              <a:t>=62.5/sec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03481E8-BE14-B21F-7252-7CB7AE192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794" y="3065015"/>
            <a:ext cx="6217328" cy="8001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B6D27F7-6F9E-A9F3-8D69-77AE8718297B}"/>
              </a:ext>
            </a:extLst>
          </p:cNvPr>
          <p:cNvSpPr txBox="1"/>
          <p:nvPr/>
        </p:nvSpPr>
        <p:spPr>
          <a:xfrm>
            <a:off x="8291436" y="2609607"/>
            <a:ext cx="171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、使用注解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7ADECBE-C7AF-E667-265C-0A13E292EF14}"/>
              </a:ext>
            </a:extLst>
          </p:cNvPr>
          <p:cNvSpPr txBox="1"/>
          <p:nvPr/>
        </p:nvSpPr>
        <p:spPr>
          <a:xfrm>
            <a:off x="6036817" y="194084"/>
            <a:ext cx="1743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压测效果对比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172BAF5-0F52-1B9F-EF2F-B686CBFEE296}"/>
              </a:ext>
            </a:extLst>
          </p:cNvPr>
          <p:cNvSpPr/>
          <p:nvPr/>
        </p:nvSpPr>
        <p:spPr>
          <a:xfrm>
            <a:off x="0" y="12078"/>
            <a:ext cx="4585150" cy="7333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2E1D191-C746-96A0-A35F-B15B5CAC4489}"/>
              </a:ext>
            </a:extLst>
          </p:cNvPr>
          <p:cNvSpPr txBox="1"/>
          <p:nvPr/>
        </p:nvSpPr>
        <p:spPr>
          <a:xfrm>
            <a:off x="162143" y="147918"/>
            <a:ext cx="4195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2.3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击穿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使用方法及效果展示</a:t>
            </a:r>
          </a:p>
        </p:txBody>
      </p:sp>
    </p:spTree>
    <p:extLst>
      <p:ext uri="{BB962C8B-B14F-4D97-AF65-F5344CB8AC3E}">
        <p14:creationId xmlns:p14="http://schemas.microsoft.com/office/powerpoint/2010/main" val="1360914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2412</TotalTime>
  <Words>3317</Words>
  <Application>Microsoft Office PowerPoint</Application>
  <PresentationFormat>宽屏</PresentationFormat>
  <Paragraphs>338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Adobe Gothic Std B</vt:lpstr>
      <vt:lpstr>-apple-system</vt:lpstr>
      <vt:lpstr>Arial Unicode MS</vt:lpstr>
      <vt:lpstr>等线</vt:lpstr>
      <vt:lpstr>等线 Light</vt:lpstr>
      <vt:lpstr>宋体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傅 永鸿</dc:creator>
  <cp:lastModifiedBy>王 复淞</cp:lastModifiedBy>
  <cp:revision>130</cp:revision>
  <dcterms:created xsi:type="dcterms:W3CDTF">2022-12-17T02:15:28Z</dcterms:created>
  <dcterms:modified xsi:type="dcterms:W3CDTF">2023-08-22T01:33:48Z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