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575" r:id="rId2"/>
    <p:sldId id="594" r:id="rId3"/>
    <p:sldId id="609" r:id="rId4"/>
    <p:sldId id="614" r:id="rId5"/>
    <p:sldId id="615" r:id="rId6"/>
    <p:sldId id="616" r:id="rId7"/>
    <p:sldId id="618" r:id="rId8"/>
    <p:sldId id="619" r:id="rId9"/>
    <p:sldId id="610" r:id="rId10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13"/>
      <p:bold r:id="rId14"/>
    </p:embeddedFont>
    <p:embeddedFont>
      <p:font typeface="Helvetica" panose="020B0604020202020204" pitchFamily="3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elvetica57-Condensed" panose="020B0600000101010101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 pos="799" userDrawn="1">
          <p15:clr>
            <a:srgbClr val="A4A3A4"/>
          </p15:clr>
        </p15:guide>
        <p15:guide id="22" pos="5544" userDrawn="1">
          <p15:clr>
            <a:srgbClr val="A4A3A4"/>
          </p15:clr>
        </p15:guide>
        <p15:guide id="24" orient="horz" pos="3952" userDrawn="1">
          <p15:clr>
            <a:srgbClr val="A4A3A4"/>
          </p15:clr>
        </p15:guide>
        <p15:guide id="27" pos="3000" userDrawn="1">
          <p15:clr>
            <a:srgbClr val="A4A3A4"/>
          </p15:clr>
        </p15:guide>
        <p15:guide id="28" pos="226" userDrawn="1">
          <p15:clr>
            <a:srgbClr val="A4A3A4"/>
          </p15:clr>
        </p15:guide>
        <p15:guide id="30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정현" initials="고" lastIdx="1" clrIdx="0">
    <p:extLst>
      <p:ext uri="{19B8F6BF-5375-455C-9EA6-DF929625EA0E}">
        <p15:presenceInfo xmlns:p15="http://schemas.microsoft.com/office/powerpoint/2012/main" userId="508dfe17a276ea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FF"/>
    <a:srgbClr val="FEF8F4"/>
    <a:srgbClr val="FFFFCC"/>
    <a:srgbClr val="FFCCCC"/>
    <a:srgbClr val="66FFCC"/>
    <a:srgbClr val="FFFA00"/>
    <a:srgbClr val="FFFF66"/>
    <a:srgbClr val="FCF7B8"/>
    <a:srgbClr val="E5F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81579" autoAdjust="0"/>
  </p:normalViewPr>
  <p:slideViewPr>
    <p:cSldViewPr snapToGrid="0">
      <p:cViewPr varScale="1">
        <p:scale>
          <a:sx n="97" d="100"/>
          <a:sy n="97" d="100"/>
        </p:scale>
        <p:origin x="69" y="405"/>
      </p:cViewPr>
      <p:guideLst>
        <p:guide orient="horz" pos="799"/>
        <p:guide pos="5544"/>
        <p:guide orient="horz" pos="3952"/>
        <p:guide pos="3000"/>
        <p:guide pos="226"/>
        <p:guide orient="horz" pos="1968"/>
      </p:guideLst>
    </p:cSldViewPr>
  </p:slideViewPr>
  <p:outlineViewPr>
    <p:cViewPr>
      <p:scale>
        <a:sx n="33" d="100"/>
        <a:sy n="33" d="100"/>
      </p:scale>
      <p:origin x="0" y="-876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4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2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5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3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9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7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86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9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44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94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2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9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2.wmf"/><Relationship Id="rId5" Type="http://schemas.openxmlformats.org/officeDocument/2006/relationships/image" Target="../media/image20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4.wmf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6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0.wmf"/><Relationship Id="rId5" Type="http://schemas.openxmlformats.org/officeDocument/2006/relationships/image" Target="../media/image28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031842"/>
            <a:ext cx="8785224" cy="1969017"/>
          </a:xfrm>
        </p:spPr>
        <p:txBody>
          <a:bodyPr anchor="t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2800" b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secular </a:t>
            </a:r>
            <a:r>
              <a:rPr lang="en-US" altLang="ko-KR" sz="2800" b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determinant and spin</a:t>
            </a:r>
            <a:r>
              <a:rPr lang="en-US" altLang="ko-KR" sz="2800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en-US" altLang="ko-KR" sz="2800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</a:br>
            <a:endParaRPr lang="ko-KR" altLang="en-US" sz="28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3505" y="5494460"/>
            <a:ext cx="8181720" cy="1080296"/>
          </a:xfrm>
          <a:ln>
            <a:noFill/>
          </a:ln>
        </p:spPr>
        <p:txBody>
          <a:bodyPr tIns="0" bIns="0" anchor="ctr" anchorCtr="0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Jeonghyun </a:t>
            </a:r>
            <a:r>
              <a:rPr lang="en-US" altLang="ko-KR" sz="1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Ko</a:t>
            </a:r>
          </a:p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ko-KR" sz="1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Department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of Chemical </a:t>
            </a:r>
            <a:r>
              <a:rPr lang="en-US" altLang="ko-KR" sz="1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and </a:t>
            </a:r>
            <a:r>
              <a:rPr lang="en-US" altLang="ko-KR" sz="18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Biomolecular</a:t>
            </a:r>
            <a:r>
              <a:rPr lang="en-US" altLang="ko-KR" sz="1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Engineering</a:t>
            </a:r>
          </a:p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ko-KR" sz="1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University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of </a:t>
            </a:r>
            <a:r>
              <a:rPr lang="en-US" altLang="ko-KR" sz="1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Notre Dame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161612"/>
            <a:ext cx="8406000" cy="0"/>
          </a:xfrm>
          <a:prstGeom prst="line">
            <a:avLst/>
          </a:prstGeom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866224" y="5461187"/>
            <a:ext cx="5884952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866224" y="6608028"/>
            <a:ext cx="5884952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385482" y="129088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Helvetica" panose="020B0604020202020204" pitchFamily="34" charset="0"/>
              </a:rPr>
              <a:t>Sep 19, 2017</a:t>
            </a:r>
            <a:endParaRPr lang="ko-KR" altLang="en-US" dirty="0">
              <a:latin typeface="Calibri" panose="020F0502020204030204" pitchFamily="34" charset="0"/>
              <a:ea typeface="나눔고딕" panose="020D0604000000000000" pitchFamily="50" charset="-127"/>
              <a:cs typeface="Helvetica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6127595"/>
            <a:ext cx="2058998" cy="4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mtClean="0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Basis functions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  <a:latin typeface="Helvetica57-Condensed" panose="020B0600000101010101"/>
              </a:rPr>
              <a:t>1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898310"/>
              </p:ext>
            </p:extLst>
          </p:nvPr>
        </p:nvGraphicFramePr>
        <p:xfrm>
          <a:off x="1335088" y="3546475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4" imgW="2552400" imgH="533160" progId="Equation.DSMT4">
                  <p:embed/>
                </p:oleObj>
              </mc:Choice>
              <mc:Fallback>
                <p:oleObj name="Equation" r:id="rId4" imgW="25524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3546475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36533"/>
              </p:ext>
            </p:extLst>
          </p:nvPr>
        </p:nvGraphicFramePr>
        <p:xfrm>
          <a:off x="3863114" y="1897638"/>
          <a:ext cx="774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6" imgW="774360" imgH="698400" progId="Equation.DSMT4">
                  <p:embed/>
                </p:oleObj>
              </mc:Choice>
              <mc:Fallback>
                <p:oleObj name="Equation" r:id="rId6" imgW="7743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114" y="1897638"/>
                        <a:ext cx="7747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4468916" y="3445005"/>
            <a:ext cx="3559088" cy="736668"/>
            <a:chOff x="4845174" y="1836484"/>
            <a:chExt cx="3559088" cy="736668"/>
          </a:xfrm>
        </p:grpSpPr>
        <p:sp>
          <p:nvSpPr>
            <p:cNvPr id="18" name="직사각형 17"/>
            <p:cNvSpPr/>
            <p:nvPr/>
          </p:nvSpPr>
          <p:spPr>
            <a:xfrm>
              <a:off x="5624034" y="1836484"/>
              <a:ext cx="27802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kern="100" smtClean="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Basis functions</a:t>
              </a:r>
              <a:endParaRPr lang="en-US" sz="1000" kern="100" dirty="0">
                <a:effectLst/>
                <a:latin typeface="Helvetica" panose="020B0604020202020204" pitchFamily="34" charset="0"/>
                <a:ea typeface="바탕" panose="02030600000101010101" pitchFamily="18" charset="-127"/>
                <a:cs typeface="Helvetica" panose="020B0604020202020204" pitchFamily="34" charset="0"/>
              </a:endParaRPr>
            </a:p>
          </p:txBody>
        </p:sp>
        <p:graphicFrame>
          <p:nvGraphicFramePr>
            <p:cNvPr id="19" name="개체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861079"/>
                </p:ext>
              </p:extLst>
            </p:nvPr>
          </p:nvGraphicFramePr>
          <p:xfrm>
            <a:off x="4845174" y="1838773"/>
            <a:ext cx="571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8" name="Equation" r:id="rId8" imgW="571320" imgH="330120" progId="Equation.DSMT4">
                    <p:embed/>
                  </p:oleObj>
                </mc:Choice>
                <mc:Fallback>
                  <p:oleObj name="Equation" r:id="rId8" imgW="5713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5174" y="1838773"/>
                          <a:ext cx="571500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개체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7489044"/>
                </p:ext>
              </p:extLst>
            </p:nvPr>
          </p:nvGraphicFramePr>
          <p:xfrm>
            <a:off x="4845174" y="2218724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9" name="Equation" r:id="rId10" imgW="190440" imgH="330120" progId="Equation.DSMT4">
                    <p:embed/>
                  </p:oleObj>
                </mc:Choice>
                <mc:Fallback>
                  <p:oleObj name="Equation" r:id="rId10" imgW="1904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5174" y="2218724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직사각형 22"/>
            <p:cNvSpPr/>
            <p:nvPr/>
          </p:nvSpPr>
          <p:spPr>
            <a:xfrm>
              <a:off x="5624034" y="2203820"/>
              <a:ext cx="27802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kern="100" smtClean="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Variational parameters</a:t>
              </a:r>
              <a:endParaRPr lang="en-US" sz="1000" kern="100" dirty="0">
                <a:effectLst/>
                <a:latin typeface="Helvetica" panose="020B0604020202020204" pitchFamily="34" charset="0"/>
                <a:ea typeface="바탕" panose="02030600000101010101" pitchFamily="18" charset="-127"/>
                <a:cs typeface="Helvetica" panose="020B0604020202020204" pitchFamily="34" charset="0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149204" y="1923723"/>
            <a:ext cx="3139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/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Optimal approximation to get E</a:t>
            </a:r>
            <a:r>
              <a:rPr lang="en-US" kern="100" baseline="-250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0</a:t>
            </a:r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 within our basis</a:t>
            </a:r>
            <a:endParaRPr lang="en-US" sz="100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8775" y="4493213"/>
            <a:ext cx="7362842" cy="1841623"/>
            <a:chOff x="358775" y="4173758"/>
            <a:chExt cx="7362842" cy="1841623"/>
          </a:xfrm>
        </p:grpSpPr>
        <p:sp>
          <p:nvSpPr>
            <p:cNvPr id="24" name="직사각형 23"/>
            <p:cNvSpPr/>
            <p:nvPr/>
          </p:nvSpPr>
          <p:spPr>
            <a:xfrm>
              <a:off x="358775" y="4173758"/>
              <a:ext cx="39411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kern="100" smtClean="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Common trade-off for choosing </a:t>
              </a:r>
              <a:r>
                <a:rPr lang="el-GR" kern="100" smtClean="0">
                  <a:solidFill>
                    <a:srgbClr val="0F243E"/>
                  </a:solidFill>
                  <a:latin typeface="Calibri" panose="020F0502020204030204" pitchFamily="34" charset="0"/>
                  <a:ea typeface="바탕체" panose="02030609000101010101" pitchFamily="17" charset="-127"/>
                  <a:cs typeface="Calibri" panose="020F0502020204030204" pitchFamily="34" charset="0"/>
                </a:rPr>
                <a:t>φ</a:t>
              </a:r>
              <a:r>
                <a:rPr lang="en-US" kern="100" baseline="-25000" smtClean="0">
                  <a:solidFill>
                    <a:srgbClr val="0F243E"/>
                  </a:solidFill>
                  <a:latin typeface="Calibri" panose="020F0502020204030204" pitchFamily="34" charset="0"/>
                  <a:ea typeface="바탕체" panose="02030609000101010101" pitchFamily="17" charset="-127"/>
                  <a:cs typeface="Calibri" panose="020F0502020204030204" pitchFamily="34" charset="0"/>
                </a:rPr>
                <a:t>i</a:t>
              </a:r>
              <a:r>
                <a:rPr lang="en-US" kern="100" smtClean="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:</a:t>
              </a:r>
              <a:endParaRPr lang="en-US" sz="1000" kern="100" dirty="0">
                <a:effectLst/>
                <a:latin typeface="Helvetica" panose="020B0604020202020204" pitchFamily="34" charset="0"/>
                <a:ea typeface="바탕" panose="02030600000101010101" pitchFamily="18" charset="-127"/>
                <a:cs typeface="Helvetica" panose="020B0604020202020204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22383" y="4815886"/>
              <a:ext cx="6299234" cy="1199495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358775" y="739144"/>
            <a:ext cx="8442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The variational principle states that the value of </a:t>
            </a:r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E </a:t>
            </a:r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is always greater than the true energy for the exact solution, from which it follows that the best approximate solution </a:t>
            </a:r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977177"/>
              </p:ext>
            </p:extLst>
          </p:nvPr>
        </p:nvGraphicFramePr>
        <p:xfrm>
          <a:off x="1307023" y="1802388"/>
          <a:ext cx="2044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13" imgW="2044440" imgH="888840" progId="Equation.DSMT4">
                  <p:embed/>
                </p:oleObj>
              </mc:Choice>
              <mc:Fallback>
                <p:oleObj name="Equation" r:id="rId13" imgW="20444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023" y="1802388"/>
                        <a:ext cx="2044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65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Variational Principle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  <a:latin typeface="Helvetica57-Condensed" panose="020B0600000101010101"/>
              </a:rPr>
              <a:t>2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681844"/>
              </p:ext>
            </p:extLst>
          </p:nvPr>
        </p:nvGraphicFramePr>
        <p:xfrm>
          <a:off x="3060700" y="1338383"/>
          <a:ext cx="3022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4" imgW="3022560" imgH="330120" progId="Equation.DSMT4">
                  <p:embed/>
                </p:oleObj>
              </mc:Choice>
              <mc:Fallback>
                <p:oleObj name="Equation" r:id="rId4" imgW="3022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338383"/>
                        <a:ext cx="3022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직사각형 28"/>
          <p:cNvSpPr/>
          <p:nvPr/>
        </p:nvSpPr>
        <p:spPr>
          <a:xfrm>
            <a:off x="364803" y="794451"/>
            <a:ext cx="5627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Variational method to two Gaussian basis for H atom</a:t>
            </a:r>
            <a:endParaRPr lang="en-US" sz="100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066035"/>
              </p:ext>
            </p:extLst>
          </p:nvPr>
        </p:nvGraphicFramePr>
        <p:xfrm>
          <a:off x="3536950" y="1862138"/>
          <a:ext cx="2070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6" imgW="2070000" imgH="787320" progId="Equation.DSMT4">
                  <p:embed/>
                </p:oleObj>
              </mc:Choice>
              <mc:Fallback>
                <p:oleObj name="Equation" r:id="rId6" imgW="20700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1862138"/>
                        <a:ext cx="20701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직사각형 38"/>
          <p:cNvSpPr/>
          <p:nvPr/>
        </p:nvSpPr>
        <p:spPr>
          <a:xfrm>
            <a:off x="364804" y="2896286"/>
            <a:ext cx="95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Solve</a:t>
            </a:r>
            <a:endParaRPr lang="en-US" sz="100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186577"/>
              </p:ext>
            </p:extLst>
          </p:nvPr>
        </p:nvGraphicFramePr>
        <p:xfrm>
          <a:off x="3530600" y="3355975"/>
          <a:ext cx="208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8" imgW="2082600" imgH="685800" progId="Equation.DSMT4">
                  <p:embed/>
                </p:oleObj>
              </mc:Choice>
              <mc:Fallback>
                <p:oleObj name="Equation" r:id="rId8" imgW="2082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3355975"/>
                        <a:ext cx="2082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07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Variational Principle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  <a:latin typeface="Helvetica57-Condensed" panose="020B0600000101010101"/>
              </a:rPr>
              <a:t>3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948023"/>
              </p:ext>
            </p:extLst>
          </p:nvPr>
        </p:nvGraphicFramePr>
        <p:xfrm>
          <a:off x="3060700" y="1338383"/>
          <a:ext cx="3022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4" imgW="3022560" imgH="330120" progId="Equation.DSMT4">
                  <p:embed/>
                </p:oleObj>
              </mc:Choice>
              <mc:Fallback>
                <p:oleObj name="Equation" r:id="rId4" imgW="3022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338383"/>
                        <a:ext cx="3022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직사각형 28"/>
          <p:cNvSpPr/>
          <p:nvPr/>
        </p:nvSpPr>
        <p:spPr>
          <a:xfrm>
            <a:off x="364803" y="794451"/>
            <a:ext cx="5627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Variational method to two Gaussian basis for H atom</a:t>
            </a:r>
            <a:endParaRPr lang="en-US" sz="100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440781"/>
              </p:ext>
            </p:extLst>
          </p:nvPr>
        </p:nvGraphicFramePr>
        <p:xfrm>
          <a:off x="3536950" y="1862138"/>
          <a:ext cx="2070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6" imgW="2070000" imgH="787320" progId="Equation.DSMT4">
                  <p:embed/>
                </p:oleObj>
              </mc:Choice>
              <mc:Fallback>
                <p:oleObj name="Equation" r:id="rId6" imgW="20700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1862138"/>
                        <a:ext cx="20701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878031"/>
              </p:ext>
            </p:extLst>
          </p:nvPr>
        </p:nvGraphicFramePr>
        <p:xfrm>
          <a:off x="6083300" y="1338263"/>
          <a:ext cx="1295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8" imgW="1295280" imgH="330120" progId="Equation.DSMT4">
                  <p:embed/>
                </p:oleObj>
              </mc:Choice>
              <mc:Fallback>
                <p:oleObj name="Equation" r:id="rId8" imgW="1295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1338263"/>
                        <a:ext cx="1295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00726"/>
              </p:ext>
            </p:extLst>
          </p:nvPr>
        </p:nvGraphicFramePr>
        <p:xfrm>
          <a:off x="503103" y="3603683"/>
          <a:ext cx="8267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10" imgW="8267400" imgH="939600" progId="Equation.DSMT4">
                  <p:embed/>
                </p:oleObj>
              </mc:Choice>
              <mc:Fallback>
                <p:oleObj name="Equation" r:id="rId10" imgW="82674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103" y="3603683"/>
                        <a:ext cx="8267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138050"/>
              </p:ext>
            </p:extLst>
          </p:nvPr>
        </p:nvGraphicFramePr>
        <p:xfrm>
          <a:off x="3610794" y="4951101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12" imgW="1765080" imgH="431640" progId="Equation.DSMT4">
                  <p:embed/>
                </p:oleObj>
              </mc:Choice>
              <mc:Fallback>
                <p:oleObj name="Equation" r:id="rId12" imgW="1765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794" y="4951101"/>
                        <a:ext cx="176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377767"/>
              </p:ext>
            </p:extLst>
          </p:nvPr>
        </p:nvGraphicFramePr>
        <p:xfrm>
          <a:off x="2113106" y="5873046"/>
          <a:ext cx="433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14" imgW="4330440" imgH="393480" progId="Equation.DSMT4">
                  <p:embed/>
                </p:oleObj>
              </mc:Choice>
              <mc:Fallback>
                <p:oleObj name="Equation" r:id="rId14" imgW="4330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106" y="5873046"/>
                        <a:ext cx="4330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64803" y="2783761"/>
            <a:ext cx="5627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Numerator part</a:t>
            </a:r>
            <a:endParaRPr lang="en-US" sz="100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7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Variational Principle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  <a:latin typeface="Helvetica57-Condensed" panose="020B0600000101010101"/>
              </a:rPr>
              <a:t>4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4803" y="794451"/>
            <a:ext cx="5627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Denominator part</a:t>
            </a:r>
            <a:endParaRPr lang="en-US" sz="100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687659"/>
              </p:ext>
            </p:extLst>
          </p:nvPr>
        </p:nvGraphicFramePr>
        <p:xfrm>
          <a:off x="954653" y="1338471"/>
          <a:ext cx="7226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4" imgW="7226280" imgH="939600" progId="Equation.DSMT4">
                  <p:embed/>
                </p:oleObj>
              </mc:Choice>
              <mc:Fallback>
                <p:oleObj name="Equation" r:id="rId4" imgW="72262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653" y="1338471"/>
                        <a:ext cx="7226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902559"/>
              </p:ext>
            </p:extLst>
          </p:nvPr>
        </p:nvGraphicFramePr>
        <p:xfrm>
          <a:off x="3707378" y="2554041"/>
          <a:ext cx="143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6" imgW="1434960" imgH="431640" progId="Equation.DSMT4">
                  <p:embed/>
                </p:oleObj>
              </mc:Choice>
              <mc:Fallback>
                <p:oleObj name="Equation" r:id="rId6" imgW="1434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378" y="2554041"/>
                        <a:ext cx="1435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640797"/>
              </p:ext>
            </p:extLst>
          </p:nvPr>
        </p:nvGraphicFramePr>
        <p:xfrm>
          <a:off x="2310378" y="3916390"/>
          <a:ext cx="3797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8" imgW="3797280" imgH="368280" progId="Equation.DSMT4">
                  <p:embed/>
                </p:oleObj>
              </mc:Choice>
              <mc:Fallback>
                <p:oleObj name="Equation" r:id="rId8" imgW="3797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378" y="3916390"/>
                        <a:ext cx="3797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63360"/>
              </p:ext>
            </p:extLst>
          </p:nvPr>
        </p:nvGraphicFramePr>
        <p:xfrm>
          <a:off x="1980177" y="4623960"/>
          <a:ext cx="4889501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10" imgW="4889160" imgH="787320" progId="Equation.DSMT4">
                  <p:embed/>
                </p:oleObj>
              </mc:Choice>
              <mc:Fallback>
                <p:oleObj name="Equation" r:id="rId10" imgW="48891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177" y="4623960"/>
                        <a:ext cx="4889501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777834" y="3100003"/>
            <a:ext cx="8147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Overlap integral: </a:t>
            </a:r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a </a:t>
            </a:r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measure of the effectiveness of overlap of the orbitals</a:t>
            </a:r>
            <a:endParaRPr lang="en-US" sz="100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701659"/>
              </p:ext>
            </p:extLst>
          </p:nvPr>
        </p:nvGraphicFramePr>
        <p:xfrm>
          <a:off x="4184650" y="5750630"/>
          <a:ext cx="774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12" imgW="774360" imgH="698400" progId="Equation.DSMT4">
                  <p:embed/>
                </p:oleObj>
              </mc:Choice>
              <mc:Fallback>
                <p:oleObj name="Equation" r:id="rId12" imgW="7743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5750630"/>
                        <a:ext cx="7747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0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Variational Principle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  <a:latin typeface="Helvetica57-Condensed" panose="020B0600000101010101"/>
              </a:rPr>
              <a:t>5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4803" y="794451"/>
            <a:ext cx="5627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Rearrange the equation</a:t>
            </a:r>
            <a:endParaRPr lang="en-US" sz="100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056076"/>
              </p:ext>
            </p:extLst>
          </p:nvPr>
        </p:nvGraphicFramePr>
        <p:xfrm>
          <a:off x="1847850" y="1373116"/>
          <a:ext cx="5448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4" imgW="5448240" imgH="355320" progId="Equation.DSMT4">
                  <p:embed/>
                </p:oleObj>
              </mc:Choice>
              <mc:Fallback>
                <p:oleObj name="Equation" r:id="rId4" imgW="54482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373116"/>
                        <a:ext cx="5448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362870"/>
              </p:ext>
            </p:extLst>
          </p:nvPr>
        </p:nvGraphicFramePr>
        <p:xfrm>
          <a:off x="3386762" y="1971286"/>
          <a:ext cx="208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6" imgW="2082600" imgH="685800" progId="Equation.DSMT4">
                  <p:embed/>
                </p:oleObj>
              </mc:Choice>
              <mc:Fallback>
                <p:oleObj name="Equation" r:id="rId6" imgW="2082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762" y="1971286"/>
                        <a:ext cx="2082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64803" y="2756931"/>
            <a:ext cx="6888485" cy="1651385"/>
            <a:chOff x="364803" y="2899657"/>
            <a:chExt cx="6888485" cy="1651385"/>
          </a:xfrm>
        </p:grpSpPr>
        <p:sp>
          <p:nvSpPr>
            <p:cNvPr id="16" name="직사각형 15"/>
            <p:cNvSpPr/>
            <p:nvPr/>
          </p:nvSpPr>
          <p:spPr>
            <a:xfrm>
              <a:off x="364803" y="2899657"/>
              <a:ext cx="56270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kern="100" smtClean="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For </a:t>
              </a:r>
              <a:r>
                <a:rPr lang="en-US" i="1" kern="100" smtClean="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c</a:t>
              </a:r>
              <a:r>
                <a:rPr lang="en-US" kern="100" baseline="-25000" smtClean="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1</a:t>
              </a:r>
              <a:r>
                <a:rPr lang="en-US" kern="100" smtClean="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,</a:t>
              </a:r>
              <a:endParaRPr lang="en-US" sz="1000" kern="100" dirty="0">
                <a:effectLst/>
                <a:latin typeface="Helvetica" panose="020B0604020202020204" pitchFamily="34" charset="0"/>
                <a:ea typeface="바탕" panose="02030600000101010101" pitchFamily="18" charset="-127"/>
                <a:cs typeface="Helvetica" panose="020B0604020202020204" pitchFamily="34" charset="0"/>
              </a:endParaRPr>
            </a:p>
          </p:txBody>
        </p:sp>
        <p:graphicFrame>
          <p:nvGraphicFramePr>
            <p:cNvPr id="17" name="개체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9413840"/>
                </p:ext>
              </p:extLst>
            </p:nvPr>
          </p:nvGraphicFramePr>
          <p:xfrm>
            <a:off x="1169988" y="3382642"/>
            <a:ext cx="60833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5" name="Equation" r:id="rId8" imgW="6083280" imgH="685800" progId="Equation.DSMT4">
                    <p:embed/>
                  </p:oleObj>
                </mc:Choice>
                <mc:Fallback>
                  <p:oleObj name="Equation" r:id="rId8" imgW="60832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88" y="3382642"/>
                          <a:ext cx="60833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직선 화살표 연결선 17"/>
            <p:cNvCxnSpPr/>
            <p:nvPr/>
          </p:nvCxnSpPr>
          <p:spPr>
            <a:xfrm>
              <a:off x="631861" y="4343722"/>
              <a:ext cx="342449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개체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8396829"/>
                </p:ext>
              </p:extLst>
            </p:nvPr>
          </p:nvGraphicFramePr>
          <p:xfrm>
            <a:off x="2452688" y="4220842"/>
            <a:ext cx="3517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6" name="Equation" r:id="rId10" imgW="3517560" imgH="330120" progId="Equation.DSMT4">
                    <p:embed/>
                  </p:oleObj>
                </mc:Choice>
                <mc:Fallback>
                  <p:oleObj name="Equation" r:id="rId10" imgW="351756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2688" y="4220842"/>
                          <a:ext cx="3517900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그룹 2"/>
          <p:cNvGrpSpPr/>
          <p:nvPr/>
        </p:nvGrpSpPr>
        <p:grpSpPr>
          <a:xfrm>
            <a:off x="364803" y="4811083"/>
            <a:ext cx="6901185" cy="1651630"/>
            <a:chOff x="364803" y="4811083"/>
            <a:chExt cx="6901185" cy="1651630"/>
          </a:xfrm>
        </p:grpSpPr>
        <p:sp>
          <p:nvSpPr>
            <p:cNvPr id="21" name="직사각형 20"/>
            <p:cNvSpPr/>
            <p:nvPr/>
          </p:nvSpPr>
          <p:spPr>
            <a:xfrm>
              <a:off x="364803" y="4811083"/>
              <a:ext cx="56270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kern="100" smtClean="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For </a:t>
              </a:r>
              <a:r>
                <a:rPr lang="en-US" i="1" kern="100" smtClean="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c</a:t>
              </a:r>
              <a:r>
                <a:rPr lang="en-US" kern="100" baseline="-25000" smtClean="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2</a:t>
              </a:r>
              <a:r>
                <a:rPr lang="en-US" kern="100" smtClean="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,</a:t>
              </a:r>
              <a:endParaRPr lang="en-US" sz="1000" kern="100" dirty="0">
                <a:effectLst/>
                <a:latin typeface="Helvetica" panose="020B0604020202020204" pitchFamily="34" charset="0"/>
                <a:ea typeface="바탕" panose="02030600000101010101" pitchFamily="18" charset="-127"/>
                <a:cs typeface="Helvetica" panose="020B0604020202020204" pitchFamily="34" charset="0"/>
              </a:endParaRPr>
            </a:p>
          </p:txBody>
        </p:sp>
        <p:graphicFrame>
          <p:nvGraphicFramePr>
            <p:cNvPr id="23" name="개체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7940342"/>
                </p:ext>
              </p:extLst>
            </p:nvPr>
          </p:nvGraphicFramePr>
          <p:xfrm>
            <a:off x="1157288" y="5294313"/>
            <a:ext cx="61087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7" name="Equation" r:id="rId12" imgW="6108480" imgH="685800" progId="Equation.DSMT4">
                    <p:embed/>
                  </p:oleObj>
                </mc:Choice>
                <mc:Fallback>
                  <p:oleObj name="Equation" r:id="rId12" imgW="61084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288" y="5294313"/>
                          <a:ext cx="61087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직선 화살표 연결선 23"/>
            <p:cNvCxnSpPr/>
            <p:nvPr/>
          </p:nvCxnSpPr>
          <p:spPr>
            <a:xfrm>
              <a:off x="631861" y="6254763"/>
              <a:ext cx="342449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개체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111429"/>
                </p:ext>
              </p:extLst>
            </p:nvPr>
          </p:nvGraphicFramePr>
          <p:xfrm>
            <a:off x="2427288" y="6132513"/>
            <a:ext cx="3568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8" name="Equation" r:id="rId14" imgW="3568680" imgH="330120" progId="Equation.DSMT4">
                    <p:embed/>
                  </p:oleObj>
                </mc:Choice>
                <mc:Fallback>
                  <p:oleObj name="Equation" r:id="rId14" imgW="35686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7288" y="6132513"/>
                          <a:ext cx="3568700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4451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mtClean="0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Secular Equations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  <a:latin typeface="Helvetica57-Condensed" panose="020B0600000101010101"/>
              </a:rPr>
              <a:t>6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graphicFrame>
        <p:nvGraphicFramePr>
          <p:cNvPr id="19" name="개체 18"/>
          <p:cNvGraphicFramePr>
            <a:graphicFrameLocks noChangeAspect="1"/>
          </p:cNvGraphicFramePr>
          <p:nvPr>
            <p:extLst/>
          </p:nvPr>
        </p:nvGraphicFramePr>
        <p:xfrm>
          <a:off x="716355" y="999893"/>
          <a:ext cx="351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4" imgW="3517560" imgH="330120" progId="Equation.DSMT4">
                  <p:embed/>
                </p:oleObj>
              </mc:Choice>
              <mc:Fallback>
                <p:oleObj name="Equation" r:id="rId4" imgW="3517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355" y="999893"/>
                        <a:ext cx="3517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/>
          </p:nvPr>
        </p:nvGraphicFramePr>
        <p:xfrm>
          <a:off x="690955" y="1524553"/>
          <a:ext cx="3568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6" imgW="3568680" imgH="330120" progId="Equation.DSMT4">
                  <p:embed/>
                </p:oleObj>
              </mc:Choice>
              <mc:Fallback>
                <p:oleObj name="Equation" r:id="rId6" imgW="3568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955" y="1524553"/>
                        <a:ext cx="3568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108584"/>
              </p:ext>
            </p:extLst>
          </p:nvPr>
        </p:nvGraphicFramePr>
        <p:xfrm>
          <a:off x="716355" y="2067378"/>
          <a:ext cx="3822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8" imgW="3822480" imgH="736560" progId="Equation.DSMT4">
                  <p:embed/>
                </p:oleObj>
              </mc:Choice>
              <mc:Fallback>
                <p:oleObj name="Equation" r:id="rId8" imgW="38224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355" y="2067378"/>
                        <a:ext cx="3822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직사각형 27"/>
          <p:cNvSpPr/>
          <p:nvPr/>
        </p:nvSpPr>
        <p:spPr>
          <a:xfrm>
            <a:off x="477819" y="3079272"/>
            <a:ext cx="6976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For the equations to have a solution, the determinant of the matrix must be equal to zero.</a:t>
            </a:r>
            <a:endParaRPr lang="en-US" sz="100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341108"/>
              </p:ext>
            </p:extLst>
          </p:nvPr>
        </p:nvGraphicFramePr>
        <p:xfrm>
          <a:off x="525891" y="3964422"/>
          <a:ext cx="2908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10" imgW="2908080" imgH="736560" progId="Equation.DSMT4">
                  <p:embed/>
                </p:oleObj>
              </mc:Choice>
              <mc:Fallback>
                <p:oleObj name="Equation" r:id="rId10" imgW="29080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91" y="3964422"/>
                        <a:ext cx="2908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직사각형 31"/>
          <p:cNvSpPr/>
          <p:nvPr/>
        </p:nvSpPr>
        <p:spPr>
          <a:xfrm>
            <a:off x="3631985" y="4148056"/>
            <a:ext cx="2815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Secular determinant</a:t>
            </a:r>
            <a:endParaRPr lang="en-US" sz="100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7819" y="4950122"/>
            <a:ext cx="7679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Quadratic equation in E, which give two solutions.</a:t>
            </a:r>
            <a:endParaRPr lang="en-US" sz="1000" kern="100" dirty="0"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  <a:p>
            <a:pPr algn="just"/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Then we can </a:t>
            </a:r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approximate the 1s and 2s orbital energies of hydrogen.</a:t>
            </a:r>
            <a:endParaRPr lang="en-US" kern="100">
              <a:solidFill>
                <a:srgbClr val="0F243E"/>
              </a:solidFill>
              <a:latin typeface="Helvetica" panose="020B0604020202020204" pitchFamily="34" charset="0"/>
              <a:ea typeface="바탕체" panose="02030609000101010101" pitchFamily="17" charset="-127"/>
              <a:cs typeface="Helvetica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90941" y="5770058"/>
            <a:ext cx="7679862" cy="72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1s: E</a:t>
            </a:r>
            <a:r>
              <a:rPr lang="en-US" kern="100" baseline="-250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1s</a:t>
            </a:r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&gt; E</a:t>
            </a:r>
            <a:r>
              <a:rPr lang="en-US" kern="100" baseline="-250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1s,true</a:t>
            </a:r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, c</a:t>
            </a:r>
            <a:r>
              <a:rPr lang="en-US" kern="100" baseline="-250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1s,1</a:t>
            </a:r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 and c</a:t>
            </a:r>
            <a:r>
              <a:rPr lang="en-US" kern="100" baseline="-250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1s,2</a:t>
            </a:r>
          </a:p>
          <a:p>
            <a:pPr algn="just">
              <a:lnSpc>
                <a:spcPct val="120000"/>
              </a:lnSpc>
            </a:pPr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2s</a:t>
            </a:r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: </a:t>
            </a:r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E</a:t>
            </a:r>
            <a:r>
              <a:rPr lang="en-US" kern="100" baseline="-250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2s</a:t>
            </a:r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&gt; </a:t>
            </a:r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E</a:t>
            </a:r>
            <a:r>
              <a:rPr lang="en-US" kern="100" baseline="-250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2s,true</a:t>
            </a:r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, c</a:t>
            </a:r>
            <a:r>
              <a:rPr lang="en-US" kern="100" baseline="-250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1s,1</a:t>
            </a:r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 and </a:t>
            </a:r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c</a:t>
            </a:r>
            <a:r>
              <a:rPr lang="en-US" kern="100" baseline="-250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1s,2</a:t>
            </a:r>
            <a:endParaRPr lang="en-US" kern="100" baseline="-25000">
              <a:solidFill>
                <a:srgbClr val="0F243E"/>
              </a:solidFill>
              <a:latin typeface="Helvetica" panose="020B0604020202020204" pitchFamily="34" charset="0"/>
              <a:ea typeface="바탕체" panose="02030609000101010101" pitchFamily="17" charset="-127"/>
              <a:cs typeface="Helvetica" panose="020B0604020202020204" pitchFamily="34" charset="0"/>
            </a:endParaRPr>
          </a:p>
        </p:txBody>
      </p:sp>
      <p:pic>
        <p:nvPicPr>
          <p:cNvPr id="18467" name="Picture 35" descr="https://upload.wikimedia.org/wikipedia/commons/thumb/c/c4/Quadratic_formula.svg/220px-Quadratic_formula.sv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59" y="3941089"/>
            <a:ext cx="20955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4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Secular Equations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  <a:latin typeface="Helvetica57-Condensed" panose="020B0600000101010101"/>
              </a:rPr>
              <a:t>7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259766"/>
              </p:ext>
            </p:extLst>
          </p:nvPr>
        </p:nvGraphicFramePr>
        <p:xfrm>
          <a:off x="2454276" y="2545113"/>
          <a:ext cx="3365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4" imgW="3365280" imgH="736560" progId="Equation.DSMT4">
                  <p:embed/>
                </p:oleObj>
              </mc:Choice>
              <mc:Fallback>
                <p:oleObj name="Equation" r:id="rId4" imgW="33652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6" y="2545113"/>
                        <a:ext cx="3365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직사각형 27"/>
          <p:cNvSpPr/>
          <p:nvPr/>
        </p:nvSpPr>
        <p:spPr>
          <a:xfrm>
            <a:off x="477819" y="731687"/>
            <a:ext cx="6976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By orthogonalizng basis, possible to eliminate the overlap terms</a:t>
            </a:r>
            <a:endParaRPr lang="en-US" sz="100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91235" y="3646924"/>
            <a:ext cx="4859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Standard matrix eigenvalue problem.</a:t>
            </a:r>
          </a:p>
          <a:p>
            <a:pPr algn="just"/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→ all the tricsks of linear algebra can be used</a:t>
            </a:r>
            <a:endParaRPr lang="en-US" kern="100" dirty="0">
              <a:solidFill>
                <a:srgbClr val="0F243E"/>
              </a:solidFill>
              <a:latin typeface="Helvetica" panose="020B0604020202020204" pitchFamily="34" charset="0"/>
              <a:ea typeface="바탕체" panose="02030609000101010101" pitchFamily="17" charset="-127"/>
              <a:cs typeface="Helvetica" panose="020B0604020202020204" pitchFamily="34" charset="0"/>
            </a:endParaRPr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82123"/>
              </p:ext>
            </p:extLst>
          </p:nvPr>
        </p:nvGraphicFramePr>
        <p:xfrm>
          <a:off x="1060540" y="1300503"/>
          <a:ext cx="3822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6" imgW="3822480" imgH="736560" progId="Equation.DSMT4">
                  <p:embed/>
                </p:oleObj>
              </mc:Choice>
              <mc:Fallback>
                <p:oleObj name="Equation" r:id="rId6" imgW="38224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540" y="1300503"/>
                        <a:ext cx="3822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1027131" y="2731946"/>
            <a:ext cx="503433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424313"/>
              </p:ext>
            </p:extLst>
          </p:nvPr>
        </p:nvGraphicFramePr>
        <p:xfrm>
          <a:off x="662684" y="2884189"/>
          <a:ext cx="825859" cy="249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8" imgW="965160" imgH="291960" progId="Equation.DSMT4">
                  <p:embed/>
                </p:oleObj>
              </mc:Choice>
              <mc:Fallback>
                <p:oleObj name="Equation" r:id="rId8" imgW="9651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84" y="2884189"/>
                        <a:ext cx="825859" cy="2499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803652"/>
              </p:ext>
            </p:extLst>
          </p:nvPr>
        </p:nvGraphicFramePr>
        <p:xfrm>
          <a:off x="440647" y="3200565"/>
          <a:ext cx="1434387" cy="249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10" imgW="1676160" imgH="291960" progId="Equation.DSMT4">
                  <p:embed/>
                </p:oleObj>
              </mc:Choice>
              <mc:Fallback>
                <p:oleObj name="Equation" r:id="rId10" imgW="16761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47" y="3200565"/>
                        <a:ext cx="1434387" cy="2499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57484"/>
              </p:ext>
            </p:extLst>
          </p:nvPr>
        </p:nvGraphicFramePr>
        <p:xfrm>
          <a:off x="5573570" y="1502528"/>
          <a:ext cx="1028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12" imgW="1028520" imgH="241200" progId="Equation.DSMT4">
                  <p:embed/>
                </p:oleObj>
              </mc:Choice>
              <mc:Fallback>
                <p:oleObj name="Equation" r:id="rId12" imgW="1028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570" y="1502528"/>
                        <a:ext cx="1028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461891"/>
              </p:ext>
            </p:extLst>
          </p:nvPr>
        </p:nvGraphicFramePr>
        <p:xfrm>
          <a:off x="2454276" y="3687671"/>
          <a:ext cx="1092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14" imgW="1091880" imgH="241200" progId="Equation.DSMT4">
                  <p:embed/>
                </p:oleObj>
              </mc:Choice>
              <mc:Fallback>
                <p:oleObj name="Equation" r:id="rId14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6" y="3687671"/>
                        <a:ext cx="1092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30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mtClean="0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Spin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  <a:latin typeface="Helvetica57-Condensed" panose="020B0600000101010101"/>
              </a:rPr>
              <a:t>8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209" y="736567"/>
            <a:ext cx="8414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Fourth degree of freedom of the </a:t>
            </a:r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electron</a:t>
            </a:r>
          </a:p>
          <a:p>
            <a:pPr algn="just"/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Like an intrinsic angular momentum of an electron with magnitude s = 1/2</a:t>
            </a:r>
            <a:endParaRPr lang="en-US" kern="100">
              <a:solidFill>
                <a:srgbClr val="0F243E"/>
              </a:solidFill>
              <a:latin typeface="Helvetica" panose="020B0604020202020204" pitchFamily="34" charset="0"/>
              <a:ea typeface="바탕체" panose="02030609000101010101" pitchFamily="17" charset="-127"/>
              <a:cs typeface="Helvetica" panose="020B0604020202020204" pitchFamily="34" charset="0"/>
            </a:endParaRPr>
          </a:p>
        </p:txBody>
      </p:sp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998234"/>
              </p:ext>
            </p:extLst>
          </p:nvPr>
        </p:nvGraphicFramePr>
        <p:xfrm>
          <a:off x="577440" y="4137775"/>
          <a:ext cx="2222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Equation" r:id="rId4" imgW="2222280" imgH="622080" progId="Equation.DSMT4">
                  <p:embed/>
                </p:oleObj>
              </mc:Choice>
              <mc:Fallback>
                <p:oleObj name="Equation" r:id="rId4" imgW="222228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40" y="4137775"/>
                        <a:ext cx="22225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56209" y="1670022"/>
            <a:ext cx="8414594" cy="1248012"/>
            <a:chOff x="356209" y="1670022"/>
            <a:chExt cx="8414594" cy="1248012"/>
          </a:xfrm>
        </p:grpSpPr>
        <p:sp>
          <p:nvSpPr>
            <p:cNvPr id="39" name="직사각형 38"/>
            <p:cNvSpPr/>
            <p:nvPr/>
          </p:nvSpPr>
          <p:spPr>
            <a:xfrm>
              <a:off x="2095078" y="2109797"/>
              <a:ext cx="1173105" cy="369332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just"/>
              <a:r>
                <a:rPr lang="en-US" kern="100" smtClean="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“spin-up”</a:t>
              </a:r>
              <a:endParaRPr lang="en-US" sz="1000" kern="100" dirty="0">
                <a:effectLst/>
                <a:latin typeface="Helvetica" panose="020B0604020202020204" pitchFamily="34" charset="0"/>
                <a:ea typeface="바탕" panose="02030600000101010101" pitchFamily="18" charset="-127"/>
                <a:cs typeface="Helvetica" panose="020B0604020202020204" pitchFamily="34" charset="0"/>
              </a:endParaRPr>
            </a:p>
          </p:txBody>
        </p:sp>
        <p:graphicFrame>
          <p:nvGraphicFramePr>
            <p:cNvPr id="40" name="개체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3725871"/>
                </p:ext>
              </p:extLst>
            </p:nvPr>
          </p:nvGraphicFramePr>
          <p:xfrm>
            <a:off x="621890" y="2129363"/>
            <a:ext cx="10668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3" name="Equation" r:id="rId6" imgW="1066680" imgH="330120" progId="Equation.DSMT4">
                    <p:embed/>
                  </p:oleObj>
                </mc:Choice>
                <mc:Fallback>
                  <p:oleObj name="Equation" r:id="rId6" imgW="10666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890" y="2129363"/>
                          <a:ext cx="1066800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직사각형 18"/>
            <p:cNvSpPr/>
            <p:nvPr/>
          </p:nvSpPr>
          <p:spPr>
            <a:xfrm>
              <a:off x="356209" y="1670022"/>
              <a:ext cx="84145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kern="100" smtClean="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2-state system</a:t>
              </a:r>
              <a:endPara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endParaRPr>
            </a:p>
          </p:txBody>
        </p:sp>
        <p:graphicFrame>
          <p:nvGraphicFramePr>
            <p:cNvPr id="24" name="개체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8098393"/>
                </p:ext>
              </p:extLst>
            </p:nvPr>
          </p:nvGraphicFramePr>
          <p:xfrm>
            <a:off x="621890" y="2568268"/>
            <a:ext cx="10668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4" name="Equation" r:id="rId8" imgW="1066680" imgH="330120" progId="Equation.DSMT4">
                    <p:embed/>
                  </p:oleObj>
                </mc:Choice>
                <mc:Fallback>
                  <p:oleObj name="Equation" r:id="rId8" imgW="10666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890" y="2568268"/>
                          <a:ext cx="1066800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직사각형 25"/>
            <p:cNvSpPr/>
            <p:nvPr/>
          </p:nvSpPr>
          <p:spPr>
            <a:xfrm>
              <a:off x="2095078" y="2548702"/>
              <a:ext cx="1476411" cy="369332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just"/>
              <a:r>
                <a:rPr lang="en-US" kern="100" smtClean="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“spin-down”</a:t>
              </a:r>
              <a:endParaRPr lang="en-US" sz="1000" kern="100" dirty="0">
                <a:effectLst/>
                <a:latin typeface="Helvetica" panose="020B0604020202020204" pitchFamily="34" charset="0"/>
                <a:ea typeface="바탕" panose="02030600000101010101" pitchFamily="18" charset="-127"/>
                <a:cs typeface="Helvetica" panose="020B0604020202020204" pitchFamily="34" charset="0"/>
              </a:endParaRPr>
            </a:p>
          </p:txBody>
        </p:sp>
        <p:graphicFrame>
          <p:nvGraphicFramePr>
            <p:cNvPr id="27" name="개체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185646"/>
                </p:ext>
              </p:extLst>
            </p:nvPr>
          </p:nvGraphicFramePr>
          <p:xfrm>
            <a:off x="3804221" y="2199213"/>
            <a:ext cx="2159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5" name="Equation" r:id="rId10" imgW="215640" imgH="190440" progId="Equation.DSMT4">
                    <p:embed/>
                  </p:oleObj>
                </mc:Choice>
                <mc:Fallback>
                  <p:oleObj name="Equation" r:id="rId10" imgW="2156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221" y="2199213"/>
                          <a:ext cx="215900" cy="19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개체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916478"/>
                </p:ext>
              </p:extLst>
            </p:nvPr>
          </p:nvGraphicFramePr>
          <p:xfrm>
            <a:off x="3804221" y="2587318"/>
            <a:ext cx="2159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6" name="Equation" r:id="rId12" imgW="215640" imgH="291960" progId="Equation.DSMT4">
                    <p:embed/>
                  </p:oleObj>
                </mc:Choice>
                <mc:Fallback>
                  <p:oleObj name="Equation" r:id="rId12" imgW="21564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221" y="2587318"/>
                          <a:ext cx="2159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직사각형 33"/>
          <p:cNvSpPr/>
          <p:nvPr/>
        </p:nvSpPr>
        <p:spPr>
          <a:xfrm>
            <a:off x="356209" y="3522826"/>
            <a:ext cx="8414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Spin angular momentum operator</a:t>
            </a:r>
            <a:endParaRPr lang="en-US" kern="100">
              <a:solidFill>
                <a:srgbClr val="0F243E"/>
              </a:solidFill>
              <a:latin typeface="Helvetica" panose="020B0604020202020204" pitchFamily="34" charset="0"/>
              <a:ea typeface="바탕체" panose="02030609000101010101" pitchFamily="17" charset="-127"/>
              <a:cs typeface="Helvetica" panose="020B0604020202020204" pitchFamily="34" charset="0"/>
            </a:endParaRPr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731940"/>
              </p:ext>
            </p:extLst>
          </p:nvPr>
        </p:nvGraphicFramePr>
        <p:xfrm>
          <a:off x="4087256" y="4283825"/>
          <a:ext cx="952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" name="Equation" r:id="rId14" imgW="952200" imgH="330120" progId="Equation.DSMT4">
                  <p:embed/>
                </p:oleObj>
              </mc:Choice>
              <mc:Fallback>
                <p:oleObj name="Equation" r:id="rId14" imgW="952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256" y="4283825"/>
                        <a:ext cx="952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56209" y="5151742"/>
            <a:ext cx="8414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To describe the state of a hydrogen electron, </a:t>
            </a:r>
          </a:p>
          <a:p>
            <a:pPr algn="just"/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have to define all four quantities (n, l, m</a:t>
            </a:r>
            <a:r>
              <a:rPr lang="en-US" kern="100" baseline="-250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l</a:t>
            </a:r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, m</a:t>
            </a:r>
            <a:r>
              <a:rPr lang="en-US" kern="100" baseline="-250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s</a:t>
            </a:r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)</a:t>
            </a:r>
            <a:endParaRPr lang="en-US" kern="100">
              <a:solidFill>
                <a:srgbClr val="0F243E"/>
              </a:solidFill>
              <a:latin typeface="Helvetica" panose="020B0604020202020204" pitchFamily="34" charset="0"/>
              <a:ea typeface="바탕체" panose="02030609000101010101" pitchFamily="17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4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29608</TotalTime>
  <Words>293</Words>
  <Application>Microsoft Office PowerPoint</Application>
  <PresentationFormat>화면 슬라이드 쇼(4:3)</PresentationFormat>
  <Paragraphs>61</Paragraphs>
  <Slides>9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나눔고딕</vt:lpstr>
      <vt:lpstr>Helvetica</vt:lpstr>
      <vt:lpstr>바탕체</vt:lpstr>
      <vt:lpstr>맑은 고딕</vt:lpstr>
      <vt:lpstr>Calibri</vt:lpstr>
      <vt:lpstr>Wingdings</vt:lpstr>
      <vt:lpstr>Arial</vt:lpstr>
      <vt:lpstr>바탕</vt:lpstr>
      <vt:lpstr>Helvetica57-Condensed</vt:lpstr>
      <vt:lpstr>Office 테마</vt:lpstr>
      <vt:lpstr>Equation</vt:lpstr>
      <vt:lpstr>secular determinant and spin </vt:lpstr>
      <vt:lpstr>Basis functions</vt:lpstr>
      <vt:lpstr>The Variational Principle</vt:lpstr>
      <vt:lpstr>The Variational Principle</vt:lpstr>
      <vt:lpstr>The Variational Principle</vt:lpstr>
      <vt:lpstr>The Variational Principle</vt:lpstr>
      <vt:lpstr>Secular Equations</vt:lpstr>
      <vt:lpstr>Secular Equations</vt:lpstr>
      <vt:lpstr>Spin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Jeonghyun Ko</cp:lastModifiedBy>
  <cp:revision>1403</cp:revision>
  <cp:lastPrinted>2015-06-11T01:32:50Z</cp:lastPrinted>
  <dcterms:created xsi:type="dcterms:W3CDTF">2011-08-24T01:05:33Z</dcterms:created>
  <dcterms:modified xsi:type="dcterms:W3CDTF">2017-09-20T16:47:44Z</dcterms:modified>
</cp:coreProperties>
</file>