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8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7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8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notesSlides/notesSlide34.xml" ContentType="application/vnd.openxmlformats-officedocument.presentationml.notesSlide+xml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7" r:id="rId28"/>
    <p:sldId id="288" r:id="rId29"/>
    <p:sldId id="290" r:id="rId30"/>
    <p:sldId id="291" r:id="rId31"/>
    <p:sldId id="289" r:id="rId32"/>
    <p:sldId id="281" r:id="rId33"/>
    <p:sldId id="282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00" d="100"/>
          <a:sy n="300" d="100"/>
        </p:scale>
        <p:origin x="4376" y="6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4" Type="http://schemas.openxmlformats.org/officeDocument/2006/relationships/image" Target="../media/image62.wmf"/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wmf"/><Relationship Id="rId12" Type="http://schemas.openxmlformats.org/officeDocument/2006/relationships/image" Target="../media/image77.wmf"/><Relationship Id="rId13" Type="http://schemas.openxmlformats.org/officeDocument/2006/relationships/image" Target="../media/image78.wmf"/><Relationship Id="rId14" Type="http://schemas.openxmlformats.org/officeDocument/2006/relationships/image" Target="../media/image79.wmf"/><Relationship Id="rId15" Type="http://schemas.openxmlformats.org/officeDocument/2006/relationships/image" Target="../media/image80.wmf"/><Relationship Id="rId16" Type="http://schemas.openxmlformats.org/officeDocument/2006/relationships/image" Target="../media/image81.wmf"/><Relationship Id="rId17" Type="http://schemas.openxmlformats.org/officeDocument/2006/relationships/image" Target="../media/image82.wmf"/><Relationship Id="rId18" Type="http://schemas.openxmlformats.org/officeDocument/2006/relationships/image" Target="../media/image83.wmf"/><Relationship Id="rId1" Type="http://schemas.openxmlformats.org/officeDocument/2006/relationships/image" Target="../media/image66.wmf"/><Relationship Id="rId2" Type="http://schemas.openxmlformats.org/officeDocument/2006/relationships/image" Target="../media/image67.wmf"/><Relationship Id="rId3" Type="http://schemas.openxmlformats.org/officeDocument/2006/relationships/image" Target="../media/image68.wmf"/><Relationship Id="rId4" Type="http://schemas.openxmlformats.org/officeDocument/2006/relationships/image" Target="../media/image69.wmf"/><Relationship Id="rId5" Type="http://schemas.openxmlformats.org/officeDocument/2006/relationships/image" Target="../media/image70.wmf"/><Relationship Id="rId6" Type="http://schemas.openxmlformats.org/officeDocument/2006/relationships/image" Target="../media/image71.wmf"/><Relationship Id="rId7" Type="http://schemas.openxmlformats.org/officeDocument/2006/relationships/image" Target="../media/image72.wmf"/><Relationship Id="rId8" Type="http://schemas.openxmlformats.org/officeDocument/2006/relationships/image" Target="../media/image73.wmf"/><Relationship Id="rId9" Type="http://schemas.openxmlformats.org/officeDocument/2006/relationships/image" Target="../media/image74.wmf"/><Relationship Id="rId10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86.wmf"/><Relationship Id="rId5" Type="http://schemas.openxmlformats.org/officeDocument/2006/relationships/image" Target="../media/image87.wmf"/><Relationship Id="rId6" Type="http://schemas.openxmlformats.org/officeDocument/2006/relationships/image" Target="../media/image88.wmf"/><Relationship Id="rId7" Type="http://schemas.openxmlformats.org/officeDocument/2006/relationships/image" Target="../media/image89.wmf"/><Relationship Id="rId8" Type="http://schemas.openxmlformats.org/officeDocument/2006/relationships/image" Target="../media/image90.wmf"/><Relationship Id="rId1" Type="http://schemas.openxmlformats.org/officeDocument/2006/relationships/image" Target="../media/image66.wmf"/><Relationship Id="rId2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4" Type="http://schemas.openxmlformats.org/officeDocument/2006/relationships/image" Target="../media/image94.wmf"/><Relationship Id="rId5" Type="http://schemas.openxmlformats.org/officeDocument/2006/relationships/image" Target="../media/image95.wmf"/><Relationship Id="rId6" Type="http://schemas.openxmlformats.org/officeDocument/2006/relationships/image" Target="../media/image96.wmf"/><Relationship Id="rId7" Type="http://schemas.openxmlformats.org/officeDocument/2006/relationships/image" Target="../media/image97.wmf"/><Relationship Id="rId1" Type="http://schemas.openxmlformats.org/officeDocument/2006/relationships/image" Target="../media/image91.wmf"/><Relationship Id="rId2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4" Type="http://schemas.openxmlformats.org/officeDocument/2006/relationships/image" Target="../media/image100.wmf"/><Relationship Id="rId5" Type="http://schemas.openxmlformats.org/officeDocument/2006/relationships/image" Target="../media/image101.wmf"/><Relationship Id="rId1" Type="http://schemas.openxmlformats.org/officeDocument/2006/relationships/image" Target="../media/image93.wmf"/><Relationship Id="rId2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4" Type="http://schemas.openxmlformats.org/officeDocument/2006/relationships/image" Target="../media/image118.wmf"/><Relationship Id="rId1" Type="http://schemas.openxmlformats.org/officeDocument/2006/relationships/image" Target="../media/image116.wmf"/><Relationship Id="rId2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4" Type="http://schemas.openxmlformats.org/officeDocument/2006/relationships/image" Target="../media/image122.wmf"/><Relationship Id="rId1" Type="http://schemas.openxmlformats.org/officeDocument/2006/relationships/image" Target="../media/image119.wmf"/><Relationship Id="rId2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4" Type="http://schemas.openxmlformats.org/officeDocument/2006/relationships/image" Target="../media/image128.wmf"/><Relationship Id="rId5" Type="http://schemas.openxmlformats.org/officeDocument/2006/relationships/image" Target="../media/image129.wmf"/><Relationship Id="rId6" Type="http://schemas.openxmlformats.org/officeDocument/2006/relationships/image" Target="../media/image130.wmf"/><Relationship Id="rId1" Type="http://schemas.openxmlformats.org/officeDocument/2006/relationships/image" Target="../media/image125.wmf"/><Relationship Id="rId2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B9E7F625-F0E1-7441-AEFC-EF612A2A8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1551C53E-32C7-7E42-8D84-D56A742B30FE}" type="slidenum">
              <a:rPr lang="en-US">
                <a:latin typeface="Arial" charset="0"/>
              </a:rPr>
              <a:pPr eaLnBrk="1" hangingPunct="1"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A7EB231B-6ECD-1942-A14B-7930A80D0665}" type="slidenum">
              <a:rPr lang="en-US">
                <a:latin typeface="Arial" charset="0"/>
              </a:rPr>
              <a:pPr eaLnBrk="1" hangingPunct="1"/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DB95D66-D582-314A-BCA2-FCDAC8112D02}" type="slidenum">
              <a:rPr lang="en-US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DE582495-92D7-B440-94F8-A5040529B0E3}" type="slidenum">
              <a:rPr lang="en-US">
                <a:latin typeface="Arial" charset="0"/>
              </a:rPr>
              <a:pPr algn="r" eaLnBrk="1" hangingPunct="1"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972DB40-E7D9-594E-BFA6-B9F3DC31CA8A}" type="slidenum">
              <a:rPr lang="en-US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5581EB1-5E31-1C4E-B3C4-1C4F4CAC9CC4}" type="slidenum">
              <a:rPr lang="en-US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80EE8-E46B-9148-88AD-B88057C8B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3723A-9B94-CE41-A6F8-8812AE961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C4662-4E55-1240-B44C-CF368E44A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D8361-7A75-5348-B141-608A712D0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B7225-8926-B54F-BA4A-7B27E31EBA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1F0A9-9CE3-5747-806B-C3FBC4386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CF5A6-943F-E74B-B886-8BFA7161E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F672E-8B9A-1249-93BA-D509A1FF11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AF2C-4BBA-8943-A2EB-572FCCC0A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665FF-DAE9-CE41-A791-5AC59A1E4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16E38-FDB5-AB49-93D6-7EBF3091F3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5E753CD9-90F9-9047-84BA-409A82404D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0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1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42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wmf"/><Relationship Id="rId12" Type="http://schemas.openxmlformats.org/officeDocument/2006/relationships/oleObject" Target="../embeddings/oleObject27.bin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47.wmf"/><Relationship Id="rId15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25.bin"/><Relationship Id="rId10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w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52.wmf"/><Relationship Id="rId14" Type="http://schemas.openxmlformats.org/officeDocument/2006/relationships/oleObject" Target="../embeddings/oleObject35.bin"/><Relationship Id="rId15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50.wmf"/><Relationship Id="rId10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w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54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56.wmf"/><Relationship Id="rId10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5.bin"/><Relationship Id="rId12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59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60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54.bin"/><Relationship Id="rId21" Type="http://schemas.openxmlformats.org/officeDocument/2006/relationships/image" Target="../media/image74.wmf"/><Relationship Id="rId22" Type="http://schemas.openxmlformats.org/officeDocument/2006/relationships/oleObject" Target="../embeddings/oleObject55.bin"/><Relationship Id="rId23" Type="http://schemas.openxmlformats.org/officeDocument/2006/relationships/image" Target="../media/image75.wmf"/><Relationship Id="rId24" Type="http://schemas.openxmlformats.org/officeDocument/2006/relationships/oleObject" Target="../embeddings/oleObject56.bin"/><Relationship Id="rId25" Type="http://schemas.openxmlformats.org/officeDocument/2006/relationships/image" Target="../media/image76.wmf"/><Relationship Id="rId26" Type="http://schemas.openxmlformats.org/officeDocument/2006/relationships/oleObject" Target="../embeddings/oleObject57.bin"/><Relationship Id="rId27" Type="http://schemas.openxmlformats.org/officeDocument/2006/relationships/image" Target="../media/image77.wmf"/><Relationship Id="rId28" Type="http://schemas.openxmlformats.org/officeDocument/2006/relationships/oleObject" Target="../embeddings/oleObject58.bin"/><Relationship Id="rId29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66.wmf"/><Relationship Id="rId30" Type="http://schemas.openxmlformats.org/officeDocument/2006/relationships/oleObject" Target="../embeddings/oleObject59.bin"/><Relationship Id="rId31" Type="http://schemas.openxmlformats.org/officeDocument/2006/relationships/image" Target="../media/image79.wmf"/><Relationship Id="rId32" Type="http://schemas.openxmlformats.org/officeDocument/2006/relationships/oleObject" Target="../embeddings/oleObject60.bin"/><Relationship Id="rId9" Type="http://schemas.openxmlformats.org/officeDocument/2006/relationships/image" Target="../media/image68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67.wmf"/><Relationship Id="rId8" Type="http://schemas.openxmlformats.org/officeDocument/2006/relationships/oleObject" Target="../embeddings/oleObject48.bin"/><Relationship Id="rId33" Type="http://schemas.openxmlformats.org/officeDocument/2006/relationships/image" Target="../media/image80.wmf"/><Relationship Id="rId34" Type="http://schemas.openxmlformats.org/officeDocument/2006/relationships/oleObject" Target="../embeddings/oleObject61.bin"/><Relationship Id="rId35" Type="http://schemas.openxmlformats.org/officeDocument/2006/relationships/image" Target="../media/image81.wmf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1" Type="http://schemas.openxmlformats.org/officeDocument/2006/relationships/image" Target="../media/image69.wmf"/><Relationship Id="rId12" Type="http://schemas.openxmlformats.org/officeDocument/2006/relationships/oleObject" Target="../embeddings/oleObject50.bin"/><Relationship Id="rId13" Type="http://schemas.openxmlformats.org/officeDocument/2006/relationships/image" Target="../media/image70.wmf"/><Relationship Id="rId14" Type="http://schemas.openxmlformats.org/officeDocument/2006/relationships/oleObject" Target="../embeddings/oleObject51.bin"/><Relationship Id="rId15" Type="http://schemas.openxmlformats.org/officeDocument/2006/relationships/image" Target="../media/image71.wmf"/><Relationship Id="rId16" Type="http://schemas.openxmlformats.org/officeDocument/2006/relationships/oleObject" Target="../embeddings/oleObject52.bin"/><Relationship Id="rId17" Type="http://schemas.openxmlformats.org/officeDocument/2006/relationships/image" Target="../media/image72.wmf"/><Relationship Id="rId18" Type="http://schemas.openxmlformats.org/officeDocument/2006/relationships/oleObject" Target="../embeddings/oleObject53.bin"/><Relationship Id="rId19" Type="http://schemas.openxmlformats.org/officeDocument/2006/relationships/image" Target="../media/image73.wmf"/><Relationship Id="rId37" Type="http://schemas.openxmlformats.org/officeDocument/2006/relationships/image" Target="../media/image82.wmf"/><Relationship Id="rId38" Type="http://schemas.openxmlformats.org/officeDocument/2006/relationships/oleObject" Target="../embeddings/oleObject63.bin"/><Relationship Id="rId39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20" Type="http://schemas.openxmlformats.org/officeDocument/2006/relationships/oleObject" Target="../embeddings/oleObject72.bin"/><Relationship Id="rId21" Type="http://schemas.openxmlformats.org/officeDocument/2006/relationships/oleObject" Target="../embeddings/oleObject73.bin"/><Relationship Id="rId10" Type="http://schemas.openxmlformats.org/officeDocument/2006/relationships/oleObject" Target="../embeddings/oleObject67.bin"/><Relationship Id="rId11" Type="http://schemas.openxmlformats.org/officeDocument/2006/relationships/image" Target="../media/image86.wmf"/><Relationship Id="rId12" Type="http://schemas.openxmlformats.org/officeDocument/2006/relationships/oleObject" Target="../embeddings/oleObject68.bin"/><Relationship Id="rId13" Type="http://schemas.openxmlformats.org/officeDocument/2006/relationships/image" Target="../media/image87.wmf"/><Relationship Id="rId14" Type="http://schemas.openxmlformats.org/officeDocument/2006/relationships/oleObject" Target="../embeddings/oleObject69.bin"/><Relationship Id="rId15" Type="http://schemas.openxmlformats.org/officeDocument/2006/relationships/image" Target="../media/image88.wmf"/><Relationship Id="rId16" Type="http://schemas.openxmlformats.org/officeDocument/2006/relationships/oleObject" Target="../embeddings/oleObject70.bin"/><Relationship Id="rId17" Type="http://schemas.openxmlformats.org/officeDocument/2006/relationships/image" Target="../media/image89.wmf"/><Relationship Id="rId18" Type="http://schemas.openxmlformats.org/officeDocument/2006/relationships/oleObject" Target="../embeddings/oleObject71.bin"/><Relationship Id="rId19" Type="http://schemas.openxmlformats.org/officeDocument/2006/relationships/image" Target="../media/image9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84.wmf"/><Relationship Id="rId8" Type="http://schemas.openxmlformats.org/officeDocument/2006/relationships/oleObject" Target="../embeddings/oleObject66.bin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w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95.wmf"/><Relationship Id="rId14" Type="http://schemas.openxmlformats.org/officeDocument/2006/relationships/oleObject" Target="../embeddings/oleObject79.bin"/><Relationship Id="rId15" Type="http://schemas.openxmlformats.org/officeDocument/2006/relationships/image" Target="../media/image96.wmf"/><Relationship Id="rId16" Type="http://schemas.openxmlformats.org/officeDocument/2006/relationships/oleObject" Target="../embeddings/oleObject80.bin"/><Relationship Id="rId17" Type="http://schemas.openxmlformats.org/officeDocument/2006/relationships/oleObject" Target="../embeddings/oleObject81.bin"/><Relationship Id="rId18" Type="http://schemas.openxmlformats.org/officeDocument/2006/relationships/image" Target="../media/image97.wmf"/><Relationship Id="rId19" Type="http://schemas.openxmlformats.org/officeDocument/2006/relationships/oleObject" Target="../embeddings/oleObject8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91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92.w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93.wmf"/><Relationship Id="rId10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wmf"/><Relationship Id="rId12" Type="http://schemas.openxmlformats.org/officeDocument/2006/relationships/oleObject" Target="../embeddings/oleObject87.bin"/><Relationship Id="rId13" Type="http://schemas.openxmlformats.org/officeDocument/2006/relationships/image" Target="../media/image10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93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98.wmf"/><Relationship Id="rId8" Type="http://schemas.openxmlformats.org/officeDocument/2006/relationships/oleObject" Target="../embeddings/oleObject85.bin"/><Relationship Id="rId9" Type="http://schemas.openxmlformats.org/officeDocument/2006/relationships/image" Target="../media/image99.wmf"/><Relationship Id="rId10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0" Type="http://schemas.openxmlformats.org/officeDocument/2006/relationships/hyperlink" Target="http://en.wikipedia.org/wiki/Cubic_(crystal_system)" TargetMode="External"/><Relationship Id="rId21" Type="http://schemas.openxmlformats.org/officeDocument/2006/relationships/hyperlink" Target="http://en.wikipedia.org/wiki/Image:Cubic.svg" TargetMode="External"/><Relationship Id="rId22" Type="http://schemas.openxmlformats.org/officeDocument/2006/relationships/hyperlink" Target="http://en.wikipedia.org/wiki/Image:Cubic-body-centered.svg" TargetMode="External"/><Relationship Id="rId23" Type="http://schemas.openxmlformats.org/officeDocument/2006/relationships/hyperlink" Target="http://en.wikipedia.org/wiki/Image:Cubic-face-centered.svg" TargetMode="External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en.wikipedia.org/wiki/Triclinic" TargetMode="External"/><Relationship Id="rId4" Type="http://schemas.openxmlformats.org/officeDocument/2006/relationships/hyperlink" Target="http://en.wikipedia.org/wiki/Image:Triclinic.svg" TargetMode="External"/><Relationship Id="rId5" Type="http://schemas.openxmlformats.org/officeDocument/2006/relationships/hyperlink" Target="http://en.wikipedia.org/wiki/Monoclinic" TargetMode="External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32" Type="http://schemas.openxmlformats.org/officeDocument/2006/relationships/image" Target="../media/image110.png"/><Relationship Id="rId9" Type="http://schemas.openxmlformats.org/officeDocument/2006/relationships/hyperlink" Target="http://en.wikipedia.org/wiki/Image:Orthorhombic.svg" TargetMode="External"/><Relationship Id="rId6" Type="http://schemas.openxmlformats.org/officeDocument/2006/relationships/hyperlink" Target="http://en.wikipedia.org/wiki/Image:Monoclinic.svg" TargetMode="External"/><Relationship Id="rId7" Type="http://schemas.openxmlformats.org/officeDocument/2006/relationships/hyperlink" Target="http://en.wikipedia.org/wiki/Image:Monoclinic-base-centered.svg" TargetMode="External"/><Relationship Id="rId8" Type="http://schemas.openxmlformats.org/officeDocument/2006/relationships/hyperlink" Target="http://en.wikipedia.org/wiki/Orthorhombic" TargetMode="External"/><Relationship Id="rId33" Type="http://schemas.openxmlformats.org/officeDocument/2006/relationships/image" Target="../media/image111.png"/><Relationship Id="rId34" Type="http://schemas.openxmlformats.org/officeDocument/2006/relationships/image" Target="../media/image112.png"/><Relationship Id="rId35" Type="http://schemas.openxmlformats.org/officeDocument/2006/relationships/image" Target="../media/image113.png"/><Relationship Id="rId36" Type="http://schemas.openxmlformats.org/officeDocument/2006/relationships/image" Target="../media/image114.png"/><Relationship Id="rId10" Type="http://schemas.openxmlformats.org/officeDocument/2006/relationships/hyperlink" Target="http://en.wikipedia.org/wiki/Image:Orthorhombic-base-centered.svg" TargetMode="External"/><Relationship Id="rId11" Type="http://schemas.openxmlformats.org/officeDocument/2006/relationships/hyperlink" Target="http://en.wikipedia.org/wiki/Image:Orthorhombic-body-centered.svg" TargetMode="External"/><Relationship Id="rId12" Type="http://schemas.openxmlformats.org/officeDocument/2006/relationships/hyperlink" Target="http://en.wikipedia.org/wiki/Image:Orthorhombic-face-centered.svg" TargetMode="External"/><Relationship Id="rId13" Type="http://schemas.openxmlformats.org/officeDocument/2006/relationships/hyperlink" Target="http://en.wikipedia.org/wiki/Tetragonal" TargetMode="External"/><Relationship Id="rId14" Type="http://schemas.openxmlformats.org/officeDocument/2006/relationships/hyperlink" Target="http://en.wikipedia.org/wiki/Image:Tetragonal.svg" TargetMode="External"/><Relationship Id="rId15" Type="http://schemas.openxmlformats.org/officeDocument/2006/relationships/hyperlink" Target="http://en.wikipedia.org/wiki/Image:Tetragonal-body-centered.svg" TargetMode="External"/><Relationship Id="rId16" Type="http://schemas.openxmlformats.org/officeDocument/2006/relationships/hyperlink" Target="http://en.wikipedia.org/wiki/Rhombohedral" TargetMode="External"/><Relationship Id="rId17" Type="http://schemas.openxmlformats.org/officeDocument/2006/relationships/hyperlink" Target="http://en.wikipedia.org/wiki/Image:Rhombohedral.svg" TargetMode="External"/><Relationship Id="rId18" Type="http://schemas.openxmlformats.org/officeDocument/2006/relationships/hyperlink" Target="http://en.wikipedia.org/wiki/Hexagonal_(crystal_system)" TargetMode="External"/><Relationship Id="rId19" Type="http://schemas.openxmlformats.org/officeDocument/2006/relationships/hyperlink" Target="http://en.wikipedia.org/wiki/Image:Hexagonal_lattice.svg" TargetMode="External"/><Relationship Id="rId3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116.wmf"/><Relationship Id="rId6" Type="http://schemas.openxmlformats.org/officeDocument/2006/relationships/oleObject" Target="../embeddings/oleObject89.bin"/><Relationship Id="rId7" Type="http://schemas.openxmlformats.org/officeDocument/2006/relationships/image" Target="../media/image117.wmf"/><Relationship Id="rId8" Type="http://schemas.openxmlformats.org/officeDocument/2006/relationships/oleObject" Target="../embeddings/oleObject90.bin"/><Relationship Id="rId9" Type="http://schemas.openxmlformats.org/officeDocument/2006/relationships/image" Target="../media/image93.wmf"/><Relationship Id="rId10" Type="http://schemas.openxmlformats.org/officeDocument/2006/relationships/oleObject" Target="../embeddings/oleObject91.bin"/><Relationship Id="rId11" Type="http://schemas.openxmlformats.org/officeDocument/2006/relationships/image" Target="../media/image11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1.wmf"/><Relationship Id="rId12" Type="http://schemas.openxmlformats.org/officeDocument/2006/relationships/oleObject" Target="../embeddings/oleObject95.bin"/><Relationship Id="rId13" Type="http://schemas.openxmlformats.org/officeDocument/2006/relationships/image" Target="../media/image122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23.png"/><Relationship Id="rId5" Type="http://schemas.openxmlformats.org/officeDocument/2006/relationships/oleObject" Target="../embeddings/oleObject92.bin"/><Relationship Id="rId6" Type="http://schemas.openxmlformats.org/officeDocument/2006/relationships/image" Target="../media/image119.wmf"/><Relationship Id="rId7" Type="http://schemas.openxmlformats.org/officeDocument/2006/relationships/image" Target="../media/image124.png"/><Relationship Id="rId8" Type="http://schemas.openxmlformats.org/officeDocument/2006/relationships/oleObject" Target="../embeddings/oleObject93.bin"/><Relationship Id="rId9" Type="http://schemas.openxmlformats.org/officeDocument/2006/relationships/image" Target="../media/image120.wmf"/><Relationship Id="rId10" Type="http://schemas.openxmlformats.org/officeDocument/2006/relationships/oleObject" Target="../embeddings/oleObject94.bin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7.wmf"/><Relationship Id="rId12" Type="http://schemas.openxmlformats.org/officeDocument/2006/relationships/oleObject" Target="../embeddings/oleObject99.bin"/><Relationship Id="rId13" Type="http://schemas.openxmlformats.org/officeDocument/2006/relationships/image" Target="../media/image128.wmf"/><Relationship Id="rId14" Type="http://schemas.openxmlformats.org/officeDocument/2006/relationships/oleObject" Target="../embeddings/oleObject100.bin"/><Relationship Id="rId15" Type="http://schemas.openxmlformats.org/officeDocument/2006/relationships/image" Target="../media/image129.wmf"/><Relationship Id="rId16" Type="http://schemas.openxmlformats.org/officeDocument/2006/relationships/oleObject" Target="../embeddings/oleObject101.bin"/><Relationship Id="rId17" Type="http://schemas.openxmlformats.org/officeDocument/2006/relationships/image" Target="../media/image130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4.xml"/><Relationship Id="rId4" Type="http://schemas.openxmlformats.org/officeDocument/2006/relationships/image" Target="../media/image131.png"/><Relationship Id="rId5" Type="http://schemas.openxmlformats.org/officeDocument/2006/relationships/oleObject" Target="../embeddings/oleObject96.bin"/><Relationship Id="rId6" Type="http://schemas.openxmlformats.org/officeDocument/2006/relationships/image" Target="../media/image125.wmf"/><Relationship Id="rId7" Type="http://schemas.openxmlformats.org/officeDocument/2006/relationships/oleObject" Target="../embeddings/oleObject97.bin"/><Relationship Id="rId8" Type="http://schemas.openxmlformats.org/officeDocument/2006/relationships/image" Target="../media/image126.wmf"/><Relationship Id="rId9" Type="http://schemas.openxmlformats.org/officeDocument/2006/relationships/image" Target="../media/image132.png"/><Relationship Id="rId10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8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2895600" y="2819400"/>
            <a:ext cx="1676400" cy="16764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 flipV="1">
            <a:off x="3321050" y="24542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 flipV="1">
            <a:off x="3322638" y="407035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 flipH="1">
            <a:off x="2514600" y="407035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3184525" y="2144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2286000" y="4800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487680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590800" y="4291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3070225" y="25828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4495800" y="4038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L</a:t>
            </a:r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38100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Oval 16"/>
          <p:cNvSpPr>
            <a:spLocks noChangeArrowheads="1"/>
          </p:cNvSpPr>
          <p:nvPr/>
        </p:nvSpPr>
        <p:spPr bwMode="auto">
          <a:xfrm flipH="1">
            <a:off x="3657600" y="3581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0"/>
            <a:ext cx="38052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4"/>
          <p:cNvSpPr>
            <a:spLocks noChangeShapeType="1"/>
          </p:cNvSpPr>
          <p:nvPr/>
        </p:nvSpPr>
        <p:spPr bwMode="auto">
          <a:xfrm rot="10800000" flipH="1" flipV="1">
            <a:off x="4352925" y="5095875"/>
            <a:ext cx="633413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50848"/>
              </p:ext>
            </p:extLst>
          </p:nvPr>
        </p:nvGraphicFramePr>
        <p:xfrm>
          <a:off x="4114800" y="54102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4" imgW="1460160" imgH="419040" progId="Equation.DSMT4">
                  <p:embed/>
                </p:oleObj>
              </mc:Choice>
              <mc:Fallback>
                <p:oleObj name="Equation" r:id="rId4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4343400" y="50704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Local</a:t>
            </a:r>
          </a:p>
          <a:p>
            <a:pPr algn="ctr" eaLnBrk="1" hangingPunct="1"/>
            <a:r>
              <a:rPr lang="en-US" sz="1000" b="1" i="1"/>
              <a:t>Minimum</a:t>
            </a:r>
          </a:p>
        </p:txBody>
      </p:sp>
      <p:graphicFrame>
        <p:nvGraphicFramePr>
          <p:cNvPr id="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9512"/>
              </p:ext>
            </p:extLst>
          </p:nvPr>
        </p:nvGraphicFramePr>
        <p:xfrm>
          <a:off x="3581400" y="4014788"/>
          <a:ext cx="1143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6" imgW="1460160" imgH="419040" progId="Equation.3">
                  <p:embed/>
                </p:oleObj>
              </mc:Choice>
              <mc:Fallback>
                <p:oleObj name="Equation" r:id="rId6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14788"/>
                        <a:ext cx="11430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527425" y="361791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Saddle point</a:t>
            </a:r>
          </a:p>
          <a:p>
            <a:pPr algn="ctr" eaLnBrk="1" hangingPunct="1"/>
            <a:r>
              <a:rPr lang="ja-JP" altLang="en-US" sz="1000" b="1" i="1"/>
              <a:t>“</a:t>
            </a:r>
            <a:r>
              <a:rPr lang="en-US" sz="1000" b="1" i="1"/>
              <a:t>Transition state</a:t>
            </a:r>
            <a:r>
              <a:rPr lang="ja-JP" altLang="en-US" sz="1000" b="1" i="1"/>
              <a:t>”</a:t>
            </a:r>
            <a:endParaRPr lang="en-US" sz="1000" b="1" i="1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rot="10800000" flipH="1" flipV="1">
            <a:off x="3862388" y="4367213"/>
            <a:ext cx="633412" cy="4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 rot="10800000" flipH="1" flipV="1">
            <a:off x="5267325" y="4495800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08399"/>
              </p:ext>
            </p:extLst>
          </p:nvPr>
        </p:nvGraphicFramePr>
        <p:xfrm>
          <a:off x="5419725" y="44958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8" imgW="1460160" imgH="419040" progId="Equation.DSMT4">
                  <p:embed/>
                </p:oleObj>
              </mc:Choice>
              <mc:Fallback>
                <p:oleObj name="Equation" r:id="rId8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4958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2"/>
          <p:cNvSpPr txBox="1">
            <a:spLocks noChangeArrowheads="1"/>
          </p:cNvSpPr>
          <p:nvPr/>
        </p:nvSpPr>
        <p:spPr bwMode="auto">
          <a:xfrm rot="16200000">
            <a:off x="2452688" y="4024312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i="1"/>
              <a:t>E</a:t>
            </a:r>
            <a:r>
              <a:rPr lang="en-US" sz="1000" baseline="-25000"/>
              <a:t>PES</a:t>
            </a:r>
            <a:r>
              <a:rPr lang="en-US" sz="1000"/>
              <a:t> (kJ/mol)</a:t>
            </a:r>
            <a:endParaRPr lang="en-US" sz="1000" i="1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3414713" y="52419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Global</a:t>
            </a:r>
          </a:p>
          <a:p>
            <a:pPr algn="ctr" eaLnBrk="1" hangingPunct="1"/>
            <a:r>
              <a:rPr lang="en-US" sz="1000" b="1" i="1"/>
              <a:t>Minimum</a:t>
            </a: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rot="10800000" flipH="1" flipV="1">
            <a:off x="3429000" y="5214938"/>
            <a:ext cx="633413" cy="4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4343400" y="2362200"/>
            <a:ext cx="774700" cy="847725"/>
            <a:chOff x="3552" y="1440"/>
            <a:chExt cx="1234" cy="1350"/>
          </a:xfrm>
        </p:grpSpPr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3852" y="1824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122" y="20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4026" y="259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F2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 flipV="1">
              <a:off x="4128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 flipV="1">
              <a:off x="3690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3552" y="175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H2</a:t>
              </a:r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4530" y="178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H4</a:t>
              </a:r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4008" y="144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F1</a:t>
              </a: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409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3564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H3</a:t>
              </a:r>
            </a:p>
          </p:txBody>
        </p:sp>
        <p:sp>
          <p:nvSpPr>
            <p:cNvPr id="25" name="Oval 55"/>
            <p:cNvSpPr>
              <a:spLocks noChangeArrowheads="1"/>
            </p:cNvSpPr>
            <p:nvPr/>
          </p:nvSpPr>
          <p:spPr bwMode="auto">
            <a:xfrm>
              <a:off x="4500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H1</a:t>
              </a: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3684" y="22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>
              <a:off x="4326" y="226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rc 58"/>
            <p:cNvSpPr>
              <a:spLocks/>
            </p:cNvSpPr>
            <p:nvPr/>
          </p:nvSpPr>
          <p:spPr bwMode="auto">
            <a:xfrm>
              <a:off x="4110" y="1758"/>
              <a:ext cx="336" cy="672"/>
            </a:xfrm>
            <a:custGeom>
              <a:avLst/>
              <a:gdLst>
                <a:gd name="T0" fmla="*/ 0 w 21600"/>
                <a:gd name="T1" fmla="*/ 0 h 43162"/>
                <a:gd name="T2" fmla="*/ 0 w 21600"/>
                <a:gd name="T3" fmla="*/ 10 h 43162"/>
                <a:gd name="T4" fmla="*/ 0 w 21600"/>
                <a:gd name="T5" fmla="*/ 5 h 43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2"/>
                <a:gd name="T11" fmla="*/ 21600 w 21600"/>
                <a:gd name="T12" fmla="*/ 43162 h 43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</a:path>
                <a:path w="21600" h="431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4389" y="2148"/>
              <a:ext cx="3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500"/>
                <a:t>d1</a:t>
              </a:r>
            </a:p>
          </p:txBody>
        </p:sp>
      </p:grpSp>
      <p:sp>
        <p:nvSpPr>
          <p:cNvPr id="30" name="Oval 62"/>
          <p:cNvSpPr>
            <a:spLocks noChangeArrowheads="1"/>
          </p:cNvSpPr>
          <p:nvPr/>
        </p:nvSpPr>
        <p:spPr bwMode="auto">
          <a:xfrm>
            <a:off x="3505200" y="2590800"/>
            <a:ext cx="330200" cy="331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3"/>
          <p:cNvSpPr>
            <a:spLocks noChangeShapeType="1"/>
          </p:cNvSpPr>
          <p:nvPr/>
        </p:nvSpPr>
        <p:spPr bwMode="auto">
          <a:xfrm>
            <a:off x="3673475" y="275590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3932238" y="25288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 flipV="1">
            <a:off x="3678238" y="2613025"/>
            <a:ext cx="27146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6"/>
          <p:cNvSpPr>
            <a:spLocks noChangeShapeType="1"/>
          </p:cNvSpPr>
          <p:nvPr/>
        </p:nvSpPr>
        <p:spPr bwMode="auto">
          <a:xfrm flipH="1" flipV="1">
            <a:off x="3403600" y="2613025"/>
            <a:ext cx="2698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67"/>
          <p:cNvSpPr>
            <a:spLocks noChangeArrowheads="1"/>
          </p:cNvSpPr>
          <p:nvPr/>
        </p:nvSpPr>
        <p:spPr bwMode="auto">
          <a:xfrm>
            <a:off x="3625850" y="308292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36" name="Oval 68"/>
          <p:cNvSpPr>
            <a:spLocks noChangeArrowheads="1"/>
          </p:cNvSpPr>
          <p:nvPr/>
        </p:nvSpPr>
        <p:spPr bwMode="auto">
          <a:xfrm>
            <a:off x="3321050" y="2535238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auto">
          <a:xfrm>
            <a:off x="3602038" y="2349500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38" name="Line 70"/>
          <p:cNvSpPr>
            <a:spLocks noChangeShapeType="1"/>
          </p:cNvSpPr>
          <p:nvPr/>
        </p:nvSpPr>
        <p:spPr bwMode="auto">
          <a:xfrm>
            <a:off x="3659188" y="2470150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71"/>
          <p:cNvSpPr>
            <a:spLocks noChangeArrowheads="1"/>
          </p:cNvSpPr>
          <p:nvPr/>
        </p:nvSpPr>
        <p:spPr bwMode="auto">
          <a:xfrm>
            <a:off x="3324225" y="29829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3911600" y="29829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 flipH="1">
            <a:off x="3398838" y="2870200"/>
            <a:ext cx="150812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4"/>
          <p:cNvSpPr>
            <a:spLocks noChangeShapeType="1"/>
          </p:cNvSpPr>
          <p:nvPr/>
        </p:nvSpPr>
        <p:spPr bwMode="auto">
          <a:xfrm>
            <a:off x="3802063" y="2865438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Arc 75"/>
          <p:cNvSpPr>
            <a:spLocks/>
          </p:cNvSpPr>
          <p:nvPr/>
        </p:nvSpPr>
        <p:spPr bwMode="auto">
          <a:xfrm>
            <a:off x="3667125" y="2549525"/>
            <a:ext cx="182563" cy="211138"/>
          </a:xfrm>
          <a:custGeom>
            <a:avLst/>
            <a:gdLst>
              <a:gd name="T0" fmla="*/ 0 w 18665"/>
              <a:gd name="T1" fmla="*/ 0 h 21600"/>
              <a:gd name="T2" fmla="*/ 1785655 w 18665"/>
              <a:gd name="T3" fmla="*/ 1025143 h 21600"/>
              <a:gd name="T4" fmla="*/ 0 w 18665"/>
              <a:gd name="T5" fmla="*/ 2063854 h 21600"/>
              <a:gd name="T6" fmla="*/ 0 60000 65536"/>
              <a:gd name="T7" fmla="*/ 0 60000 65536"/>
              <a:gd name="T8" fmla="*/ 0 60000 65536"/>
              <a:gd name="T9" fmla="*/ 0 w 18665"/>
              <a:gd name="T10" fmla="*/ 0 h 21600"/>
              <a:gd name="T11" fmla="*/ 18665 w 18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65" h="21600" fill="none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</a:path>
              <a:path w="18665" h="21600" stroke="0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76"/>
          <p:cNvSpPr txBox="1">
            <a:spLocks noChangeArrowheads="1"/>
          </p:cNvSpPr>
          <p:nvPr/>
        </p:nvSpPr>
        <p:spPr bwMode="auto">
          <a:xfrm>
            <a:off x="3649663" y="24304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 rot="10800000" flipH="1" flipV="1">
            <a:off x="5848350" y="3381375"/>
            <a:ext cx="633413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5529263" y="2617788"/>
            <a:ext cx="330200" cy="331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9"/>
          <p:cNvSpPr>
            <a:spLocks noChangeShapeType="1"/>
          </p:cNvSpPr>
          <p:nvPr/>
        </p:nvSpPr>
        <p:spPr bwMode="auto">
          <a:xfrm>
            <a:off x="5697538" y="2782888"/>
            <a:ext cx="0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5310188" y="2551113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49" name="Line 81"/>
          <p:cNvSpPr>
            <a:spLocks noChangeShapeType="1"/>
          </p:cNvSpPr>
          <p:nvPr/>
        </p:nvSpPr>
        <p:spPr bwMode="auto">
          <a:xfrm flipV="1">
            <a:off x="5702300" y="2640013"/>
            <a:ext cx="271463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2"/>
          <p:cNvSpPr>
            <a:spLocks noChangeShapeType="1"/>
          </p:cNvSpPr>
          <p:nvPr/>
        </p:nvSpPr>
        <p:spPr bwMode="auto">
          <a:xfrm flipH="1" flipV="1">
            <a:off x="5427663" y="2640013"/>
            <a:ext cx="26987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85"/>
          <p:cNvSpPr>
            <a:spLocks noChangeArrowheads="1"/>
          </p:cNvSpPr>
          <p:nvPr/>
        </p:nvSpPr>
        <p:spPr bwMode="auto">
          <a:xfrm>
            <a:off x="5626100" y="23764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>
            <a:off x="5683250" y="249713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87"/>
          <p:cNvSpPr>
            <a:spLocks noChangeArrowheads="1"/>
          </p:cNvSpPr>
          <p:nvPr/>
        </p:nvSpPr>
        <p:spPr bwMode="auto">
          <a:xfrm>
            <a:off x="5348288" y="3009900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54" name="Oval 88"/>
          <p:cNvSpPr>
            <a:spLocks noChangeArrowheads="1"/>
          </p:cNvSpPr>
          <p:nvPr/>
        </p:nvSpPr>
        <p:spPr bwMode="auto">
          <a:xfrm>
            <a:off x="5935663" y="3009900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55" name="Line 89"/>
          <p:cNvSpPr>
            <a:spLocks noChangeShapeType="1"/>
          </p:cNvSpPr>
          <p:nvPr/>
        </p:nvSpPr>
        <p:spPr bwMode="auto">
          <a:xfrm flipH="1">
            <a:off x="5422900" y="2897188"/>
            <a:ext cx="150813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90"/>
          <p:cNvSpPr>
            <a:spLocks noChangeShapeType="1"/>
          </p:cNvSpPr>
          <p:nvPr/>
        </p:nvSpPr>
        <p:spPr bwMode="auto">
          <a:xfrm>
            <a:off x="5826125" y="2892425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Arc 91"/>
          <p:cNvSpPr>
            <a:spLocks/>
          </p:cNvSpPr>
          <p:nvPr/>
        </p:nvSpPr>
        <p:spPr bwMode="auto">
          <a:xfrm>
            <a:off x="5480050" y="2576513"/>
            <a:ext cx="422275" cy="422275"/>
          </a:xfrm>
          <a:custGeom>
            <a:avLst/>
            <a:gdLst>
              <a:gd name="T0" fmla="*/ 2063849 w 43200"/>
              <a:gd name="T1" fmla="*/ 0 h 43200"/>
              <a:gd name="T2" fmla="*/ 204667 w 43200"/>
              <a:gd name="T3" fmla="*/ 1167698 h 43200"/>
              <a:gd name="T4" fmla="*/ 2063849 w 43200"/>
              <a:gd name="T5" fmla="*/ 2063849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352"/>
                  <a:pt x="732" y="15146"/>
                  <a:pt x="2142" y="12221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352"/>
                  <a:pt x="732" y="15146"/>
                  <a:pt x="2142" y="1222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5834063" y="27606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sp>
        <p:nvSpPr>
          <p:cNvPr id="59" name="Oval 93"/>
          <p:cNvSpPr>
            <a:spLocks noChangeArrowheads="1"/>
          </p:cNvSpPr>
          <p:nvPr/>
        </p:nvSpPr>
        <p:spPr bwMode="auto">
          <a:xfrm>
            <a:off x="5961063" y="2576513"/>
            <a:ext cx="90487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60" name="Oval 94"/>
          <p:cNvSpPr>
            <a:spLocks noChangeArrowheads="1"/>
          </p:cNvSpPr>
          <p:nvPr/>
        </p:nvSpPr>
        <p:spPr bwMode="auto">
          <a:xfrm>
            <a:off x="5646738" y="3095625"/>
            <a:ext cx="90487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39797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4"/>
          <p:cNvSpPr>
            <a:spLocks noChangeArrowheads="1"/>
          </p:cNvSpPr>
          <p:nvPr/>
        </p:nvSpPr>
        <p:spPr bwMode="auto">
          <a:xfrm>
            <a:off x="2667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C1</a:t>
            </a:r>
          </a:p>
        </p:txBody>
      </p:sp>
      <p:sp>
        <p:nvSpPr>
          <p:cNvPr id="17411" name="Oval 5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7412" name="AutoShape 6"/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2971800" y="3276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2133600" y="2209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F1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F2</a:t>
            </a:r>
          </a:p>
        </p:txBody>
      </p:sp>
      <p:cxnSp>
        <p:nvCxnSpPr>
          <p:cNvPr id="17415" name="AutoShape 10"/>
          <p:cNvCxnSpPr>
            <a:cxnSpLocks noChangeShapeType="1"/>
            <a:stCxn id="17413" idx="5"/>
            <a:endCxn id="17410" idx="1"/>
          </p:cNvCxnSpPr>
          <p:nvPr/>
        </p:nvCxnSpPr>
        <p:spPr bwMode="auto">
          <a:xfrm>
            <a:off x="2393950" y="2470150"/>
            <a:ext cx="3175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11"/>
          <p:cNvCxnSpPr>
            <a:cxnSpLocks noChangeShapeType="1"/>
            <a:stCxn id="17411" idx="5"/>
            <a:endCxn id="17414" idx="1"/>
          </p:cNvCxnSpPr>
          <p:nvPr/>
        </p:nvCxnSpPr>
        <p:spPr bwMode="auto">
          <a:xfrm>
            <a:off x="4222750" y="3384550"/>
            <a:ext cx="3937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22098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H1</a:t>
            </a:r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1981200" y="3657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cxnSp>
        <p:nvCxnSpPr>
          <p:cNvPr id="17419" name="AutoShape 15"/>
          <p:cNvCxnSpPr>
            <a:cxnSpLocks noChangeShapeType="1"/>
            <a:stCxn id="17410" idx="4"/>
            <a:endCxn id="17417" idx="7"/>
          </p:cNvCxnSpPr>
          <p:nvPr/>
        </p:nvCxnSpPr>
        <p:spPr bwMode="auto">
          <a:xfrm flipH="1">
            <a:off x="2405063" y="3429000"/>
            <a:ext cx="414337" cy="642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6"/>
          <p:cNvCxnSpPr>
            <a:cxnSpLocks noChangeShapeType="1"/>
            <a:stCxn id="17410" idx="3"/>
            <a:endCxn id="17418" idx="7"/>
          </p:cNvCxnSpPr>
          <p:nvPr/>
        </p:nvCxnSpPr>
        <p:spPr bwMode="auto">
          <a:xfrm flipH="1">
            <a:off x="2176463" y="3384550"/>
            <a:ext cx="534987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3260725" y="3032125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2209800" y="26670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4162425" y="3648075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2590800" y="36576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2133600" y="33528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26" name="Oval 22"/>
          <p:cNvSpPr>
            <a:spLocks noChangeArrowheads="1"/>
          </p:cNvSpPr>
          <p:nvPr/>
        </p:nvSpPr>
        <p:spPr bwMode="auto">
          <a:xfrm>
            <a:off x="4343400" y="2362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17427" name="Oval 23"/>
          <p:cNvSpPr>
            <a:spLocks noChangeArrowheads="1"/>
          </p:cNvSpPr>
          <p:nvPr/>
        </p:nvSpPr>
        <p:spPr bwMode="auto">
          <a:xfrm>
            <a:off x="4724400" y="2590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cxnSp>
        <p:nvCxnSpPr>
          <p:cNvPr id="17428" name="AutoShape 24"/>
          <p:cNvCxnSpPr>
            <a:cxnSpLocks noChangeShapeType="1"/>
            <a:stCxn id="17427" idx="3"/>
            <a:endCxn id="17411" idx="7"/>
          </p:cNvCxnSpPr>
          <p:nvPr/>
        </p:nvCxnSpPr>
        <p:spPr bwMode="auto">
          <a:xfrm flipH="1">
            <a:off x="4222750" y="2786063"/>
            <a:ext cx="534988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5"/>
          <p:cNvCxnSpPr>
            <a:cxnSpLocks noChangeShapeType="1"/>
            <a:stCxn id="17426" idx="3"/>
            <a:endCxn id="17411" idx="0"/>
          </p:cNvCxnSpPr>
          <p:nvPr/>
        </p:nvCxnSpPr>
        <p:spPr bwMode="auto">
          <a:xfrm flipH="1">
            <a:off x="4114800" y="2557463"/>
            <a:ext cx="261938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962400" y="2590800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4324350" y="2697163"/>
            <a:ext cx="314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r3</a:t>
            </a:r>
          </a:p>
        </p:txBody>
      </p:sp>
      <p:sp>
        <p:nvSpPr>
          <p:cNvPr id="17432" name="Arc 28"/>
          <p:cNvSpPr>
            <a:spLocks/>
          </p:cNvSpPr>
          <p:nvPr/>
        </p:nvSpPr>
        <p:spPr bwMode="auto">
          <a:xfrm>
            <a:off x="2590800" y="28956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17204267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9"/>
          <p:cNvSpPr txBox="1">
            <a:spLocks noChangeArrowheads="1"/>
          </p:cNvSpPr>
          <p:nvPr/>
        </p:nvSpPr>
        <p:spPr bwMode="auto">
          <a:xfrm>
            <a:off x="2819400" y="27432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a1</a:t>
            </a:r>
          </a:p>
        </p:txBody>
      </p:sp>
      <p:sp>
        <p:nvSpPr>
          <p:cNvPr id="17434" name="Arc 31"/>
          <p:cNvSpPr>
            <a:spLocks/>
          </p:cNvSpPr>
          <p:nvPr/>
        </p:nvSpPr>
        <p:spPr bwMode="auto">
          <a:xfrm flipV="1">
            <a:off x="2667000" y="3276600"/>
            <a:ext cx="457200" cy="381000"/>
          </a:xfrm>
          <a:custGeom>
            <a:avLst/>
            <a:gdLst>
              <a:gd name="T0" fmla="*/ 0 w 21600"/>
              <a:gd name="T1" fmla="*/ 0 h 21600"/>
              <a:gd name="T2" fmla="*/ 9677399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32"/>
          <p:cNvSpPr txBox="1">
            <a:spLocks noChangeArrowheads="1"/>
          </p:cNvSpPr>
          <p:nvPr/>
        </p:nvSpPr>
        <p:spPr bwMode="auto">
          <a:xfrm>
            <a:off x="2971800" y="34290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a2</a:t>
            </a:r>
          </a:p>
        </p:txBody>
      </p:sp>
      <p:sp>
        <p:nvSpPr>
          <p:cNvPr id="17436" name="Arc 33"/>
          <p:cNvSpPr>
            <a:spLocks/>
          </p:cNvSpPr>
          <p:nvPr/>
        </p:nvSpPr>
        <p:spPr bwMode="auto">
          <a:xfrm rot="20302608" flipV="1">
            <a:off x="4210050" y="2990850"/>
            <a:ext cx="457200" cy="444500"/>
          </a:xfrm>
          <a:custGeom>
            <a:avLst/>
            <a:gdLst>
              <a:gd name="T0" fmla="*/ 0 w 21600"/>
              <a:gd name="T1" fmla="*/ 0 h 25226"/>
              <a:gd name="T2" fmla="*/ 9540303 w 21600"/>
              <a:gd name="T3" fmla="*/ 7832405 h 25226"/>
              <a:gd name="T4" fmla="*/ 0 w 21600"/>
              <a:gd name="T5" fmla="*/ 6706565 h 25226"/>
              <a:gd name="T6" fmla="*/ 0 60000 65536"/>
              <a:gd name="T7" fmla="*/ 0 60000 65536"/>
              <a:gd name="T8" fmla="*/ 0 60000 65536"/>
              <a:gd name="T9" fmla="*/ 0 w 21600"/>
              <a:gd name="T10" fmla="*/ 0 h 25226"/>
              <a:gd name="T11" fmla="*/ 21600 w 21600"/>
              <a:gd name="T12" fmla="*/ 25226 h 25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22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5"/>
                  <a:pt x="21497" y="24028"/>
                  <a:pt x="21293" y="25225"/>
                </a:cubicBezTo>
              </a:path>
              <a:path w="21600" h="2522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15"/>
                  <a:pt x="21497" y="24028"/>
                  <a:pt x="21293" y="2522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34"/>
          <p:cNvSpPr txBox="1">
            <a:spLocks noChangeArrowheads="1"/>
          </p:cNvSpPr>
          <p:nvPr/>
        </p:nvSpPr>
        <p:spPr bwMode="auto">
          <a:xfrm>
            <a:off x="4572000" y="3124200"/>
            <a:ext cx="334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a2</a:t>
            </a:r>
          </a:p>
        </p:txBody>
      </p:sp>
      <p:sp>
        <p:nvSpPr>
          <p:cNvPr id="17438" name="Oval 35"/>
          <p:cNvSpPr>
            <a:spLocks noChangeArrowheads="1"/>
          </p:cNvSpPr>
          <p:nvPr/>
        </p:nvSpPr>
        <p:spPr bwMode="auto">
          <a:xfrm>
            <a:off x="6115050" y="28956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7"/>
          <p:cNvSpPr>
            <a:spLocks noChangeShapeType="1"/>
          </p:cNvSpPr>
          <p:nvPr/>
        </p:nvSpPr>
        <p:spPr bwMode="auto">
          <a:xfrm>
            <a:off x="6543675" y="33147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Oval 38"/>
          <p:cNvSpPr>
            <a:spLocks noChangeArrowheads="1"/>
          </p:cNvSpPr>
          <p:nvPr/>
        </p:nvSpPr>
        <p:spPr bwMode="auto">
          <a:xfrm>
            <a:off x="6391275" y="4124325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F2</a:t>
            </a:r>
          </a:p>
        </p:txBody>
      </p:sp>
      <p:sp>
        <p:nvSpPr>
          <p:cNvPr id="17441" name="Line 39"/>
          <p:cNvSpPr>
            <a:spLocks noChangeShapeType="1"/>
          </p:cNvSpPr>
          <p:nvPr/>
        </p:nvSpPr>
        <p:spPr bwMode="auto">
          <a:xfrm flipV="1">
            <a:off x="6553200" y="295275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0"/>
          <p:cNvSpPr>
            <a:spLocks noChangeShapeType="1"/>
          </p:cNvSpPr>
          <p:nvPr/>
        </p:nvSpPr>
        <p:spPr bwMode="auto">
          <a:xfrm flipH="1" flipV="1">
            <a:off x="5857875" y="295275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Oval 41"/>
          <p:cNvSpPr>
            <a:spLocks noChangeArrowheads="1"/>
          </p:cNvSpPr>
          <p:nvPr/>
        </p:nvSpPr>
        <p:spPr bwMode="auto">
          <a:xfrm>
            <a:off x="5638800" y="27813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H2</a:t>
            </a:r>
          </a:p>
        </p:txBody>
      </p:sp>
      <p:sp>
        <p:nvSpPr>
          <p:cNvPr id="17444" name="Oval 42"/>
          <p:cNvSpPr>
            <a:spLocks noChangeArrowheads="1"/>
          </p:cNvSpPr>
          <p:nvPr/>
        </p:nvSpPr>
        <p:spPr bwMode="auto">
          <a:xfrm>
            <a:off x="7191375" y="282892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H4</a:t>
            </a:r>
          </a:p>
        </p:txBody>
      </p:sp>
      <p:sp>
        <p:nvSpPr>
          <p:cNvPr id="17445" name="Oval 43"/>
          <p:cNvSpPr>
            <a:spLocks noChangeArrowheads="1"/>
          </p:cNvSpPr>
          <p:nvPr/>
        </p:nvSpPr>
        <p:spPr bwMode="auto">
          <a:xfrm>
            <a:off x="6362700" y="2286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F1</a:t>
            </a:r>
          </a:p>
        </p:txBody>
      </p:sp>
      <p:sp>
        <p:nvSpPr>
          <p:cNvPr id="17446" name="Line 44"/>
          <p:cNvSpPr>
            <a:spLocks noChangeShapeType="1"/>
          </p:cNvSpPr>
          <p:nvPr/>
        </p:nvSpPr>
        <p:spPr bwMode="auto">
          <a:xfrm>
            <a:off x="650557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Oval 46"/>
          <p:cNvSpPr>
            <a:spLocks noChangeArrowheads="1"/>
          </p:cNvSpPr>
          <p:nvPr/>
        </p:nvSpPr>
        <p:spPr bwMode="auto">
          <a:xfrm>
            <a:off x="565785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H3</a:t>
            </a:r>
          </a:p>
        </p:txBody>
      </p:sp>
      <p:sp>
        <p:nvSpPr>
          <p:cNvPr id="17448" name="Oval 47"/>
          <p:cNvSpPr>
            <a:spLocks noChangeArrowheads="1"/>
          </p:cNvSpPr>
          <p:nvPr/>
        </p:nvSpPr>
        <p:spPr bwMode="auto">
          <a:xfrm>
            <a:off x="714375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H1</a:t>
            </a:r>
          </a:p>
        </p:txBody>
      </p:sp>
      <p:sp>
        <p:nvSpPr>
          <p:cNvPr id="17449" name="Line 48"/>
          <p:cNvSpPr>
            <a:spLocks noChangeShapeType="1"/>
          </p:cNvSpPr>
          <p:nvPr/>
        </p:nvSpPr>
        <p:spPr bwMode="auto">
          <a:xfrm flipH="1">
            <a:off x="5848350" y="36004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9"/>
          <p:cNvSpPr>
            <a:spLocks noChangeShapeType="1"/>
          </p:cNvSpPr>
          <p:nvPr/>
        </p:nvSpPr>
        <p:spPr bwMode="auto">
          <a:xfrm>
            <a:off x="6867525" y="35909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Arc 50"/>
          <p:cNvSpPr>
            <a:spLocks/>
          </p:cNvSpPr>
          <p:nvPr/>
        </p:nvSpPr>
        <p:spPr bwMode="auto">
          <a:xfrm>
            <a:off x="6524625" y="2790825"/>
            <a:ext cx="533400" cy="1066800"/>
          </a:xfrm>
          <a:custGeom>
            <a:avLst/>
            <a:gdLst>
              <a:gd name="T0" fmla="*/ 0 w 21600"/>
              <a:gd name="T1" fmla="*/ 0 h 43162"/>
              <a:gd name="T2" fmla="*/ 783011 w 21600"/>
              <a:gd name="T3" fmla="*/ 26367230 h 43162"/>
              <a:gd name="T4" fmla="*/ 0 w 21600"/>
              <a:gd name="T5" fmla="*/ 13195231 h 43162"/>
              <a:gd name="T6" fmla="*/ 0 60000 65536"/>
              <a:gd name="T7" fmla="*/ 0 60000 65536"/>
              <a:gd name="T8" fmla="*/ 0 60000 65536"/>
              <a:gd name="T9" fmla="*/ 0 w 21600"/>
              <a:gd name="T10" fmla="*/ 0 h 43162"/>
              <a:gd name="T11" fmla="*/ 21600 w 21600"/>
              <a:gd name="T12" fmla="*/ 43162 h 43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6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30"/>
                  <a:pt x="12694" y="42482"/>
                  <a:pt x="1283" y="43161"/>
                </a:cubicBezTo>
              </a:path>
              <a:path w="21600" h="4316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030"/>
                  <a:pt x="12694" y="42482"/>
                  <a:pt x="1283" y="4316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Text Box 51"/>
          <p:cNvSpPr txBox="1">
            <a:spLocks noChangeArrowheads="1"/>
          </p:cNvSpPr>
          <p:nvPr/>
        </p:nvSpPr>
        <p:spPr bwMode="auto">
          <a:xfrm>
            <a:off x="7029450" y="3200400"/>
            <a:ext cx="341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409700"/>
            <a:ext cx="57102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5072063" y="3614738"/>
            <a:ext cx="871537" cy="1014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4391025" y="4114800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 flipH="1" flipV="1">
            <a:off x="2819400" y="3614738"/>
            <a:ext cx="871538" cy="1014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>
            <a:off x="3276600" y="4114800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270125" y="2170113"/>
            <a:ext cx="45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E</a:t>
            </a:r>
            <a:r>
              <a:rPr lang="en-US" baseline="-25000">
                <a:latin typeface="Times New Roman" charset="0"/>
              </a:rPr>
              <a:t>PES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2286000" y="3937000"/>
          <a:ext cx="86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634680" imgH="495000" progId="Equation.DSMT4">
                  <p:embed/>
                </p:oleObj>
              </mc:Choice>
              <mc:Fallback>
                <p:oleObj name="Equation" r:id="rId5" imgW="63468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37000"/>
                        <a:ext cx="863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657600" y="3810000"/>
            <a:ext cx="34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−</a:t>
            </a:r>
            <a:r>
              <a:rPr lang="en-US" i="1">
                <a:latin typeface="Times New Roman" charset="0"/>
              </a:rPr>
              <a:t>h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5629275" y="4029075"/>
          <a:ext cx="7937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583920" imgH="495000" progId="Equation.DSMT4">
                  <p:embed/>
                </p:oleObj>
              </mc:Choice>
              <mc:Fallback>
                <p:oleObj name="Equation" r:id="rId7" imgW="58392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029075"/>
                        <a:ext cx="7937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4648200" y="3810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h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4100" name="Object 14"/>
          <p:cNvGraphicFramePr>
            <a:graphicFrameLocks noChangeAspect="1"/>
          </p:cNvGraphicFramePr>
          <p:nvPr/>
        </p:nvGraphicFramePr>
        <p:xfrm>
          <a:off x="2971800" y="1905000"/>
          <a:ext cx="25701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9" imgW="1892160" imgH="685800" progId="Equation.DSMT4">
                  <p:embed/>
                </p:oleObj>
              </mc:Choice>
              <mc:Fallback>
                <p:oleObj name="Equation" r:id="rId9" imgW="189216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257016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16"/>
          <p:cNvSpPr>
            <a:spLocks noChangeShapeType="1"/>
          </p:cNvSpPr>
          <p:nvPr/>
        </p:nvSpPr>
        <p:spPr bwMode="auto">
          <a:xfrm rot="16200000" flipH="1">
            <a:off x="3438525" y="456247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143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09600" y="2971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Arc 6"/>
          <p:cNvSpPr>
            <a:spLocks/>
          </p:cNvSpPr>
          <p:nvPr/>
        </p:nvSpPr>
        <p:spPr bwMode="auto">
          <a:xfrm flipH="1" flipV="1">
            <a:off x="762000" y="1309688"/>
            <a:ext cx="1535113" cy="1295400"/>
          </a:xfrm>
          <a:custGeom>
            <a:avLst/>
            <a:gdLst>
              <a:gd name="T0" fmla="*/ 0 w 36278"/>
              <a:gd name="T1" fmla="*/ 20691616 h 21600"/>
              <a:gd name="T2" fmla="*/ 64958699 w 36278"/>
              <a:gd name="T3" fmla="*/ 77688019 h 21600"/>
              <a:gd name="T4" fmla="*/ 26282134 w 36278"/>
              <a:gd name="T5" fmla="*/ 77688019 h 21600"/>
              <a:gd name="T6" fmla="*/ 0 60000 65536"/>
              <a:gd name="T7" fmla="*/ 0 60000 65536"/>
              <a:gd name="T8" fmla="*/ 0 60000 65536"/>
              <a:gd name="T9" fmla="*/ 0 w 36278"/>
              <a:gd name="T10" fmla="*/ 0 h 21600"/>
              <a:gd name="T11" fmla="*/ 36278 w 362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78" h="21600" fill="none" extrusionOk="0">
                <a:moveTo>
                  <a:pt x="0" y="5753"/>
                </a:moveTo>
                <a:cubicBezTo>
                  <a:pt x="3993" y="2054"/>
                  <a:pt x="9235" y="-1"/>
                  <a:pt x="14678" y="0"/>
                </a:cubicBezTo>
                <a:cubicBezTo>
                  <a:pt x="26607" y="0"/>
                  <a:pt x="36278" y="9670"/>
                  <a:pt x="36278" y="21600"/>
                </a:cubicBezTo>
              </a:path>
              <a:path w="36278" h="21600" stroke="0" extrusionOk="0">
                <a:moveTo>
                  <a:pt x="0" y="5753"/>
                </a:moveTo>
                <a:cubicBezTo>
                  <a:pt x="3993" y="2054"/>
                  <a:pt x="9235" y="-1"/>
                  <a:pt x="14678" y="0"/>
                </a:cubicBezTo>
                <a:cubicBezTo>
                  <a:pt x="26607" y="0"/>
                  <a:pt x="36278" y="9670"/>
                  <a:pt x="36278" y="21600"/>
                </a:cubicBezTo>
                <a:lnTo>
                  <a:pt x="1467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263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6764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565275" y="2971800"/>
            <a:ext cx="307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q´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362200" y="1333500"/>
          <a:ext cx="24511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2450880" imgH="1244520" progId="Equation.DSMT4">
                  <p:embed/>
                </p:oleObj>
              </mc:Choice>
              <mc:Fallback>
                <p:oleObj name="Equation" r:id="rId4" imgW="2450880" imgH="1244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33500"/>
                        <a:ext cx="24511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304800" y="609600"/>
            <a:ext cx="4408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Newton</a:t>
            </a:r>
            <a:r>
              <a:rPr lang="ja-JP" altLang="en-US"/>
              <a:t>’</a:t>
            </a:r>
            <a:r>
              <a:rPr lang="en-US"/>
              <a:t>s method for finding a minimum at </a:t>
            </a:r>
            <a:r>
              <a:rPr lang="en-US" i="1"/>
              <a:t>q</a:t>
            </a:r>
            <a:r>
              <a:rPr lang="en-US"/>
              <a:t>´ from information at </a:t>
            </a:r>
            <a:r>
              <a:rPr lang="en-US" i="1"/>
              <a:t>q</a:t>
            </a:r>
            <a:endParaRPr lang="en-US"/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2286000" y="914400"/>
            <a:ext cx="1609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Taylor expand about </a:t>
            </a:r>
            <a:r>
              <a:rPr lang="en-US" i="1"/>
              <a:t>q</a:t>
            </a:r>
            <a:r>
              <a:rPr lang="en-US"/>
              <a:t>: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2867025" y="460057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2593975" y="5073650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</a:t>
            </a:r>
            <a:r>
              <a:rPr lang="en-US" sz="1800" baseline="-25000"/>
              <a:t>1</a:t>
            </a: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3892550" y="5048250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H</a:t>
            </a:r>
            <a:r>
              <a:rPr lang="en-US" sz="1800" baseline="-25000"/>
              <a:t>2</a:t>
            </a:r>
          </a:p>
        </p:txBody>
      </p:sp>
      <p:sp>
        <p:nvSpPr>
          <p:cNvPr id="5135" name="Line 19"/>
          <p:cNvSpPr>
            <a:spLocks noChangeShapeType="1"/>
          </p:cNvSpPr>
          <p:nvPr/>
        </p:nvSpPr>
        <p:spPr bwMode="auto">
          <a:xfrm flipV="1">
            <a:off x="3425825" y="40100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20"/>
          <p:cNvSpPr>
            <a:spLocks noChangeShapeType="1"/>
          </p:cNvSpPr>
          <p:nvPr/>
        </p:nvSpPr>
        <p:spPr bwMode="auto">
          <a:xfrm rot="5400000" flipV="1">
            <a:off x="3730625" y="431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3305175" y="3784600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5138" name="Text Box 22"/>
          <p:cNvSpPr txBox="1">
            <a:spLocks noChangeArrowheads="1"/>
          </p:cNvSpPr>
          <p:nvPr/>
        </p:nvSpPr>
        <p:spPr bwMode="auto">
          <a:xfrm>
            <a:off x="3978275" y="44672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</a:t>
            </a:r>
          </a:p>
        </p:txBody>
      </p:sp>
      <p:sp>
        <p:nvSpPr>
          <p:cNvPr id="5139" name="Text Box 23"/>
          <p:cNvSpPr txBox="1">
            <a:spLocks noChangeArrowheads="1"/>
          </p:cNvSpPr>
          <p:nvPr/>
        </p:nvSpPr>
        <p:spPr bwMode="auto">
          <a:xfrm>
            <a:off x="3255963" y="4419600"/>
            <a:ext cx="334962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</a:t>
            </a:r>
            <a:endParaRPr lang="en-US" sz="1800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657350" y="1947863"/>
            <a:ext cx="361315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/>
              <a:t>Choose basis and make initial guess for MO coefficients	</a:t>
            </a:r>
          </a:p>
          <a:p>
            <a:endParaRPr lang="en-US" sz="10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00200" y="2514600"/>
            <a:ext cx="367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00200" y="3024188"/>
            <a:ext cx="3670300" cy="555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600200" y="3759200"/>
            <a:ext cx="3670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44638" y="4383088"/>
            <a:ext cx="3725862" cy="500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44638" y="5062538"/>
            <a:ext cx="3725862" cy="500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44638" y="5741988"/>
            <a:ext cx="372586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122488" y="2527300"/>
            <a:ext cx="2351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Calculate energy and gradient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179638" y="3036888"/>
            <a:ext cx="2586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/>
              <a:t>Minimize along line between </a:t>
            </a:r>
          </a:p>
          <a:p>
            <a:pPr eaLnBrk="0" hangingPunct="0"/>
            <a:r>
              <a:rPr lang="en-US" sz="1400"/>
              <a:t>current and previous point</a:t>
            </a: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1895475" y="3775075"/>
            <a:ext cx="27749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400"/>
              <a:t>                Update Hessian </a:t>
            </a:r>
          </a:p>
          <a:p>
            <a:pPr eaLnBrk="0" hangingPunct="0">
              <a:lnSpc>
                <a:spcPct val="70000"/>
              </a:lnSpc>
            </a:pPr>
            <a:r>
              <a:rPr lang="en-US" sz="1400"/>
              <a:t>(Powell, DFP, MS, BFGS, Berny, etc.)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1838325" y="4321175"/>
            <a:ext cx="2898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Take a step using the Hessian</a:t>
            </a:r>
          </a:p>
          <a:p>
            <a:pPr eaLnBrk="0" hangingPunct="0"/>
            <a:r>
              <a:rPr lang="en-US" sz="1400"/>
              <a:t>(Newton, RFO, Eigenvector following)</a:t>
            </a: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2122488" y="5002213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   Check for convergence </a:t>
            </a:r>
          </a:p>
          <a:p>
            <a:pPr eaLnBrk="0" hangingPunct="0"/>
            <a:r>
              <a:rPr lang="en-US" sz="1400"/>
              <a:t>on the gradient and displacement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1895475" y="5680075"/>
            <a:ext cx="292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/>
              <a:t>            Update the geometry</a:t>
            </a: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3406775" y="22844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406775" y="2849563"/>
            <a:ext cx="0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3463925" y="3586163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463925" y="4152900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3463925" y="4887913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463925" y="5567363"/>
            <a:ext cx="0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>
            <a:off x="1144588" y="5907088"/>
            <a:ext cx="395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 flipV="1">
            <a:off x="1143000" y="2679700"/>
            <a:ext cx="0" cy="322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1144588" y="2679700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5276850" y="534035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6"/>
          <p:cNvSpPr>
            <a:spLocks noChangeArrowheads="1"/>
          </p:cNvSpPr>
          <p:nvPr/>
        </p:nvSpPr>
        <p:spPr bwMode="auto">
          <a:xfrm>
            <a:off x="5434013" y="5159375"/>
            <a:ext cx="423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yes</a:t>
            </a:r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5786438" y="534035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6016625" y="5175250"/>
            <a:ext cx="612775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60" name="Rectangle 29"/>
          <p:cNvSpPr>
            <a:spLocks noChangeArrowheads="1"/>
          </p:cNvSpPr>
          <p:nvPr/>
        </p:nvSpPr>
        <p:spPr bwMode="auto">
          <a:xfrm>
            <a:off x="6056313" y="5226050"/>
            <a:ext cx="4587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900"/>
              <a:t>DONE</a:t>
            </a:r>
          </a:p>
        </p:txBody>
      </p:sp>
      <p:sp>
        <p:nvSpPr>
          <p:cNvPr id="18461" name="Rectangle 30"/>
          <p:cNvSpPr>
            <a:spLocks noChangeArrowheads="1"/>
          </p:cNvSpPr>
          <p:nvPr/>
        </p:nvSpPr>
        <p:spPr bwMode="auto">
          <a:xfrm>
            <a:off x="3622675" y="5491163"/>
            <a:ext cx="317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000"/>
              <a:t>no</a:t>
            </a:r>
          </a:p>
        </p:txBody>
      </p:sp>
      <p:sp>
        <p:nvSpPr>
          <p:cNvPr id="18462" name="Rectangle 2"/>
          <p:cNvSpPr>
            <a:spLocks noChangeArrowheads="1"/>
          </p:cNvSpPr>
          <p:nvPr/>
        </p:nvSpPr>
        <p:spPr bwMode="auto">
          <a:xfrm>
            <a:off x="1676400" y="1371600"/>
            <a:ext cx="361315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63" name="Rectangle 9"/>
          <p:cNvSpPr>
            <a:spLocks noChangeArrowheads="1"/>
          </p:cNvSpPr>
          <p:nvPr/>
        </p:nvSpPr>
        <p:spPr bwMode="auto">
          <a:xfrm>
            <a:off x="1887538" y="1373188"/>
            <a:ext cx="292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Initial guess for geometry &amp; Hessian	</a:t>
            </a:r>
          </a:p>
        </p:txBody>
      </p:sp>
      <p:sp>
        <p:nvSpPr>
          <p:cNvPr id="18464" name="Line 16"/>
          <p:cNvSpPr>
            <a:spLocks noChangeShapeType="1"/>
          </p:cNvSpPr>
          <p:nvPr/>
        </p:nvSpPr>
        <p:spPr bwMode="auto">
          <a:xfrm>
            <a:off x="3425825" y="1708150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1338"/>
            <a:ext cx="6705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/>
          <a:stretch>
            <a:fillRect/>
          </a:stretch>
        </p:blipFill>
        <p:spPr bwMode="auto">
          <a:xfrm>
            <a:off x="6324600" y="2286000"/>
            <a:ext cx="950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706813"/>
            <a:ext cx="9874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"/>
            <a:ext cx="37211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3716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3528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23622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2362200" y="205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676400" y="2362200"/>
            <a:ext cx="9906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151" idx="1"/>
            <a:endCxn id="6149" idx="0"/>
          </p:cNvCxnSpPr>
          <p:nvPr/>
        </p:nvCxnSpPr>
        <p:spPr>
          <a:xfrm rot="16200000" flipH="1">
            <a:off x="2667000" y="2362200"/>
            <a:ext cx="9906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150" idx="1"/>
          </p:cNvCxnSpPr>
          <p:nvPr/>
        </p:nvCxnSpPr>
        <p:spPr>
          <a:xfrm rot="5400000">
            <a:off x="2743200" y="3276600"/>
            <a:ext cx="8382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752600" y="3276600"/>
            <a:ext cx="8382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2200" y="40386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40386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8" name="TextBox 15"/>
          <p:cNvSpPr txBox="1">
            <a:spLocks noChangeArrowheads="1"/>
          </p:cNvSpPr>
          <p:nvPr/>
        </p:nvSpPr>
        <p:spPr bwMode="auto">
          <a:xfrm>
            <a:off x="1524000" y="30480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1s</a:t>
            </a:r>
            <a:r>
              <a:rPr lang="en-US" baseline="-25000"/>
              <a:t>A</a:t>
            </a:r>
          </a:p>
        </p:txBody>
      </p:sp>
      <p:sp>
        <p:nvSpPr>
          <p:cNvPr id="6159" name="TextBox 16"/>
          <p:cNvSpPr txBox="1">
            <a:spLocks noChangeArrowheads="1"/>
          </p:cNvSpPr>
          <p:nvPr/>
        </p:nvSpPr>
        <p:spPr bwMode="auto">
          <a:xfrm>
            <a:off x="3429000" y="3048000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1s</a:t>
            </a:r>
            <a:r>
              <a:rPr lang="en-US" baseline="-2500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0" y="15240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1524000"/>
            <a:ext cx="381000" cy="381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2" name="TextBox 19"/>
          <p:cNvSpPr txBox="1">
            <a:spLocks noChangeArrowheads="1"/>
          </p:cNvSpPr>
          <p:nvPr/>
        </p:nvSpPr>
        <p:spPr bwMode="auto">
          <a:xfrm>
            <a:off x="2133600" y="4495800"/>
            <a:ext cx="1265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6163" name="TextBox 20"/>
          <p:cNvSpPr txBox="1">
            <a:spLocks noChangeArrowheads="1"/>
          </p:cNvSpPr>
          <p:nvPr/>
        </p:nvSpPr>
        <p:spPr bwMode="auto">
          <a:xfrm>
            <a:off x="2057400" y="1143000"/>
            <a:ext cx="1277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0301" y="377825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552701" y="3816350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657600" y="3581400"/>
          <a:ext cx="406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4" imgW="4063680" imgH="736560" progId="Equation.DSMT4">
                  <p:embed/>
                </p:oleObj>
              </mc:Choice>
              <mc:Fallback>
                <p:oleObj name="Equation" r:id="rId4" imgW="406368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4064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517900" y="1447800"/>
          <a:ext cx="419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6" imgW="4190760" imgH="736560" progId="Equation.DSMT4">
                  <p:embed/>
                </p:oleObj>
              </mc:Choice>
              <mc:Fallback>
                <p:oleObj name="Equation" r:id="rId6" imgW="41907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447800"/>
                        <a:ext cx="419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44196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244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502944" y="4669631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806950" y="4686300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578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26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5645150" y="4678363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342732" y="4685506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722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770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6209507" y="4669631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287294" y="4685506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10400" y="4495800"/>
            <a:ext cx="381000" cy="381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315200" y="44958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351713" y="4670425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7428707" y="4685506"/>
            <a:ext cx="228600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16200000">
            <a:off x="5067300" y="4381500"/>
            <a:ext cx="2286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Left Brace 44"/>
          <p:cNvSpPr/>
          <p:nvPr/>
        </p:nvSpPr>
        <p:spPr>
          <a:xfrm rot="16200000">
            <a:off x="6819900" y="4381500"/>
            <a:ext cx="228600" cy="1524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84" name="TextBox 45"/>
          <p:cNvSpPr txBox="1">
            <a:spLocks noChangeArrowheads="1"/>
          </p:cNvSpPr>
          <p:nvPr/>
        </p:nvSpPr>
        <p:spPr bwMode="auto">
          <a:xfrm>
            <a:off x="4359275" y="5362575"/>
            <a:ext cx="165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Covalent configurations</a:t>
            </a:r>
          </a:p>
        </p:txBody>
      </p:sp>
      <p:sp>
        <p:nvSpPr>
          <p:cNvPr id="6185" name="TextBox 46"/>
          <p:cNvSpPr txBox="1">
            <a:spLocks noChangeArrowheads="1"/>
          </p:cNvSpPr>
          <p:nvPr/>
        </p:nvSpPr>
        <p:spPr bwMode="auto">
          <a:xfrm>
            <a:off x="6232525" y="5357813"/>
            <a:ext cx="141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Ionic configurations</a:t>
            </a:r>
          </a:p>
        </p:txBody>
      </p:sp>
      <p:sp>
        <p:nvSpPr>
          <p:cNvPr id="6186" name="TextBox 47"/>
          <p:cNvSpPr txBox="1">
            <a:spLocks noChangeArrowheads="1"/>
          </p:cNvSpPr>
          <p:nvPr/>
        </p:nvSpPr>
        <p:spPr bwMode="auto">
          <a:xfrm>
            <a:off x="2133600" y="5072063"/>
            <a:ext cx="1228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3716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3352800" y="3048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2362200" y="42433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4"/>
          <p:cNvSpPr>
            <a:spLocks noChangeShapeType="1"/>
          </p:cNvSpPr>
          <p:nvPr/>
        </p:nvSpPr>
        <p:spPr bwMode="auto">
          <a:xfrm>
            <a:off x="2362200" y="152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447800" y="2057400"/>
            <a:ext cx="14478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Connector 8"/>
          <p:cNvCxnSpPr>
            <a:cxnSpLocks noChangeShapeType="1"/>
            <a:stCxn id="7176" idx="1"/>
            <a:endCxn id="7174" idx="0"/>
          </p:cNvCxnSpPr>
          <p:nvPr/>
        </p:nvCxnSpPr>
        <p:spPr bwMode="auto">
          <a:xfrm>
            <a:off x="2971800" y="1538288"/>
            <a:ext cx="381000" cy="1495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 rot="5400000">
            <a:off x="2514600" y="3429000"/>
            <a:ext cx="12954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535906" y="3417094"/>
            <a:ext cx="1271588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1371600" y="3048000"/>
            <a:ext cx="615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2p</a:t>
            </a:r>
            <a:r>
              <a:rPr lang="en-US" baseline="-25000"/>
              <a:t>x,y,z</a:t>
            </a:r>
            <a:r>
              <a:rPr lang="en-US"/>
              <a:t> </a:t>
            </a:r>
            <a:r>
              <a:rPr lang="en-US" baseline="-25000"/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1888" y="34274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554288" y="34655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47"/>
          <p:cNvSpPr txBox="1">
            <a:spLocks noChangeArrowheads="1"/>
          </p:cNvSpPr>
          <p:nvPr/>
        </p:nvSpPr>
        <p:spPr bwMode="auto">
          <a:xfrm>
            <a:off x="2133600" y="4692650"/>
            <a:ext cx="1190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N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  <p:grpSp>
        <p:nvGrpSpPr>
          <p:cNvPr id="7185" name="Group 30"/>
          <p:cNvGrpSpPr>
            <a:grpSpLocks/>
          </p:cNvGrpSpPr>
          <p:nvPr/>
        </p:nvGrpSpPr>
        <p:grpSpPr bwMode="auto">
          <a:xfrm>
            <a:off x="2133600" y="4419600"/>
            <a:ext cx="609600" cy="152400"/>
            <a:chOff x="2592" y="3888"/>
            <a:chExt cx="576" cy="144"/>
          </a:xfrm>
        </p:grpSpPr>
        <p:sp>
          <p:nvSpPr>
            <p:cNvPr id="7240" name="Oval 23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41" name="Oval 24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86" name="Line 4"/>
          <p:cNvSpPr>
            <a:spLocks noChangeShapeType="1"/>
          </p:cNvSpPr>
          <p:nvPr/>
        </p:nvSpPr>
        <p:spPr bwMode="auto">
          <a:xfrm>
            <a:off x="1371600" y="297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4"/>
          <p:cNvSpPr>
            <a:spLocks noChangeShapeType="1"/>
          </p:cNvSpPr>
          <p:nvPr/>
        </p:nvSpPr>
        <p:spPr bwMode="auto">
          <a:xfrm>
            <a:off x="1371600" y="2895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4"/>
          <p:cNvSpPr>
            <a:spLocks noChangeShapeType="1"/>
          </p:cNvSpPr>
          <p:nvPr/>
        </p:nvSpPr>
        <p:spPr bwMode="auto">
          <a:xfrm>
            <a:off x="3352800" y="297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"/>
          <p:cNvSpPr>
            <a:spLocks noChangeShapeType="1"/>
          </p:cNvSpPr>
          <p:nvPr/>
        </p:nvSpPr>
        <p:spPr bwMode="auto">
          <a:xfrm>
            <a:off x="3352800" y="2895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Box 15"/>
          <p:cNvSpPr txBox="1">
            <a:spLocks noChangeArrowheads="1"/>
          </p:cNvSpPr>
          <p:nvPr/>
        </p:nvSpPr>
        <p:spPr bwMode="auto">
          <a:xfrm>
            <a:off x="3352800" y="3048000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2p</a:t>
            </a:r>
            <a:r>
              <a:rPr lang="en-US" baseline="-25000"/>
              <a:t>x,y,z</a:t>
            </a:r>
            <a:r>
              <a:rPr lang="en-US"/>
              <a:t> </a:t>
            </a:r>
            <a:r>
              <a:rPr lang="en-US" baseline="-25000"/>
              <a:t>B</a:t>
            </a:r>
          </a:p>
        </p:txBody>
      </p:sp>
      <p:grpSp>
        <p:nvGrpSpPr>
          <p:cNvPr id="7191" name="Group 31"/>
          <p:cNvGrpSpPr>
            <a:grpSpLocks/>
          </p:cNvGrpSpPr>
          <p:nvPr/>
        </p:nvGrpSpPr>
        <p:grpSpPr bwMode="auto">
          <a:xfrm rot="10800000">
            <a:off x="2667000" y="4419600"/>
            <a:ext cx="609600" cy="152400"/>
            <a:chOff x="2592" y="3888"/>
            <a:chExt cx="576" cy="144"/>
          </a:xfrm>
        </p:grpSpPr>
        <p:sp>
          <p:nvSpPr>
            <p:cNvPr id="7238" name="Oval 3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9" name="Oval 3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92" name="Line 4"/>
          <p:cNvSpPr>
            <a:spLocks noChangeShapeType="1"/>
          </p:cNvSpPr>
          <p:nvPr/>
        </p:nvSpPr>
        <p:spPr bwMode="auto">
          <a:xfrm>
            <a:off x="2362200" y="3505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2362200" y="3429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4"/>
          <p:cNvSpPr>
            <a:spLocks noChangeShapeType="1"/>
          </p:cNvSpPr>
          <p:nvPr/>
        </p:nvSpPr>
        <p:spPr bwMode="auto">
          <a:xfrm>
            <a:off x="2362200" y="251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4"/>
          <p:cNvSpPr>
            <a:spLocks noChangeShapeType="1"/>
          </p:cNvSpPr>
          <p:nvPr/>
        </p:nvSpPr>
        <p:spPr bwMode="auto">
          <a:xfrm>
            <a:off x="2362200" y="2438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6" name="Group 39"/>
          <p:cNvGrpSpPr>
            <a:grpSpLocks/>
          </p:cNvGrpSpPr>
          <p:nvPr/>
        </p:nvGrpSpPr>
        <p:grpSpPr bwMode="auto">
          <a:xfrm rot="-5400000">
            <a:off x="3140075" y="3657600"/>
            <a:ext cx="609600" cy="152400"/>
            <a:chOff x="2592" y="3888"/>
            <a:chExt cx="576" cy="144"/>
          </a:xfrm>
        </p:grpSpPr>
        <p:sp>
          <p:nvSpPr>
            <p:cNvPr id="7236" name="Oval 40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7" name="Oval 41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197" name="Group 42"/>
          <p:cNvGrpSpPr>
            <a:grpSpLocks/>
          </p:cNvGrpSpPr>
          <p:nvPr/>
        </p:nvGrpSpPr>
        <p:grpSpPr bwMode="auto">
          <a:xfrm rot="-5400000">
            <a:off x="3673475" y="3657600"/>
            <a:ext cx="609600" cy="152400"/>
            <a:chOff x="2592" y="3888"/>
            <a:chExt cx="576" cy="144"/>
          </a:xfrm>
        </p:grpSpPr>
        <p:sp>
          <p:nvSpPr>
            <p:cNvPr id="7234" name="Oval 43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5" name="Oval 44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98" name="Line 45"/>
          <p:cNvSpPr>
            <a:spLocks noChangeShapeType="1"/>
          </p:cNvSpPr>
          <p:nvPr/>
        </p:nvSpPr>
        <p:spPr bwMode="auto">
          <a:xfrm>
            <a:off x="3444875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Text Box 46"/>
          <p:cNvSpPr txBox="1">
            <a:spLocks noChangeArrowheads="1"/>
          </p:cNvSpPr>
          <p:nvPr/>
        </p:nvSpPr>
        <p:spPr bwMode="auto">
          <a:xfrm>
            <a:off x="2514600" y="3962400"/>
            <a:ext cx="315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</a:t>
            </a:r>
            <a:r>
              <a:rPr lang="en-US" baseline="-25000"/>
              <a:t>+</a:t>
            </a:r>
            <a:endParaRPr lang="el-GR" baseline="-25000"/>
          </a:p>
        </p:txBody>
      </p:sp>
      <p:cxnSp>
        <p:nvCxnSpPr>
          <p:cNvPr id="2" name="Straight Connector 12"/>
          <p:cNvCxnSpPr/>
          <p:nvPr/>
        </p:nvCxnSpPr>
        <p:spPr>
          <a:xfrm rot="16200000" flipH="1">
            <a:off x="1905000" y="3048000"/>
            <a:ext cx="5334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1" name="Text Box 48"/>
          <p:cNvSpPr txBox="1">
            <a:spLocks noChangeArrowheads="1"/>
          </p:cNvSpPr>
          <p:nvPr/>
        </p:nvSpPr>
        <p:spPr bwMode="auto">
          <a:xfrm>
            <a:off x="2500313" y="2971800"/>
            <a:ext cx="319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π</a:t>
            </a:r>
            <a:r>
              <a:rPr lang="en-US" baseline="-25000"/>
              <a:t>+</a:t>
            </a:r>
            <a:endParaRPr lang="el-GR" baseline="-25000"/>
          </a:p>
        </p:txBody>
      </p:sp>
      <p:grpSp>
        <p:nvGrpSpPr>
          <p:cNvPr id="7202" name="Group 51"/>
          <p:cNvGrpSpPr>
            <a:grpSpLocks/>
          </p:cNvGrpSpPr>
          <p:nvPr/>
        </p:nvGrpSpPr>
        <p:grpSpPr bwMode="auto">
          <a:xfrm rot="-5400000">
            <a:off x="3124200" y="2286000"/>
            <a:ext cx="609600" cy="152400"/>
            <a:chOff x="2592" y="3888"/>
            <a:chExt cx="576" cy="144"/>
          </a:xfrm>
        </p:grpSpPr>
        <p:sp>
          <p:nvSpPr>
            <p:cNvPr id="7232" name="Oval 5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3" name="Oval 5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03" name="Group 54"/>
          <p:cNvGrpSpPr>
            <a:grpSpLocks/>
          </p:cNvGrpSpPr>
          <p:nvPr/>
        </p:nvGrpSpPr>
        <p:grpSpPr bwMode="auto">
          <a:xfrm rot="-5400000">
            <a:off x="3657600" y="2286000"/>
            <a:ext cx="609600" cy="152400"/>
            <a:chOff x="2592" y="3888"/>
            <a:chExt cx="576" cy="144"/>
          </a:xfrm>
        </p:grpSpPr>
        <p:sp>
          <p:nvSpPr>
            <p:cNvPr id="7230" name="Oval 55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31" name="Oval 56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4290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05" name="Group 58"/>
          <p:cNvGrpSpPr>
            <a:grpSpLocks/>
          </p:cNvGrpSpPr>
          <p:nvPr/>
        </p:nvGrpSpPr>
        <p:grpSpPr bwMode="auto">
          <a:xfrm rot="-5400000">
            <a:off x="3124200" y="2286000"/>
            <a:ext cx="609600" cy="152400"/>
            <a:chOff x="2592" y="3888"/>
            <a:chExt cx="576" cy="144"/>
          </a:xfrm>
        </p:grpSpPr>
        <p:sp>
          <p:nvSpPr>
            <p:cNvPr id="7228" name="Oval 59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9" name="Oval 60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06" name="Group 61"/>
          <p:cNvGrpSpPr>
            <a:grpSpLocks/>
          </p:cNvGrpSpPr>
          <p:nvPr/>
        </p:nvGrpSpPr>
        <p:grpSpPr bwMode="auto">
          <a:xfrm rot="5400000">
            <a:off x="3657600" y="2286000"/>
            <a:ext cx="609600" cy="152400"/>
            <a:chOff x="2592" y="3888"/>
            <a:chExt cx="576" cy="144"/>
          </a:xfrm>
        </p:grpSpPr>
        <p:sp>
          <p:nvSpPr>
            <p:cNvPr id="7226" name="Oval 62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7" name="Oval 63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207" name="Line 64"/>
          <p:cNvSpPr>
            <a:spLocks noChangeShapeType="1"/>
          </p:cNvSpPr>
          <p:nvPr/>
        </p:nvSpPr>
        <p:spPr bwMode="auto">
          <a:xfrm>
            <a:off x="34290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Text Box 65"/>
          <p:cNvSpPr txBox="1">
            <a:spLocks noChangeArrowheads="1"/>
          </p:cNvSpPr>
          <p:nvPr/>
        </p:nvSpPr>
        <p:spPr bwMode="auto">
          <a:xfrm>
            <a:off x="2514600" y="2133600"/>
            <a:ext cx="319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π</a:t>
            </a:r>
            <a:r>
              <a:rPr lang="en-US" baseline="-25000"/>
              <a:t>−</a:t>
            </a:r>
          </a:p>
        </p:txBody>
      </p:sp>
      <p:sp>
        <p:nvSpPr>
          <p:cNvPr id="7209" name="Text Box 66"/>
          <p:cNvSpPr txBox="1">
            <a:spLocks noChangeArrowheads="1"/>
          </p:cNvSpPr>
          <p:nvPr/>
        </p:nvSpPr>
        <p:spPr bwMode="auto">
          <a:xfrm>
            <a:off x="2514600" y="1524000"/>
            <a:ext cx="315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/>
              <a:t>σ</a:t>
            </a:r>
            <a:r>
              <a:rPr lang="en-US" baseline="-25000"/>
              <a:t>−</a:t>
            </a:r>
          </a:p>
        </p:txBody>
      </p:sp>
      <p:grpSp>
        <p:nvGrpSpPr>
          <p:cNvPr id="7210" name="Group 67"/>
          <p:cNvGrpSpPr>
            <a:grpSpLocks/>
          </p:cNvGrpSpPr>
          <p:nvPr/>
        </p:nvGrpSpPr>
        <p:grpSpPr bwMode="auto">
          <a:xfrm>
            <a:off x="2133600" y="1219200"/>
            <a:ext cx="609600" cy="152400"/>
            <a:chOff x="2592" y="3888"/>
            <a:chExt cx="576" cy="144"/>
          </a:xfrm>
        </p:grpSpPr>
        <p:sp>
          <p:nvSpPr>
            <p:cNvPr id="7224" name="Oval 68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5" name="Oval 69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211" name="Group 70"/>
          <p:cNvGrpSpPr>
            <a:grpSpLocks/>
          </p:cNvGrpSpPr>
          <p:nvPr/>
        </p:nvGrpSpPr>
        <p:grpSpPr bwMode="auto">
          <a:xfrm>
            <a:off x="2670175" y="1217613"/>
            <a:ext cx="609600" cy="152400"/>
            <a:chOff x="2592" y="3888"/>
            <a:chExt cx="576" cy="144"/>
          </a:xfrm>
        </p:grpSpPr>
        <p:sp>
          <p:nvSpPr>
            <p:cNvPr id="7222" name="Oval 71"/>
            <p:cNvSpPr>
              <a:spLocks noChangeArrowheads="1"/>
            </p:cNvSpPr>
            <p:nvPr/>
          </p:nvSpPr>
          <p:spPr bwMode="auto">
            <a:xfrm>
              <a:off x="2880" y="3888"/>
              <a:ext cx="288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3" name="Oval 72"/>
            <p:cNvSpPr>
              <a:spLocks noChangeArrowheads="1"/>
            </p:cNvSpPr>
            <p:nvPr/>
          </p:nvSpPr>
          <p:spPr bwMode="auto">
            <a:xfrm>
              <a:off x="2592" y="3888"/>
              <a:ext cx="288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3" name="Straight Arrow Connector 22"/>
          <p:cNvCxnSpPr/>
          <p:nvPr/>
        </p:nvCxnSpPr>
        <p:spPr>
          <a:xfrm rot="5400000" flipH="1" flipV="1">
            <a:off x="13350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2"/>
          <p:cNvCxnSpPr/>
          <p:nvPr/>
        </p:nvCxnSpPr>
        <p:spPr>
          <a:xfrm rot="5400000" flipH="1" flipV="1">
            <a:off x="14874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2"/>
          <p:cNvCxnSpPr/>
          <p:nvPr/>
        </p:nvCxnSpPr>
        <p:spPr>
          <a:xfrm rot="5400000" flipH="1" flipV="1">
            <a:off x="16398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2"/>
          <p:cNvCxnSpPr/>
          <p:nvPr/>
        </p:nvCxnSpPr>
        <p:spPr>
          <a:xfrm rot="5400000" flipH="1" flipV="1">
            <a:off x="33162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2"/>
          <p:cNvCxnSpPr/>
          <p:nvPr/>
        </p:nvCxnSpPr>
        <p:spPr>
          <a:xfrm rot="5400000" flipH="1" flipV="1">
            <a:off x="34686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2"/>
          <p:cNvCxnSpPr/>
          <p:nvPr/>
        </p:nvCxnSpPr>
        <p:spPr>
          <a:xfrm rot="5400000" flipH="1" flipV="1">
            <a:off x="3621088" y="2932112"/>
            <a:ext cx="3810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4648200" y="4572000"/>
          <a:ext cx="257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4" imgW="2577960" imgH="279360" progId="Equation.DSMT4">
                  <p:embed/>
                </p:oleObj>
              </mc:Choice>
              <mc:Fallback>
                <p:oleObj name="Equation" r:id="rId4" imgW="25779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257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8" name="Text Box 80"/>
          <p:cNvSpPr txBox="1">
            <a:spLocks noChangeArrowheads="1"/>
          </p:cNvSpPr>
          <p:nvPr/>
        </p:nvSpPr>
        <p:spPr bwMode="auto">
          <a:xfrm>
            <a:off x="4572000" y="2743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MCSCF:</a:t>
            </a:r>
            <a:r>
              <a:rPr lang="en-US"/>
              <a:t> selectively include a few excited determinants</a:t>
            </a:r>
          </a:p>
        </p:txBody>
      </p:sp>
      <p:sp>
        <p:nvSpPr>
          <p:cNvPr id="7219" name="Text Box 81"/>
          <p:cNvSpPr txBox="1">
            <a:spLocks noChangeArrowheads="1"/>
          </p:cNvSpPr>
          <p:nvPr/>
        </p:nvSpPr>
        <p:spPr bwMode="auto">
          <a:xfrm>
            <a:off x="4572000" y="1295400"/>
            <a:ext cx="2667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Complete active space (CAS):</a:t>
            </a:r>
            <a:r>
              <a:rPr lang="en-US"/>
              <a:t> consider all excitations within some space of </a:t>
            </a:r>
            <a:r>
              <a:rPr lang="ja-JP" altLang="en-US"/>
              <a:t>“</a:t>
            </a:r>
            <a:r>
              <a:rPr lang="en-US"/>
              <a:t>active</a:t>
            </a:r>
            <a:r>
              <a:rPr lang="ja-JP" altLang="en-US"/>
              <a:t>”</a:t>
            </a:r>
            <a:r>
              <a:rPr lang="en-US"/>
              <a:t> orbitals</a:t>
            </a:r>
          </a:p>
        </p:txBody>
      </p:sp>
      <p:graphicFrame>
        <p:nvGraphicFramePr>
          <p:cNvPr id="7171" name="Object 82"/>
          <p:cNvGraphicFramePr>
            <a:graphicFrameLocks noChangeAspect="1"/>
          </p:cNvGraphicFramePr>
          <p:nvPr/>
        </p:nvGraphicFramePr>
        <p:xfrm>
          <a:off x="4559300" y="3200400"/>
          <a:ext cx="260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6" imgW="2603160" imgH="863280" progId="Equation.DSMT4">
                  <p:embed/>
                </p:oleObj>
              </mc:Choice>
              <mc:Fallback>
                <p:oleObj name="Equation" r:id="rId6" imgW="2603160" imgH="86328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200400"/>
                        <a:ext cx="2603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0" name="Text Box 83"/>
          <p:cNvSpPr txBox="1">
            <a:spLocks noChangeArrowheads="1"/>
          </p:cNvSpPr>
          <p:nvPr/>
        </p:nvSpPr>
        <p:spPr bwMode="auto">
          <a:xfrm>
            <a:off x="4572000" y="4322763"/>
            <a:ext cx="22463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Hartree-Fock:</a:t>
            </a:r>
            <a:r>
              <a:rPr lang="en-US"/>
              <a:t> single determinant</a:t>
            </a:r>
          </a:p>
        </p:txBody>
      </p:sp>
      <p:graphicFrame>
        <p:nvGraphicFramePr>
          <p:cNvPr id="7172" name="Object 84"/>
          <p:cNvGraphicFramePr>
            <a:graphicFrameLocks noChangeAspect="1"/>
          </p:cNvGraphicFramePr>
          <p:nvPr/>
        </p:nvGraphicFramePr>
        <p:xfrm>
          <a:off x="4527550" y="1892300"/>
          <a:ext cx="269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8" imgW="2692080" imgH="279360" progId="Equation.DSMT4">
                  <p:embed/>
                </p:oleObj>
              </mc:Choice>
              <mc:Fallback>
                <p:oleObj name="Equation" r:id="rId8" imgW="2692080" imgH="27936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892300"/>
                        <a:ext cx="269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1" name="Line 85"/>
          <p:cNvSpPr>
            <a:spLocks noChangeShapeType="1"/>
          </p:cNvSpPr>
          <p:nvPr/>
        </p:nvSpPr>
        <p:spPr bwMode="auto">
          <a:xfrm flipV="1">
            <a:off x="4495800" y="1447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48" name="Group 244"/>
          <p:cNvGraphicFramePr>
            <a:graphicFrameLocks noGrp="1"/>
          </p:cNvGraphicFramePr>
          <p:nvPr/>
        </p:nvGraphicFramePr>
        <p:xfrm>
          <a:off x="1524000" y="685800"/>
          <a:ext cx="5664200" cy="4839208"/>
        </p:xfrm>
        <a:graphic>
          <a:graphicData uri="http://schemas.openxmlformats.org/drawingml/2006/table">
            <a:tbl>
              <a:tblPr/>
              <a:tblGrid>
                <a:gridCol w="1016000"/>
                <a:gridCol w="660400"/>
                <a:gridCol w="1371600"/>
                <a:gridCol w="1600200"/>
                <a:gridCol w="1016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really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really sparse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" name="Object 182"/>
          <p:cNvGraphicFramePr>
            <a:graphicFrameLocks noChangeAspect="1"/>
          </p:cNvGraphicFramePr>
          <p:nvPr/>
        </p:nvGraphicFramePr>
        <p:xfrm>
          <a:off x="2590800" y="889000"/>
          <a:ext cx="4572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89000"/>
                        <a:ext cx="4572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83"/>
          <p:cNvGraphicFramePr>
            <a:graphicFrameLocks noChangeAspect="1"/>
          </p:cNvGraphicFramePr>
          <p:nvPr/>
        </p:nvGraphicFramePr>
        <p:xfrm>
          <a:off x="1905000" y="1422400"/>
          <a:ext cx="4572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6" imgW="279360" imgH="203040" progId="Equation.DSMT4">
                  <p:embed/>
                </p:oleObj>
              </mc:Choice>
              <mc:Fallback>
                <p:oleObj name="Equation" r:id="rId6" imgW="279360" imgH="20304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22400"/>
                        <a:ext cx="4572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84"/>
          <p:cNvGraphicFramePr>
            <a:graphicFrameLocks noChangeAspect="1"/>
          </p:cNvGraphicFramePr>
          <p:nvPr/>
        </p:nvGraphicFramePr>
        <p:xfrm>
          <a:off x="3708400" y="879475"/>
          <a:ext cx="354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7" imgW="215640" imgH="215640" progId="Equation.DSMT4">
                  <p:embed/>
                </p:oleObj>
              </mc:Choice>
              <mc:Fallback>
                <p:oleObj name="Equation" r:id="rId7" imgW="215640" imgH="215640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879475"/>
                        <a:ext cx="354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85"/>
          <p:cNvGraphicFramePr>
            <a:graphicFrameLocks noChangeAspect="1"/>
          </p:cNvGraphicFramePr>
          <p:nvPr/>
        </p:nvGraphicFramePr>
        <p:xfrm>
          <a:off x="1905000" y="2260600"/>
          <a:ext cx="354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9" imgW="215640" imgH="215640" progId="Equation.DSMT4">
                  <p:embed/>
                </p:oleObj>
              </mc:Choice>
              <mc:Fallback>
                <p:oleObj name="Equation" r:id="rId9" imgW="215640" imgH="21564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60600"/>
                        <a:ext cx="354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19"/>
          <p:cNvGraphicFramePr>
            <a:graphicFrameLocks noChangeAspect="1"/>
          </p:cNvGraphicFramePr>
          <p:nvPr/>
        </p:nvGraphicFramePr>
        <p:xfrm>
          <a:off x="5029200" y="889000"/>
          <a:ext cx="415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0" imgW="253800" imgH="241200" progId="Equation.DSMT4">
                  <p:embed/>
                </p:oleObj>
              </mc:Choice>
              <mc:Fallback>
                <p:oleObj name="Equation" r:id="rId10" imgW="253800" imgH="241200" progId="Equation.DSMT4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89000"/>
                        <a:ext cx="415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20"/>
          <p:cNvGraphicFramePr>
            <a:graphicFrameLocks noChangeAspect="1"/>
          </p:cNvGraphicFramePr>
          <p:nvPr/>
        </p:nvGraphicFramePr>
        <p:xfrm>
          <a:off x="1905000" y="3251200"/>
          <a:ext cx="415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2" imgW="253800" imgH="241200" progId="Equation.DSMT4">
                  <p:embed/>
                </p:oleObj>
              </mc:Choice>
              <mc:Fallback>
                <p:oleObj name="Equation" r:id="rId12" imgW="253800" imgH="241200" progId="Equation.DSMT4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51200"/>
                        <a:ext cx="415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38"/>
          <p:cNvGraphicFramePr>
            <a:graphicFrameLocks noChangeAspect="1"/>
          </p:cNvGraphicFramePr>
          <p:nvPr/>
        </p:nvGraphicFramePr>
        <p:xfrm>
          <a:off x="6597650" y="8890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3" imgW="291960" imgH="241200" progId="Equation.DSMT4">
                  <p:embed/>
                </p:oleObj>
              </mc:Choice>
              <mc:Fallback>
                <p:oleObj name="Equation" r:id="rId13" imgW="291960" imgH="241200" progId="Equation.DSMT4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8890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39"/>
          <p:cNvGraphicFramePr>
            <a:graphicFrameLocks noChangeAspect="1"/>
          </p:cNvGraphicFramePr>
          <p:nvPr/>
        </p:nvGraphicFramePr>
        <p:xfrm>
          <a:off x="1905000" y="50038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5" imgW="291960" imgH="241200" progId="Equation.DSMT4">
                  <p:embed/>
                </p:oleObj>
              </mc:Choice>
              <mc:Fallback>
                <p:oleObj name="Equation" r:id="rId15" imgW="291960" imgH="241200" progId="Equation.DSMT4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38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4"/>
          <p:cNvSpPr>
            <a:spLocks noChangeShapeType="1"/>
          </p:cNvSpPr>
          <p:nvPr/>
        </p:nvSpPr>
        <p:spPr bwMode="auto">
          <a:xfrm>
            <a:off x="12319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4"/>
          <p:cNvSpPr>
            <a:spLocks noChangeShapeType="1"/>
          </p:cNvSpPr>
          <p:nvPr/>
        </p:nvSpPr>
        <p:spPr bwMode="auto">
          <a:xfrm>
            <a:off x="12319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Box 19"/>
          <p:cNvSpPr txBox="1">
            <a:spLocks noChangeArrowheads="1"/>
          </p:cNvSpPr>
          <p:nvPr/>
        </p:nvSpPr>
        <p:spPr bwMode="auto">
          <a:xfrm>
            <a:off x="9271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27" name="TextBox 20"/>
          <p:cNvSpPr txBox="1">
            <a:spLocks noChangeArrowheads="1"/>
          </p:cNvSpPr>
          <p:nvPr/>
        </p:nvSpPr>
        <p:spPr bwMode="auto">
          <a:xfrm>
            <a:off x="9271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28" name="Straight Arrow Connector 22"/>
          <p:cNvCxnSpPr>
            <a:cxnSpLocks noChangeShapeType="1"/>
          </p:cNvCxnSpPr>
          <p:nvPr/>
        </p:nvCxnSpPr>
        <p:spPr bwMode="auto">
          <a:xfrm flipV="1">
            <a:off x="14589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Straight Arrow Connector 23"/>
          <p:cNvCxnSpPr>
            <a:cxnSpLocks noChangeShapeType="1"/>
          </p:cNvCxnSpPr>
          <p:nvPr/>
        </p:nvCxnSpPr>
        <p:spPr bwMode="auto">
          <a:xfrm>
            <a:off x="16113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774700" y="1524000"/>
          <a:ext cx="149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524000"/>
                        <a:ext cx="1498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Box 47"/>
          <p:cNvSpPr txBox="1">
            <a:spLocks noChangeArrowheads="1"/>
          </p:cNvSpPr>
          <p:nvPr/>
        </p:nvSpPr>
        <p:spPr bwMode="auto">
          <a:xfrm>
            <a:off x="927100" y="4495800"/>
            <a:ext cx="1185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  <a:r>
              <a:rPr lang="en-US" sz="1600" baseline="-25000"/>
              <a:t>2</a:t>
            </a:r>
            <a:r>
              <a:rPr lang="en-US" sz="1600"/>
              <a:t> molecule</a:t>
            </a:r>
          </a:p>
        </p:txBody>
      </p:sp>
      <p:graphicFrame>
        <p:nvGraphicFramePr>
          <p:cNvPr id="9219" name="Object 45"/>
          <p:cNvGraphicFramePr>
            <a:graphicFrameLocks noChangeAspect="1"/>
          </p:cNvGraphicFramePr>
          <p:nvPr/>
        </p:nvGraphicFramePr>
        <p:xfrm>
          <a:off x="584200" y="1143000"/>
          <a:ext cx="19827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6" imgW="1384200" imgH="215640" progId="Equation.DSMT4">
                  <p:embed/>
                </p:oleObj>
              </mc:Choice>
              <mc:Fallback>
                <p:oleObj name="Equation" r:id="rId6" imgW="1384200" imgH="215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143000"/>
                        <a:ext cx="19827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6"/>
          <p:cNvSpPr>
            <a:spLocks noChangeArrowheads="1"/>
          </p:cNvSpPr>
          <p:nvPr/>
        </p:nvSpPr>
        <p:spPr bwMode="auto">
          <a:xfrm>
            <a:off x="8509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4"/>
          <p:cNvSpPr>
            <a:spLocks noChangeShapeType="1"/>
          </p:cNvSpPr>
          <p:nvPr/>
        </p:nvSpPr>
        <p:spPr bwMode="auto">
          <a:xfrm>
            <a:off x="73152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4"/>
          <p:cNvSpPr>
            <a:spLocks noChangeShapeType="1"/>
          </p:cNvSpPr>
          <p:nvPr/>
        </p:nvSpPr>
        <p:spPr bwMode="auto">
          <a:xfrm>
            <a:off x="73152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Box 19"/>
          <p:cNvSpPr txBox="1">
            <a:spLocks noChangeArrowheads="1"/>
          </p:cNvSpPr>
          <p:nvPr/>
        </p:nvSpPr>
        <p:spPr bwMode="auto">
          <a:xfrm>
            <a:off x="70104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35" name="TextBox 20"/>
          <p:cNvSpPr txBox="1">
            <a:spLocks noChangeArrowheads="1"/>
          </p:cNvSpPr>
          <p:nvPr/>
        </p:nvSpPr>
        <p:spPr bwMode="auto">
          <a:xfrm>
            <a:off x="70104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36" name="Straight Arrow Connector 22"/>
          <p:cNvCxnSpPr>
            <a:cxnSpLocks noChangeShapeType="1"/>
          </p:cNvCxnSpPr>
          <p:nvPr/>
        </p:nvCxnSpPr>
        <p:spPr bwMode="auto">
          <a:xfrm flipV="1">
            <a:off x="75422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Straight Arrow Connector 23"/>
          <p:cNvCxnSpPr>
            <a:cxnSpLocks noChangeShapeType="1"/>
          </p:cNvCxnSpPr>
          <p:nvPr/>
        </p:nvCxnSpPr>
        <p:spPr bwMode="auto">
          <a:xfrm>
            <a:off x="76946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TextBox 47"/>
          <p:cNvSpPr txBox="1">
            <a:spLocks noChangeArrowheads="1"/>
          </p:cNvSpPr>
          <p:nvPr/>
        </p:nvSpPr>
        <p:spPr bwMode="auto">
          <a:xfrm>
            <a:off x="6108700" y="44958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Two H</a:t>
            </a:r>
            <a:r>
              <a:rPr lang="en-US" sz="1600" baseline="-25000"/>
              <a:t>2</a:t>
            </a:r>
            <a:r>
              <a:rPr lang="en-US" sz="1600"/>
              <a:t> calculated at very large separation</a:t>
            </a:r>
          </a:p>
        </p:txBody>
      </p:sp>
      <p:graphicFrame>
        <p:nvGraphicFramePr>
          <p:cNvPr id="9220" name="Object 56"/>
          <p:cNvGraphicFramePr>
            <a:graphicFrameLocks noChangeAspect="1"/>
          </p:cNvGraphicFramePr>
          <p:nvPr/>
        </p:nvGraphicFramePr>
        <p:xfrm>
          <a:off x="5454650" y="1143000"/>
          <a:ext cx="28924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8" imgW="2019240" imgH="215640" progId="Equation.DSMT4">
                  <p:embed/>
                </p:oleObj>
              </mc:Choice>
              <mc:Fallback>
                <p:oleObj name="Equation" r:id="rId8" imgW="2019240" imgH="2156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143000"/>
                        <a:ext cx="28924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57"/>
          <p:cNvSpPr>
            <a:spLocks noChangeArrowheads="1"/>
          </p:cNvSpPr>
          <p:nvPr/>
        </p:nvSpPr>
        <p:spPr bwMode="auto">
          <a:xfrm>
            <a:off x="69342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"/>
          <p:cNvSpPr>
            <a:spLocks noChangeShapeType="1"/>
          </p:cNvSpPr>
          <p:nvPr/>
        </p:nvSpPr>
        <p:spPr bwMode="auto">
          <a:xfrm>
            <a:off x="58039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4"/>
          <p:cNvSpPr>
            <a:spLocks noChangeShapeType="1"/>
          </p:cNvSpPr>
          <p:nvPr/>
        </p:nvSpPr>
        <p:spPr bwMode="auto">
          <a:xfrm>
            <a:off x="5803900" y="233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TextBox 19"/>
          <p:cNvSpPr txBox="1">
            <a:spLocks noChangeArrowheads="1"/>
          </p:cNvSpPr>
          <p:nvPr/>
        </p:nvSpPr>
        <p:spPr bwMode="auto">
          <a:xfrm>
            <a:off x="5499100" y="4038600"/>
            <a:ext cx="1254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n-US" i="1" baseline="-25000">
                <a:latin typeface="Times New Roman" charset="0"/>
                <a:cs typeface="Times New Roman" charset="0"/>
              </a:rPr>
              <a:t>+</a:t>
            </a:r>
            <a:r>
              <a:rPr lang="en-US" i="1">
                <a:latin typeface="Times New Roman" charset="0"/>
                <a:cs typeface="Times New Roman" charset="0"/>
              </a:rPr>
              <a:t>= </a:t>
            </a:r>
            <a:r>
              <a:rPr lang="en-US" i="1"/>
              <a:t>N</a:t>
            </a:r>
            <a:r>
              <a:rPr lang="en-US" baseline="-25000"/>
              <a:t>+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/>
              <a:t>+ 1s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9243" name="TextBox 20"/>
          <p:cNvSpPr txBox="1">
            <a:spLocks noChangeArrowheads="1"/>
          </p:cNvSpPr>
          <p:nvPr/>
        </p:nvSpPr>
        <p:spPr bwMode="auto">
          <a:xfrm>
            <a:off x="5499100" y="2438400"/>
            <a:ext cx="1231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>
                <a:latin typeface="Times New Roman" charset="0"/>
                <a:cs typeface="Times New Roman" charset="0"/>
              </a:rPr>
              <a:t>ψ</a:t>
            </a:r>
            <a:r>
              <a:rPr lang="el-GR" i="1" baseline="-25000">
                <a:latin typeface="Times New Roman" charset="0"/>
                <a:cs typeface="Times New Roman" charset="0"/>
              </a:rPr>
              <a:t>−</a:t>
            </a:r>
            <a:r>
              <a:rPr lang="en-US" i="1">
                <a:latin typeface="Times New Roman" charset="0"/>
                <a:cs typeface="Times New Roman" charset="0"/>
              </a:rPr>
              <a:t>=</a:t>
            </a:r>
            <a:r>
              <a:rPr lang="en-US" i="1"/>
              <a:t>N</a:t>
            </a:r>
            <a:r>
              <a:rPr lang="en-US" baseline="-25000">
                <a:latin typeface="Times New Roman" charset="0"/>
                <a:cs typeface="Times New Roman" charset="0"/>
              </a:rPr>
              <a:t>−</a:t>
            </a:r>
            <a:r>
              <a:rPr lang="en-US"/>
              <a:t>(1s</a:t>
            </a:r>
            <a:r>
              <a:rPr lang="en-US" baseline="-25000"/>
              <a:t>A </a:t>
            </a:r>
            <a:r>
              <a:rPr lang="en-US">
                <a:latin typeface="Times New Roman" charset="0"/>
                <a:cs typeface="Times New Roman" charset="0"/>
              </a:rPr>
              <a:t>−</a:t>
            </a:r>
            <a:r>
              <a:rPr lang="en-US"/>
              <a:t> 1s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cxnSp>
        <p:nvCxnSpPr>
          <p:cNvPr id="9244" name="Straight Arrow Connector 22"/>
          <p:cNvCxnSpPr>
            <a:cxnSpLocks noChangeShapeType="1"/>
          </p:cNvCxnSpPr>
          <p:nvPr/>
        </p:nvCxnSpPr>
        <p:spPr bwMode="auto">
          <a:xfrm flipV="1">
            <a:off x="6030913" y="35893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Straight Arrow Connector 23"/>
          <p:cNvCxnSpPr>
            <a:cxnSpLocks noChangeShapeType="1"/>
          </p:cNvCxnSpPr>
          <p:nvPr/>
        </p:nvCxnSpPr>
        <p:spPr bwMode="auto">
          <a:xfrm>
            <a:off x="6183313" y="3627438"/>
            <a:ext cx="3175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6" name="Rectangle 64"/>
          <p:cNvSpPr>
            <a:spLocks noChangeArrowheads="1"/>
          </p:cNvSpPr>
          <p:nvPr/>
        </p:nvSpPr>
        <p:spPr bwMode="auto">
          <a:xfrm>
            <a:off x="5422900" y="2133600"/>
            <a:ext cx="13716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TextBox 47"/>
          <p:cNvSpPr txBox="1">
            <a:spLocks noChangeArrowheads="1"/>
          </p:cNvSpPr>
          <p:nvPr/>
        </p:nvSpPr>
        <p:spPr bwMode="auto">
          <a:xfrm>
            <a:off x="2819400" y="4495800"/>
            <a:ext cx="1536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Two H</a:t>
            </a:r>
            <a:r>
              <a:rPr lang="en-US" sz="1600" baseline="-25000"/>
              <a:t>2</a:t>
            </a:r>
            <a:r>
              <a:rPr lang="en-US" sz="1600"/>
              <a:t> calculated separately</a:t>
            </a:r>
          </a:p>
        </p:txBody>
      </p:sp>
      <p:graphicFrame>
        <p:nvGraphicFramePr>
          <p:cNvPr id="9221" name="Object 66"/>
          <p:cNvGraphicFramePr>
            <a:graphicFrameLocks noChangeAspect="1"/>
          </p:cNvGraphicFramePr>
          <p:nvPr/>
        </p:nvGraphicFramePr>
        <p:xfrm>
          <a:off x="2441575" y="2470150"/>
          <a:ext cx="21907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0" imgW="1650960" imgH="545760" progId="Equation.DSMT4">
                  <p:embed/>
                </p:oleObj>
              </mc:Choice>
              <mc:Fallback>
                <p:oleObj name="Equation" r:id="rId10" imgW="1650960" imgH="5457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470150"/>
                        <a:ext cx="21907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Box 47"/>
          <p:cNvSpPr txBox="1">
            <a:spLocks noChangeArrowheads="1"/>
          </p:cNvSpPr>
          <p:nvPr/>
        </p:nvSpPr>
        <p:spPr bwMode="auto">
          <a:xfrm>
            <a:off x="2768600" y="3232150"/>
            <a:ext cx="1536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includes </a:t>
            </a:r>
            <a:r>
              <a:rPr lang="ja-JP" altLang="en-US" sz="1400"/>
              <a:t>“</a:t>
            </a:r>
            <a:r>
              <a:rPr lang="en-US" sz="1400"/>
              <a:t>quadruple</a:t>
            </a:r>
            <a:r>
              <a:rPr lang="ja-JP" altLang="en-US" sz="1400"/>
              <a:t>”</a:t>
            </a:r>
            <a:r>
              <a:rPr lang="en-US" sz="1400"/>
              <a:t> excitation</a:t>
            </a:r>
          </a:p>
        </p:txBody>
      </p:sp>
      <p:sp>
        <p:nvSpPr>
          <p:cNvPr id="9249" name="TextBox 47"/>
          <p:cNvSpPr txBox="1">
            <a:spLocks noChangeArrowheads="1"/>
          </p:cNvSpPr>
          <p:nvPr/>
        </p:nvSpPr>
        <p:spPr bwMode="auto">
          <a:xfrm>
            <a:off x="5207000" y="1447800"/>
            <a:ext cx="303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/>
              <a:t>excludes </a:t>
            </a:r>
            <a:r>
              <a:rPr lang="ja-JP" altLang="en-US" sz="1400"/>
              <a:t>“</a:t>
            </a:r>
            <a:r>
              <a:rPr lang="en-US" sz="1400"/>
              <a:t>quadruple</a:t>
            </a:r>
            <a:r>
              <a:rPr lang="ja-JP" altLang="en-US" sz="1400"/>
              <a:t>”</a:t>
            </a:r>
            <a:r>
              <a:rPr lang="en-US" sz="1400"/>
              <a:t> excitation</a:t>
            </a:r>
          </a:p>
        </p:txBody>
      </p:sp>
      <p:graphicFrame>
        <p:nvGraphicFramePr>
          <p:cNvPr id="9222" name="Object 72"/>
          <p:cNvGraphicFramePr>
            <a:graphicFrameLocks noChangeAspect="1"/>
          </p:cNvGraphicFramePr>
          <p:nvPr/>
        </p:nvGraphicFramePr>
        <p:xfrm>
          <a:off x="2851150" y="2089150"/>
          <a:ext cx="1371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2" imgW="876240" imgH="203040" progId="Equation.DSMT4">
                  <p:embed/>
                </p:oleObj>
              </mc:Choice>
              <mc:Fallback>
                <p:oleObj name="Equation" r:id="rId12" imgW="876240" imgH="2030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089150"/>
                        <a:ext cx="1371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3"/>
          <p:cNvGraphicFramePr>
            <a:graphicFrameLocks noChangeAspect="1"/>
          </p:cNvGraphicFramePr>
          <p:nvPr/>
        </p:nvGraphicFramePr>
        <p:xfrm>
          <a:off x="6096000" y="1752600"/>
          <a:ext cx="1371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4" imgW="876240" imgH="203040" progId="Equation.DSMT4">
                  <p:embed/>
                </p:oleObj>
              </mc:Choice>
              <mc:Fallback>
                <p:oleObj name="Equation" r:id="rId14" imgW="87624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1371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 flipH="1" flipV="1">
            <a:off x="114301" y="3313112"/>
            <a:ext cx="38862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" y="30480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1079280" imgH="431640" progId="Equation.DSMT4">
                  <p:embed/>
                </p:oleObj>
              </mc:Choice>
              <mc:Fallback>
                <p:oleObj name="Equation" r:id="rId4" imgW="10792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38400" y="4648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2362200" y="4649788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(1,1,1)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522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36220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(2,1,1)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007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"/>
          <p:cNvSpPr txBox="1">
            <a:spLocks noChangeArrowheads="1"/>
          </p:cNvSpPr>
          <p:nvPr/>
        </p:nvSpPr>
        <p:spPr bwMode="auto">
          <a:xfrm>
            <a:off x="306705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844925" y="4191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2"/>
          <p:cNvSpPr txBox="1">
            <a:spLocks noChangeArrowheads="1"/>
          </p:cNvSpPr>
          <p:nvPr/>
        </p:nvSpPr>
        <p:spPr bwMode="auto">
          <a:xfrm>
            <a:off x="3771900" y="41910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(1,1,2)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3522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4"/>
          <p:cNvSpPr txBox="1">
            <a:spLocks noChangeArrowheads="1"/>
          </p:cNvSpPr>
          <p:nvPr/>
        </p:nvSpPr>
        <p:spPr bwMode="auto">
          <a:xfrm>
            <a:off x="236220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(2,2,1)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14007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6"/>
          <p:cNvSpPr txBox="1">
            <a:spLocks noChangeArrowheads="1"/>
          </p:cNvSpPr>
          <p:nvPr/>
        </p:nvSpPr>
        <p:spPr bwMode="auto">
          <a:xfrm>
            <a:off x="306705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(1,2,2)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44925" y="35337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8"/>
          <p:cNvSpPr txBox="1">
            <a:spLocks noChangeArrowheads="1"/>
          </p:cNvSpPr>
          <p:nvPr/>
        </p:nvSpPr>
        <p:spPr bwMode="auto">
          <a:xfrm>
            <a:off x="3771900" y="35337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(2,1,2)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43522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20"/>
          <p:cNvSpPr txBox="1">
            <a:spLocks noChangeArrowheads="1"/>
          </p:cNvSpPr>
          <p:nvPr/>
        </p:nvSpPr>
        <p:spPr bwMode="auto">
          <a:xfrm>
            <a:off x="236220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(3,1,1)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007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22"/>
          <p:cNvSpPr txBox="1">
            <a:spLocks noChangeArrowheads="1"/>
          </p:cNvSpPr>
          <p:nvPr/>
        </p:nvSpPr>
        <p:spPr bwMode="auto">
          <a:xfrm>
            <a:off x="306705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(1,3,1)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44925" y="322897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24"/>
          <p:cNvSpPr txBox="1">
            <a:spLocks noChangeArrowheads="1"/>
          </p:cNvSpPr>
          <p:nvPr/>
        </p:nvSpPr>
        <p:spPr bwMode="auto">
          <a:xfrm>
            <a:off x="3771900" y="32289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(1,1,3)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438400" y="299878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26"/>
          <p:cNvSpPr txBox="1">
            <a:spLocks noChangeArrowheads="1"/>
          </p:cNvSpPr>
          <p:nvPr/>
        </p:nvSpPr>
        <p:spPr bwMode="auto">
          <a:xfrm>
            <a:off x="2362200" y="3000375"/>
            <a:ext cx="558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(2,2,2)</a:t>
            </a:r>
          </a:p>
        </p:txBody>
      </p:sp>
      <p:sp>
        <p:nvSpPr>
          <p:cNvPr id="1050" name="TextBox 27"/>
          <p:cNvSpPr txBox="1">
            <a:spLocks noChangeArrowheads="1"/>
          </p:cNvSpPr>
          <p:nvPr/>
        </p:nvSpPr>
        <p:spPr bwMode="auto">
          <a:xfrm>
            <a:off x="1811338" y="5097463"/>
            <a:ext cx="27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0</a:t>
            </a:r>
          </a:p>
        </p:txBody>
      </p:sp>
      <p:sp>
        <p:nvSpPr>
          <p:cNvPr id="1051" name="TextBox 28"/>
          <p:cNvSpPr txBox="1">
            <a:spLocks noChangeArrowheads="1"/>
          </p:cNvSpPr>
          <p:nvPr/>
        </p:nvSpPr>
        <p:spPr bwMode="auto">
          <a:xfrm>
            <a:off x="1827213" y="4191000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5</a:t>
            </a:r>
          </a:p>
        </p:txBody>
      </p:sp>
      <p:sp>
        <p:nvSpPr>
          <p:cNvPr id="1052" name="TextBox 29"/>
          <p:cNvSpPr txBox="1">
            <a:spLocks noChangeArrowheads="1"/>
          </p:cNvSpPr>
          <p:nvPr/>
        </p:nvSpPr>
        <p:spPr bwMode="auto">
          <a:xfrm>
            <a:off x="1752600" y="3284538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10</a:t>
            </a:r>
          </a:p>
        </p:txBody>
      </p:sp>
      <p:sp>
        <p:nvSpPr>
          <p:cNvPr id="1053" name="TextBox 30"/>
          <p:cNvSpPr txBox="1">
            <a:spLocks noChangeArrowheads="1"/>
          </p:cNvSpPr>
          <p:nvPr/>
        </p:nvSpPr>
        <p:spPr bwMode="auto">
          <a:xfrm>
            <a:off x="1752600" y="2378075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15</a:t>
            </a:r>
          </a:p>
        </p:txBody>
      </p:sp>
      <p:sp>
        <p:nvSpPr>
          <p:cNvPr id="1054" name="TextBox 31"/>
          <p:cNvSpPr txBox="1">
            <a:spLocks noChangeArrowheads="1"/>
          </p:cNvSpPr>
          <p:nvPr/>
        </p:nvSpPr>
        <p:spPr bwMode="auto">
          <a:xfrm>
            <a:off x="1752600" y="1471613"/>
            <a:ext cx="36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20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43522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33"/>
          <p:cNvSpPr txBox="1">
            <a:spLocks noChangeArrowheads="1"/>
          </p:cNvSpPr>
          <p:nvPr/>
        </p:nvSpPr>
        <p:spPr bwMode="auto">
          <a:xfrm>
            <a:off x="236220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(3,2,1)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14007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35"/>
          <p:cNvSpPr txBox="1">
            <a:spLocks noChangeArrowheads="1"/>
          </p:cNvSpPr>
          <p:nvPr/>
        </p:nvSpPr>
        <p:spPr bwMode="auto">
          <a:xfrm>
            <a:off x="306705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(2,3,1)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4925" y="2633663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37"/>
          <p:cNvSpPr txBox="1">
            <a:spLocks noChangeArrowheads="1"/>
          </p:cNvSpPr>
          <p:nvPr/>
        </p:nvSpPr>
        <p:spPr bwMode="auto">
          <a:xfrm>
            <a:off x="3771900" y="2633663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(1,2,3)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50532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39"/>
          <p:cNvSpPr txBox="1">
            <a:spLocks noChangeArrowheads="1"/>
          </p:cNvSpPr>
          <p:nvPr/>
        </p:nvSpPr>
        <p:spPr bwMode="auto">
          <a:xfrm>
            <a:off x="443230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(3,1,2)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21017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41"/>
          <p:cNvSpPr txBox="1">
            <a:spLocks noChangeArrowheads="1"/>
          </p:cNvSpPr>
          <p:nvPr/>
        </p:nvSpPr>
        <p:spPr bwMode="auto">
          <a:xfrm>
            <a:off x="513715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(2,1,3)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915025" y="26384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43"/>
          <p:cNvSpPr txBox="1">
            <a:spLocks noChangeArrowheads="1"/>
          </p:cNvSpPr>
          <p:nvPr/>
        </p:nvSpPr>
        <p:spPr bwMode="auto">
          <a:xfrm>
            <a:off x="5842000" y="2638425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(1,3,2)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43522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47"/>
          <p:cNvSpPr txBox="1">
            <a:spLocks noChangeArrowheads="1"/>
          </p:cNvSpPr>
          <p:nvPr/>
        </p:nvSpPr>
        <p:spPr bwMode="auto">
          <a:xfrm>
            <a:off x="236220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(4,1,1)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14007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49"/>
          <p:cNvSpPr txBox="1">
            <a:spLocks noChangeArrowheads="1"/>
          </p:cNvSpPr>
          <p:nvPr/>
        </p:nvSpPr>
        <p:spPr bwMode="auto">
          <a:xfrm>
            <a:off x="306705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(1,4,1)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844925" y="1828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51"/>
          <p:cNvSpPr txBox="1">
            <a:spLocks noChangeArrowheads="1"/>
          </p:cNvSpPr>
          <p:nvPr/>
        </p:nvSpPr>
        <p:spPr bwMode="auto">
          <a:xfrm>
            <a:off x="3771900" y="1828800"/>
            <a:ext cx="558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(1,1,4)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3522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53"/>
          <p:cNvSpPr txBox="1">
            <a:spLocks noChangeArrowheads="1"/>
          </p:cNvSpPr>
          <p:nvPr/>
        </p:nvSpPr>
        <p:spPr bwMode="auto">
          <a:xfrm>
            <a:off x="236220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(3,2,2)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14007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55"/>
          <p:cNvSpPr txBox="1">
            <a:spLocks noChangeArrowheads="1"/>
          </p:cNvSpPr>
          <p:nvPr/>
        </p:nvSpPr>
        <p:spPr bwMode="auto">
          <a:xfrm>
            <a:off x="306705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(2,3,2)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844925" y="2014538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57"/>
          <p:cNvSpPr txBox="1">
            <a:spLocks noChangeArrowheads="1"/>
          </p:cNvSpPr>
          <p:nvPr/>
        </p:nvSpPr>
        <p:spPr bwMode="auto">
          <a:xfrm>
            <a:off x="3771900" y="2014538"/>
            <a:ext cx="558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/>
              <a:t>(2,2,3)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048001" y="4953000"/>
            <a:ext cx="609600" cy="31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60"/>
          <p:cNvSpPr txBox="1">
            <a:spLocks noChangeArrowheads="1"/>
          </p:cNvSpPr>
          <p:nvPr/>
        </p:nvSpPr>
        <p:spPr bwMode="auto">
          <a:xfrm>
            <a:off x="3294063" y="4800600"/>
            <a:ext cx="1265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zero point energy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>
            <a:off x="-189706" y="3391694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3"/>
          <p:cNvSpPr txBox="1">
            <a:spLocks noChangeArrowheads="1"/>
          </p:cNvSpPr>
          <p:nvPr/>
        </p:nvSpPr>
        <p:spPr bwMode="auto">
          <a:xfrm rot="-5400000">
            <a:off x="816769" y="3178969"/>
            <a:ext cx="70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Basis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6705600" cy="3928430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1012825"/>
                <a:gridCol w="969963"/>
                <a:gridCol w="1065212"/>
                <a:gridCol w="533400"/>
                <a:gridCol w="10668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MP2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CCSD(T)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FCI/SZ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DZP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TZ2P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CCSD(T)/TZ2P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FCI/TZ2P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Complete basis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 limit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MP2 limit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exact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963988" y="1143000"/>
            <a:ext cx="38084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7" name="TextBox 6"/>
          <p:cNvSpPr txBox="1">
            <a:spLocks noChangeArrowheads="1"/>
          </p:cNvSpPr>
          <p:nvPr/>
        </p:nvSpPr>
        <p:spPr bwMode="auto">
          <a:xfrm>
            <a:off x="5257800" y="609600"/>
            <a:ext cx="1355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Correlation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685800" y="609600"/>
            <a:ext cx="2209800" cy="1981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 flipH="1">
            <a:off x="1066800" y="137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 flipH="1">
            <a:off x="1066800" y="1600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5" name="Oval 16"/>
          <p:cNvSpPr>
            <a:spLocks noChangeArrowheads="1"/>
          </p:cNvSpPr>
          <p:nvPr/>
        </p:nvSpPr>
        <p:spPr bwMode="auto">
          <a:xfrm flipH="1">
            <a:off x="15240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6" name="Oval 16"/>
          <p:cNvSpPr>
            <a:spLocks noChangeArrowheads="1"/>
          </p:cNvSpPr>
          <p:nvPr/>
        </p:nvSpPr>
        <p:spPr bwMode="auto">
          <a:xfrm flipH="1">
            <a:off x="2438400" y="1447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7" name="Oval 16"/>
          <p:cNvSpPr>
            <a:spLocks noChangeArrowheads="1"/>
          </p:cNvSpPr>
          <p:nvPr/>
        </p:nvSpPr>
        <p:spPr bwMode="auto">
          <a:xfrm flipH="1">
            <a:off x="1905000" y="1295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8" name="Oval 16"/>
          <p:cNvSpPr>
            <a:spLocks noChangeArrowheads="1"/>
          </p:cNvSpPr>
          <p:nvPr/>
        </p:nvSpPr>
        <p:spPr bwMode="auto">
          <a:xfrm flipH="1">
            <a:off x="1676400" y="2133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69" name="Oval 16"/>
          <p:cNvSpPr>
            <a:spLocks noChangeArrowheads="1"/>
          </p:cNvSpPr>
          <p:nvPr/>
        </p:nvSpPr>
        <p:spPr bwMode="auto">
          <a:xfrm flipH="1">
            <a:off x="914400" y="220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0" name="Oval 16"/>
          <p:cNvSpPr>
            <a:spLocks noChangeArrowheads="1"/>
          </p:cNvSpPr>
          <p:nvPr/>
        </p:nvSpPr>
        <p:spPr bwMode="auto">
          <a:xfrm flipH="1">
            <a:off x="16002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1" name="Oval 16"/>
          <p:cNvSpPr>
            <a:spLocks noChangeArrowheads="1"/>
          </p:cNvSpPr>
          <p:nvPr/>
        </p:nvSpPr>
        <p:spPr bwMode="auto">
          <a:xfrm flipH="1">
            <a:off x="2514600" y="1981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sp>
        <p:nvSpPr>
          <p:cNvPr id="53272" name="Oval 16"/>
          <p:cNvSpPr>
            <a:spLocks noChangeArrowheads="1"/>
          </p:cNvSpPr>
          <p:nvPr/>
        </p:nvSpPr>
        <p:spPr bwMode="auto">
          <a:xfrm flipH="1">
            <a:off x="1905000" y="175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900" i="1">
                <a:latin typeface="Arial" charset="0"/>
              </a:rPr>
              <a:t>e−</a:t>
            </a: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3048000" y="1143000"/>
          <a:ext cx="113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4" imgW="1130040" imgH="660240" progId="Equation.DSMT4">
                  <p:embed/>
                </p:oleObj>
              </mc:Choice>
              <mc:Fallback>
                <p:oleObj name="Equation" r:id="rId4" imgW="1130040" imgH="660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1130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Line 26"/>
          <p:cNvSpPr>
            <a:spLocks noChangeShapeType="1"/>
          </p:cNvSpPr>
          <p:nvPr/>
        </p:nvSpPr>
        <p:spPr bwMode="auto">
          <a:xfrm flipH="1" flipV="1">
            <a:off x="4419600" y="3429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44196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81600" y="5105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λ</a:t>
            </a: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3886200" y="4114800"/>
          <a:ext cx="3048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6" imgW="253800" imgH="215640" progId="Equation.DSMT4">
                  <p:embed/>
                </p:oleObj>
              </mc:Choice>
              <mc:Fallback>
                <p:oleObj name="Equation" r:id="rId6" imgW="253800" imgH="215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3048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327525" y="5070475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943600" y="5075238"/>
            <a:ext cx="261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82" name="Freeform 34"/>
          <p:cNvSpPr>
            <a:spLocks/>
          </p:cNvSpPr>
          <p:nvPr/>
        </p:nvSpPr>
        <p:spPr bwMode="auto">
          <a:xfrm>
            <a:off x="4416425" y="3732213"/>
            <a:ext cx="1657350" cy="468312"/>
          </a:xfrm>
          <a:custGeom>
            <a:avLst/>
            <a:gdLst>
              <a:gd name="T0" fmla="*/ 0 w 1044"/>
              <a:gd name="T1" fmla="*/ 295 h 295"/>
              <a:gd name="T2" fmla="*/ 103 w 1044"/>
              <a:gd name="T3" fmla="*/ 262 h 295"/>
              <a:gd name="T4" fmla="*/ 145 w 1044"/>
              <a:gd name="T5" fmla="*/ 243 h 295"/>
              <a:gd name="T6" fmla="*/ 196 w 1044"/>
              <a:gd name="T7" fmla="*/ 201 h 295"/>
              <a:gd name="T8" fmla="*/ 262 w 1044"/>
              <a:gd name="T9" fmla="*/ 182 h 295"/>
              <a:gd name="T10" fmla="*/ 482 w 1044"/>
              <a:gd name="T11" fmla="*/ 164 h 295"/>
              <a:gd name="T12" fmla="*/ 552 w 1044"/>
              <a:gd name="T13" fmla="*/ 140 h 295"/>
              <a:gd name="T14" fmla="*/ 594 w 1044"/>
              <a:gd name="T15" fmla="*/ 117 h 295"/>
              <a:gd name="T16" fmla="*/ 651 w 1044"/>
              <a:gd name="T17" fmla="*/ 79 h 295"/>
              <a:gd name="T18" fmla="*/ 829 w 1044"/>
              <a:gd name="T19" fmla="*/ 47 h 295"/>
              <a:gd name="T20" fmla="*/ 866 w 1044"/>
              <a:gd name="T21" fmla="*/ 42 h 295"/>
              <a:gd name="T22" fmla="*/ 918 w 1044"/>
              <a:gd name="T23" fmla="*/ 33 h 295"/>
              <a:gd name="T24" fmla="*/ 1006 w 1044"/>
              <a:gd name="T25" fmla="*/ 14 h 295"/>
              <a:gd name="T26" fmla="*/ 1044 w 1044"/>
              <a:gd name="T27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4" h="295">
                <a:moveTo>
                  <a:pt x="0" y="295"/>
                </a:moveTo>
                <a:cubicBezTo>
                  <a:pt x="33" y="290"/>
                  <a:pt x="72" y="277"/>
                  <a:pt x="103" y="262"/>
                </a:cubicBezTo>
                <a:cubicBezTo>
                  <a:pt x="117" y="255"/>
                  <a:pt x="145" y="243"/>
                  <a:pt x="145" y="243"/>
                </a:cubicBezTo>
                <a:cubicBezTo>
                  <a:pt x="164" y="215"/>
                  <a:pt x="165" y="212"/>
                  <a:pt x="196" y="201"/>
                </a:cubicBezTo>
                <a:cubicBezTo>
                  <a:pt x="214" y="185"/>
                  <a:pt x="239" y="187"/>
                  <a:pt x="262" y="182"/>
                </a:cubicBezTo>
                <a:cubicBezTo>
                  <a:pt x="335" y="165"/>
                  <a:pt x="407" y="166"/>
                  <a:pt x="482" y="164"/>
                </a:cubicBezTo>
                <a:cubicBezTo>
                  <a:pt x="508" y="157"/>
                  <a:pt x="527" y="149"/>
                  <a:pt x="552" y="140"/>
                </a:cubicBezTo>
                <a:cubicBezTo>
                  <a:pt x="565" y="128"/>
                  <a:pt x="579" y="126"/>
                  <a:pt x="594" y="117"/>
                </a:cubicBezTo>
                <a:cubicBezTo>
                  <a:pt x="602" y="78"/>
                  <a:pt x="615" y="92"/>
                  <a:pt x="651" y="79"/>
                </a:cubicBezTo>
                <a:cubicBezTo>
                  <a:pt x="711" y="57"/>
                  <a:pt x="765" y="51"/>
                  <a:pt x="829" y="47"/>
                </a:cubicBezTo>
                <a:cubicBezTo>
                  <a:pt x="841" y="45"/>
                  <a:pt x="854" y="44"/>
                  <a:pt x="866" y="42"/>
                </a:cubicBezTo>
                <a:cubicBezTo>
                  <a:pt x="883" y="39"/>
                  <a:pt x="918" y="33"/>
                  <a:pt x="918" y="33"/>
                </a:cubicBezTo>
                <a:cubicBezTo>
                  <a:pt x="946" y="18"/>
                  <a:pt x="975" y="19"/>
                  <a:pt x="1006" y="14"/>
                </a:cubicBezTo>
                <a:cubicBezTo>
                  <a:pt x="1012" y="13"/>
                  <a:pt x="1044" y="11"/>
                  <a:pt x="10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6088063" y="3429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85" name="Object 37"/>
          <p:cNvGraphicFramePr>
            <a:graphicFrameLocks noChangeAspect="1"/>
          </p:cNvGraphicFramePr>
          <p:nvPr/>
        </p:nvGraphicFramePr>
        <p:xfrm>
          <a:off x="4419600" y="4191000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8" imgW="266400" imgH="215640" progId="Equation.DSMT4">
                  <p:embed/>
                </p:oleObj>
              </mc:Choice>
              <mc:Fallback>
                <p:oleObj name="Equation" r:id="rId8" imgW="266400" imgH="215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2067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6" name="Object 38"/>
          <p:cNvGraphicFramePr>
            <a:graphicFrameLocks noChangeAspect="1"/>
          </p:cNvGraphicFramePr>
          <p:nvPr/>
        </p:nvGraphicFramePr>
        <p:xfrm>
          <a:off x="6186488" y="3605213"/>
          <a:ext cx="112871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10" imgW="939600" imgH="215640" progId="Equation.DSMT4">
                  <p:embed/>
                </p:oleObj>
              </mc:Choice>
              <mc:Fallback>
                <p:oleObj name="Equation" r:id="rId10" imgW="93960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3605213"/>
                        <a:ext cx="112871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7" name="Object 39"/>
          <p:cNvGraphicFramePr>
            <a:graphicFrameLocks noChangeAspect="1"/>
          </p:cNvGraphicFramePr>
          <p:nvPr/>
        </p:nvGraphicFramePr>
        <p:xfrm>
          <a:off x="6318250" y="4124325"/>
          <a:ext cx="21478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12" imgW="1726920" imgH="495000" progId="Equation.DSMT4">
                  <p:embed/>
                </p:oleObj>
              </mc:Choice>
              <mc:Fallback>
                <p:oleObj name="Equation" r:id="rId12" imgW="1726920" imgH="495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124325"/>
                        <a:ext cx="21478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Line 26"/>
          <p:cNvSpPr>
            <a:spLocks noChangeShapeType="1"/>
          </p:cNvSpPr>
          <p:nvPr/>
        </p:nvSpPr>
        <p:spPr bwMode="auto">
          <a:xfrm flipV="1">
            <a:off x="2057400" y="1905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27"/>
          <p:cNvSpPr>
            <a:spLocks noChangeShapeType="1"/>
          </p:cNvSpPr>
          <p:nvPr/>
        </p:nvSpPr>
        <p:spPr bwMode="auto">
          <a:xfrm>
            <a:off x="2057400" y="2362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Text Box 30"/>
          <p:cNvSpPr txBox="1">
            <a:spLocks noChangeArrowheads="1"/>
          </p:cNvSpPr>
          <p:nvPr/>
        </p:nvSpPr>
        <p:spPr bwMode="auto">
          <a:xfrm rot="-5400000">
            <a:off x="1670050" y="26574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55304" name="Text Box 31"/>
          <p:cNvSpPr txBox="1">
            <a:spLocks noChangeArrowheads="1"/>
          </p:cNvSpPr>
          <p:nvPr/>
        </p:nvSpPr>
        <p:spPr bwMode="auto">
          <a:xfrm>
            <a:off x="5029200" y="2209800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{R}</a:t>
            </a:r>
          </a:p>
        </p:txBody>
      </p:sp>
      <p:pic>
        <p:nvPicPr>
          <p:cNvPr id="5530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5300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0" name="Freeform 14"/>
          <p:cNvSpPr>
            <a:spLocks/>
          </p:cNvSpPr>
          <p:nvPr/>
        </p:nvSpPr>
        <p:spPr bwMode="auto">
          <a:xfrm>
            <a:off x="2362200" y="2209800"/>
            <a:ext cx="2209800" cy="1562100"/>
          </a:xfrm>
          <a:custGeom>
            <a:avLst/>
            <a:gdLst>
              <a:gd name="T0" fmla="*/ 0 w 816"/>
              <a:gd name="T1" fmla="*/ 0 h 840"/>
              <a:gd name="T2" fmla="*/ 192 w 816"/>
              <a:gd name="T3" fmla="*/ 480 h 840"/>
              <a:gd name="T4" fmla="*/ 384 w 816"/>
              <a:gd name="T5" fmla="*/ 192 h 840"/>
              <a:gd name="T6" fmla="*/ 624 w 816"/>
              <a:gd name="T7" fmla="*/ 816 h 840"/>
              <a:gd name="T8" fmla="*/ 816 w 816"/>
              <a:gd name="T9" fmla="*/ 48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840">
                <a:moveTo>
                  <a:pt x="0" y="0"/>
                </a:moveTo>
                <a:cubicBezTo>
                  <a:pt x="64" y="224"/>
                  <a:pt x="128" y="448"/>
                  <a:pt x="192" y="480"/>
                </a:cubicBezTo>
                <a:cubicBezTo>
                  <a:pt x="256" y="512"/>
                  <a:pt x="312" y="136"/>
                  <a:pt x="384" y="192"/>
                </a:cubicBezTo>
                <a:cubicBezTo>
                  <a:pt x="456" y="248"/>
                  <a:pt x="552" y="840"/>
                  <a:pt x="624" y="816"/>
                </a:cubicBezTo>
                <a:cubicBezTo>
                  <a:pt x="696" y="792"/>
                  <a:pt x="756" y="420"/>
                  <a:pt x="816" y="4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73685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8100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590800" y="3111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2578100" y="37274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743200" y="3111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2689225" y="3276600"/>
            <a:ext cx="512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Δ</a:t>
            </a:r>
            <a:r>
              <a:rPr lang="en-US" i="1"/>
              <a:t>E</a:t>
            </a:r>
            <a:r>
              <a:rPr lang="en-US" baseline="30000"/>
              <a:t>elec</a:t>
            </a:r>
            <a:endParaRPr lang="el-GR" baseline="30000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743200" y="1905000"/>
            <a:ext cx="27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924300" y="1905000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2971800" y="2044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041650" y="2971800"/>
            <a:ext cx="1149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3810000" y="3048000"/>
            <a:ext cx="538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Δ</a:t>
            </a:r>
            <a:r>
              <a:rPr lang="en-US" i="1"/>
              <a:t>U</a:t>
            </a:r>
            <a:r>
              <a:rPr lang="en-US"/>
              <a:t>(0)</a:t>
            </a:r>
            <a:endParaRPr lang="el-GR" baseline="30000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3886200" y="296227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1925638"/>
            <a:ext cx="1263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(s, 298 K, 1 bar)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971800" y="1925638"/>
            <a:ext cx="1439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(g, 298 K, 1 bar)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651125" y="19256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05325" y="20637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410200" y="1925638"/>
            <a:ext cx="14081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(g, 298 K, 1 bar)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343400" y="1722438"/>
          <a:ext cx="984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4" imgW="774360" imgH="241200" progId="Equation.DSMT4">
                  <p:embed/>
                </p:oleObj>
              </mc:Choice>
              <mc:Fallback>
                <p:oleObj name="Equation" r:id="rId4" imgW="7743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22438"/>
                        <a:ext cx="9842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981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371600" y="2962275"/>
            <a:ext cx="1108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(s, 0 K, 1 bar)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048000" y="4038600"/>
            <a:ext cx="1284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(g, 0 K, 1 bar)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36576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2133600" y="2514600"/>
          <a:ext cx="1447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6" imgW="1282680" imgH="215640" progId="Equation.DSMT4">
                  <p:embed/>
                </p:oleObj>
              </mc:Choice>
              <mc:Fallback>
                <p:oleObj name="Equation" r:id="rId6" imgW="1282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1447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295525" y="26479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1981200" y="3276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425575" y="5073650"/>
            <a:ext cx="1119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(g, 0 K, 1 bar)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1146175" y="3556000"/>
          <a:ext cx="787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556000"/>
                        <a:ext cx="787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4648200" y="2667000"/>
          <a:ext cx="1447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10" imgW="1282680" imgH="215640" progId="Equation.DSMT4">
                  <p:embed/>
                </p:oleObj>
              </mc:Choice>
              <mc:Fallback>
                <p:oleObj name="Equation" r:id="rId10" imgW="12826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1447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472113" y="4038600"/>
            <a:ext cx="12525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(g, 0 K, 1 bar)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60960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941888" y="28194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1981200" y="35052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Exp</a:t>
            </a:r>
            <a:r>
              <a:rPr lang="ja-JP" altLang="en-US" b="1"/>
              <a:t>’</a:t>
            </a:r>
            <a:r>
              <a:rPr lang="en-US" b="1"/>
              <a:t>t or calc.</a:t>
            </a: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 flipV="1">
            <a:off x="3667125" y="4352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114675" y="5073650"/>
            <a:ext cx="1095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H</a:t>
            </a:r>
            <a:r>
              <a:rPr lang="en-US" baseline="-25000"/>
              <a:t>2 </a:t>
            </a:r>
            <a:r>
              <a:rPr lang="en-US"/>
              <a:t>(0 K, rigid)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3219450" y="4602163"/>
            <a:ext cx="49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ZPVE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6086475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556250" y="5072063"/>
            <a:ext cx="1063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</a:t>
            </a:r>
            <a:r>
              <a:rPr lang="en-US" baseline="-25000"/>
              <a:t>4 </a:t>
            </a:r>
            <a:r>
              <a:rPr lang="en-US"/>
              <a:t>(0 K, rigid)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5638800" y="4592638"/>
            <a:ext cx="495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ZPVE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635250" y="50720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4533900" y="5210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4602163" y="4892675"/>
          <a:ext cx="4667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11" imgW="368280" imgH="215640" progId="Equation.DSMT4">
                  <p:embed/>
                </p:oleObj>
              </mc:Choice>
              <mc:Fallback>
                <p:oleObj name="Equation" r:id="rId11" imgW="368280" imgH="215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892675"/>
                        <a:ext cx="4667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4564063" y="5181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calc.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7246938" y="14478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AutoShape 3" descr="5%"/>
          <p:cNvSpPr>
            <a:spLocks noChangeArrowheads="1"/>
          </p:cNvSpPr>
          <p:nvPr/>
        </p:nvSpPr>
        <p:spPr bwMode="auto">
          <a:xfrm flipV="1">
            <a:off x="5919788" y="3348038"/>
            <a:ext cx="1600200" cy="179387"/>
          </a:xfrm>
          <a:prstGeom prst="parallelogram">
            <a:avLst>
              <a:gd name="adj" fmla="val 1539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Supercell Models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7700" y="3810000"/>
            <a:ext cx="2547938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ja-JP" altLang="en-US" sz="1400" u="sng">
                <a:latin typeface="Arial"/>
              </a:rPr>
              <a:t>“</a:t>
            </a:r>
            <a:r>
              <a:rPr lang="en-US" sz="1400" u="sng">
                <a:latin typeface="Comic Sans MS" charset="0"/>
              </a:rPr>
              <a:t>cluster</a:t>
            </a:r>
            <a:r>
              <a:rPr lang="ja-JP" altLang="en-US" sz="1400" u="sng">
                <a:latin typeface="Arial"/>
              </a:rPr>
              <a:t>”</a:t>
            </a:r>
            <a:r>
              <a:rPr lang="en-US" sz="1400" u="sng">
                <a:latin typeface="Comic Sans MS" charset="0"/>
              </a:rPr>
              <a:t> models</a:t>
            </a:r>
          </a:p>
          <a:p>
            <a:pPr algn="ctr"/>
            <a:r>
              <a:rPr lang="en-US" sz="1400">
                <a:latin typeface="Comic Sans MS" charset="0"/>
              </a:rPr>
              <a:t>Isolated molecule in vacuum </a:t>
            </a:r>
          </a:p>
          <a:p>
            <a:pPr algn="ctr"/>
            <a:r>
              <a:rPr lang="en-US" sz="1400">
                <a:latin typeface="Comic Sans MS" charset="0"/>
              </a:rPr>
              <a:t>(or dielectric continuum)</a:t>
            </a:r>
          </a:p>
          <a:p>
            <a:pPr algn="ctr"/>
            <a:endParaRPr lang="en-US" sz="1400">
              <a:latin typeface="Comic Sans MS" charset="0"/>
            </a:endParaRPr>
          </a:p>
          <a:p>
            <a:pPr algn="ctr"/>
            <a:r>
              <a:rPr lang="en-US" sz="1400">
                <a:latin typeface="Comic Sans MS" charset="0"/>
              </a:rPr>
              <a:t>Gas-phase</a:t>
            </a:r>
          </a:p>
          <a:p>
            <a:pPr algn="ctr"/>
            <a:r>
              <a:rPr lang="en-US" sz="1400">
                <a:latin typeface="Comic Sans MS" charset="0"/>
              </a:rPr>
              <a:t>Solution-phase</a:t>
            </a:r>
          </a:p>
          <a:p>
            <a:pPr algn="ctr"/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mic Sans MS" charset="0"/>
              </a:rPr>
              <a:t>Localized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mic Sans MS" charset="0"/>
              </a:rPr>
              <a:t> chemistry</a:t>
            </a:r>
          </a:p>
          <a:p>
            <a:pPr algn="ctr"/>
            <a:endParaRPr lang="en-US" sz="1400">
              <a:latin typeface="Comic Sans MS" charset="0"/>
            </a:endParaRPr>
          </a:p>
          <a:p>
            <a:pPr algn="ctr"/>
            <a:r>
              <a:rPr lang="en-US" sz="1400">
                <a:latin typeface="Comic Sans MS" charset="0"/>
              </a:rPr>
              <a:t>Amenable to highly </a:t>
            </a:r>
          </a:p>
          <a:p>
            <a:pPr algn="ctr"/>
            <a:r>
              <a:rPr lang="en-US" sz="1400">
                <a:latin typeface="Comic Sans MS" charset="0"/>
              </a:rPr>
              <a:t>accurate calculations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708525" y="3810000"/>
            <a:ext cx="3216275" cy="244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ja-JP" altLang="en-US" sz="1400" u="sng">
                <a:latin typeface="Arial"/>
              </a:rPr>
              <a:t>“</a:t>
            </a:r>
            <a:r>
              <a:rPr lang="en-US" sz="1400" u="sng">
                <a:latin typeface="Comic Sans MS" charset="0"/>
              </a:rPr>
              <a:t>supercell</a:t>
            </a:r>
            <a:r>
              <a:rPr lang="ja-JP" altLang="en-US" sz="1400" u="sng">
                <a:latin typeface="Arial"/>
              </a:rPr>
              <a:t>”</a:t>
            </a:r>
            <a:r>
              <a:rPr lang="en-US" sz="1400" u="sng">
                <a:latin typeface="Comic Sans MS" charset="0"/>
              </a:rPr>
              <a:t> models</a:t>
            </a:r>
          </a:p>
          <a:p>
            <a:pPr algn="ctr"/>
            <a:r>
              <a:rPr lang="en-US" sz="1400">
                <a:latin typeface="Comic Sans MS" charset="0"/>
              </a:rPr>
              <a:t>3-D periodic boundary conditions applied to atomic configuration</a:t>
            </a:r>
          </a:p>
          <a:p>
            <a:pPr algn="ctr"/>
            <a:endParaRPr lang="en-US" sz="1400">
              <a:latin typeface="Comic Sans MS" charset="0"/>
            </a:endParaRPr>
          </a:p>
          <a:p>
            <a:pPr algn="ctr"/>
            <a:r>
              <a:rPr lang="en-US" sz="1400">
                <a:latin typeface="Comic Sans MS" charset="0"/>
              </a:rPr>
              <a:t>Bulk solids</a:t>
            </a:r>
          </a:p>
          <a:p>
            <a:pPr algn="ctr"/>
            <a:r>
              <a:rPr lang="en-US" sz="1400">
                <a:latin typeface="Comic Sans MS" charset="0"/>
              </a:rPr>
              <a:t>Bulk liquids</a:t>
            </a:r>
          </a:p>
          <a:p>
            <a:pPr algn="ctr"/>
            <a:r>
              <a:rPr lang="en-US" sz="1400">
                <a:latin typeface="Comic Sans MS" charset="0"/>
              </a:rPr>
              <a:t>Surfaces and Interfaces</a:t>
            </a:r>
          </a:p>
          <a:p>
            <a:pPr algn="ctr"/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mic Sans MS" charset="0"/>
              </a:rPr>
              <a:t>Delocalized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mic Sans MS" charset="0"/>
              </a:rPr>
              <a:t> chemistry</a:t>
            </a:r>
          </a:p>
          <a:p>
            <a:pPr algn="ctr"/>
            <a:endParaRPr lang="en-US" sz="1400">
              <a:latin typeface="Comic Sans MS" charset="0"/>
            </a:endParaRPr>
          </a:p>
          <a:p>
            <a:pPr algn="ctr"/>
            <a:r>
              <a:rPr lang="en-US" sz="1400">
                <a:latin typeface="Comic Sans MS" charset="0"/>
              </a:rPr>
              <a:t>Amenable to highly</a:t>
            </a:r>
          </a:p>
          <a:p>
            <a:pPr algn="ctr"/>
            <a:r>
              <a:rPr lang="en-US" sz="1400">
                <a:latin typeface="Comic Sans MS" charset="0"/>
              </a:rPr>
              <a:t>efficient calculations</a:t>
            </a:r>
          </a:p>
        </p:txBody>
      </p:sp>
      <p:pic>
        <p:nvPicPr>
          <p:cNvPr id="59399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12854" r="33868" b="21828"/>
          <a:stretch>
            <a:fillRect/>
          </a:stretch>
        </p:blipFill>
        <p:spPr bwMode="auto">
          <a:xfrm>
            <a:off x="838200" y="2133600"/>
            <a:ext cx="21780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2024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charset="0"/>
              </a:rPr>
              <a:t>(peroxyacetyl nitrate)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191000" y="1752600"/>
            <a:ext cx="1100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charset="0"/>
              </a:rPr>
              <a:t>(MgO bulk)</a:t>
            </a:r>
          </a:p>
        </p:txBody>
      </p:sp>
      <p:sp>
        <p:nvSpPr>
          <p:cNvPr id="59402" name="AutoShape 10" descr="5%"/>
          <p:cNvSpPr>
            <a:spLocks noChangeArrowheads="1"/>
          </p:cNvSpPr>
          <p:nvPr/>
        </p:nvSpPr>
        <p:spPr bwMode="auto">
          <a:xfrm flipV="1">
            <a:off x="4044950" y="3386138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9403" name="Picture 11" descr="m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197100"/>
            <a:ext cx="1293813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04" name="AutoShape 12" descr="5%"/>
          <p:cNvSpPr>
            <a:spLocks noChangeArrowheads="1"/>
          </p:cNvSpPr>
          <p:nvPr/>
        </p:nvSpPr>
        <p:spPr bwMode="auto">
          <a:xfrm flipV="1">
            <a:off x="4044950" y="2805113"/>
            <a:ext cx="893763" cy="98425"/>
          </a:xfrm>
          <a:prstGeom prst="parallelogram">
            <a:avLst>
              <a:gd name="adj" fmla="val 2270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4046538" y="279876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4259263" y="289877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4938713" y="29019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364038" y="3429000"/>
            <a:ext cx="2428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latin typeface="Comic Sans MS" charset="0"/>
              </a:rPr>
              <a:t>a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294188" y="3514725"/>
            <a:ext cx="149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 flipV="1">
            <a:off x="4105275" y="3463925"/>
            <a:ext cx="111125" cy="50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3919538" y="3368675"/>
            <a:ext cx="25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mic Sans MS" charset="0"/>
              </a:rPr>
              <a:t>b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4244975" y="3300413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4051300" y="3171825"/>
            <a:ext cx="249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mic Sans MS" charset="0"/>
              </a:rPr>
              <a:t>c</a:t>
            </a:r>
          </a:p>
        </p:txBody>
      </p:sp>
      <p:pic>
        <p:nvPicPr>
          <p:cNvPr id="59414" name="Picture 22" descr="mgo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590800"/>
            <a:ext cx="2441575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6378575" y="3497263"/>
            <a:ext cx="24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latin typeface="Comic Sans MS" charset="0"/>
              </a:rPr>
              <a:t>a</a:t>
            </a: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6245225" y="3570288"/>
            <a:ext cx="2000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 flipV="1">
            <a:off x="6011863" y="3462338"/>
            <a:ext cx="155575" cy="95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832475" y="3373438"/>
            <a:ext cx="258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mic Sans MS" charset="0"/>
              </a:rPr>
              <a:t>b</a:t>
            </a: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V="1">
            <a:off x="6145213" y="2414588"/>
            <a:ext cx="0" cy="149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951538" y="2286000"/>
            <a:ext cx="249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latin typeface="Comic Sans MS" charset="0"/>
              </a:rPr>
              <a:t>c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V="1">
            <a:off x="5919788" y="1447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6199188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V="1">
            <a:off x="7513638" y="1625600"/>
            <a:ext cx="0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AutoShape 32" descr="5%"/>
          <p:cNvSpPr>
            <a:spLocks noChangeArrowheads="1"/>
          </p:cNvSpPr>
          <p:nvPr/>
        </p:nvSpPr>
        <p:spPr bwMode="auto">
          <a:xfrm flipV="1">
            <a:off x="5919788" y="1447800"/>
            <a:ext cx="1600200" cy="179388"/>
          </a:xfrm>
          <a:prstGeom prst="parallelogram">
            <a:avLst>
              <a:gd name="adj" fmla="val 15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accent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748588" y="1905000"/>
            <a:ext cx="1090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charset="0"/>
              </a:rPr>
              <a:t>(MgO slab)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2" name="Rectangle 172"/>
          <p:cNvSpPr>
            <a:spLocks noChangeArrowheads="1"/>
          </p:cNvSpPr>
          <p:nvPr/>
        </p:nvSpPr>
        <p:spPr bwMode="auto">
          <a:xfrm>
            <a:off x="304800" y="4629150"/>
            <a:ext cx="76962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5486400"/>
            <a:ext cx="7772400" cy="1447800"/>
          </a:xfrm>
        </p:spPr>
        <p:txBody>
          <a:bodyPr/>
          <a:lstStyle/>
          <a:p>
            <a:r>
              <a:rPr lang="en-US" sz="1400">
                <a:latin typeface="Arial" charset="0"/>
              </a:rPr>
              <a:t>Wavefunctions can be written as product of unit-cell-invariant part (1s function here) and cell-periodic part</a:t>
            </a:r>
          </a:p>
          <a:p>
            <a:pPr lvl="1"/>
            <a:r>
              <a:rPr lang="en-US" sz="1200">
                <a:latin typeface="Arial" charset="0"/>
              </a:rPr>
              <a:t>Readily extensible to three dimensions (real k </a:t>
            </a:r>
            <a:r>
              <a:rPr lang="en-US" sz="1200">
                <a:latin typeface="Arial" charset="0"/>
                <a:sym typeface="Wingdings" charset="0"/>
              </a:rPr>
              <a:t> vector k)</a:t>
            </a:r>
          </a:p>
          <a:p>
            <a:r>
              <a:rPr lang="en-US" sz="1400">
                <a:latin typeface="Arial" charset="0"/>
              </a:rPr>
              <a:t>Domain of k called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sz="1400">
                <a:latin typeface="Arial" charset="0"/>
              </a:rPr>
              <a:t>first Brillouin zone</a:t>
            </a:r>
            <a:r>
              <a:rPr lang="ja-JP" altLang="en-US" sz="1400">
                <a:latin typeface="Arial" charset="0"/>
              </a:rPr>
              <a:t>”</a:t>
            </a:r>
            <a:endParaRPr lang="en-US" sz="1400">
              <a:latin typeface="Arial" charset="0"/>
            </a:endParaRPr>
          </a:p>
          <a:p>
            <a:pPr lvl="1"/>
            <a:r>
              <a:rPr lang="ja-JP" altLang="en-US" sz="1200">
                <a:latin typeface="Arial" charset="0"/>
              </a:rPr>
              <a:t>“</a:t>
            </a:r>
            <a:r>
              <a:rPr lang="en-US" sz="1200">
                <a:latin typeface="Arial" charset="0"/>
              </a:rPr>
              <a:t>Special</a:t>
            </a:r>
            <a:r>
              <a:rPr lang="ja-JP" altLang="en-US" sz="1200">
                <a:latin typeface="Arial" charset="0"/>
              </a:rPr>
              <a:t>”</a:t>
            </a:r>
            <a:r>
              <a:rPr lang="en-US" sz="1200">
                <a:latin typeface="Arial" charset="0"/>
              </a:rPr>
              <a:t> k points assigned names, e.g. k = 0 called </a:t>
            </a:r>
            <a:r>
              <a:rPr lang="ja-JP" altLang="en-US" sz="1200">
                <a:latin typeface="Arial" charset="0"/>
              </a:rPr>
              <a:t>“</a:t>
            </a:r>
            <a:r>
              <a:rPr lang="en-US" sz="1200">
                <a:latin typeface="Arial" charset="0"/>
              </a:rPr>
              <a:t>Γ point</a:t>
            </a:r>
            <a:r>
              <a:rPr lang="ja-JP" altLang="en-US" sz="1200">
                <a:latin typeface="Arial" charset="0"/>
              </a:rPr>
              <a:t>”</a:t>
            </a:r>
            <a:endParaRPr lang="en-US" sz="1200">
              <a:latin typeface="Arial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6541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1113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685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0114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4686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258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3386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7958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2530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6927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747838" y="4889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900238" y="228600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378575" y="642938"/>
            <a:ext cx="46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PBC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1577975" y="1166813"/>
            <a:ext cx="4572000" cy="381000"/>
            <a:chOff x="1008" y="1536"/>
            <a:chExt cx="3098" cy="240"/>
          </a:xfrm>
        </p:grpSpPr>
        <p:grpSp>
          <p:nvGrpSpPr>
            <p:cNvPr id="61458" name="Group 18"/>
            <p:cNvGrpSpPr>
              <a:grpSpLocks/>
            </p:cNvGrpSpPr>
            <p:nvPr/>
          </p:nvGrpSpPr>
          <p:grpSpPr bwMode="auto">
            <a:xfrm>
              <a:off x="1008" y="1536"/>
              <a:ext cx="310" cy="240"/>
              <a:chOff x="1104" y="1392"/>
              <a:chExt cx="240" cy="240"/>
            </a:xfrm>
          </p:grpSpPr>
          <p:sp>
            <p:nvSpPr>
              <p:cNvPr id="61459" name="Arc 19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0" name="Arc 20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1" name="Group 21"/>
            <p:cNvGrpSpPr>
              <a:grpSpLocks/>
            </p:cNvGrpSpPr>
            <p:nvPr/>
          </p:nvGrpSpPr>
          <p:grpSpPr bwMode="auto">
            <a:xfrm>
              <a:off x="1318" y="1536"/>
              <a:ext cx="310" cy="240"/>
              <a:chOff x="1104" y="1392"/>
              <a:chExt cx="240" cy="240"/>
            </a:xfrm>
          </p:grpSpPr>
          <p:sp>
            <p:nvSpPr>
              <p:cNvPr id="61462" name="Arc 22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3" name="Arc 23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4" name="Group 24"/>
            <p:cNvGrpSpPr>
              <a:grpSpLocks/>
            </p:cNvGrpSpPr>
            <p:nvPr/>
          </p:nvGrpSpPr>
          <p:grpSpPr bwMode="auto">
            <a:xfrm>
              <a:off x="1628" y="1536"/>
              <a:ext cx="309" cy="240"/>
              <a:chOff x="1104" y="1392"/>
              <a:chExt cx="240" cy="240"/>
            </a:xfrm>
          </p:grpSpPr>
          <p:sp>
            <p:nvSpPr>
              <p:cNvPr id="61465" name="Arc 25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Arc 26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67" name="Group 27"/>
            <p:cNvGrpSpPr>
              <a:grpSpLocks/>
            </p:cNvGrpSpPr>
            <p:nvPr/>
          </p:nvGrpSpPr>
          <p:grpSpPr bwMode="auto">
            <a:xfrm>
              <a:off x="1937" y="1536"/>
              <a:ext cx="310" cy="240"/>
              <a:chOff x="1104" y="1392"/>
              <a:chExt cx="240" cy="240"/>
            </a:xfrm>
          </p:grpSpPr>
          <p:sp>
            <p:nvSpPr>
              <p:cNvPr id="61468" name="Arc 28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Arc 29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0" name="Group 30"/>
            <p:cNvGrpSpPr>
              <a:grpSpLocks/>
            </p:cNvGrpSpPr>
            <p:nvPr/>
          </p:nvGrpSpPr>
          <p:grpSpPr bwMode="auto">
            <a:xfrm>
              <a:off x="2247" y="1536"/>
              <a:ext cx="310" cy="240"/>
              <a:chOff x="1104" y="1392"/>
              <a:chExt cx="240" cy="240"/>
            </a:xfrm>
          </p:grpSpPr>
          <p:sp>
            <p:nvSpPr>
              <p:cNvPr id="61471" name="Arc 31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2" name="Arc 32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3" name="Group 33"/>
            <p:cNvGrpSpPr>
              <a:grpSpLocks/>
            </p:cNvGrpSpPr>
            <p:nvPr/>
          </p:nvGrpSpPr>
          <p:grpSpPr bwMode="auto">
            <a:xfrm>
              <a:off x="2557" y="1536"/>
              <a:ext cx="310" cy="240"/>
              <a:chOff x="1104" y="1392"/>
              <a:chExt cx="240" cy="240"/>
            </a:xfrm>
          </p:grpSpPr>
          <p:sp>
            <p:nvSpPr>
              <p:cNvPr id="61474" name="Arc 34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5" name="Arc 35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6" name="Group 36"/>
            <p:cNvGrpSpPr>
              <a:grpSpLocks/>
            </p:cNvGrpSpPr>
            <p:nvPr/>
          </p:nvGrpSpPr>
          <p:grpSpPr bwMode="auto">
            <a:xfrm>
              <a:off x="2867" y="1536"/>
              <a:ext cx="310" cy="240"/>
              <a:chOff x="1104" y="1392"/>
              <a:chExt cx="240" cy="240"/>
            </a:xfrm>
          </p:grpSpPr>
          <p:sp>
            <p:nvSpPr>
              <p:cNvPr id="61477" name="Arc 37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8" name="Arc 38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79" name="Group 39"/>
            <p:cNvGrpSpPr>
              <a:grpSpLocks/>
            </p:cNvGrpSpPr>
            <p:nvPr/>
          </p:nvGrpSpPr>
          <p:grpSpPr bwMode="auto">
            <a:xfrm>
              <a:off x="3177" y="1536"/>
              <a:ext cx="310" cy="240"/>
              <a:chOff x="1104" y="1392"/>
              <a:chExt cx="240" cy="240"/>
            </a:xfrm>
          </p:grpSpPr>
          <p:sp>
            <p:nvSpPr>
              <p:cNvPr id="61480" name="Arc 40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Arc 41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82" name="Group 42"/>
            <p:cNvGrpSpPr>
              <a:grpSpLocks/>
            </p:cNvGrpSpPr>
            <p:nvPr/>
          </p:nvGrpSpPr>
          <p:grpSpPr bwMode="auto">
            <a:xfrm>
              <a:off x="3487" y="1536"/>
              <a:ext cx="309" cy="240"/>
              <a:chOff x="1104" y="1392"/>
              <a:chExt cx="240" cy="240"/>
            </a:xfrm>
          </p:grpSpPr>
          <p:sp>
            <p:nvSpPr>
              <p:cNvPr id="61483" name="Arc 43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4" name="Arc 44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485" name="Group 45"/>
            <p:cNvGrpSpPr>
              <a:grpSpLocks/>
            </p:cNvGrpSpPr>
            <p:nvPr/>
          </p:nvGrpSpPr>
          <p:grpSpPr bwMode="auto">
            <a:xfrm>
              <a:off x="3796" y="1536"/>
              <a:ext cx="310" cy="240"/>
              <a:chOff x="1104" y="1392"/>
              <a:chExt cx="240" cy="240"/>
            </a:xfrm>
          </p:grpSpPr>
          <p:sp>
            <p:nvSpPr>
              <p:cNvPr id="61486" name="Arc 46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Arc 47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5286375" y="990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0" name="Text Box 50"/>
          <p:cNvSpPr txBox="1">
            <a:spLocks noChangeArrowheads="1"/>
          </p:cNvSpPr>
          <p:nvPr/>
        </p:nvSpPr>
        <p:spPr bwMode="auto">
          <a:xfrm>
            <a:off x="2187575" y="10160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3711575" y="9398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492" name="Arc 52"/>
          <p:cNvSpPr>
            <a:spLocks/>
          </p:cNvSpPr>
          <p:nvPr/>
        </p:nvSpPr>
        <p:spPr bwMode="auto">
          <a:xfrm flipH="1">
            <a:off x="2441575" y="9763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Arc 53"/>
          <p:cNvSpPr>
            <a:spLocks/>
          </p:cNvSpPr>
          <p:nvPr/>
        </p:nvSpPr>
        <p:spPr bwMode="auto">
          <a:xfrm>
            <a:off x="2022475" y="9636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Arc 54"/>
          <p:cNvSpPr>
            <a:spLocks/>
          </p:cNvSpPr>
          <p:nvPr/>
        </p:nvSpPr>
        <p:spPr bwMode="auto">
          <a:xfrm flipH="1">
            <a:off x="39655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Arc 55"/>
          <p:cNvSpPr>
            <a:spLocks/>
          </p:cNvSpPr>
          <p:nvPr/>
        </p:nvSpPr>
        <p:spPr bwMode="auto">
          <a:xfrm>
            <a:off x="3546475" y="9128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Arc 56"/>
          <p:cNvSpPr>
            <a:spLocks/>
          </p:cNvSpPr>
          <p:nvPr/>
        </p:nvSpPr>
        <p:spPr bwMode="auto">
          <a:xfrm flipH="1">
            <a:off x="5514975" y="9382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Arc 57"/>
          <p:cNvSpPr>
            <a:spLocks/>
          </p:cNvSpPr>
          <p:nvPr/>
        </p:nvSpPr>
        <p:spPr bwMode="auto">
          <a:xfrm>
            <a:off x="50958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Oval 58"/>
          <p:cNvSpPr>
            <a:spLocks noChangeArrowheads="1"/>
          </p:cNvSpPr>
          <p:nvPr/>
        </p:nvSpPr>
        <p:spPr bwMode="auto">
          <a:xfrm>
            <a:off x="16922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1933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0" name="Line 60"/>
          <p:cNvSpPr>
            <a:spLocks noChangeShapeType="1"/>
          </p:cNvSpPr>
          <p:nvPr/>
        </p:nvSpPr>
        <p:spPr bwMode="auto">
          <a:xfrm>
            <a:off x="23780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Line 61"/>
          <p:cNvSpPr>
            <a:spLocks noChangeShapeType="1"/>
          </p:cNvSpPr>
          <p:nvPr/>
        </p:nvSpPr>
        <p:spPr bwMode="auto">
          <a:xfrm>
            <a:off x="2835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3279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Line 63"/>
          <p:cNvSpPr>
            <a:spLocks noChangeShapeType="1"/>
          </p:cNvSpPr>
          <p:nvPr/>
        </p:nvSpPr>
        <p:spPr bwMode="auto">
          <a:xfrm>
            <a:off x="3724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4" name="Line 64"/>
          <p:cNvSpPr>
            <a:spLocks noChangeShapeType="1"/>
          </p:cNvSpPr>
          <p:nvPr/>
        </p:nvSpPr>
        <p:spPr bwMode="auto">
          <a:xfrm>
            <a:off x="4168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Line 65"/>
          <p:cNvSpPr>
            <a:spLocks noChangeShapeType="1"/>
          </p:cNvSpPr>
          <p:nvPr/>
        </p:nvSpPr>
        <p:spPr bwMode="auto">
          <a:xfrm>
            <a:off x="4625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6" name="Line 66"/>
          <p:cNvSpPr>
            <a:spLocks noChangeShapeType="1"/>
          </p:cNvSpPr>
          <p:nvPr/>
        </p:nvSpPr>
        <p:spPr bwMode="auto">
          <a:xfrm>
            <a:off x="50704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7" name="Line 67"/>
          <p:cNvSpPr>
            <a:spLocks noChangeShapeType="1"/>
          </p:cNvSpPr>
          <p:nvPr/>
        </p:nvSpPr>
        <p:spPr bwMode="auto">
          <a:xfrm>
            <a:off x="5514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68"/>
          <p:cNvSpPr>
            <a:spLocks noChangeShapeType="1"/>
          </p:cNvSpPr>
          <p:nvPr/>
        </p:nvSpPr>
        <p:spPr bwMode="auto">
          <a:xfrm>
            <a:off x="59721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69"/>
          <p:cNvSpPr>
            <a:spLocks noChangeShapeType="1"/>
          </p:cNvSpPr>
          <p:nvPr/>
        </p:nvSpPr>
        <p:spPr bwMode="auto">
          <a:xfrm>
            <a:off x="1425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Oval 70"/>
          <p:cNvSpPr>
            <a:spLocks noChangeArrowheads="1"/>
          </p:cNvSpPr>
          <p:nvPr/>
        </p:nvSpPr>
        <p:spPr bwMode="auto">
          <a:xfrm>
            <a:off x="21494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1" name="Oval 71"/>
          <p:cNvSpPr>
            <a:spLocks noChangeArrowheads="1"/>
          </p:cNvSpPr>
          <p:nvPr/>
        </p:nvSpPr>
        <p:spPr bwMode="auto">
          <a:xfrm>
            <a:off x="26066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Oval 72"/>
          <p:cNvSpPr>
            <a:spLocks noChangeArrowheads="1"/>
          </p:cNvSpPr>
          <p:nvPr/>
        </p:nvSpPr>
        <p:spPr bwMode="auto">
          <a:xfrm>
            <a:off x="30511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Oval 73"/>
          <p:cNvSpPr>
            <a:spLocks noChangeArrowheads="1"/>
          </p:cNvSpPr>
          <p:nvPr/>
        </p:nvSpPr>
        <p:spPr bwMode="auto">
          <a:xfrm>
            <a:off x="35083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Oval 74"/>
          <p:cNvSpPr>
            <a:spLocks noChangeArrowheads="1"/>
          </p:cNvSpPr>
          <p:nvPr/>
        </p:nvSpPr>
        <p:spPr bwMode="auto">
          <a:xfrm>
            <a:off x="39655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Oval 75"/>
          <p:cNvSpPr>
            <a:spLocks noChangeArrowheads="1"/>
          </p:cNvSpPr>
          <p:nvPr/>
        </p:nvSpPr>
        <p:spPr bwMode="auto">
          <a:xfrm>
            <a:off x="44100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6" name="Oval 76"/>
          <p:cNvSpPr>
            <a:spLocks noChangeArrowheads="1"/>
          </p:cNvSpPr>
          <p:nvPr/>
        </p:nvSpPr>
        <p:spPr bwMode="auto">
          <a:xfrm>
            <a:off x="48672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7" name="Oval 77"/>
          <p:cNvSpPr>
            <a:spLocks noChangeArrowheads="1"/>
          </p:cNvSpPr>
          <p:nvPr/>
        </p:nvSpPr>
        <p:spPr bwMode="auto">
          <a:xfrm>
            <a:off x="53244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8" name="Oval 78"/>
          <p:cNvSpPr>
            <a:spLocks noChangeArrowheads="1"/>
          </p:cNvSpPr>
          <p:nvPr/>
        </p:nvSpPr>
        <p:spPr bwMode="auto">
          <a:xfrm>
            <a:off x="5768975" y="27368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9" name="Line 79"/>
          <p:cNvSpPr>
            <a:spLocks noChangeShapeType="1"/>
          </p:cNvSpPr>
          <p:nvPr/>
        </p:nvSpPr>
        <p:spPr bwMode="auto">
          <a:xfrm>
            <a:off x="19589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0" name="Line 80"/>
          <p:cNvSpPr>
            <a:spLocks noChangeShapeType="1"/>
          </p:cNvSpPr>
          <p:nvPr/>
        </p:nvSpPr>
        <p:spPr bwMode="auto">
          <a:xfrm>
            <a:off x="24034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1" name="Line 81"/>
          <p:cNvSpPr>
            <a:spLocks noChangeShapeType="1"/>
          </p:cNvSpPr>
          <p:nvPr/>
        </p:nvSpPr>
        <p:spPr bwMode="auto">
          <a:xfrm>
            <a:off x="28606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2" name="Line 82"/>
          <p:cNvSpPr>
            <a:spLocks noChangeShapeType="1"/>
          </p:cNvSpPr>
          <p:nvPr/>
        </p:nvSpPr>
        <p:spPr bwMode="auto">
          <a:xfrm>
            <a:off x="33051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3" name="Line 83"/>
          <p:cNvSpPr>
            <a:spLocks noChangeShapeType="1"/>
          </p:cNvSpPr>
          <p:nvPr/>
        </p:nvSpPr>
        <p:spPr bwMode="auto">
          <a:xfrm>
            <a:off x="37496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4" name="Line 84"/>
          <p:cNvSpPr>
            <a:spLocks noChangeShapeType="1"/>
          </p:cNvSpPr>
          <p:nvPr/>
        </p:nvSpPr>
        <p:spPr bwMode="auto">
          <a:xfrm>
            <a:off x="41941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5" name="Line 85"/>
          <p:cNvSpPr>
            <a:spLocks noChangeShapeType="1"/>
          </p:cNvSpPr>
          <p:nvPr/>
        </p:nvSpPr>
        <p:spPr bwMode="auto">
          <a:xfrm>
            <a:off x="46513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6" name="Line 86"/>
          <p:cNvSpPr>
            <a:spLocks noChangeShapeType="1"/>
          </p:cNvSpPr>
          <p:nvPr/>
        </p:nvSpPr>
        <p:spPr bwMode="auto">
          <a:xfrm>
            <a:off x="50958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7" name="Line 87"/>
          <p:cNvSpPr>
            <a:spLocks noChangeShapeType="1"/>
          </p:cNvSpPr>
          <p:nvPr/>
        </p:nvSpPr>
        <p:spPr bwMode="auto">
          <a:xfrm>
            <a:off x="55403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8" name="Line 88"/>
          <p:cNvSpPr>
            <a:spLocks noChangeShapeType="1"/>
          </p:cNvSpPr>
          <p:nvPr/>
        </p:nvSpPr>
        <p:spPr bwMode="auto">
          <a:xfrm>
            <a:off x="5997575" y="28511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9" name="Line 89"/>
          <p:cNvSpPr>
            <a:spLocks noChangeShapeType="1"/>
          </p:cNvSpPr>
          <p:nvPr/>
        </p:nvSpPr>
        <p:spPr bwMode="auto">
          <a:xfrm>
            <a:off x="1438275" y="28384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1" name="Oval 91"/>
          <p:cNvSpPr>
            <a:spLocks noChangeArrowheads="1"/>
          </p:cNvSpPr>
          <p:nvPr/>
        </p:nvSpPr>
        <p:spPr bwMode="auto">
          <a:xfrm>
            <a:off x="16922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2" name="Oval 92"/>
          <p:cNvSpPr>
            <a:spLocks noChangeArrowheads="1"/>
          </p:cNvSpPr>
          <p:nvPr/>
        </p:nvSpPr>
        <p:spPr bwMode="auto">
          <a:xfrm>
            <a:off x="21494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3" name="Oval 93"/>
          <p:cNvSpPr>
            <a:spLocks noChangeArrowheads="1"/>
          </p:cNvSpPr>
          <p:nvPr/>
        </p:nvSpPr>
        <p:spPr bwMode="auto">
          <a:xfrm>
            <a:off x="26066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4" name="Oval 94"/>
          <p:cNvSpPr>
            <a:spLocks noChangeArrowheads="1"/>
          </p:cNvSpPr>
          <p:nvPr/>
        </p:nvSpPr>
        <p:spPr bwMode="auto">
          <a:xfrm>
            <a:off x="30511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5" name="Oval 95"/>
          <p:cNvSpPr>
            <a:spLocks noChangeArrowheads="1"/>
          </p:cNvSpPr>
          <p:nvPr/>
        </p:nvSpPr>
        <p:spPr bwMode="auto">
          <a:xfrm>
            <a:off x="35083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6" name="Oval 96"/>
          <p:cNvSpPr>
            <a:spLocks noChangeArrowheads="1"/>
          </p:cNvSpPr>
          <p:nvPr/>
        </p:nvSpPr>
        <p:spPr bwMode="auto">
          <a:xfrm>
            <a:off x="39655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7" name="Oval 97"/>
          <p:cNvSpPr>
            <a:spLocks noChangeArrowheads="1"/>
          </p:cNvSpPr>
          <p:nvPr/>
        </p:nvSpPr>
        <p:spPr bwMode="auto">
          <a:xfrm>
            <a:off x="44100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8" name="Oval 98"/>
          <p:cNvSpPr>
            <a:spLocks noChangeArrowheads="1"/>
          </p:cNvSpPr>
          <p:nvPr/>
        </p:nvSpPr>
        <p:spPr bwMode="auto">
          <a:xfrm>
            <a:off x="48672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9" name="Oval 99"/>
          <p:cNvSpPr>
            <a:spLocks noChangeArrowheads="1"/>
          </p:cNvSpPr>
          <p:nvPr/>
        </p:nvSpPr>
        <p:spPr bwMode="auto">
          <a:xfrm>
            <a:off x="5324475" y="418623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0" name="Oval 100"/>
          <p:cNvSpPr>
            <a:spLocks noChangeArrowheads="1"/>
          </p:cNvSpPr>
          <p:nvPr/>
        </p:nvSpPr>
        <p:spPr bwMode="auto">
          <a:xfrm>
            <a:off x="5768975" y="418623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1" name="Line 101"/>
          <p:cNvSpPr>
            <a:spLocks noChangeShapeType="1"/>
          </p:cNvSpPr>
          <p:nvPr/>
        </p:nvSpPr>
        <p:spPr bwMode="auto">
          <a:xfrm>
            <a:off x="19589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2" name="Line 102"/>
          <p:cNvSpPr>
            <a:spLocks noChangeShapeType="1"/>
          </p:cNvSpPr>
          <p:nvPr/>
        </p:nvSpPr>
        <p:spPr bwMode="auto">
          <a:xfrm>
            <a:off x="24034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3" name="Line 103"/>
          <p:cNvSpPr>
            <a:spLocks noChangeShapeType="1"/>
          </p:cNvSpPr>
          <p:nvPr/>
        </p:nvSpPr>
        <p:spPr bwMode="auto">
          <a:xfrm>
            <a:off x="28606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" name="Line 104"/>
          <p:cNvSpPr>
            <a:spLocks noChangeShapeType="1"/>
          </p:cNvSpPr>
          <p:nvPr/>
        </p:nvSpPr>
        <p:spPr bwMode="auto">
          <a:xfrm>
            <a:off x="33051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" name="Line 105"/>
          <p:cNvSpPr>
            <a:spLocks noChangeShapeType="1"/>
          </p:cNvSpPr>
          <p:nvPr/>
        </p:nvSpPr>
        <p:spPr bwMode="auto">
          <a:xfrm>
            <a:off x="37496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6" name="Line 106"/>
          <p:cNvSpPr>
            <a:spLocks noChangeShapeType="1"/>
          </p:cNvSpPr>
          <p:nvPr/>
        </p:nvSpPr>
        <p:spPr bwMode="auto">
          <a:xfrm>
            <a:off x="41941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>
            <a:off x="46513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8" name="Line 108"/>
          <p:cNvSpPr>
            <a:spLocks noChangeShapeType="1"/>
          </p:cNvSpPr>
          <p:nvPr/>
        </p:nvSpPr>
        <p:spPr bwMode="auto">
          <a:xfrm>
            <a:off x="50958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9" name="Line 109"/>
          <p:cNvSpPr>
            <a:spLocks noChangeShapeType="1"/>
          </p:cNvSpPr>
          <p:nvPr/>
        </p:nvSpPr>
        <p:spPr bwMode="auto">
          <a:xfrm>
            <a:off x="55403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0" name="Line 110"/>
          <p:cNvSpPr>
            <a:spLocks noChangeShapeType="1"/>
          </p:cNvSpPr>
          <p:nvPr/>
        </p:nvSpPr>
        <p:spPr bwMode="auto">
          <a:xfrm>
            <a:off x="59975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" name="Line 111"/>
          <p:cNvSpPr>
            <a:spLocks noChangeShapeType="1"/>
          </p:cNvSpPr>
          <p:nvPr/>
        </p:nvSpPr>
        <p:spPr bwMode="auto">
          <a:xfrm>
            <a:off x="1425575" y="4300538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3" name="Text Box 113"/>
          <p:cNvSpPr txBox="1">
            <a:spLocks noChangeArrowheads="1"/>
          </p:cNvSpPr>
          <p:nvPr/>
        </p:nvSpPr>
        <p:spPr bwMode="auto">
          <a:xfrm>
            <a:off x="3711575" y="2967038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1554" name="Text Box 114"/>
          <p:cNvSpPr txBox="1">
            <a:spLocks noChangeArrowheads="1"/>
          </p:cNvSpPr>
          <p:nvPr/>
        </p:nvSpPr>
        <p:spPr bwMode="auto">
          <a:xfrm>
            <a:off x="304800" y="566738"/>
            <a:ext cx="70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Atoms:</a:t>
            </a:r>
          </a:p>
        </p:txBody>
      </p:sp>
      <p:sp>
        <p:nvSpPr>
          <p:cNvPr id="61555" name="Text Box 115"/>
          <p:cNvSpPr txBox="1">
            <a:spLocks noChangeArrowheads="1"/>
          </p:cNvSpPr>
          <p:nvPr/>
        </p:nvSpPr>
        <p:spPr bwMode="auto">
          <a:xfrm>
            <a:off x="304800" y="11684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Potential:</a:t>
            </a:r>
          </a:p>
        </p:txBody>
      </p:sp>
      <p:sp>
        <p:nvSpPr>
          <p:cNvPr id="61556" name="Text Box 116"/>
          <p:cNvSpPr txBox="1">
            <a:spLocks noChangeArrowheads="1"/>
          </p:cNvSpPr>
          <p:nvPr/>
        </p:nvSpPr>
        <p:spPr bwMode="auto">
          <a:xfrm>
            <a:off x="304800" y="2360613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Wavefunctions:</a:t>
            </a:r>
          </a:p>
        </p:txBody>
      </p:sp>
      <p:sp>
        <p:nvSpPr>
          <p:cNvPr id="61558" name="Text Box 118"/>
          <p:cNvSpPr txBox="1">
            <a:spLocks noChangeArrowheads="1"/>
          </p:cNvSpPr>
          <p:nvPr/>
        </p:nvSpPr>
        <p:spPr bwMode="auto">
          <a:xfrm>
            <a:off x="5181600" y="4878388"/>
            <a:ext cx="2647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(recall e</a:t>
            </a:r>
            <a:r>
              <a:rPr lang="en-US" sz="1400" baseline="30000"/>
              <a:t>ikr</a:t>
            </a:r>
            <a:r>
              <a:rPr lang="en-US" sz="1400"/>
              <a:t> is like a cosine function)</a:t>
            </a:r>
          </a:p>
        </p:txBody>
      </p:sp>
      <p:graphicFrame>
        <p:nvGraphicFramePr>
          <p:cNvPr id="61559" name="Object 119"/>
          <p:cNvGraphicFramePr>
            <a:graphicFrameLocks noChangeAspect="1"/>
          </p:cNvGraphicFramePr>
          <p:nvPr/>
        </p:nvGraphicFramePr>
        <p:xfrm>
          <a:off x="6454775" y="1036638"/>
          <a:ext cx="1314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0" name="Equation" r:id="rId4" imgW="990360" imgH="406080" progId="Equation.DSMT4">
                  <p:embed/>
                </p:oleObj>
              </mc:Choice>
              <mc:Fallback>
                <p:oleObj name="Equation" r:id="rId4" imgW="990360" imgH="40608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1036638"/>
                        <a:ext cx="1314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0" name="Object 120"/>
          <p:cNvGraphicFramePr>
            <a:graphicFrameLocks noChangeAspect="1"/>
          </p:cNvGraphicFramePr>
          <p:nvPr/>
        </p:nvGraphicFramePr>
        <p:xfrm>
          <a:off x="2209800" y="4619625"/>
          <a:ext cx="2362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1" name="Equation" r:id="rId6" imgW="1346040" imgH="406080" progId="Equation.DSMT4">
                  <p:embed/>
                </p:oleObj>
              </mc:Choice>
              <mc:Fallback>
                <p:oleObj name="Equation" r:id="rId6" imgW="1346040" imgH="40608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19625"/>
                        <a:ext cx="2362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1" name="Text Box 121"/>
          <p:cNvSpPr txBox="1">
            <a:spLocks noChangeArrowheads="1"/>
          </p:cNvSpPr>
          <p:nvPr/>
        </p:nvSpPr>
        <p:spPr bwMode="auto">
          <a:xfrm>
            <a:off x="325438" y="1600200"/>
            <a:ext cx="5953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/>
            </a:r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</a:rPr>
              <a:t>Basis:</a:t>
            </a:r>
          </a:p>
        </p:txBody>
      </p:sp>
      <p:sp>
        <p:nvSpPr>
          <p:cNvPr id="61562" name="Oval 122"/>
          <p:cNvSpPr>
            <a:spLocks noChangeArrowheads="1"/>
          </p:cNvSpPr>
          <p:nvPr/>
        </p:nvSpPr>
        <p:spPr bwMode="auto">
          <a:xfrm>
            <a:off x="16922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3" name="Oval 123"/>
          <p:cNvSpPr>
            <a:spLocks noChangeArrowheads="1"/>
          </p:cNvSpPr>
          <p:nvPr/>
        </p:nvSpPr>
        <p:spPr bwMode="auto">
          <a:xfrm>
            <a:off x="215900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4" name="Oval 124"/>
          <p:cNvSpPr>
            <a:spLocks noChangeArrowheads="1"/>
          </p:cNvSpPr>
          <p:nvPr/>
        </p:nvSpPr>
        <p:spPr bwMode="auto">
          <a:xfrm>
            <a:off x="26257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5" name="Oval 125"/>
          <p:cNvSpPr>
            <a:spLocks noChangeArrowheads="1"/>
          </p:cNvSpPr>
          <p:nvPr/>
        </p:nvSpPr>
        <p:spPr bwMode="auto">
          <a:xfrm>
            <a:off x="30543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6" name="Oval 126"/>
          <p:cNvSpPr>
            <a:spLocks noChangeArrowheads="1"/>
          </p:cNvSpPr>
          <p:nvPr/>
        </p:nvSpPr>
        <p:spPr bwMode="auto">
          <a:xfrm>
            <a:off x="35210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7" name="Oval 127"/>
          <p:cNvSpPr>
            <a:spLocks noChangeArrowheads="1"/>
          </p:cNvSpPr>
          <p:nvPr/>
        </p:nvSpPr>
        <p:spPr bwMode="auto">
          <a:xfrm>
            <a:off x="39687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8" name="Oval 128"/>
          <p:cNvSpPr>
            <a:spLocks noChangeArrowheads="1"/>
          </p:cNvSpPr>
          <p:nvPr/>
        </p:nvSpPr>
        <p:spPr bwMode="auto">
          <a:xfrm>
            <a:off x="44354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9" name="Oval 129"/>
          <p:cNvSpPr>
            <a:spLocks noChangeArrowheads="1"/>
          </p:cNvSpPr>
          <p:nvPr/>
        </p:nvSpPr>
        <p:spPr bwMode="auto">
          <a:xfrm>
            <a:off x="490220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0" name="Oval 130"/>
          <p:cNvSpPr>
            <a:spLocks noChangeArrowheads="1"/>
          </p:cNvSpPr>
          <p:nvPr/>
        </p:nvSpPr>
        <p:spPr bwMode="auto">
          <a:xfrm>
            <a:off x="53689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1" name="Oval 131"/>
          <p:cNvSpPr>
            <a:spLocks noChangeArrowheads="1"/>
          </p:cNvSpPr>
          <p:nvPr/>
        </p:nvSpPr>
        <p:spPr bwMode="auto">
          <a:xfrm>
            <a:off x="582612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72" name="Object 132"/>
          <p:cNvGraphicFramePr>
            <a:graphicFrameLocks noChangeAspect="1"/>
          </p:cNvGraphicFramePr>
          <p:nvPr/>
        </p:nvGraphicFramePr>
        <p:xfrm>
          <a:off x="1644650" y="205581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" name="Equation" r:id="rId8" imgW="215640" imgH="215640" progId="Equation.DSMT4">
                  <p:embed/>
                </p:oleObj>
              </mc:Choice>
              <mc:Fallback>
                <p:oleObj name="Equation" r:id="rId8" imgW="215640" imgH="21564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05581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3" name="Object 133"/>
          <p:cNvGraphicFramePr>
            <a:graphicFrameLocks noChangeAspect="1"/>
          </p:cNvGraphicFramePr>
          <p:nvPr/>
        </p:nvGraphicFramePr>
        <p:xfrm>
          <a:off x="21209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3" name="Equation" r:id="rId10" imgW="215640" imgH="215640" progId="Equation.DSMT4">
                  <p:embed/>
                </p:oleObj>
              </mc:Choice>
              <mc:Fallback>
                <p:oleObj name="Equation" r:id="rId10" imgW="215640" imgH="21564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4" name="Object 134"/>
          <p:cNvGraphicFramePr>
            <a:graphicFrameLocks noChangeAspect="1"/>
          </p:cNvGraphicFramePr>
          <p:nvPr/>
        </p:nvGraphicFramePr>
        <p:xfrm>
          <a:off x="26066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4" name="Equation" r:id="rId12" imgW="215640" imgH="215640" progId="Equation.DSMT4">
                  <p:embed/>
                </p:oleObj>
              </mc:Choice>
              <mc:Fallback>
                <p:oleObj name="Equation" r:id="rId12" imgW="215640" imgH="21564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5" name="Object 135"/>
          <p:cNvGraphicFramePr>
            <a:graphicFrameLocks noChangeAspect="1"/>
          </p:cNvGraphicFramePr>
          <p:nvPr/>
        </p:nvGraphicFramePr>
        <p:xfrm>
          <a:off x="29972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5" name="Equation" r:id="rId14" imgW="215640" imgH="215640" progId="Equation.DSMT4">
                  <p:embed/>
                </p:oleObj>
              </mc:Choice>
              <mc:Fallback>
                <p:oleObj name="Equation" r:id="rId14" imgW="215640" imgH="2156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6" name="Object 136"/>
          <p:cNvGraphicFramePr>
            <a:graphicFrameLocks noChangeAspect="1"/>
          </p:cNvGraphicFramePr>
          <p:nvPr/>
        </p:nvGraphicFramePr>
        <p:xfrm>
          <a:off x="35210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" name="Equation" r:id="rId16" imgW="215640" imgH="215640" progId="Equation.DSMT4">
                  <p:embed/>
                </p:oleObj>
              </mc:Choice>
              <mc:Fallback>
                <p:oleObj name="Equation" r:id="rId16" imgW="215640" imgH="21564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7" name="Object 137"/>
          <p:cNvGraphicFramePr>
            <a:graphicFrameLocks noChangeAspect="1"/>
          </p:cNvGraphicFramePr>
          <p:nvPr/>
        </p:nvGraphicFramePr>
        <p:xfrm>
          <a:off x="394970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7" name="Equation" r:id="rId18" imgW="215640" imgH="215640" progId="Equation.DSMT4">
                  <p:embed/>
                </p:oleObj>
              </mc:Choice>
              <mc:Fallback>
                <p:oleObj name="Equation" r:id="rId18" imgW="215640" imgH="21564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8" name="Object 138"/>
          <p:cNvGraphicFramePr>
            <a:graphicFrameLocks noChangeAspect="1"/>
          </p:cNvGraphicFramePr>
          <p:nvPr/>
        </p:nvGraphicFramePr>
        <p:xfrm>
          <a:off x="43973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" name="Equation" r:id="rId20" imgW="215640" imgH="215640" progId="Equation.DSMT4">
                  <p:embed/>
                </p:oleObj>
              </mc:Choice>
              <mc:Fallback>
                <p:oleObj name="Equation" r:id="rId20" imgW="215640" imgH="21564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9" name="Object 139"/>
          <p:cNvGraphicFramePr>
            <a:graphicFrameLocks noChangeAspect="1"/>
          </p:cNvGraphicFramePr>
          <p:nvPr/>
        </p:nvGraphicFramePr>
        <p:xfrm>
          <a:off x="487362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9" name="Equation" r:id="rId22" imgW="215640" imgH="215640" progId="Equation.DSMT4">
                  <p:embed/>
                </p:oleObj>
              </mc:Choice>
              <mc:Fallback>
                <p:oleObj name="Equation" r:id="rId22" imgW="215640" imgH="2156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0" name="Object 140"/>
          <p:cNvGraphicFramePr>
            <a:graphicFrameLocks noChangeAspect="1"/>
          </p:cNvGraphicFramePr>
          <p:nvPr/>
        </p:nvGraphicFramePr>
        <p:xfrm>
          <a:off x="5340350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Equation" r:id="rId24" imgW="215640" imgH="215640" progId="Equation.DSMT4">
                  <p:embed/>
                </p:oleObj>
              </mc:Choice>
              <mc:Fallback>
                <p:oleObj name="Equation" r:id="rId24" imgW="215640" imgH="21564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1" name="Object 141"/>
          <p:cNvGraphicFramePr>
            <a:graphicFrameLocks noChangeAspect="1"/>
          </p:cNvGraphicFramePr>
          <p:nvPr/>
        </p:nvGraphicFramePr>
        <p:xfrm>
          <a:off x="5807075" y="206216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1" name="Equation" r:id="rId26" imgW="215640" imgH="215640" progId="Equation.DSMT4">
                  <p:embed/>
                </p:oleObj>
              </mc:Choice>
              <mc:Fallback>
                <p:oleObj name="Equation" r:id="rId26" imgW="215640" imgH="21564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06216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2" name="Object 142"/>
          <p:cNvGraphicFramePr>
            <a:graphicFrameLocks noChangeAspect="1"/>
          </p:cNvGraphicFramePr>
          <p:nvPr/>
        </p:nvGraphicFramePr>
        <p:xfrm>
          <a:off x="6454775" y="2651125"/>
          <a:ext cx="182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2" name="Equation" r:id="rId28" imgW="1282680" imgH="317160" progId="Equation.DSMT4">
                  <p:embed/>
                </p:oleObj>
              </mc:Choice>
              <mc:Fallback>
                <p:oleObj name="Equation" r:id="rId28" imgW="1282680" imgH="31716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51125"/>
                        <a:ext cx="1828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3" name="Text Box 143"/>
          <p:cNvSpPr txBox="1">
            <a:spLocks noChangeArrowheads="1"/>
          </p:cNvSpPr>
          <p:nvPr/>
        </p:nvSpPr>
        <p:spPr bwMode="auto">
          <a:xfrm>
            <a:off x="365125" y="4892675"/>
            <a:ext cx="1463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</a:rPr>
              <a:t>Bloch</a:t>
            </a:r>
            <a:r>
              <a:rPr lang="ja-JP" altLang="en-US" sz="1400" b="1">
                <a:solidFill>
                  <a:schemeClr val="accent2"/>
                </a:solidFill>
              </a:rPr>
              <a:t>’</a:t>
            </a:r>
            <a:r>
              <a:rPr lang="en-US" sz="1400" b="1">
                <a:solidFill>
                  <a:schemeClr val="accent2"/>
                </a:solidFill>
              </a:rPr>
              <a:t>s Theorem:</a:t>
            </a:r>
          </a:p>
        </p:txBody>
      </p:sp>
      <p:graphicFrame>
        <p:nvGraphicFramePr>
          <p:cNvPr id="61584" name="Object 144"/>
          <p:cNvGraphicFramePr>
            <a:graphicFrameLocks noChangeAspect="1"/>
          </p:cNvGraphicFramePr>
          <p:nvPr/>
        </p:nvGraphicFramePr>
        <p:xfrm>
          <a:off x="6357938" y="4114800"/>
          <a:ext cx="2481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Equation" r:id="rId30" imgW="1739880" imgH="317160" progId="Equation.DSMT4">
                  <p:embed/>
                </p:oleObj>
              </mc:Choice>
              <mc:Fallback>
                <p:oleObj name="Equation" r:id="rId30" imgW="1739880" imgH="31716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114800"/>
                        <a:ext cx="2481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6" name="Object 146"/>
          <p:cNvGraphicFramePr>
            <a:graphicFrameLocks noChangeAspect="1"/>
          </p:cNvGraphicFramePr>
          <p:nvPr/>
        </p:nvGraphicFramePr>
        <p:xfrm>
          <a:off x="6553200" y="3352800"/>
          <a:ext cx="1539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4" name="Equation" r:id="rId32" imgW="1079280" imgH="317160" progId="Equation.DSMT4">
                  <p:embed/>
                </p:oleObj>
              </mc:Choice>
              <mc:Fallback>
                <p:oleObj name="Equation" r:id="rId32" imgW="1079280" imgH="31716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1539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7" name="Oval 147"/>
          <p:cNvSpPr>
            <a:spLocks noChangeArrowheads="1"/>
          </p:cNvSpPr>
          <p:nvPr/>
        </p:nvSpPr>
        <p:spPr bwMode="auto">
          <a:xfrm>
            <a:off x="16954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8" name="Oval 148"/>
          <p:cNvSpPr>
            <a:spLocks noChangeArrowheads="1"/>
          </p:cNvSpPr>
          <p:nvPr/>
        </p:nvSpPr>
        <p:spPr bwMode="auto">
          <a:xfrm>
            <a:off x="2609850" y="34290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1" name="Oval 151"/>
          <p:cNvSpPr>
            <a:spLocks noChangeArrowheads="1"/>
          </p:cNvSpPr>
          <p:nvPr/>
        </p:nvSpPr>
        <p:spPr bwMode="auto">
          <a:xfrm>
            <a:off x="35115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2" name="Oval 152"/>
          <p:cNvSpPr>
            <a:spLocks noChangeArrowheads="1"/>
          </p:cNvSpPr>
          <p:nvPr/>
        </p:nvSpPr>
        <p:spPr bwMode="auto">
          <a:xfrm>
            <a:off x="4419600" y="34290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5" name="Oval 155"/>
          <p:cNvSpPr>
            <a:spLocks noChangeArrowheads="1"/>
          </p:cNvSpPr>
          <p:nvPr/>
        </p:nvSpPr>
        <p:spPr bwMode="auto">
          <a:xfrm>
            <a:off x="532765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7" name="Line 157"/>
          <p:cNvSpPr>
            <a:spLocks noChangeShapeType="1"/>
          </p:cNvSpPr>
          <p:nvPr/>
        </p:nvSpPr>
        <p:spPr bwMode="auto">
          <a:xfrm>
            <a:off x="19621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8" name="Line 158"/>
          <p:cNvSpPr>
            <a:spLocks noChangeShapeType="1"/>
          </p:cNvSpPr>
          <p:nvPr/>
        </p:nvSpPr>
        <p:spPr bwMode="auto">
          <a:xfrm>
            <a:off x="24066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9" name="Line 159"/>
          <p:cNvSpPr>
            <a:spLocks noChangeShapeType="1"/>
          </p:cNvSpPr>
          <p:nvPr/>
        </p:nvSpPr>
        <p:spPr bwMode="auto">
          <a:xfrm>
            <a:off x="28638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0" name="Line 160"/>
          <p:cNvSpPr>
            <a:spLocks noChangeShapeType="1"/>
          </p:cNvSpPr>
          <p:nvPr/>
        </p:nvSpPr>
        <p:spPr bwMode="auto">
          <a:xfrm>
            <a:off x="33083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1" name="Line 161"/>
          <p:cNvSpPr>
            <a:spLocks noChangeShapeType="1"/>
          </p:cNvSpPr>
          <p:nvPr/>
        </p:nvSpPr>
        <p:spPr bwMode="auto">
          <a:xfrm>
            <a:off x="37528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2" name="Line 162"/>
          <p:cNvSpPr>
            <a:spLocks noChangeShapeType="1"/>
          </p:cNvSpPr>
          <p:nvPr/>
        </p:nvSpPr>
        <p:spPr bwMode="auto">
          <a:xfrm>
            <a:off x="41973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3" name="Line 163"/>
          <p:cNvSpPr>
            <a:spLocks noChangeShapeType="1"/>
          </p:cNvSpPr>
          <p:nvPr/>
        </p:nvSpPr>
        <p:spPr bwMode="auto">
          <a:xfrm>
            <a:off x="46545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4" name="Line 164"/>
          <p:cNvSpPr>
            <a:spLocks noChangeShapeType="1"/>
          </p:cNvSpPr>
          <p:nvPr/>
        </p:nvSpPr>
        <p:spPr bwMode="auto">
          <a:xfrm>
            <a:off x="50990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5" name="Line 165"/>
          <p:cNvSpPr>
            <a:spLocks noChangeShapeType="1"/>
          </p:cNvSpPr>
          <p:nvPr/>
        </p:nvSpPr>
        <p:spPr bwMode="auto">
          <a:xfrm>
            <a:off x="55435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6" name="Line 166"/>
          <p:cNvSpPr>
            <a:spLocks noChangeShapeType="1"/>
          </p:cNvSpPr>
          <p:nvPr/>
        </p:nvSpPr>
        <p:spPr bwMode="auto">
          <a:xfrm>
            <a:off x="60007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7" name="Line 167"/>
          <p:cNvSpPr>
            <a:spLocks noChangeShapeType="1"/>
          </p:cNvSpPr>
          <p:nvPr/>
        </p:nvSpPr>
        <p:spPr bwMode="auto">
          <a:xfrm>
            <a:off x="1428750" y="35433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8" name="Text Box 168"/>
          <p:cNvSpPr txBox="1">
            <a:spLocks noChangeArrowheads="1"/>
          </p:cNvSpPr>
          <p:nvPr/>
        </p:nvSpPr>
        <p:spPr bwMode="auto">
          <a:xfrm>
            <a:off x="3711575" y="3613150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graphicFrame>
        <p:nvGraphicFramePr>
          <p:cNvPr id="61609" name="Object 169"/>
          <p:cNvGraphicFramePr>
            <a:graphicFrameLocks noChangeAspect="1"/>
          </p:cNvGraphicFramePr>
          <p:nvPr/>
        </p:nvGraphicFramePr>
        <p:xfrm>
          <a:off x="152400" y="2714625"/>
          <a:ext cx="11541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5" name="Equation" r:id="rId34" imgW="774360" imgH="190440" progId="Equation.DSMT4">
                  <p:embed/>
                </p:oleObj>
              </mc:Choice>
              <mc:Fallback>
                <p:oleObj name="Equation" r:id="rId34" imgW="774360" imgH="19044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14625"/>
                        <a:ext cx="11541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0" name="Object 170"/>
          <p:cNvGraphicFramePr>
            <a:graphicFrameLocks noChangeAspect="1"/>
          </p:cNvGraphicFramePr>
          <p:nvPr/>
        </p:nvGraphicFramePr>
        <p:xfrm>
          <a:off x="152400" y="3233738"/>
          <a:ext cx="123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6" name="Equation" r:id="rId36" imgW="888840" imgH="368280" progId="Equation.DSMT4">
                  <p:embed/>
                </p:oleObj>
              </mc:Choice>
              <mc:Fallback>
                <p:oleObj name="Equation" r:id="rId36" imgW="888840" imgH="36828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33738"/>
                        <a:ext cx="1238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1" name="Object 171"/>
          <p:cNvGraphicFramePr>
            <a:graphicFrameLocks noChangeAspect="1"/>
          </p:cNvGraphicFramePr>
          <p:nvPr/>
        </p:nvGraphicFramePr>
        <p:xfrm>
          <a:off x="219075" y="4048125"/>
          <a:ext cx="1111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Equation" r:id="rId38" imgW="825480" imgH="368280" progId="Equation.DSMT4">
                  <p:embed/>
                </p:oleObj>
              </mc:Choice>
              <mc:Fallback>
                <p:oleObj name="Equation" r:id="rId38" imgW="825480" imgH="36828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048125"/>
                        <a:ext cx="1111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352800" y="762000"/>
            <a:ext cx="5334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57200" y="762000"/>
            <a:ext cx="2286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25"/>
            <a:ext cx="8229600" cy="2078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u="sng">
                <a:latin typeface="Arial" charset="0"/>
              </a:rPr>
              <a:t>Discrete</a:t>
            </a:r>
            <a:r>
              <a:rPr lang="en-US" sz="1800">
                <a:latin typeface="Arial" charset="0"/>
              </a:rPr>
              <a:t> orbital energies become </a:t>
            </a:r>
            <a:r>
              <a:rPr lang="en-US" sz="1800" u="sng">
                <a:latin typeface="Arial" charset="0"/>
              </a:rPr>
              <a:t>continuous band</a:t>
            </a:r>
            <a:r>
              <a:rPr lang="en-US" sz="1800">
                <a:latin typeface="Arial" charset="0"/>
              </a:rPr>
              <a:t> of energies, indexed by k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Width (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dispersion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) of band determined by overlaps between neighboring cells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Larger supercells </a:t>
            </a:r>
            <a:r>
              <a:rPr lang="en-US" sz="1600">
                <a:latin typeface="Arial" charset="0"/>
                <a:sym typeface="Wingdings" charset="0"/>
              </a:rPr>
              <a:t> smaller dispersion</a:t>
            </a:r>
            <a:endParaRPr lang="en-US" sz="16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In practice, sufficient to determine orbitals at a discrete number of k points</a:t>
            </a:r>
          </a:p>
          <a:p>
            <a:pPr lvl="1">
              <a:lnSpc>
                <a:spcPct val="90000"/>
              </a:lnSpc>
            </a:pPr>
            <a:r>
              <a:rPr lang="ja-JP" altLang="en-US" sz="1600">
                <a:latin typeface="Arial" charset="0"/>
              </a:rPr>
              <a:t>“</a:t>
            </a:r>
            <a:r>
              <a:rPr lang="en-US" sz="1600">
                <a:latin typeface="Arial" charset="0"/>
              </a:rPr>
              <a:t>k-point</a:t>
            </a:r>
            <a:r>
              <a:rPr lang="ja-JP" altLang="en-US" sz="1600">
                <a:latin typeface="Arial" charset="0"/>
              </a:rPr>
              <a:t>”</a:t>
            </a:r>
            <a:r>
              <a:rPr lang="en-US" sz="1600">
                <a:latin typeface="Arial" charset="0"/>
              </a:rPr>
              <a:t> sampling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Monkhorst-Pack algorithm used for choosing efficient k-point mesh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1800">
              <a:latin typeface="Arial" charset="0"/>
            </a:endParaRP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1838325" y="2181225"/>
            <a:ext cx="584200" cy="180975"/>
            <a:chOff x="592" y="2592"/>
            <a:chExt cx="464" cy="144"/>
          </a:xfrm>
        </p:grpSpPr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592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912" y="25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752" y="26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736725" y="25161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193925" y="25161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2003425" y="264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127125" y="2286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127125" y="1168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1266825" y="2171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1419225" y="215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702425" y="22923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7051675" y="229235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7412038" y="22923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7770813" y="229235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8120063" y="229235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6462713" y="23812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690245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725170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7600950" y="2381250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7950200" y="2381250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8310563" y="2381250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6702425" y="990600"/>
            <a:ext cx="179388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7051675" y="990600"/>
            <a:ext cx="179388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7412038" y="990600"/>
            <a:ext cx="179387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7770813" y="990600"/>
            <a:ext cx="179387" cy="1793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8120063" y="990600"/>
            <a:ext cx="180975" cy="179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6462713" y="10810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690245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25170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7600950" y="1081088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7950200" y="1081088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8310563" y="10810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7391400" y="1433513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67226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702151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7380288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7739063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8064500" y="2592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6900863" y="2728913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7250113" y="27289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7600950" y="27289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950200" y="2728913"/>
            <a:ext cx="1793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8308975" y="2728913"/>
            <a:ext cx="180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6542088" y="2719388"/>
            <a:ext cx="1793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V="1">
            <a:off x="898525" y="1066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 rot="-5400000">
            <a:off x="404812" y="1697038"/>
            <a:ext cx="68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energy</a:t>
            </a: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5624513" y="241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5624513" y="111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624513" y="233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624513" y="2260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5624513" y="2108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5624513" y="187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5624513" y="1193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5624513" y="127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5624513" y="142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5624513" y="165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Oval 63"/>
          <p:cNvSpPr>
            <a:spLocks noChangeArrowheads="1"/>
          </p:cNvSpPr>
          <p:nvPr/>
        </p:nvSpPr>
        <p:spPr bwMode="auto">
          <a:xfrm>
            <a:off x="1838325" y="1066800"/>
            <a:ext cx="180975" cy="180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Oval 64"/>
          <p:cNvSpPr>
            <a:spLocks noChangeArrowheads="1"/>
          </p:cNvSpPr>
          <p:nvPr/>
        </p:nvSpPr>
        <p:spPr bwMode="auto">
          <a:xfrm>
            <a:off x="2241550" y="1066800"/>
            <a:ext cx="180975" cy="1809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2039938" y="11572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3886200" y="1143000"/>
            <a:ext cx="1219200" cy="1219200"/>
            <a:chOff x="1824" y="1968"/>
            <a:chExt cx="768" cy="720"/>
          </a:xfrm>
        </p:grpSpPr>
        <p:sp>
          <p:nvSpPr>
            <p:cNvPr id="63555" name="Arc 67"/>
            <p:cNvSpPr>
              <a:spLocks/>
            </p:cNvSpPr>
            <p:nvPr/>
          </p:nvSpPr>
          <p:spPr bwMode="auto">
            <a:xfrm flipV="1">
              <a:off x="1824" y="2304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6" name="Arc 68"/>
            <p:cNvSpPr>
              <a:spLocks/>
            </p:cNvSpPr>
            <p:nvPr/>
          </p:nvSpPr>
          <p:spPr bwMode="auto">
            <a:xfrm flipH="1">
              <a:off x="2208" y="1968"/>
              <a:ext cx="384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57" name="Text Box 69"/>
          <p:cNvSpPr txBox="1">
            <a:spLocks noChangeArrowheads="1"/>
          </p:cNvSpPr>
          <p:nvPr/>
        </p:nvSpPr>
        <p:spPr bwMode="auto">
          <a:xfrm rot="-5400000">
            <a:off x="3165475" y="1695451"/>
            <a:ext cx="682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energy</a:t>
            </a:r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 flipV="1">
            <a:off x="3657600" y="1066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1"/>
          <p:cNvSpPr>
            <a:spLocks noChangeShapeType="1"/>
          </p:cNvSpPr>
          <p:nvPr/>
        </p:nvSpPr>
        <p:spPr bwMode="auto">
          <a:xfrm>
            <a:off x="38100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Text Box 72"/>
          <p:cNvSpPr txBox="1">
            <a:spLocks noChangeArrowheads="1"/>
          </p:cNvSpPr>
          <p:nvPr/>
        </p:nvSpPr>
        <p:spPr bwMode="auto">
          <a:xfrm>
            <a:off x="4343400" y="2643188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63561" name="Text Box 73"/>
          <p:cNvSpPr txBox="1">
            <a:spLocks noChangeArrowheads="1"/>
          </p:cNvSpPr>
          <p:nvPr/>
        </p:nvSpPr>
        <p:spPr bwMode="auto">
          <a:xfrm>
            <a:off x="3657600" y="2592388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63562" name="Text Box 74"/>
          <p:cNvSpPr txBox="1">
            <a:spLocks noChangeArrowheads="1"/>
          </p:cNvSpPr>
          <p:nvPr/>
        </p:nvSpPr>
        <p:spPr bwMode="auto">
          <a:xfrm>
            <a:off x="5029200" y="2592388"/>
            <a:ext cx="436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π/a</a:t>
            </a:r>
          </a:p>
        </p:txBody>
      </p:sp>
      <p:sp>
        <p:nvSpPr>
          <p:cNvPr id="63563" name="Text Box 75"/>
          <p:cNvSpPr txBox="1">
            <a:spLocks noChangeArrowheads="1"/>
          </p:cNvSpPr>
          <p:nvPr/>
        </p:nvSpPr>
        <p:spPr bwMode="auto">
          <a:xfrm>
            <a:off x="533400" y="3048000"/>
            <a:ext cx="2068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Molecular orbital diagram</a:t>
            </a:r>
          </a:p>
        </p:txBody>
      </p:sp>
      <p:sp>
        <p:nvSpPr>
          <p:cNvPr id="63564" name="Text Box 76"/>
          <p:cNvSpPr txBox="1">
            <a:spLocks noChangeArrowheads="1"/>
          </p:cNvSpPr>
          <p:nvPr/>
        </p:nvSpPr>
        <p:spPr bwMode="auto">
          <a:xfrm>
            <a:off x="4648200" y="3048000"/>
            <a:ext cx="189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Band structure diagram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541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1113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5685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0114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4686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92588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3386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7958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253038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692775" y="64293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2043113" y="488950"/>
            <a:ext cx="919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2305050" y="22860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378575" y="642938"/>
            <a:ext cx="468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PBC</a:t>
            </a: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1577975" y="1166813"/>
            <a:ext cx="4572000" cy="381000"/>
            <a:chOff x="1008" y="1536"/>
            <a:chExt cx="3098" cy="240"/>
          </a:xfrm>
        </p:grpSpPr>
        <p:grpSp>
          <p:nvGrpSpPr>
            <p:cNvPr id="77842" name="Group 18"/>
            <p:cNvGrpSpPr>
              <a:grpSpLocks/>
            </p:cNvGrpSpPr>
            <p:nvPr/>
          </p:nvGrpSpPr>
          <p:grpSpPr bwMode="auto">
            <a:xfrm>
              <a:off x="1008" y="1536"/>
              <a:ext cx="310" cy="240"/>
              <a:chOff x="1104" y="1392"/>
              <a:chExt cx="240" cy="240"/>
            </a:xfrm>
          </p:grpSpPr>
          <p:sp>
            <p:nvSpPr>
              <p:cNvPr id="77843" name="Arc 19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4" name="Arc 20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45" name="Group 21"/>
            <p:cNvGrpSpPr>
              <a:grpSpLocks/>
            </p:cNvGrpSpPr>
            <p:nvPr/>
          </p:nvGrpSpPr>
          <p:grpSpPr bwMode="auto">
            <a:xfrm>
              <a:off x="1318" y="1536"/>
              <a:ext cx="310" cy="240"/>
              <a:chOff x="1104" y="1392"/>
              <a:chExt cx="240" cy="240"/>
            </a:xfrm>
          </p:grpSpPr>
          <p:sp>
            <p:nvSpPr>
              <p:cNvPr id="77846" name="Arc 22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7" name="Arc 23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48" name="Group 24"/>
            <p:cNvGrpSpPr>
              <a:grpSpLocks/>
            </p:cNvGrpSpPr>
            <p:nvPr/>
          </p:nvGrpSpPr>
          <p:grpSpPr bwMode="auto">
            <a:xfrm>
              <a:off x="1628" y="1536"/>
              <a:ext cx="309" cy="240"/>
              <a:chOff x="1104" y="1392"/>
              <a:chExt cx="240" cy="240"/>
            </a:xfrm>
          </p:grpSpPr>
          <p:sp>
            <p:nvSpPr>
              <p:cNvPr id="77849" name="Arc 25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0" name="Arc 26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>
              <a:off x="1937" y="1536"/>
              <a:ext cx="310" cy="240"/>
              <a:chOff x="1104" y="1392"/>
              <a:chExt cx="240" cy="240"/>
            </a:xfrm>
          </p:grpSpPr>
          <p:sp>
            <p:nvSpPr>
              <p:cNvPr id="77852" name="Arc 28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3" name="Arc 29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4" name="Group 30"/>
            <p:cNvGrpSpPr>
              <a:grpSpLocks/>
            </p:cNvGrpSpPr>
            <p:nvPr/>
          </p:nvGrpSpPr>
          <p:grpSpPr bwMode="auto">
            <a:xfrm>
              <a:off x="2247" y="1536"/>
              <a:ext cx="310" cy="240"/>
              <a:chOff x="1104" y="1392"/>
              <a:chExt cx="240" cy="240"/>
            </a:xfrm>
          </p:grpSpPr>
          <p:sp>
            <p:nvSpPr>
              <p:cNvPr id="77855" name="Arc 31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Arc 32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57" name="Group 33"/>
            <p:cNvGrpSpPr>
              <a:grpSpLocks/>
            </p:cNvGrpSpPr>
            <p:nvPr/>
          </p:nvGrpSpPr>
          <p:grpSpPr bwMode="auto">
            <a:xfrm>
              <a:off x="2557" y="1536"/>
              <a:ext cx="310" cy="240"/>
              <a:chOff x="1104" y="1392"/>
              <a:chExt cx="240" cy="240"/>
            </a:xfrm>
          </p:grpSpPr>
          <p:sp>
            <p:nvSpPr>
              <p:cNvPr id="77858" name="Arc 34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9" name="Arc 35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0" name="Group 36"/>
            <p:cNvGrpSpPr>
              <a:grpSpLocks/>
            </p:cNvGrpSpPr>
            <p:nvPr/>
          </p:nvGrpSpPr>
          <p:grpSpPr bwMode="auto">
            <a:xfrm>
              <a:off x="2867" y="1536"/>
              <a:ext cx="310" cy="240"/>
              <a:chOff x="1104" y="1392"/>
              <a:chExt cx="240" cy="240"/>
            </a:xfrm>
          </p:grpSpPr>
          <p:sp>
            <p:nvSpPr>
              <p:cNvPr id="77861" name="Arc 37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2" name="Arc 38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3" name="Group 39"/>
            <p:cNvGrpSpPr>
              <a:grpSpLocks/>
            </p:cNvGrpSpPr>
            <p:nvPr/>
          </p:nvGrpSpPr>
          <p:grpSpPr bwMode="auto">
            <a:xfrm>
              <a:off x="3177" y="1536"/>
              <a:ext cx="310" cy="240"/>
              <a:chOff x="1104" y="1392"/>
              <a:chExt cx="240" cy="240"/>
            </a:xfrm>
          </p:grpSpPr>
          <p:sp>
            <p:nvSpPr>
              <p:cNvPr id="77864" name="Arc 40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5" name="Arc 41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6" name="Group 42"/>
            <p:cNvGrpSpPr>
              <a:grpSpLocks/>
            </p:cNvGrpSpPr>
            <p:nvPr/>
          </p:nvGrpSpPr>
          <p:grpSpPr bwMode="auto">
            <a:xfrm>
              <a:off x="3487" y="1536"/>
              <a:ext cx="309" cy="240"/>
              <a:chOff x="1104" y="1392"/>
              <a:chExt cx="240" cy="240"/>
            </a:xfrm>
          </p:grpSpPr>
          <p:sp>
            <p:nvSpPr>
              <p:cNvPr id="77867" name="Arc 43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Arc 44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69" name="Group 45"/>
            <p:cNvGrpSpPr>
              <a:grpSpLocks/>
            </p:cNvGrpSpPr>
            <p:nvPr/>
          </p:nvGrpSpPr>
          <p:grpSpPr bwMode="auto">
            <a:xfrm>
              <a:off x="3796" y="1536"/>
              <a:ext cx="310" cy="240"/>
              <a:chOff x="1104" y="1392"/>
              <a:chExt cx="240" cy="240"/>
            </a:xfrm>
          </p:grpSpPr>
          <p:sp>
            <p:nvSpPr>
              <p:cNvPr id="77870" name="Arc 46"/>
              <p:cNvSpPr>
                <a:spLocks/>
              </p:cNvSpPr>
              <p:nvPr/>
            </p:nvSpPr>
            <p:spPr bwMode="auto">
              <a:xfrm>
                <a:off x="1104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Arc 47"/>
              <p:cNvSpPr>
                <a:spLocks/>
              </p:cNvSpPr>
              <p:nvPr/>
            </p:nvSpPr>
            <p:spPr bwMode="auto">
              <a:xfrm flipH="1">
                <a:off x="1237" y="1392"/>
                <a:ext cx="10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5286375" y="990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3" name="Text Box 49"/>
          <p:cNvSpPr txBox="1">
            <a:spLocks noChangeArrowheads="1"/>
          </p:cNvSpPr>
          <p:nvPr/>
        </p:nvSpPr>
        <p:spPr bwMode="auto">
          <a:xfrm>
            <a:off x="2187575" y="10160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4" name="Text Box 50"/>
          <p:cNvSpPr txBox="1">
            <a:spLocks noChangeArrowheads="1"/>
          </p:cNvSpPr>
          <p:nvPr/>
        </p:nvSpPr>
        <p:spPr bwMode="auto">
          <a:xfrm>
            <a:off x="3711575" y="9398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e</a:t>
            </a:r>
            <a:r>
              <a:rPr lang="en-US" sz="1400" baseline="300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7875" name="Arc 51"/>
          <p:cNvSpPr>
            <a:spLocks/>
          </p:cNvSpPr>
          <p:nvPr/>
        </p:nvSpPr>
        <p:spPr bwMode="auto">
          <a:xfrm flipH="1">
            <a:off x="2441575" y="9763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6" name="Arc 52"/>
          <p:cNvSpPr>
            <a:spLocks/>
          </p:cNvSpPr>
          <p:nvPr/>
        </p:nvSpPr>
        <p:spPr bwMode="auto">
          <a:xfrm>
            <a:off x="2022475" y="9636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Arc 53"/>
          <p:cNvSpPr>
            <a:spLocks/>
          </p:cNvSpPr>
          <p:nvPr/>
        </p:nvSpPr>
        <p:spPr bwMode="auto">
          <a:xfrm flipH="1">
            <a:off x="39655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Arc 54"/>
          <p:cNvSpPr>
            <a:spLocks/>
          </p:cNvSpPr>
          <p:nvPr/>
        </p:nvSpPr>
        <p:spPr bwMode="auto">
          <a:xfrm>
            <a:off x="3546475" y="9128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Arc 55"/>
          <p:cNvSpPr>
            <a:spLocks/>
          </p:cNvSpPr>
          <p:nvPr/>
        </p:nvSpPr>
        <p:spPr bwMode="auto">
          <a:xfrm flipH="1">
            <a:off x="5514975" y="9382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Arc 56"/>
          <p:cNvSpPr>
            <a:spLocks/>
          </p:cNvSpPr>
          <p:nvPr/>
        </p:nvSpPr>
        <p:spPr bwMode="auto">
          <a:xfrm>
            <a:off x="5095875" y="925513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Oval 57"/>
          <p:cNvSpPr>
            <a:spLocks noChangeArrowheads="1"/>
          </p:cNvSpPr>
          <p:nvPr/>
        </p:nvSpPr>
        <p:spPr bwMode="auto">
          <a:xfrm>
            <a:off x="16160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Line 58"/>
          <p:cNvSpPr>
            <a:spLocks noChangeShapeType="1"/>
          </p:cNvSpPr>
          <p:nvPr/>
        </p:nvSpPr>
        <p:spPr bwMode="auto">
          <a:xfrm>
            <a:off x="1933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3" name="Line 59"/>
          <p:cNvSpPr>
            <a:spLocks noChangeShapeType="1"/>
          </p:cNvSpPr>
          <p:nvPr/>
        </p:nvSpPr>
        <p:spPr bwMode="auto">
          <a:xfrm>
            <a:off x="23780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2835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3279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Line 62"/>
          <p:cNvSpPr>
            <a:spLocks noChangeShapeType="1"/>
          </p:cNvSpPr>
          <p:nvPr/>
        </p:nvSpPr>
        <p:spPr bwMode="auto">
          <a:xfrm>
            <a:off x="37242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7" name="Line 63"/>
          <p:cNvSpPr>
            <a:spLocks noChangeShapeType="1"/>
          </p:cNvSpPr>
          <p:nvPr/>
        </p:nvSpPr>
        <p:spPr bwMode="auto">
          <a:xfrm>
            <a:off x="41687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8" name="Line 64"/>
          <p:cNvSpPr>
            <a:spLocks noChangeShapeType="1"/>
          </p:cNvSpPr>
          <p:nvPr/>
        </p:nvSpPr>
        <p:spPr bwMode="auto">
          <a:xfrm>
            <a:off x="4625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9" name="Line 65"/>
          <p:cNvSpPr>
            <a:spLocks noChangeShapeType="1"/>
          </p:cNvSpPr>
          <p:nvPr/>
        </p:nvSpPr>
        <p:spPr bwMode="auto">
          <a:xfrm>
            <a:off x="50704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0" name="Line 66"/>
          <p:cNvSpPr>
            <a:spLocks noChangeShapeType="1"/>
          </p:cNvSpPr>
          <p:nvPr/>
        </p:nvSpPr>
        <p:spPr bwMode="auto">
          <a:xfrm>
            <a:off x="55149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1" name="Line 67"/>
          <p:cNvSpPr>
            <a:spLocks noChangeShapeType="1"/>
          </p:cNvSpPr>
          <p:nvPr/>
        </p:nvSpPr>
        <p:spPr bwMode="auto">
          <a:xfrm>
            <a:off x="59721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2" name="Line 68"/>
          <p:cNvSpPr>
            <a:spLocks noChangeShapeType="1"/>
          </p:cNvSpPr>
          <p:nvPr/>
        </p:nvSpPr>
        <p:spPr bwMode="auto">
          <a:xfrm>
            <a:off x="1425575" y="76835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3" name="Oval 69"/>
          <p:cNvSpPr>
            <a:spLocks noChangeArrowheads="1"/>
          </p:cNvSpPr>
          <p:nvPr/>
        </p:nvSpPr>
        <p:spPr bwMode="auto">
          <a:xfrm>
            <a:off x="20732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Oval 70"/>
          <p:cNvSpPr>
            <a:spLocks noChangeArrowheads="1"/>
          </p:cNvSpPr>
          <p:nvPr/>
        </p:nvSpPr>
        <p:spPr bwMode="auto">
          <a:xfrm>
            <a:off x="25304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Oval 71"/>
          <p:cNvSpPr>
            <a:spLocks noChangeArrowheads="1"/>
          </p:cNvSpPr>
          <p:nvPr/>
        </p:nvSpPr>
        <p:spPr bwMode="auto">
          <a:xfrm>
            <a:off x="29749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Oval 72"/>
          <p:cNvSpPr>
            <a:spLocks noChangeArrowheads="1"/>
          </p:cNvSpPr>
          <p:nvPr/>
        </p:nvSpPr>
        <p:spPr bwMode="auto">
          <a:xfrm>
            <a:off x="34321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7" name="Oval 73"/>
          <p:cNvSpPr>
            <a:spLocks noChangeArrowheads="1"/>
          </p:cNvSpPr>
          <p:nvPr/>
        </p:nvSpPr>
        <p:spPr bwMode="auto">
          <a:xfrm>
            <a:off x="3889375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02" name="Line 78"/>
          <p:cNvSpPr>
            <a:spLocks noChangeShapeType="1"/>
          </p:cNvSpPr>
          <p:nvPr/>
        </p:nvSpPr>
        <p:spPr bwMode="auto">
          <a:xfrm>
            <a:off x="18827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3" name="Line 79"/>
          <p:cNvSpPr>
            <a:spLocks noChangeShapeType="1"/>
          </p:cNvSpPr>
          <p:nvPr/>
        </p:nvSpPr>
        <p:spPr bwMode="auto">
          <a:xfrm>
            <a:off x="23272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4" name="Line 80"/>
          <p:cNvSpPr>
            <a:spLocks noChangeShapeType="1"/>
          </p:cNvSpPr>
          <p:nvPr/>
        </p:nvSpPr>
        <p:spPr bwMode="auto">
          <a:xfrm>
            <a:off x="27844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5" name="Line 81"/>
          <p:cNvSpPr>
            <a:spLocks noChangeShapeType="1"/>
          </p:cNvSpPr>
          <p:nvPr/>
        </p:nvSpPr>
        <p:spPr bwMode="auto">
          <a:xfrm>
            <a:off x="32289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6" name="Line 82"/>
          <p:cNvSpPr>
            <a:spLocks noChangeShapeType="1"/>
          </p:cNvSpPr>
          <p:nvPr/>
        </p:nvSpPr>
        <p:spPr bwMode="auto">
          <a:xfrm>
            <a:off x="36734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7" name="Line 83"/>
          <p:cNvSpPr>
            <a:spLocks noChangeShapeType="1"/>
          </p:cNvSpPr>
          <p:nvPr/>
        </p:nvSpPr>
        <p:spPr bwMode="auto">
          <a:xfrm>
            <a:off x="4117975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2" name="Line 88"/>
          <p:cNvSpPr>
            <a:spLocks noChangeShapeType="1"/>
          </p:cNvSpPr>
          <p:nvPr/>
        </p:nvSpPr>
        <p:spPr bwMode="auto">
          <a:xfrm>
            <a:off x="1362075" y="32258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5" name="Text Box 111"/>
          <p:cNvSpPr txBox="1">
            <a:spLocks noChangeArrowheads="1"/>
          </p:cNvSpPr>
          <p:nvPr/>
        </p:nvSpPr>
        <p:spPr bwMode="auto">
          <a:xfrm>
            <a:off x="304800" y="5667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Diatoms:</a:t>
            </a:r>
          </a:p>
        </p:txBody>
      </p:sp>
      <p:sp>
        <p:nvSpPr>
          <p:cNvPr id="77936" name="Text Box 112"/>
          <p:cNvSpPr txBox="1">
            <a:spLocks noChangeArrowheads="1"/>
          </p:cNvSpPr>
          <p:nvPr/>
        </p:nvSpPr>
        <p:spPr bwMode="auto">
          <a:xfrm>
            <a:off x="304800" y="116840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Potential:</a:t>
            </a:r>
          </a:p>
        </p:txBody>
      </p:sp>
      <p:sp>
        <p:nvSpPr>
          <p:cNvPr id="77937" name="Text Box 113"/>
          <p:cNvSpPr txBox="1">
            <a:spLocks noChangeArrowheads="1"/>
          </p:cNvSpPr>
          <p:nvPr/>
        </p:nvSpPr>
        <p:spPr bwMode="auto">
          <a:xfrm>
            <a:off x="304800" y="2743200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Wavefunctions:</a:t>
            </a:r>
          </a:p>
        </p:txBody>
      </p:sp>
      <p:graphicFrame>
        <p:nvGraphicFramePr>
          <p:cNvPr id="77939" name="Object 115"/>
          <p:cNvGraphicFramePr>
            <a:graphicFrameLocks noChangeAspect="1"/>
          </p:cNvGraphicFramePr>
          <p:nvPr/>
        </p:nvGraphicFramePr>
        <p:xfrm>
          <a:off x="6454775" y="1036638"/>
          <a:ext cx="1314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9" name="Equation" r:id="rId4" imgW="990360" imgH="406080" progId="Equation.DSMT4">
                  <p:embed/>
                </p:oleObj>
              </mc:Choice>
              <mc:Fallback>
                <p:oleObj name="Equation" r:id="rId4" imgW="990360" imgH="40608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1036638"/>
                        <a:ext cx="1314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41" name="Text Box 117"/>
          <p:cNvSpPr txBox="1">
            <a:spLocks noChangeArrowheads="1"/>
          </p:cNvSpPr>
          <p:nvPr/>
        </p:nvSpPr>
        <p:spPr bwMode="auto">
          <a:xfrm>
            <a:off x="325438" y="1600200"/>
            <a:ext cx="5953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/>
            </a:r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</a:rPr>
              <a:t>Basis:</a:t>
            </a:r>
          </a:p>
        </p:txBody>
      </p:sp>
      <p:sp>
        <p:nvSpPr>
          <p:cNvPr id="77942" name="Oval 118"/>
          <p:cNvSpPr>
            <a:spLocks noChangeArrowheads="1"/>
          </p:cNvSpPr>
          <p:nvPr/>
        </p:nvSpPr>
        <p:spPr bwMode="auto">
          <a:xfrm>
            <a:off x="2152650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43" name="Oval 119"/>
          <p:cNvSpPr>
            <a:spLocks noChangeArrowheads="1"/>
          </p:cNvSpPr>
          <p:nvPr/>
        </p:nvSpPr>
        <p:spPr bwMode="auto">
          <a:xfrm>
            <a:off x="2619375" y="17938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952" name="Object 128"/>
          <p:cNvGraphicFramePr>
            <a:graphicFrameLocks noChangeAspect="1"/>
          </p:cNvGraphicFramePr>
          <p:nvPr/>
        </p:nvGraphicFramePr>
        <p:xfrm>
          <a:off x="3019425" y="1771650"/>
          <a:ext cx="10953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0" name="Equation" r:id="rId6" imgW="825480" imgH="215640" progId="Equation.DSMT4">
                  <p:embed/>
                </p:oleObj>
              </mc:Choice>
              <mc:Fallback>
                <p:oleObj name="Equation" r:id="rId6" imgW="82548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771650"/>
                        <a:ext cx="10953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83" name="Object 159"/>
          <p:cNvGraphicFramePr>
            <a:graphicFrameLocks noChangeAspect="1"/>
          </p:cNvGraphicFramePr>
          <p:nvPr/>
        </p:nvGraphicFramePr>
        <p:xfrm>
          <a:off x="2514600" y="2743200"/>
          <a:ext cx="4921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1" name="Equation" r:id="rId8" imgW="330120" imgH="164880" progId="Equation.DSMT4">
                  <p:embed/>
                </p:oleObj>
              </mc:Choice>
              <mc:Fallback>
                <p:oleObj name="Equation" r:id="rId8" imgW="330120" imgH="16488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921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84" name="Object 160"/>
          <p:cNvGraphicFramePr>
            <a:graphicFrameLocks noChangeAspect="1"/>
          </p:cNvGraphicFramePr>
          <p:nvPr/>
        </p:nvGraphicFramePr>
        <p:xfrm>
          <a:off x="6638925" y="2514600"/>
          <a:ext cx="600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2" name="Equation" r:id="rId10" imgW="431640" imgH="368280" progId="Equation.DSMT4">
                  <p:embed/>
                </p:oleObj>
              </mc:Choice>
              <mc:Fallback>
                <p:oleObj name="Equation" r:id="rId10" imgW="431640" imgH="36828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514600"/>
                        <a:ext cx="600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87" name="Line 163"/>
          <p:cNvSpPr>
            <a:spLocks noChangeShapeType="1"/>
          </p:cNvSpPr>
          <p:nvPr/>
        </p:nvSpPr>
        <p:spPr bwMode="auto">
          <a:xfrm>
            <a:off x="2047875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88" name="Line 164"/>
          <p:cNvSpPr>
            <a:spLocks noChangeShapeType="1"/>
          </p:cNvSpPr>
          <p:nvPr/>
        </p:nvSpPr>
        <p:spPr bwMode="auto">
          <a:xfrm>
            <a:off x="2962275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89" name="Oval 165"/>
          <p:cNvSpPr>
            <a:spLocks noChangeArrowheads="1"/>
          </p:cNvSpPr>
          <p:nvPr/>
        </p:nvSpPr>
        <p:spPr bwMode="auto">
          <a:xfrm>
            <a:off x="2155825" y="220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0" name="Oval 166"/>
          <p:cNvSpPr>
            <a:spLocks noChangeArrowheads="1"/>
          </p:cNvSpPr>
          <p:nvPr/>
        </p:nvSpPr>
        <p:spPr bwMode="auto">
          <a:xfrm>
            <a:off x="2622550" y="2200275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991" name="Object 167"/>
          <p:cNvGraphicFramePr>
            <a:graphicFrameLocks noChangeAspect="1"/>
          </p:cNvGraphicFramePr>
          <p:nvPr/>
        </p:nvGraphicFramePr>
        <p:xfrm>
          <a:off x="3019425" y="2171700"/>
          <a:ext cx="10953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3" name="Equation" r:id="rId12" imgW="825480" imgH="215640" progId="Equation.DSMT4">
                  <p:embed/>
                </p:oleObj>
              </mc:Choice>
              <mc:Fallback>
                <p:oleObj name="Equation" r:id="rId12" imgW="825480" imgH="21564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171700"/>
                        <a:ext cx="10953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92" name="Object 168"/>
          <p:cNvGraphicFramePr>
            <a:graphicFrameLocks noChangeAspect="1"/>
          </p:cNvGraphicFramePr>
          <p:nvPr/>
        </p:nvGraphicFramePr>
        <p:xfrm>
          <a:off x="4462463" y="1752600"/>
          <a:ext cx="7683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4" name="Equation" r:id="rId14" imgW="469800" imgH="406080" progId="Equation.DSMT4">
                  <p:embed/>
                </p:oleObj>
              </mc:Choice>
              <mc:Fallback>
                <p:oleObj name="Equation" r:id="rId14" imgW="469800" imgH="40608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1752600"/>
                        <a:ext cx="7683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93" name="Text Box 169"/>
          <p:cNvSpPr txBox="1">
            <a:spLocks noChangeArrowheads="1"/>
          </p:cNvSpPr>
          <p:nvPr/>
        </p:nvSpPr>
        <p:spPr bwMode="auto">
          <a:xfrm>
            <a:off x="5360988" y="1909763"/>
            <a:ext cx="218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Brillouin zone halved in size</a:t>
            </a:r>
          </a:p>
        </p:txBody>
      </p:sp>
      <p:sp>
        <p:nvSpPr>
          <p:cNvPr id="77994" name="Oval 170"/>
          <p:cNvSpPr>
            <a:spLocks noChangeArrowheads="1"/>
          </p:cNvSpPr>
          <p:nvPr/>
        </p:nvSpPr>
        <p:spPr bwMode="auto">
          <a:xfrm>
            <a:off x="16129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5" name="Oval 171"/>
          <p:cNvSpPr>
            <a:spLocks noChangeArrowheads="1"/>
          </p:cNvSpPr>
          <p:nvPr/>
        </p:nvSpPr>
        <p:spPr bwMode="auto">
          <a:xfrm>
            <a:off x="20701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6" name="Oval 172"/>
          <p:cNvSpPr>
            <a:spLocks noChangeArrowheads="1"/>
          </p:cNvSpPr>
          <p:nvPr/>
        </p:nvSpPr>
        <p:spPr bwMode="auto">
          <a:xfrm>
            <a:off x="25273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7" name="Oval 173"/>
          <p:cNvSpPr>
            <a:spLocks noChangeArrowheads="1"/>
          </p:cNvSpPr>
          <p:nvPr/>
        </p:nvSpPr>
        <p:spPr bwMode="auto">
          <a:xfrm>
            <a:off x="29718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8" name="Oval 174"/>
          <p:cNvSpPr>
            <a:spLocks noChangeArrowheads="1"/>
          </p:cNvSpPr>
          <p:nvPr/>
        </p:nvSpPr>
        <p:spPr bwMode="auto">
          <a:xfrm>
            <a:off x="3429000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99" name="Oval 175"/>
          <p:cNvSpPr>
            <a:spLocks noChangeArrowheads="1"/>
          </p:cNvSpPr>
          <p:nvPr/>
        </p:nvSpPr>
        <p:spPr bwMode="auto">
          <a:xfrm>
            <a:off x="3886200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0" name="Line 176"/>
          <p:cNvSpPr>
            <a:spLocks noChangeShapeType="1"/>
          </p:cNvSpPr>
          <p:nvPr/>
        </p:nvSpPr>
        <p:spPr bwMode="auto">
          <a:xfrm>
            <a:off x="18796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1" name="Line 177"/>
          <p:cNvSpPr>
            <a:spLocks noChangeShapeType="1"/>
          </p:cNvSpPr>
          <p:nvPr/>
        </p:nvSpPr>
        <p:spPr bwMode="auto">
          <a:xfrm>
            <a:off x="23241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2" name="Line 178"/>
          <p:cNvSpPr>
            <a:spLocks noChangeShapeType="1"/>
          </p:cNvSpPr>
          <p:nvPr/>
        </p:nvSpPr>
        <p:spPr bwMode="auto">
          <a:xfrm>
            <a:off x="27813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3" name="Line 179"/>
          <p:cNvSpPr>
            <a:spLocks noChangeShapeType="1"/>
          </p:cNvSpPr>
          <p:nvPr/>
        </p:nvSpPr>
        <p:spPr bwMode="auto">
          <a:xfrm>
            <a:off x="32258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4" name="Line 180"/>
          <p:cNvSpPr>
            <a:spLocks noChangeShapeType="1"/>
          </p:cNvSpPr>
          <p:nvPr/>
        </p:nvSpPr>
        <p:spPr bwMode="auto">
          <a:xfrm>
            <a:off x="36703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5" name="Line 181"/>
          <p:cNvSpPr>
            <a:spLocks noChangeShapeType="1"/>
          </p:cNvSpPr>
          <p:nvPr/>
        </p:nvSpPr>
        <p:spPr bwMode="auto">
          <a:xfrm>
            <a:off x="41148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6" name="Line 182"/>
          <p:cNvSpPr>
            <a:spLocks noChangeShapeType="1"/>
          </p:cNvSpPr>
          <p:nvPr/>
        </p:nvSpPr>
        <p:spPr bwMode="auto">
          <a:xfrm>
            <a:off x="1346200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07" name="Oval 183"/>
          <p:cNvSpPr>
            <a:spLocks noChangeArrowheads="1"/>
          </p:cNvSpPr>
          <p:nvPr/>
        </p:nvSpPr>
        <p:spPr bwMode="auto">
          <a:xfrm>
            <a:off x="56769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8" name="Oval 184"/>
          <p:cNvSpPr>
            <a:spLocks noChangeArrowheads="1"/>
          </p:cNvSpPr>
          <p:nvPr/>
        </p:nvSpPr>
        <p:spPr bwMode="auto">
          <a:xfrm>
            <a:off x="61341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09" name="Oval 185"/>
          <p:cNvSpPr>
            <a:spLocks noChangeArrowheads="1"/>
          </p:cNvSpPr>
          <p:nvPr/>
        </p:nvSpPr>
        <p:spPr bwMode="auto">
          <a:xfrm>
            <a:off x="6591300" y="31242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0" name="Oval 186"/>
          <p:cNvSpPr>
            <a:spLocks noChangeArrowheads="1"/>
          </p:cNvSpPr>
          <p:nvPr/>
        </p:nvSpPr>
        <p:spPr bwMode="auto">
          <a:xfrm>
            <a:off x="7035800" y="31242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1" name="Oval 187"/>
          <p:cNvSpPr>
            <a:spLocks noChangeArrowheads="1"/>
          </p:cNvSpPr>
          <p:nvPr/>
        </p:nvSpPr>
        <p:spPr bwMode="auto">
          <a:xfrm>
            <a:off x="74930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2" name="Oval 188"/>
          <p:cNvSpPr>
            <a:spLocks noChangeArrowheads="1"/>
          </p:cNvSpPr>
          <p:nvPr/>
        </p:nvSpPr>
        <p:spPr bwMode="auto">
          <a:xfrm>
            <a:off x="79502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59436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4" name="Line 190"/>
          <p:cNvSpPr>
            <a:spLocks noChangeShapeType="1"/>
          </p:cNvSpPr>
          <p:nvPr/>
        </p:nvSpPr>
        <p:spPr bwMode="auto">
          <a:xfrm>
            <a:off x="63881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5" name="Line 191"/>
          <p:cNvSpPr>
            <a:spLocks noChangeShapeType="1"/>
          </p:cNvSpPr>
          <p:nvPr/>
        </p:nvSpPr>
        <p:spPr bwMode="auto">
          <a:xfrm>
            <a:off x="68453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6" name="Line 192"/>
          <p:cNvSpPr>
            <a:spLocks noChangeShapeType="1"/>
          </p:cNvSpPr>
          <p:nvPr/>
        </p:nvSpPr>
        <p:spPr bwMode="auto">
          <a:xfrm>
            <a:off x="72898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7" name="Line 193"/>
          <p:cNvSpPr>
            <a:spLocks noChangeShapeType="1"/>
          </p:cNvSpPr>
          <p:nvPr/>
        </p:nvSpPr>
        <p:spPr bwMode="auto">
          <a:xfrm>
            <a:off x="77343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8" name="Line 194"/>
          <p:cNvSpPr>
            <a:spLocks noChangeShapeType="1"/>
          </p:cNvSpPr>
          <p:nvPr/>
        </p:nvSpPr>
        <p:spPr bwMode="auto">
          <a:xfrm>
            <a:off x="81788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19" name="Line 195"/>
          <p:cNvSpPr>
            <a:spLocks noChangeShapeType="1"/>
          </p:cNvSpPr>
          <p:nvPr/>
        </p:nvSpPr>
        <p:spPr bwMode="auto">
          <a:xfrm>
            <a:off x="5410200" y="32385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0" name="Oval 196"/>
          <p:cNvSpPr>
            <a:spLocks noChangeArrowheads="1"/>
          </p:cNvSpPr>
          <p:nvPr/>
        </p:nvSpPr>
        <p:spPr bwMode="auto">
          <a:xfrm>
            <a:off x="56800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1" name="Oval 197"/>
          <p:cNvSpPr>
            <a:spLocks noChangeArrowheads="1"/>
          </p:cNvSpPr>
          <p:nvPr/>
        </p:nvSpPr>
        <p:spPr bwMode="auto">
          <a:xfrm>
            <a:off x="61372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2" name="Oval 198"/>
          <p:cNvSpPr>
            <a:spLocks noChangeArrowheads="1"/>
          </p:cNvSpPr>
          <p:nvPr/>
        </p:nvSpPr>
        <p:spPr bwMode="auto">
          <a:xfrm>
            <a:off x="65944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3" name="Oval 199"/>
          <p:cNvSpPr>
            <a:spLocks noChangeArrowheads="1"/>
          </p:cNvSpPr>
          <p:nvPr/>
        </p:nvSpPr>
        <p:spPr bwMode="auto">
          <a:xfrm>
            <a:off x="70389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4" name="Oval 200"/>
          <p:cNvSpPr>
            <a:spLocks noChangeArrowheads="1"/>
          </p:cNvSpPr>
          <p:nvPr/>
        </p:nvSpPr>
        <p:spPr bwMode="auto">
          <a:xfrm>
            <a:off x="7496175" y="3543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5" name="Oval 201"/>
          <p:cNvSpPr>
            <a:spLocks noChangeArrowheads="1"/>
          </p:cNvSpPr>
          <p:nvPr/>
        </p:nvSpPr>
        <p:spPr bwMode="auto">
          <a:xfrm>
            <a:off x="7953375" y="35433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6" name="Line 202"/>
          <p:cNvSpPr>
            <a:spLocks noChangeShapeType="1"/>
          </p:cNvSpPr>
          <p:nvPr/>
        </p:nvSpPr>
        <p:spPr bwMode="auto">
          <a:xfrm>
            <a:off x="59467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7" name="Line 203"/>
          <p:cNvSpPr>
            <a:spLocks noChangeShapeType="1"/>
          </p:cNvSpPr>
          <p:nvPr/>
        </p:nvSpPr>
        <p:spPr bwMode="auto">
          <a:xfrm>
            <a:off x="63912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8" name="Line 204"/>
          <p:cNvSpPr>
            <a:spLocks noChangeShapeType="1"/>
          </p:cNvSpPr>
          <p:nvPr/>
        </p:nvSpPr>
        <p:spPr bwMode="auto">
          <a:xfrm>
            <a:off x="68484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" name="Line 205"/>
          <p:cNvSpPr>
            <a:spLocks noChangeShapeType="1"/>
          </p:cNvSpPr>
          <p:nvPr/>
        </p:nvSpPr>
        <p:spPr bwMode="auto">
          <a:xfrm>
            <a:off x="72929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0" name="Line 206"/>
          <p:cNvSpPr>
            <a:spLocks noChangeShapeType="1"/>
          </p:cNvSpPr>
          <p:nvPr/>
        </p:nvSpPr>
        <p:spPr bwMode="auto">
          <a:xfrm>
            <a:off x="77374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1" name="Line 207"/>
          <p:cNvSpPr>
            <a:spLocks noChangeShapeType="1"/>
          </p:cNvSpPr>
          <p:nvPr/>
        </p:nvSpPr>
        <p:spPr bwMode="auto">
          <a:xfrm>
            <a:off x="81819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2" name="Line 208"/>
          <p:cNvSpPr>
            <a:spLocks noChangeShapeType="1"/>
          </p:cNvSpPr>
          <p:nvPr/>
        </p:nvSpPr>
        <p:spPr bwMode="auto">
          <a:xfrm>
            <a:off x="5413375" y="3657600"/>
            <a:ext cx="228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034" name="Object 210"/>
          <p:cNvGraphicFramePr>
            <a:graphicFrameLocks noChangeAspect="1"/>
          </p:cNvGraphicFramePr>
          <p:nvPr/>
        </p:nvGraphicFramePr>
        <p:xfrm>
          <a:off x="914400" y="30480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5"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" name="Object 211"/>
          <p:cNvGraphicFramePr>
            <a:graphicFrameLocks noChangeAspect="1"/>
          </p:cNvGraphicFramePr>
          <p:nvPr/>
        </p:nvGraphicFramePr>
        <p:xfrm>
          <a:off x="914400" y="35052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6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6" name="Object 212"/>
          <p:cNvGraphicFramePr>
            <a:graphicFrameLocks noChangeAspect="1"/>
          </p:cNvGraphicFramePr>
          <p:nvPr/>
        </p:nvGraphicFramePr>
        <p:xfrm>
          <a:off x="5029200" y="30480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7" name="Equation" r:id="rId20" imgW="190440" imgH="203040" progId="Equation.DSMT4">
                  <p:embed/>
                </p:oleObj>
              </mc:Choice>
              <mc:Fallback>
                <p:oleObj name="Equation" r:id="rId20" imgW="190440" imgH="20304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7" name="Object 213"/>
          <p:cNvGraphicFramePr>
            <a:graphicFrameLocks noChangeAspect="1"/>
          </p:cNvGraphicFramePr>
          <p:nvPr/>
        </p:nvGraphicFramePr>
        <p:xfrm>
          <a:off x="5029200" y="3505200"/>
          <a:ext cx="27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68" name="Equation" r:id="rId21" imgW="190440" imgH="203040" progId="Equation.DSMT4">
                  <p:embed/>
                </p:oleObj>
              </mc:Choice>
              <mc:Fallback>
                <p:oleObj name="Equation" r:id="rId21" imgW="190440" imgH="20304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279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21526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3842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26695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7432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321945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36957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1981200" y="152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1981200" y="20923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981200" y="26225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981200" y="30924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41910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2133600" y="914400"/>
          <a:ext cx="739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1"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7397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2268538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990600" y="1676400"/>
          <a:ext cx="784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2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842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31051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35718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40671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2152650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63842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3105150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357187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067175" y="19780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Oval 28"/>
          <p:cNvSpPr>
            <a:spLocks noChangeArrowheads="1"/>
          </p:cNvSpPr>
          <p:nvPr/>
        </p:nvSpPr>
        <p:spPr bwMode="auto">
          <a:xfrm>
            <a:off x="2152650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263842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3105150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357187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4067175" y="249555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2152650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263842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3105150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357187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4067175" y="298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 flipV="1">
            <a:off x="1828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12" name="Object 40"/>
          <p:cNvGraphicFramePr>
            <a:graphicFrameLocks noChangeAspect="1"/>
          </p:cNvGraphicFramePr>
          <p:nvPr/>
        </p:nvGraphicFramePr>
        <p:xfrm>
          <a:off x="3898900" y="264795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3" name="Equation" r:id="rId8" imgW="914400" imgH="190080" progId="Equation.DSMT4">
                  <p:embed/>
                </p:oleObj>
              </mc:Choice>
              <mc:Fallback>
                <p:oleObj name="Equation" r:id="rId8" imgW="914400" imgH="1900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64795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1752600" y="4495800"/>
          <a:ext cx="3810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4" name="Equation" r:id="rId10" imgW="2336760" imgH="419040" progId="Equation.DSMT4">
                  <p:embed/>
                </p:oleObj>
              </mc:Choice>
              <mc:Fallback>
                <p:oleObj name="Equation" r:id="rId10" imgW="2336760" imgH="419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3810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2286000" y="15240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2381250" y="1752600"/>
            <a:ext cx="34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  <a:r>
              <a:rPr lang="en-US" sz="1600" i="1" baseline="-25000"/>
              <a:t>ij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5867400" y="1504950"/>
            <a:ext cx="144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610350" y="1143000"/>
            <a:ext cx="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619875" y="22669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4" name="Text Box 52"/>
          <p:cNvSpPr txBox="1">
            <a:spLocks noChangeArrowheads="1"/>
          </p:cNvSpPr>
          <p:nvPr/>
        </p:nvSpPr>
        <p:spPr bwMode="auto">
          <a:xfrm>
            <a:off x="6315075" y="2162175"/>
            <a:ext cx="247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/>
              <a:t>Γ</a:t>
            </a: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6384925" y="2974975"/>
            <a:ext cx="298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x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5562600" y="2114550"/>
            <a:ext cx="298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25000"/>
              <a:t>y</a:t>
            </a:r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7289800" y="2260600"/>
            <a:ext cx="263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9928" name="Text Box 56"/>
          <p:cNvSpPr txBox="1">
            <a:spLocks noChangeArrowheads="1"/>
          </p:cNvSpPr>
          <p:nvPr/>
        </p:nvSpPr>
        <p:spPr bwMode="auto">
          <a:xfrm>
            <a:off x="6584950" y="1257300"/>
            <a:ext cx="263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7308850" y="1352550"/>
            <a:ext cx="314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5486400" y="533400"/>
            <a:ext cx="2320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2-D Square Brillouin zone</a:t>
            </a:r>
          </a:p>
        </p:txBody>
      </p:sp>
      <p:graphicFrame>
        <p:nvGraphicFramePr>
          <p:cNvPr id="79931" name="Object 59"/>
          <p:cNvGraphicFramePr>
            <a:graphicFrameLocks noChangeAspect="1"/>
          </p:cNvGraphicFramePr>
          <p:nvPr/>
        </p:nvGraphicFramePr>
        <p:xfrm>
          <a:off x="1752600" y="3851275"/>
          <a:ext cx="3810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5" name="Equation" r:id="rId12" imgW="2717640" imgH="406080" progId="Equation.DSMT4">
                  <p:embed/>
                </p:oleObj>
              </mc:Choice>
              <mc:Fallback>
                <p:oleObj name="Equation" r:id="rId12" imgW="2717640" imgH="4060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51275"/>
                        <a:ext cx="3810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2566988" y="533400"/>
            <a:ext cx="134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Square lattice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2057400" y="3473450"/>
            <a:ext cx="225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Reciprocal lattice vectors</a:t>
            </a:r>
          </a:p>
        </p:txBody>
      </p:sp>
      <p:sp>
        <p:nvSpPr>
          <p:cNvPr id="79934" name="Oval 62"/>
          <p:cNvSpPr>
            <a:spLocks noChangeArrowheads="1"/>
          </p:cNvSpPr>
          <p:nvPr/>
        </p:nvSpPr>
        <p:spPr bwMode="auto">
          <a:xfrm>
            <a:off x="6572250" y="2219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3"/>
          <p:cNvSpPr>
            <a:spLocks noChangeArrowheads="1"/>
          </p:cNvSpPr>
          <p:nvPr/>
        </p:nvSpPr>
        <p:spPr bwMode="auto">
          <a:xfrm>
            <a:off x="7267575" y="2219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6" name="Oval 64"/>
          <p:cNvSpPr>
            <a:spLocks noChangeArrowheads="1"/>
          </p:cNvSpPr>
          <p:nvPr/>
        </p:nvSpPr>
        <p:spPr bwMode="auto">
          <a:xfrm>
            <a:off x="6581775" y="14668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7" name="Oval 65"/>
          <p:cNvSpPr>
            <a:spLocks noChangeArrowheads="1"/>
          </p:cNvSpPr>
          <p:nvPr/>
        </p:nvSpPr>
        <p:spPr bwMode="auto">
          <a:xfrm>
            <a:off x="7277100" y="14573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938" name="Object 66"/>
          <p:cNvGraphicFramePr>
            <a:graphicFrameLocks noChangeAspect="1"/>
          </p:cNvGraphicFramePr>
          <p:nvPr/>
        </p:nvGraphicFramePr>
        <p:xfrm>
          <a:off x="7239000" y="2971800"/>
          <a:ext cx="16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6" name="Equation" r:id="rId14" imgW="164880" imgH="368280" progId="Equation.DSMT4">
                  <p:embed/>
                </p:oleObj>
              </mc:Choice>
              <mc:Fallback>
                <p:oleObj name="Equation" r:id="rId14" imgW="164880" imgH="3682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16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9" name="Object 67"/>
          <p:cNvGraphicFramePr>
            <a:graphicFrameLocks noChangeAspect="1"/>
          </p:cNvGraphicFramePr>
          <p:nvPr/>
        </p:nvGraphicFramePr>
        <p:xfrm>
          <a:off x="5638800" y="1295400"/>
          <a:ext cx="16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7" name="Equation" r:id="rId16" imgW="164880" imgH="368280" progId="Equation.DSMT4">
                  <p:embed/>
                </p:oleObj>
              </mc:Choice>
              <mc:Fallback>
                <p:oleObj name="Equation" r:id="rId16" imgW="164880" imgH="3682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95400"/>
                        <a:ext cx="16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0" name="Object 68"/>
          <p:cNvGraphicFramePr>
            <a:graphicFrameLocks noChangeAspect="1"/>
          </p:cNvGraphicFramePr>
          <p:nvPr/>
        </p:nvGraphicFramePr>
        <p:xfrm>
          <a:off x="5562600" y="2667000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name="Equation" r:id="rId17" imgW="253800" imgH="368280" progId="Equation.DSMT4">
                  <p:embed/>
                </p:oleObj>
              </mc:Choice>
              <mc:Fallback>
                <p:oleObj name="Equation" r:id="rId17" imgW="253800" imgH="3682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0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1" name="Object 69"/>
          <p:cNvGraphicFramePr>
            <a:graphicFrameLocks noChangeAspect="1"/>
          </p:cNvGraphicFramePr>
          <p:nvPr/>
        </p:nvGraphicFramePr>
        <p:xfrm>
          <a:off x="5686425" y="2974975"/>
          <a:ext cx="254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Equation" r:id="rId19" imgW="253800" imgH="368280" progId="Equation.DSMT4">
                  <p:embed/>
                </p:oleObj>
              </mc:Choice>
              <mc:Fallback>
                <p:oleObj name="Equation" r:id="rId19" imgW="253800" imgH="3682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974975"/>
                        <a:ext cx="254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/>
          <p:cNvSpPr>
            <a:spLocks noChangeArrowheads="1"/>
          </p:cNvSpPr>
          <p:nvPr/>
        </p:nvSpPr>
        <p:spPr bwMode="auto">
          <a:xfrm>
            <a:off x="742950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120775" y="695325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8318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203325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157480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1944688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09600" y="7747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609600" y="121761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09600" y="163036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609600" y="1997075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3304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1484313" y="6953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1847850" y="695325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2233613" y="6953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742950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1120775" y="112871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1484313" y="11287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1847850" y="112871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Oval 23"/>
          <p:cNvSpPr>
            <a:spLocks noChangeArrowheads="1"/>
          </p:cNvSpPr>
          <p:nvPr/>
        </p:nvSpPr>
        <p:spPr bwMode="auto">
          <a:xfrm>
            <a:off x="2233613" y="11287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Oval 24"/>
          <p:cNvSpPr>
            <a:spLocks noChangeArrowheads="1"/>
          </p:cNvSpPr>
          <p:nvPr/>
        </p:nvSpPr>
        <p:spPr bwMode="auto">
          <a:xfrm>
            <a:off x="742950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Oval 25"/>
          <p:cNvSpPr>
            <a:spLocks noChangeArrowheads="1"/>
          </p:cNvSpPr>
          <p:nvPr/>
        </p:nvSpPr>
        <p:spPr bwMode="auto">
          <a:xfrm>
            <a:off x="1120775" y="1531938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1484313" y="1531938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1847850" y="1531938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233613" y="1531938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742950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1120775" y="190976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1484313" y="190976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1847850" y="1909763"/>
            <a:ext cx="179388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2233613" y="190976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03" name="Object 35"/>
          <p:cNvGraphicFramePr>
            <a:graphicFrameLocks noChangeAspect="1"/>
          </p:cNvGraphicFramePr>
          <p:nvPr/>
        </p:nvGraphicFramePr>
        <p:xfrm>
          <a:off x="2103438" y="1649413"/>
          <a:ext cx="712787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6" name="Equation" r:id="rId4" imgW="914400" imgH="190080" progId="Equation.DSMT4">
                  <p:embed/>
                </p:oleObj>
              </mc:Choice>
              <mc:Fallback>
                <p:oleObj name="Equation" r:id="rId4" imgW="914400" imgH="1900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649413"/>
                        <a:ext cx="712787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8" name="Object 60"/>
          <p:cNvGraphicFramePr>
            <a:graphicFrameLocks noChangeAspect="1"/>
          </p:cNvGraphicFramePr>
          <p:nvPr/>
        </p:nvGraphicFramePr>
        <p:xfrm>
          <a:off x="1331913" y="393700"/>
          <a:ext cx="404812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7" name="Equation" r:id="rId6" imgW="330120" imgH="164880" progId="Equation.DSMT4">
                  <p:embed/>
                </p:oleObj>
              </mc:Choice>
              <mc:Fallback>
                <p:oleObj name="Equation" r:id="rId6" imgW="330120" imgH="1648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700"/>
                        <a:ext cx="404812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6919913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0" name="Oval 62"/>
          <p:cNvSpPr>
            <a:spLocks noChangeArrowheads="1"/>
          </p:cNvSpPr>
          <p:nvPr/>
        </p:nvSpPr>
        <p:spPr bwMode="auto">
          <a:xfrm>
            <a:off x="7297738" y="695325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>
            <a:off x="7008813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>
            <a:off x="737870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Line 65"/>
          <p:cNvSpPr>
            <a:spLocks noChangeShapeType="1"/>
          </p:cNvSpPr>
          <p:nvPr/>
        </p:nvSpPr>
        <p:spPr bwMode="auto">
          <a:xfrm>
            <a:off x="7750175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4" name="Line 66"/>
          <p:cNvSpPr>
            <a:spLocks noChangeShapeType="1"/>
          </p:cNvSpPr>
          <p:nvPr/>
        </p:nvSpPr>
        <p:spPr bwMode="auto">
          <a:xfrm>
            <a:off x="8121650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>
            <a:off x="6784975" y="77470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6" name="Line 68"/>
          <p:cNvSpPr>
            <a:spLocks noChangeShapeType="1"/>
          </p:cNvSpPr>
          <p:nvPr/>
        </p:nvSpPr>
        <p:spPr bwMode="auto">
          <a:xfrm>
            <a:off x="6784975" y="121761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7" name="Line 69"/>
          <p:cNvSpPr>
            <a:spLocks noChangeShapeType="1"/>
          </p:cNvSpPr>
          <p:nvPr/>
        </p:nvSpPr>
        <p:spPr bwMode="auto">
          <a:xfrm>
            <a:off x="6784975" y="163036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>
            <a:off x="6784975" y="1997075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>
            <a:off x="8507413" y="715963"/>
            <a:ext cx="0" cy="1423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0" name="Oval 72"/>
          <p:cNvSpPr>
            <a:spLocks noChangeArrowheads="1"/>
          </p:cNvSpPr>
          <p:nvPr/>
        </p:nvSpPr>
        <p:spPr bwMode="auto">
          <a:xfrm>
            <a:off x="7661275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1" name="Oval 73"/>
          <p:cNvSpPr>
            <a:spLocks noChangeArrowheads="1"/>
          </p:cNvSpPr>
          <p:nvPr/>
        </p:nvSpPr>
        <p:spPr bwMode="auto">
          <a:xfrm>
            <a:off x="8024813" y="695325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Oval 74"/>
          <p:cNvSpPr>
            <a:spLocks noChangeArrowheads="1"/>
          </p:cNvSpPr>
          <p:nvPr/>
        </p:nvSpPr>
        <p:spPr bwMode="auto">
          <a:xfrm>
            <a:off x="8410575" y="6953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3" name="Oval 75"/>
          <p:cNvSpPr>
            <a:spLocks noChangeArrowheads="1"/>
          </p:cNvSpPr>
          <p:nvPr/>
        </p:nvSpPr>
        <p:spPr bwMode="auto">
          <a:xfrm>
            <a:off x="6919913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Oval 76"/>
          <p:cNvSpPr>
            <a:spLocks noChangeArrowheads="1"/>
          </p:cNvSpPr>
          <p:nvPr/>
        </p:nvSpPr>
        <p:spPr bwMode="auto">
          <a:xfrm>
            <a:off x="7297738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5" name="Oval 77"/>
          <p:cNvSpPr>
            <a:spLocks noChangeArrowheads="1"/>
          </p:cNvSpPr>
          <p:nvPr/>
        </p:nvSpPr>
        <p:spPr bwMode="auto">
          <a:xfrm>
            <a:off x="7661275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6" name="Oval 78"/>
          <p:cNvSpPr>
            <a:spLocks noChangeArrowheads="1"/>
          </p:cNvSpPr>
          <p:nvPr/>
        </p:nvSpPr>
        <p:spPr bwMode="auto">
          <a:xfrm>
            <a:off x="8024813" y="11287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7" name="Oval 79"/>
          <p:cNvSpPr>
            <a:spLocks noChangeArrowheads="1"/>
          </p:cNvSpPr>
          <p:nvPr/>
        </p:nvSpPr>
        <p:spPr bwMode="auto">
          <a:xfrm>
            <a:off x="8410575" y="112871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8" name="Oval 80"/>
          <p:cNvSpPr>
            <a:spLocks noChangeArrowheads="1"/>
          </p:cNvSpPr>
          <p:nvPr/>
        </p:nvSpPr>
        <p:spPr bwMode="auto">
          <a:xfrm>
            <a:off x="6919913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9" name="Oval 81"/>
          <p:cNvSpPr>
            <a:spLocks noChangeArrowheads="1"/>
          </p:cNvSpPr>
          <p:nvPr/>
        </p:nvSpPr>
        <p:spPr bwMode="auto">
          <a:xfrm>
            <a:off x="7297738" y="1531938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7661275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1" name="Oval 83"/>
          <p:cNvSpPr>
            <a:spLocks noChangeArrowheads="1"/>
          </p:cNvSpPr>
          <p:nvPr/>
        </p:nvSpPr>
        <p:spPr bwMode="auto">
          <a:xfrm>
            <a:off x="8024813" y="1531938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8410575" y="1531938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3" name="Oval 85"/>
          <p:cNvSpPr>
            <a:spLocks noChangeArrowheads="1"/>
          </p:cNvSpPr>
          <p:nvPr/>
        </p:nvSpPr>
        <p:spPr bwMode="auto">
          <a:xfrm>
            <a:off x="6919913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4" name="Oval 86"/>
          <p:cNvSpPr>
            <a:spLocks noChangeArrowheads="1"/>
          </p:cNvSpPr>
          <p:nvPr/>
        </p:nvSpPr>
        <p:spPr bwMode="auto">
          <a:xfrm>
            <a:off x="7297738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5" name="Oval 87"/>
          <p:cNvSpPr>
            <a:spLocks noChangeArrowheads="1"/>
          </p:cNvSpPr>
          <p:nvPr/>
        </p:nvSpPr>
        <p:spPr bwMode="auto">
          <a:xfrm>
            <a:off x="7661275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6" name="Oval 88"/>
          <p:cNvSpPr>
            <a:spLocks noChangeArrowheads="1"/>
          </p:cNvSpPr>
          <p:nvPr/>
        </p:nvSpPr>
        <p:spPr bwMode="auto">
          <a:xfrm>
            <a:off x="8024813" y="190976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57" name="Oval 89"/>
          <p:cNvSpPr>
            <a:spLocks noChangeArrowheads="1"/>
          </p:cNvSpPr>
          <p:nvPr/>
        </p:nvSpPr>
        <p:spPr bwMode="auto">
          <a:xfrm>
            <a:off x="8410575" y="1909763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59" name="Object 91"/>
          <p:cNvGraphicFramePr>
            <a:graphicFrameLocks noChangeAspect="1"/>
          </p:cNvGraphicFramePr>
          <p:nvPr/>
        </p:nvGraphicFramePr>
        <p:xfrm>
          <a:off x="7319963" y="304800"/>
          <a:ext cx="8540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8" name="Equation" r:id="rId8" imgW="799920" imgH="304560" progId="Equation.DSMT4">
                  <p:embed/>
                </p:oleObj>
              </mc:Choice>
              <mc:Fallback>
                <p:oleObj name="Equation" r:id="rId8" imgW="799920" imgH="30456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04800"/>
                        <a:ext cx="8540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60" name="Oval 92"/>
          <p:cNvSpPr>
            <a:spLocks noChangeArrowheads="1"/>
          </p:cNvSpPr>
          <p:nvPr/>
        </p:nvSpPr>
        <p:spPr bwMode="auto">
          <a:xfrm>
            <a:off x="2806700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61" name="Oval 93"/>
          <p:cNvSpPr>
            <a:spLocks noChangeArrowheads="1"/>
          </p:cNvSpPr>
          <p:nvPr/>
        </p:nvSpPr>
        <p:spPr bwMode="auto">
          <a:xfrm>
            <a:off x="3184525" y="696913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62" name="Line 94"/>
          <p:cNvSpPr>
            <a:spLocks noChangeShapeType="1"/>
          </p:cNvSpPr>
          <p:nvPr/>
        </p:nvSpPr>
        <p:spPr bwMode="auto">
          <a:xfrm>
            <a:off x="28956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3" name="Line 95"/>
          <p:cNvSpPr>
            <a:spLocks noChangeShapeType="1"/>
          </p:cNvSpPr>
          <p:nvPr/>
        </p:nvSpPr>
        <p:spPr bwMode="auto">
          <a:xfrm>
            <a:off x="3267075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4" name="Line 96"/>
          <p:cNvSpPr>
            <a:spLocks noChangeShapeType="1"/>
          </p:cNvSpPr>
          <p:nvPr/>
        </p:nvSpPr>
        <p:spPr bwMode="auto">
          <a:xfrm>
            <a:off x="363855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5" name="Line 97"/>
          <p:cNvSpPr>
            <a:spLocks noChangeShapeType="1"/>
          </p:cNvSpPr>
          <p:nvPr/>
        </p:nvSpPr>
        <p:spPr bwMode="auto">
          <a:xfrm>
            <a:off x="4008438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6" name="Line 98"/>
          <p:cNvSpPr>
            <a:spLocks noChangeShapeType="1"/>
          </p:cNvSpPr>
          <p:nvPr/>
        </p:nvSpPr>
        <p:spPr bwMode="auto">
          <a:xfrm>
            <a:off x="2673350" y="776288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7" name="Line 99"/>
          <p:cNvSpPr>
            <a:spLocks noChangeShapeType="1"/>
          </p:cNvSpPr>
          <p:nvPr/>
        </p:nvSpPr>
        <p:spPr bwMode="auto">
          <a:xfrm>
            <a:off x="2673350" y="12192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8" name="Line 100"/>
          <p:cNvSpPr>
            <a:spLocks noChangeShapeType="1"/>
          </p:cNvSpPr>
          <p:nvPr/>
        </p:nvSpPr>
        <p:spPr bwMode="auto">
          <a:xfrm>
            <a:off x="2673350" y="163195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673350" y="1998663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0" name="Line 102"/>
          <p:cNvSpPr>
            <a:spLocks noChangeShapeType="1"/>
          </p:cNvSpPr>
          <p:nvPr/>
        </p:nvSpPr>
        <p:spPr bwMode="auto">
          <a:xfrm>
            <a:off x="43942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Oval 103"/>
          <p:cNvSpPr>
            <a:spLocks noChangeArrowheads="1"/>
          </p:cNvSpPr>
          <p:nvPr/>
        </p:nvSpPr>
        <p:spPr bwMode="auto">
          <a:xfrm>
            <a:off x="3548063" y="6969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2" name="Oval 104"/>
          <p:cNvSpPr>
            <a:spLocks noChangeArrowheads="1"/>
          </p:cNvSpPr>
          <p:nvPr/>
        </p:nvSpPr>
        <p:spPr bwMode="auto">
          <a:xfrm>
            <a:off x="3911600" y="696913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3" name="Oval 105"/>
          <p:cNvSpPr>
            <a:spLocks noChangeArrowheads="1"/>
          </p:cNvSpPr>
          <p:nvPr/>
        </p:nvSpPr>
        <p:spPr bwMode="auto">
          <a:xfrm>
            <a:off x="4297363" y="696913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4" name="Oval 106"/>
          <p:cNvSpPr>
            <a:spLocks noChangeArrowheads="1"/>
          </p:cNvSpPr>
          <p:nvPr/>
        </p:nvSpPr>
        <p:spPr bwMode="auto">
          <a:xfrm>
            <a:off x="2806700" y="1130300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5" name="Oval 107"/>
          <p:cNvSpPr>
            <a:spLocks noChangeArrowheads="1"/>
          </p:cNvSpPr>
          <p:nvPr/>
        </p:nvSpPr>
        <p:spPr bwMode="auto">
          <a:xfrm>
            <a:off x="3184525" y="113030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6" name="Oval 108"/>
          <p:cNvSpPr>
            <a:spLocks noChangeArrowheads="1"/>
          </p:cNvSpPr>
          <p:nvPr/>
        </p:nvSpPr>
        <p:spPr bwMode="auto">
          <a:xfrm>
            <a:off x="3548063" y="113030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7" name="Oval 109"/>
          <p:cNvSpPr>
            <a:spLocks noChangeArrowheads="1"/>
          </p:cNvSpPr>
          <p:nvPr/>
        </p:nvSpPr>
        <p:spPr bwMode="auto">
          <a:xfrm>
            <a:off x="3911600" y="113030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8" name="Oval 110"/>
          <p:cNvSpPr>
            <a:spLocks noChangeArrowheads="1"/>
          </p:cNvSpPr>
          <p:nvPr/>
        </p:nvSpPr>
        <p:spPr bwMode="auto">
          <a:xfrm>
            <a:off x="4297363" y="113030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9" name="Oval 111"/>
          <p:cNvSpPr>
            <a:spLocks noChangeArrowheads="1"/>
          </p:cNvSpPr>
          <p:nvPr/>
        </p:nvSpPr>
        <p:spPr bwMode="auto">
          <a:xfrm>
            <a:off x="2806700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0" name="Oval 112"/>
          <p:cNvSpPr>
            <a:spLocks noChangeArrowheads="1"/>
          </p:cNvSpPr>
          <p:nvPr/>
        </p:nvSpPr>
        <p:spPr bwMode="auto">
          <a:xfrm>
            <a:off x="3184525" y="1533525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1" name="Oval 113"/>
          <p:cNvSpPr>
            <a:spLocks noChangeArrowheads="1"/>
          </p:cNvSpPr>
          <p:nvPr/>
        </p:nvSpPr>
        <p:spPr bwMode="auto">
          <a:xfrm>
            <a:off x="3548063" y="15335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2" name="Oval 114"/>
          <p:cNvSpPr>
            <a:spLocks noChangeArrowheads="1"/>
          </p:cNvSpPr>
          <p:nvPr/>
        </p:nvSpPr>
        <p:spPr bwMode="auto">
          <a:xfrm>
            <a:off x="3911600" y="1533525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3" name="Oval 115"/>
          <p:cNvSpPr>
            <a:spLocks noChangeArrowheads="1"/>
          </p:cNvSpPr>
          <p:nvPr/>
        </p:nvSpPr>
        <p:spPr bwMode="auto">
          <a:xfrm>
            <a:off x="4297363" y="1533525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4" name="Oval 116"/>
          <p:cNvSpPr>
            <a:spLocks noChangeArrowheads="1"/>
          </p:cNvSpPr>
          <p:nvPr/>
        </p:nvSpPr>
        <p:spPr bwMode="auto">
          <a:xfrm>
            <a:off x="2806700" y="1911350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5" name="Oval 117"/>
          <p:cNvSpPr>
            <a:spLocks noChangeArrowheads="1"/>
          </p:cNvSpPr>
          <p:nvPr/>
        </p:nvSpPr>
        <p:spPr bwMode="auto">
          <a:xfrm>
            <a:off x="3184525" y="191135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6" name="Oval 118"/>
          <p:cNvSpPr>
            <a:spLocks noChangeArrowheads="1"/>
          </p:cNvSpPr>
          <p:nvPr/>
        </p:nvSpPr>
        <p:spPr bwMode="auto">
          <a:xfrm>
            <a:off x="3548063" y="191135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7" name="Oval 119"/>
          <p:cNvSpPr>
            <a:spLocks noChangeArrowheads="1"/>
          </p:cNvSpPr>
          <p:nvPr/>
        </p:nvSpPr>
        <p:spPr bwMode="auto">
          <a:xfrm>
            <a:off x="3911600" y="1911350"/>
            <a:ext cx="179388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88" name="Oval 120"/>
          <p:cNvSpPr>
            <a:spLocks noChangeArrowheads="1"/>
          </p:cNvSpPr>
          <p:nvPr/>
        </p:nvSpPr>
        <p:spPr bwMode="auto">
          <a:xfrm>
            <a:off x="4297363" y="1911350"/>
            <a:ext cx="179387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090" name="Object 122"/>
          <p:cNvGraphicFramePr>
            <a:graphicFrameLocks noChangeAspect="1"/>
          </p:cNvGraphicFramePr>
          <p:nvPr/>
        </p:nvGraphicFramePr>
        <p:xfrm>
          <a:off x="3208338" y="276225"/>
          <a:ext cx="7334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9" name="Equation" r:id="rId10" imgW="685800" imgH="304560" progId="Equation.DSMT4">
                  <p:embed/>
                </p:oleObj>
              </mc:Choice>
              <mc:Fallback>
                <p:oleObj name="Equation" r:id="rId10" imgW="685800" imgH="30456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76225"/>
                        <a:ext cx="7334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91" name="Oval 123"/>
          <p:cNvSpPr>
            <a:spLocks noChangeArrowheads="1"/>
          </p:cNvSpPr>
          <p:nvPr/>
        </p:nvSpPr>
        <p:spPr bwMode="auto">
          <a:xfrm>
            <a:off x="4887913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92" name="Oval 124"/>
          <p:cNvSpPr>
            <a:spLocks noChangeArrowheads="1"/>
          </p:cNvSpPr>
          <p:nvPr/>
        </p:nvSpPr>
        <p:spPr bwMode="auto">
          <a:xfrm>
            <a:off x="5265738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93" name="Line 125"/>
          <p:cNvSpPr>
            <a:spLocks noChangeShapeType="1"/>
          </p:cNvSpPr>
          <p:nvPr/>
        </p:nvSpPr>
        <p:spPr bwMode="auto">
          <a:xfrm>
            <a:off x="4976813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4" name="Line 126"/>
          <p:cNvSpPr>
            <a:spLocks noChangeShapeType="1"/>
          </p:cNvSpPr>
          <p:nvPr/>
        </p:nvSpPr>
        <p:spPr bwMode="auto">
          <a:xfrm>
            <a:off x="534670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5" name="Line 127"/>
          <p:cNvSpPr>
            <a:spLocks noChangeShapeType="1"/>
          </p:cNvSpPr>
          <p:nvPr/>
        </p:nvSpPr>
        <p:spPr bwMode="auto">
          <a:xfrm>
            <a:off x="5718175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6" name="Line 128"/>
          <p:cNvSpPr>
            <a:spLocks noChangeShapeType="1"/>
          </p:cNvSpPr>
          <p:nvPr/>
        </p:nvSpPr>
        <p:spPr bwMode="auto">
          <a:xfrm>
            <a:off x="6089650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7" name="Line 129"/>
          <p:cNvSpPr>
            <a:spLocks noChangeShapeType="1"/>
          </p:cNvSpPr>
          <p:nvPr/>
        </p:nvSpPr>
        <p:spPr bwMode="auto">
          <a:xfrm>
            <a:off x="4752975" y="776288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8" name="Line 130"/>
          <p:cNvSpPr>
            <a:spLocks noChangeShapeType="1"/>
          </p:cNvSpPr>
          <p:nvPr/>
        </p:nvSpPr>
        <p:spPr bwMode="auto">
          <a:xfrm>
            <a:off x="4752975" y="121920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99" name="Line 131"/>
          <p:cNvSpPr>
            <a:spLocks noChangeShapeType="1"/>
          </p:cNvSpPr>
          <p:nvPr/>
        </p:nvSpPr>
        <p:spPr bwMode="auto">
          <a:xfrm>
            <a:off x="4752975" y="1631950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0" name="Line 132"/>
          <p:cNvSpPr>
            <a:spLocks noChangeShapeType="1"/>
          </p:cNvSpPr>
          <p:nvPr/>
        </p:nvSpPr>
        <p:spPr bwMode="auto">
          <a:xfrm>
            <a:off x="4752975" y="199866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1" name="Line 133"/>
          <p:cNvSpPr>
            <a:spLocks noChangeShapeType="1"/>
          </p:cNvSpPr>
          <p:nvPr/>
        </p:nvSpPr>
        <p:spPr bwMode="auto">
          <a:xfrm>
            <a:off x="6475413" y="717550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02" name="Oval 134"/>
          <p:cNvSpPr>
            <a:spLocks noChangeArrowheads="1"/>
          </p:cNvSpPr>
          <p:nvPr/>
        </p:nvSpPr>
        <p:spPr bwMode="auto">
          <a:xfrm>
            <a:off x="5629275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3" name="Oval 135"/>
          <p:cNvSpPr>
            <a:spLocks noChangeArrowheads="1"/>
          </p:cNvSpPr>
          <p:nvPr/>
        </p:nvSpPr>
        <p:spPr bwMode="auto">
          <a:xfrm>
            <a:off x="5992813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4" name="Oval 136"/>
          <p:cNvSpPr>
            <a:spLocks noChangeArrowheads="1"/>
          </p:cNvSpPr>
          <p:nvPr/>
        </p:nvSpPr>
        <p:spPr bwMode="auto">
          <a:xfrm>
            <a:off x="6378575" y="696913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5" name="Oval 137"/>
          <p:cNvSpPr>
            <a:spLocks noChangeArrowheads="1"/>
          </p:cNvSpPr>
          <p:nvPr/>
        </p:nvSpPr>
        <p:spPr bwMode="auto">
          <a:xfrm>
            <a:off x="4887913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6" name="Oval 138"/>
          <p:cNvSpPr>
            <a:spLocks noChangeArrowheads="1"/>
          </p:cNvSpPr>
          <p:nvPr/>
        </p:nvSpPr>
        <p:spPr bwMode="auto">
          <a:xfrm>
            <a:off x="5265738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7" name="Oval 139"/>
          <p:cNvSpPr>
            <a:spLocks noChangeArrowheads="1"/>
          </p:cNvSpPr>
          <p:nvPr/>
        </p:nvSpPr>
        <p:spPr bwMode="auto">
          <a:xfrm>
            <a:off x="5629275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8" name="Oval 140"/>
          <p:cNvSpPr>
            <a:spLocks noChangeArrowheads="1"/>
          </p:cNvSpPr>
          <p:nvPr/>
        </p:nvSpPr>
        <p:spPr bwMode="auto">
          <a:xfrm>
            <a:off x="5992813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09" name="Oval 141"/>
          <p:cNvSpPr>
            <a:spLocks noChangeArrowheads="1"/>
          </p:cNvSpPr>
          <p:nvPr/>
        </p:nvSpPr>
        <p:spPr bwMode="auto">
          <a:xfrm>
            <a:off x="6378575" y="113030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0" name="Oval 142"/>
          <p:cNvSpPr>
            <a:spLocks noChangeArrowheads="1"/>
          </p:cNvSpPr>
          <p:nvPr/>
        </p:nvSpPr>
        <p:spPr bwMode="auto">
          <a:xfrm>
            <a:off x="4887913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1" name="Oval 143"/>
          <p:cNvSpPr>
            <a:spLocks noChangeArrowheads="1"/>
          </p:cNvSpPr>
          <p:nvPr/>
        </p:nvSpPr>
        <p:spPr bwMode="auto">
          <a:xfrm>
            <a:off x="5265738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2" name="Oval 144"/>
          <p:cNvSpPr>
            <a:spLocks noChangeArrowheads="1"/>
          </p:cNvSpPr>
          <p:nvPr/>
        </p:nvSpPr>
        <p:spPr bwMode="auto">
          <a:xfrm>
            <a:off x="5629275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3" name="Oval 145"/>
          <p:cNvSpPr>
            <a:spLocks noChangeArrowheads="1"/>
          </p:cNvSpPr>
          <p:nvPr/>
        </p:nvSpPr>
        <p:spPr bwMode="auto">
          <a:xfrm>
            <a:off x="5992813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4" name="Oval 146"/>
          <p:cNvSpPr>
            <a:spLocks noChangeArrowheads="1"/>
          </p:cNvSpPr>
          <p:nvPr/>
        </p:nvSpPr>
        <p:spPr bwMode="auto">
          <a:xfrm>
            <a:off x="6378575" y="1533525"/>
            <a:ext cx="177800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5" name="Oval 147"/>
          <p:cNvSpPr>
            <a:spLocks noChangeArrowheads="1"/>
          </p:cNvSpPr>
          <p:nvPr/>
        </p:nvSpPr>
        <p:spPr bwMode="auto">
          <a:xfrm>
            <a:off x="4887913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6" name="Oval 148"/>
          <p:cNvSpPr>
            <a:spLocks noChangeArrowheads="1"/>
          </p:cNvSpPr>
          <p:nvPr/>
        </p:nvSpPr>
        <p:spPr bwMode="auto">
          <a:xfrm>
            <a:off x="5265738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7" name="Oval 149"/>
          <p:cNvSpPr>
            <a:spLocks noChangeArrowheads="1"/>
          </p:cNvSpPr>
          <p:nvPr/>
        </p:nvSpPr>
        <p:spPr bwMode="auto">
          <a:xfrm>
            <a:off x="5629275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8" name="Oval 150"/>
          <p:cNvSpPr>
            <a:spLocks noChangeArrowheads="1"/>
          </p:cNvSpPr>
          <p:nvPr/>
        </p:nvSpPr>
        <p:spPr bwMode="auto">
          <a:xfrm>
            <a:off x="5992813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19" name="Oval 151"/>
          <p:cNvSpPr>
            <a:spLocks noChangeArrowheads="1"/>
          </p:cNvSpPr>
          <p:nvPr/>
        </p:nvSpPr>
        <p:spPr bwMode="auto">
          <a:xfrm>
            <a:off x="6378575" y="1911350"/>
            <a:ext cx="1778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120" name="Object 152"/>
          <p:cNvGraphicFramePr>
            <a:graphicFrameLocks noChangeAspect="1"/>
          </p:cNvGraphicFramePr>
          <p:nvPr/>
        </p:nvGraphicFramePr>
        <p:xfrm>
          <a:off x="5295900" y="276225"/>
          <a:ext cx="7191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0" name="Equation" r:id="rId12" imgW="672840" imgH="304560" progId="Equation.DSMT4">
                  <p:embed/>
                </p:oleObj>
              </mc:Choice>
              <mc:Fallback>
                <p:oleObj name="Equation" r:id="rId12" imgW="672840" imgH="30456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76225"/>
                        <a:ext cx="71913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122" name="Line 154"/>
          <p:cNvSpPr>
            <a:spLocks noChangeShapeType="1"/>
          </p:cNvSpPr>
          <p:nvPr/>
        </p:nvSpPr>
        <p:spPr bwMode="auto">
          <a:xfrm>
            <a:off x="2590800" y="304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23" name="Line 155"/>
          <p:cNvSpPr>
            <a:spLocks noChangeShapeType="1"/>
          </p:cNvSpPr>
          <p:nvPr/>
        </p:nvSpPr>
        <p:spPr bwMode="auto">
          <a:xfrm>
            <a:off x="4648200" y="3238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24" name="Line 156"/>
          <p:cNvSpPr>
            <a:spLocks noChangeShapeType="1"/>
          </p:cNvSpPr>
          <p:nvPr/>
        </p:nvSpPr>
        <p:spPr bwMode="auto">
          <a:xfrm>
            <a:off x="6734175" y="3429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4"/>
          <p:cNvSpPr>
            <a:spLocks noChangeArrowheads="1"/>
          </p:cNvSpPr>
          <p:nvPr/>
        </p:nvSpPr>
        <p:spPr bwMode="auto">
          <a:xfrm>
            <a:off x="1673225" y="34258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p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2291" name="Oval 6"/>
          <p:cNvSpPr>
            <a:spLocks noChangeArrowheads="1"/>
          </p:cNvSpPr>
          <p:nvPr/>
        </p:nvSpPr>
        <p:spPr bwMode="auto">
          <a:xfrm>
            <a:off x="2597150" y="220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292" name="Line 8"/>
          <p:cNvSpPr>
            <a:spLocks noChangeShapeType="1"/>
          </p:cNvSpPr>
          <p:nvPr/>
        </p:nvSpPr>
        <p:spPr bwMode="auto">
          <a:xfrm flipV="1">
            <a:off x="1858963" y="2330450"/>
            <a:ext cx="762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1827213" y="1965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1828800" y="35814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1020763" y="358140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690688" y="1655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92163" y="43116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382963" y="3397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2316163" y="2635250"/>
            <a:ext cx="236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r</a:t>
            </a:r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>
            <a:off x="2620963" y="23304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7"/>
          <p:cNvSpPr>
            <a:spLocks noChangeShapeType="1"/>
          </p:cNvSpPr>
          <p:nvPr/>
        </p:nvSpPr>
        <p:spPr bwMode="auto">
          <a:xfrm>
            <a:off x="1858963" y="362585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Arc 18"/>
          <p:cNvSpPr>
            <a:spLocks/>
          </p:cNvSpPr>
          <p:nvPr/>
        </p:nvSpPr>
        <p:spPr bwMode="auto">
          <a:xfrm flipV="1">
            <a:off x="1554163" y="3625850"/>
            <a:ext cx="533400" cy="228600"/>
          </a:xfrm>
          <a:custGeom>
            <a:avLst/>
            <a:gdLst>
              <a:gd name="T0" fmla="*/ 0 w 24607"/>
              <a:gd name="T1" fmla="*/ 23572980 h 21600"/>
              <a:gd name="T2" fmla="*/ 2147483647 w 24607"/>
              <a:gd name="T3" fmla="*/ 86162420 h 21600"/>
              <a:gd name="T4" fmla="*/ 1945371590 w 24607"/>
              <a:gd name="T5" fmla="*/ 270983951 h 21600"/>
              <a:gd name="T6" fmla="*/ 0 60000 65536"/>
              <a:gd name="T7" fmla="*/ 0 60000 65536"/>
              <a:gd name="T8" fmla="*/ 0 60000 65536"/>
              <a:gd name="T9" fmla="*/ 0 w 24607"/>
              <a:gd name="T10" fmla="*/ 0 h 21600"/>
              <a:gd name="T11" fmla="*/ 24607 w 246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07" h="21600" fill="none" extrusionOk="0">
                <a:moveTo>
                  <a:pt x="-1" y="1878"/>
                </a:moveTo>
                <a:cubicBezTo>
                  <a:pt x="2772" y="640"/>
                  <a:pt x="5774" y="-1"/>
                  <a:pt x="8811" y="0"/>
                </a:cubicBezTo>
                <a:cubicBezTo>
                  <a:pt x="14800" y="0"/>
                  <a:pt x="20521" y="2487"/>
                  <a:pt x="24607" y="6867"/>
                </a:cubicBezTo>
              </a:path>
              <a:path w="24607" h="21600" stroke="0" extrusionOk="0">
                <a:moveTo>
                  <a:pt x="-1" y="1878"/>
                </a:moveTo>
                <a:cubicBezTo>
                  <a:pt x="2772" y="640"/>
                  <a:pt x="5774" y="-1"/>
                  <a:pt x="8811" y="0"/>
                </a:cubicBezTo>
                <a:cubicBezTo>
                  <a:pt x="14800" y="0"/>
                  <a:pt x="20521" y="2487"/>
                  <a:pt x="24607" y="6867"/>
                </a:cubicBezTo>
                <a:lnTo>
                  <a:pt x="881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1706563" y="3854450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/>
              <a:t>θ</a:t>
            </a:r>
          </a:p>
        </p:txBody>
      </p:sp>
      <p:sp>
        <p:nvSpPr>
          <p:cNvPr id="12304" name="Arc 21"/>
          <p:cNvSpPr>
            <a:spLocks/>
          </p:cNvSpPr>
          <p:nvPr/>
        </p:nvSpPr>
        <p:spPr bwMode="auto">
          <a:xfrm>
            <a:off x="1782763" y="2940050"/>
            <a:ext cx="360362" cy="304800"/>
          </a:xfrm>
          <a:custGeom>
            <a:avLst/>
            <a:gdLst>
              <a:gd name="T0" fmla="*/ 183282495 w 20402"/>
              <a:gd name="T1" fmla="*/ 0 h 21518"/>
              <a:gd name="T2" fmla="*/ 1985809561 w 20402"/>
              <a:gd name="T3" fmla="*/ 580719968 h 21518"/>
              <a:gd name="T4" fmla="*/ 0 w 20402"/>
              <a:gd name="T5" fmla="*/ 866271258 h 21518"/>
              <a:gd name="T6" fmla="*/ 0 60000 65536"/>
              <a:gd name="T7" fmla="*/ 0 60000 65536"/>
              <a:gd name="T8" fmla="*/ 0 60000 65536"/>
              <a:gd name="T9" fmla="*/ 0 w 20402"/>
              <a:gd name="T10" fmla="*/ 0 h 21518"/>
              <a:gd name="T11" fmla="*/ 20402 w 20402"/>
              <a:gd name="T12" fmla="*/ 21518 h 21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02" h="21518" fill="none" extrusionOk="0">
                <a:moveTo>
                  <a:pt x="1882" y="0"/>
                </a:moveTo>
                <a:cubicBezTo>
                  <a:pt x="10358" y="741"/>
                  <a:pt x="17608" y="6389"/>
                  <a:pt x="20402" y="14424"/>
                </a:cubicBezTo>
              </a:path>
              <a:path w="20402" h="21518" stroke="0" extrusionOk="0">
                <a:moveTo>
                  <a:pt x="1882" y="0"/>
                </a:moveTo>
                <a:cubicBezTo>
                  <a:pt x="10358" y="741"/>
                  <a:pt x="17608" y="6389"/>
                  <a:pt x="20402" y="14424"/>
                </a:cubicBezTo>
                <a:lnTo>
                  <a:pt x="0" y="215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22"/>
          <p:cNvSpPr txBox="1">
            <a:spLocks noChangeArrowheads="1"/>
          </p:cNvSpPr>
          <p:nvPr/>
        </p:nvSpPr>
        <p:spPr bwMode="auto">
          <a:xfrm>
            <a:off x="1858963" y="2719388"/>
            <a:ext cx="284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i="1"/>
              <a:t>φ</a:t>
            </a:r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5303838" y="3362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He</a:t>
            </a:r>
            <a:r>
              <a:rPr lang="en-US" b="1" baseline="30000">
                <a:latin typeface="Arial" charset="0"/>
              </a:rPr>
              <a:t>2+</a:t>
            </a:r>
          </a:p>
        </p:txBody>
      </p:sp>
      <p:sp>
        <p:nvSpPr>
          <p:cNvPr id="12307" name="Oval 24"/>
          <p:cNvSpPr>
            <a:spLocks noChangeArrowheads="1"/>
          </p:cNvSpPr>
          <p:nvPr/>
        </p:nvSpPr>
        <p:spPr bwMode="auto">
          <a:xfrm>
            <a:off x="6335713" y="21097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 flipV="1">
            <a:off x="5494338" y="2260600"/>
            <a:ext cx="854075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5"/>
          <p:cNvSpPr>
            <a:spLocks noChangeShapeType="1"/>
          </p:cNvSpPr>
          <p:nvPr/>
        </p:nvSpPr>
        <p:spPr bwMode="auto">
          <a:xfrm flipV="1">
            <a:off x="5486400" y="1965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6"/>
          <p:cNvSpPr>
            <a:spLocks noChangeShapeType="1"/>
          </p:cNvSpPr>
          <p:nvPr/>
        </p:nvSpPr>
        <p:spPr bwMode="auto">
          <a:xfrm flipV="1">
            <a:off x="5487988" y="35814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7"/>
          <p:cNvSpPr>
            <a:spLocks noChangeShapeType="1"/>
          </p:cNvSpPr>
          <p:nvPr/>
        </p:nvSpPr>
        <p:spPr bwMode="auto">
          <a:xfrm flipH="1">
            <a:off x="4679950" y="3581400"/>
            <a:ext cx="8064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8"/>
          <p:cNvSpPr txBox="1">
            <a:spLocks noChangeArrowheads="1"/>
          </p:cNvSpPr>
          <p:nvPr/>
        </p:nvSpPr>
        <p:spPr bwMode="auto">
          <a:xfrm>
            <a:off x="5349875" y="1655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2313" name="Text Box 9"/>
          <p:cNvSpPr txBox="1">
            <a:spLocks noChangeArrowheads="1"/>
          </p:cNvSpPr>
          <p:nvPr/>
        </p:nvSpPr>
        <p:spPr bwMode="auto">
          <a:xfrm>
            <a:off x="4451350" y="43116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2314" name="Text Box 10"/>
          <p:cNvSpPr txBox="1">
            <a:spLocks noChangeArrowheads="1"/>
          </p:cNvSpPr>
          <p:nvPr/>
        </p:nvSpPr>
        <p:spPr bwMode="auto">
          <a:xfrm>
            <a:off x="7042150" y="33972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2315" name="Text Box 32"/>
          <p:cNvSpPr txBox="1">
            <a:spLocks noChangeArrowheads="1"/>
          </p:cNvSpPr>
          <p:nvPr/>
        </p:nvSpPr>
        <p:spPr bwMode="auto">
          <a:xfrm>
            <a:off x="5975350" y="263525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</a:t>
            </a:r>
            <a:endParaRPr lang="en-US" b="1" baseline="-25000"/>
          </a:p>
        </p:txBody>
      </p:sp>
      <p:sp>
        <p:nvSpPr>
          <p:cNvPr id="12316" name="Line 39"/>
          <p:cNvSpPr>
            <a:spLocks noChangeShapeType="1"/>
          </p:cNvSpPr>
          <p:nvPr/>
        </p:nvSpPr>
        <p:spPr bwMode="auto">
          <a:xfrm flipH="1" flipV="1">
            <a:off x="4724400" y="2743200"/>
            <a:ext cx="754063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40"/>
          <p:cNvSpPr txBox="1">
            <a:spLocks noChangeArrowheads="1"/>
          </p:cNvSpPr>
          <p:nvPr/>
        </p:nvSpPr>
        <p:spPr bwMode="auto">
          <a:xfrm>
            <a:off x="4800600" y="3001963"/>
            <a:ext cx="28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</a:t>
            </a:r>
            <a:endParaRPr lang="en-US" b="1" baseline="-25000"/>
          </a:p>
        </p:txBody>
      </p:sp>
      <p:sp>
        <p:nvSpPr>
          <p:cNvPr id="12318" name="Oval 41"/>
          <p:cNvSpPr>
            <a:spLocks noChangeArrowheads="1"/>
          </p:cNvSpPr>
          <p:nvPr/>
        </p:nvSpPr>
        <p:spPr bwMode="auto">
          <a:xfrm>
            <a:off x="4495800" y="2590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2319" name="Line 42"/>
          <p:cNvSpPr>
            <a:spLocks noChangeShapeType="1"/>
          </p:cNvSpPr>
          <p:nvPr/>
        </p:nvSpPr>
        <p:spPr bwMode="auto">
          <a:xfrm flipH="1">
            <a:off x="4719638" y="2286000"/>
            <a:ext cx="1604962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Text Box 43"/>
          <p:cNvSpPr txBox="1">
            <a:spLocks noChangeArrowheads="1"/>
          </p:cNvSpPr>
          <p:nvPr/>
        </p:nvSpPr>
        <p:spPr bwMode="auto">
          <a:xfrm rot="-756010">
            <a:off x="4953000" y="22860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</a:t>
            </a:r>
            <a:r>
              <a:rPr lang="en-US"/>
              <a:t>−</a:t>
            </a:r>
            <a:r>
              <a:rPr lang="en-US" b="1"/>
              <a:t>r</a:t>
            </a:r>
            <a:r>
              <a:rPr lang="en-US" baseline="-25000"/>
              <a:t>1</a:t>
            </a:r>
            <a:endParaRPr lang="en-US" b="1" baseline="-2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09600" y="-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334" name="Group 318"/>
          <p:cNvGraphicFramePr>
            <a:graphicFrameLocks noGrp="1"/>
          </p:cNvGraphicFramePr>
          <p:nvPr/>
        </p:nvGraphicFramePr>
        <p:xfrm>
          <a:off x="609600" y="-2971800"/>
          <a:ext cx="5045075" cy="12523788"/>
        </p:xfrm>
        <a:graphic>
          <a:graphicData uri="http://schemas.openxmlformats.org/drawingml/2006/table">
            <a:tbl>
              <a:tblPr/>
              <a:tblGrid>
                <a:gridCol w="1095375"/>
                <a:gridCol w="987425"/>
                <a:gridCol w="987425"/>
                <a:gridCol w="987425"/>
                <a:gridCol w="98742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Crystal system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Bravais lattices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3" tooltip="Triclinic"/>
                        </a:rPr>
                        <a:t>triclinic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4" tooltip="Triclinic"/>
                        </a:rPr>
                        <a:t>  </a:t>
                      </a:r>
                      <a:r>
                        <a:rPr kumimoji="0" lang="en-US" sz="5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5" tooltip="Monoclinic"/>
                        </a:rPr>
                        <a:t>monoclinic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6" tooltip="Monoclinic, simple"/>
                        </a:rPr>
                        <a:t>  </a:t>
                      </a:r>
                      <a:r>
                        <a:rPr kumimoji="0" lang="en-US" sz="7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7" tooltip="Monoclinic, centered"/>
                        </a:rPr>
                        <a:t>  </a:t>
                      </a:r>
                      <a:r>
                        <a:rPr kumimoji="0" lang="en-US" sz="7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8" tooltip="Orthorhombic"/>
                        </a:rPr>
                        <a:t>orthorhombic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9" tooltip="Orthohombic, simple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0" tooltip="Orthohombic, base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1" tooltip="Orthohombic, body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2" tooltip="Orthohombic, face-centered"/>
                        </a:rPr>
                        <a:t>  </a:t>
                      </a:r>
                      <a:r>
                        <a:rPr kumimoji="0" lang="en-US" sz="6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3" tooltip="Tetragonal"/>
                        </a:rPr>
                        <a:t>tetragonal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7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4" tooltip="Tetragonal, simple"/>
                        </a:rPr>
                        <a:t>  </a:t>
                      </a:r>
                      <a:r>
                        <a:rPr kumimoji="0" lang="en-US" sz="7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5" tooltip="Tetragonal, body-centered"/>
                        </a:rPr>
                        <a:t>  </a:t>
                      </a:r>
                      <a:r>
                        <a:rPr kumimoji="0" lang="en-US" sz="7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6" tooltip="Rhombohedral"/>
                        </a:rPr>
                        <a:t>rhombohedral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(trigonal)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7" tooltip="Rhombohedral"/>
                        </a:rPr>
                        <a:t>  </a:t>
                      </a:r>
                      <a:r>
                        <a:rPr kumimoji="0" lang="en-US" sz="5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8" tooltip="Hexagonal (crystal system)"/>
                        </a:rPr>
                        <a:t>hexagonal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19" tooltip="Hexagonal"/>
                        </a:rPr>
                        <a:t>  </a:t>
                      </a:r>
                      <a:r>
                        <a:rPr kumimoji="0" lang="en-US" sz="6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0" tooltip="Cubic (crystal system)"/>
                        </a:rPr>
                        <a:t>cubic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</a:b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1" tooltip="Cubic, simple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2" tooltip="Cubic, body-centered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hlinkClick r:id="rId23" tooltip="Cubic, face-centered"/>
                        </a:rPr>
                        <a:t>  </a:t>
                      </a:r>
                      <a:r>
                        <a:rPr kumimoji="0" lang="en-US" sz="5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335" name="Rectangle 319"/>
          <p:cNvSpPr>
            <a:spLocks noChangeArrowheads="1"/>
          </p:cNvSpPr>
          <p:nvPr/>
        </p:nvSpPr>
        <p:spPr bwMode="auto">
          <a:xfrm>
            <a:off x="609600" y="9551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6026" name="Picture 10" descr="Triclinic">
            <a:hlinkClick r:id="rId4" tooltip="Triclinic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2133600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1" name="Picture 15" descr="Monoclinic, simple">
            <a:hlinkClick r:id="rId6" tooltip="Monoclinic, simpl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473075"/>
            <a:ext cx="762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3" name="Picture 17" descr="Monoclinic, centered">
            <a:hlinkClick r:id="rId7" tooltip="Monoclinic, center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-473075"/>
            <a:ext cx="762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0" name="Picture 24" descr="Orthohombic, simple">
            <a:hlinkClick r:id="rId9" tooltip="Orthohombic, simpl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2" name="Picture 26" descr="Orthohombic, base-centered">
            <a:hlinkClick r:id="rId10" tooltip="Orthohombic, base-center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4" name="Picture 28" descr="Orthohombic, body-centered">
            <a:hlinkClick r:id="rId11" tooltip="Orthohombic, body-centered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6" name="Picture 30" descr="Orthohombic, face-centered">
            <a:hlinkClick r:id="rId12" tooltip="Orthohombic, face-center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219200"/>
            <a:ext cx="762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1" name="Picture 35" descr="Tetragonal, simple">
            <a:hlinkClick r:id="rId14" tooltip="Tetragonal, simpl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062288"/>
            <a:ext cx="762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3" name="Picture 37" descr="Tetragonal, body-centered">
            <a:hlinkClick r:id="rId15" tooltip="Tetragonal, body-center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62288"/>
            <a:ext cx="762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57" name="Picture 41" descr="Rhombohedral">
            <a:hlinkClick r:id="rId17" tooltip="Rhombohedral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5057775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1" name="Picture 45" descr="Hexagonal">
            <a:hlinkClick r:id="rId19" tooltip="Hexagonal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6718300"/>
            <a:ext cx="762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7" name="Picture 51" descr="Cubic, simple">
            <a:hlinkClick r:id="rId21" tooltip="Cubic, simpl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69" name="Picture 53" descr="Cubic, body-centered">
            <a:hlinkClick r:id="rId22" tooltip="Cubic, body-center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71" name="Picture 55" descr="Cubic, face-centered">
            <a:hlinkClick r:id="rId23" tooltip="Cubic, face-centered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8485188"/>
            <a:ext cx="762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/>
          <p:cNvSpPr>
            <a:spLocks noChangeArrowheads="1"/>
          </p:cNvSpPr>
          <p:nvPr/>
        </p:nvSpPr>
        <p:spPr bwMode="auto">
          <a:xfrm>
            <a:off x="21526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3842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22669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1981200" y="152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2133600" y="2209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2286000" y="2895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438400" y="3581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2895600" y="685800"/>
          <a:ext cx="14081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85800"/>
                        <a:ext cx="14081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438400" y="129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3105150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5718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4067175" y="142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2305050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79082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3257550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372427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4219575" y="20955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2457450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294322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3409950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387667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auto">
          <a:xfrm>
            <a:off x="4371975" y="276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609850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auto">
          <a:xfrm>
            <a:off x="309562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Oval 26"/>
          <p:cNvSpPr>
            <a:spLocks noChangeArrowheads="1"/>
          </p:cNvSpPr>
          <p:nvPr/>
        </p:nvSpPr>
        <p:spPr bwMode="auto">
          <a:xfrm>
            <a:off x="3562350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02907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4524375" y="34702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H="1" flipV="1">
            <a:off x="1828800" y="1524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0" name="Object 30"/>
          <p:cNvGraphicFramePr>
            <a:graphicFrameLocks noChangeAspect="1"/>
          </p:cNvGraphicFramePr>
          <p:nvPr/>
        </p:nvGraphicFramePr>
        <p:xfrm>
          <a:off x="5048250" y="1447800"/>
          <a:ext cx="11795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6" imgW="723600" imgH="203040" progId="Equation.DSMT4">
                  <p:embed/>
                </p:oleObj>
              </mc:Choice>
              <mc:Fallback>
                <p:oleObj name="Equation" r:id="rId6" imgW="72360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447800"/>
                        <a:ext cx="11795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3898900" y="29210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8" imgW="914400" imgH="190080" progId="Equation.DSMT4">
                  <p:embed/>
                </p:oleObj>
              </mc:Choice>
              <mc:Fallback>
                <p:oleObj name="Equation" r:id="rId8" imgW="914400" imgH="1900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9210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27241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Line 33"/>
          <p:cNvSpPr>
            <a:spLocks noChangeShapeType="1"/>
          </p:cNvSpPr>
          <p:nvPr/>
        </p:nvSpPr>
        <p:spPr bwMode="auto">
          <a:xfrm>
            <a:off x="31813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36385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4095750" y="1447800"/>
            <a:ext cx="55245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1956" name="Object 36"/>
          <p:cNvGraphicFramePr>
            <a:graphicFrameLocks noChangeAspect="1"/>
          </p:cNvGraphicFramePr>
          <p:nvPr/>
        </p:nvGraphicFramePr>
        <p:xfrm>
          <a:off x="649288" y="2362200"/>
          <a:ext cx="1481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10" imgW="1041120" imgH="431640" progId="Equation.DSMT4">
                  <p:embed/>
                </p:oleObj>
              </mc:Choice>
              <mc:Fallback>
                <p:oleObj name="Equation" r:id="rId10" imgW="104112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62200"/>
                        <a:ext cx="14811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>
                <a:latin typeface="Arial" charset="0"/>
              </a:rPr>
              <a:t>Basis Sets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951663" y="1955800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1600"/>
              <a:t>χ</a:t>
            </a:r>
            <a:r>
              <a:rPr lang="en-US" sz="1600"/>
              <a:t>= </a:t>
            </a:r>
            <a:r>
              <a:rPr lang="en-US" sz="1600">
                <a:sym typeface="Symbol" charset="0"/>
              </a:rPr>
              <a:t></a:t>
            </a:r>
            <a:r>
              <a:rPr lang="en-US" sz="1600"/>
              <a:t> </a:t>
            </a:r>
            <a:r>
              <a:rPr lang="el-GR" sz="1600"/>
              <a:t>χ</a:t>
            </a:r>
            <a:r>
              <a:rPr lang="en-US" sz="1600" baseline="30000"/>
              <a:t>1s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941513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640013" y="19891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336925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14788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4713288" y="1989138"/>
            <a:ext cx="347662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410200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088063" y="1989138"/>
            <a:ext cx="349250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304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273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3258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0005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699000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395913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6078538" y="1576388"/>
            <a:ext cx="29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2233613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2911475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3609975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4287838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496570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569595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6394450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579563" y="171767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462213" y="3792538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1598613" y="2667000"/>
            <a:ext cx="4953000" cy="304800"/>
            <a:chOff x="864" y="1680"/>
            <a:chExt cx="2016" cy="192"/>
          </a:xfrm>
        </p:grpSpPr>
        <p:grpSp>
          <p:nvGrpSpPr>
            <p:cNvPr id="65565" name="Group 29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566" name="Arc 3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7" name="Arc 3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8" name="Arc 3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9" name="Arc 3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70" name="Group 34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571" name="Arc 3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Arc 3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3" name="Arc 3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Arc 3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75" name="Group 39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576" name="Arc 4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7" name="Arc 4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Arc 4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9" name="Arc 4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80" name="Group 44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581" name="Arc 4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2" name="Arc 4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3" name="Arc 4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4" name="Arc 4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85" name="Group 49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586" name="Arc 5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7" name="Arc 5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8" name="Arc 5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9" name="Arc 5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90" name="Group 54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591" name="Arc 5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2" name="Arc 5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3" name="Arc 5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4" name="Arc 5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95" name="Group 59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596" name="Arc 60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7" name="Arc 61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8" name="Arc 62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9" name="Arc 63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00" name="Group 64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01" name="Arc 65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2" name="Arc 66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3" name="Arc 67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4" name="Arc 68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605" name="Line 69"/>
          <p:cNvSpPr>
            <a:spLocks noChangeShapeType="1"/>
          </p:cNvSpPr>
          <p:nvPr/>
        </p:nvSpPr>
        <p:spPr bwMode="auto">
          <a:xfrm>
            <a:off x="3148013" y="15240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>
            <a:off x="2462213" y="15240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607" name="Group 71"/>
          <p:cNvGrpSpPr>
            <a:grpSpLocks/>
          </p:cNvGrpSpPr>
          <p:nvPr/>
        </p:nvGrpSpPr>
        <p:grpSpPr bwMode="auto">
          <a:xfrm>
            <a:off x="1676400" y="3200400"/>
            <a:ext cx="2476500" cy="304800"/>
            <a:chOff x="864" y="1680"/>
            <a:chExt cx="2016" cy="192"/>
          </a:xfrm>
        </p:grpSpPr>
        <p:grpSp>
          <p:nvGrpSpPr>
            <p:cNvPr id="65608" name="Group 72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609" name="Arc 7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0" name="Arc 7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1" name="Arc 7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2" name="Arc 7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13" name="Group 77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614" name="Arc 7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5" name="Arc 7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6" name="Arc 8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7" name="Arc 8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18" name="Group 82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619" name="Arc 8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0" name="Arc 8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1" name="Arc 8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2" name="Arc 8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23" name="Group 87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624" name="Arc 8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5" name="Arc 8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6" name="Arc 9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7" name="Arc 9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28" name="Group 92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629" name="Arc 9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0" name="Arc 9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1" name="Arc 9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2" name="Arc 9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33" name="Group 97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634" name="Arc 9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5" name="Arc 9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6" name="Arc 10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7" name="Arc 10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38" name="Group 102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39" name="Arc 103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0" name="Arc 104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1" name="Arc 105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2" name="Arc 106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43" name="Group 107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44" name="Arc 108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5" name="Arc 109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6" name="Arc 110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7" name="Arc 111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5648" name="Group 112"/>
          <p:cNvGrpSpPr>
            <a:grpSpLocks/>
          </p:cNvGrpSpPr>
          <p:nvPr/>
        </p:nvGrpSpPr>
        <p:grpSpPr bwMode="auto">
          <a:xfrm>
            <a:off x="4152900" y="3200400"/>
            <a:ext cx="2476500" cy="304800"/>
            <a:chOff x="864" y="1680"/>
            <a:chExt cx="2016" cy="192"/>
          </a:xfrm>
        </p:grpSpPr>
        <p:grpSp>
          <p:nvGrpSpPr>
            <p:cNvPr id="65649" name="Group 113"/>
            <p:cNvGrpSpPr>
              <a:grpSpLocks/>
            </p:cNvGrpSpPr>
            <p:nvPr/>
          </p:nvGrpSpPr>
          <p:grpSpPr bwMode="auto">
            <a:xfrm>
              <a:off x="864" y="1680"/>
              <a:ext cx="288" cy="192"/>
              <a:chOff x="576" y="1488"/>
              <a:chExt cx="384" cy="192"/>
            </a:xfrm>
          </p:grpSpPr>
          <p:sp>
            <p:nvSpPr>
              <p:cNvPr id="65650" name="Arc 11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1" name="Arc 11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2" name="Arc 11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3" name="Arc 11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54" name="Group 118"/>
            <p:cNvGrpSpPr>
              <a:grpSpLocks/>
            </p:cNvGrpSpPr>
            <p:nvPr/>
          </p:nvGrpSpPr>
          <p:grpSpPr bwMode="auto">
            <a:xfrm>
              <a:off x="1152" y="1680"/>
              <a:ext cx="288" cy="192"/>
              <a:chOff x="576" y="1488"/>
              <a:chExt cx="384" cy="192"/>
            </a:xfrm>
          </p:grpSpPr>
          <p:sp>
            <p:nvSpPr>
              <p:cNvPr id="65655" name="Arc 11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6" name="Arc 12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7" name="Arc 12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8" name="Arc 12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59" name="Group 123"/>
            <p:cNvGrpSpPr>
              <a:grpSpLocks/>
            </p:cNvGrpSpPr>
            <p:nvPr/>
          </p:nvGrpSpPr>
          <p:grpSpPr bwMode="auto">
            <a:xfrm>
              <a:off x="1440" y="1680"/>
              <a:ext cx="288" cy="192"/>
              <a:chOff x="576" y="1488"/>
              <a:chExt cx="384" cy="192"/>
            </a:xfrm>
          </p:grpSpPr>
          <p:sp>
            <p:nvSpPr>
              <p:cNvPr id="65660" name="Arc 12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1" name="Arc 12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2" name="Arc 12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3" name="Arc 12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64" name="Group 128"/>
            <p:cNvGrpSpPr>
              <a:grpSpLocks/>
            </p:cNvGrpSpPr>
            <p:nvPr/>
          </p:nvGrpSpPr>
          <p:grpSpPr bwMode="auto">
            <a:xfrm>
              <a:off x="1728" y="1680"/>
              <a:ext cx="288" cy="192"/>
              <a:chOff x="576" y="1488"/>
              <a:chExt cx="384" cy="192"/>
            </a:xfrm>
          </p:grpSpPr>
          <p:sp>
            <p:nvSpPr>
              <p:cNvPr id="65665" name="Arc 12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6" name="Arc 13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7" name="Arc 13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8" name="Arc 13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69" name="Group 133"/>
            <p:cNvGrpSpPr>
              <a:grpSpLocks/>
            </p:cNvGrpSpPr>
            <p:nvPr/>
          </p:nvGrpSpPr>
          <p:grpSpPr bwMode="auto">
            <a:xfrm>
              <a:off x="2016" y="1680"/>
              <a:ext cx="288" cy="192"/>
              <a:chOff x="576" y="1488"/>
              <a:chExt cx="384" cy="192"/>
            </a:xfrm>
          </p:grpSpPr>
          <p:sp>
            <p:nvSpPr>
              <p:cNvPr id="65670" name="Arc 13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1" name="Arc 13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2" name="Arc 13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3" name="Arc 13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74" name="Group 138"/>
            <p:cNvGrpSpPr>
              <a:grpSpLocks/>
            </p:cNvGrpSpPr>
            <p:nvPr/>
          </p:nvGrpSpPr>
          <p:grpSpPr bwMode="auto">
            <a:xfrm>
              <a:off x="2304" y="1680"/>
              <a:ext cx="288" cy="192"/>
              <a:chOff x="576" y="1488"/>
              <a:chExt cx="384" cy="192"/>
            </a:xfrm>
          </p:grpSpPr>
          <p:sp>
            <p:nvSpPr>
              <p:cNvPr id="65675" name="Arc 13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6" name="Arc 14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7" name="Arc 14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8" name="Arc 14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79" name="Group 143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80" name="Arc 144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1" name="Arc 145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2" name="Arc 146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3" name="Arc 147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684" name="Group 148"/>
            <p:cNvGrpSpPr>
              <a:grpSpLocks/>
            </p:cNvGrpSpPr>
            <p:nvPr/>
          </p:nvGrpSpPr>
          <p:grpSpPr bwMode="auto">
            <a:xfrm>
              <a:off x="2592" y="1680"/>
              <a:ext cx="288" cy="192"/>
              <a:chOff x="576" y="1488"/>
              <a:chExt cx="384" cy="192"/>
            </a:xfrm>
          </p:grpSpPr>
          <p:sp>
            <p:nvSpPr>
              <p:cNvPr id="65685" name="Arc 149"/>
              <p:cNvSpPr>
                <a:spLocks/>
              </p:cNvSpPr>
              <p:nvPr/>
            </p:nvSpPr>
            <p:spPr bwMode="auto">
              <a:xfrm flipV="1">
                <a:off x="672" y="1580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6" name="Arc 150"/>
              <p:cNvSpPr>
                <a:spLocks/>
              </p:cNvSpPr>
              <p:nvPr/>
            </p:nvSpPr>
            <p:spPr bwMode="auto">
              <a:xfrm flipH="1">
                <a:off x="768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7" name="Arc 151"/>
              <p:cNvSpPr>
                <a:spLocks/>
              </p:cNvSpPr>
              <p:nvPr/>
            </p:nvSpPr>
            <p:spPr bwMode="auto">
              <a:xfrm flipH="1" flipV="1">
                <a:off x="576" y="158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8" name="Arc 152"/>
              <p:cNvSpPr>
                <a:spLocks/>
              </p:cNvSpPr>
              <p:nvPr/>
            </p:nvSpPr>
            <p:spPr bwMode="auto">
              <a:xfrm>
                <a:off x="864" y="1488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689" name="Text Box 153"/>
          <p:cNvSpPr txBox="1">
            <a:spLocks noChangeArrowheads="1"/>
          </p:cNvSpPr>
          <p:nvPr/>
        </p:nvSpPr>
        <p:spPr bwMode="auto">
          <a:xfrm>
            <a:off x="6935788" y="2659063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m=1, G=2</a:t>
            </a:r>
            <a:r>
              <a:rPr lang="el-GR" sz="1600"/>
              <a:t>π</a:t>
            </a:r>
            <a:r>
              <a:rPr lang="en-US" sz="1600"/>
              <a:t>/a</a:t>
            </a:r>
            <a:endParaRPr lang="el-GR" sz="1600"/>
          </a:p>
        </p:txBody>
      </p:sp>
      <p:sp>
        <p:nvSpPr>
          <p:cNvPr id="65691" name="Text Box 155"/>
          <p:cNvSpPr txBox="1">
            <a:spLocks noChangeArrowheads="1"/>
          </p:cNvSpPr>
          <p:nvPr/>
        </p:nvSpPr>
        <p:spPr bwMode="auto">
          <a:xfrm>
            <a:off x="2654300" y="3735388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65692" name="Text Box 156"/>
          <p:cNvSpPr txBox="1">
            <a:spLocks noChangeArrowheads="1"/>
          </p:cNvSpPr>
          <p:nvPr/>
        </p:nvSpPr>
        <p:spPr bwMode="auto">
          <a:xfrm>
            <a:off x="304800" y="2668588"/>
            <a:ext cx="1125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Plane waves:</a:t>
            </a:r>
          </a:p>
        </p:txBody>
      </p:sp>
      <p:sp>
        <p:nvSpPr>
          <p:cNvPr id="65693" name="Text Box 157"/>
          <p:cNvSpPr txBox="1">
            <a:spLocks noChangeArrowheads="1"/>
          </p:cNvSpPr>
          <p:nvPr/>
        </p:nvSpPr>
        <p:spPr bwMode="auto">
          <a:xfrm>
            <a:off x="3962400" y="3582988"/>
            <a:ext cx="2317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  <a:p>
            <a:pPr>
              <a:lnSpc>
                <a:spcPct val="60000"/>
              </a:lnSpc>
            </a:pPr>
            <a:r>
              <a:rPr lang="en-US" sz="1400" b="1"/>
              <a:t>.</a:t>
            </a:r>
          </a:p>
        </p:txBody>
      </p:sp>
      <p:sp>
        <p:nvSpPr>
          <p:cNvPr id="65694" name="Text Box 158"/>
          <p:cNvSpPr txBox="1">
            <a:spLocks noChangeArrowheads="1"/>
          </p:cNvSpPr>
          <p:nvPr/>
        </p:nvSpPr>
        <p:spPr bwMode="auto">
          <a:xfrm>
            <a:off x="304800" y="1982788"/>
            <a:ext cx="1335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Atom-centered:</a:t>
            </a:r>
          </a:p>
        </p:txBody>
      </p:sp>
      <p:sp>
        <p:nvSpPr>
          <p:cNvPr id="65697" name="Text Box 161"/>
          <p:cNvSpPr txBox="1">
            <a:spLocks noChangeArrowheads="1"/>
          </p:cNvSpPr>
          <p:nvPr/>
        </p:nvSpPr>
        <p:spPr bwMode="auto">
          <a:xfrm>
            <a:off x="6934200" y="3168650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m=2, G=4</a:t>
            </a:r>
            <a:r>
              <a:rPr lang="el-GR" sz="1600"/>
              <a:t>π</a:t>
            </a:r>
            <a:r>
              <a:rPr lang="en-US" sz="1600"/>
              <a:t>/a</a:t>
            </a:r>
            <a:endParaRPr lang="el-GR" sz="1600"/>
          </a:p>
        </p:txBody>
      </p:sp>
      <p:sp>
        <p:nvSpPr>
          <p:cNvPr id="65698" name="Text Box 162"/>
          <p:cNvSpPr txBox="1">
            <a:spLocks noChangeArrowheads="1"/>
          </p:cNvSpPr>
          <p:nvPr/>
        </p:nvSpPr>
        <p:spPr bwMode="auto">
          <a:xfrm>
            <a:off x="1393825" y="4841875"/>
            <a:ext cx="179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u="sng"/>
              <a:t>Input</a:t>
            </a:r>
          </a:p>
          <a:p>
            <a:pPr algn="ctr"/>
            <a:r>
              <a:rPr lang="en-US"/>
              <a:t>System – lattice, potential</a:t>
            </a:r>
          </a:p>
          <a:p>
            <a:pPr algn="ctr"/>
            <a:r>
              <a:rPr lang="en-US"/>
              <a:t>Plane-wave cutoff</a:t>
            </a:r>
          </a:p>
          <a:p>
            <a:pPr algn="ctr"/>
            <a:r>
              <a:rPr lang="en-US"/>
              <a:t>k-point sample</a:t>
            </a:r>
          </a:p>
        </p:txBody>
      </p:sp>
      <p:sp>
        <p:nvSpPr>
          <p:cNvPr id="65699" name="Line 163"/>
          <p:cNvSpPr>
            <a:spLocks noChangeShapeType="1"/>
          </p:cNvSpPr>
          <p:nvPr/>
        </p:nvSpPr>
        <p:spPr bwMode="auto">
          <a:xfrm>
            <a:off x="3200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00" name="Text Box 164"/>
          <p:cNvSpPr txBox="1">
            <a:spLocks noChangeArrowheads="1"/>
          </p:cNvSpPr>
          <p:nvPr/>
        </p:nvSpPr>
        <p:spPr bwMode="auto">
          <a:xfrm>
            <a:off x="3713163" y="4838700"/>
            <a:ext cx="17557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u="sng"/>
              <a:t>Output</a:t>
            </a:r>
          </a:p>
          <a:p>
            <a:pPr algn="ctr"/>
            <a:r>
              <a:rPr lang="en-US"/>
              <a:t>Band coefficients</a:t>
            </a:r>
          </a:p>
          <a:p>
            <a:pPr algn="ctr"/>
            <a:r>
              <a:rPr lang="en-US"/>
              <a:t>Band energies at k-points</a:t>
            </a:r>
          </a:p>
          <a:p>
            <a:pPr algn="ctr"/>
            <a:r>
              <a:rPr lang="en-US"/>
              <a:t>Total electron density</a:t>
            </a:r>
          </a:p>
          <a:p>
            <a:pPr algn="ctr"/>
            <a:r>
              <a:rPr lang="en-US"/>
              <a:t>Total energy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>
                <a:latin typeface="Arial" charset="0"/>
              </a:rPr>
              <a:t>Plane-wave Basis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</a:rPr>
              <a:t>Expand ψº(r) in plane-waves (Fourier expansion)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Periodic boundary conditions restrict allowable plane wave frequencies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>
                <a:latin typeface="Arial" charset="0"/>
              </a:rPr>
              <a:t>			</a:t>
            </a:r>
            <a:r>
              <a:rPr lang="en-US" sz="1600">
                <a:latin typeface="Arial" charset="0"/>
              </a:rPr>
              <a:t>ψº(r)  = Σ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 c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600">
                <a:latin typeface="Arial" charset="0"/>
              </a:rPr>
              <a:t>,   G = 2πn/a,   n </a:t>
            </a:r>
            <a:r>
              <a:rPr lang="en-US" sz="1600">
                <a:latin typeface="Arial" charset="0"/>
                <a:sym typeface="Symbol" charset="0"/>
              </a:rPr>
              <a:t> I</a:t>
            </a:r>
            <a:endParaRPr lang="en-US" sz="16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Coefficients c</a:t>
            </a:r>
            <a:r>
              <a:rPr lang="en-US" sz="1600" baseline="-25000">
                <a:latin typeface="Arial" charset="0"/>
              </a:rPr>
              <a:t>G</a:t>
            </a:r>
            <a:r>
              <a:rPr lang="en-US" sz="1600">
                <a:latin typeface="Arial" charset="0"/>
              </a:rPr>
              <a:t> determined by variational principle</a:t>
            </a:r>
          </a:p>
          <a:p>
            <a:pPr lvl="1">
              <a:lnSpc>
                <a:spcPct val="90000"/>
              </a:lnSpc>
            </a:pPr>
            <a:endParaRPr lang="en-US" sz="1600"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sym typeface="Symbol" charset="0"/>
              </a:rPr>
              <a:t>Kohn-Sham equations assume convenient form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sym typeface="Symbol" charset="0"/>
              </a:rPr>
              <a:t>Kinetic energy term diagonal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  <a:sym typeface="Symbol" charset="0"/>
              </a:rPr>
              <a:t>			 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600">
                <a:latin typeface="Arial" charset="0"/>
              </a:rPr>
              <a:t>| </a:t>
            </a:r>
            <a:r>
              <a:rPr lang="en-US" sz="1600">
                <a:latin typeface="Arial" charset="0"/>
                <a:sym typeface="Symbol" charset="0"/>
              </a:rPr>
              <a:t>-½</a:t>
            </a:r>
            <a:r>
              <a:rPr lang="en-US" sz="1600" baseline="30000">
                <a:latin typeface="Arial" charset="0"/>
                <a:sym typeface="Symbol" charset="0"/>
              </a:rPr>
              <a:t>2 </a:t>
            </a:r>
            <a:r>
              <a:rPr lang="en-US" sz="1600">
                <a:latin typeface="Arial" charset="0"/>
                <a:sym typeface="Symbol" charset="0"/>
              </a:rPr>
              <a:t>|</a:t>
            </a:r>
            <a:r>
              <a:rPr lang="en-US" sz="1600" baseline="30000">
                <a:latin typeface="Arial" charset="0"/>
                <a:sym typeface="Symbol" charset="0"/>
              </a:rPr>
              <a:t> 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</a:t>
            </a:r>
            <a:r>
              <a:rPr lang="ja-JP" altLang="en-US" sz="1600" baseline="30000">
                <a:latin typeface="Arial" charset="0"/>
              </a:rPr>
              <a:t>’</a:t>
            </a:r>
            <a:r>
              <a:rPr lang="en-US" sz="1600" baseline="30000">
                <a:latin typeface="Arial" charset="0"/>
              </a:rPr>
              <a:t>r</a:t>
            </a:r>
            <a:r>
              <a:rPr lang="en-US" sz="1600">
                <a:latin typeface="Arial" charset="0"/>
                <a:sym typeface="Symbol" charset="0"/>
              </a:rPr>
              <a:t></a:t>
            </a:r>
            <a:r>
              <a:rPr lang="en-US" sz="1600">
                <a:latin typeface="Arial" charset="0"/>
              </a:rPr>
              <a:t> = </a:t>
            </a:r>
            <a:r>
              <a:rPr lang="en-US" sz="1600">
                <a:latin typeface="Arial" charset="0"/>
                <a:sym typeface="Symbol" charset="0"/>
              </a:rPr>
              <a:t>½</a:t>
            </a:r>
            <a:r>
              <a:rPr lang="en-US" sz="1600">
                <a:latin typeface="Arial" charset="0"/>
              </a:rPr>
              <a:t>G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 δ</a:t>
            </a:r>
            <a:r>
              <a:rPr lang="en-US" sz="1600" baseline="-25000">
                <a:latin typeface="Arial" charset="0"/>
              </a:rPr>
              <a:t>GG</a:t>
            </a:r>
            <a:r>
              <a:rPr lang="ja-JP" altLang="en-US" sz="1600" baseline="-25000">
                <a:latin typeface="Arial" charset="0"/>
              </a:rPr>
              <a:t>’</a:t>
            </a:r>
            <a:endParaRPr lang="en-US" sz="1600" baseline="-250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Potential energy term given by Fourier transform of V(r)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</a:rPr>
              <a:t>			 </a:t>
            </a:r>
            <a:r>
              <a:rPr lang="en-US" sz="1600">
                <a:latin typeface="Arial" charset="0"/>
                <a:sym typeface="Symbol" charset="0"/>
              </a:rPr>
              <a:t>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iGr</a:t>
            </a:r>
            <a:r>
              <a:rPr lang="en-US" sz="1400">
                <a:latin typeface="Arial" charset="0"/>
              </a:rPr>
              <a:t> |V(r)| </a:t>
            </a:r>
            <a:r>
              <a:rPr lang="en-US" sz="1600">
                <a:latin typeface="Arial" charset="0"/>
              </a:rPr>
              <a:t>e</a:t>
            </a:r>
            <a:r>
              <a:rPr lang="en-US" sz="1600" baseline="30000">
                <a:latin typeface="Arial" charset="0"/>
              </a:rPr>
              <a:t>iG</a:t>
            </a:r>
            <a:r>
              <a:rPr lang="ja-JP" altLang="en-US" sz="1600" baseline="30000">
                <a:latin typeface="Arial" charset="0"/>
              </a:rPr>
              <a:t>’</a:t>
            </a:r>
            <a:r>
              <a:rPr lang="en-US" sz="1600" baseline="30000">
                <a:latin typeface="Arial" charset="0"/>
              </a:rPr>
              <a:t>r</a:t>
            </a:r>
            <a:r>
              <a:rPr lang="en-US" sz="1600">
                <a:latin typeface="Arial" charset="0"/>
                <a:sym typeface="Symbol" charset="0"/>
              </a:rPr>
              <a:t></a:t>
            </a:r>
            <a:r>
              <a:rPr lang="en-US" sz="1600"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= V(G – G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sz="14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sym typeface="Symbol" charset="0"/>
              </a:rPr>
              <a:t>Solve (# k-points) Kohn-Sham matrices of dimension (# PW) x (# PW)</a:t>
            </a:r>
          </a:p>
          <a:p>
            <a:pPr lvl="2">
              <a:lnSpc>
                <a:spcPct val="90000"/>
              </a:lnSpc>
            </a:pPr>
            <a:r>
              <a:rPr lang="en-US" sz="1400">
                <a:latin typeface="Arial" charset="0"/>
                <a:sym typeface="Symbol" charset="0"/>
              </a:rPr>
              <a:t>direct diagonalization or iterative techniques</a:t>
            </a:r>
          </a:p>
          <a:p>
            <a:pPr lvl="2">
              <a:lnSpc>
                <a:spcPct val="90000"/>
              </a:lnSpc>
            </a:pPr>
            <a:endParaRPr lang="en-US" sz="1400"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Kinetic energy cutoff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 (single parameter!) determines # plane waves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n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>
                <a:latin typeface="Arial" charset="0"/>
              </a:rPr>
              <a:t> chosen such that ħ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G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 baseline="30000">
                <a:latin typeface="Arial" charset="0"/>
              </a:rPr>
              <a:t>2</a:t>
            </a:r>
            <a:r>
              <a:rPr lang="en-US" sz="1600">
                <a:latin typeface="Arial" charset="0"/>
              </a:rPr>
              <a:t>/2m</a:t>
            </a:r>
            <a:r>
              <a:rPr lang="en-US" sz="1600" baseline="-25000">
                <a:latin typeface="Arial" charset="0"/>
              </a:rPr>
              <a:t>e</a:t>
            </a:r>
            <a:r>
              <a:rPr lang="en-US" sz="1600">
                <a:latin typeface="Arial" charset="0"/>
              </a:rPr>
              <a:t> &lt; KE</a:t>
            </a:r>
            <a:r>
              <a:rPr lang="en-US" sz="1600" baseline="-25000">
                <a:latin typeface="Arial" charset="0"/>
              </a:rPr>
              <a:t>cutoff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n</a:t>
            </a:r>
            <a:r>
              <a:rPr lang="en-US" sz="1600" baseline="-25000">
                <a:latin typeface="Arial" charset="0"/>
              </a:rPr>
              <a:t>max</a:t>
            </a:r>
            <a:r>
              <a:rPr lang="en-US" sz="1600">
                <a:latin typeface="Arial" charset="0"/>
              </a:rPr>
              <a:t> ~ 10</a:t>
            </a:r>
            <a:r>
              <a:rPr lang="en-US" sz="1600" baseline="30000">
                <a:latin typeface="Arial" charset="0"/>
              </a:rPr>
              <a:t>5</a:t>
            </a:r>
            <a:r>
              <a:rPr lang="en-US" sz="1600">
                <a:latin typeface="Arial" charset="0"/>
              </a:rPr>
              <a:t> - 10</a:t>
            </a:r>
            <a:r>
              <a:rPr lang="en-US" sz="1600" baseline="30000">
                <a:latin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8600" y="2773363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5" imgW="2793960" imgH="647640" progId="Equation.DSMT4">
                  <p:embed/>
                </p:oleObj>
              </mc:Choice>
              <mc:Fallback>
                <p:oleObj name="Equation" r:id="rId5" imgW="2793960" imgH="64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73363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73088" y="2209800"/>
            <a:ext cx="16367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Face-centered cubic</a:t>
            </a:r>
          </a:p>
          <a:p>
            <a:pPr algn="ctr"/>
            <a:r>
              <a:rPr lang="en-US"/>
              <a:t>example Cu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"/>
            <a:ext cx="2057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808038" y="355600"/>
            <a:ext cx="109696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Simple cubic</a:t>
            </a:r>
          </a:p>
          <a:p>
            <a:pPr algn="ctr"/>
            <a:r>
              <a:rPr lang="en-US"/>
              <a:t>example Po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28600" y="990600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8" imgW="2793960" imgH="647640" progId="Equation.DSMT4">
                  <p:embed/>
                </p:oleObj>
              </mc:Choice>
              <mc:Fallback>
                <p:oleObj name="Equation" r:id="rId8" imgW="2793960" imgH="647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990600" y="1752600"/>
          <a:ext cx="381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Equation" r:id="rId10" imgW="317160" imgH="126720" progId="Equation.DSMT4">
                  <p:embed/>
                </p:oleObj>
              </mc:Choice>
              <mc:Fallback>
                <p:oleObj name="Equation" r:id="rId10" imgW="317160" imgH="126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81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990600" y="3535363"/>
          <a:ext cx="6699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Equation" r:id="rId12" imgW="558720" imgH="228600" progId="Equation.DSMT4">
                  <p:embed/>
                </p:oleObj>
              </mc:Choice>
              <mc:Fallback>
                <p:oleObj name="Equation" r:id="rId12" imgW="5587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35363"/>
                        <a:ext cx="6699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85800"/>
            <a:ext cx="22860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52400" y="1181100"/>
          <a:ext cx="279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Equation" r:id="rId5" imgW="2793960" imgH="647640" progId="Equation.DSMT4">
                  <p:embed/>
                </p:oleObj>
              </mc:Choice>
              <mc:Fallback>
                <p:oleObj name="Equation" r:id="rId5" imgW="2793960" imgH="647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81100"/>
                        <a:ext cx="2790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1673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Body-centered cubic</a:t>
            </a:r>
          </a:p>
          <a:p>
            <a:pPr algn="ctr"/>
            <a:r>
              <a:rPr lang="en-US"/>
              <a:t>example Fe</a:t>
            </a: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066800" y="2057400"/>
          <a:ext cx="7302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7302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4384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52400" y="3465513"/>
          <a:ext cx="2790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name="Equation" r:id="rId10" imgW="2793960" imgH="711000" progId="Equation.DSMT4">
                  <p:embed/>
                </p:oleObj>
              </mc:Choice>
              <mc:Fallback>
                <p:oleObj name="Equation" r:id="rId10" imgW="279396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65513"/>
                        <a:ext cx="27908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76250" y="2849563"/>
            <a:ext cx="19526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Hexagonal close packed</a:t>
            </a:r>
          </a:p>
          <a:p>
            <a:pPr algn="ctr"/>
            <a:r>
              <a:rPr lang="en-US"/>
              <a:t>example Ru</a:t>
            </a: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828800" y="5410200"/>
          <a:ext cx="381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name="Equation" r:id="rId12" imgW="317160" imgH="126720" progId="Equation.DSMT4">
                  <p:embed/>
                </p:oleObj>
              </mc:Choice>
              <mc:Fallback>
                <p:oleObj name="Equation" r:id="rId12" imgW="317160" imgH="126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381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609600" y="4533900"/>
          <a:ext cx="18780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5" name="Equation" r:id="rId14" imgW="1879560" imgH="647640" progId="Equation.DSMT4">
                  <p:embed/>
                </p:oleObj>
              </mc:Choice>
              <mc:Fallback>
                <p:oleObj name="Equation" r:id="rId14" imgW="1879560" imgH="647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33900"/>
                        <a:ext cx="18780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838200" y="4267200"/>
            <a:ext cx="1206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Two-atom basis:</a:t>
            </a:r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396875" y="5327650"/>
          <a:ext cx="1155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Equation" r:id="rId16" imgW="965160" imgH="241200" progId="Equation.DSMT4">
                  <p:embed/>
                </p:oleObj>
              </mc:Choice>
              <mc:Fallback>
                <p:oleObj name="Equation" r:id="rId16" imgW="96516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327650"/>
                        <a:ext cx="11557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09800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3505200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2201069" y="2567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2353469" y="25963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467894" y="2551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620294" y="2551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1978025" y="2819400"/>
            <a:ext cx="911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/>
              <a:t>ok</a:t>
            </a:r>
          </a:p>
          <a:p>
            <a:pPr algn="ctr" eaLnBrk="1" hangingPunct="1"/>
            <a:r>
              <a:rPr lang="en-US" i="1"/>
              <a:t>Closed-shell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sp>
        <p:nvSpPr>
          <p:cNvPr id="2061" name="TextBox 12"/>
          <p:cNvSpPr txBox="1">
            <a:spLocks noChangeArrowheads="1"/>
          </p:cNvSpPr>
          <p:nvPr/>
        </p:nvSpPr>
        <p:spPr bwMode="auto">
          <a:xfrm>
            <a:off x="3429000" y="2819400"/>
            <a:ext cx="611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No-no!</a:t>
            </a:r>
          </a:p>
        </p:txBody>
      </p:sp>
      <p:cxnSp>
        <p:nvCxnSpPr>
          <p:cNvPr id="2" name="Straight Connector 2"/>
          <p:cNvCxnSpPr>
            <a:cxnSpLocks noChangeShapeType="1"/>
          </p:cNvCxnSpPr>
          <p:nvPr/>
        </p:nvCxnSpPr>
        <p:spPr bwMode="auto">
          <a:xfrm>
            <a:off x="4727575" y="2590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/>
          <p:nvPr/>
        </p:nvCxnSpPr>
        <p:spPr>
          <a:xfrm rot="5400000" flipH="1" flipV="1">
            <a:off x="4718844" y="2567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16200000" flipH="1">
            <a:off x="4871244" y="25963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11"/>
          <p:cNvSpPr txBox="1">
            <a:spLocks noChangeArrowheads="1"/>
          </p:cNvSpPr>
          <p:nvPr/>
        </p:nvSpPr>
        <p:spPr bwMode="auto">
          <a:xfrm>
            <a:off x="4495800" y="2819400"/>
            <a:ext cx="911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/>
              <a:t>ok</a:t>
            </a:r>
          </a:p>
          <a:p>
            <a:pPr algn="ctr" eaLnBrk="1" hangingPunct="1"/>
            <a:r>
              <a:rPr lang="en-US" i="1"/>
              <a:t>Closed-shell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cxnSp>
        <p:nvCxnSpPr>
          <p:cNvPr id="9" name="Straight Connector 2"/>
          <p:cNvCxnSpPr>
            <a:cxnSpLocks noChangeShapeType="1"/>
          </p:cNvCxnSpPr>
          <p:nvPr/>
        </p:nvCxnSpPr>
        <p:spPr bwMode="auto">
          <a:xfrm>
            <a:off x="64008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2"/>
          <p:cNvCxnSpPr>
            <a:cxnSpLocks noChangeShapeType="1"/>
          </p:cNvCxnSpPr>
          <p:nvPr/>
        </p:nvCxnSpPr>
        <p:spPr bwMode="auto">
          <a:xfrm>
            <a:off x="63928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5"/>
          <p:cNvCxnSpPr/>
          <p:nvPr/>
        </p:nvCxnSpPr>
        <p:spPr>
          <a:xfrm rot="5400000" flipH="1" flipV="1">
            <a:off x="63539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"/>
          <p:cNvCxnSpPr/>
          <p:nvPr/>
        </p:nvCxnSpPr>
        <p:spPr>
          <a:xfrm rot="16200000" flipH="1">
            <a:off x="65063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25146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"/>
          <p:cNvCxnSpPr>
            <a:cxnSpLocks noChangeShapeType="1"/>
          </p:cNvCxnSpPr>
          <p:nvPr/>
        </p:nvCxnSpPr>
        <p:spPr bwMode="auto">
          <a:xfrm>
            <a:off x="25066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5"/>
          <p:cNvCxnSpPr/>
          <p:nvPr/>
        </p:nvCxnSpPr>
        <p:spPr>
          <a:xfrm rot="5400000" flipH="1" flipV="1">
            <a:off x="24677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/>
          <p:nvPr/>
        </p:nvCxnSpPr>
        <p:spPr>
          <a:xfrm rot="16200000" flipH="1">
            <a:off x="2620169" y="44569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"/>
          <p:cNvCxnSpPr>
            <a:cxnSpLocks noChangeShapeType="1"/>
          </p:cNvCxnSpPr>
          <p:nvPr/>
        </p:nvCxnSpPr>
        <p:spPr bwMode="auto">
          <a:xfrm>
            <a:off x="32004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2"/>
          <p:cNvCxnSpPr>
            <a:cxnSpLocks noChangeShapeType="1"/>
          </p:cNvCxnSpPr>
          <p:nvPr/>
        </p:nvCxnSpPr>
        <p:spPr bwMode="auto">
          <a:xfrm>
            <a:off x="31924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"/>
          <p:cNvCxnSpPr/>
          <p:nvPr/>
        </p:nvCxnSpPr>
        <p:spPr>
          <a:xfrm rot="5400000" flipH="1" flipV="1">
            <a:off x="3153569" y="44092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rot="16200000" flipH="1">
            <a:off x="33059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"/>
          <p:cNvCxnSpPr>
            <a:cxnSpLocks noChangeShapeType="1"/>
          </p:cNvCxnSpPr>
          <p:nvPr/>
        </p:nvCxnSpPr>
        <p:spPr bwMode="auto">
          <a:xfrm>
            <a:off x="38862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"/>
          <p:cNvCxnSpPr>
            <a:cxnSpLocks noChangeShapeType="1"/>
          </p:cNvCxnSpPr>
          <p:nvPr/>
        </p:nvCxnSpPr>
        <p:spPr bwMode="auto">
          <a:xfrm>
            <a:off x="38782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5"/>
          <p:cNvCxnSpPr/>
          <p:nvPr/>
        </p:nvCxnSpPr>
        <p:spPr>
          <a:xfrm rot="5400000" flipH="1" flipV="1">
            <a:off x="3839369" y="4868069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"/>
          <p:cNvCxnSpPr/>
          <p:nvPr/>
        </p:nvCxnSpPr>
        <p:spPr>
          <a:xfrm rot="16200000" flipH="1">
            <a:off x="4533107" y="4441031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"/>
          <p:cNvCxnSpPr>
            <a:cxnSpLocks noChangeShapeType="1"/>
          </p:cNvCxnSpPr>
          <p:nvPr/>
        </p:nvCxnSpPr>
        <p:spPr bwMode="auto">
          <a:xfrm>
            <a:off x="45720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"/>
          <p:cNvCxnSpPr>
            <a:cxnSpLocks noChangeShapeType="1"/>
          </p:cNvCxnSpPr>
          <p:nvPr/>
        </p:nvCxnSpPr>
        <p:spPr bwMode="auto">
          <a:xfrm>
            <a:off x="45640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5"/>
          <p:cNvCxnSpPr/>
          <p:nvPr/>
        </p:nvCxnSpPr>
        <p:spPr>
          <a:xfrm rot="5400000" flipH="1" flipV="1">
            <a:off x="3999707" y="4380706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"/>
          <p:cNvCxnSpPr/>
          <p:nvPr/>
        </p:nvCxnSpPr>
        <p:spPr>
          <a:xfrm rot="16200000" flipH="1">
            <a:off x="4677569" y="48966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"/>
          <p:cNvCxnSpPr>
            <a:cxnSpLocks noChangeShapeType="1"/>
          </p:cNvCxnSpPr>
          <p:nvPr/>
        </p:nvCxnSpPr>
        <p:spPr bwMode="auto">
          <a:xfrm>
            <a:off x="5562600" y="4419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Straight Connector 2"/>
          <p:cNvCxnSpPr>
            <a:cxnSpLocks noChangeShapeType="1"/>
          </p:cNvCxnSpPr>
          <p:nvPr/>
        </p:nvCxnSpPr>
        <p:spPr bwMode="auto">
          <a:xfrm>
            <a:off x="5554663" y="4875213"/>
            <a:ext cx="457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Straight Arrow Connector 5"/>
          <p:cNvCxnSpPr/>
          <p:nvPr/>
        </p:nvCxnSpPr>
        <p:spPr>
          <a:xfrm rot="5400000" flipH="1" flipV="1">
            <a:off x="5515769" y="43807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4" name="Straight Arrow Connector 7"/>
          <p:cNvCxnSpPr/>
          <p:nvPr/>
        </p:nvCxnSpPr>
        <p:spPr>
          <a:xfrm rot="16200000" flipH="1">
            <a:off x="5668169" y="44092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Text Box 39"/>
          <p:cNvSpPr txBox="1">
            <a:spLocks noChangeArrowheads="1"/>
          </p:cNvSpPr>
          <p:nvPr/>
        </p:nvSpPr>
        <p:spPr bwMode="auto">
          <a:xfrm>
            <a:off x="1933575" y="47244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400" i="1">
                <a:latin typeface="Times New Roman" charset="0"/>
                <a:cs typeface="Times New Roman" charset="0"/>
              </a:rPr>
              <a:t>ψ</a:t>
            </a:r>
            <a:r>
              <a:rPr lang="en-US" sz="1400" baseline="-25000">
                <a:latin typeface="Times New Roman" charset="0"/>
                <a:cs typeface="Times New Roman" charset="0"/>
              </a:rPr>
              <a:t>1</a:t>
            </a:r>
            <a:endParaRPr lang="el-GR" sz="1400" baseline="-25000">
              <a:latin typeface="Times New Roman" charset="0"/>
              <a:cs typeface="Times New Roman" charset="0"/>
            </a:endParaRPr>
          </a:p>
        </p:txBody>
      </p:sp>
      <p:sp>
        <p:nvSpPr>
          <p:cNvPr id="2091" name="Text Box 40"/>
          <p:cNvSpPr txBox="1">
            <a:spLocks noChangeArrowheads="1"/>
          </p:cNvSpPr>
          <p:nvPr/>
        </p:nvSpPr>
        <p:spPr bwMode="auto">
          <a:xfrm>
            <a:off x="1933575" y="427196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400" i="1">
                <a:latin typeface="Times New Roman" charset="0"/>
                <a:cs typeface="Times New Roman" charset="0"/>
              </a:rPr>
              <a:t>ψ</a:t>
            </a:r>
            <a:r>
              <a:rPr lang="en-US" sz="1400" baseline="-25000">
                <a:latin typeface="Times New Roman" charset="0"/>
                <a:cs typeface="Times New Roman" charset="0"/>
              </a:rPr>
              <a:t>2</a:t>
            </a:r>
            <a:endParaRPr lang="el-GR" sz="1400" baseline="-2500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2050" name="Object 41"/>
          <p:cNvGraphicFramePr>
            <a:graphicFrameLocks noChangeAspect="1"/>
          </p:cNvGraphicFramePr>
          <p:nvPr/>
        </p:nvGraphicFramePr>
        <p:xfrm>
          <a:off x="2514600" y="511016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1016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2"/>
          <p:cNvGraphicFramePr>
            <a:graphicFrameLocks noChangeAspect="1"/>
          </p:cNvGraphicFramePr>
          <p:nvPr/>
        </p:nvGraphicFramePr>
        <p:xfrm>
          <a:off x="3171825" y="511016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406080" imgH="228600" progId="Equation.DSMT4">
                  <p:embed/>
                </p:oleObj>
              </mc:Choice>
              <mc:Fallback>
                <p:oleObj name="Equation" r:id="rId6" imgW="4060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1016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3"/>
          <p:cNvGraphicFramePr>
            <a:graphicFrameLocks noChangeAspect="1"/>
          </p:cNvGraphicFramePr>
          <p:nvPr/>
        </p:nvGraphicFramePr>
        <p:xfrm>
          <a:off x="3886200" y="5113338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13338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4"/>
          <p:cNvGraphicFramePr>
            <a:graphicFrameLocks noChangeAspect="1"/>
          </p:cNvGraphicFramePr>
          <p:nvPr/>
        </p:nvGraphicFramePr>
        <p:xfrm>
          <a:off x="4572000" y="5116513"/>
          <a:ext cx="533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16513"/>
                        <a:ext cx="533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"/>
          <p:cNvCxnSpPr>
            <a:cxnSpLocks noChangeShapeType="1"/>
          </p:cNvCxnSpPr>
          <p:nvPr/>
        </p:nvCxnSpPr>
        <p:spPr bwMode="auto">
          <a:xfrm>
            <a:off x="3959225" y="3657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5"/>
          <p:cNvCxnSpPr/>
          <p:nvPr/>
        </p:nvCxnSpPr>
        <p:spPr>
          <a:xfrm rot="5400000" flipH="1" flipV="1">
            <a:off x="3950494" y="36345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7"/>
          <p:cNvCxnSpPr/>
          <p:nvPr/>
        </p:nvCxnSpPr>
        <p:spPr>
          <a:xfrm rot="16200000" flipH="1">
            <a:off x="4102894" y="36631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295400" y="3305175"/>
            <a:ext cx="1071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Lithium 1s</a:t>
            </a:r>
            <a:r>
              <a:rPr lang="en-US" baseline="30000"/>
              <a:t>2</a:t>
            </a:r>
            <a:r>
              <a:rPr lang="en-US"/>
              <a:t>2s</a:t>
            </a:r>
            <a:r>
              <a:rPr lang="en-US" baseline="30000"/>
              <a:t>1</a:t>
            </a:r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>
            <a:off x="3959225" y="289242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5"/>
          <p:cNvCxnSpPr/>
          <p:nvPr/>
        </p:nvCxnSpPr>
        <p:spPr>
          <a:xfrm rot="5400000" flipH="1" flipV="1">
            <a:off x="3950494" y="286940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/>
          <p:cNvCxnSpPr>
            <a:cxnSpLocks noChangeShapeType="1"/>
          </p:cNvCxnSpPr>
          <p:nvPr/>
        </p:nvCxnSpPr>
        <p:spPr bwMode="auto">
          <a:xfrm>
            <a:off x="20574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5"/>
          <p:cNvCxnSpPr/>
          <p:nvPr/>
        </p:nvCxnSpPr>
        <p:spPr>
          <a:xfrm rot="5400000" flipH="1" flipV="1">
            <a:off x="2048669" y="654844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"/>
          <p:cNvCxnSpPr>
            <a:cxnSpLocks noChangeShapeType="1"/>
          </p:cNvCxnSpPr>
          <p:nvPr/>
        </p:nvCxnSpPr>
        <p:spPr bwMode="auto">
          <a:xfrm>
            <a:off x="26670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5"/>
          <p:cNvCxnSpPr/>
          <p:nvPr/>
        </p:nvCxnSpPr>
        <p:spPr>
          <a:xfrm rot="5400000" flipH="1" flipV="1">
            <a:off x="2658269" y="662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"/>
          <p:cNvCxnSpPr>
            <a:cxnSpLocks noChangeShapeType="1"/>
          </p:cNvCxnSpPr>
          <p:nvPr/>
        </p:nvCxnSpPr>
        <p:spPr bwMode="auto">
          <a:xfrm>
            <a:off x="3276600" y="685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Rectangle 17"/>
          <p:cNvSpPr>
            <a:spLocks noChangeArrowheads="1"/>
          </p:cNvSpPr>
          <p:nvPr/>
        </p:nvSpPr>
        <p:spPr bwMode="auto">
          <a:xfrm>
            <a:off x="3609975" y="3513138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1s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3635375" y="2755900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2s</a:t>
            </a:r>
          </a:p>
        </p:txBody>
      </p:sp>
      <p:sp>
        <p:nvSpPr>
          <p:cNvPr id="13327" name="TextBox 19"/>
          <p:cNvSpPr txBox="1">
            <a:spLocks noChangeArrowheads="1"/>
          </p:cNvSpPr>
          <p:nvPr/>
        </p:nvSpPr>
        <p:spPr bwMode="auto">
          <a:xfrm>
            <a:off x="3810000" y="4038600"/>
            <a:ext cx="765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ROHF</a:t>
            </a:r>
          </a:p>
          <a:p>
            <a:pPr algn="ctr" eaLnBrk="1" hangingPunct="1"/>
            <a:r>
              <a:rPr lang="en-US" i="1"/>
              <a:t>Pure doublet</a:t>
            </a:r>
          </a:p>
        </p:txBody>
      </p:sp>
      <p:cxnSp>
        <p:nvCxnSpPr>
          <p:cNvPr id="21" name="Straight Connector 2"/>
          <p:cNvCxnSpPr>
            <a:cxnSpLocks noChangeShapeType="1"/>
          </p:cNvCxnSpPr>
          <p:nvPr/>
        </p:nvCxnSpPr>
        <p:spPr bwMode="auto">
          <a:xfrm>
            <a:off x="2863850" y="36576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5"/>
          <p:cNvCxnSpPr/>
          <p:nvPr/>
        </p:nvCxnSpPr>
        <p:spPr>
          <a:xfrm rot="5400000" flipH="1" flipV="1">
            <a:off x="2855119" y="36345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rot="16200000" flipH="1">
            <a:off x="3007519" y="3663156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"/>
          <p:cNvCxnSpPr>
            <a:cxnSpLocks noChangeShapeType="1"/>
          </p:cNvCxnSpPr>
          <p:nvPr/>
        </p:nvCxnSpPr>
        <p:spPr bwMode="auto">
          <a:xfrm>
            <a:off x="2863850" y="29845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2514600" y="3513138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1s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2540000" y="2847975"/>
            <a:ext cx="38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n-US" baseline="-25000"/>
              <a:t>2s</a:t>
            </a:r>
          </a:p>
        </p:txBody>
      </p:sp>
      <p:sp>
        <p:nvSpPr>
          <p:cNvPr id="13334" name="TextBox 27"/>
          <p:cNvSpPr txBox="1">
            <a:spLocks noChangeArrowheads="1"/>
          </p:cNvSpPr>
          <p:nvPr/>
        </p:nvSpPr>
        <p:spPr bwMode="auto">
          <a:xfrm>
            <a:off x="2841625" y="4038600"/>
            <a:ext cx="70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u="sng"/>
              <a:t>“</a:t>
            </a:r>
            <a:r>
              <a:rPr lang="en-US" u="sng"/>
              <a:t>RHF</a:t>
            </a:r>
            <a:r>
              <a:rPr lang="ja-JP" altLang="en-US" u="sng"/>
              <a:t>”</a:t>
            </a:r>
            <a:endParaRPr lang="en-US" u="sng"/>
          </a:p>
          <a:p>
            <a:pPr algn="ctr" eaLnBrk="1" hangingPunct="1"/>
            <a:r>
              <a:rPr lang="en-US" i="1"/>
              <a:t>artificial</a:t>
            </a:r>
          </a:p>
          <a:p>
            <a:pPr algn="ctr" eaLnBrk="1" hangingPunct="1"/>
            <a:r>
              <a:rPr lang="en-US" i="1"/>
              <a:t>singlet</a:t>
            </a:r>
          </a:p>
        </p:txBody>
      </p:sp>
      <p:grpSp>
        <p:nvGrpSpPr>
          <p:cNvPr id="13335" name="Group 34"/>
          <p:cNvGrpSpPr>
            <a:grpSpLocks/>
          </p:cNvGrpSpPr>
          <p:nvPr/>
        </p:nvGrpSpPr>
        <p:grpSpPr bwMode="auto">
          <a:xfrm>
            <a:off x="2973388" y="2876550"/>
            <a:ext cx="228600" cy="228600"/>
            <a:chOff x="4572000" y="1724025"/>
            <a:chExt cx="153988" cy="409575"/>
          </a:xfrm>
        </p:grpSpPr>
        <p:cxnSp>
          <p:nvCxnSpPr>
            <p:cNvPr id="29" name="Straight Arrow Connector 5"/>
            <p:cNvCxnSpPr/>
            <p:nvPr/>
          </p:nvCxnSpPr>
          <p:spPr>
            <a:xfrm rot="5400000" flipH="1" flipV="1">
              <a:off x="4381968" y="1914057"/>
              <a:ext cx="381132" cy="1069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7"/>
            <p:cNvCxnSpPr/>
            <p:nvPr/>
          </p:nvCxnSpPr>
          <p:spPr>
            <a:xfrm rot="16200000" flipH="1">
              <a:off x="4534887" y="1942500"/>
              <a:ext cx="381132" cy="107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36" name="TextBox 35"/>
          <p:cNvSpPr txBox="1">
            <a:spLocks noChangeArrowheads="1"/>
          </p:cNvSpPr>
          <p:nvPr/>
        </p:nvSpPr>
        <p:spPr bwMode="auto">
          <a:xfrm>
            <a:off x="5257800" y="40386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UHF</a:t>
            </a:r>
          </a:p>
          <a:p>
            <a:pPr algn="ctr" eaLnBrk="1" hangingPunct="1"/>
            <a:r>
              <a:rPr lang="en-US" i="1"/>
              <a:t>Doublet</a:t>
            </a:r>
          </a:p>
          <a:p>
            <a:pPr algn="ctr" eaLnBrk="1" hangingPunct="1"/>
            <a:r>
              <a:rPr lang="en-US" i="1"/>
              <a:t>+ higher-order spin contributions</a:t>
            </a:r>
          </a:p>
        </p:txBody>
      </p:sp>
      <p:cxnSp>
        <p:nvCxnSpPr>
          <p:cNvPr id="37" name="Straight Connector 2"/>
          <p:cNvCxnSpPr>
            <a:cxnSpLocks noChangeShapeType="1"/>
          </p:cNvCxnSpPr>
          <p:nvPr/>
        </p:nvCxnSpPr>
        <p:spPr bwMode="auto">
          <a:xfrm>
            <a:off x="5302250" y="37338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5"/>
          <p:cNvCxnSpPr/>
          <p:nvPr/>
        </p:nvCxnSpPr>
        <p:spPr>
          <a:xfrm rot="5400000" flipH="1" flipV="1">
            <a:off x="5293519" y="371078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"/>
          <p:cNvCxnSpPr>
            <a:cxnSpLocks noChangeShapeType="1"/>
          </p:cNvCxnSpPr>
          <p:nvPr/>
        </p:nvCxnSpPr>
        <p:spPr bwMode="auto">
          <a:xfrm>
            <a:off x="5302250" y="292735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5"/>
          <p:cNvCxnSpPr/>
          <p:nvPr/>
        </p:nvCxnSpPr>
        <p:spPr>
          <a:xfrm rot="5400000" flipH="1" flipV="1">
            <a:off x="5293519" y="2904331"/>
            <a:ext cx="381000" cy="1588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Rectangle 41"/>
          <p:cNvSpPr>
            <a:spLocks noChangeArrowheads="1"/>
          </p:cNvSpPr>
          <p:nvPr/>
        </p:nvSpPr>
        <p:spPr bwMode="auto">
          <a:xfrm>
            <a:off x="4929188" y="3589338"/>
            <a:ext cx="442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/>
              <a:t>α</a:t>
            </a:r>
            <a:r>
              <a:rPr lang="en-US" baseline="-25000"/>
              <a:t>1s</a:t>
            </a:r>
          </a:p>
        </p:txBody>
      </p:sp>
      <p:sp>
        <p:nvSpPr>
          <p:cNvPr id="13342" name="Rectangle 42"/>
          <p:cNvSpPr>
            <a:spLocks noChangeArrowheads="1"/>
          </p:cNvSpPr>
          <p:nvPr/>
        </p:nvSpPr>
        <p:spPr bwMode="auto">
          <a:xfrm>
            <a:off x="4929188" y="2790825"/>
            <a:ext cx="442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/>
              <a:t>α</a:t>
            </a:r>
            <a:r>
              <a:rPr lang="en-US" baseline="-25000"/>
              <a:t>2s</a:t>
            </a:r>
          </a:p>
        </p:txBody>
      </p:sp>
      <p:cxnSp>
        <p:nvCxnSpPr>
          <p:cNvPr id="44" name="Straight Connector 2"/>
          <p:cNvCxnSpPr>
            <a:cxnSpLocks noChangeShapeType="1"/>
          </p:cNvCxnSpPr>
          <p:nvPr/>
        </p:nvCxnSpPr>
        <p:spPr bwMode="auto">
          <a:xfrm>
            <a:off x="5943600" y="353377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2"/>
          <p:cNvCxnSpPr>
            <a:cxnSpLocks noChangeShapeType="1"/>
          </p:cNvCxnSpPr>
          <p:nvPr/>
        </p:nvCxnSpPr>
        <p:spPr bwMode="auto">
          <a:xfrm>
            <a:off x="5943600" y="2727325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Rectangle 47"/>
          <p:cNvSpPr>
            <a:spLocks noChangeArrowheads="1"/>
          </p:cNvSpPr>
          <p:nvPr/>
        </p:nvSpPr>
        <p:spPr bwMode="auto">
          <a:xfrm>
            <a:off x="6384925" y="3389313"/>
            <a:ext cx="441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>
                <a:latin typeface="Times New Roman" charset="0"/>
                <a:cs typeface="Times New Roman" charset="0"/>
              </a:rPr>
              <a:t>β</a:t>
            </a:r>
            <a:r>
              <a:rPr lang="en-US" baseline="-25000"/>
              <a:t>1s</a:t>
            </a:r>
          </a:p>
        </p:txBody>
      </p:sp>
      <p:sp>
        <p:nvSpPr>
          <p:cNvPr id="13346" name="Rectangle 48"/>
          <p:cNvSpPr>
            <a:spLocks noChangeArrowheads="1"/>
          </p:cNvSpPr>
          <p:nvPr/>
        </p:nvSpPr>
        <p:spPr bwMode="auto">
          <a:xfrm>
            <a:off x="6353175" y="2590800"/>
            <a:ext cx="43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/>
              <a:t>ψ</a:t>
            </a:r>
            <a:r>
              <a:rPr lang="el-GR" baseline="30000">
                <a:latin typeface="Times New Roman" charset="0"/>
                <a:cs typeface="Times New Roman" charset="0"/>
              </a:rPr>
              <a:t>β</a:t>
            </a:r>
            <a:r>
              <a:rPr lang="en-US" baseline="-25000"/>
              <a:t>2s</a:t>
            </a:r>
          </a:p>
        </p:txBody>
      </p:sp>
      <p:cxnSp>
        <p:nvCxnSpPr>
          <p:cNvPr id="50" name="Straight Arrow Connector 7"/>
          <p:cNvCxnSpPr/>
          <p:nvPr/>
        </p:nvCxnSpPr>
        <p:spPr>
          <a:xfrm rot="16200000" flipH="1">
            <a:off x="5996782" y="3542506"/>
            <a:ext cx="381000" cy="1587"/>
          </a:xfrm>
          <a:prstGeom prst="straightConnector1">
            <a:avLst/>
          </a:prstGeom>
          <a:ln w="127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3"/>
          <p:cNvSpPr>
            <a:spLocks noChangeArrowheads="1"/>
          </p:cNvSpPr>
          <p:nvPr/>
        </p:nvSpPr>
        <p:spPr bwMode="auto">
          <a:xfrm>
            <a:off x="1951038" y="4267200"/>
            <a:ext cx="290512" cy="290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4339" name="Oval 24"/>
          <p:cNvSpPr>
            <a:spLocks noChangeArrowheads="1"/>
          </p:cNvSpPr>
          <p:nvPr/>
        </p:nvSpPr>
        <p:spPr bwMode="auto">
          <a:xfrm>
            <a:off x="2971800" y="3124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4340" name="Line 25"/>
          <p:cNvSpPr>
            <a:spLocks noChangeShapeType="1"/>
          </p:cNvSpPr>
          <p:nvPr/>
        </p:nvSpPr>
        <p:spPr bwMode="auto">
          <a:xfrm flipV="1">
            <a:off x="2133600" y="32766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2101850" y="2225675"/>
            <a:ext cx="0" cy="2498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838200" y="3529013"/>
            <a:ext cx="2546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295400" y="28194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965325" y="1916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z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x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38455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latin typeface="Arial" charset="0"/>
              </a:rPr>
              <a:t>y</a:t>
            </a:r>
          </a:p>
        </p:txBody>
      </p:sp>
      <p:sp>
        <p:nvSpPr>
          <p:cNvPr id="14347" name="Text Box 32"/>
          <p:cNvSpPr txBox="1">
            <a:spLocks noChangeArrowheads="1"/>
          </p:cNvSpPr>
          <p:nvPr/>
        </p:nvSpPr>
        <p:spPr bwMode="auto">
          <a:xfrm>
            <a:off x="2049463" y="3535363"/>
            <a:ext cx="3730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ab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4348" name="Line 39"/>
          <p:cNvSpPr>
            <a:spLocks noChangeShapeType="1"/>
          </p:cNvSpPr>
          <p:nvPr/>
        </p:nvSpPr>
        <p:spPr bwMode="auto">
          <a:xfrm flipH="1" flipV="1">
            <a:off x="1295400" y="3048000"/>
            <a:ext cx="838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40"/>
          <p:cNvSpPr txBox="1">
            <a:spLocks noChangeArrowheads="1"/>
          </p:cNvSpPr>
          <p:nvPr/>
        </p:nvSpPr>
        <p:spPr bwMode="auto">
          <a:xfrm>
            <a:off x="1211263" y="3200400"/>
            <a:ext cx="338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2a</a:t>
            </a:r>
            <a:endParaRPr lang="en-US" b="1" baseline="-25000"/>
          </a:p>
        </p:txBody>
      </p:sp>
      <p:sp>
        <p:nvSpPr>
          <p:cNvPr id="14350" name="Oval 41"/>
          <p:cNvSpPr>
            <a:spLocks noChangeArrowheads="1"/>
          </p:cNvSpPr>
          <p:nvPr/>
        </p:nvSpPr>
        <p:spPr bwMode="auto">
          <a:xfrm>
            <a:off x="11430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Arial" charset="0"/>
              </a:rPr>
              <a:t>e</a:t>
            </a:r>
            <a:r>
              <a:rPr lang="en-US" sz="1000" baseline="30000">
                <a:latin typeface="Arial" charset="0"/>
                <a:cs typeface="Arial" charset="0"/>
              </a:rPr>
              <a:t>−</a:t>
            </a:r>
          </a:p>
        </p:txBody>
      </p:sp>
      <p:sp>
        <p:nvSpPr>
          <p:cNvPr id="14351" name="Line 42"/>
          <p:cNvSpPr>
            <a:spLocks noChangeShapeType="1"/>
          </p:cNvSpPr>
          <p:nvPr/>
        </p:nvSpPr>
        <p:spPr bwMode="auto">
          <a:xfrm flipH="1">
            <a:off x="1295400" y="2667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43"/>
          <p:cNvSpPr txBox="1">
            <a:spLocks noChangeArrowheads="1"/>
          </p:cNvSpPr>
          <p:nvPr/>
        </p:nvSpPr>
        <p:spPr bwMode="auto">
          <a:xfrm rot="486531">
            <a:off x="1600200" y="3040063"/>
            <a:ext cx="339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12</a:t>
            </a:r>
            <a:endParaRPr lang="en-US" b="1" baseline="-25000">
              <a:solidFill>
                <a:srgbClr val="FF0000"/>
              </a:solidFill>
            </a:endParaRPr>
          </a:p>
        </p:txBody>
      </p:sp>
      <p:sp>
        <p:nvSpPr>
          <p:cNvPr id="14353" name="Oval 23"/>
          <p:cNvSpPr>
            <a:spLocks noChangeArrowheads="1"/>
          </p:cNvSpPr>
          <p:nvPr/>
        </p:nvSpPr>
        <p:spPr bwMode="auto">
          <a:xfrm>
            <a:off x="1949450" y="2514600"/>
            <a:ext cx="290513" cy="290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H</a:t>
            </a:r>
            <a:r>
              <a:rPr lang="en-US" b="1" baseline="30000">
                <a:latin typeface="Arial" charset="0"/>
              </a:rPr>
              <a:t>+</a:t>
            </a:r>
          </a:p>
        </p:txBody>
      </p:sp>
      <p:sp>
        <p:nvSpPr>
          <p:cNvPr id="14354" name="Text Box 40"/>
          <p:cNvSpPr txBox="1">
            <a:spLocks noChangeArrowheads="1"/>
          </p:cNvSpPr>
          <p:nvPr/>
        </p:nvSpPr>
        <p:spPr bwMode="auto">
          <a:xfrm>
            <a:off x="1409700" y="259080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2b</a:t>
            </a:r>
            <a:endParaRPr lang="en-US" b="1" baseline="-25000"/>
          </a:p>
        </p:txBody>
      </p:sp>
      <p:sp>
        <p:nvSpPr>
          <p:cNvPr id="14355" name="Line 39"/>
          <p:cNvSpPr>
            <a:spLocks noChangeShapeType="1"/>
          </p:cNvSpPr>
          <p:nvPr/>
        </p:nvSpPr>
        <p:spPr bwMode="auto">
          <a:xfrm flipH="1" flipV="1">
            <a:off x="2133600" y="26670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 Box 40"/>
          <p:cNvSpPr txBox="1">
            <a:spLocks noChangeArrowheads="1"/>
          </p:cNvSpPr>
          <p:nvPr/>
        </p:nvSpPr>
        <p:spPr bwMode="auto">
          <a:xfrm>
            <a:off x="2557463" y="3657600"/>
            <a:ext cx="338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1a</a:t>
            </a:r>
            <a:endParaRPr lang="en-US" b="1" baseline="-25000"/>
          </a:p>
        </p:txBody>
      </p:sp>
      <p:sp>
        <p:nvSpPr>
          <p:cNvPr id="14357" name="Text Box 40"/>
          <p:cNvSpPr txBox="1">
            <a:spLocks noChangeArrowheads="1"/>
          </p:cNvSpPr>
          <p:nvPr/>
        </p:nvSpPr>
        <p:spPr bwMode="auto">
          <a:xfrm>
            <a:off x="2286000" y="259080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r</a:t>
            </a:r>
            <a:r>
              <a:rPr lang="en-US" baseline="-25000"/>
              <a:t>1b</a:t>
            </a:r>
            <a:endParaRPr lang="en-US" b="1" baseline="-25000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1371600" y="3048000"/>
            <a:ext cx="1524000" cy="228600"/>
          </a:xfrm>
          <a:prstGeom prst="line">
            <a:avLst/>
          </a:prstGeom>
          <a:noFill/>
          <a:ln w="15875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101850" y="2743200"/>
            <a:ext cx="0" cy="1600200"/>
          </a:xfrm>
          <a:prstGeom prst="line">
            <a:avLst/>
          </a:prstGeom>
          <a:noFill/>
          <a:ln w="15875" cap="rnd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6"/>
          <p:cNvSpPr>
            <a:spLocks noChangeShapeType="1"/>
          </p:cNvSpPr>
          <p:nvPr/>
        </p:nvSpPr>
        <p:spPr bwMode="auto">
          <a:xfrm flipV="1">
            <a:off x="5181600" y="1828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>
            <a:off x="5181600" y="3124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Freeform 29"/>
          <p:cNvSpPr>
            <a:spLocks/>
          </p:cNvSpPr>
          <p:nvPr/>
        </p:nvSpPr>
        <p:spPr bwMode="auto">
          <a:xfrm>
            <a:off x="5334000" y="2209800"/>
            <a:ext cx="2743200" cy="1866900"/>
          </a:xfrm>
          <a:custGeom>
            <a:avLst/>
            <a:gdLst>
              <a:gd name="T0" fmla="*/ 0 w 1872"/>
              <a:gd name="T1" fmla="*/ 0 h 1320"/>
              <a:gd name="T2" fmla="*/ 703385 w 1872"/>
              <a:gd name="T3" fmla="*/ 1561407 h 1320"/>
              <a:gd name="T4" fmla="*/ 1406769 w 1872"/>
              <a:gd name="T5" fmla="*/ 203662 h 1320"/>
              <a:gd name="T6" fmla="*/ 2110154 w 1872"/>
              <a:gd name="T7" fmla="*/ 1832956 h 1320"/>
              <a:gd name="T8" fmla="*/ 2743200 w 1872"/>
              <a:gd name="T9" fmla="*/ 0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320"/>
              <a:gd name="T17" fmla="*/ 1872 w 1872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320">
                <a:moveTo>
                  <a:pt x="0" y="0"/>
                </a:moveTo>
                <a:cubicBezTo>
                  <a:pt x="160" y="540"/>
                  <a:pt x="320" y="1080"/>
                  <a:pt x="480" y="1104"/>
                </a:cubicBezTo>
                <a:cubicBezTo>
                  <a:pt x="640" y="1128"/>
                  <a:pt x="800" y="112"/>
                  <a:pt x="960" y="144"/>
                </a:cubicBezTo>
                <a:cubicBezTo>
                  <a:pt x="1120" y="176"/>
                  <a:pt x="1288" y="1320"/>
                  <a:pt x="1440" y="1296"/>
                </a:cubicBezTo>
                <a:cubicBezTo>
                  <a:pt x="1592" y="1272"/>
                  <a:pt x="1800" y="216"/>
                  <a:pt x="187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 rot="-5400000">
            <a:off x="4794250" y="25812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14364" name="Text Box 31"/>
          <p:cNvSpPr txBox="1">
            <a:spLocks noChangeArrowheads="1"/>
          </p:cNvSpPr>
          <p:nvPr/>
        </p:nvSpPr>
        <p:spPr bwMode="auto">
          <a:xfrm>
            <a:off x="8097838" y="2971800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{R}</a:t>
            </a:r>
          </a:p>
        </p:txBody>
      </p:sp>
      <p:sp>
        <p:nvSpPr>
          <p:cNvPr id="14365" name="Freeform 33"/>
          <p:cNvSpPr>
            <a:spLocks/>
          </p:cNvSpPr>
          <p:nvPr/>
        </p:nvSpPr>
        <p:spPr bwMode="auto">
          <a:xfrm>
            <a:off x="5486400" y="2209800"/>
            <a:ext cx="457200" cy="457200"/>
          </a:xfrm>
          <a:custGeom>
            <a:avLst/>
            <a:gdLst>
              <a:gd name="T0" fmla="*/ 457200 w 288"/>
              <a:gd name="T1" fmla="*/ 0 h 288"/>
              <a:gd name="T2" fmla="*/ 76200 w 288"/>
              <a:gd name="T3" fmla="*/ 304800 h 288"/>
              <a:gd name="T4" fmla="*/ 228600 w 288"/>
              <a:gd name="T5" fmla="*/ 228600 h 288"/>
              <a:gd name="T6" fmla="*/ 0 w 288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8"/>
              <a:gd name="T14" fmla="*/ 288 w 28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8">
                <a:moveTo>
                  <a:pt x="288" y="0"/>
                </a:moveTo>
                <a:cubicBezTo>
                  <a:pt x="180" y="84"/>
                  <a:pt x="72" y="168"/>
                  <a:pt x="48" y="192"/>
                </a:cubicBezTo>
                <a:cubicBezTo>
                  <a:pt x="24" y="216"/>
                  <a:pt x="152" y="128"/>
                  <a:pt x="144" y="144"/>
                </a:cubicBezTo>
                <a:cubicBezTo>
                  <a:pt x="136" y="160"/>
                  <a:pt x="68" y="22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4"/>
          <p:cNvSpPr txBox="1">
            <a:spLocks noChangeArrowheads="1"/>
          </p:cNvSpPr>
          <p:nvPr/>
        </p:nvSpPr>
        <p:spPr bwMode="auto">
          <a:xfrm>
            <a:off x="5727700" y="16002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/>
              <a:t>Each of these points in 3</a:t>
            </a:r>
            <a:r>
              <a:rPr lang="en-US" sz="1000" i="1"/>
              <a:t>N</a:t>
            </a:r>
            <a:r>
              <a:rPr lang="en-US" sz="1000"/>
              <a:t>-dimensional space is a solution to electronic Schrödinger  equation</a:t>
            </a:r>
          </a:p>
        </p:txBody>
      </p:sp>
      <p:pic>
        <p:nvPicPr>
          <p:cNvPr id="1436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733800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431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5814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4"/>
          <p:cNvSpPr>
            <a:spLocks noChangeShapeType="1"/>
          </p:cNvSpPr>
          <p:nvPr/>
        </p:nvSpPr>
        <p:spPr bwMode="auto">
          <a:xfrm flipV="1">
            <a:off x="1905000" y="9906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7125"/>
            <a:ext cx="9572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203325" y="1336675"/>
            <a:ext cx="53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16 eV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/>
          <a:stretch>
            <a:fillRect/>
          </a:stretch>
        </p:blipFill>
        <p:spPr bwMode="auto">
          <a:xfrm>
            <a:off x="2743200" y="2254250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/>
          <a:stretch>
            <a:fillRect/>
          </a:stretch>
        </p:blipFill>
        <p:spPr bwMode="auto">
          <a:xfrm>
            <a:off x="1981200" y="2286000"/>
            <a:ext cx="685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1066800" y="251460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-12.6 eV</a:t>
            </a:r>
          </a:p>
        </p:txBody>
      </p: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971800"/>
            <a:ext cx="8620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1066800" y="3154363"/>
            <a:ext cx="698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-15.6 eV</a:t>
            </a:r>
          </a:p>
        </p:txBody>
      </p:sp>
      <p:pic>
        <p:nvPicPr>
          <p:cNvPr id="1537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30700"/>
            <a:ext cx="8620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1066800" y="455930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-39.7 eV</a:t>
            </a:r>
          </a:p>
        </p:txBody>
      </p:sp>
      <p:pic>
        <p:nvPicPr>
          <p:cNvPr id="15372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6" t="20563" r="17371" b="27489"/>
          <a:stretch>
            <a:fillRect/>
          </a:stretch>
        </p:blipFill>
        <p:spPr bwMode="auto">
          <a:xfrm>
            <a:off x="2286000" y="5334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3" name="Rectangle 16"/>
          <p:cNvSpPr>
            <a:spLocks noChangeArrowheads="1"/>
          </p:cNvSpPr>
          <p:nvPr/>
        </p:nvSpPr>
        <p:spPr bwMode="auto">
          <a:xfrm rot="-1905569">
            <a:off x="1784350" y="5181600"/>
            <a:ext cx="228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914400" y="5440363"/>
            <a:ext cx="776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-704.9 eV</a:t>
            </a:r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2209800" y="5783263"/>
            <a:ext cx="311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H</a:t>
            </a:r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2678113" y="5783263"/>
            <a:ext cx="277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F</a:t>
            </a:r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2478088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3665538" y="541655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0.99 F</a:t>
            </a:r>
            <a:r>
              <a:rPr lang="en-US" baseline="-25000"/>
              <a:t>1s</a:t>
            </a:r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3352800" y="4495800"/>
            <a:ext cx="190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0.95 F</a:t>
            </a:r>
            <a:r>
              <a:rPr lang="en-US" baseline="-25000"/>
              <a:t>2s</a:t>
            </a:r>
            <a:r>
              <a:rPr lang="en-US"/>
              <a:t> – 0.25 F</a:t>
            </a:r>
            <a:r>
              <a:rPr lang="en-US" baseline="-25000"/>
              <a:t>1s</a:t>
            </a:r>
            <a:r>
              <a:rPr lang="en-US"/>
              <a:t> + 0.15 H</a:t>
            </a:r>
            <a:r>
              <a:rPr lang="en-US" baseline="-25000"/>
              <a:t>1s</a:t>
            </a:r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3276600" y="3124200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0.70 F</a:t>
            </a:r>
            <a:r>
              <a:rPr lang="en-US" baseline="-25000"/>
              <a:t>2pz</a:t>
            </a:r>
            <a:r>
              <a:rPr lang="en-US"/>
              <a:t> – 0.53 H</a:t>
            </a:r>
            <a:r>
              <a:rPr lang="en-US" baseline="-25000"/>
              <a:t>1s</a:t>
            </a:r>
            <a:r>
              <a:rPr lang="en-US"/>
              <a:t> + 0.41 F</a:t>
            </a:r>
            <a:r>
              <a:rPr lang="en-US" baseline="-25000"/>
              <a:t>2s</a:t>
            </a:r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2301875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2811463" y="6019800"/>
            <a:ext cx="244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z</a:t>
            </a:r>
          </a:p>
        </p:txBody>
      </p:sp>
      <p:sp>
        <p:nvSpPr>
          <p:cNvPr id="15383" name="Text Box 26"/>
          <p:cNvSpPr txBox="1">
            <a:spLocks noChangeArrowheads="1"/>
          </p:cNvSpPr>
          <p:nvPr/>
        </p:nvSpPr>
        <p:spPr bwMode="auto">
          <a:xfrm>
            <a:off x="3659188" y="2438400"/>
            <a:ext cx="1220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1.0 F</a:t>
            </a:r>
            <a:r>
              <a:rPr lang="en-US" baseline="-25000"/>
              <a:t>2px</a:t>
            </a:r>
            <a:r>
              <a:rPr lang="en-US"/>
              <a:t>    1.0 F</a:t>
            </a:r>
            <a:r>
              <a:rPr lang="en-US" baseline="-25000"/>
              <a:t>2py</a:t>
            </a:r>
          </a:p>
        </p:txBody>
      </p:sp>
      <p:sp>
        <p:nvSpPr>
          <p:cNvPr id="15384" name="Text Box 27"/>
          <p:cNvSpPr txBox="1">
            <a:spLocks noChangeArrowheads="1"/>
          </p:cNvSpPr>
          <p:nvPr/>
        </p:nvSpPr>
        <p:spPr bwMode="auto">
          <a:xfrm>
            <a:off x="3276600" y="1295400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1.05 H</a:t>
            </a:r>
            <a:r>
              <a:rPr lang="en-US" baseline="-25000"/>
              <a:t>1s</a:t>
            </a:r>
            <a:r>
              <a:rPr lang="en-US"/>
              <a:t> + 0.82 F</a:t>
            </a:r>
            <a:r>
              <a:rPr lang="en-US" baseline="-25000"/>
              <a:t>2pz</a:t>
            </a:r>
            <a:r>
              <a:rPr lang="en-US"/>
              <a:t> – 0.52 F</a:t>
            </a:r>
            <a:r>
              <a:rPr lang="en-US" baseline="-25000"/>
              <a:t>2s</a:t>
            </a:r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>
            <a:off x="1447800" y="2057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5241925" y="243840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/>
              <a:t>HOMO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5249863" y="1309688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/>
              <a:t>LUMO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15388" name="Text Box 31"/>
          <p:cNvSpPr txBox="1">
            <a:spLocks noChangeArrowheads="1"/>
          </p:cNvSpPr>
          <p:nvPr/>
        </p:nvSpPr>
        <p:spPr bwMode="auto">
          <a:xfrm>
            <a:off x="5486400" y="3505200"/>
            <a:ext cx="1549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HF/STO-3G</a:t>
            </a:r>
          </a:p>
          <a:p>
            <a:pPr eaLnBrk="1" hangingPunct="1"/>
            <a:r>
              <a:rPr lang="en-US"/>
              <a:t>H-F: 0.9556 Å</a:t>
            </a:r>
          </a:p>
          <a:p>
            <a:pPr eaLnBrk="1" hangingPunct="1"/>
            <a:r>
              <a:rPr lang="en-US"/>
              <a:t>E= -98.57284 Hartree</a:t>
            </a:r>
          </a:p>
          <a:p>
            <a:pPr eaLnBrk="1" hangingPunct="1"/>
            <a:r>
              <a:rPr lang="el-GR"/>
              <a:t>μ</a:t>
            </a:r>
            <a:r>
              <a:rPr lang="en-US"/>
              <a:t> = 1.25 Debye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Electrostatic potential</a:t>
            </a:r>
            <a:endParaRPr lang="el-GR"/>
          </a:p>
        </p:txBody>
      </p:sp>
      <p:pic>
        <p:nvPicPr>
          <p:cNvPr id="15389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4600575"/>
            <a:ext cx="12430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0" name="Rectangle 33"/>
          <p:cNvSpPr>
            <a:spLocks noChangeArrowheads="1"/>
          </p:cNvSpPr>
          <p:nvPr/>
        </p:nvSpPr>
        <p:spPr bwMode="auto">
          <a:xfrm>
            <a:off x="5410200" y="3505200"/>
            <a:ext cx="1676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219200" y="533400"/>
            <a:ext cx="205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/>
              <a:t>[ [ (-33.8749231543 eV) ]</a:t>
            </a:r>
          </a:p>
          <a:p>
            <a:r>
              <a:rPr lang="sv-SE"/>
              <a:t>      [ (-19.7881274643 eV) ]</a:t>
            </a:r>
          </a:p>
          <a:p>
            <a:r>
              <a:rPr lang="sv-SE"/>
              <a:t>      [ (-19.7881274643 eV) ]</a:t>
            </a:r>
          </a:p>
          <a:p>
            <a:r>
              <a:rPr lang="sv-SE"/>
              <a:t>      [ (-18.9636221533 eV) ]</a:t>
            </a:r>
          </a:p>
          <a:p>
            <a:r>
              <a:rPr lang="sv-SE"/>
              <a:t>      [ (-13.6446104984 eV) ]</a:t>
            </a:r>
          </a:p>
          <a:p>
            <a:r>
              <a:rPr lang="sv-SE"/>
              <a:t>      [ (-11.1085083536 eV) ]</a:t>
            </a:r>
          </a:p>
          <a:p>
            <a:r>
              <a:rPr lang="sv-SE"/>
              <a:t>      [ (-11.1085083536 eV) ]</a:t>
            </a:r>
          </a:p>
          <a:p>
            <a:r>
              <a:rPr lang="sv-SE"/>
              <a:t>      [ (5.62513986445 eV)  ]</a:t>
            </a:r>
          </a:p>
          <a:p>
            <a:r>
              <a:rPr lang="sv-SE"/>
              <a:t>      [ (8.10409807677 eV)  ]</a:t>
            </a:r>
          </a:p>
          <a:p>
            <a:r>
              <a:rPr lang="sv-SE"/>
              <a:t>      [ (8.10409807677 eV)  ] ]</a:t>
            </a:r>
            <a:endParaRPr lang="en-US"/>
          </a:p>
        </p:txBody>
      </p:sp>
      <p:sp>
        <p:nvSpPr>
          <p:cNvPr id="16387" name="Line 6"/>
          <p:cNvSpPr>
            <a:spLocks noChangeShapeType="1"/>
          </p:cNvSpPr>
          <p:nvPr/>
        </p:nvSpPr>
        <p:spPr bwMode="auto">
          <a:xfrm>
            <a:off x="5105400" y="6248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7"/>
          <p:cNvSpPr>
            <a:spLocks noChangeShapeType="1"/>
          </p:cNvSpPr>
          <p:nvPr/>
        </p:nvSpPr>
        <p:spPr bwMode="auto">
          <a:xfrm>
            <a:off x="4776788" y="5257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5462588" y="5257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5105400" y="5105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105400" y="3048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4768850" y="2743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5"/>
          <p:cNvSpPr>
            <a:spLocks noChangeShapeType="1"/>
          </p:cNvSpPr>
          <p:nvPr/>
        </p:nvSpPr>
        <p:spPr bwMode="auto">
          <a:xfrm>
            <a:off x="5454650" y="2743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768850" y="44434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5454650" y="44434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8"/>
          <p:cNvSpPr>
            <a:spLocks noChangeShapeType="1"/>
          </p:cNvSpPr>
          <p:nvPr/>
        </p:nvSpPr>
        <p:spPr bwMode="auto">
          <a:xfrm flipV="1">
            <a:off x="50292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>
            <a:off x="5126038" y="4291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 flipV="1">
            <a:off x="5638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5735638" y="4291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22"/>
          <p:cNvSpPr>
            <a:spLocks noChangeArrowheads="1"/>
          </p:cNvSpPr>
          <p:nvPr/>
        </p:nvSpPr>
        <p:spPr bwMode="auto">
          <a:xfrm>
            <a:off x="2971800" y="533400"/>
            <a:ext cx="457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 [ [ (-30.4816620228 eV) ]</a:t>
            </a:r>
          </a:p>
          <a:p>
            <a:r>
              <a:rPr lang="en-US"/>
              <a:t>      [ (-16.8838551262 eV) ]</a:t>
            </a:r>
          </a:p>
          <a:p>
            <a:r>
              <a:rPr lang="en-US"/>
              <a:t>      [ (-16.8838551262 eV) ]</a:t>
            </a:r>
          </a:p>
          <a:p>
            <a:r>
              <a:rPr lang="en-US"/>
              <a:t>      [ (-10.5830562891 eV) ] ]</a:t>
            </a:r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3048000" y="6096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26670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>
            <a:off x="33528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6"/>
          <p:cNvSpPr>
            <a:spLocks noChangeShapeType="1"/>
          </p:cNvSpPr>
          <p:nvPr/>
        </p:nvSpPr>
        <p:spPr bwMode="auto">
          <a:xfrm>
            <a:off x="2995613" y="4343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40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29200"/>
            <a:ext cx="8334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54613"/>
            <a:ext cx="71437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9429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0"/>
            <a:ext cx="790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3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14738"/>
            <a:ext cx="990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3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7143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3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316413"/>
            <a:ext cx="97155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3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4560888"/>
            <a:ext cx="8667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4" name="Line 38"/>
          <p:cNvSpPr>
            <a:spLocks noChangeShapeType="1"/>
          </p:cNvSpPr>
          <p:nvPr/>
        </p:nvSpPr>
        <p:spPr bwMode="auto">
          <a:xfrm>
            <a:off x="3184525" y="4198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9"/>
          <p:cNvSpPr>
            <a:spLocks noChangeShapeType="1"/>
          </p:cNvSpPr>
          <p:nvPr/>
        </p:nvSpPr>
        <p:spPr bwMode="auto">
          <a:xfrm flipV="1">
            <a:off x="3352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1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1713"/>
            <a:ext cx="43434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Line 4"/>
          <p:cNvSpPr>
            <a:spLocks noChangeShapeType="1"/>
          </p:cNvSpPr>
          <p:nvPr/>
        </p:nvSpPr>
        <p:spPr bwMode="auto">
          <a:xfrm flipV="1">
            <a:off x="2057400" y="304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5"/>
          <p:cNvSpPr>
            <a:spLocks noChangeShapeType="1"/>
          </p:cNvSpPr>
          <p:nvPr/>
        </p:nvSpPr>
        <p:spPr bwMode="auto">
          <a:xfrm>
            <a:off x="2057400" y="1600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Freeform 6"/>
          <p:cNvSpPr>
            <a:spLocks/>
          </p:cNvSpPr>
          <p:nvPr/>
        </p:nvSpPr>
        <p:spPr bwMode="auto">
          <a:xfrm>
            <a:off x="2209800" y="685800"/>
            <a:ext cx="2971800" cy="1866900"/>
          </a:xfrm>
          <a:custGeom>
            <a:avLst/>
            <a:gdLst>
              <a:gd name="T0" fmla="*/ 0 w 1872"/>
              <a:gd name="T1" fmla="*/ 0 h 1320"/>
              <a:gd name="T2" fmla="*/ 762000 w 1872"/>
              <a:gd name="T3" fmla="*/ 1561407 h 1320"/>
              <a:gd name="T4" fmla="*/ 1524000 w 1872"/>
              <a:gd name="T5" fmla="*/ 203662 h 1320"/>
              <a:gd name="T6" fmla="*/ 2286000 w 1872"/>
              <a:gd name="T7" fmla="*/ 1832956 h 1320"/>
              <a:gd name="T8" fmla="*/ 2971800 w 1872"/>
              <a:gd name="T9" fmla="*/ 0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320"/>
              <a:gd name="T17" fmla="*/ 1872 w 1872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320">
                <a:moveTo>
                  <a:pt x="0" y="0"/>
                </a:moveTo>
                <a:cubicBezTo>
                  <a:pt x="160" y="540"/>
                  <a:pt x="320" y="1080"/>
                  <a:pt x="480" y="1104"/>
                </a:cubicBezTo>
                <a:cubicBezTo>
                  <a:pt x="640" y="1128"/>
                  <a:pt x="800" y="112"/>
                  <a:pt x="960" y="144"/>
                </a:cubicBezTo>
                <a:cubicBezTo>
                  <a:pt x="1120" y="176"/>
                  <a:pt x="1288" y="1320"/>
                  <a:pt x="1440" y="1296"/>
                </a:cubicBezTo>
                <a:cubicBezTo>
                  <a:pt x="1592" y="1272"/>
                  <a:pt x="1800" y="216"/>
                  <a:pt x="187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 rot="-5400000">
            <a:off x="1670050" y="1057275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/>
              <a:t>E</a:t>
            </a:r>
            <a:r>
              <a:rPr lang="en-US" sz="1400" baseline="-25000"/>
              <a:t>PES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4973638" y="1447800"/>
            <a:ext cx="261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q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rot="10800000" flipV="1">
            <a:off x="4724400" y="1828800"/>
            <a:ext cx="128588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193925" y="1793875"/>
            <a:ext cx="255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4038600" y="25146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1460160" imgH="419040" progId="Equation.DSMT4">
                  <p:embed/>
                </p:oleObj>
              </mc:Choice>
              <mc:Fallback>
                <p:oleObj name="Equation" r:id="rId5" imgW="146016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18"/>
          <p:cNvSpPr>
            <a:spLocks noChangeShapeType="1"/>
          </p:cNvSpPr>
          <p:nvPr/>
        </p:nvSpPr>
        <p:spPr bwMode="auto">
          <a:xfrm rot="10800000" flipH="1" flipV="1">
            <a:off x="2643188" y="2247900"/>
            <a:ext cx="633412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5" name="Object 19"/>
          <p:cNvGraphicFramePr>
            <a:graphicFrameLocks noChangeAspect="1"/>
          </p:cNvGraphicFramePr>
          <p:nvPr/>
        </p:nvGraphicFramePr>
        <p:xfrm>
          <a:off x="2438400" y="22860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7" imgW="1460160" imgH="419040" progId="Equation.DSMT4">
                  <p:embed/>
                </p:oleObj>
              </mc:Choice>
              <mc:Fallback>
                <p:oleObj name="Equation" r:id="rId7" imgW="146016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20"/>
          <p:cNvSpPr txBox="1">
            <a:spLocks noChangeArrowheads="1"/>
          </p:cNvSpPr>
          <p:nvPr/>
        </p:nvSpPr>
        <p:spPr bwMode="auto">
          <a:xfrm>
            <a:off x="2606675" y="2574925"/>
            <a:ext cx="695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1" i="1"/>
              <a:t>Minimum</a:t>
            </a:r>
          </a:p>
        </p:txBody>
      </p:sp>
      <p:graphicFrame>
        <p:nvGraphicFramePr>
          <p:cNvPr id="3076" name="Object 21"/>
          <p:cNvGraphicFramePr>
            <a:graphicFrameLocks noChangeAspect="1"/>
          </p:cNvGraphicFramePr>
          <p:nvPr/>
        </p:nvGraphicFramePr>
        <p:xfrm>
          <a:off x="3124200" y="5334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9" imgW="1460160" imgH="419040" progId="Equation.DSMT4">
                  <p:embed/>
                </p:oleObj>
              </mc:Choice>
              <mc:Fallback>
                <p:oleObj name="Equation" r:id="rId9" imgW="146016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22"/>
          <p:cNvSpPr txBox="1">
            <a:spLocks noChangeArrowheads="1"/>
          </p:cNvSpPr>
          <p:nvPr/>
        </p:nvSpPr>
        <p:spPr bwMode="auto">
          <a:xfrm>
            <a:off x="3070225" y="136525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i="1"/>
              <a:t>Saddle point</a:t>
            </a:r>
          </a:p>
          <a:p>
            <a:pPr algn="ctr" eaLnBrk="1" hangingPunct="1"/>
            <a:r>
              <a:rPr lang="ja-JP" altLang="en-US" sz="1000" b="1" i="1"/>
              <a:t>“</a:t>
            </a:r>
            <a:r>
              <a:rPr lang="en-US" sz="1000" b="1" i="1"/>
              <a:t>Transition state</a:t>
            </a:r>
            <a:r>
              <a:rPr lang="ja-JP" altLang="en-US" sz="1000" b="1" i="1"/>
              <a:t>”</a:t>
            </a:r>
            <a:endParaRPr lang="en-US" sz="1000" b="1" i="1"/>
          </a:p>
        </p:txBody>
      </p:sp>
      <p:sp>
        <p:nvSpPr>
          <p:cNvPr id="3092" name="Line 23"/>
          <p:cNvSpPr>
            <a:spLocks noChangeShapeType="1"/>
          </p:cNvSpPr>
          <p:nvPr/>
        </p:nvSpPr>
        <p:spPr bwMode="auto">
          <a:xfrm rot="10800000" flipH="1" flipV="1">
            <a:off x="3405188" y="885825"/>
            <a:ext cx="633412" cy="47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4"/>
          <p:cNvSpPr>
            <a:spLocks noChangeShapeType="1"/>
          </p:cNvSpPr>
          <p:nvPr/>
        </p:nvSpPr>
        <p:spPr bwMode="auto">
          <a:xfrm rot="10800000" flipH="1" flipV="1">
            <a:off x="3886200" y="1066800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7" name="Object 25"/>
          <p:cNvGraphicFramePr>
            <a:graphicFrameLocks noChangeAspect="1"/>
          </p:cNvGraphicFramePr>
          <p:nvPr/>
        </p:nvGraphicFramePr>
        <p:xfrm>
          <a:off x="4038600" y="1066800"/>
          <a:ext cx="1143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1" imgW="1460160" imgH="419040" progId="Equation.DSMT4">
                  <p:embed/>
                </p:oleObj>
              </mc:Choice>
              <mc:Fallback>
                <p:oleObj name="Equation" r:id="rId11" imgW="146016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1143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7"/>
          <p:cNvSpPr txBox="1">
            <a:spLocks noChangeArrowheads="1"/>
          </p:cNvSpPr>
          <p:nvPr/>
        </p:nvSpPr>
        <p:spPr bwMode="auto">
          <a:xfrm rot="-3284844">
            <a:off x="397669" y="1202531"/>
            <a:ext cx="1735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Which </a:t>
            </a:r>
            <a:r>
              <a:rPr lang="en-US" sz="1000" i="1"/>
              <a:t>H</a:t>
            </a:r>
            <a:r>
              <a:rPr lang="en-US" sz="1000"/>
              <a:t> is biggest?  Smallest?</a:t>
            </a:r>
          </a:p>
        </p:txBody>
      </p:sp>
      <p:sp>
        <p:nvSpPr>
          <p:cNvPr id="3136" name="Oval 97"/>
          <p:cNvSpPr>
            <a:spLocks noChangeArrowheads="1"/>
          </p:cNvSpPr>
          <p:nvPr/>
        </p:nvSpPr>
        <p:spPr bwMode="auto">
          <a:xfrm>
            <a:off x="1676400" y="3657600"/>
            <a:ext cx="330200" cy="331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Line 98"/>
          <p:cNvSpPr>
            <a:spLocks noChangeShapeType="1"/>
          </p:cNvSpPr>
          <p:nvPr/>
        </p:nvSpPr>
        <p:spPr bwMode="auto">
          <a:xfrm>
            <a:off x="1844675" y="382270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Oval 99"/>
          <p:cNvSpPr>
            <a:spLocks noChangeArrowheads="1"/>
          </p:cNvSpPr>
          <p:nvPr/>
        </p:nvSpPr>
        <p:spPr bwMode="auto">
          <a:xfrm>
            <a:off x="2103438" y="3595688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F2</a:t>
            </a:r>
          </a:p>
        </p:txBody>
      </p:sp>
      <p:sp>
        <p:nvSpPr>
          <p:cNvPr id="3139" name="Line 100"/>
          <p:cNvSpPr>
            <a:spLocks noChangeShapeType="1"/>
          </p:cNvSpPr>
          <p:nvPr/>
        </p:nvSpPr>
        <p:spPr bwMode="auto">
          <a:xfrm flipV="1">
            <a:off x="1849438" y="3679825"/>
            <a:ext cx="27146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0" name="Line 101"/>
          <p:cNvSpPr>
            <a:spLocks noChangeShapeType="1"/>
          </p:cNvSpPr>
          <p:nvPr/>
        </p:nvSpPr>
        <p:spPr bwMode="auto">
          <a:xfrm flipH="1" flipV="1">
            <a:off x="1574800" y="3679825"/>
            <a:ext cx="2698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1" name="Oval 102"/>
          <p:cNvSpPr>
            <a:spLocks noChangeArrowheads="1"/>
          </p:cNvSpPr>
          <p:nvPr/>
        </p:nvSpPr>
        <p:spPr bwMode="auto">
          <a:xfrm>
            <a:off x="1797050" y="414972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H2</a:t>
            </a:r>
          </a:p>
        </p:txBody>
      </p:sp>
      <p:sp>
        <p:nvSpPr>
          <p:cNvPr id="3142" name="Oval 103"/>
          <p:cNvSpPr>
            <a:spLocks noChangeArrowheads="1"/>
          </p:cNvSpPr>
          <p:nvPr/>
        </p:nvSpPr>
        <p:spPr bwMode="auto">
          <a:xfrm>
            <a:off x="1492250" y="3602038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H4</a:t>
            </a:r>
          </a:p>
        </p:txBody>
      </p:sp>
      <p:sp>
        <p:nvSpPr>
          <p:cNvPr id="3143" name="Oval 104"/>
          <p:cNvSpPr>
            <a:spLocks noChangeArrowheads="1"/>
          </p:cNvSpPr>
          <p:nvPr/>
        </p:nvSpPr>
        <p:spPr bwMode="auto">
          <a:xfrm>
            <a:off x="1773238" y="3416300"/>
            <a:ext cx="120650" cy="120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F1</a:t>
            </a:r>
          </a:p>
        </p:txBody>
      </p:sp>
      <p:sp>
        <p:nvSpPr>
          <p:cNvPr id="3144" name="Line 105"/>
          <p:cNvSpPr>
            <a:spLocks noChangeShapeType="1"/>
          </p:cNvSpPr>
          <p:nvPr/>
        </p:nvSpPr>
        <p:spPr bwMode="auto">
          <a:xfrm>
            <a:off x="1830388" y="3536950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Oval 106"/>
          <p:cNvSpPr>
            <a:spLocks noChangeArrowheads="1"/>
          </p:cNvSpPr>
          <p:nvPr/>
        </p:nvSpPr>
        <p:spPr bwMode="auto">
          <a:xfrm>
            <a:off x="1495425" y="40497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H3</a:t>
            </a:r>
          </a:p>
        </p:txBody>
      </p:sp>
      <p:sp>
        <p:nvSpPr>
          <p:cNvPr id="3146" name="Oval 107"/>
          <p:cNvSpPr>
            <a:spLocks noChangeArrowheads="1"/>
          </p:cNvSpPr>
          <p:nvPr/>
        </p:nvSpPr>
        <p:spPr bwMode="auto">
          <a:xfrm>
            <a:off x="2082800" y="4049713"/>
            <a:ext cx="90488" cy="90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"/>
              <a:t>H1</a:t>
            </a:r>
          </a:p>
        </p:txBody>
      </p:sp>
      <p:sp>
        <p:nvSpPr>
          <p:cNvPr id="3147" name="Line 108"/>
          <p:cNvSpPr>
            <a:spLocks noChangeShapeType="1"/>
          </p:cNvSpPr>
          <p:nvPr/>
        </p:nvSpPr>
        <p:spPr bwMode="auto">
          <a:xfrm flipH="1">
            <a:off x="1570038" y="3937000"/>
            <a:ext cx="150812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8" name="Line 109"/>
          <p:cNvSpPr>
            <a:spLocks noChangeShapeType="1"/>
          </p:cNvSpPr>
          <p:nvPr/>
        </p:nvSpPr>
        <p:spPr bwMode="auto">
          <a:xfrm>
            <a:off x="1973263" y="3932238"/>
            <a:ext cx="12065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9" name="Arc 110"/>
          <p:cNvSpPr>
            <a:spLocks/>
          </p:cNvSpPr>
          <p:nvPr/>
        </p:nvSpPr>
        <p:spPr bwMode="auto">
          <a:xfrm>
            <a:off x="1838325" y="3616325"/>
            <a:ext cx="182563" cy="211138"/>
          </a:xfrm>
          <a:custGeom>
            <a:avLst/>
            <a:gdLst>
              <a:gd name="T0" fmla="*/ 0 w 18665"/>
              <a:gd name="T1" fmla="*/ 0 h 21600"/>
              <a:gd name="T2" fmla="*/ 1785655 w 18665"/>
              <a:gd name="T3" fmla="*/ 1025143 h 21600"/>
              <a:gd name="T4" fmla="*/ 0 w 18665"/>
              <a:gd name="T5" fmla="*/ 2063854 h 21600"/>
              <a:gd name="T6" fmla="*/ 0 60000 65536"/>
              <a:gd name="T7" fmla="*/ 0 60000 65536"/>
              <a:gd name="T8" fmla="*/ 0 60000 65536"/>
              <a:gd name="T9" fmla="*/ 0 w 18665"/>
              <a:gd name="T10" fmla="*/ 0 h 21600"/>
              <a:gd name="T11" fmla="*/ 18665 w 18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65" h="21600" fill="none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</a:path>
              <a:path w="18665" h="21600" stroke="0" extrusionOk="0">
                <a:moveTo>
                  <a:pt x="-1" y="0"/>
                </a:moveTo>
                <a:cubicBezTo>
                  <a:pt x="7687" y="0"/>
                  <a:pt x="14795" y="4085"/>
                  <a:pt x="18664" y="1072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Text Box 111"/>
          <p:cNvSpPr txBox="1">
            <a:spLocks noChangeArrowheads="1"/>
          </p:cNvSpPr>
          <p:nvPr/>
        </p:nvSpPr>
        <p:spPr bwMode="auto">
          <a:xfrm>
            <a:off x="1820863" y="3497263"/>
            <a:ext cx="2492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00"/>
              <a:t>d1</a:t>
            </a:r>
          </a:p>
        </p:txBody>
      </p:sp>
      <p:grpSp>
        <p:nvGrpSpPr>
          <p:cNvPr id="3151" name="Group 113"/>
          <p:cNvGrpSpPr>
            <a:grpSpLocks/>
          </p:cNvGrpSpPr>
          <p:nvPr/>
        </p:nvGrpSpPr>
        <p:grpSpPr bwMode="auto">
          <a:xfrm>
            <a:off x="4070350" y="3411538"/>
            <a:ext cx="774700" cy="847725"/>
            <a:chOff x="3552" y="1440"/>
            <a:chExt cx="1234" cy="1350"/>
          </a:xfrm>
        </p:grpSpPr>
        <p:sp>
          <p:nvSpPr>
            <p:cNvPr id="3152" name="Oval 114"/>
            <p:cNvSpPr>
              <a:spLocks noChangeArrowheads="1"/>
            </p:cNvSpPr>
            <p:nvPr/>
          </p:nvSpPr>
          <p:spPr bwMode="auto">
            <a:xfrm>
              <a:off x="3852" y="1824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115"/>
            <p:cNvSpPr>
              <a:spLocks noChangeShapeType="1"/>
            </p:cNvSpPr>
            <p:nvPr/>
          </p:nvSpPr>
          <p:spPr bwMode="auto">
            <a:xfrm>
              <a:off x="4122" y="20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Oval 116"/>
            <p:cNvSpPr>
              <a:spLocks noChangeArrowheads="1"/>
            </p:cNvSpPr>
            <p:nvPr/>
          </p:nvSpPr>
          <p:spPr bwMode="auto">
            <a:xfrm>
              <a:off x="4026" y="259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F2</a:t>
              </a:r>
            </a:p>
          </p:txBody>
        </p:sp>
        <p:sp>
          <p:nvSpPr>
            <p:cNvPr id="3155" name="Line 117"/>
            <p:cNvSpPr>
              <a:spLocks noChangeShapeType="1"/>
            </p:cNvSpPr>
            <p:nvPr/>
          </p:nvSpPr>
          <p:spPr bwMode="auto">
            <a:xfrm flipV="1">
              <a:off x="4128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Line 118"/>
            <p:cNvSpPr>
              <a:spLocks noChangeShapeType="1"/>
            </p:cNvSpPr>
            <p:nvPr/>
          </p:nvSpPr>
          <p:spPr bwMode="auto">
            <a:xfrm flipH="1" flipV="1">
              <a:off x="3690" y="18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Oval 119"/>
            <p:cNvSpPr>
              <a:spLocks noChangeArrowheads="1"/>
            </p:cNvSpPr>
            <p:nvPr/>
          </p:nvSpPr>
          <p:spPr bwMode="auto">
            <a:xfrm>
              <a:off x="3552" y="175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H2</a:t>
              </a:r>
            </a:p>
          </p:txBody>
        </p:sp>
        <p:sp>
          <p:nvSpPr>
            <p:cNvPr id="3158" name="Oval 120"/>
            <p:cNvSpPr>
              <a:spLocks noChangeArrowheads="1"/>
            </p:cNvSpPr>
            <p:nvPr/>
          </p:nvSpPr>
          <p:spPr bwMode="auto">
            <a:xfrm>
              <a:off x="4530" y="178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H4</a:t>
              </a:r>
            </a:p>
          </p:txBody>
        </p:sp>
        <p:sp>
          <p:nvSpPr>
            <p:cNvPr id="3159" name="Oval 121"/>
            <p:cNvSpPr>
              <a:spLocks noChangeArrowheads="1"/>
            </p:cNvSpPr>
            <p:nvPr/>
          </p:nvSpPr>
          <p:spPr bwMode="auto">
            <a:xfrm>
              <a:off x="4008" y="1440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F1</a:t>
              </a:r>
            </a:p>
          </p:txBody>
        </p:sp>
        <p:sp>
          <p:nvSpPr>
            <p:cNvPr id="3160" name="Line 122"/>
            <p:cNvSpPr>
              <a:spLocks noChangeShapeType="1"/>
            </p:cNvSpPr>
            <p:nvPr/>
          </p:nvSpPr>
          <p:spPr bwMode="auto">
            <a:xfrm>
              <a:off x="4098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1" name="Oval 123"/>
            <p:cNvSpPr>
              <a:spLocks noChangeArrowheads="1"/>
            </p:cNvSpPr>
            <p:nvPr/>
          </p:nvSpPr>
          <p:spPr bwMode="auto">
            <a:xfrm>
              <a:off x="3564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H3</a:t>
              </a:r>
            </a:p>
          </p:txBody>
        </p:sp>
        <p:sp>
          <p:nvSpPr>
            <p:cNvPr id="3162" name="Oval 124"/>
            <p:cNvSpPr>
              <a:spLocks noChangeArrowheads="1"/>
            </p:cNvSpPr>
            <p:nvPr/>
          </p:nvSpPr>
          <p:spPr bwMode="auto">
            <a:xfrm>
              <a:off x="4500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00"/>
                <a:t>H1</a:t>
              </a:r>
            </a:p>
          </p:txBody>
        </p:sp>
        <p:sp>
          <p:nvSpPr>
            <p:cNvPr id="3163" name="Line 125"/>
            <p:cNvSpPr>
              <a:spLocks noChangeShapeType="1"/>
            </p:cNvSpPr>
            <p:nvPr/>
          </p:nvSpPr>
          <p:spPr bwMode="auto">
            <a:xfrm flipH="1">
              <a:off x="3684" y="22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Line 126"/>
            <p:cNvSpPr>
              <a:spLocks noChangeShapeType="1"/>
            </p:cNvSpPr>
            <p:nvPr/>
          </p:nvSpPr>
          <p:spPr bwMode="auto">
            <a:xfrm>
              <a:off x="4326" y="226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Arc 127"/>
            <p:cNvSpPr>
              <a:spLocks/>
            </p:cNvSpPr>
            <p:nvPr/>
          </p:nvSpPr>
          <p:spPr bwMode="auto">
            <a:xfrm>
              <a:off x="4110" y="1758"/>
              <a:ext cx="336" cy="672"/>
            </a:xfrm>
            <a:custGeom>
              <a:avLst/>
              <a:gdLst>
                <a:gd name="T0" fmla="*/ 0 w 21600"/>
                <a:gd name="T1" fmla="*/ 0 h 43162"/>
                <a:gd name="T2" fmla="*/ 0 w 21600"/>
                <a:gd name="T3" fmla="*/ 10 h 43162"/>
                <a:gd name="T4" fmla="*/ 0 w 21600"/>
                <a:gd name="T5" fmla="*/ 5 h 43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2"/>
                <a:gd name="T11" fmla="*/ 21600 w 21600"/>
                <a:gd name="T12" fmla="*/ 43162 h 43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</a:path>
                <a:path w="21600" h="4316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30"/>
                    <a:pt x="12694" y="42482"/>
                    <a:pt x="1283" y="431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Text Box 128"/>
            <p:cNvSpPr txBox="1">
              <a:spLocks noChangeArrowheads="1"/>
            </p:cNvSpPr>
            <p:nvPr/>
          </p:nvSpPr>
          <p:spPr bwMode="auto">
            <a:xfrm>
              <a:off x="4389" y="2148"/>
              <a:ext cx="39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500"/>
                <a:t>d1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12718</TotalTime>
  <Words>1417</Words>
  <Application>Microsoft Macintosh PowerPoint</Application>
  <PresentationFormat>On-screen Show (4:3)</PresentationFormat>
  <Paragraphs>559</Paragraphs>
  <Slides>35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Default Design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Supercell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Sets</vt:lpstr>
      <vt:lpstr>Plane-wave Basis</vt:lpstr>
      <vt:lpstr>PowerPoint Presentation</vt:lpstr>
      <vt:lpstr>PowerPoint Presentation</vt:lpstr>
    </vt:vector>
  </TitlesOfParts>
  <Company>und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F. Schneider</dc:creator>
  <cp:lastModifiedBy>William Schneider</cp:lastModifiedBy>
  <cp:revision>101</cp:revision>
  <cp:lastPrinted>2015-02-17T03:15:43Z</cp:lastPrinted>
  <dcterms:created xsi:type="dcterms:W3CDTF">2007-08-25T16:40:50Z</dcterms:created>
  <dcterms:modified xsi:type="dcterms:W3CDTF">2015-02-17T16:48:09Z</dcterms:modified>
</cp:coreProperties>
</file>