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3" r:id="rId4"/>
    <p:sldId id="264" r:id="rId5"/>
    <p:sldId id="260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8526A-3DC0-437E-91A3-6318FDC52B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3DCFB-32AE-4081-BFA8-C4352C4E8C1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A0957-6066-4545-A186-8BAA66659F5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C20AA3E-7EEB-4D14-88C4-EA8C0AD817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94B49DF-D171-4381-B47A-708D70413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9A34E-FC90-41A9-8BEC-3A7159213E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474F7-3C68-4F6C-BBFA-B9905C366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6A4B1-F03F-471E-B323-4527D19996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9F3D2-6DA1-404E-901B-F2F5E82CA5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3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7241-8116-4AD8-B32F-8998338A9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34C45-B1D2-4867-8205-1E1A4D352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217CC-355F-456E-8580-CB54295F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9518-011F-4C8F-837C-EC34D98331D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0D01-B50F-436E-B171-B97B94B6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4C2A6-F712-4E7B-A69A-BA1E20E7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E31D-FC01-4881-B65B-E98B8322F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2562-F1DB-47A1-81F4-2F465F2B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0E1A8-EB03-4622-9853-C379478EE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0C9FA-C7F5-4BF3-970E-7C32AD96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9518-011F-4C8F-837C-EC34D98331D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3E8C6-0212-4501-A75E-343813A5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7F62E-1F1A-422D-9F4E-A0EAD319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E31D-FC01-4881-B65B-E98B8322F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D295E-C511-4357-A134-672680CC0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D2FFD-52CF-438F-9F64-A445DBB7A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B9B42-FB3D-4D16-AE14-E0D9F622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9518-011F-4C8F-837C-EC34D98331D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F0E50-A0E9-4104-884A-9DF5ED06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FAA1A-6E3F-4AF1-ACCB-F61A7D86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E31D-FC01-4881-B65B-E98B8322F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4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161C-69A9-47F2-8320-9A9A5D75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41A3-8A2A-4B9F-8AE7-3425826E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CBFD4-7DB5-41F0-9C6B-CDA1732F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9518-011F-4C8F-837C-EC34D98331D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9D705-42F6-4C64-B99F-3B69F230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66BA-3AD1-45BE-865A-C9261B72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E31D-FC01-4881-B65B-E98B8322F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9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0562-A471-4D2E-BCBC-60F0FC5C9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99D8A-4E8B-4794-A497-3D8B6C28A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613E0-C167-47CF-94D6-13932353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9518-011F-4C8F-837C-EC34D98331D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C4C38-64DD-4B69-BDAC-5485DC46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B95D9-CC3E-4A75-82C5-511DC2CA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E31D-FC01-4881-B65B-E98B8322F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5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00A7-3DEF-4A3F-BE1F-2D6BB6D5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A382-520B-4DB9-9E5D-2AE29939D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2329D-067F-4605-B018-87D86ECF9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6B328-DE8E-4D52-9788-8C085BF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9518-011F-4C8F-837C-EC34D98331D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914F5-83AF-416E-B495-25C99A0E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401A-9324-442D-8F5E-EFA22700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E31D-FC01-4881-B65B-E98B8322F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3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E73F-84B0-49C3-A855-F262EECB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73BE0-520F-410F-ACDB-444D7F641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F4381-8370-4331-9DEA-E8F9FD2BE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6C41E-022C-40A8-9E65-F5635FA3B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58759-9DE6-4431-A3CF-C3B90C5B3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418E0-36F9-4180-9E64-EB17B3C5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9518-011F-4C8F-837C-EC34D98331D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F86CE-54E8-41F7-AE54-CA23D7AD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63C58-CD57-442D-9B80-97D7DF76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E31D-FC01-4881-B65B-E98B8322F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8FC2-D84A-4144-8C1B-9D3E1DDA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62F5F-2AD5-4F1E-9DCF-40BA4491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9518-011F-4C8F-837C-EC34D98331D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87C90-3B0E-46C3-B5CD-8149EB1E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C921E-F514-4ABC-AF19-9F00468C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E31D-FC01-4881-B65B-E98B8322F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7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2EF01-2030-4810-BE9D-09DF21EC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9518-011F-4C8F-837C-EC34D98331D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FA03E-8E71-4D65-9DC4-C3BB571F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E9F39-7560-4730-B63B-65F591CB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E31D-FC01-4881-B65B-E98B8322F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8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ACEB-B89D-429F-B87A-D49D6A59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0D1AD-0D65-438E-A600-1ACD0276C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55000-9961-418A-BD2F-08F628DF8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FD332-01B5-42A7-B3E8-FF7400EE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9518-011F-4C8F-837C-EC34D98331D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36653-226D-43C2-ABA9-29C17A8C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A4AEC-87B4-4542-B4D2-8F7464F6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E31D-FC01-4881-B65B-E98B8322F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1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064B-E5D4-4B4D-8E4C-1AC9B80E3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F9642F-9D60-44D9-B04A-ABE1446A8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3FA87-75B5-46DD-A248-DEC37A6CB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0B1CB-5A7A-4B57-AC4B-886EE928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9518-011F-4C8F-837C-EC34D98331D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938B0-C354-4967-900B-18D9BDE4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A2C60-16E4-41C9-B2DD-9B405CD3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E31D-FC01-4881-B65B-E98B8322F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3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9A5308-FE63-4FEB-B6DF-7CBBA6B7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7502E-1CB0-4D53-ABE1-06C2F2272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F4AF7-AEC4-4DBD-BCED-03375849D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29518-011F-4C8F-837C-EC34D98331D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15869-2977-4A45-A6E7-3BE252425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7F628-8EBB-4E37-959C-6038BFC87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E31D-FC01-4881-B65B-E98B8322F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0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9ED1-D568-4C11-904E-23988A275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omputational Chemistry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CE3B6-3EBF-428B-8218-BECD20835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10: Plane waves and core potentials </a:t>
            </a:r>
          </a:p>
        </p:txBody>
      </p:sp>
    </p:spTree>
    <p:extLst>
      <p:ext uri="{BB962C8B-B14F-4D97-AF65-F5344CB8AC3E}">
        <p14:creationId xmlns:p14="http://schemas.microsoft.com/office/powerpoint/2010/main" val="185818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8B7B-AF68-4ED0-A13F-B8A41726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Plane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B56F-83DC-48FA-871D-D8BD72F56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50"/>
            <a:ext cx="5117538" cy="547339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Recall H atom problem in lecture 2: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used Gaussian basis and </a:t>
            </a:r>
            <a:r>
              <a:rPr lang="en-US" sz="2400" dirty="0" err="1"/>
              <a:t>variational</a:t>
            </a:r>
            <a:r>
              <a:rPr lang="en-US" sz="2400" dirty="0"/>
              <a:t> method to get the wavefunction: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have to solve secular matrix containing matrix elements over basis functions</a:t>
            </a:r>
          </a:p>
        </p:txBody>
      </p:sp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id="{2B69010F-0492-4DD1-BB2C-647D4B54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281" b="22254"/>
          <a:stretch/>
        </p:blipFill>
        <p:spPr>
          <a:xfrm>
            <a:off x="838200" y="3747165"/>
            <a:ext cx="5117538" cy="2023131"/>
          </a:xfrm>
          <a:prstGeom prst="rect">
            <a:avLst/>
          </a:prstGeom>
        </p:spPr>
      </p:pic>
      <p:pic>
        <p:nvPicPr>
          <p:cNvPr id="11" name="Picture 10" descr="Screen Clipping">
            <a:extLst>
              <a:ext uri="{FF2B5EF4-FFF2-40B4-BE49-F238E27FC236}">
                <a16:creationId xmlns:a16="http://schemas.microsoft.com/office/drawing/2014/main" id="{DD39AEB5-273E-4ECE-A332-34A9E7ED0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5618"/>
            <a:ext cx="2555864" cy="14552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79E09F-AF42-4FF8-BD85-5A7340DB828B}"/>
              </a:ext>
            </a:extLst>
          </p:cNvPr>
          <p:cNvSpPr txBox="1"/>
          <p:nvPr/>
        </p:nvSpPr>
        <p:spPr>
          <a:xfrm>
            <a:off x="6287512" y="1132885"/>
            <a:ext cx="556732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Place atom in a big box, if nucleus wasn’t there, we know what the solutions look like (1-D):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Could express H atom solutions as linear combinations of these. Not particularly efficient, but if it was really easy to evaluate matrix elements, might make sense to do.</a:t>
            </a:r>
          </a:p>
          <a:p>
            <a:endParaRPr lang="en-US" sz="2200" dirty="0"/>
          </a:p>
        </p:txBody>
      </p:sp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id="{B0E90098-77C8-4DCF-BAF2-F6EE7B1C11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5" r="45721" b="-433"/>
          <a:stretch/>
        </p:blipFill>
        <p:spPr>
          <a:xfrm>
            <a:off x="7918029" y="2286336"/>
            <a:ext cx="2002779" cy="1390166"/>
          </a:xfrm>
          <a:prstGeom prst="rect">
            <a:avLst/>
          </a:prstGeom>
        </p:spPr>
      </p:pic>
      <p:pic>
        <p:nvPicPr>
          <p:cNvPr id="15" name="Picture 14" descr="Screen Clipping">
            <a:extLst>
              <a:ext uri="{FF2B5EF4-FFF2-40B4-BE49-F238E27FC236}">
                <a16:creationId xmlns:a16="http://schemas.microsoft.com/office/drawing/2014/main" id="{445114C9-56CA-4652-BF4F-698B3E0467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20" y="2192972"/>
            <a:ext cx="3952904" cy="296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2110B64-8FC1-414F-BC2E-44F657ACAB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890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Rewrite waves as (apply periodic boundary conditions):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Can write solutions for H atom as linear combination of these “plane wave” basis functions: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If we let m run to infinity we would have a “complete” basis and could represent the H orbital exactly. In general we can’t keep an infinite number of m, so have to cut off somewhere, defined by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00F0B-6ACF-42E8-8523-FD4CA864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 waves</a:t>
            </a:r>
          </a:p>
        </p:txBody>
      </p:sp>
      <p:pic>
        <p:nvPicPr>
          <p:cNvPr id="5" name="Content Placeholder 4" descr="Screen Clipping">
            <a:extLst>
              <a:ext uri="{FF2B5EF4-FFF2-40B4-BE49-F238E27FC236}">
                <a16:creationId xmlns:a16="http://schemas.microsoft.com/office/drawing/2014/main" id="{AD9828AE-6EE8-4816-8AEA-999BD1DFA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557" y="2393376"/>
            <a:ext cx="4352957" cy="495304"/>
          </a:xfrm>
        </p:spPr>
      </p:pic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3F68EEAD-CF45-48C6-9438-F7721301E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557" y="2840654"/>
            <a:ext cx="933457" cy="623892"/>
          </a:xfrm>
          <a:prstGeom prst="rect">
            <a:avLst/>
          </a:prstGeom>
        </p:spPr>
      </p:pic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id="{586E6D37-7360-499B-9A26-DEFB1F7F7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58" y="4142294"/>
            <a:ext cx="3528997" cy="781054"/>
          </a:xfrm>
          <a:prstGeom prst="rect">
            <a:avLst/>
          </a:prstGeom>
        </p:spPr>
      </p:pic>
      <p:pic>
        <p:nvPicPr>
          <p:cNvPr id="11" name="Picture 10" descr="Screen Clipping">
            <a:extLst>
              <a:ext uri="{FF2B5EF4-FFF2-40B4-BE49-F238E27FC236}">
                <a16:creationId xmlns:a16="http://schemas.microsoft.com/office/drawing/2014/main" id="{5F2D0B31-E686-454B-9294-5DD7BD3178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777" y="5781215"/>
            <a:ext cx="1950431" cy="871583"/>
          </a:xfrm>
          <a:prstGeom prst="rect">
            <a:avLst/>
          </a:prstGeom>
        </p:spPr>
      </p:pic>
      <p:pic>
        <p:nvPicPr>
          <p:cNvPr id="13" name="Picture 12" descr="Screen Clipping">
            <a:extLst>
              <a:ext uri="{FF2B5EF4-FFF2-40B4-BE49-F238E27FC236}">
                <a16:creationId xmlns:a16="http://schemas.microsoft.com/office/drawing/2014/main" id="{DDA5FD33-AD85-4240-A61F-05F64D62CD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58" y="2393376"/>
            <a:ext cx="1309697" cy="952507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F05D33F-0E06-4E7A-9413-69CA13D8DEAD}"/>
              </a:ext>
            </a:extLst>
          </p:cNvPr>
          <p:cNvSpPr/>
          <p:nvPr/>
        </p:nvSpPr>
        <p:spPr>
          <a:xfrm>
            <a:off x="3511943" y="2393376"/>
            <a:ext cx="4352957" cy="952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6AAC58-150B-413D-8891-707C35E03363}"/>
              </a:ext>
            </a:extLst>
          </p:cNvPr>
          <p:cNvCxnSpPr/>
          <p:nvPr/>
        </p:nvCxnSpPr>
        <p:spPr>
          <a:xfrm>
            <a:off x="2832212" y="2840654"/>
            <a:ext cx="558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19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1039-FE36-4304-A4F2-B7F5F51C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Gaussian</a:t>
            </a:r>
            <a:r>
              <a:rPr lang="en-US" dirty="0"/>
              <a:t> vs. </a:t>
            </a:r>
            <a:r>
              <a:rPr lang="en-US" i="1" dirty="0" err="1"/>
              <a:t>Vasp</a:t>
            </a:r>
            <a:endParaRPr lang="en-US" i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36BDB6-3642-4536-9B02-294BE7884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162804"/>
              </p:ext>
            </p:extLst>
          </p:nvPr>
        </p:nvGraphicFramePr>
        <p:xfrm>
          <a:off x="838200" y="1825625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422059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7584348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58260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PW91 H atom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Gaussian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/>
                        <a:t>Vasp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02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Basis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6-311G(</a:t>
                      </a:r>
                      <a:r>
                        <a:rPr lang="en-US" dirty="0" err="1"/>
                        <a:t>d,p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Plane wave, 250 eV cutoff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13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basis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basis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9045 basis functions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143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cycles to converge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cycles to converge (good initial guess)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cycles to converge (initial plane wave guess more difficult)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719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13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8B7B-AF68-4ED0-A13F-B8A41726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orbital basis sets vs. Plane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B56F-83DC-48FA-871D-D8BD72F56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3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AO basis sets: Molecules are assemblies of slightly distorted atoms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Basis functions are attached to nuclear positions</a:t>
            </a:r>
          </a:p>
          <a:p>
            <a:pPr marL="0" indent="0">
              <a:buNone/>
            </a:pPr>
            <a:r>
              <a:rPr lang="en-US" sz="2200" dirty="0"/>
              <a:t>+ according to chemical insight </a:t>
            </a:r>
          </a:p>
          <a:p>
            <a:pPr marL="0" indent="0">
              <a:buNone/>
            </a:pPr>
            <a:r>
              <a:rPr lang="en-US" sz="2200" dirty="0"/>
              <a:t>+ small basis sets give already good results </a:t>
            </a:r>
          </a:p>
          <a:p>
            <a:pPr marL="0" indent="0">
              <a:buNone/>
            </a:pPr>
            <a:r>
              <a:rPr lang="en-US" sz="2200" dirty="0"/>
              <a:t>– non-orthogonal </a:t>
            </a:r>
          </a:p>
          <a:p>
            <a:pPr marL="0" indent="0">
              <a:buNone/>
            </a:pPr>
            <a:r>
              <a:rPr lang="en-US" sz="2200" dirty="0"/>
              <a:t>– depend on atomic position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FA20A454-647B-4F3B-AE3C-EC460BB7F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34" y="2687629"/>
            <a:ext cx="2076465" cy="300040"/>
          </a:xfrm>
          <a:prstGeom prst="rect">
            <a:avLst/>
          </a:prstGeom>
        </p:spPr>
      </p:pic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5A2754C0-F773-43D8-8A41-B138EF978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417" y="3130505"/>
            <a:ext cx="2919434" cy="55245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A2DA16-02B1-4E7E-8B11-CE05F20104A7}"/>
              </a:ext>
            </a:extLst>
          </p:cNvPr>
          <p:cNvSpPr txBox="1">
            <a:spLocks/>
          </p:cNvSpPr>
          <p:nvPr/>
        </p:nvSpPr>
        <p:spPr>
          <a:xfrm>
            <a:off x="6574393" y="18383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Plane waves: Assemblies of atoms are slight distortions to free electrons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+ orthonormal </a:t>
            </a:r>
          </a:p>
          <a:p>
            <a:pPr marL="0" indent="0">
              <a:buNone/>
            </a:pPr>
            <a:r>
              <a:rPr lang="en-US" sz="2200" dirty="0"/>
              <a:t>+ independent of atomic positions </a:t>
            </a:r>
          </a:p>
          <a:p>
            <a:pPr marL="0" indent="0">
              <a:buNone/>
            </a:pPr>
            <a:r>
              <a:rPr lang="en-US" sz="2200" dirty="0"/>
              <a:t>± naturally periodic </a:t>
            </a:r>
          </a:p>
          <a:p>
            <a:pPr marL="0" indent="0">
              <a:buNone/>
            </a:pPr>
            <a:r>
              <a:rPr lang="en-US" sz="2200" dirty="0"/>
              <a:t>– many functions needed</a:t>
            </a:r>
          </a:p>
          <a:p>
            <a:pPr marL="0" indent="0">
              <a:buNone/>
            </a:pPr>
            <a:r>
              <a:rPr lang="en-US" sz="2200" dirty="0"/>
              <a:t> – localized functions difficult to represent</a:t>
            </a:r>
          </a:p>
        </p:txBody>
      </p:sp>
      <p:pic>
        <p:nvPicPr>
          <p:cNvPr id="10" name="Picture 9" descr="Screen Clipping">
            <a:extLst>
              <a:ext uri="{FF2B5EF4-FFF2-40B4-BE49-F238E27FC236}">
                <a16:creationId xmlns:a16="http://schemas.microsoft.com/office/drawing/2014/main" id="{5DC944D8-1D19-47B3-A7BE-BD88EFB09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247" y="2544753"/>
            <a:ext cx="2128853" cy="58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4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E2B9-D9C8-40B7-8452-086BACCA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 waves in DFT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09CC-17CB-4D6B-B394-9AB904C8F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73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Kinetic energy: Diagonal in basis functions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Potential energy terms: Can take advantage of Fourier transforms to evaluate: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31736F74-78EB-4E9C-B4CE-1A2448F60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82" y="1470039"/>
            <a:ext cx="4206225" cy="739984"/>
          </a:xfrm>
          <a:prstGeom prst="rect">
            <a:avLst/>
          </a:prstGeom>
        </p:spPr>
      </p:pic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82A8B329-503E-4D3F-BFA6-7081E13F4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974" y="2735421"/>
            <a:ext cx="2722939" cy="693579"/>
          </a:xfrm>
          <a:prstGeom prst="rect">
            <a:avLst/>
          </a:prstGeom>
        </p:spPr>
      </p:pic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id="{579BF6A7-A2C3-4C44-BADE-6F82A455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" y="4467671"/>
            <a:ext cx="4392667" cy="9247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954EAF-61E7-4F7F-A780-A10B1C34EF7C}"/>
              </a:ext>
            </a:extLst>
          </p:cNvPr>
          <p:cNvSpPr txBox="1"/>
          <p:nvPr/>
        </p:nvSpPr>
        <p:spPr>
          <a:xfrm>
            <a:off x="6780152" y="5934670"/>
            <a:ext cx="513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François-Xavier </a:t>
            </a:r>
            <a:r>
              <a:rPr lang="en-US" dirty="0" err="1"/>
              <a:t>Coudert</a:t>
            </a:r>
            <a:r>
              <a:rPr lang="en-US" dirty="0"/>
              <a:t>, “DFT with plane waves, pseudopotentials” http://www.phenix.cnrs.fr/IMG/pdf/dft-pw.pdf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B918E-5CDA-4553-AFD3-FF6734BE6D12}"/>
              </a:ext>
            </a:extLst>
          </p:cNvPr>
          <p:cNvSpPr txBox="1"/>
          <p:nvPr/>
        </p:nvSpPr>
        <p:spPr>
          <a:xfrm>
            <a:off x="1468782" y="5753437"/>
            <a:ext cx="146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 real space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C843EF-044C-47C6-9F64-F13D3DE9DB92}"/>
              </a:ext>
            </a:extLst>
          </p:cNvPr>
          <p:cNvSpPr txBox="1"/>
          <p:nvPr/>
        </p:nvSpPr>
        <p:spPr>
          <a:xfrm>
            <a:off x="3045380" y="5769745"/>
            <a:ext cx="198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G: reciprocal space</a:t>
            </a:r>
          </a:p>
        </p:txBody>
      </p:sp>
      <p:pic>
        <p:nvPicPr>
          <p:cNvPr id="19" name="Picture 18" descr="Screen Clipping">
            <a:extLst>
              <a:ext uri="{FF2B5EF4-FFF2-40B4-BE49-F238E27FC236}">
                <a16:creationId xmlns:a16="http://schemas.microsoft.com/office/drawing/2014/main" id="{6A5E8B58-54FA-4856-8F54-53D5DC0349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071" y="2210023"/>
            <a:ext cx="5919831" cy="336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4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EE7F-CA58-4A22-8D0E-75B60B0E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 waves: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646C9-2959-42D6-9A34-9CC263F83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Plane waves are delocalized, periodic basis functions</a:t>
            </a:r>
          </a:p>
          <a:p>
            <a:r>
              <a:rPr lang="en-US" sz="2400" dirty="0"/>
              <a:t>Plenty of them are needed, however the operations are simple</a:t>
            </a:r>
          </a:p>
          <a:p>
            <a:r>
              <a:rPr lang="en-US" sz="2400" dirty="0"/>
              <a:t>The quality of basis set adjusted using a single parameter, the cut-off energy</a:t>
            </a:r>
          </a:p>
          <a:p>
            <a:r>
              <a:rPr lang="en-US" sz="2400" dirty="0"/>
              <a:t>Fast Fourier-transform used to efficiently switch between real and reciprocal space</a:t>
            </a:r>
          </a:p>
          <a:p>
            <a:r>
              <a:rPr lang="en-US" sz="2400" dirty="0"/>
              <a:t>The size of basis set is independent of number of atoms (for a given volume)</a:t>
            </a:r>
          </a:p>
        </p:txBody>
      </p:sp>
    </p:spTree>
    <p:extLst>
      <p:ext uri="{BB962C8B-B14F-4D97-AF65-F5344CB8AC3E}">
        <p14:creationId xmlns:p14="http://schemas.microsoft.com/office/powerpoint/2010/main" val="355405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433</Words>
  <Application>Microsoft Office PowerPoint</Application>
  <PresentationFormat>Widescreen</PresentationFormat>
  <Paragraphs>83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 Light</vt:lpstr>
      <vt:lpstr>Arial</vt:lpstr>
      <vt:lpstr>Calibri</vt:lpstr>
      <vt:lpstr>Calibri Light</vt:lpstr>
      <vt:lpstr>Office Theme</vt:lpstr>
      <vt:lpstr>Computational Chemistry</vt:lpstr>
      <vt:lpstr>Plane waves</vt:lpstr>
      <vt:lpstr>Plane waves</vt:lpstr>
      <vt:lpstr>Gaussian vs. Vasp</vt:lpstr>
      <vt:lpstr>Atomic orbital basis sets vs. Plane waves</vt:lpstr>
      <vt:lpstr>Plane waves in DFT</vt:lpstr>
      <vt:lpstr>Plane waves: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Chemistry</dc:title>
  <dc:creator>Yujia Wang</dc:creator>
  <cp:lastModifiedBy>Yujia Wang</cp:lastModifiedBy>
  <cp:revision>17</cp:revision>
  <dcterms:created xsi:type="dcterms:W3CDTF">2017-11-07T21:25:12Z</dcterms:created>
  <dcterms:modified xsi:type="dcterms:W3CDTF">2017-11-08T19:45:43Z</dcterms:modified>
</cp:coreProperties>
</file>