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93DC-93BE-49D9-A5C9-8DC13D6A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9714B-268C-467C-B17F-DDF2B4A4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6569-2E7E-42B1-904E-0F666370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E622-1A9E-430A-9AFD-323E727B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5BE-82DE-4017-AF0A-32C3232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F99B-F9D1-4EC6-A1DF-7D631F64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FE49-09EF-41DF-9618-F0B93089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0ADE-79CD-47AA-B900-0E14D583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0D19-319F-4D17-AE25-D7E4EB5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1036-2C8A-402F-B1D0-CF06F71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50A23-4F67-462B-ADE0-749009CEC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DD836-9C89-46B4-90A5-EBE8064F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618E-6996-44B9-B6C7-9F6345DD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32D-D00C-4040-BE6C-CF8E3365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8A8B-18BA-4979-A2BE-EE0CC68E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8629-3702-43A8-B78A-931D281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4DE3-04A9-42EF-85C6-B0CE41D5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7061-576D-4BB6-B913-9FB89434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63D2-26FE-46BD-A0C9-90047F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A479-4132-4465-A710-E867CFC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3FE3-2A77-440B-A67E-6E7E9B2D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2FE2-CFFD-4CF8-AF32-2C46BDBE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0BB9-6086-4FC0-B0F2-4659C5CB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8702-81A4-4E65-A530-65AEC5D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E491-B25A-485E-9DB0-99AE930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FFF8-7EF9-496A-B971-94774C46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EDC-3B86-4049-98AE-94C726B7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2EFF0-C28D-4CAE-AD67-F8D1F9FD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15B1-CFF5-41FD-8962-2C8EAA3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DD83-B44A-474A-AC48-F72910EE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6B16-AC04-4E79-97CE-FCC76AC4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FEDE-BD70-4D0A-A009-9C523D8D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9CA3-03FE-4192-8C5B-B0710086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21BA-C783-4D90-9080-AD5A8869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3F2D-E8A7-411F-8D24-6475698F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5B696-3944-422A-BCCA-EAF6E83E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820EE-37C7-4373-A4E8-382F463D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87710-2C7E-426D-8D1D-08DFE714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D5832-4981-4863-8CC0-95F3DEE0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2DA8-C8E7-41A8-9260-E844EE2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5E03-1F99-4C75-8478-ECA447E7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2ABB5-639F-438D-8DC1-23558817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ABC6-D1C3-40EA-862A-8764DD1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E22EC-7BC7-495A-AA33-5BA7FF6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DD058-220B-45DC-A888-F892E272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2B6C-1D8D-4D14-AEE8-09899A2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511E-E279-4D3D-B8BC-6D11FCBB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6BBE-BCBF-4DDD-A151-CD730096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6ABC-08E4-49C0-8CD0-D5644FF4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DEC8-E018-42A6-BE40-7563069E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ABFA-3235-4B23-AB30-DF1C53A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0239-4649-4819-B84A-32C9CDEC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B49D-FD81-462C-956B-08705391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D2224-ABE7-46CD-8D7D-53AF9CBC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7A9E-3A6A-45C0-B79E-55D85CED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33ED-C290-4228-B70B-0798DEB6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BDB9-1F7B-478F-A092-2053C145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21C56-6F51-4E3D-AE7C-64B618B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D026B-2F78-46E1-82BE-BEFB06EF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2CE3-DFAD-4DB5-AC08-0F7572BC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9202-A534-4982-AB5F-DFA563FC0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96DC-0161-473C-BF5A-5D48966DA3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9B2D-8788-4CAE-BD76-68F3447D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610E-4454-4806-94A7-4771DA38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051-3A62-4828-B3CE-458A5D90E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omputation Chemistry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9F11-0F48-4C6B-90A7-7DB6CEADD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11: Electronic Structure in Periodic Systems</a:t>
            </a:r>
          </a:p>
        </p:txBody>
      </p:sp>
    </p:spTree>
    <p:extLst>
      <p:ext uri="{BB962C8B-B14F-4D97-AF65-F5344CB8AC3E}">
        <p14:creationId xmlns:p14="http://schemas.microsoft.com/office/powerpoint/2010/main" val="29842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9500" cy="1325563"/>
          </a:xfrm>
        </p:spPr>
        <p:txBody>
          <a:bodyPr/>
          <a:lstStyle/>
          <a:p>
            <a:r>
              <a:rPr lang="en-US" dirty="0" err="1"/>
              <a:t>Bravais</a:t>
            </a:r>
            <a:r>
              <a:rPr lang="en-US" dirty="0"/>
              <a:t> lattices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1219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Bravais</a:t>
            </a:r>
            <a:r>
              <a:rPr lang="en-US" sz="2400" dirty="0"/>
              <a:t> lattices: the distinct lattice types which when repeated can fill the whole space</a:t>
            </a:r>
          </a:p>
          <a:p>
            <a:r>
              <a:rPr lang="en-US" sz="2400" dirty="0"/>
              <a:t>Wigner-Seitz cell: the most compact cell</a:t>
            </a:r>
          </a:p>
          <a:p>
            <a:r>
              <a:rPr lang="en-US" sz="2400" dirty="0"/>
              <a:t>First Brillouin zone: the Wigner-Seitz cell of the reciprocal lattice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EB4F-538F-4ABF-B6B7-3F87D840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18" y="1825625"/>
            <a:ext cx="5086350" cy="3609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782867-E8CD-4010-B755-BBB0B78B6F97}"/>
              </a:ext>
            </a:extLst>
          </p:cNvPr>
          <p:cNvSpPr txBox="1">
            <a:spLocks/>
          </p:cNvSpPr>
          <p:nvPr/>
        </p:nvSpPr>
        <p:spPr>
          <a:xfrm>
            <a:off x="6406978" y="365125"/>
            <a:ext cx="361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2D Example: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1AAAC-4FA3-40D3-8506-B610A65D4C63}"/>
              </a:ext>
            </a:extLst>
          </p:cNvPr>
          <p:cNvSpPr/>
          <p:nvPr/>
        </p:nvSpPr>
        <p:spPr>
          <a:xfrm>
            <a:off x="6713455" y="5715298"/>
            <a:ext cx="4656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Five distinct types of </a:t>
            </a:r>
            <a:r>
              <a:rPr lang="en-US" altLang="zh-CN" sz="2400" dirty="0" err="1"/>
              <a:t>Bravais</a:t>
            </a:r>
            <a:r>
              <a:rPr lang="en-US" altLang="zh-CN" sz="2400" dirty="0"/>
              <a:t> lattices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8AC97-1A2F-4BEC-8838-6336B796FD52}"/>
              </a:ext>
            </a:extLst>
          </p:cNvPr>
          <p:cNvSpPr/>
          <p:nvPr/>
        </p:nvSpPr>
        <p:spPr>
          <a:xfrm>
            <a:off x="5760954" y="6378675"/>
            <a:ext cx="7200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http://iopscience.iop.org/article/10.1088/0143-0807/35/5/055021</a:t>
            </a:r>
          </a:p>
        </p:txBody>
      </p:sp>
    </p:spTree>
    <p:extLst>
      <p:ext uri="{BB962C8B-B14F-4D97-AF65-F5344CB8AC3E}">
        <p14:creationId xmlns:p14="http://schemas.microsoft.com/office/powerpoint/2010/main" val="18871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9500" cy="1325563"/>
          </a:xfrm>
        </p:spPr>
        <p:txBody>
          <a:bodyPr/>
          <a:lstStyle/>
          <a:p>
            <a:r>
              <a:rPr lang="en-US" dirty="0" err="1"/>
              <a:t>Bravais</a:t>
            </a:r>
            <a:r>
              <a:rPr lang="en-US" dirty="0"/>
              <a:t> lattices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1219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Bravais</a:t>
            </a:r>
            <a:r>
              <a:rPr lang="en-US" sz="2400" dirty="0"/>
              <a:t> lattices: the distinct lattice types which when repeated can fill the whole space</a:t>
            </a:r>
          </a:p>
          <a:p>
            <a:r>
              <a:rPr lang="en-US" sz="2400" dirty="0"/>
              <a:t>Wigner-Seitz cell: the most compact cell</a:t>
            </a:r>
          </a:p>
          <a:p>
            <a:r>
              <a:rPr lang="en-US" sz="2400" dirty="0"/>
              <a:t>First Brillouin zone: the Wigner-Seitz cell of the reciprocal lattice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782867-E8CD-4010-B755-BBB0B78B6F97}"/>
              </a:ext>
            </a:extLst>
          </p:cNvPr>
          <p:cNvSpPr txBox="1">
            <a:spLocks/>
          </p:cNvSpPr>
          <p:nvPr/>
        </p:nvSpPr>
        <p:spPr>
          <a:xfrm>
            <a:off x="6406978" y="365125"/>
            <a:ext cx="361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2D Example: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D4FB9A-878C-43B9-B46D-2AD1A0C11D4C}"/>
              </a:ext>
            </a:extLst>
          </p:cNvPr>
          <p:cNvGrpSpPr/>
          <p:nvPr/>
        </p:nvGrpSpPr>
        <p:grpSpPr>
          <a:xfrm>
            <a:off x="6690687" y="3369696"/>
            <a:ext cx="5086350" cy="2447925"/>
            <a:chOff x="6406978" y="2777331"/>
            <a:chExt cx="5086350" cy="24479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17ECF1-8CAA-427A-AFD4-724AFD899624}"/>
                </a:ext>
              </a:extLst>
            </p:cNvPr>
            <p:cNvGrpSpPr/>
            <p:nvPr/>
          </p:nvGrpSpPr>
          <p:grpSpPr>
            <a:xfrm>
              <a:off x="6406978" y="2777331"/>
              <a:ext cx="5086350" cy="2447925"/>
              <a:chOff x="6406978" y="2777331"/>
              <a:chExt cx="5086350" cy="24479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310259-96D0-4CD8-8D05-BA2DADC34F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4" t="60740" r="19902" b="3565"/>
              <a:stretch/>
            </p:blipFill>
            <p:spPr>
              <a:xfrm>
                <a:off x="6406978" y="2777331"/>
                <a:ext cx="5086350" cy="2447925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E6AAA13-796B-4392-A94B-24FC57B79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3712" y="4002088"/>
                <a:ext cx="424120" cy="29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1707110-A855-4E1D-8ABB-A8E3FB69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188" y="3799692"/>
                    <a:ext cx="3905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1707110-A855-4E1D-8ABB-A8E3FB69A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3188" y="3799692"/>
                    <a:ext cx="390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0998A53-795C-4888-AF88-E7B99163DC75}"/>
                      </a:ext>
                    </a:extLst>
                  </p:cNvPr>
                  <p:cNvSpPr txBox="1"/>
                  <p:nvPr/>
                </p:nvSpPr>
                <p:spPr>
                  <a:xfrm>
                    <a:off x="7055772" y="4111109"/>
                    <a:ext cx="3905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0998A53-795C-4888-AF88-E7B99163D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5772" y="4111109"/>
                    <a:ext cx="390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43EEDDB-159B-4E56-8EED-54A6388845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9426" y="3323495"/>
                    <a:ext cx="390516" cy="410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43EEDDB-159B-4E56-8EED-54A6388845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9426" y="3323495"/>
                    <a:ext cx="390516" cy="4103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AC5E882-E794-4231-9AFF-3A8B72D947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3297" y="4295775"/>
                    <a:ext cx="390516" cy="410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AC5E882-E794-4231-9AFF-3A8B72D94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3297" y="4295775"/>
                    <a:ext cx="390516" cy="4103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B1D1D0-817E-4D85-99B7-0A2CED31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7462" y="3831342"/>
                <a:ext cx="581035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E829CC2-55A3-401B-9E05-2C08ECD0C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1753" y="3836106"/>
                <a:ext cx="271472" cy="4596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4F7232-5468-4DC5-B9D8-7A5765F52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7992" y="3729297"/>
              <a:ext cx="8575" cy="566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CE4834-4EBF-4A11-BCE4-7BA815EA09D0}"/>
              </a:ext>
            </a:extLst>
          </p:cNvPr>
          <p:cNvSpPr/>
          <p:nvPr/>
        </p:nvSpPr>
        <p:spPr>
          <a:xfrm>
            <a:off x="9584703" y="5658746"/>
            <a:ext cx="2252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reciprocal lattice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8C0A3-3A72-4959-88EC-CA113BA454BD}"/>
              </a:ext>
            </a:extLst>
          </p:cNvPr>
          <p:cNvSpPr/>
          <p:nvPr/>
        </p:nvSpPr>
        <p:spPr>
          <a:xfrm>
            <a:off x="7252447" y="5658747"/>
            <a:ext cx="149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real lattice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00C33-5CDC-437D-939E-FEFA7F60B6D5}"/>
              </a:ext>
            </a:extLst>
          </p:cNvPr>
          <p:cNvSpPr/>
          <p:nvPr/>
        </p:nvSpPr>
        <p:spPr>
          <a:xfrm>
            <a:off x="6946895" y="1825625"/>
            <a:ext cx="2392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Reciprocal lattice: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785837-6CDD-427E-A662-D7F75F3AA8FF}"/>
                  </a:ext>
                </a:extLst>
              </p:cNvPr>
              <p:cNvSpPr txBox="1"/>
              <p:nvPr/>
            </p:nvSpPr>
            <p:spPr>
              <a:xfrm>
                <a:off x="7032418" y="2542005"/>
                <a:ext cx="1939121" cy="46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785837-6CDD-427E-A662-D7F75F3A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18" y="2542005"/>
                <a:ext cx="1939121" cy="462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9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Bravais</a:t>
            </a:r>
            <a:r>
              <a:rPr lang="en-US" dirty="0"/>
              <a:t> lattices-3D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EB54F-1242-482F-9D40-A2D69B2F4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35" y="365125"/>
            <a:ext cx="5154005" cy="59915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905F7-F514-4212-9F8E-5E926939E795}"/>
              </a:ext>
            </a:extLst>
          </p:cNvPr>
          <p:cNvSpPr/>
          <p:nvPr/>
        </p:nvSpPr>
        <p:spPr>
          <a:xfrm>
            <a:off x="5758235" y="6356656"/>
            <a:ext cx="600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http://www.xtal.iqfr.csic.es/Cristalografia/parte_03_4-en.html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0B616E-CD4F-4A69-BAFF-85E01F59523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412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14 distinct types of </a:t>
            </a:r>
            <a:r>
              <a:rPr lang="en-US" altLang="zh-CN" sz="2400" dirty="0" err="1"/>
              <a:t>Bravais</a:t>
            </a:r>
            <a:r>
              <a:rPr lang="en-US" altLang="zh-CN" sz="2400" dirty="0"/>
              <a:t> lattices</a:t>
            </a:r>
          </a:p>
          <a:p>
            <a:r>
              <a:rPr lang="en-US" sz="2400" dirty="0"/>
              <a:t>7 crystal systems</a:t>
            </a:r>
          </a:p>
          <a:p>
            <a:r>
              <a:rPr lang="en-US" sz="2400" dirty="0"/>
              <a:t>4 types of centering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75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Bravais</a:t>
            </a:r>
            <a:r>
              <a:rPr lang="en-US" dirty="0"/>
              <a:t> lattices-3D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0B616E-CD4F-4A69-BAFF-85E01F59523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412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14 distinct types of </a:t>
            </a:r>
            <a:r>
              <a:rPr lang="en-US" altLang="zh-CN" sz="2400" dirty="0" err="1"/>
              <a:t>Bravais</a:t>
            </a:r>
            <a:r>
              <a:rPr lang="en-US" altLang="zh-CN" sz="2400" dirty="0"/>
              <a:t> lattices</a:t>
            </a:r>
          </a:p>
          <a:p>
            <a:r>
              <a:rPr lang="en-US" sz="2400" dirty="0"/>
              <a:t>7 crystal systems</a:t>
            </a:r>
          </a:p>
          <a:p>
            <a:r>
              <a:rPr lang="en-US" sz="2400" dirty="0"/>
              <a:t>4 types of centering</a:t>
            </a:r>
          </a:p>
          <a:p>
            <a:r>
              <a:rPr lang="en-US" sz="2400" dirty="0"/>
              <a:t>R</a:t>
            </a:r>
            <a:r>
              <a:rPr lang="en-US" altLang="zh-CN" sz="2400" dirty="0"/>
              <a:t>eciprocal lattice and the first Brillouin zone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7FB26D-DA25-4605-905A-FADCEDA691A2}"/>
              </a:ext>
            </a:extLst>
          </p:cNvPr>
          <p:cNvSpPr txBox="1">
            <a:spLocks/>
          </p:cNvSpPr>
          <p:nvPr/>
        </p:nvSpPr>
        <p:spPr>
          <a:xfrm>
            <a:off x="6406978" y="365125"/>
            <a:ext cx="4344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</a:t>
            </a:r>
            <a:r>
              <a:rPr lang="en-US" altLang="zh-CN" sz="3200" dirty="0"/>
              <a:t>ubic</a:t>
            </a:r>
            <a:r>
              <a:rPr lang="en-US" sz="3200" dirty="0"/>
              <a:t> Example: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74B8B-727A-4FA5-8AAB-E667D5A43203}"/>
              </a:ext>
            </a:extLst>
          </p:cNvPr>
          <p:cNvSpPr txBox="1">
            <a:spLocks/>
          </p:cNvSpPr>
          <p:nvPr/>
        </p:nvSpPr>
        <p:spPr>
          <a:xfrm>
            <a:off x="6498418" y="3237865"/>
            <a:ext cx="4344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FCC Example:</a:t>
            </a:r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306576C8-876B-4172-A186-5CFCA9813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7"/>
          <a:stretch/>
        </p:blipFill>
        <p:spPr>
          <a:xfrm>
            <a:off x="1124261" y="4376448"/>
            <a:ext cx="2544742" cy="1155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BCFA23-03E6-4BDE-91B6-E3AAC6554E18}"/>
                  </a:ext>
                </a:extLst>
              </p:cNvPr>
              <p:cNvSpPr txBox="1"/>
              <p:nvPr/>
            </p:nvSpPr>
            <p:spPr>
              <a:xfrm>
                <a:off x="1194325" y="4001294"/>
                <a:ext cx="1939121" cy="46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BCFA23-03E6-4BDE-91B6-E3AAC655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5" y="4001294"/>
                <a:ext cx="1939121" cy="462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4FA809CE-E632-4104-91F3-63908C1FE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6" r="51961"/>
          <a:stretch/>
        </p:blipFill>
        <p:spPr>
          <a:xfrm>
            <a:off x="3551258" y="4376447"/>
            <a:ext cx="2544742" cy="1155057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6718609F-2B89-4E09-8734-07899346C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7" r="29262"/>
          <a:stretch/>
        </p:blipFill>
        <p:spPr>
          <a:xfrm>
            <a:off x="1072557" y="5287094"/>
            <a:ext cx="2455256" cy="1155057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F3B897F7-8FAE-4254-87EF-EE46B8AFB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6" y="1261413"/>
            <a:ext cx="2109803" cy="1976452"/>
          </a:xfrm>
          <a:prstGeom prst="rect">
            <a:avLst/>
          </a:prstGeom>
        </p:spPr>
      </p:pic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C24FA814-6CEB-404F-98BB-39A517FC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235" y="2097561"/>
            <a:ext cx="3295674" cy="733430"/>
          </a:xfrm>
          <a:prstGeom prst="rect">
            <a:avLst/>
          </a:prstGeom>
        </p:spPr>
      </p:pic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DABE3A96-56E9-4310-BE3C-3C49F1AD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6" y="4332348"/>
            <a:ext cx="2314592" cy="2109803"/>
          </a:xfrm>
          <a:prstGeom prst="rect">
            <a:avLst/>
          </a:prstGeom>
        </p:spPr>
      </p:pic>
      <p:pic>
        <p:nvPicPr>
          <p:cNvPr id="22" name="Picture 21" descr="Screen Clipping">
            <a:extLst>
              <a:ext uri="{FF2B5EF4-FFF2-40B4-BE49-F238E27FC236}">
                <a16:creationId xmlns:a16="http://schemas.microsoft.com/office/drawing/2014/main" id="{ACF18C31-4921-4340-A11A-5499469F6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11" y="5067042"/>
            <a:ext cx="3386162" cy="8382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2431FE2-549D-4ACD-9A2E-E625F9486488}"/>
              </a:ext>
            </a:extLst>
          </p:cNvPr>
          <p:cNvSpPr/>
          <p:nvPr/>
        </p:nvSpPr>
        <p:spPr>
          <a:xfrm>
            <a:off x="6880483" y="6408862"/>
            <a:ext cx="509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Computational Materials Science 49 (2010) 299–312</a:t>
            </a:r>
          </a:p>
        </p:txBody>
      </p:sp>
    </p:spTree>
    <p:extLst>
      <p:ext uri="{BB962C8B-B14F-4D97-AF65-F5344CB8AC3E}">
        <p14:creationId xmlns:p14="http://schemas.microsoft.com/office/powerpoint/2010/main" val="340224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25AD-7E40-44FF-8961-C7DD85D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8833-F6A1-46E4-A750-FDCC76EE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Bloch's theorem: the wavefunction of an electron within a periodic potential can be written as the product of a lattice periodic part and a wavelike part: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i</a:t>
            </a:r>
            <a:r>
              <a:rPr lang="en-US" sz="2400" dirty="0"/>
              <a:t>: the band index</a:t>
            </a:r>
          </a:p>
          <a:p>
            <a:r>
              <a:rPr lang="en-US" sz="2400" i="1" dirty="0"/>
              <a:t>k</a:t>
            </a:r>
            <a:r>
              <a:rPr lang="en-US" sz="2400" dirty="0"/>
              <a:t>: a continuous wavevector that is confined to the first Brillouin zone of the reciprocal lattice</a:t>
            </a:r>
          </a:p>
          <a:p>
            <a:r>
              <a:rPr lang="en-US" sz="2400" dirty="0"/>
              <a:t>     has the same periodicity as the direct lattice, it can be expressed in terms of a discrete plane-wave basis set with wavevectors, that are reciprocal lattice vectors of the crystal, i.e. </a:t>
            </a:r>
          </a:p>
          <a:p>
            <a:r>
              <a:rPr lang="en-US" sz="2400" dirty="0"/>
              <a:t>The above results show that the electron wavefunctions can be expanded in terms of a linear combination of plane-waves:</a:t>
            </a:r>
          </a:p>
        </p:txBody>
      </p:sp>
      <p:pic>
        <p:nvPicPr>
          <p:cNvPr id="1026" name="Picture 2" descr="$\psi_{j,{\bf k}}$">
            <a:extLst>
              <a:ext uri="{FF2B5EF4-FFF2-40B4-BE49-F238E27FC236}">
                <a16:creationId xmlns:a16="http://schemas.microsoft.com/office/drawing/2014/main" id="{11F205B3-89F8-4CD6-9813-A691DEAE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-166688"/>
            <a:ext cx="333375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B4C9F9AB-6DA9-41ED-AF98-6ED39FCB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20" y="2690657"/>
            <a:ext cx="4392500" cy="557586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D153C4D2-E6CA-4BED-AD4D-F95A6F21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0" b="15793"/>
          <a:stretch/>
        </p:blipFill>
        <p:spPr>
          <a:xfrm>
            <a:off x="1167764" y="4265483"/>
            <a:ext cx="325756" cy="372429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FD81E5D6-F18D-4176-8850-3AEA1350B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6" b="13276"/>
          <a:stretch/>
        </p:blipFill>
        <p:spPr>
          <a:xfrm>
            <a:off x="3453705" y="4982894"/>
            <a:ext cx="1838338" cy="472808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ABB09A7B-04F6-41BA-8920-701861483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20" y="6201992"/>
            <a:ext cx="3961447" cy="5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25AD-7E40-44FF-8961-C7DD85D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8833-F6A1-46E4-A750-FDCC76EE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538" cy="4351338"/>
          </a:xfrm>
        </p:spPr>
        <p:txBody>
          <a:bodyPr>
            <a:noAutofit/>
          </a:bodyPr>
          <a:lstStyle/>
          <a:p>
            <a:r>
              <a:rPr lang="en-US" sz="2400" dirty="0"/>
              <a:t>Real space lattice:  </a:t>
            </a:r>
            <a:r>
              <a:rPr lang="en-US" sz="2400" b="1" dirty="0"/>
              <a:t>R</a:t>
            </a:r>
            <a:r>
              <a:rPr lang="en-US" sz="2400" dirty="0"/>
              <a:t> = n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baseline="-25000" dirty="0"/>
              <a:t>3</a:t>
            </a:r>
          </a:p>
          <a:p>
            <a:r>
              <a:rPr lang="en-US" sz="2400" dirty="0"/>
              <a:t>Reciprocal space lattice:  </a:t>
            </a:r>
            <a:r>
              <a:rPr lang="en-US" sz="2400" b="1" dirty="0"/>
              <a:t>G</a:t>
            </a:r>
            <a:r>
              <a:rPr lang="en-US" sz="2400" dirty="0"/>
              <a:t> = n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3 </a:t>
            </a:r>
            <a:endParaRPr lang="en-US" sz="2400" b="1" dirty="0"/>
          </a:p>
          <a:p>
            <a:r>
              <a:rPr lang="en-US" sz="2400" dirty="0"/>
              <a:t>First Brillouin Zone:  </a:t>
            </a:r>
            <a:r>
              <a:rPr lang="en-US" sz="2400" b="1" dirty="0"/>
              <a:t>k</a:t>
            </a:r>
            <a:r>
              <a:rPr lang="en-US" sz="2400" dirty="0"/>
              <a:t> =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 err="1"/>
              <a:t>k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+ </a:t>
            </a:r>
            <a:r>
              <a:rPr lang="en-US" sz="2400" dirty="0" err="1"/>
              <a:t>k</a:t>
            </a:r>
            <a:r>
              <a:rPr lang="en-US" sz="2400" baseline="-25000" dirty="0" err="1"/>
              <a:t>z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baseline="-25000" dirty="0"/>
              <a:t>3</a:t>
            </a:r>
            <a:endParaRPr lang="en-US" sz="2400" dirty="0"/>
          </a:p>
          <a:p>
            <a:r>
              <a:rPr lang="en-US" sz="2400" dirty="0"/>
              <a:t>Electron wavefunctions: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ABB09A7B-04F6-41BA-8920-701861483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13" y="3716266"/>
            <a:ext cx="3961447" cy="557585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D5FFE51-3A47-4F08-8FC2-005BAEED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56" y="1527919"/>
            <a:ext cx="2715631" cy="25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2567CE8-30D0-4C51-B601-DE7E5C1BCF35}"/>
              </a:ext>
            </a:extLst>
          </p:cNvPr>
          <p:cNvSpPr txBox="1">
            <a:spLocks/>
          </p:cNvSpPr>
          <p:nvPr/>
        </p:nvSpPr>
        <p:spPr>
          <a:xfrm>
            <a:off x="838200" y="1867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Plug                            into Kohn-Sham equation: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Kinetic energy:</a:t>
            </a:r>
          </a:p>
          <a:p>
            <a:endParaRPr lang="en-US" sz="2400" dirty="0"/>
          </a:p>
          <a:p>
            <a:r>
              <a:rPr lang="en-US" sz="2400" dirty="0"/>
              <a:t>Potential energy: </a:t>
            </a:r>
          </a:p>
          <a:p>
            <a:endParaRPr lang="en-US" sz="2400" dirty="0"/>
          </a:p>
          <a:p>
            <a:r>
              <a:rPr lang="en-US" sz="2400" dirty="0"/>
              <a:t>Integral in k space: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E25AD-7E40-44FF-8961-C7DD85D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Bloch’s Theorem</a:t>
            </a:r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EE0C309D-A2F9-4E93-8E3D-02E13CA8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36" y="5032660"/>
            <a:ext cx="2500331" cy="614367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C40774E0-6182-47C7-89DF-E2F08309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98" y="2436294"/>
            <a:ext cx="4842564" cy="621535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C6D47A54-5AEE-45D4-BB89-10C49F715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5" y="3234522"/>
            <a:ext cx="3814301" cy="668986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C4AF1ADA-4548-479A-B68F-15536E3E2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11" y="4149396"/>
            <a:ext cx="3889833" cy="571876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FFA8952C-055B-417A-9175-7C4A8D656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43" y="1867381"/>
            <a:ext cx="1841437" cy="392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B536A-31E2-42A7-A523-C3C729C9F6B0}"/>
              </a:ext>
            </a:extLst>
          </p:cNvPr>
          <p:cNvSpPr txBox="1"/>
          <p:nvPr/>
        </p:nvSpPr>
        <p:spPr>
          <a:xfrm>
            <a:off x="8465820" y="3824805"/>
            <a:ext cx="296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Integration over all </a:t>
            </a:r>
            <a:r>
              <a:rPr lang="en-US" sz="2000" b="1" dirty="0"/>
              <a:t>k</a:t>
            </a:r>
            <a:r>
              <a:rPr lang="en-US" sz="2000" dirty="0"/>
              <a:t> in the first Brillouin zone. This integration cannot be done analytically.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ED2F4B-42CA-4F72-965E-E41D3D302BD6}"/>
              </a:ext>
            </a:extLst>
          </p:cNvPr>
          <p:cNvCxnSpPr/>
          <p:nvPr/>
        </p:nvCxnSpPr>
        <p:spPr>
          <a:xfrm flipH="1" flipV="1">
            <a:off x="7551420" y="4424970"/>
            <a:ext cx="716280" cy="63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C9D6A0-3BF8-4860-8204-A139780F1AD0}"/>
              </a:ext>
            </a:extLst>
          </p:cNvPr>
          <p:cNvSpPr txBox="1"/>
          <p:nvPr/>
        </p:nvSpPr>
        <p:spPr>
          <a:xfrm>
            <a:off x="7202518" y="5507221"/>
            <a:ext cx="29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k-point sampling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34DDE9-923A-46D0-993B-8DBCCA16845F}"/>
              </a:ext>
            </a:extLst>
          </p:cNvPr>
          <p:cNvCxnSpPr/>
          <p:nvPr/>
        </p:nvCxnSpPr>
        <p:spPr>
          <a:xfrm flipH="1" flipV="1">
            <a:off x="6263640" y="5592813"/>
            <a:ext cx="716280" cy="63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372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DengXian</vt:lpstr>
      <vt:lpstr>DengXian Light</vt:lpstr>
      <vt:lpstr>Arial</vt:lpstr>
      <vt:lpstr>Calibri</vt:lpstr>
      <vt:lpstr>Calibri Light</vt:lpstr>
      <vt:lpstr>Cambria Math</vt:lpstr>
      <vt:lpstr>Office Theme</vt:lpstr>
      <vt:lpstr>Computation Chemistry</vt:lpstr>
      <vt:lpstr>Bravais lattices</vt:lpstr>
      <vt:lpstr>Bravais lattices</vt:lpstr>
      <vt:lpstr>Bravais lattices-3D</vt:lpstr>
      <vt:lpstr>Bravais lattices-3D</vt:lpstr>
      <vt:lpstr>Bloch’s Theorem</vt:lpstr>
      <vt:lpstr>Bloch’s Theorem</vt:lpstr>
      <vt:lpstr>Bloch’s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Chemistry</dc:title>
  <dc:creator>Yujia Wang</dc:creator>
  <cp:lastModifiedBy>Yujia Wang</cp:lastModifiedBy>
  <cp:revision>28</cp:revision>
  <dcterms:created xsi:type="dcterms:W3CDTF">2017-11-15T19:37:56Z</dcterms:created>
  <dcterms:modified xsi:type="dcterms:W3CDTF">2017-11-16T17:07:04Z</dcterms:modified>
</cp:coreProperties>
</file>