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57" r:id="rId5"/>
    <p:sldId id="262" r:id="rId6"/>
    <p:sldId id="263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63" d="100"/>
          <a:sy n="63" d="100"/>
        </p:scale>
        <p:origin x="5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93DC-93BE-49D9-A5C9-8DC13D6AD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9714B-268C-467C-B17F-DDF2B4A40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26569-2E7E-42B1-904E-0F666370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96DC-0161-473C-BF5A-5D48966DA3B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0E622-1A9E-430A-9AFD-323E727B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AE5BE-82DE-4017-AF0A-32C32322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99A9-D118-4AB5-844C-9C188609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6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2F99B-F9D1-4EC6-A1DF-7D631F64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9FE49-09EF-41DF-9618-F0B930896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70ADE-79CD-47AA-B900-0E14D5836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96DC-0161-473C-BF5A-5D48966DA3B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90D19-319F-4D17-AE25-D7E4EB57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B1036-2C8A-402F-B1D0-CF06F71D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99A9-D118-4AB5-844C-9C188609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2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550A23-4F67-462B-ADE0-749009CEC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DD836-9C89-46B4-90A5-EBE8064FD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2618E-6996-44B9-B6C7-9F6345DD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96DC-0161-473C-BF5A-5D48966DA3B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5532D-D00C-4040-BE6C-CF8E3365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88A8B-18BA-4979-A2BE-EE0CC68E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99A9-D118-4AB5-844C-9C188609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4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8629-3702-43A8-B78A-931D28133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D4DE3-04A9-42EF-85C6-B0CE41D57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07061-576D-4BB6-B913-9FB89434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96DC-0161-473C-BF5A-5D48966DA3B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B63D2-26FE-46BD-A0C9-90047F56B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9A479-4132-4465-A710-E867CFCC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99A9-D118-4AB5-844C-9C188609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4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3FE3-2A77-440B-A67E-6E7E9B2D1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92FE2-CFFD-4CF8-AF32-2C46BDBE2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0BB9-6086-4FC0-B0F2-4659C5CB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96DC-0161-473C-BF5A-5D48966DA3B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28702-81A4-4E65-A530-65AEC5D7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FE491-B25A-485E-9DB0-99AE9309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99A9-D118-4AB5-844C-9C188609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9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FFF8-7EF9-496A-B971-94774C46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24EDC-3B86-4049-98AE-94C726B7F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2EFF0-C28D-4CAE-AD67-F8D1F9FD9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C15B1-CFF5-41FD-8962-2C8EAA38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96DC-0161-473C-BF5A-5D48966DA3B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DDD83-B44A-474A-AC48-F72910EEE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A6B16-AC04-4E79-97CE-FCC76AC42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99A9-D118-4AB5-844C-9C188609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7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EFEDE-BD70-4D0A-A009-9C523D8D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29CA3-03FE-4192-8C5B-B0710086E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F21BA-C783-4D90-9080-AD5A8869B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B63F2D-E8A7-411F-8D24-6475698F9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5B696-3944-422A-BCCA-EAF6E83EB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6820EE-37C7-4373-A4E8-382F463D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96DC-0161-473C-BF5A-5D48966DA3B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87710-2C7E-426D-8D1D-08DFE7141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0D5832-4981-4863-8CC0-95F3DEE0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99A9-D118-4AB5-844C-9C188609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5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2DA8-C8E7-41A8-9260-E844EE2E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75E03-1F99-4C75-8478-ECA447E7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96DC-0161-473C-BF5A-5D48966DA3B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2ABB5-639F-438D-8DC1-23558817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DABC6-D1C3-40EA-862A-8764DD1F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99A9-D118-4AB5-844C-9C188609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4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E22EC-7BC7-495A-AA33-5BA7FF65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96DC-0161-473C-BF5A-5D48966DA3B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DD058-220B-45DC-A888-F892E272A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62B6C-1D8D-4D14-AEE8-09899A247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99A9-D118-4AB5-844C-9C188609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1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511E-E279-4D3D-B8BC-6D11FCBB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86BBE-BCBF-4DDD-A151-CD730096D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46ABC-08E4-49C0-8CD0-D5644FF40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CDEC8-E018-42A6-BE40-7563069E8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96DC-0161-473C-BF5A-5D48966DA3B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9ABFA-3235-4B23-AB30-DF1C53AA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F0239-4649-4819-B84A-32C9CDEC3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99A9-D118-4AB5-844C-9C188609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55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CB49D-FD81-462C-956B-08705391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4D2224-ABE7-46CD-8D7D-53AF9CBC5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67A9E-3A6A-45C0-B79E-55D85CED2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133ED-C290-4228-B70B-0798DEB69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96DC-0161-473C-BF5A-5D48966DA3B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FBDB9-1F7B-478F-A092-2053C145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21C56-6F51-4E3D-AE7C-64B618B8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99A9-D118-4AB5-844C-9C188609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7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8D026B-2F78-46E1-82BE-BEFB06EF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22CE3-DFAD-4DB5-AC08-0F7572BCE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49202-A534-4982-AB5F-DFA563FC0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F96DC-0161-473C-BF5A-5D48966DA3B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B9B2D-8788-4CAE-BD76-68F3447D3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7610E-4454-4806-94A7-4771DA386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199A9-D118-4AB5-844C-9C188609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1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E051-3A62-4828-B3CE-458A5D90EF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omputational Chemistry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A9F11-0F48-4C6B-90A7-7DB6CEADD4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</a:t>
            </a:r>
            <a:r>
              <a:rPr lang="en-US" altLang="zh-CN" dirty="0"/>
              <a:t>3</a:t>
            </a:r>
            <a:r>
              <a:rPr lang="en-US" dirty="0"/>
              <a:t>: S</a:t>
            </a:r>
            <a:r>
              <a:rPr lang="en-US" altLang="zh-CN" dirty="0"/>
              <a:t>urfaces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26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0C2A-F305-4E7D-8C59-CB1DB74EF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948405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1. Geometry of </a:t>
            </a:r>
            <a:r>
              <a:rPr lang="en-US" dirty="0"/>
              <a:t>Surfaces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F92EF-1F39-495D-B83D-56E126749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133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Surface: from cleaving a crystal (</a:t>
            </a:r>
            <a:r>
              <a:rPr lang="en-US" sz="2400" dirty="0" err="1"/>
              <a:t>Bravais</a:t>
            </a:r>
            <a:r>
              <a:rPr lang="en-US" sz="2400" dirty="0"/>
              <a:t> lattice) along some plane</a:t>
            </a:r>
          </a:p>
          <a:p>
            <a:r>
              <a:rPr lang="en-US" sz="2400" dirty="0"/>
              <a:t>Classification of surfaces by Miller indices (</a:t>
            </a:r>
            <a:r>
              <a:rPr lang="en-US" sz="2400" dirty="0" err="1"/>
              <a:t>hkl</a:t>
            </a:r>
            <a:r>
              <a:rPr lang="en-US" sz="2400" dirty="0"/>
              <a:t>)</a:t>
            </a:r>
          </a:p>
          <a:p>
            <a:r>
              <a:rPr lang="en-US" sz="2400" dirty="0"/>
              <a:t>Example: Miller indices for cubes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19DAD370-7B90-47A8-8C3B-F786D6945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769" y="4078422"/>
            <a:ext cx="3864827" cy="2009958"/>
          </a:xfrm>
          <a:prstGeom prst="rect">
            <a:avLst/>
          </a:prstGeom>
        </p:spPr>
      </p:pic>
      <p:pic>
        <p:nvPicPr>
          <p:cNvPr id="10" name="Picture 9" descr="Screen Clipping">
            <a:extLst>
              <a:ext uri="{FF2B5EF4-FFF2-40B4-BE49-F238E27FC236}">
                <a16:creationId xmlns:a16="http://schemas.microsoft.com/office/drawing/2014/main" id="{845243A3-0F41-4D5C-8E51-07D10754A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104" y="1146750"/>
            <a:ext cx="4566956" cy="503021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0116C480-BB75-4430-8687-DAF88251D27A}"/>
              </a:ext>
            </a:extLst>
          </p:cNvPr>
          <p:cNvSpPr/>
          <p:nvPr/>
        </p:nvSpPr>
        <p:spPr>
          <a:xfrm>
            <a:off x="8669275" y="2830669"/>
            <a:ext cx="1582599" cy="1527971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0B99B1-4CAB-4040-82EB-189C982F6F95}"/>
              </a:ext>
            </a:extLst>
          </p:cNvPr>
          <p:cNvCxnSpPr>
            <a:cxnSpLocks/>
          </p:cNvCxnSpPr>
          <p:nvPr/>
        </p:nvCxnSpPr>
        <p:spPr>
          <a:xfrm flipH="1">
            <a:off x="6149716" y="4154487"/>
            <a:ext cx="2740539" cy="67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09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0C2A-F305-4E7D-8C59-CB1DB74EF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948405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1. Geometry of </a:t>
            </a:r>
            <a:r>
              <a:rPr lang="en-US" dirty="0"/>
              <a:t>Surfaces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2241D8-835C-420F-BCB2-CA85295A9304}"/>
              </a:ext>
            </a:extLst>
          </p:cNvPr>
          <p:cNvSpPr txBox="1">
            <a:spLocks/>
          </p:cNvSpPr>
          <p:nvPr/>
        </p:nvSpPr>
        <p:spPr>
          <a:xfrm>
            <a:off x="871567" y="1886864"/>
            <a:ext cx="67413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Low-index surfaces: stable</a:t>
            </a:r>
          </a:p>
          <a:p>
            <a:r>
              <a:rPr lang="en-US" sz="2400" dirty="0"/>
              <a:t>High-index surfaces: high reactivity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6" name="Picture 15" descr="Screen Clipping">
            <a:extLst>
              <a:ext uri="{FF2B5EF4-FFF2-40B4-BE49-F238E27FC236}">
                <a16:creationId xmlns:a16="http://schemas.microsoft.com/office/drawing/2014/main" id="{4608CDF4-2E75-47E8-86F7-4827958B27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44" b="20685"/>
          <a:stretch/>
        </p:blipFill>
        <p:spPr>
          <a:xfrm>
            <a:off x="957129" y="3750668"/>
            <a:ext cx="4811212" cy="1464257"/>
          </a:xfrm>
          <a:prstGeom prst="rect">
            <a:avLst/>
          </a:prstGeom>
        </p:spPr>
      </p:pic>
      <p:pic>
        <p:nvPicPr>
          <p:cNvPr id="20" name="Picture 19" descr="Screen Clipping">
            <a:extLst>
              <a:ext uri="{FF2B5EF4-FFF2-40B4-BE49-F238E27FC236}">
                <a16:creationId xmlns:a16="http://schemas.microsoft.com/office/drawing/2014/main" id="{B795C118-895E-44FA-AA48-DB5FED6279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9" t="3761" r="15483" b="61920"/>
          <a:stretch/>
        </p:blipFill>
        <p:spPr>
          <a:xfrm>
            <a:off x="5853903" y="3406470"/>
            <a:ext cx="3268980" cy="173576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697B355-2BC4-4031-955F-6A48BDF98590}"/>
              </a:ext>
            </a:extLst>
          </p:cNvPr>
          <p:cNvSpPr/>
          <p:nvPr/>
        </p:nvSpPr>
        <p:spPr>
          <a:xfrm>
            <a:off x="957129" y="6139325"/>
            <a:ext cx="8942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Sholl</a:t>
            </a:r>
            <a:r>
              <a:rPr lang="en-US" dirty="0"/>
              <a:t>/</a:t>
            </a:r>
            <a:r>
              <a:rPr lang="en-US" dirty="0" err="1"/>
              <a:t>Steckel</a:t>
            </a:r>
            <a:r>
              <a:rPr lang="en-US" dirty="0"/>
              <a:t>, Density Functional Theory: A Practical 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D0EEB-DF2B-4BEB-B0C1-F39B4D36F44E}"/>
              </a:ext>
            </a:extLst>
          </p:cNvPr>
          <p:cNvSpPr txBox="1"/>
          <p:nvPr/>
        </p:nvSpPr>
        <p:spPr>
          <a:xfrm>
            <a:off x="1213024" y="5411101"/>
            <a:ext cx="41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Top-down views of FCC (100), (111), (110)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F14C7B-19AA-41D6-97DA-3BD2AA498205}"/>
              </a:ext>
            </a:extLst>
          </p:cNvPr>
          <p:cNvSpPr txBox="1"/>
          <p:nvPr/>
        </p:nvSpPr>
        <p:spPr>
          <a:xfrm>
            <a:off x="6715521" y="5412685"/>
            <a:ext cx="41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and side views of FCC (322)</a:t>
            </a:r>
          </a:p>
        </p:txBody>
      </p:sp>
      <p:pic>
        <p:nvPicPr>
          <p:cNvPr id="17" name="Picture 16" descr="Screen Clipping">
            <a:extLst>
              <a:ext uri="{FF2B5EF4-FFF2-40B4-BE49-F238E27FC236}">
                <a16:creationId xmlns:a16="http://schemas.microsoft.com/office/drawing/2014/main" id="{A3C4039F-E216-4495-814B-3D06E8E478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9" t="38945" r="15483" b="12472"/>
          <a:stretch/>
        </p:blipFill>
        <p:spPr>
          <a:xfrm>
            <a:off x="8923020" y="2765109"/>
            <a:ext cx="3268980" cy="245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7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0C2A-F305-4E7D-8C59-CB1DB74EF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948405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2. Ionic Crystal </a:t>
            </a:r>
            <a:r>
              <a:rPr lang="en-US" dirty="0"/>
              <a:t>Surfaces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E05D3A-3824-4BF9-A73A-8BFAAE5B8500}"/>
              </a:ext>
            </a:extLst>
          </p:cNvPr>
          <p:cNvSpPr txBox="1">
            <a:spLocks/>
          </p:cNvSpPr>
          <p:nvPr/>
        </p:nvSpPr>
        <p:spPr>
          <a:xfrm>
            <a:off x="783491" y="1581713"/>
            <a:ext cx="11192124" cy="2110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Classification of ionic surfaces by surface charges and dipole:</a:t>
            </a:r>
          </a:p>
          <a:p>
            <a:pPr marL="0" indent="0">
              <a:buNone/>
            </a:pPr>
            <a:r>
              <a:rPr lang="en-US" sz="2200" dirty="0"/>
              <a:t>Tasker type I: individual layers are charge neutral, no dipole [</a:t>
            </a:r>
            <a:r>
              <a:rPr lang="en-US" sz="2200" dirty="0" err="1"/>
              <a:t>MgO</a:t>
            </a:r>
            <a:r>
              <a:rPr lang="en-US" sz="2200" dirty="0"/>
              <a:t>(001)]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8F958-FB21-4F5B-ADE7-4CF38A4253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53" r="75421"/>
          <a:stretch/>
        </p:blipFill>
        <p:spPr>
          <a:xfrm>
            <a:off x="5313999" y="2640649"/>
            <a:ext cx="1493676" cy="3693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D46B8A-65C2-413C-A8FD-C6890657E1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70" t="77733"/>
          <a:stretch/>
        </p:blipFill>
        <p:spPr>
          <a:xfrm>
            <a:off x="2024185" y="6008281"/>
            <a:ext cx="2073725" cy="6511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5CEC60-E883-4B18-A365-0CCF8526BE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77"/>
          <a:stretch/>
        </p:blipFill>
        <p:spPr>
          <a:xfrm>
            <a:off x="1574508" y="2778128"/>
            <a:ext cx="3289814" cy="31463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EB72D16-E6F2-42E0-8E6A-50B2E1FB48E1}"/>
              </a:ext>
            </a:extLst>
          </p:cNvPr>
          <p:cNvSpPr/>
          <p:nvPr/>
        </p:nvSpPr>
        <p:spPr>
          <a:xfrm>
            <a:off x="1935933" y="2637069"/>
            <a:ext cx="741875" cy="536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880B2F-41EB-4476-A610-E480B53E7684}"/>
              </a:ext>
            </a:extLst>
          </p:cNvPr>
          <p:cNvSpPr/>
          <p:nvPr/>
        </p:nvSpPr>
        <p:spPr>
          <a:xfrm>
            <a:off x="1467751" y="6488668"/>
            <a:ext cx="3765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Chem. Soc. Rev., 2014, 43, 1543--1574</a:t>
            </a:r>
          </a:p>
        </p:txBody>
      </p:sp>
    </p:spTree>
    <p:extLst>
      <p:ext uri="{BB962C8B-B14F-4D97-AF65-F5344CB8AC3E}">
        <p14:creationId xmlns:p14="http://schemas.microsoft.com/office/powerpoint/2010/main" val="188712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0C2A-F305-4E7D-8C59-CB1DB74EF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948405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2. Ionic Crystal </a:t>
            </a:r>
            <a:r>
              <a:rPr lang="en-US" dirty="0"/>
              <a:t>Surfaces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E05D3A-3824-4BF9-A73A-8BFAAE5B8500}"/>
              </a:ext>
            </a:extLst>
          </p:cNvPr>
          <p:cNvSpPr txBox="1">
            <a:spLocks/>
          </p:cNvSpPr>
          <p:nvPr/>
        </p:nvSpPr>
        <p:spPr>
          <a:xfrm>
            <a:off x="783491" y="1581713"/>
            <a:ext cx="11192124" cy="2110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Classification of ionic surfaces by surface charges and dipole:</a:t>
            </a:r>
          </a:p>
          <a:p>
            <a:pPr marL="0" indent="0">
              <a:buNone/>
            </a:pPr>
            <a:r>
              <a:rPr lang="en-US" sz="2200" dirty="0"/>
              <a:t>Tasker type I: individual layers are charge neutral, no dipole [</a:t>
            </a:r>
            <a:r>
              <a:rPr lang="en-US" sz="2200" dirty="0" err="1"/>
              <a:t>MgO</a:t>
            </a:r>
            <a:r>
              <a:rPr lang="en-US" sz="2200" dirty="0"/>
              <a:t>(001)]</a:t>
            </a:r>
          </a:p>
          <a:p>
            <a:pPr marL="0" indent="0">
              <a:buNone/>
            </a:pPr>
            <a:r>
              <a:rPr lang="en-US" sz="2200" dirty="0"/>
              <a:t>Tasker type II: individual layers are charged, but groups of layers are charge neutral and nonpolar [TiO</a:t>
            </a:r>
            <a:r>
              <a:rPr lang="en-US" sz="2200" baseline="-25000" dirty="0"/>
              <a:t>2</a:t>
            </a:r>
            <a:r>
              <a:rPr lang="en-US" sz="2200" dirty="0"/>
              <a:t>(110)]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8F958-FB21-4F5B-ADE7-4CF38A4253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4" t="17644" r="37332" b="6510"/>
          <a:stretch/>
        </p:blipFill>
        <p:spPr>
          <a:xfrm>
            <a:off x="5633183" y="3082192"/>
            <a:ext cx="1492739" cy="3460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399FAD-68EB-4915-AADF-A72F76A338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7" t="92277" r="30263" b="499"/>
          <a:stretch/>
        </p:blipFill>
        <p:spPr>
          <a:xfrm>
            <a:off x="2034772" y="6139958"/>
            <a:ext cx="2826788" cy="3864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2B22EE-8C11-47E2-8A53-935BFE8A2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73" b="55447"/>
          <a:stretch/>
        </p:blipFill>
        <p:spPr>
          <a:xfrm>
            <a:off x="783491" y="3429000"/>
            <a:ext cx="4557409" cy="27668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15294C4-EFDE-401C-BE2C-FC30F6918484}"/>
              </a:ext>
            </a:extLst>
          </p:cNvPr>
          <p:cNvSpPr/>
          <p:nvPr/>
        </p:nvSpPr>
        <p:spPr>
          <a:xfrm>
            <a:off x="942377" y="3482889"/>
            <a:ext cx="741875" cy="536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92D7A1-EDDB-4652-9ABD-1302608A9D1A}"/>
              </a:ext>
            </a:extLst>
          </p:cNvPr>
          <p:cNvSpPr/>
          <p:nvPr/>
        </p:nvSpPr>
        <p:spPr>
          <a:xfrm>
            <a:off x="1467751" y="6488668"/>
            <a:ext cx="3765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Chem. Soc. Rev., 2014, 43, 1543--1574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5E11F9-4B99-4D88-AF3E-5145B7FAFE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352" y="3531063"/>
            <a:ext cx="39878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9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0C2A-F305-4E7D-8C59-CB1DB74EF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948405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2. Ionic Crystal </a:t>
            </a:r>
            <a:r>
              <a:rPr lang="en-US" dirty="0"/>
              <a:t>Surfaces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E05D3A-3824-4BF9-A73A-8BFAAE5B8500}"/>
              </a:ext>
            </a:extLst>
          </p:cNvPr>
          <p:cNvSpPr txBox="1">
            <a:spLocks/>
          </p:cNvSpPr>
          <p:nvPr/>
        </p:nvSpPr>
        <p:spPr>
          <a:xfrm>
            <a:off x="783491" y="1581713"/>
            <a:ext cx="11192124" cy="2110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Classification of ionic surfaces by surface charges and dipole:</a:t>
            </a:r>
          </a:p>
          <a:p>
            <a:pPr marL="0" indent="0">
              <a:buNone/>
            </a:pPr>
            <a:r>
              <a:rPr lang="en-US" sz="2200" dirty="0"/>
              <a:t>Tasker type I: individual layers are charge neutral, no dipole [</a:t>
            </a:r>
            <a:r>
              <a:rPr lang="en-US" sz="2200" dirty="0" err="1"/>
              <a:t>MgO</a:t>
            </a:r>
            <a:r>
              <a:rPr lang="en-US" sz="2200" dirty="0"/>
              <a:t>(001)]</a:t>
            </a:r>
          </a:p>
          <a:p>
            <a:pPr marL="0" indent="0">
              <a:buNone/>
            </a:pPr>
            <a:r>
              <a:rPr lang="en-US" sz="2200" dirty="0"/>
              <a:t>Tasker type II: individual layers are charged, but groups of layers are charge neutral and nonpolar [TiO</a:t>
            </a:r>
            <a:r>
              <a:rPr lang="en-US" sz="2200" baseline="-25000" dirty="0"/>
              <a:t>2</a:t>
            </a:r>
            <a:r>
              <a:rPr lang="en-US" sz="2200" dirty="0"/>
              <a:t>(110)]</a:t>
            </a:r>
          </a:p>
          <a:p>
            <a:pPr marL="0" indent="0">
              <a:buNone/>
            </a:pPr>
            <a:r>
              <a:rPr lang="en-US" sz="2200" dirty="0"/>
              <a:t>Tasker type III: groups of layers have net dipole [</a:t>
            </a:r>
            <a:r>
              <a:rPr lang="en-US" sz="2200" dirty="0" err="1"/>
              <a:t>MgO</a:t>
            </a:r>
            <a:r>
              <a:rPr lang="en-US" sz="2200" dirty="0"/>
              <a:t>(111)]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8F958-FB21-4F5B-ADE7-4CF38A4253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18871" r="3766" b="7444"/>
          <a:stretch/>
        </p:blipFill>
        <p:spPr>
          <a:xfrm>
            <a:off x="5438298" y="3496163"/>
            <a:ext cx="1641230" cy="3361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D46B8A-65C2-413C-A8FD-C6890657E1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61"/>
          <a:stretch/>
        </p:blipFill>
        <p:spPr>
          <a:xfrm>
            <a:off x="1451384" y="3692425"/>
            <a:ext cx="3319021" cy="29241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2944DDB-4133-48DD-AFC3-A0648E927E95}"/>
              </a:ext>
            </a:extLst>
          </p:cNvPr>
          <p:cNvSpPr/>
          <p:nvPr/>
        </p:nvSpPr>
        <p:spPr>
          <a:xfrm>
            <a:off x="1998082" y="3537013"/>
            <a:ext cx="741875" cy="536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41A801-4772-40A0-80A5-8EC0E23F992E}"/>
              </a:ext>
            </a:extLst>
          </p:cNvPr>
          <p:cNvSpPr/>
          <p:nvPr/>
        </p:nvSpPr>
        <p:spPr>
          <a:xfrm>
            <a:off x="838199" y="3692425"/>
            <a:ext cx="741875" cy="2110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45A779-5FCD-4EA4-A7C6-93CB25FEA2FF}"/>
              </a:ext>
            </a:extLst>
          </p:cNvPr>
          <p:cNvSpPr/>
          <p:nvPr/>
        </p:nvSpPr>
        <p:spPr>
          <a:xfrm>
            <a:off x="1467751" y="6488668"/>
            <a:ext cx="3765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Chem. Soc. Rev., 2014, 43, 1543--1574</a:t>
            </a:r>
          </a:p>
        </p:txBody>
      </p:sp>
    </p:spTree>
    <p:extLst>
      <p:ext uri="{BB962C8B-B14F-4D97-AF65-F5344CB8AC3E}">
        <p14:creationId xmlns:p14="http://schemas.microsoft.com/office/powerpoint/2010/main" val="947315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0C2A-F305-4E7D-8C59-CB1DB74EF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en-US" dirty="0"/>
              <a:t>Surface slab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F92EF-1F39-495D-B83D-56E126749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7010399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Take advantage of periodic boundary conditions: infinite in two  dimensions and with vacuum spacing between successive slabs</a:t>
            </a:r>
          </a:p>
          <a:p>
            <a:r>
              <a:rPr lang="en-US" sz="2400" dirty="0"/>
              <a:t>Sufficiently broad vacuum region to decouple the slabs</a:t>
            </a:r>
          </a:p>
          <a:p>
            <a:r>
              <a:rPr lang="en-US" sz="2400" dirty="0"/>
              <a:t>Sufficient slab thickness to mimic semi-infinite crystal</a:t>
            </a:r>
          </a:p>
          <a:p>
            <a:r>
              <a:rPr lang="en-US" sz="2400" dirty="0"/>
              <a:t>Semiconductors: saturate dangling bonds on the back surface</a:t>
            </a:r>
          </a:p>
          <a:p>
            <a:r>
              <a:rPr lang="en-US" sz="2400" dirty="0"/>
              <a:t>Inequivalent surfaces: use dipole correction </a:t>
            </a:r>
          </a:p>
          <a:p>
            <a:r>
              <a:rPr lang="en-US" sz="2400" dirty="0"/>
              <a:t>Alternative: cluster model</a:t>
            </a:r>
          </a:p>
        </p:txBody>
      </p:sp>
      <p:pic>
        <p:nvPicPr>
          <p:cNvPr id="11" name="Picture 10" descr="Screen Clipping">
            <a:extLst>
              <a:ext uri="{FF2B5EF4-FFF2-40B4-BE49-F238E27FC236}">
                <a16:creationId xmlns:a16="http://schemas.microsoft.com/office/drawing/2014/main" id="{A989AFC6-FA3E-425F-9E00-B0FB9EA4A6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74"/>
          <a:stretch/>
        </p:blipFill>
        <p:spPr>
          <a:xfrm>
            <a:off x="7777141" y="1509713"/>
            <a:ext cx="2549763" cy="2389994"/>
          </a:xfrm>
          <a:prstGeom prst="rect">
            <a:avLst/>
          </a:prstGeom>
        </p:spPr>
      </p:pic>
      <p:pic>
        <p:nvPicPr>
          <p:cNvPr id="12" name="Picture 11" descr="Screen Clipping">
            <a:extLst>
              <a:ext uri="{FF2B5EF4-FFF2-40B4-BE49-F238E27FC236}">
                <a16:creationId xmlns:a16="http://schemas.microsoft.com/office/drawing/2014/main" id="{B6020D59-64F1-4AB9-BD37-B3C4D83881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71" b="2990"/>
          <a:stretch/>
        </p:blipFill>
        <p:spPr>
          <a:xfrm>
            <a:off x="7777141" y="4133850"/>
            <a:ext cx="3827826" cy="23185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F880AF0-4912-44A4-A814-6FDD82BF9BF5}"/>
              </a:ext>
            </a:extLst>
          </p:cNvPr>
          <p:cNvSpPr/>
          <p:nvPr/>
        </p:nvSpPr>
        <p:spPr>
          <a:xfrm>
            <a:off x="9691054" y="2704710"/>
            <a:ext cx="741875" cy="536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6FF6AB-8527-4B1E-883F-11E31D8D702B}"/>
              </a:ext>
            </a:extLst>
          </p:cNvPr>
          <p:cNvCxnSpPr/>
          <p:nvPr/>
        </p:nvCxnSpPr>
        <p:spPr>
          <a:xfrm>
            <a:off x="8724900" y="3648075"/>
            <a:ext cx="0" cy="4857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20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0C2A-F305-4E7D-8C59-CB1DB74EF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zh-CN" dirty="0"/>
              <a:t>4. Surface energy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F92EF-1F39-495D-B83D-56E126749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29876" cy="4351338"/>
          </a:xfrm>
        </p:spPr>
        <p:txBody>
          <a:bodyPr>
            <a:noAutofit/>
          </a:bodyPr>
          <a:lstStyle/>
          <a:p>
            <a:r>
              <a:rPr lang="en-US" sz="2400" dirty="0"/>
              <a:t>Surface energy is the energy required to cleave an infinite crystal in two – i.e. the amount of energy required to create a new surface.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i="1" dirty="0" err="1"/>
              <a:t>E</a:t>
            </a:r>
            <a:r>
              <a:rPr lang="en-US" sz="2400" baseline="-25000" dirty="0" err="1"/>
              <a:t>slab</a:t>
            </a:r>
            <a:r>
              <a:rPr lang="en-US" sz="2400" dirty="0"/>
              <a:t> and </a:t>
            </a:r>
            <a:r>
              <a:rPr lang="en-US" sz="2400" i="1" dirty="0" err="1"/>
              <a:t>E</a:t>
            </a:r>
            <a:r>
              <a:rPr lang="en-US" sz="2400" baseline="-25000" dirty="0" err="1"/>
              <a:t>bulk</a:t>
            </a:r>
            <a:r>
              <a:rPr lang="en-US" sz="2400" dirty="0"/>
              <a:t> are energies from supercells of different shapes and sizes, particular care has to be taken use equivalent lattice constants, computational parameters, energy cutoffs, and </a:t>
            </a:r>
            <a:r>
              <a:rPr lang="en-US" sz="2400" b="1" dirty="0"/>
              <a:t>k </a:t>
            </a:r>
            <a:r>
              <a:rPr lang="en-US" sz="2400" dirty="0"/>
              <a:t>point samples.</a:t>
            </a:r>
          </a:p>
          <a:p>
            <a:r>
              <a:rPr lang="en-US" sz="2400" dirty="0"/>
              <a:t>k point sampling: M×N×1 k-point mesh</a:t>
            </a:r>
          </a:p>
          <a:p>
            <a:r>
              <a:rPr lang="en-US" sz="2400" dirty="0"/>
              <a:t>Surface relaxation: fix one side of the slab at the bulk positions and relax the other</a:t>
            </a:r>
          </a:p>
          <a:p>
            <a:endParaRPr lang="en-US" sz="2400" dirty="0"/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37B14C5C-D21E-4C9A-A36B-305242A1A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474" y="2695570"/>
            <a:ext cx="1771663" cy="73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79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0C2A-F305-4E7D-8C59-CB1DB74EF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52020" cy="1325563"/>
          </a:xfrm>
        </p:spPr>
        <p:txBody>
          <a:bodyPr/>
          <a:lstStyle/>
          <a:p>
            <a:r>
              <a:rPr lang="en-US" altLang="zh-CN" dirty="0"/>
              <a:t>5. Surface potentials and Fermi energies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F92EF-1F39-495D-B83D-56E126749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74420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Work function: the energy required at 0 K to remove an electron from the Fermi level of the metal to the vacuum potential.</a:t>
            </a:r>
          </a:p>
          <a:p>
            <a:r>
              <a:rPr lang="en-US" sz="2400" dirty="0"/>
              <a:t>Set LVTOT=.TRUE., prints LOCPOT file which contains the local potential energy on a grid filling the supercell.</a:t>
            </a:r>
          </a:p>
          <a:p>
            <a:r>
              <a:rPr lang="en-US" sz="2400" dirty="0"/>
              <a:t>From Pt(111) calculation, LOCPOT slice and plane-averaged potential:</a:t>
            </a:r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018A8C3D-1888-4815-983E-330AEE995D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0"/>
          <a:stretch/>
        </p:blipFill>
        <p:spPr>
          <a:xfrm>
            <a:off x="1762125" y="3810794"/>
            <a:ext cx="7578771" cy="315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41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497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Office Theme</vt:lpstr>
      <vt:lpstr>Computational Chemistry</vt:lpstr>
      <vt:lpstr>1. Geometry of Surfaces</vt:lpstr>
      <vt:lpstr>1. Geometry of Surfaces</vt:lpstr>
      <vt:lpstr>2. Ionic Crystal Surfaces</vt:lpstr>
      <vt:lpstr>2. Ionic Crystal Surfaces</vt:lpstr>
      <vt:lpstr>2. Ionic Crystal Surfaces</vt:lpstr>
      <vt:lpstr>3. Surface slab models</vt:lpstr>
      <vt:lpstr>4. Surface energy</vt:lpstr>
      <vt:lpstr>5. Surface potentials and Fermi energies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 Chemistry</dc:title>
  <dc:creator>Yujia Wang</dc:creator>
  <cp:lastModifiedBy>Yujia Wang</cp:lastModifiedBy>
  <cp:revision>56</cp:revision>
  <dcterms:created xsi:type="dcterms:W3CDTF">2017-11-15T19:37:56Z</dcterms:created>
  <dcterms:modified xsi:type="dcterms:W3CDTF">2017-11-21T20:29:30Z</dcterms:modified>
</cp:coreProperties>
</file>