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5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E2D0-1A15-4D40-9D10-2647BE6C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ED108-8887-43CB-AD29-653BB3B7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7E26-00F8-499E-A5AE-FA9EA3B2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BDC7-C914-4DAF-A21D-03BC7C63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2A68-C7D5-4A87-97DE-86521DDA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0F97-5C52-47F8-865D-8E8781D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39FDB-CBA6-4A97-82E1-9B6372BBA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3C2A7-5FF1-430B-934B-9F36DBDD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F08D-BB8E-4E68-95DE-655A5C58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2099-4743-41F1-9D1B-2431AF83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FC98-FCAF-4377-9213-66E2FCEDC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707AB-8A1E-4C2B-B32D-7543F776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841D-6BA6-4213-878D-E3A2B81B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0C93-8185-4356-945C-EF3B6C75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328F-48A9-4E67-BB46-6478630E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0541-F928-4082-9A73-844D4D63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4912-3C4A-4E14-9F85-6741A490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8D34-BC05-44BB-A55E-37FA25B2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7253-8E80-492C-AE12-0AB6FBF3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28F4-F279-4A7D-B359-13D5B3CE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C1F-BE56-473E-87EE-007CD273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CE720-F36A-4F6B-9335-90EC3490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AFFA-B810-4813-A9F2-A054997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D5363-2602-4E81-8D39-39F36EE9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9AFF-7719-4587-91FE-86ED02CD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7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D0FD-3EDF-4F73-9670-814D2534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46EA-C32F-4D82-A4BE-CE85C9311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EAFB-C7E9-4C15-A3A5-D873D1B4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9ACD0-FBCC-47E9-BCC9-1B8C2913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20086-2FB5-4441-9EB4-2DB3BC94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1BFD5-B5E3-4917-92BA-9C29591A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9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1940-BE7B-40C6-BA1A-7F300F3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A922-F79F-428F-AF34-048702AB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1E3E3-ED2C-4547-9098-17C5D3742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8B188-DE4A-4A96-B91F-27CA106FA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3F9DA-52EF-406A-BA22-AED2068BC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49E94-CE99-4510-87AD-3A8B3265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AFA29-20DE-4A96-A74C-A67A49C6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C45C1-F572-49EC-A9D6-9D6A29B9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319C-D30D-434E-B2A1-8685C81D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F23B3-D0A1-48FB-80DB-D5ACF938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F6DF3-620E-4E65-A0BF-AA91EAE3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20383-11E0-46BE-A446-73C87EA7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1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7C264-459F-4C67-973A-6964851F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6D860-D738-4C06-BB16-29490075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647DA-9636-4A84-AE07-E028E014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8668-49A0-4103-B74F-0CD14C19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1A9D-BFF7-4BC7-B3BA-77786429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F8CDA-3A49-48F3-8C41-BDDC02F2C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69D34-3AF3-4FB9-B2D5-E73E277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F1855-9EAA-4D30-95CC-7412FA2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FAF5A-861A-44BD-B567-3048DD4D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2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67DD-3BFD-441A-8E71-17EE6809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E20AB-3EA7-4559-8173-D07CC82C6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8F18E-88AD-4691-BF0A-E5FCEEAE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57271-BBB2-4B40-975B-41242A55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FB533-CC73-4E9E-9B12-DC2275D9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66C9B-608F-4A08-8714-AEAAEEA3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3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29841-9913-45C3-86D2-4954EEC6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C6344-C2A9-4670-A8C0-DFBA80C1B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3F6D3-C695-47E6-82E8-13BDF7399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A93E-5DBD-41F7-976F-1F380D2E4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3DFB-9F49-40DC-81F7-6F942D288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7" Type="http://schemas.openxmlformats.org/officeDocument/2006/relationships/image" Target="../media/image14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5314-09E7-477A-A33B-D0E90DB47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AA12F-A70B-4109-9FED-D5D2BA11D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2: Hydrogen Atom and </a:t>
            </a:r>
            <a:r>
              <a:rPr lang="en-US" dirty="0" err="1"/>
              <a:t>Variational</a:t>
            </a:r>
            <a:r>
              <a:rPr lang="en-US" dirty="0"/>
              <a:t> Principle</a:t>
            </a:r>
          </a:p>
        </p:txBody>
      </p:sp>
    </p:spTree>
    <p:extLst>
      <p:ext uri="{BB962C8B-B14F-4D97-AF65-F5344CB8AC3E}">
        <p14:creationId xmlns:p14="http://schemas.microsoft.com/office/powerpoint/2010/main" val="23141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B9A8-4D4A-4826-845D-F4DFF5AA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Hydrogen 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265D-47FA-4A59-A257-124B08B7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system: One proton, one electron, and the electrostatic (Coulomb) potential that holds them together.</a:t>
            </a:r>
          </a:p>
          <a:p>
            <a:r>
              <a:rPr lang="en-US" dirty="0"/>
              <a:t>H atom Schrödinger equation: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                                 Coulomb potential: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        The Laplacian:                                  ,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B629BC0D-E4CF-48E5-97DE-2B2004DC8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2" y="3210047"/>
            <a:ext cx="4723761" cy="1025067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F8BF533B-3029-44E9-887C-11879B849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87" y="3424237"/>
            <a:ext cx="123826" cy="9525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9A1ADA11-9299-4DAE-AEA5-BD72B1BDD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826" y="4001294"/>
            <a:ext cx="4056560" cy="937311"/>
          </a:xfrm>
          <a:prstGeom prst="rect">
            <a:avLst/>
          </a:prstGeom>
        </p:spPr>
      </p:pic>
      <p:pic>
        <p:nvPicPr>
          <p:cNvPr id="13" name="Picture 12" descr="Screen Clipping">
            <a:extLst>
              <a:ext uri="{FF2B5EF4-FFF2-40B4-BE49-F238E27FC236}">
                <a16:creationId xmlns:a16="http://schemas.microsoft.com/office/drawing/2014/main" id="{1B687960-9924-4D5E-842E-932501070A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1"/>
          <a:stretch/>
        </p:blipFill>
        <p:spPr>
          <a:xfrm>
            <a:off x="3527333" y="5160541"/>
            <a:ext cx="2035493" cy="794486"/>
          </a:xfrm>
          <a:prstGeom prst="rect">
            <a:avLst/>
          </a:prstGeom>
        </p:spPr>
      </p:pic>
      <p:pic>
        <p:nvPicPr>
          <p:cNvPr id="15" name="Picture 14" descr="Screen Clipping">
            <a:extLst>
              <a:ext uri="{FF2B5EF4-FFF2-40B4-BE49-F238E27FC236}">
                <a16:creationId xmlns:a16="http://schemas.microsoft.com/office/drawing/2014/main" id="{D448F0BE-C799-4183-9D7C-BA3694424F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9" t="-3296" b="68117"/>
          <a:stretch/>
        </p:blipFill>
        <p:spPr>
          <a:xfrm>
            <a:off x="5877648" y="5985730"/>
            <a:ext cx="2772867" cy="542821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0C0AC267-D2C7-4899-AF5F-1863F24065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7"/>
          <a:stretch/>
        </p:blipFill>
        <p:spPr>
          <a:xfrm>
            <a:off x="5764763" y="5032374"/>
            <a:ext cx="4454500" cy="10164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E363555-70FF-4EFE-AAA3-02A873B4803B}"/>
              </a:ext>
            </a:extLst>
          </p:cNvPr>
          <p:cNvCxnSpPr/>
          <p:nvPr/>
        </p:nvCxnSpPr>
        <p:spPr>
          <a:xfrm rot="16200000" flipH="1">
            <a:off x="3196053" y="3906073"/>
            <a:ext cx="413657" cy="41365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26BCA0E-B7E1-4C48-9641-43DD318A26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78080" y="4324449"/>
            <a:ext cx="1203379" cy="46880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99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30E6FB3-EDA1-4F83-A5BB-2806A5F4B0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 atom Hamiltonian :</a:t>
            </a:r>
          </a:p>
          <a:p>
            <a:endParaRPr lang="en-US" dirty="0"/>
          </a:p>
          <a:p>
            <a:r>
              <a:rPr lang="en-US" dirty="0"/>
              <a:t>Separation of variables:</a:t>
            </a:r>
          </a:p>
          <a:p>
            <a:endParaRPr lang="en-US" dirty="0"/>
          </a:p>
          <a:p>
            <a:r>
              <a:rPr lang="en-US" dirty="0"/>
              <a:t>Angular component: </a:t>
            </a:r>
            <a:r>
              <a:rPr lang="en-US" i="1" dirty="0" err="1"/>
              <a:t>Y</a:t>
            </a:r>
            <a:r>
              <a:rPr lang="en-US" i="1" baseline="-25000" dirty="0" err="1"/>
              <a:t>l</a:t>
            </a:r>
            <a:r>
              <a:rPr lang="en-US" baseline="-25000" dirty="0" err="1"/>
              <a:t>,</a:t>
            </a:r>
            <a:r>
              <a:rPr lang="en-US" i="1" baseline="-25000" dirty="0" err="1"/>
              <a:t>m</a:t>
            </a:r>
            <a:r>
              <a:rPr lang="en-US" sz="2000" i="1" baseline="-46000" dirty="0" err="1"/>
              <a:t>l</a:t>
            </a:r>
            <a:r>
              <a:rPr lang="en-US" dirty="0"/>
              <a:t> – spherical harmonic functions, describe angular motion/angular momentum of electron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5B9A8-4D4A-4826-845D-F4DFF5AA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Hydrogen Atom</a:t>
            </a:r>
          </a:p>
        </p:txBody>
      </p:sp>
      <p:pic>
        <p:nvPicPr>
          <p:cNvPr id="6" name="Content Placeholder 5" descr="Screen Clipping">
            <a:extLst>
              <a:ext uri="{FF2B5EF4-FFF2-40B4-BE49-F238E27FC236}">
                <a16:creationId xmlns:a16="http://schemas.microsoft.com/office/drawing/2014/main" id="{6EE4E50F-0E65-4695-9F89-F7C3A6477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7" y="2187596"/>
            <a:ext cx="4003567" cy="708423"/>
          </a:xfr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F8BF533B-3029-44E9-887C-11879B849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87" y="3424237"/>
            <a:ext cx="123826" cy="9525"/>
          </a:xfrm>
          <a:prstGeom prst="rect">
            <a:avLst/>
          </a:prstGeom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8E77405E-00F7-4614-A8D6-9257C8C39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7" y="3375617"/>
            <a:ext cx="3551474" cy="605449"/>
          </a:xfrm>
          <a:prstGeom prst="rect">
            <a:avLst/>
          </a:prstGeom>
        </p:spPr>
      </p:pic>
      <p:pic>
        <p:nvPicPr>
          <p:cNvPr id="20" name="Picture 19" descr="Screen Clipping">
            <a:extLst>
              <a:ext uri="{FF2B5EF4-FFF2-40B4-BE49-F238E27FC236}">
                <a16:creationId xmlns:a16="http://schemas.microsoft.com/office/drawing/2014/main" id="{BE478DB7-1713-43A5-A964-D523090C29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76"/>
          <a:stretch/>
        </p:blipFill>
        <p:spPr>
          <a:xfrm>
            <a:off x="935461" y="4766221"/>
            <a:ext cx="3884886" cy="62558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B56B8A5-76B4-46E8-AB8C-37E12CD553BD}"/>
              </a:ext>
            </a:extLst>
          </p:cNvPr>
          <p:cNvGrpSpPr/>
          <p:nvPr/>
        </p:nvGrpSpPr>
        <p:grpSpPr>
          <a:xfrm>
            <a:off x="1102167" y="5362410"/>
            <a:ext cx="8514015" cy="1352837"/>
            <a:chOff x="1102167" y="5362410"/>
            <a:chExt cx="8514015" cy="1352837"/>
          </a:xfrm>
        </p:grpSpPr>
        <p:pic>
          <p:nvPicPr>
            <p:cNvPr id="21" name="Picture 20" descr="Screen Clipping">
              <a:extLst>
                <a:ext uri="{FF2B5EF4-FFF2-40B4-BE49-F238E27FC236}">
                  <a16:creationId xmlns:a16="http://schemas.microsoft.com/office/drawing/2014/main" id="{DD1108C3-9CE5-48C5-8D96-F2A719F70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42" b="1209"/>
            <a:stretch/>
          </p:blipFill>
          <p:spPr>
            <a:xfrm>
              <a:off x="3015014" y="6180163"/>
              <a:ext cx="3972367" cy="463547"/>
            </a:xfrm>
            <a:prstGeom prst="rect">
              <a:avLst/>
            </a:prstGeom>
          </p:spPr>
        </p:pic>
        <p:pic>
          <p:nvPicPr>
            <p:cNvPr id="22" name="Picture 21" descr="Screen Clipping">
              <a:extLst>
                <a:ext uri="{FF2B5EF4-FFF2-40B4-BE49-F238E27FC236}">
                  <a16:creationId xmlns:a16="http://schemas.microsoft.com/office/drawing/2014/main" id="{BD6A254E-FBD4-4AFC-B0E7-4C0B24E71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92" t="25097" b="52067"/>
            <a:stretch/>
          </p:blipFill>
          <p:spPr>
            <a:xfrm>
              <a:off x="4242796" y="5712317"/>
              <a:ext cx="2053389" cy="53105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857E3E-57A7-4B80-8E8A-C8AD6EF26504}"/>
                </a:ext>
              </a:extLst>
            </p:cNvPr>
            <p:cNvSpPr txBox="1"/>
            <p:nvPr/>
          </p:nvSpPr>
          <p:spPr>
            <a:xfrm>
              <a:off x="1102167" y="5391808"/>
              <a:ext cx="85140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Azimuthal quantum number:                            ,  </a:t>
              </a:r>
            </a:p>
            <a:p>
              <a:r>
                <a:rPr lang="en-US" sz="2000" dirty="0"/>
                <a:t>Magnetic quantum number:</a:t>
              </a:r>
            </a:p>
            <a:p>
              <a:endParaRPr lang="en-US" sz="2000" dirty="0"/>
            </a:p>
            <a:p>
              <a:r>
                <a:rPr lang="en-US" sz="2000" dirty="0"/>
                <a:t>Angular momentum:</a:t>
              </a:r>
            </a:p>
          </p:txBody>
        </p:sp>
        <p:pic>
          <p:nvPicPr>
            <p:cNvPr id="24" name="Picture 23" descr="Screen Clipping">
              <a:extLst>
                <a:ext uri="{FF2B5EF4-FFF2-40B4-BE49-F238E27FC236}">
                  <a16:creationId xmlns:a16="http://schemas.microsoft.com/office/drawing/2014/main" id="{AB455FC1-F0E0-4073-B278-F8522092B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45" r="65112" b="55651"/>
            <a:stretch/>
          </p:blipFill>
          <p:spPr>
            <a:xfrm>
              <a:off x="4338472" y="5362410"/>
              <a:ext cx="1331352" cy="483813"/>
            </a:xfrm>
            <a:prstGeom prst="rect">
              <a:avLst/>
            </a:prstGeom>
          </p:spPr>
        </p:pic>
        <p:pic>
          <p:nvPicPr>
            <p:cNvPr id="27" name="Picture 26" descr="Screen Clipping">
              <a:extLst>
                <a:ext uri="{FF2B5EF4-FFF2-40B4-BE49-F238E27FC236}">
                  <a16:creationId xmlns:a16="http://schemas.microsoft.com/office/drawing/2014/main" id="{FEAF965F-9E0E-46D3-BDCA-8C04B75AE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086" y="5486400"/>
              <a:ext cx="1628675" cy="359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883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30E6FB3-EDA1-4F83-A5BB-2806A5F4B06B}"/>
              </a:ext>
            </a:extLst>
          </p:cNvPr>
          <p:cNvSpPr txBox="1">
            <a:spLocks/>
          </p:cNvSpPr>
          <p:nvPr/>
        </p:nvSpPr>
        <p:spPr>
          <a:xfrm>
            <a:off x="838200" y="18180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Radial component: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5B9A8-4D4A-4826-845D-F4DFF5AA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Hydrogen Atom</a:t>
            </a:r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F8BF533B-3029-44E9-887C-11879B849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87" y="3424237"/>
            <a:ext cx="123826" cy="9525"/>
          </a:xfrm>
          <a:prstGeom prst="rect">
            <a:avLst/>
          </a:prstGeom>
        </p:spPr>
      </p:pic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59A1D222-180E-46B8-91FD-E22FB21C0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11" y="2361746"/>
            <a:ext cx="5359580" cy="840831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15CA83B8-96C0-44AA-88BE-E942C24503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91"/>
          <a:stretch/>
        </p:blipFill>
        <p:spPr>
          <a:xfrm>
            <a:off x="1057078" y="3148785"/>
            <a:ext cx="4314612" cy="687545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78FB8375-FF50-4526-A2C0-469CA0476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11" y="3697657"/>
            <a:ext cx="3190762" cy="671426"/>
          </a:xfrm>
          <a:prstGeom prst="rect">
            <a:avLst/>
          </a:prstGeom>
        </p:spPr>
      </p:pic>
      <p:pic>
        <p:nvPicPr>
          <p:cNvPr id="22" name="Picture 21" descr="Screen Clipping">
            <a:extLst>
              <a:ext uri="{FF2B5EF4-FFF2-40B4-BE49-F238E27FC236}">
                <a16:creationId xmlns:a16="http://schemas.microsoft.com/office/drawing/2014/main" id="{A8F106CD-70A3-48FA-B982-7C5096F87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2" y="4350965"/>
            <a:ext cx="4157444" cy="343090"/>
          </a:xfrm>
          <a:prstGeom prst="rect">
            <a:avLst/>
          </a:prstGeom>
        </p:spPr>
      </p:pic>
      <p:pic>
        <p:nvPicPr>
          <p:cNvPr id="24" name="Picture 23" descr="Screen Clipping">
            <a:extLst>
              <a:ext uri="{FF2B5EF4-FFF2-40B4-BE49-F238E27FC236}">
                <a16:creationId xmlns:a16="http://schemas.microsoft.com/office/drawing/2014/main" id="{A9D72EFA-BF29-479E-B1FD-04D4B80D91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71" y="4414803"/>
            <a:ext cx="2033239" cy="3715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532DDFA-EB22-4A5A-9A0F-E4B8B12D62E9}"/>
              </a:ext>
            </a:extLst>
          </p:cNvPr>
          <p:cNvSpPr txBox="1"/>
          <p:nvPr/>
        </p:nvSpPr>
        <p:spPr>
          <a:xfrm>
            <a:off x="5218943" y="4324723"/>
            <a:ext cx="12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5885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E74B56B-7F02-45DC-A58D-BA3436CA0913}"/>
              </a:ext>
            </a:extLst>
          </p:cNvPr>
          <p:cNvSpPr txBox="1">
            <a:spLocks/>
          </p:cNvSpPr>
          <p:nvPr/>
        </p:nvSpPr>
        <p:spPr>
          <a:xfrm>
            <a:off x="6413725" y="1270000"/>
            <a:ext cx="5572328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Evaluating the energy associated with wave function Φ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4CCD3-6B64-4216-A238-EFE2699E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5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Variational</a:t>
            </a:r>
            <a:r>
              <a:rPr lang="en-US" dirty="0"/>
              <a:t> Principle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B8DD-145B-440A-BD27-FA578091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5429420" cy="5041900"/>
          </a:xfrm>
        </p:spPr>
        <p:txBody>
          <a:bodyPr/>
          <a:lstStyle/>
          <a:p>
            <a:r>
              <a:rPr lang="en-US" dirty="0"/>
              <a:t>Φ is some linear combination of </a:t>
            </a:r>
            <a:r>
              <a:rPr lang="en-US" dirty="0" err="1"/>
              <a:t>Ψ</a:t>
            </a:r>
            <a:r>
              <a:rPr lang="en-US" i="1" baseline="-25000" dirty="0" err="1"/>
              <a:t>i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normality of Φ</a:t>
            </a:r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78B71D52-C6C4-4045-A701-A55CC44E4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8331"/>
            <a:ext cx="2355705" cy="885994"/>
          </a:xfrm>
          <a:prstGeom prst="rect">
            <a:avLst/>
          </a:prstGeom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D8B56C87-0CB2-4347-95C4-43317765E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7" y="3441827"/>
            <a:ext cx="4109411" cy="3043723"/>
          </a:xfrm>
          <a:prstGeom prst="rect">
            <a:avLst/>
          </a:prstGeom>
        </p:spPr>
      </p:pic>
      <p:pic>
        <p:nvPicPr>
          <p:cNvPr id="13" name="Picture 12" descr="Screen Clipping">
            <a:extLst>
              <a:ext uri="{FF2B5EF4-FFF2-40B4-BE49-F238E27FC236}">
                <a16:creationId xmlns:a16="http://schemas.microsoft.com/office/drawing/2014/main" id="{7D18667D-3056-4915-9B63-377F711FE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26" y="2246626"/>
            <a:ext cx="5143261" cy="29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E74B56B-7F02-45DC-A58D-BA3436CA0913}"/>
              </a:ext>
            </a:extLst>
          </p:cNvPr>
          <p:cNvSpPr txBox="1">
            <a:spLocks/>
          </p:cNvSpPr>
          <p:nvPr/>
        </p:nvSpPr>
        <p:spPr>
          <a:xfrm>
            <a:off x="1052285" y="1644160"/>
            <a:ext cx="10897482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set of all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there must be a lowest energy value </a:t>
            </a:r>
            <a:r>
              <a:rPr lang="en-US" i="1" dirty="0"/>
              <a:t>E</a:t>
            </a:r>
            <a:r>
              <a:rPr lang="en-US" baseline="-25000" dirty="0"/>
              <a:t>0</a:t>
            </a:r>
          </a:p>
        </p:txBody>
      </p:sp>
      <p:pic>
        <p:nvPicPr>
          <p:cNvPr id="17" name="Picture 16" descr="Screen Clipping">
            <a:extLst>
              <a:ext uri="{FF2B5EF4-FFF2-40B4-BE49-F238E27FC236}">
                <a16:creationId xmlns:a16="http://schemas.microsoft.com/office/drawing/2014/main" id="{A895B70E-9BE2-40ED-93EB-150764080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41" y="2228273"/>
            <a:ext cx="4995478" cy="812469"/>
          </a:xfrm>
          <a:prstGeom prst="rect">
            <a:avLst/>
          </a:prstGeom>
        </p:spPr>
      </p:pic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F6890B1E-B7DE-44C2-9149-AF097145C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41" y="3291298"/>
            <a:ext cx="3554500" cy="822130"/>
          </a:xfrm>
          <a:prstGeom prst="rect">
            <a:avLst/>
          </a:prstGeom>
        </p:spPr>
      </p:pic>
      <p:pic>
        <p:nvPicPr>
          <p:cNvPr id="21" name="Picture 20" descr="Screen Clipping">
            <a:extLst>
              <a:ext uri="{FF2B5EF4-FFF2-40B4-BE49-F238E27FC236}">
                <a16:creationId xmlns:a16="http://schemas.microsoft.com/office/drawing/2014/main" id="{18236135-E403-45EE-8491-3FAFCACCE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41" y="4466765"/>
            <a:ext cx="2233436" cy="1369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15DD1-780B-47BD-A65B-84FD3D377354}"/>
              </a:ext>
            </a:extLst>
          </p:cNvPr>
          <p:cNvSpPr txBox="1"/>
          <p:nvPr/>
        </p:nvSpPr>
        <p:spPr>
          <a:xfrm>
            <a:off x="4726641" y="4551302"/>
            <a:ext cx="576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judge the quality of wave functions</a:t>
            </a:r>
          </a:p>
          <a:p>
            <a:r>
              <a:rPr lang="en-US" sz="2400" dirty="0"/>
              <a:t>that we arbitrarily guess by their associated energies: </a:t>
            </a:r>
            <a:r>
              <a:rPr lang="en-US" sz="2400" i="1" dirty="0"/>
              <a:t>the lower the better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42260A-F7E9-4EE8-BA80-AE78164BDEAF}"/>
              </a:ext>
            </a:extLst>
          </p:cNvPr>
          <p:cNvCxnSpPr/>
          <p:nvPr/>
        </p:nvCxnSpPr>
        <p:spPr>
          <a:xfrm flipH="1">
            <a:off x="3839029" y="5151466"/>
            <a:ext cx="63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27458EFA-092E-4251-9088-FB85A80C66D9}"/>
              </a:ext>
            </a:extLst>
          </p:cNvPr>
          <p:cNvSpPr txBox="1">
            <a:spLocks/>
          </p:cNvSpPr>
          <p:nvPr/>
        </p:nvSpPr>
        <p:spPr>
          <a:xfrm>
            <a:off x="838200" y="318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</a:t>
            </a:r>
            <a:r>
              <a:rPr lang="en-US" dirty="0" err="1"/>
              <a:t>Variational</a:t>
            </a:r>
            <a:r>
              <a:rPr lang="en-US" dirty="0"/>
              <a:t> Principle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7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E74B56B-7F02-45DC-A58D-BA3436CA0913}"/>
              </a:ext>
            </a:extLst>
          </p:cNvPr>
          <p:cNvSpPr txBox="1">
            <a:spLocks/>
          </p:cNvSpPr>
          <p:nvPr/>
        </p:nvSpPr>
        <p:spPr>
          <a:xfrm>
            <a:off x="1052285" y="1179702"/>
            <a:ext cx="10897482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H atom 1s orbital</a:t>
            </a:r>
          </a:p>
          <a:p>
            <a:pPr marL="0" indent="0">
              <a:buNone/>
            </a:pPr>
            <a:r>
              <a:rPr lang="en-US" sz="2400" dirty="0"/>
              <a:t>Construction of trial wave functions: linear combination of Gaussians:</a:t>
            </a:r>
          </a:p>
          <a:p>
            <a:endParaRPr lang="en-US" baseline="-25000" dirty="0"/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AAC615D8-7004-4050-BE1F-A5E6B4CB5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71" y="1564415"/>
            <a:ext cx="1763557" cy="618792"/>
          </a:xfrm>
          <a:prstGeom prst="rect">
            <a:avLst/>
          </a:prstGeom>
        </p:spPr>
      </p:pic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EDB71522-4A1D-4CC1-8AE5-9661212A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5" y="1991565"/>
            <a:ext cx="5106852" cy="4480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BA79CF-9131-4932-84D9-DD47FFA9560B}"/>
              </a:ext>
            </a:extLst>
          </p:cNvPr>
          <p:cNvSpPr txBox="1"/>
          <p:nvPr/>
        </p:nvSpPr>
        <p:spPr>
          <a:xfrm>
            <a:off x="6501026" y="2267095"/>
            <a:ext cx="273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0</a:t>
            </a:r>
            <a:r>
              <a:rPr lang="en-US" dirty="0"/>
              <a:t> = -0.5 Ha</a:t>
            </a:r>
          </a:p>
          <a:p>
            <a:r>
              <a:rPr lang="en-US" dirty="0"/>
              <a:t>E = -0.096 Ha</a:t>
            </a:r>
          </a:p>
          <a:p>
            <a:r>
              <a:rPr lang="en-US" dirty="0"/>
              <a:t>E = -0.306 Ha</a:t>
            </a:r>
          </a:p>
          <a:p>
            <a:r>
              <a:rPr lang="en-US" dirty="0"/>
              <a:t>E = -0.333 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26955-66C9-492A-85F1-5CB4A081D5E2}"/>
              </a:ext>
            </a:extLst>
          </p:cNvPr>
          <p:cNvSpPr txBox="1"/>
          <p:nvPr/>
        </p:nvSpPr>
        <p:spPr>
          <a:xfrm>
            <a:off x="6549533" y="3816699"/>
            <a:ext cx="3581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Optimize wavefunction with respect to </a:t>
            </a:r>
            <a:r>
              <a:rPr lang="en-US" sz="2400" dirty="0" err="1"/>
              <a:t>vatiational</a:t>
            </a:r>
            <a:r>
              <a:rPr lang="en-US" sz="2400" dirty="0"/>
              <a:t> parameter:</a:t>
            </a:r>
          </a:p>
        </p:txBody>
      </p:sp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41BC82DA-3DF9-4C8A-99E3-DA8F5F666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33" y="5208377"/>
            <a:ext cx="3333810" cy="896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4D286D-4655-4AF9-8733-0FD3230B4894}"/>
              </a:ext>
            </a:extLst>
          </p:cNvPr>
          <p:cNvCxnSpPr>
            <a:cxnSpLocks/>
          </p:cNvCxnSpPr>
          <p:nvPr/>
        </p:nvCxnSpPr>
        <p:spPr>
          <a:xfrm flipH="1">
            <a:off x="5921830" y="2452913"/>
            <a:ext cx="579196" cy="7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042215-B357-44A3-BB84-9C3443D90FAC}"/>
              </a:ext>
            </a:extLst>
          </p:cNvPr>
          <p:cNvCxnSpPr/>
          <p:nvPr/>
        </p:nvCxnSpPr>
        <p:spPr>
          <a:xfrm flipH="1">
            <a:off x="5921830" y="2749351"/>
            <a:ext cx="63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E1E45E-4AE8-4A8C-BA87-5BD0B6DA03B3}"/>
              </a:ext>
            </a:extLst>
          </p:cNvPr>
          <p:cNvCxnSpPr>
            <a:cxnSpLocks/>
          </p:cNvCxnSpPr>
          <p:nvPr/>
        </p:nvCxnSpPr>
        <p:spPr>
          <a:xfrm flipH="1" flipV="1">
            <a:off x="5921831" y="2938036"/>
            <a:ext cx="631370" cy="5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9DB223-0999-4B80-9F1D-FC54C360B12F}"/>
              </a:ext>
            </a:extLst>
          </p:cNvPr>
          <p:cNvCxnSpPr>
            <a:cxnSpLocks/>
          </p:cNvCxnSpPr>
          <p:nvPr/>
        </p:nvCxnSpPr>
        <p:spPr>
          <a:xfrm flipH="1" flipV="1">
            <a:off x="5921831" y="3097694"/>
            <a:ext cx="631370" cy="1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32FE2338-E862-45EB-979A-C042EAE0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5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Variational</a:t>
            </a:r>
            <a:r>
              <a:rPr lang="en-US" dirty="0"/>
              <a:t> Principle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7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87D8-DA52-47B0-8853-1A907114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54BB-298A-4E34-9007-5B00927A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 atom: solving Schrödinger equation by separation of variables, quantum numbers, shapes of orbitals</a:t>
            </a:r>
          </a:p>
          <a:p>
            <a:r>
              <a:rPr lang="en-US" dirty="0" err="1"/>
              <a:t>Variational</a:t>
            </a:r>
            <a:r>
              <a:rPr lang="en-US" dirty="0"/>
              <a:t> principle: we can use the calculus of variations to seek optimal wave functions</a:t>
            </a:r>
          </a:p>
        </p:txBody>
      </p:sp>
    </p:spTree>
    <p:extLst>
      <p:ext uri="{BB962C8B-B14F-4D97-AF65-F5344CB8AC3E}">
        <p14:creationId xmlns:p14="http://schemas.microsoft.com/office/powerpoint/2010/main" val="122755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245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Computational Chemistry</vt:lpstr>
      <vt:lpstr>1. Hydrogen Atom</vt:lpstr>
      <vt:lpstr>1. Hydrogen Atom</vt:lpstr>
      <vt:lpstr>1. Hydrogen Atom</vt:lpstr>
      <vt:lpstr>2. Variational Principle </vt:lpstr>
      <vt:lpstr>PowerPoint Presentation</vt:lpstr>
      <vt:lpstr>2. Variational Principle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Chemistry</dc:title>
  <dc:creator>Yujia Wang</dc:creator>
  <cp:lastModifiedBy>Yujia Wang</cp:lastModifiedBy>
  <cp:revision>20</cp:revision>
  <dcterms:created xsi:type="dcterms:W3CDTF">2017-09-15T13:43:42Z</dcterms:created>
  <dcterms:modified xsi:type="dcterms:W3CDTF">2017-10-13T16:42:12Z</dcterms:modified>
</cp:coreProperties>
</file>