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5" r:id="rId6"/>
    <p:sldId id="269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5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E2D0-1A15-4D40-9D10-2647BE6C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ED108-8887-43CB-AD29-653BB3B7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7E26-00F8-499E-A5AE-FA9EA3B2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BBDC7-C914-4DAF-A21D-03BC7C63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2A68-C7D5-4A87-97DE-86521DDA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0F97-5C52-47F8-865D-8E8781D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39FDB-CBA6-4A97-82E1-9B6372BBA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3C2A7-5FF1-430B-934B-9F36DBDD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F08D-BB8E-4E68-95DE-655A5C58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2099-4743-41F1-9D1B-2431AF83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1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FC98-FCAF-4377-9213-66E2FCEDC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707AB-8A1E-4C2B-B32D-7543F776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841D-6BA6-4213-878D-E3A2B81B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0C93-8185-4356-945C-EF3B6C75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328F-48A9-4E67-BB46-6478630E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0541-F928-4082-9A73-844D4D63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4912-3C4A-4E14-9F85-6741A4900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8D34-BC05-44BB-A55E-37FA25B2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7253-8E80-492C-AE12-0AB6FBF3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28F4-F279-4A7D-B359-13D5B3CE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C1F-BE56-473E-87EE-007CD273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CE720-F36A-4F6B-9335-90EC3490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AFFA-B810-4813-A9F2-A054997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D5363-2602-4E81-8D39-39F36EE9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9AFF-7719-4587-91FE-86ED02CD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7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D0FD-3EDF-4F73-9670-814D2534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46EA-C32F-4D82-A4BE-CE85C9311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FEAFB-C7E9-4C15-A3A5-D873D1B4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9ACD0-FBCC-47E9-BCC9-1B8C2913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20086-2FB5-4441-9EB4-2DB3BC94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1BFD5-B5E3-4917-92BA-9C29591A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9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1940-BE7B-40C6-BA1A-7F300F3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A922-F79F-428F-AF34-048702AB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1E3E3-ED2C-4547-9098-17C5D3742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8B188-DE4A-4A96-B91F-27CA106FA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3F9DA-52EF-406A-BA22-AED2068BC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49E94-CE99-4510-87AD-3A8B3265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AFA29-20DE-4A96-A74C-A67A49C6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C45C1-F572-49EC-A9D6-9D6A29B9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319C-D30D-434E-B2A1-8685C81D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F23B3-D0A1-48FB-80DB-D5ACF938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F6DF3-620E-4E65-A0BF-AA91EAE3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20383-11E0-46BE-A446-73C87EA7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1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7C264-459F-4C67-973A-6964851F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6D860-D738-4C06-BB16-29490075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647DA-9636-4A84-AE07-E028E014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8668-49A0-4103-B74F-0CD14C19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1A9D-BFF7-4BC7-B3BA-77786429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F8CDA-3A49-48F3-8C41-BDDC02F2C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69D34-3AF3-4FB9-B2D5-E73E277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F1855-9EAA-4D30-95CC-7412FA2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FAF5A-861A-44BD-B567-3048DD4D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2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67DD-3BFD-441A-8E71-17EE6809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E20AB-3EA7-4559-8173-D07CC82C6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8F18E-88AD-4691-BF0A-E5FCEEAE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57271-BBB2-4B40-975B-41242A55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FB533-CC73-4E9E-9B12-DC2275D9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66C9B-608F-4A08-8714-AEAAEEA3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3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29841-9913-45C3-86D2-4954EEC6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C6344-C2A9-4670-A8C0-DFBA80C1B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3F6D3-C695-47E6-82E8-13BDF7399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04A1-5298-4493-9D0C-1F7CA8464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A93E-5DBD-41F7-976F-1F380D2E4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3DFB-9F49-40DC-81F7-6F942D288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514A-B242-40BE-BBFD-DE16DB6E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5314-09E7-477A-A33B-D0E90DB47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AA12F-A70B-4109-9FED-D5D2BA11D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3: </a:t>
            </a:r>
            <a:r>
              <a:rPr lang="en-US" dirty="0" err="1"/>
              <a:t>Hartree-Fock</a:t>
            </a:r>
            <a:r>
              <a:rPr lang="en-US" dirty="0"/>
              <a:t> equation and </a:t>
            </a:r>
            <a:r>
              <a:rPr lang="en-US" dirty="0" err="1"/>
              <a:t>Hartree</a:t>
            </a:r>
            <a:r>
              <a:rPr lang="en-US" dirty="0"/>
              <a:t>-</a:t>
            </a:r>
            <a:r>
              <a:rPr lang="en-US" dirty="0" err="1"/>
              <a:t>Fock</a:t>
            </a:r>
            <a:r>
              <a:rPr lang="en-US" dirty="0"/>
              <a:t>-Slater model</a:t>
            </a:r>
          </a:p>
        </p:txBody>
      </p:sp>
    </p:spTree>
    <p:extLst>
      <p:ext uri="{BB962C8B-B14F-4D97-AF65-F5344CB8AC3E}">
        <p14:creationId xmlns:p14="http://schemas.microsoft.com/office/powerpoint/2010/main" val="231413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B9A8-4D4A-4826-845D-F4DFF5AA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any-electron wavefunctions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265D-47FA-4A59-A257-124B08B7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Hartree</a:t>
            </a:r>
            <a:r>
              <a:rPr lang="en-US" dirty="0"/>
              <a:t> model: Include only classical Coulomb repulsion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Hartree-Fock</a:t>
            </a:r>
            <a:r>
              <a:rPr lang="en-US" dirty="0"/>
              <a:t> model: Include Coulomb and exchange</a:t>
            </a:r>
          </a:p>
          <a:p>
            <a:endParaRPr lang="en-US" dirty="0"/>
          </a:p>
          <a:p>
            <a:endParaRPr lang="en-US" dirty="0"/>
          </a:p>
          <a:p>
            <a:pPr lvl="8"/>
            <a:endParaRPr lang="en-US" sz="2800" dirty="0"/>
          </a:p>
          <a:p>
            <a:pPr marL="0" indent="0">
              <a:buNone/>
            </a:pPr>
            <a:r>
              <a:rPr lang="en-US" dirty="0"/>
              <a:t>   Much better model than </a:t>
            </a:r>
            <a:r>
              <a:rPr lang="en-US" dirty="0" err="1"/>
              <a:t>Hartree</a:t>
            </a:r>
            <a:r>
              <a:rPr lang="en-US" dirty="0"/>
              <a:t> alone, but much harder to solve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F8BF533B-3029-44E9-887C-11879B849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87" y="3424237"/>
            <a:ext cx="123826" cy="9525"/>
          </a:xfrm>
          <a:prstGeom prst="rect">
            <a:avLst/>
          </a:prstGeom>
        </p:spPr>
      </p:pic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DBE6167C-7E4C-4E0D-85EC-AA6754822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95" y="2424687"/>
            <a:ext cx="5059418" cy="1379255"/>
          </a:xfrm>
          <a:prstGeom prst="rect">
            <a:avLst/>
          </a:prstGeom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25188EB2-3F6A-4897-85B5-62A0E80C7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72" y="2713701"/>
            <a:ext cx="4044236" cy="1016072"/>
          </a:xfrm>
          <a:prstGeom prst="rect">
            <a:avLst/>
          </a:prstGeom>
        </p:spPr>
      </p:pic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2A87AE2A-80B8-4FDF-B85C-3D8DA2FF7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56" y="4403004"/>
            <a:ext cx="7743302" cy="1432681"/>
          </a:xfrm>
          <a:prstGeom prst="rect">
            <a:avLst/>
          </a:prstGeom>
        </p:spPr>
      </p:pic>
      <p:pic>
        <p:nvPicPr>
          <p:cNvPr id="17" name="Picture 16" descr="Screen Clipping">
            <a:extLst>
              <a:ext uri="{FF2B5EF4-FFF2-40B4-BE49-F238E27FC236}">
                <a16:creationId xmlns:a16="http://schemas.microsoft.com/office/drawing/2014/main" id="{5A56F0FB-3B5A-48C7-8BCF-5657371D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065" y="4488497"/>
            <a:ext cx="2651832" cy="134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E728-8E58-4CA2-A72D-834AAD35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FDEF-8B80-44BE-BC64-51DE2478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 density is the measure of the probability of an electron being present at a specific location</a:t>
            </a:r>
          </a:p>
          <a:p>
            <a:endParaRPr lang="en-US" dirty="0"/>
          </a:p>
          <a:p>
            <a:r>
              <a:rPr lang="en-US" dirty="0"/>
              <a:t>           gives the total number of electrons within some volume element, and has the property</a:t>
            </a:r>
          </a:p>
          <a:p>
            <a:endParaRPr lang="en-US" dirty="0"/>
          </a:p>
          <a:p>
            <a:r>
              <a:rPr lang="en-US" dirty="0"/>
              <a:t>Can a theory be built just on this function? Yes!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59870F12-49C7-496C-A29D-2AC873194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20" y="2622891"/>
            <a:ext cx="4159986" cy="598559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3FA2CE77-1778-4041-8EEF-3F858F41C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20" y="4130325"/>
            <a:ext cx="2155181" cy="568881"/>
          </a:xfrm>
          <a:prstGeom prst="rect">
            <a:avLst/>
          </a:prstGeom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4EBB343A-6E1C-4D30-A9F9-6ED05FF94F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0"/>
          <a:stretch/>
        </p:blipFill>
        <p:spPr>
          <a:xfrm>
            <a:off x="1154704" y="3296407"/>
            <a:ext cx="842659" cy="3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6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0BC2-2A64-4488-A46F-3F68276F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Thomas-Fermi-Dirac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8597-E5FA-4648-A729-26F5726E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Thomas (1926) and Fermi (1928) independently tried to construct a model for the atom based on its charge density ρ. </a:t>
            </a:r>
          </a:p>
          <a:p>
            <a:r>
              <a:rPr lang="en-US" dirty="0"/>
              <a:t>Approach: write down an expression for the energy in terms of kinetic and potential energy contributions, and appeal to </a:t>
            </a:r>
            <a:r>
              <a:rPr lang="en-US" dirty="0" err="1"/>
              <a:t>variational</a:t>
            </a:r>
            <a:r>
              <a:rPr lang="en-US" dirty="0"/>
              <a:t> principle to develop differential equation for ρ.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Problems: Homogeneous gas model for kinetic energy is a big error; Classical treatment of electron interactions (no exchange or correlation, and includes electron “self-interaction”).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44C83283-8432-4606-89D7-AB7DC7E1F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81" y="3649850"/>
            <a:ext cx="2925583" cy="51358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375AD66B-1474-4484-859F-FB27F2532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79" y="4317537"/>
            <a:ext cx="2476438" cy="590358"/>
          </a:xfrm>
          <a:prstGeom prst="rect">
            <a:avLst/>
          </a:prstGeom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C2FB8455-AD40-4DF9-A492-30807A444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64" y="4298369"/>
            <a:ext cx="3197138" cy="628694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293B0132-5913-4269-8E16-2365E30D3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63" y="4317537"/>
            <a:ext cx="3335144" cy="73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2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B9A8-4D4A-4826-845D-F4DFF5AA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Hartree</a:t>
            </a:r>
            <a:r>
              <a:rPr lang="en-US" dirty="0"/>
              <a:t>-</a:t>
            </a:r>
            <a:r>
              <a:rPr lang="en-US" dirty="0" err="1"/>
              <a:t>Fock</a:t>
            </a:r>
            <a:r>
              <a:rPr lang="en-US" dirty="0"/>
              <a:t>-Slater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265D-47FA-4A59-A257-124B08B7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88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 1951 Slater introduced an approximation that includes the density  to the </a:t>
            </a:r>
            <a:r>
              <a:rPr lang="en-US" dirty="0" err="1"/>
              <a:t>Hartree-Fock</a:t>
            </a:r>
            <a:r>
              <a:rPr lang="en-US" dirty="0"/>
              <a:t> model</a:t>
            </a:r>
          </a:p>
          <a:p>
            <a:r>
              <a:rPr lang="en-US" dirty="0"/>
              <a:t>Coulomb repulsion of electron 1 with all electrons: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F8BF533B-3029-44E9-887C-11879B849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87" y="3424237"/>
            <a:ext cx="123826" cy="9525"/>
          </a:xfrm>
          <a:prstGeom prst="rect">
            <a:avLst/>
          </a:prstGeom>
        </p:spPr>
      </p:pic>
      <p:pic>
        <p:nvPicPr>
          <p:cNvPr id="15" name="Picture 14" descr="Screen Clipping">
            <a:extLst>
              <a:ext uri="{FF2B5EF4-FFF2-40B4-BE49-F238E27FC236}">
                <a16:creationId xmlns:a16="http://schemas.microsoft.com/office/drawing/2014/main" id="{6FCE8071-6337-4286-BD06-7EA66E8AD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74" y="5017092"/>
            <a:ext cx="6886444" cy="798940"/>
          </a:xfrm>
          <a:prstGeom prst="rect">
            <a:avLst/>
          </a:prstGeom>
        </p:spPr>
      </p:pic>
      <p:pic>
        <p:nvPicPr>
          <p:cNvPr id="23" name="Picture 22" descr="Screen Clipping">
            <a:extLst>
              <a:ext uri="{FF2B5EF4-FFF2-40B4-BE49-F238E27FC236}">
                <a16:creationId xmlns:a16="http://schemas.microsoft.com/office/drawing/2014/main" id="{130D1623-A9D9-4490-9B48-F64B59E77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74" y="3254217"/>
            <a:ext cx="7743302" cy="143268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14F2142E-0857-42C4-8593-8C1AA0DD23A3}"/>
              </a:ext>
            </a:extLst>
          </p:cNvPr>
          <p:cNvSpPr/>
          <p:nvPr/>
        </p:nvSpPr>
        <p:spPr>
          <a:xfrm>
            <a:off x="945136" y="3947141"/>
            <a:ext cx="2105425" cy="820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1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B9A8-4D4A-4826-845D-F4DFF5AA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Hartree</a:t>
            </a:r>
            <a:r>
              <a:rPr lang="en-US" dirty="0"/>
              <a:t>-</a:t>
            </a:r>
            <a:r>
              <a:rPr lang="en-US" dirty="0" err="1"/>
              <a:t>Fock</a:t>
            </a:r>
            <a:r>
              <a:rPr lang="en-US" dirty="0"/>
              <a:t>-Slater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265D-47FA-4A59-A257-124B08B7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918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exchange potential        can be rewritten in terms of an exchange charge density: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Slater approximated the exchange potential in terms of the density, drawing on homogeneous gas model:</a:t>
            </a:r>
          </a:p>
          <a:p>
            <a:endParaRPr lang="en-US" dirty="0"/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F8BF533B-3029-44E9-887C-11879B849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87" y="3424237"/>
            <a:ext cx="123826" cy="9525"/>
          </a:xfrm>
          <a:prstGeom prst="rect">
            <a:avLst/>
          </a:prstGeom>
        </p:spPr>
      </p:pic>
      <p:pic>
        <p:nvPicPr>
          <p:cNvPr id="23" name="Picture 22" descr="Screen Clipping">
            <a:extLst>
              <a:ext uri="{FF2B5EF4-FFF2-40B4-BE49-F238E27FC236}">
                <a16:creationId xmlns:a16="http://schemas.microsoft.com/office/drawing/2014/main" id="{130D1623-A9D9-4490-9B48-F64B59E77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66" y="1360363"/>
            <a:ext cx="7743302" cy="143268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14F2142E-0857-42C4-8593-8C1AA0DD23A3}"/>
              </a:ext>
            </a:extLst>
          </p:cNvPr>
          <p:cNvSpPr/>
          <p:nvPr/>
        </p:nvSpPr>
        <p:spPr>
          <a:xfrm>
            <a:off x="2830905" y="1907935"/>
            <a:ext cx="3131905" cy="820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70CBDB2A-9CF9-4DE0-BF33-FD3DD35A4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94" y="2757391"/>
            <a:ext cx="631647" cy="592576"/>
          </a:xfrm>
          <a:prstGeom prst="rect">
            <a:avLst/>
          </a:prstGeom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88919032-B9ED-4542-9D98-7EB461D2A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69" y="3858748"/>
            <a:ext cx="6553210" cy="742123"/>
          </a:xfrm>
          <a:prstGeom prst="rect">
            <a:avLst/>
          </a:prstGeom>
        </p:spPr>
      </p:pic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D4A46D25-9454-40BD-976B-2A18565867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18" y="5704717"/>
            <a:ext cx="2596846" cy="10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3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8C15-B95E-4E56-9ED8-0A87FDDA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Hartree</a:t>
            </a:r>
            <a:r>
              <a:rPr lang="en-US" dirty="0"/>
              <a:t>-</a:t>
            </a:r>
            <a:r>
              <a:rPr lang="en-US" dirty="0" err="1"/>
              <a:t>Fock</a:t>
            </a:r>
            <a:r>
              <a:rPr lang="en-US" dirty="0"/>
              <a:t>-Slater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E3E5-3CFD-4413-9C11-28DA3532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048"/>
            <a:ext cx="10515600" cy="4351338"/>
          </a:xfrm>
        </p:spPr>
        <p:txBody>
          <a:bodyPr/>
          <a:lstStyle/>
          <a:p>
            <a:r>
              <a:rPr lang="en-US" dirty="0"/>
              <a:t>We can now write an approximate </a:t>
            </a:r>
            <a:r>
              <a:rPr lang="en-US" dirty="0" err="1"/>
              <a:t>Hartree</a:t>
            </a:r>
            <a:r>
              <a:rPr lang="en-US" dirty="0"/>
              <a:t>-</a:t>
            </a:r>
            <a:r>
              <a:rPr lang="en-US" dirty="0" err="1"/>
              <a:t>Fock</a:t>
            </a:r>
            <a:r>
              <a:rPr lang="en-US" dirty="0"/>
              <a:t>-Slater equation: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Left-hand side is the same for all electrons, and just involves the total electron density, ρ. Still has to be solved iteratively, using self-consistent field.</a:t>
            </a:r>
          </a:p>
          <a:p>
            <a:r>
              <a:rPr lang="en-US" dirty="0"/>
              <a:t>Much simpler than </a:t>
            </a:r>
            <a:r>
              <a:rPr lang="en-US" dirty="0" err="1"/>
              <a:t>Hartree-Fock</a:t>
            </a:r>
            <a:r>
              <a:rPr lang="en-US" dirty="0"/>
              <a:t> and better than Thomas-Fermi, and anticipated modern DFT.</a:t>
            </a:r>
          </a:p>
        </p:txBody>
      </p:sp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01419D87-BAA1-4E67-AAEB-91B6EF12C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57" y="2733673"/>
            <a:ext cx="5951374" cy="86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87D8-DA52-47B0-8853-1A907114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54BB-298A-4E34-9007-5B00927A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Hartree</a:t>
            </a:r>
            <a:r>
              <a:rPr lang="en-US" dirty="0"/>
              <a:t> model: Include only classical Coulomb repulsion</a:t>
            </a:r>
          </a:p>
          <a:p>
            <a:r>
              <a:rPr lang="en-US" dirty="0" err="1"/>
              <a:t>Hartree-Fock</a:t>
            </a:r>
            <a:r>
              <a:rPr lang="en-US" dirty="0"/>
              <a:t> model: Include Coulomb and exchange</a:t>
            </a:r>
          </a:p>
          <a:p>
            <a:r>
              <a:rPr lang="en-US" dirty="0" err="1"/>
              <a:t>Hartree</a:t>
            </a:r>
            <a:r>
              <a:rPr lang="en-US" dirty="0"/>
              <a:t>-</a:t>
            </a:r>
            <a:r>
              <a:rPr lang="en-US" dirty="0" err="1"/>
              <a:t>Fock</a:t>
            </a:r>
            <a:r>
              <a:rPr lang="en-US" dirty="0"/>
              <a:t>-Slater model: Include Coulomb and approximate expressions for exchange</a:t>
            </a:r>
          </a:p>
          <a:p>
            <a:endParaRPr lang="en-US" dirty="0"/>
          </a:p>
          <a:p>
            <a:r>
              <a:rPr lang="en-US" dirty="0"/>
              <a:t>Density-functional theory: Include Coulomb and approximate expressions for exchange and correlation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98E4C68-6DFF-4D37-8414-CE5A3A0D3C09}"/>
              </a:ext>
            </a:extLst>
          </p:cNvPr>
          <p:cNvSpPr/>
          <p:nvPr/>
        </p:nvSpPr>
        <p:spPr>
          <a:xfrm>
            <a:off x="2237874" y="3741821"/>
            <a:ext cx="553452" cy="505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5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326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 Light</vt:lpstr>
      <vt:lpstr>Arial</vt:lpstr>
      <vt:lpstr>Calibri</vt:lpstr>
      <vt:lpstr>Calibri Light</vt:lpstr>
      <vt:lpstr>Office Theme</vt:lpstr>
      <vt:lpstr>Computational Chemistry</vt:lpstr>
      <vt:lpstr>Many-electron wavefunctions</vt:lpstr>
      <vt:lpstr>Electron density</vt:lpstr>
      <vt:lpstr>Thomas-Fermi-Dirac model</vt:lpstr>
      <vt:lpstr>Hartree-Fock-Slater model</vt:lpstr>
      <vt:lpstr>Hartree-Fock-Slater model</vt:lpstr>
      <vt:lpstr>Hartree-Fock-Slater model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Chemistry</dc:title>
  <dc:creator>Yujia Wang</dc:creator>
  <cp:lastModifiedBy>Yujia Wang</cp:lastModifiedBy>
  <cp:revision>37</cp:revision>
  <dcterms:created xsi:type="dcterms:W3CDTF">2017-09-15T13:43:42Z</dcterms:created>
  <dcterms:modified xsi:type="dcterms:W3CDTF">2017-10-13T16:42:29Z</dcterms:modified>
</cp:coreProperties>
</file>