
<file path=[Content_Types].xml><?xml version="1.0" encoding="utf-8"?>
<Types xmlns="http://schemas.openxmlformats.org/package/2006/content-types">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63" d="100"/>
          <a:sy n="63" d="100"/>
        </p:scale>
        <p:origin x="5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E2D0-1A15-4D40-9D10-2647BE6C55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4ED108-8887-43CB-AD29-653BB3B7B3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F47E26-00F8-499E-A5AE-FA9EA3B2A546}"/>
              </a:ext>
            </a:extLst>
          </p:cNvPr>
          <p:cNvSpPr>
            <a:spLocks noGrp="1"/>
          </p:cNvSpPr>
          <p:nvPr>
            <p:ph type="dt" sz="half" idx="10"/>
          </p:nvPr>
        </p:nvSpPr>
        <p:spPr/>
        <p:txBody>
          <a:bodyPr/>
          <a:lstStyle/>
          <a:p>
            <a:fld id="{D04D04A1-5298-4493-9D0C-1F7CA8464924}" type="datetimeFigureOut">
              <a:rPr lang="en-US" smtClean="0"/>
              <a:t>10/11/2017</a:t>
            </a:fld>
            <a:endParaRPr lang="en-US"/>
          </a:p>
        </p:txBody>
      </p:sp>
      <p:sp>
        <p:nvSpPr>
          <p:cNvPr id="5" name="Footer Placeholder 4">
            <a:extLst>
              <a:ext uri="{FF2B5EF4-FFF2-40B4-BE49-F238E27FC236}">
                <a16:creationId xmlns:a16="http://schemas.microsoft.com/office/drawing/2014/main" id="{370BBDC7-C914-4DAF-A21D-03BC7C63B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D52A68-C7D5-4A87-97DE-86521DDA30C7}"/>
              </a:ext>
            </a:extLst>
          </p:cNvPr>
          <p:cNvSpPr>
            <a:spLocks noGrp="1"/>
          </p:cNvSpPr>
          <p:nvPr>
            <p:ph type="sldNum" sz="quarter" idx="12"/>
          </p:nvPr>
        </p:nvSpPr>
        <p:spPr/>
        <p:txBody>
          <a:bodyPr/>
          <a:lstStyle/>
          <a:p>
            <a:fld id="{C3C7514A-B242-40BE-BBFD-DE16DB6EB6C4}" type="slidenum">
              <a:rPr lang="en-US" smtClean="0"/>
              <a:t>‹#›</a:t>
            </a:fld>
            <a:endParaRPr lang="en-US"/>
          </a:p>
        </p:txBody>
      </p:sp>
    </p:spTree>
    <p:extLst>
      <p:ext uri="{BB962C8B-B14F-4D97-AF65-F5344CB8AC3E}">
        <p14:creationId xmlns:p14="http://schemas.microsoft.com/office/powerpoint/2010/main" val="3614011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0F97-5C52-47F8-865D-8E8781D7C6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939FDB-CBA6-4A97-82E1-9B6372BBA6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03C2A7-5FF1-430B-934B-9F36DBDD2C31}"/>
              </a:ext>
            </a:extLst>
          </p:cNvPr>
          <p:cNvSpPr>
            <a:spLocks noGrp="1"/>
          </p:cNvSpPr>
          <p:nvPr>
            <p:ph type="dt" sz="half" idx="10"/>
          </p:nvPr>
        </p:nvSpPr>
        <p:spPr/>
        <p:txBody>
          <a:bodyPr/>
          <a:lstStyle/>
          <a:p>
            <a:fld id="{D04D04A1-5298-4493-9D0C-1F7CA8464924}" type="datetimeFigureOut">
              <a:rPr lang="en-US" smtClean="0"/>
              <a:t>10/11/2017</a:t>
            </a:fld>
            <a:endParaRPr lang="en-US"/>
          </a:p>
        </p:txBody>
      </p:sp>
      <p:sp>
        <p:nvSpPr>
          <p:cNvPr id="5" name="Footer Placeholder 4">
            <a:extLst>
              <a:ext uri="{FF2B5EF4-FFF2-40B4-BE49-F238E27FC236}">
                <a16:creationId xmlns:a16="http://schemas.microsoft.com/office/drawing/2014/main" id="{444CF08D-BB8E-4E68-95DE-655A5C586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52099-4743-41F1-9D1B-2431AF8392FE}"/>
              </a:ext>
            </a:extLst>
          </p:cNvPr>
          <p:cNvSpPr>
            <a:spLocks noGrp="1"/>
          </p:cNvSpPr>
          <p:nvPr>
            <p:ph type="sldNum" sz="quarter" idx="12"/>
          </p:nvPr>
        </p:nvSpPr>
        <p:spPr/>
        <p:txBody>
          <a:bodyPr/>
          <a:lstStyle/>
          <a:p>
            <a:fld id="{C3C7514A-B242-40BE-BBFD-DE16DB6EB6C4}" type="slidenum">
              <a:rPr lang="en-US" smtClean="0"/>
              <a:t>‹#›</a:t>
            </a:fld>
            <a:endParaRPr lang="en-US"/>
          </a:p>
        </p:txBody>
      </p:sp>
    </p:spTree>
    <p:extLst>
      <p:ext uri="{BB962C8B-B14F-4D97-AF65-F5344CB8AC3E}">
        <p14:creationId xmlns:p14="http://schemas.microsoft.com/office/powerpoint/2010/main" val="1493415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43FC98-FCAF-4377-9213-66E2FCEDC1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2707AB-8A1E-4C2B-B32D-7543F776BA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40841D-6BA6-4213-878D-E3A2B81B018E}"/>
              </a:ext>
            </a:extLst>
          </p:cNvPr>
          <p:cNvSpPr>
            <a:spLocks noGrp="1"/>
          </p:cNvSpPr>
          <p:nvPr>
            <p:ph type="dt" sz="half" idx="10"/>
          </p:nvPr>
        </p:nvSpPr>
        <p:spPr/>
        <p:txBody>
          <a:bodyPr/>
          <a:lstStyle/>
          <a:p>
            <a:fld id="{D04D04A1-5298-4493-9D0C-1F7CA8464924}" type="datetimeFigureOut">
              <a:rPr lang="en-US" smtClean="0"/>
              <a:t>10/11/2017</a:t>
            </a:fld>
            <a:endParaRPr lang="en-US"/>
          </a:p>
        </p:txBody>
      </p:sp>
      <p:sp>
        <p:nvSpPr>
          <p:cNvPr id="5" name="Footer Placeholder 4">
            <a:extLst>
              <a:ext uri="{FF2B5EF4-FFF2-40B4-BE49-F238E27FC236}">
                <a16:creationId xmlns:a16="http://schemas.microsoft.com/office/drawing/2014/main" id="{4F9D0C93-8185-4356-945C-EF3B6C750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D328F-48A9-4E67-BB46-6478630EE495}"/>
              </a:ext>
            </a:extLst>
          </p:cNvPr>
          <p:cNvSpPr>
            <a:spLocks noGrp="1"/>
          </p:cNvSpPr>
          <p:nvPr>
            <p:ph type="sldNum" sz="quarter" idx="12"/>
          </p:nvPr>
        </p:nvSpPr>
        <p:spPr/>
        <p:txBody>
          <a:bodyPr/>
          <a:lstStyle/>
          <a:p>
            <a:fld id="{C3C7514A-B242-40BE-BBFD-DE16DB6EB6C4}" type="slidenum">
              <a:rPr lang="en-US" smtClean="0"/>
              <a:t>‹#›</a:t>
            </a:fld>
            <a:endParaRPr lang="en-US"/>
          </a:p>
        </p:txBody>
      </p:sp>
    </p:spTree>
    <p:extLst>
      <p:ext uri="{BB962C8B-B14F-4D97-AF65-F5344CB8AC3E}">
        <p14:creationId xmlns:p14="http://schemas.microsoft.com/office/powerpoint/2010/main" val="311290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40541-F928-4082-9A73-844D4D6317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014912-3C4A-4E14-9F85-6741A4900E9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A78D34-BC05-44BB-A55E-37FA25B2A367}"/>
              </a:ext>
            </a:extLst>
          </p:cNvPr>
          <p:cNvSpPr>
            <a:spLocks noGrp="1"/>
          </p:cNvSpPr>
          <p:nvPr>
            <p:ph type="dt" sz="half" idx="10"/>
          </p:nvPr>
        </p:nvSpPr>
        <p:spPr/>
        <p:txBody>
          <a:bodyPr/>
          <a:lstStyle/>
          <a:p>
            <a:fld id="{D04D04A1-5298-4493-9D0C-1F7CA8464924}" type="datetimeFigureOut">
              <a:rPr lang="en-US" smtClean="0"/>
              <a:t>10/11/2017</a:t>
            </a:fld>
            <a:endParaRPr lang="en-US"/>
          </a:p>
        </p:txBody>
      </p:sp>
      <p:sp>
        <p:nvSpPr>
          <p:cNvPr id="5" name="Footer Placeholder 4">
            <a:extLst>
              <a:ext uri="{FF2B5EF4-FFF2-40B4-BE49-F238E27FC236}">
                <a16:creationId xmlns:a16="http://schemas.microsoft.com/office/drawing/2014/main" id="{2C557253-8E80-492C-AE12-0AB6FBF35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A28F4-F279-4A7D-B359-13D5B3CEA1CF}"/>
              </a:ext>
            </a:extLst>
          </p:cNvPr>
          <p:cNvSpPr>
            <a:spLocks noGrp="1"/>
          </p:cNvSpPr>
          <p:nvPr>
            <p:ph type="sldNum" sz="quarter" idx="12"/>
          </p:nvPr>
        </p:nvSpPr>
        <p:spPr/>
        <p:txBody>
          <a:bodyPr/>
          <a:lstStyle/>
          <a:p>
            <a:fld id="{C3C7514A-B242-40BE-BBFD-DE16DB6EB6C4}" type="slidenum">
              <a:rPr lang="en-US" smtClean="0"/>
              <a:t>‹#›</a:t>
            </a:fld>
            <a:endParaRPr lang="en-US"/>
          </a:p>
        </p:txBody>
      </p:sp>
    </p:spTree>
    <p:extLst>
      <p:ext uri="{BB962C8B-B14F-4D97-AF65-F5344CB8AC3E}">
        <p14:creationId xmlns:p14="http://schemas.microsoft.com/office/powerpoint/2010/main" val="1624022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5BC1F-BE56-473E-87EE-007CD27386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4CE720-F36A-4F6B-9335-90EC34902B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D44AFFA-B810-4813-A9F2-A05499739064}"/>
              </a:ext>
            </a:extLst>
          </p:cNvPr>
          <p:cNvSpPr>
            <a:spLocks noGrp="1"/>
          </p:cNvSpPr>
          <p:nvPr>
            <p:ph type="dt" sz="half" idx="10"/>
          </p:nvPr>
        </p:nvSpPr>
        <p:spPr/>
        <p:txBody>
          <a:bodyPr/>
          <a:lstStyle/>
          <a:p>
            <a:fld id="{D04D04A1-5298-4493-9D0C-1F7CA8464924}" type="datetimeFigureOut">
              <a:rPr lang="en-US" smtClean="0"/>
              <a:t>10/11/2017</a:t>
            </a:fld>
            <a:endParaRPr lang="en-US"/>
          </a:p>
        </p:txBody>
      </p:sp>
      <p:sp>
        <p:nvSpPr>
          <p:cNvPr id="5" name="Footer Placeholder 4">
            <a:extLst>
              <a:ext uri="{FF2B5EF4-FFF2-40B4-BE49-F238E27FC236}">
                <a16:creationId xmlns:a16="http://schemas.microsoft.com/office/drawing/2014/main" id="{FF5D5363-2602-4E81-8D39-39F36EE99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C69AFF-7719-4587-91FE-86ED02CDA4BD}"/>
              </a:ext>
            </a:extLst>
          </p:cNvPr>
          <p:cNvSpPr>
            <a:spLocks noGrp="1"/>
          </p:cNvSpPr>
          <p:nvPr>
            <p:ph type="sldNum" sz="quarter" idx="12"/>
          </p:nvPr>
        </p:nvSpPr>
        <p:spPr/>
        <p:txBody>
          <a:bodyPr/>
          <a:lstStyle/>
          <a:p>
            <a:fld id="{C3C7514A-B242-40BE-BBFD-DE16DB6EB6C4}" type="slidenum">
              <a:rPr lang="en-US" smtClean="0"/>
              <a:t>‹#›</a:t>
            </a:fld>
            <a:endParaRPr lang="en-US"/>
          </a:p>
        </p:txBody>
      </p:sp>
    </p:spTree>
    <p:extLst>
      <p:ext uri="{BB962C8B-B14F-4D97-AF65-F5344CB8AC3E}">
        <p14:creationId xmlns:p14="http://schemas.microsoft.com/office/powerpoint/2010/main" val="661279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D0FD-3EDF-4F73-9670-814D253473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CF46EA-C32F-4D82-A4BE-CE85C9311F5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FEAFB-C7E9-4C15-A3A5-D873D1B48B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89ACD0-FBCC-47E9-BCC9-1B8C2913BAB2}"/>
              </a:ext>
            </a:extLst>
          </p:cNvPr>
          <p:cNvSpPr>
            <a:spLocks noGrp="1"/>
          </p:cNvSpPr>
          <p:nvPr>
            <p:ph type="dt" sz="half" idx="10"/>
          </p:nvPr>
        </p:nvSpPr>
        <p:spPr/>
        <p:txBody>
          <a:bodyPr/>
          <a:lstStyle/>
          <a:p>
            <a:fld id="{D04D04A1-5298-4493-9D0C-1F7CA8464924}" type="datetimeFigureOut">
              <a:rPr lang="en-US" smtClean="0"/>
              <a:t>10/11/2017</a:t>
            </a:fld>
            <a:endParaRPr lang="en-US"/>
          </a:p>
        </p:txBody>
      </p:sp>
      <p:sp>
        <p:nvSpPr>
          <p:cNvPr id="6" name="Footer Placeholder 5">
            <a:extLst>
              <a:ext uri="{FF2B5EF4-FFF2-40B4-BE49-F238E27FC236}">
                <a16:creationId xmlns:a16="http://schemas.microsoft.com/office/drawing/2014/main" id="{D2420086-2FB5-4441-9EB4-2DB3BC9430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31BFD5-B5E3-4917-92BA-9C29591ADEA5}"/>
              </a:ext>
            </a:extLst>
          </p:cNvPr>
          <p:cNvSpPr>
            <a:spLocks noGrp="1"/>
          </p:cNvSpPr>
          <p:nvPr>
            <p:ph type="sldNum" sz="quarter" idx="12"/>
          </p:nvPr>
        </p:nvSpPr>
        <p:spPr/>
        <p:txBody>
          <a:bodyPr/>
          <a:lstStyle/>
          <a:p>
            <a:fld id="{C3C7514A-B242-40BE-BBFD-DE16DB6EB6C4}" type="slidenum">
              <a:rPr lang="en-US" smtClean="0"/>
              <a:t>‹#›</a:t>
            </a:fld>
            <a:endParaRPr lang="en-US"/>
          </a:p>
        </p:txBody>
      </p:sp>
    </p:spTree>
    <p:extLst>
      <p:ext uri="{BB962C8B-B14F-4D97-AF65-F5344CB8AC3E}">
        <p14:creationId xmlns:p14="http://schemas.microsoft.com/office/powerpoint/2010/main" val="2974495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1940-BE7B-40C6-BA1A-7F300F3961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2BA922-F79F-428F-AF34-048702AB12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121E3E3-ED2C-4547-9098-17C5D3742FF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58B188-DE4A-4A96-B91F-27CA106FA3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913F9DA-52EF-406A-BA22-AED2068BC5D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349E94-CE99-4510-87AD-3A8B3265F020}"/>
              </a:ext>
            </a:extLst>
          </p:cNvPr>
          <p:cNvSpPr>
            <a:spLocks noGrp="1"/>
          </p:cNvSpPr>
          <p:nvPr>
            <p:ph type="dt" sz="half" idx="10"/>
          </p:nvPr>
        </p:nvSpPr>
        <p:spPr/>
        <p:txBody>
          <a:bodyPr/>
          <a:lstStyle/>
          <a:p>
            <a:fld id="{D04D04A1-5298-4493-9D0C-1F7CA8464924}" type="datetimeFigureOut">
              <a:rPr lang="en-US" smtClean="0"/>
              <a:t>10/11/2017</a:t>
            </a:fld>
            <a:endParaRPr lang="en-US"/>
          </a:p>
        </p:txBody>
      </p:sp>
      <p:sp>
        <p:nvSpPr>
          <p:cNvPr id="8" name="Footer Placeholder 7">
            <a:extLst>
              <a:ext uri="{FF2B5EF4-FFF2-40B4-BE49-F238E27FC236}">
                <a16:creationId xmlns:a16="http://schemas.microsoft.com/office/drawing/2014/main" id="{AB2AFA29-20DE-4A96-A74C-A67A49C6A1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8C45C1-F572-49EC-A9D6-9D6A29B900D6}"/>
              </a:ext>
            </a:extLst>
          </p:cNvPr>
          <p:cNvSpPr>
            <a:spLocks noGrp="1"/>
          </p:cNvSpPr>
          <p:nvPr>
            <p:ph type="sldNum" sz="quarter" idx="12"/>
          </p:nvPr>
        </p:nvSpPr>
        <p:spPr/>
        <p:txBody>
          <a:bodyPr/>
          <a:lstStyle/>
          <a:p>
            <a:fld id="{C3C7514A-B242-40BE-BBFD-DE16DB6EB6C4}" type="slidenum">
              <a:rPr lang="en-US" smtClean="0"/>
              <a:t>‹#›</a:t>
            </a:fld>
            <a:endParaRPr lang="en-US"/>
          </a:p>
        </p:txBody>
      </p:sp>
    </p:spTree>
    <p:extLst>
      <p:ext uri="{BB962C8B-B14F-4D97-AF65-F5344CB8AC3E}">
        <p14:creationId xmlns:p14="http://schemas.microsoft.com/office/powerpoint/2010/main" val="2609314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319C-D30D-434E-B2A1-8685C81D39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DF23B3-D0A1-48FB-80DB-D5ACF93868BE}"/>
              </a:ext>
            </a:extLst>
          </p:cNvPr>
          <p:cNvSpPr>
            <a:spLocks noGrp="1"/>
          </p:cNvSpPr>
          <p:nvPr>
            <p:ph type="dt" sz="half" idx="10"/>
          </p:nvPr>
        </p:nvSpPr>
        <p:spPr/>
        <p:txBody>
          <a:bodyPr/>
          <a:lstStyle/>
          <a:p>
            <a:fld id="{D04D04A1-5298-4493-9D0C-1F7CA8464924}" type="datetimeFigureOut">
              <a:rPr lang="en-US" smtClean="0"/>
              <a:t>10/11/2017</a:t>
            </a:fld>
            <a:endParaRPr lang="en-US"/>
          </a:p>
        </p:txBody>
      </p:sp>
      <p:sp>
        <p:nvSpPr>
          <p:cNvPr id="4" name="Footer Placeholder 3">
            <a:extLst>
              <a:ext uri="{FF2B5EF4-FFF2-40B4-BE49-F238E27FC236}">
                <a16:creationId xmlns:a16="http://schemas.microsoft.com/office/drawing/2014/main" id="{476F6DF3-620E-4E65-A0BF-AA91EAE352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F20383-11E0-46BE-A446-73C87EA7970F}"/>
              </a:ext>
            </a:extLst>
          </p:cNvPr>
          <p:cNvSpPr>
            <a:spLocks noGrp="1"/>
          </p:cNvSpPr>
          <p:nvPr>
            <p:ph type="sldNum" sz="quarter" idx="12"/>
          </p:nvPr>
        </p:nvSpPr>
        <p:spPr/>
        <p:txBody>
          <a:bodyPr/>
          <a:lstStyle/>
          <a:p>
            <a:fld id="{C3C7514A-B242-40BE-BBFD-DE16DB6EB6C4}" type="slidenum">
              <a:rPr lang="en-US" smtClean="0"/>
              <a:t>‹#›</a:t>
            </a:fld>
            <a:endParaRPr lang="en-US"/>
          </a:p>
        </p:txBody>
      </p:sp>
    </p:spTree>
    <p:extLst>
      <p:ext uri="{BB962C8B-B14F-4D97-AF65-F5344CB8AC3E}">
        <p14:creationId xmlns:p14="http://schemas.microsoft.com/office/powerpoint/2010/main" val="2411813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F7C264-459F-4C67-973A-6964851F2C54}"/>
              </a:ext>
            </a:extLst>
          </p:cNvPr>
          <p:cNvSpPr>
            <a:spLocks noGrp="1"/>
          </p:cNvSpPr>
          <p:nvPr>
            <p:ph type="dt" sz="half" idx="10"/>
          </p:nvPr>
        </p:nvSpPr>
        <p:spPr/>
        <p:txBody>
          <a:bodyPr/>
          <a:lstStyle/>
          <a:p>
            <a:fld id="{D04D04A1-5298-4493-9D0C-1F7CA8464924}" type="datetimeFigureOut">
              <a:rPr lang="en-US" smtClean="0"/>
              <a:t>10/11/2017</a:t>
            </a:fld>
            <a:endParaRPr lang="en-US"/>
          </a:p>
        </p:txBody>
      </p:sp>
      <p:sp>
        <p:nvSpPr>
          <p:cNvPr id="3" name="Footer Placeholder 2">
            <a:extLst>
              <a:ext uri="{FF2B5EF4-FFF2-40B4-BE49-F238E27FC236}">
                <a16:creationId xmlns:a16="http://schemas.microsoft.com/office/drawing/2014/main" id="{89A6D860-D738-4C06-BB16-294900755A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C647DA-9636-4A84-AE07-E028E0142139}"/>
              </a:ext>
            </a:extLst>
          </p:cNvPr>
          <p:cNvSpPr>
            <a:spLocks noGrp="1"/>
          </p:cNvSpPr>
          <p:nvPr>
            <p:ph type="sldNum" sz="quarter" idx="12"/>
          </p:nvPr>
        </p:nvSpPr>
        <p:spPr/>
        <p:txBody>
          <a:bodyPr/>
          <a:lstStyle/>
          <a:p>
            <a:fld id="{C3C7514A-B242-40BE-BBFD-DE16DB6EB6C4}" type="slidenum">
              <a:rPr lang="en-US" smtClean="0"/>
              <a:t>‹#›</a:t>
            </a:fld>
            <a:endParaRPr lang="en-US"/>
          </a:p>
        </p:txBody>
      </p:sp>
    </p:spTree>
    <p:extLst>
      <p:ext uri="{BB962C8B-B14F-4D97-AF65-F5344CB8AC3E}">
        <p14:creationId xmlns:p14="http://schemas.microsoft.com/office/powerpoint/2010/main" val="221213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8668-49A0-4103-B74F-0CD14C193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BE1A9D-BFF7-4BC7-B3BA-7778642997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2F8CDA-3A49-48F3-8C41-BDDC02F2C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269D34-3AF3-4FB9-B2D5-E73E277372D4}"/>
              </a:ext>
            </a:extLst>
          </p:cNvPr>
          <p:cNvSpPr>
            <a:spLocks noGrp="1"/>
          </p:cNvSpPr>
          <p:nvPr>
            <p:ph type="dt" sz="half" idx="10"/>
          </p:nvPr>
        </p:nvSpPr>
        <p:spPr/>
        <p:txBody>
          <a:bodyPr/>
          <a:lstStyle/>
          <a:p>
            <a:fld id="{D04D04A1-5298-4493-9D0C-1F7CA8464924}" type="datetimeFigureOut">
              <a:rPr lang="en-US" smtClean="0"/>
              <a:t>10/11/2017</a:t>
            </a:fld>
            <a:endParaRPr lang="en-US"/>
          </a:p>
        </p:txBody>
      </p:sp>
      <p:sp>
        <p:nvSpPr>
          <p:cNvPr id="6" name="Footer Placeholder 5">
            <a:extLst>
              <a:ext uri="{FF2B5EF4-FFF2-40B4-BE49-F238E27FC236}">
                <a16:creationId xmlns:a16="http://schemas.microsoft.com/office/drawing/2014/main" id="{4DAF1855-9EAA-4D30-95CC-7412FA25A0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FAF5A-861A-44BD-B567-3048DD4DE865}"/>
              </a:ext>
            </a:extLst>
          </p:cNvPr>
          <p:cNvSpPr>
            <a:spLocks noGrp="1"/>
          </p:cNvSpPr>
          <p:nvPr>
            <p:ph type="sldNum" sz="quarter" idx="12"/>
          </p:nvPr>
        </p:nvSpPr>
        <p:spPr/>
        <p:txBody>
          <a:bodyPr/>
          <a:lstStyle/>
          <a:p>
            <a:fld id="{C3C7514A-B242-40BE-BBFD-DE16DB6EB6C4}" type="slidenum">
              <a:rPr lang="en-US" smtClean="0"/>
              <a:t>‹#›</a:t>
            </a:fld>
            <a:endParaRPr lang="en-US"/>
          </a:p>
        </p:txBody>
      </p:sp>
    </p:spTree>
    <p:extLst>
      <p:ext uri="{BB962C8B-B14F-4D97-AF65-F5344CB8AC3E}">
        <p14:creationId xmlns:p14="http://schemas.microsoft.com/office/powerpoint/2010/main" val="87262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67DD-3BFD-441A-8E71-17EE680994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7E20AB-3EA7-4559-8173-D07CC82C66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C8F18E-88AD-4691-BF0A-E5FCEEAEB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D57271-BBB2-4B40-975B-41242A558084}"/>
              </a:ext>
            </a:extLst>
          </p:cNvPr>
          <p:cNvSpPr>
            <a:spLocks noGrp="1"/>
          </p:cNvSpPr>
          <p:nvPr>
            <p:ph type="dt" sz="half" idx="10"/>
          </p:nvPr>
        </p:nvSpPr>
        <p:spPr/>
        <p:txBody>
          <a:bodyPr/>
          <a:lstStyle/>
          <a:p>
            <a:fld id="{D04D04A1-5298-4493-9D0C-1F7CA8464924}" type="datetimeFigureOut">
              <a:rPr lang="en-US" smtClean="0"/>
              <a:t>10/11/2017</a:t>
            </a:fld>
            <a:endParaRPr lang="en-US"/>
          </a:p>
        </p:txBody>
      </p:sp>
      <p:sp>
        <p:nvSpPr>
          <p:cNvPr id="6" name="Footer Placeholder 5">
            <a:extLst>
              <a:ext uri="{FF2B5EF4-FFF2-40B4-BE49-F238E27FC236}">
                <a16:creationId xmlns:a16="http://schemas.microsoft.com/office/drawing/2014/main" id="{8B5FB533-CC73-4E9E-9B12-DC2275D918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866C9B-608F-4A08-8714-AEAAEEA3DAD0}"/>
              </a:ext>
            </a:extLst>
          </p:cNvPr>
          <p:cNvSpPr>
            <a:spLocks noGrp="1"/>
          </p:cNvSpPr>
          <p:nvPr>
            <p:ph type="sldNum" sz="quarter" idx="12"/>
          </p:nvPr>
        </p:nvSpPr>
        <p:spPr/>
        <p:txBody>
          <a:bodyPr/>
          <a:lstStyle/>
          <a:p>
            <a:fld id="{C3C7514A-B242-40BE-BBFD-DE16DB6EB6C4}" type="slidenum">
              <a:rPr lang="en-US" smtClean="0"/>
              <a:t>‹#›</a:t>
            </a:fld>
            <a:endParaRPr lang="en-US"/>
          </a:p>
        </p:txBody>
      </p:sp>
    </p:spTree>
    <p:extLst>
      <p:ext uri="{BB962C8B-B14F-4D97-AF65-F5344CB8AC3E}">
        <p14:creationId xmlns:p14="http://schemas.microsoft.com/office/powerpoint/2010/main" val="316123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F29841-9913-45C3-86D2-4954EEC6AA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8C6344-C2A9-4670-A8C0-DFBA80C1B7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3F6D3-C695-47E6-82E8-13BDF73994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D04A1-5298-4493-9D0C-1F7CA8464924}" type="datetimeFigureOut">
              <a:rPr lang="en-US" smtClean="0"/>
              <a:t>10/11/2017</a:t>
            </a:fld>
            <a:endParaRPr lang="en-US"/>
          </a:p>
        </p:txBody>
      </p:sp>
      <p:sp>
        <p:nvSpPr>
          <p:cNvPr id="5" name="Footer Placeholder 4">
            <a:extLst>
              <a:ext uri="{FF2B5EF4-FFF2-40B4-BE49-F238E27FC236}">
                <a16:creationId xmlns:a16="http://schemas.microsoft.com/office/drawing/2014/main" id="{BA30A93E-5DBD-41F7-976F-1F380D2E48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8D3DFB-9F49-40DC-81F7-6F942D2889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7514A-B242-40BE-BBFD-DE16DB6EB6C4}" type="slidenum">
              <a:rPr lang="en-US" smtClean="0"/>
              <a:t>‹#›</a:t>
            </a:fld>
            <a:endParaRPr lang="en-US"/>
          </a:p>
        </p:txBody>
      </p:sp>
    </p:spTree>
    <p:extLst>
      <p:ext uri="{BB962C8B-B14F-4D97-AF65-F5344CB8AC3E}">
        <p14:creationId xmlns:p14="http://schemas.microsoft.com/office/powerpoint/2010/main" val="3159669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5314-09E7-477A-A33B-D0E90DB47FBA}"/>
              </a:ext>
            </a:extLst>
          </p:cNvPr>
          <p:cNvSpPr>
            <a:spLocks noGrp="1"/>
          </p:cNvSpPr>
          <p:nvPr>
            <p:ph type="ctrTitle"/>
          </p:nvPr>
        </p:nvSpPr>
        <p:spPr/>
        <p:txBody>
          <a:bodyPr/>
          <a:lstStyle/>
          <a:p>
            <a:r>
              <a:rPr lang="en-US" dirty="0"/>
              <a:t>Computational Chemistry</a:t>
            </a:r>
          </a:p>
        </p:txBody>
      </p:sp>
      <p:sp>
        <p:nvSpPr>
          <p:cNvPr id="3" name="Subtitle 2">
            <a:extLst>
              <a:ext uri="{FF2B5EF4-FFF2-40B4-BE49-F238E27FC236}">
                <a16:creationId xmlns:a16="http://schemas.microsoft.com/office/drawing/2014/main" id="{9CDAA12F-A70B-4109-9FED-D5D2BA11D8E2}"/>
              </a:ext>
            </a:extLst>
          </p:cNvPr>
          <p:cNvSpPr>
            <a:spLocks noGrp="1"/>
          </p:cNvSpPr>
          <p:nvPr>
            <p:ph type="subTitle" idx="1"/>
          </p:nvPr>
        </p:nvSpPr>
        <p:spPr/>
        <p:txBody>
          <a:bodyPr/>
          <a:lstStyle/>
          <a:p>
            <a:r>
              <a:rPr lang="en-US" dirty="0"/>
              <a:t>Lecture 4: Practical Aspects of Electronic Structure -- Examples</a:t>
            </a:r>
          </a:p>
        </p:txBody>
      </p:sp>
    </p:spTree>
    <p:extLst>
      <p:ext uri="{BB962C8B-B14F-4D97-AF65-F5344CB8AC3E}">
        <p14:creationId xmlns:p14="http://schemas.microsoft.com/office/powerpoint/2010/main" val="2314138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AEEB-CCF6-4F00-8702-CFDA478EDC5E}"/>
              </a:ext>
            </a:extLst>
          </p:cNvPr>
          <p:cNvSpPr>
            <a:spLocks noGrp="1"/>
          </p:cNvSpPr>
          <p:nvPr>
            <p:ph type="title"/>
          </p:nvPr>
        </p:nvSpPr>
        <p:spPr/>
        <p:txBody>
          <a:bodyPr/>
          <a:lstStyle/>
          <a:p>
            <a:r>
              <a:rPr lang="en-US" b="1" dirty="0"/>
              <a:t>Before a calculation, have to specify:</a:t>
            </a:r>
            <a:endParaRPr lang="en-US" dirty="0"/>
          </a:p>
        </p:txBody>
      </p:sp>
      <p:sp>
        <p:nvSpPr>
          <p:cNvPr id="3" name="Content Placeholder 2">
            <a:extLst>
              <a:ext uri="{FF2B5EF4-FFF2-40B4-BE49-F238E27FC236}">
                <a16:creationId xmlns:a16="http://schemas.microsoft.com/office/drawing/2014/main" id="{0110A61D-61AD-45EB-B255-B2C8F9A8B7C6}"/>
              </a:ext>
            </a:extLst>
          </p:cNvPr>
          <p:cNvSpPr>
            <a:spLocks noGrp="1"/>
          </p:cNvSpPr>
          <p:nvPr>
            <p:ph idx="1"/>
          </p:nvPr>
        </p:nvSpPr>
        <p:spPr/>
        <p:txBody>
          <a:bodyPr/>
          <a:lstStyle/>
          <a:p>
            <a:pPr marL="0" indent="0">
              <a:buNone/>
            </a:pPr>
            <a:r>
              <a:rPr lang="en-US" dirty="0"/>
              <a:t>1. Identity of atoms</a:t>
            </a:r>
          </a:p>
          <a:p>
            <a:pPr marL="0" indent="0">
              <a:buNone/>
            </a:pPr>
            <a:r>
              <a:rPr lang="en-US" dirty="0"/>
              <a:t>2. Positions of atoms (distances, angles, </a:t>
            </a:r>
            <a:r>
              <a:rPr lang="en-US" i="1" dirty="0"/>
              <a:t>. . .</a:t>
            </a:r>
            <a:r>
              <a:rPr lang="en-US" dirty="0"/>
              <a:t>)</a:t>
            </a:r>
          </a:p>
          <a:p>
            <a:pPr marL="0" indent="0">
              <a:buNone/>
            </a:pPr>
            <a:r>
              <a:rPr lang="en-US" dirty="0"/>
              <a:t>3. (spin multiplicity)</a:t>
            </a:r>
          </a:p>
          <a:p>
            <a:pPr marL="0" indent="0">
              <a:buNone/>
            </a:pPr>
            <a:r>
              <a:rPr lang="en-US" dirty="0"/>
              <a:t>4. Exact theoretical model (how are Coulomb, exchange, and correlation described?)</a:t>
            </a:r>
          </a:p>
          <a:p>
            <a:pPr marL="0" indent="0">
              <a:buNone/>
            </a:pPr>
            <a:r>
              <a:rPr lang="en-US" dirty="0"/>
              <a:t>    (a) </a:t>
            </a:r>
            <a:r>
              <a:rPr lang="en-US" dirty="0" err="1"/>
              <a:t>Hartree</a:t>
            </a:r>
            <a:r>
              <a:rPr lang="en-US" dirty="0"/>
              <a:t>, </a:t>
            </a:r>
            <a:r>
              <a:rPr lang="en-US" dirty="0" err="1"/>
              <a:t>Hartree-Fock</a:t>
            </a:r>
            <a:r>
              <a:rPr lang="en-US" dirty="0"/>
              <a:t>, DFT, </a:t>
            </a:r>
            <a:r>
              <a:rPr lang="en-US" i="1" dirty="0"/>
              <a:t>. . .</a:t>
            </a:r>
          </a:p>
          <a:p>
            <a:pPr marL="0" indent="0">
              <a:buNone/>
            </a:pPr>
            <a:r>
              <a:rPr lang="en-US" dirty="0"/>
              <a:t>5. Basis set to express wavefunctions</a:t>
            </a:r>
          </a:p>
          <a:p>
            <a:pPr marL="0" indent="0">
              <a:buNone/>
            </a:pPr>
            <a:r>
              <a:rPr lang="en-US" dirty="0"/>
              <a:t>6. Initial guess of wavefunction coefficients (often guessed for you)</a:t>
            </a:r>
          </a:p>
        </p:txBody>
      </p:sp>
    </p:spTree>
    <p:extLst>
      <p:ext uri="{BB962C8B-B14F-4D97-AF65-F5344CB8AC3E}">
        <p14:creationId xmlns:p14="http://schemas.microsoft.com/office/powerpoint/2010/main" val="3780414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E6CC-4812-48B0-90FA-4439E38157B2}"/>
              </a:ext>
            </a:extLst>
          </p:cNvPr>
          <p:cNvSpPr>
            <a:spLocks noGrp="1"/>
          </p:cNvSpPr>
          <p:nvPr>
            <p:ph type="title"/>
          </p:nvPr>
        </p:nvSpPr>
        <p:spPr/>
        <p:txBody>
          <a:bodyPr/>
          <a:lstStyle/>
          <a:p>
            <a:r>
              <a:rPr lang="en-US" b="1" dirty="0"/>
              <a:t>During the calculation: SCF Iterative Procedure</a:t>
            </a:r>
          </a:p>
        </p:txBody>
      </p:sp>
      <p:sp>
        <p:nvSpPr>
          <p:cNvPr id="3" name="Content Placeholder 2">
            <a:extLst>
              <a:ext uri="{FF2B5EF4-FFF2-40B4-BE49-F238E27FC236}">
                <a16:creationId xmlns:a16="http://schemas.microsoft.com/office/drawing/2014/main" id="{EE24D0C1-506D-4225-BA28-E4C83A874D51}"/>
              </a:ext>
            </a:extLst>
          </p:cNvPr>
          <p:cNvSpPr>
            <a:spLocks noGrp="1"/>
          </p:cNvSpPr>
          <p:nvPr>
            <p:ph idx="1"/>
          </p:nvPr>
        </p:nvSpPr>
        <p:spPr/>
        <p:txBody>
          <a:bodyPr>
            <a:normAutofit/>
          </a:bodyPr>
          <a:lstStyle/>
          <a:p>
            <a:r>
              <a:rPr lang="en-US" dirty="0"/>
              <a:t>Example: HF method</a:t>
            </a:r>
          </a:p>
          <a:p>
            <a:pPr marL="514350" indent="-514350">
              <a:buAutoNum type="arabicPeriod"/>
            </a:pPr>
            <a:r>
              <a:rPr lang="en-US" dirty="0"/>
              <a:t>Given a basis set, calculate one-electron and two-electron integrals</a:t>
            </a:r>
          </a:p>
          <a:p>
            <a:pPr marL="514350" indent="-514350">
              <a:buAutoNum type="arabicPeriod"/>
            </a:pPr>
            <a:r>
              <a:rPr lang="en-US" dirty="0"/>
              <a:t>Make an initial guess at coefficients</a:t>
            </a:r>
          </a:p>
          <a:p>
            <a:pPr marL="514350" indent="-514350">
              <a:buAutoNum type="arabicPeriod"/>
            </a:pPr>
            <a:r>
              <a:rPr lang="en-US" dirty="0"/>
              <a:t>Solve the HFR equations to obtain energies</a:t>
            </a:r>
          </a:p>
          <a:p>
            <a:pPr marL="514350" indent="-514350">
              <a:buAutoNum type="arabicPeriod"/>
            </a:pPr>
            <a:r>
              <a:rPr lang="en-US" dirty="0"/>
              <a:t>Use </a:t>
            </a:r>
            <a:r>
              <a:rPr lang="en-US" dirty="0" err="1"/>
              <a:t>energise</a:t>
            </a:r>
            <a:r>
              <a:rPr lang="en-US" dirty="0"/>
              <a:t> to obtain another set of coefficients </a:t>
            </a:r>
          </a:p>
          <a:p>
            <a:pPr marL="514350" indent="-514350">
              <a:buAutoNum type="arabicPeriod"/>
            </a:pPr>
            <a:r>
              <a:rPr lang="en-US" dirty="0"/>
              <a:t>Use new coefficients to obtain new energies </a:t>
            </a:r>
          </a:p>
          <a:p>
            <a:pPr marL="514350" indent="-514350">
              <a:buAutoNum type="arabicPeriod"/>
            </a:pPr>
            <a:r>
              <a:rPr lang="en-US" dirty="0"/>
              <a:t>Compare sets of energies: if the difference is not less than tolerance, do another cycle </a:t>
            </a:r>
          </a:p>
        </p:txBody>
      </p:sp>
    </p:spTree>
    <p:extLst>
      <p:ext uri="{BB962C8B-B14F-4D97-AF65-F5344CB8AC3E}">
        <p14:creationId xmlns:p14="http://schemas.microsoft.com/office/powerpoint/2010/main" val="3435061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3917-6BC6-4E5E-95B0-5B402AA0EDC2}"/>
              </a:ext>
            </a:extLst>
          </p:cNvPr>
          <p:cNvSpPr>
            <a:spLocks noGrp="1"/>
          </p:cNvSpPr>
          <p:nvPr>
            <p:ph type="title"/>
          </p:nvPr>
        </p:nvSpPr>
        <p:spPr/>
        <p:txBody>
          <a:bodyPr/>
          <a:lstStyle/>
          <a:p>
            <a:r>
              <a:rPr lang="en-US" dirty="0"/>
              <a:t>After the calculation: Output</a:t>
            </a:r>
          </a:p>
        </p:txBody>
      </p:sp>
      <p:sp>
        <p:nvSpPr>
          <p:cNvPr id="3" name="Content Placeholder 2">
            <a:extLst>
              <a:ext uri="{FF2B5EF4-FFF2-40B4-BE49-F238E27FC236}">
                <a16:creationId xmlns:a16="http://schemas.microsoft.com/office/drawing/2014/main" id="{649DF7FF-6212-4C57-BB73-904CEA895011}"/>
              </a:ext>
            </a:extLst>
          </p:cNvPr>
          <p:cNvSpPr>
            <a:spLocks noGrp="1"/>
          </p:cNvSpPr>
          <p:nvPr>
            <p:ph idx="1"/>
          </p:nvPr>
        </p:nvSpPr>
        <p:spPr>
          <a:xfrm>
            <a:off x="838200" y="1825625"/>
            <a:ext cx="11099800" cy="4351338"/>
          </a:xfrm>
        </p:spPr>
        <p:txBody>
          <a:bodyPr/>
          <a:lstStyle/>
          <a:p>
            <a:pPr marL="0" indent="0">
              <a:buNone/>
            </a:pPr>
            <a:r>
              <a:rPr lang="en-US" dirty="0"/>
              <a:t>1. Energies of molecular orbitals</a:t>
            </a:r>
          </a:p>
          <a:p>
            <a:pPr marL="0" indent="0">
              <a:buNone/>
            </a:pPr>
            <a:r>
              <a:rPr lang="en-US" dirty="0"/>
              <a:t>2. Occupancies of molecular orbitals</a:t>
            </a:r>
          </a:p>
          <a:p>
            <a:pPr marL="0" indent="0">
              <a:buNone/>
            </a:pPr>
            <a:r>
              <a:rPr lang="en-US" dirty="0"/>
              <a:t>3. Coefficients describing molecular orbitals</a:t>
            </a:r>
          </a:p>
          <a:p>
            <a:pPr marL="0" indent="0">
              <a:buNone/>
            </a:pPr>
            <a:r>
              <a:rPr lang="en-US" dirty="0"/>
              <a:t>4. Total electron wavefunction, total electron density, dipole moment, </a:t>
            </a:r>
            <a:r>
              <a:rPr lang="en-US" i="1" dirty="0"/>
              <a:t>. . .</a:t>
            </a:r>
          </a:p>
          <a:p>
            <a:pPr marL="0" indent="0">
              <a:buNone/>
            </a:pPr>
            <a:r>
              <a:rPr lang="en-US" dirty="0"/>
              <a:t>5. Total molecular energy</a:t>
            </a:r>
          </a:p>
          <a:p>
            <a:pPr marL="0" indent="0">
              <a:buNone/>
            </a:pPr>
            <a:r>
              <a:rPr lang="en-US" dirty="0"/>
              <a:t>6. Derivatives (“gradients”) of total energy w.r.t. atom positions</a:t>
            </a:r>
          </a:p>
        </p:txBody>
      </p:sp>
    </p:spTree>
    <p:extLst>
      <p:ext uri="{BB962C8B-B14F-4D97-AF65-F5344CB8AC3E}">
        <p14:creationId xmlns:p14="http://schemas.microsoft.com/office/powerpoint/2010/main" val="348503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3917-6BC6-4E5E-95B0-5B402AA0EDC2}"/>
              </a:ext>
            </a:extLst>
          </p:cNvPr>
          <p:cNvSpPr>
            <a:spLocks noGrp="1"/>
          </p:cNvSpPr>
          <p:nvPr>
            <p:ph type="title"/>
          </p:nvPr>
        </p:nvSpPr>
        <p:spPr/>
        <p:txBody>
          <a:bodyPr/>
          <a:lstStyle/>
          <a:p>
            <a:r>
              <a:rPr lang="en-US" dirty="0"/>
              <a:t>Example: HF (using </a:t>
            </a:r>
            <a:r>
              <a:rPr lang="en-US" dirty="0" err="1"/>
              <a:t>webmo</a:t>
            </a:r>
            <a:r>
              <a:rPr lang="en-US" dirty="0"/>
              <a:t>)</a:t>
            </a:r>
          </a:p>
        </p:txBody>
      </p:sp>
      <p:pic>
        <p:nvPicPr>
          <p:cNvPr id="9" name="Content Placeholder 8" descr="Screen Clipping">
            <a:extLst>
              <a:ext uri="{FF2B5EF4-FFF2-40B4-BE49-F238E27FC236}">
                <a16:creationId xmlns:a16="http://schemas.microsoft.com/office/drawing/2014/main" id="{B105240A-FEE8-4EF5-9C97-F94C706BC5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48" y="2549029"/>
            <a:ext cx="2352692" cy="1504961"/>
          </a:xfrm>
        </p:spPr>
      </p:pic>
      <p:pic>
        <p:nvPicPr>
          <p:cNvPr id="11" name="Picture 10" descr="Screen Clipping">
            <a:extLst>
              <a:ext uri="{FF2B5EF4-FFF2-40B4-BE49-F238E27FC236}">
                <a16:creationId xmlns:a16="http://schemas.microsoft.com/office/drawing/2014/main" id="{354953FA-A374-45EE-B59F-A59A18059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0240" y="2549029"/>
            <a:ext cx="4854963" cy="4153268"/>
          </a:xfrm>
          <a:prstGeom prst="rect">
            <a:avLst/>
          </a:prstGeom>
        </p:spPr>
      </p:pic>
      <p:pic>
        <p:nvPicPr>
          <p:cNvPr id="13" name="Picture 12" descr="Screen Clipping">
            <a:extLst>
              <a:ext uri="{FF2B5EF4-FFF2-40B4-BE49-F238E27FC236}">
                <a16:creationId xmlns:a16="http://schemas.microsoft.com/office/drawing/2014/main" id="{A6F7E6DA-EE02-4BB6-81F0-7DE2E923EF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5203" y="2549029"/>
            <a:ext cx="4646351" cy="2541270"/>
          </a:xfrm>
          <a:prstGeom prst="rect">
            <a:avLst/>
          </a:prstGeom>
        </p:spPr>
      </p:pic>
      <p:sp>
        <p:nvSpPr>
          <p:cNvPr id="18" name="TextBox 17">
            <a:extLst>
              <a:ext uri="{FF2B5EF4-FFF2-40B4-BE49-F238E27FC236}">
                <a16:creationId xmlns:a16="http://schemas.microsoft.com/office/drawing/2014/main" id="{6AB7705D-FCB6-4213-95F5-A661C6D98964}"/>
              </a:ext>
            </a:extLst>
          </p:cNvPr>
          <p:cNvSpPr txBox="1"/>
          <p:nvPr/>
        </p:nvSpPr>
        <p:spPr>
          <a:xfrm>
            <a:off x="838200" y="1690688"/>
            <a:ext cx="7268681" cy="461665"/>
          </a:xfrm>
          <a:prstGeom prst="rect">
            <a:avLst/>
          </a:prstGeom>
          <a:noFill/>
        </p:spPr>
        <p:txBody>
          <a:bodyPr wrap="square" rtlCol="0">
            <a:spAutoFit/>
          </a:bodyPr>
          <a:lstStyle/>
          <a:p>
            <a:r>
              <a:rPr lang="en-US" sz="2400" dirty="0"/>
              <a:t>Input: Bond length = 0.95 angstroms, Gaussian,…</a:t>
            </a:r>
          </a:p>
        </p:txBody>
      </p:sp>
    </p:spTree>
    <p:extLst>
      <p:ext uri="{BB962C8B-B14F-4D97-AF65-F5344CB8AC3E}">
        <p14:creationId xmlns:p14="http://schemas.microsoft.com/office/powerpoint/2010/main" val="713896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3917-6BC6-4E5E-95B0-5B402AA0EDC2}"/>
              </a:ext>
            </a:extLst>
          </p:cNvPr>
          <p:cNvSpPr>
            <a:spLocks noGrp="1"/>
          </p:cNvSpPr>
          <p:nvPr>
            <p:ph type="title"/>
          </p:nvPr>
        </p:nvSpPr>
        <p:spPr/>
        <p:txBody>
          <a:bodyPr/>
          <a:lstStyle/>
          <a:p>
            <a:r>
              <a:rPr lang="en-US" dirty="0"/>
              <a:t>Example: HF (using </a:t>
            </a:r>
            <a:r>
              <a:rPr lang="en-US" dirty="0" err="1"/>
              <a:t>webmo</a:t>
            </a:r>
            <a:r>
              <a:rPr lang="en-US" dirty="0"/>
              <a:t>)</a:t>
            </a:r>
          </a:p>
        </p:txBody>
      </p:sp>
      <p:pic>
        <p:nvPicPr>
          <p:cNvPr id="15" name="Picture 14" descr="Screen Clipping">
            <a:extLst>
              <a:ext uri="{FF2B5EF4-FFF2-40B4-BE49-F238E27FC236}">
                <a16:creationId xmlns:a16="http://schemas.microsoft.com/office/drawing/2014/main" id="{83ABFA9D-3BC5-4766-B204-6AF05634D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64" y="2662951"/>
            <a:ext cx="4893996" cy="3005847"/>
          </a:xfrm>
          <a:prstGeom prst="rect">
            <a:avLst/>
          </a:prstGeom>
        </p:spPr>
      </p:pic>
      <p:sp>
        <p:nvSpPr>
          <p:cNvPr id="18" name="TextBox 17">
            <a:extLst>
              <a:ext uri="{FF2B5EF4-FFF2-40B4-BE49-F238E27FC236}">
                <a16:creationId xmlns:a16="http://schemas.microsoft.com/office/drawing/2014/main" id="{6AB7705D-FCB6-4213-95F5-A661C6D98964}"/>
              </a:ext>
            </a:extLst>
          </p:cNvPr>
          <p:cNvSpPr txBox="1"/>
          <p:nvPr/>
        </p:nvSpPr>
        <p:spPr>
          <a:xfrm>
            <a:off x="838200" y="1690688"/>
            <a:ext cx="7268681" cy="461665"/>
          </a:xfrm>
          <a:prstGeom prst="rect">
            <a:avLst/>
          </a:prstGeom>
          <a:noFill/>
        </p:spPr>
        <p:txBody>
          <a:bodyPr wrap="square" rtlCol="0">
            <a:spAutoFit/>
          </a:bodyPr>
          <a:lstStyle/>
          <a:p>
            <a:r>
              <a:rPr lang="en-US" sz="2400" dirty="0"/>
              <a:t>Output: E = -98.57 Ha,…</a:t>
            </a:r>
          </a:p>
        </p:txBody>
      </p:sp>
      <p:pic>
        <p:nvPicPr>
          <p:cNvPr id="4" name="Picture 3" descr="Screen Clipping">
            <a:extLst>
              <a:ext uri="{FF2B5EF4-FFF2-40B4-BE49-F238E27FC236}">
                <a16:creationId xmlns:a16="http://schemas.microsoft.com/office/drawing/2014/main" id="{C0342902-227A-4FCA-AB94-2ACCAA238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4002" y="1325277"/>
            <a:ext cx="6229396" cy="5281651"/>
          </a:xfrm>
          <a:prstGeom prst="rect">
            <a:avLst/>
          </a:prstGeom>
        </p:spPr>
      </p:pic>
    </p:spTree>
    <p:extLst>
      <p:ext uri="{BB962C8B-B14F-4D97-AF65-F5344CB8AC3E}">
        <p14:creationId xmlns:p14="http://schemas.microsoft.com/office/powerpoint/2010/main" val="3040949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3917-6BC6-4E5E-95B0-5B402AA0EDC2}"/>
              </a:ext>
            </a:extLst>
          </p:cNvPr>
          <p:cNvSpPr>
            <a:spLocks noGrp="1"/>
          </p:cNvSpPr>
          <p:nvPr>
            <p:ph type="title"/>
          </p:nvPr>
        </p:nvSpPr>
        <p:spPr/>
        <p:txBody>
          <a:bodyPr/>
          <a:lstStyle/>
          <a:p>
            <a:r>
              <a:rPr lang="en-US" dirty="0"/>
              <a:t>Example: HF (using </a:t>
            </a:r>
            <a:r>
              <a:rPr lang="en-US" dirty="0" err="1"/>
              <a:t>webmo</a:t>
            </a:r>
            <a:r>
              <a:rPr lang="en-US" dirty="0"/>
              <a:t>)</a:t>
            </a:r>
          </a:p>
        </p:txBody>
      </p:sp>
      <p:sp>
        <p:nvSpPr>
          <p:cNvPr id="18" name="TextBox 17">
            <a:extLst>
              <a:ext uri="{FF2B5EF4-FFF2-40B4-BE49-F238E27FC236}">
                <a16:creationId xmlns:a16="http://schemas.microsoft.com/office/drawing/2014/main" id="{6AB7705D-FCB6-4213-95F5-A661C6D98964}"/>
              </a:ext>
            </a:extLst>
          </p:cNvPr>
          <p:cNvSpPr txBox="1"/>
          <p:nvPr/>
        </p:nvSpPr>
        <p:spPr>
          <a:xfrm>
            <a:off x="838200" y="1690688"/>
            <a:ext cx="11239500" cy="2308324"/>
          </a:xfrm>
          <a:prstGeom prst="rect">
            <a:avLst/>
          </a:prstGeom>
          <a:noFill/>
        </p:spPr>
        <p:txBody>
          <a:bodyPr wrap="square" rtlCol="0">
            <a:spAutoFit/>
          </a:bodyPr>
          <a:lstStyle/>
          <a:p>
            <a:r>
              <a:rPr lang="en-US" sz="2400" dirty="0"/>
              <a:t>Using different basis:</a:t>
            </a:r>
          </a:p>
          <a:p>
            <a:endParaRPr lang="en-US" sz="2400" dirty="0"/>
          </a:p>
          <a:p>
            <a:r>
              <a:rPr lang="en-US" sz="2400" dirty="0"/>
              <a:t>STO-3G: </a:t>
            </a:r>
            <a:r>
              <a:rPr lang="en-US" altLang="en-US" sz="2400" dirty="0">
                <a:solidFill>
                  <a:srgbClr val="000000"/>
                </a:solidFill>
              </a:rPr>
              <a:t>6 basis functions, 18 primitive gaussians, E(RHF) = -98.5728 Ha </a:t>
            </a:r>
            <a:endParaRPr lang="en-US" altLang="en-US" sz="2400" dirty="0"/>
          </a:p>
          <a:p>
            <a:r>
              <a:rPr lang="en-US" altLang="en-US" sz="2400" dirty="0">
                <a:solidFill>
                  <a:srgbClr val="000000"/>
                </a:solidFill>
              </a:rPr>
              <a:t>3-21G: 11 basis functions, 18 primitive gaussians,</a:t>
            </a:r>
            <a:r>
              <a:rPr lang="en-US" altLang="en-US" sz="2400" dirty="0"/>
              <a:t> </a:t>
            </a:r>
            <a:r>
              <a:rPr lang="en-US" altLang="en-US" sz="2400" dirty="0">
                <a:solidFill>
                  <a:srgbClr val="000000"/>
                </a:solidFill>
              </a:rPr>
              <a:t>E(RHF) = -99.4599 Ha</a:t>
            </a:r>
            <a:endParaRPr lang="en-US" altLang="en-US" sz="2400" dirty="0"/>
          </a:p>
          <a:p>
            <a:r>
              <a:rPr lang="en-US" altLang="en-US" sz="2400" dirty="0">
                <a:solidFill>
                  <a:srgbClr val="000000"/>
                </a:solidFill>
              </a:rPr>
              <a:t>6-31G(d): 17 basis functions, 32 primitive gaussians, E(RHF) = -100.0008 Ha</a:t>
            </a:r>
            <a:endParaRPr lang="en-US" altLang="en-US" sz="2400" dirty="0"/>
          </a:p>
          <a:p>
            <a:r>
              <a:rPr lang="en-US" altLang="en-US" sz="2400" dirty="0">
                <a:solidFill>
                  <a:srgbClr val="000000"/>
                </a:solidFill>
              </a:rPr>
              <a:t>6-311+G(2d,p): 33 basis functions, 50 primitive gaussians, E(RHF) = -100.0505 Ha</a:t>
            </a:r>
            <a:endParaRPr lang="en-US" altLang="en-US" sz="2400" dirty="0"/>
          </a:p>
        </p:txBody>
      </p:sp>
    </p:spTree>
    <p:extLst>
      <p:ext uri="{BB962C8B-B14F-4D97-AF65-F5344CB8AC3E}">
        <p14:creationId xmlns:p14="http://schemas.microsoft.com/office/powerpoint/2010/main" val="3563954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3917-6BC6-4E5E-95B0-5B402AA0EDC2}"/>
              </a:ext>
            </a:extLst>
          </p:cNvPr>
          <p:cNvSpPr>
            <a:spLocks noGrp="1"/>
          </p:cNvSpPr>
          <p:nvPr>
            <p:ph type="title"/>
          </p:nvPr>
        </p:nvSpPr>
        <p:spPr/>
        <p:txBody>
          <a:bodyPr/>
          <a:lstStyle/>
          <a:p>
            <a:r>
              <a:rPr lang="en-US" dirty="0"/>
              <a:t>Choosing basis sets: Rules of thumb</a:t>
            </a:r>
          </a:p>
        </p:txBody>
      </p:sp>
      <p:sp>
        <p:nvSpPr>
          <p:cNvPr id="3" name="Content Placeholder 2">
            <a:extLst>
              <a:ext uri="{FF2B5EF4-FFF2-40B4-BE49-F238E27FC236}">
                <a16:creationId xmlns:a16="http://schemas.microsoft.com/office/drawing/2014/main" id="{649DF7FF-6212-4C57-BB73-904CEA895011}"/>
              </a:ext>
            </a:extLst>
          </p:cNvPr>
          <p:cNvSpPr>
            <a:spLocks noGrp="1"/>
          </p:cNvSpPr>
          <p:nvPr>
            <p:ph idx="1"/>
          </p:nvPr>
        </p:nvSpPr>
        <p:spPr/>
        <p:txBody>
          <a:bodyPr>
            <a:normAutofit/>
          </a:bodyPr>
          <a:lstStyle/>
          <a:p>
            <a:pPr marL="514350" indent="-514350">
              <a:buAutoNum type="arabicPeriod"/>
            </a:pPr>
            <a:r>
              <a:rPr lang="en-US" dirty="0"/>
              <a:t>More basis functions are generally better than fewer. Trick is to add basis flexibility in regions you care about. </a:t>
            </a:r>
          </a:p>
          <a:p>
            <a:pPr marL="514350" indent="-514350">
              <a:buAutoNum type="arabicPeriod"/>
            </a:pPr>
            <a:r>
              <a:rPr lang="en-US" dirty="0"/>
              <a:t>Consider nature of problem at hand. Structures, dipole moments, vibrational frequencies can generally be captured with modest basis. Accurate absolute bond or excited state energies may require larger bases. NMR requires good cover near the core region.</a:t>
            </a:r>
          </a:p>
          <a:p>
            <a:pPr marL="514350" indent="-514350">
              <a:buAutoNum type="arabicPeriod"/>
            </a:pPr>
            <a:r>
              <a:rPr lang="en-US" dirty="0"/>
              <a:t>Personal experience, literature, and convention. In general, careful use means the user tests the sensitivity of computed results to basis set (and other approximations).</a:t>
            </a:r>
          </a:p>
          <a:p>
            <a:pPr marL="514350" indent="-514350">
              <a:buAutoNum type="arabicPeriod"/>
            </a:pPr>
            <a:r>
              <a:rPr lang="en-US" dirty="0"/>
              <a:t>Computational resources ultimately dictate what you are able to do.</a:t>
            </a:r>
          </a:p>
          <a:p>
            <a:pPr marL="514350" indent="-514350">
              <a:buAutoNum type="arabicPeriod"/>
            </a:pPr>
            <a:endParaRPr lang="en-US" dirty="0"/>
          </a:p>
        </p:txBody>
      </p:sp>
    </p:spTree>
    <p:extLst>
      <p:ext uri="{BB962C8B-B14F-4D97-AF65-F5344CB8AC3E}">
        <p14:creationId xmlns:p14="http://schemas.microsoft.com/office/powerpoint/2010/main" val="3998972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1034</TotalTime>
  <Words>455</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Computational Chemistry</vt:lpstr>
      <vt:lpstr>Before a calculation, have to specify:</vt:lpstr>
      <vt:lpstr>During the calculation: SCF Iterative Procedure</vt:lpstr>
      <vt:lpstr>After the calculation: Output</vt:lpstr>
      <vt:lpstr>Example: HF (using webmo)</vt:lpstr>
      <vt:lpstr>Example: HF (using webmo)</vt:lpstr>
      <vt:lpstr>Example: HF (using webmo)</vt:lpstr>
      <vt:lpstr>Choosing basis sets: Rules of thumb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Chemistry</dc:title>
  <dc:creator>Yujia Wang</dc:creator>
  <cp:lastModifiedBy>Yujia Wang</cp:lastModifiedBy>
  <cp:revision>32</cp:revision>
  <dcterms:created xsi:type="dcterms:W3CDTF">2017-09-15T13:43:42Z</dcterms:created>
  <dcterms:modified xsi:type="dcterms:W3CDTF">2017-10-11T20:50:55Z</dcterms:modified>
</cp:coreProperties>
</file>