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9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46" d="100"/>
          <a:sy n="46" d="100"/>
        </p:scale>
        <p:origin x="45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E2D0-1A15-4D40-9D10-2647BE6C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ED108-8887-43CB-AD29-653BB3B7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7E26-00F8-499E-A5AE-FA9EA3B2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BBDC7-C914-4DAF-A21D-03BC7C63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2A68-C7D5-4A87-97DE-86521DDA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0F97-5C52-47F8-865D-8E8781D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39FDB-CBA6-4A97-82E1-9B6372BBA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3C2A7-5FF1-430B-934B-9F36DBDD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F08D-BB8E-4E68-95DE-655A5C58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2099-4743-41F1-9D1B-2431AF83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1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FC98-FCAF-4377-9213-66E2FCEDC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707AB-8A1E-4C2B-B32D-7543F776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841D-6BA6-4213-878D-E3A2B81B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0C93-8185-4356-945C-EF3B6C75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328F-48A9-4E67-BB46-6478630E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0541-F928-4082-9A73-844D4D63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4912-3C4A-4E14-9F85-6741A4900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8D34-BC05-44BB-A55E-37FA25B2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7253-8E80-492C-AE12-0AB6FBF3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28F4-F279-4A7D-B359-13D5B3CE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C1F-BE56-473E-87EE-007CD273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CE720-F36A-4F6B-9335-90EC3490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AFFA-B810-4813-A9F2-A054997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D5363-2602-4E81-8D39-39F36EE9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9AFF-7719-4587-91FE-86ED02CD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7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D0FD-3EDF-4F73-9670-814D2534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46EA-C32F-4D82-A4BE-CE85C9311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FEAFB-C7E9-4C15-A3A5-D873D1B4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9ACD0-FBCC-47E9-BCC9-1B8C2913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20086-2FB5-4441-9EB4-2DB3BC94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1BFD5-B5E3-4917-92BA-9C29591A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9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1940-BE7B-40C6-BA1A-7F300F3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A922-F79F-428F-AF34-048702AB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1E3E3-ED2C-4547-9098-17C5D3742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8B188-DE4A-4A96-B91F-27CA106FA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3F9DA-52EF-406A-BA22-AED2068BC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49E94-CE99-4510-87AD-3A8B3265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AFA29-20DE-4A96-A74C-A67A49C6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C45C1-F572-49EC-A9D6-9D6A29B9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319C-D30D-434E-B2A1-8685C81D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F23B3-D0A1-48FB-80DB-D5ACF938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F6DF3-620E-4E65-A0BF-AA91EAE3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20383-11E0-46BE-A446-73C87EA7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1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7C264-459F-4C67-973A-6964851F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6D860-D738-4C06-BB16-29490075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647DA-9636-4A84-AE07-E028E014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8668-49A0-4103-B74F-0CD14C19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1A9D-BFF7-4BC7-B3BA-77786429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F8CDA-3A49-48F3-8C41-BDDC02F2C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69D34-3AF3-4FB9-B2D5-E73E277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F1855-9EAA-4D30-95CC-7412FA2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FAF5A-861A-44BD-B567-3048DD4D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2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67DD-3BFD-441A-8E71-17EE6809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E20AB-3EA7-4559-8173-D07CC82C6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8F18E-88AD-4691-BF0A-E5FCEEAE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57271-BBB2-4B40-975B-41242A55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FB533-CC73-4E9E-9B12-DC2275D9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66C9B-608F-4A08-8714-AEAAEEA3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3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29841-9913-45C3-86D2-4954EEC6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C6344-C2A9-4670-A8C0-DFBA80C1B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3F6D3-C695-47E6-82E8-13BDF7399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A93E-5DBD-41F7-976F-1F380D2E4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3DFB-9F49-40DC-81F7-6F942D288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5314-09E7-477A-A33B-D0E90DB47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AA12F-A70B-4109-9FED-D5D2BA11D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altLang="zh-CN" dirty="0"/>
              <a:t>5</a:t>
            </a:r>
            <a:r>
              <a:rPr lang="en-US" dirty="0"/>
              <a:t>: E</a:t>
            </a:r>
            <a:r>
              <a:rPr lang="en-US" altLang="zh-CN" dirty="0"/>
              <a:t>xploring Potential Energy Surface</a:t>
            </a:r>
            <a:r>
              <a:rPr lang="en-US" dirty="0"/>
              <a:t> – Geometry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231413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AEEB-CCF6-4F00-8702-CFDA478E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Optimization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A61D-61AD-45EB-B255-B2C8F9A8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3725" cy="4351338"/>
          </a:xfrm>
        </p:spPr>
        <p:txBody>
          <a:bodyPr/>
          <a:lstStyle/>
          <a:p>
            <a:r>
              <a:rPr lang="en-US" dirty="0"/>
              <a:t>Finding the “optimum” geometry of a molecule =  finding a minimum point on potential energy surface </a:t>
            </a:r>
          </a:p>
          <a:p>
            <a:r>
              <a:rPr lang="en-US" dirty="0"/>
              <a:t>The mathematical problem:  optimization in more than one dimension</a:t>
            </a:r>
          </a:p>
          <a:p>
            <a:r>
              <a:rPr lang="en-US" dirty="0"/>
              <a:t>Optimization algorithms: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Steepest descent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Conjugate gradient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Quasi-Newton Raphson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Geometry Direct Inversion in the Iterative Subspace (GDIIS)</a:t>
            </a:r>
          </a:p>
        </p:txBody>
      </p:sp>
    </p:spTree>
    <p:extLst>
      <p:ext uri="{BB962C8B-B14F-4D97-AF65-F5344CB8AC3E}">
        <p14:creationId xmlns:p14="http://schemas.microsoft.com/office/powerpoint/2010/main" val="378041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AEEB-CCF6-4F00-8702-CFDA478E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Steepest descent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202E5-DCA6-46E0-BB53-F1D237C4F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748166"/>
            <a:ext cx="5591175" cy="42005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0DEC04-6CF5-4447-86FB-08E03C8601E3}"/>
              </a:ext>
            </a:extLst>
          </p:cNvPr>
          <p:cNvSpPr/>
          <p:nvPr/>
        </p:nvSpPr>
        <p:spPr>
          <a:xfrm>
            <a:off x="5510212" y="51954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method of Steepest Descent approaches the minimum in a zig-zag manner, where the new search direction is orthogonal to the previous.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85B20-F7A8-4F6D-9F0E-C6E7A72B550D}"/>
              </a:ext>
            </a:extLst>
          </p:cNvPr>
          <p:cNvSpPr/>
          <p:nvPr/>
        </p:nvSpPr>
        <p:spPr>
          <a:xfrm>
            <a:off x="838200" y="1898827"/>
            <a:ext cx="46119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Some set of coordinates </a:t>
            </a:r>
            <a:r>
              <a:rPr lang="en-US" sz="2000" b="1" dirty="0"/>
              <a:t>R</a:t>
            </a:r>
            <a:r>
              <a:rPr lang="en-US" sz="2000" dirty="0"/>
              <a:t>, E</a:t>
            </a:r>
            <a:r>
              <a:rPr lang="en-US" sz="2000" baseline="-25000" dirty="0"/>
              <a:t>PES</a:t>
            </a:r>
            <a:r>
              <a:rPr lang="en-US" sz="2000" dirty="0"/>
              <a:t> and gradient </a:t>
            </a:r>
            <a:r>
              <a:rPr lang="en-US" sz="2000" b="1" dirty="0"/>
              <a:t>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Move atoms in direction of –</a:t>
            </a:r>
            <a:r>
              <a:rPr lang="en-US" sz="2000" b="1" dirty="0"/>
              <a:t>g,</a:t>
            </a:r>
          </a:p>
          <a:p>
            <a:r>
              <a:rPr lang="en-US" sz="2000" b="1" dirty="0"/>
              <a:t>      </a:t>
            </a:r>
            <a:r>
              <a:rPr lang="en-US" sz="2000" dirty="0"/>
              <a:t>i.e. find λ such that coordinates </a:t>
            </a:r>
          </a:p>
          <a:p>
            <a:r>
              <a:rPr lang="en-US" sz="2000" dirty="0"/>
              <a:t>      </a:t>
            </a:r>
            <a:r>
              <a:rPr lang="en-US" sz="2000" b="1" dirty="0"/>
              <a:t>R ′</a:t>
            </a:r>
            <a:r>
              <a:rPr lang="en-US" sz="2000" dirty="0"/>
              <a:t>= </a:t>
            </a:r>
            <a:r>
              <a:rPr lang="en-US" sz="2000" b="1" dirty="0"/>
              <a:t>R</a:t>
            </a:r>
            <a:r>
              <a:rPr lang="en-US" sz="2000" dirty="0"/>
              <a:t>− </a:t>
            </a:r>
            <a:r>
              <a:rPr lang="en-US" sz="2000" dirty="0" err="1"/>
              <a:t>λ</a:t>
            </a:r>
            <a:r>
              <a:rPr lang="en-US" sz="2000" b="1" dirty="0" err="1"/>
              <a:t>g</a:t>
            </a:r>
            <a:r>
              <a:rPr lang="en-US" sz="2000" dirty="0"/>
              <a:t> have minimum energy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Repeat starting from updated </a:t>
            </a:r>
            <a:r>
              <a:rPr lang="en-US" sz="2000" b="1" dirty="0"/>
              <a:t>R′</a:t>
            </a:r>
            <a:r>
              <a:rPr lang="en-US" sz="2000" dirty="0"/>
              <a:t> until ΔE</a:t>
            </a:r>
            <a:r>
              <a:rPr lang="en-US" sz="2000" baseline="-25000" dirty="0"/>
              <a:t>PES</a:t>
            </a:r>
            <a:r>
              <a:rPr lang="en-US" sz="2000" dirty="0"/>
              <a:t> or </a:t>
            </a:r>
            <a:r>
              <a:rPr lang="en-US" sz="2000" b="1" dirty="0"/>
              <a:t>g</a:t>
            </a:r>
            <a:r>
              <a:rPr lang="en-US" sz="2000" dirty="0"/>
              <a:t> is sufficiently small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Loses information about previous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 very slowly near a minimum</a:t>
            </a:r>
          </a:p>
        </p:txBody>
      </p:sp>
    </p:spTree>
    <p:extLst>
      <p:ext uri="{BB962C8B-B14F-4D97-AF65-F5344CB8AC3E}">
        <p14:creationId xmlns:p14="http://schemas.microsoft.com/office/powerpoint/2010/main" val="337586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AEEB-CCF6-4F00-8702-CFDA478E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Conjugate gradient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794E2C-C760-44D5-BB2E-6338614CF0D2}"/>
              </a:ext>
            </a:extLst>
          </p:cNvPr>
          <p:cNvSpPr/>
          <p:nvPr/>
        </p:nvSpPr>
        <p:spPr>
          <a:xfrm>
            <a:off x="979080" y="2044745"/>
            <a:ext cx="40210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Augment steepest descent with requirement to keep each step orthogonal to some number of previous steps.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Generally performs much better than steepest descent, and is often the first choice if far from an equilibrium geometry. </a:t>
            </a:r>
          </a:p>
        </p:txBody>
      </p:sp>
      <p:pic>
        <p:nvPicPr>
          <p:cNvPr id="7" name="Content Placeholder 4" descr="Screen Clipping">
            <a:extLst>
              <a:ext uri="{FF2B5EF4-FFF2-40B4-BE49-F238E27FC236}">
                <a16:creationId xmlns:a16="http://schemas.microsoft.com/office/drawing/2014/main" id="{9841AE4A-A528-41F0-BA7D-7024B16C1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9"/>
          <a:stretch/>
        </p:blipFill>
        <p:spPr>
          <a:xfrm>
            <a:off x="5192485" y="1371532"/>
            <a:ext cx="6790840" cy="33856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E14B5-2CBF-4B3B-9DF9-057BB64E0508}"/>
              </a:ext>
            </a:extLst>
          </p:cNvPr>
          <p:cNvSpPr txBox="1"/>
          <p:nvPr/>
        </p:nvSpPr>
        <p:spPr>
          <a:xfrm>
            <a:off x="9960064" y="2738100"/>
            <a:ext cx="59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</a:t>
            </a:r>
            <a:r>
              <a:rPr lang="en-US" sz="2000" b="1" baseline="-25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57CA2-CA10-4DC9-BAF5-494FC9F2581C}"/>
              </a:ext>
            </a:extLst>
          </p:cNvPr>
          <p:cNvSpPr txBox="1"/>
          <p:nvPr/>
        </p:nvSpPr>
        <p:spPr>
          <a:xfrm>
            <a:off x="9753599" y="3436330"/>
            <a:ext cx="59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</a:t>
            </a:r>
            <a:r>
              <a:rPr lang="en-US" sz="2000" b="1" baseline="-25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42CFF-0302-401B-AF09-FF3FB12697AF}"/>
              </a:ext>
            </a:extLst>
          </p:cNvPr>
          <p:cNvSpPr txBox="1"/>
          <p:nvPr/>
        </p:nvSpPr>
        <p:spPr>
          <a:xfrm>
            <a:off x="10051142" y="4357106"/>
            <a:ext cx="59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</a:t>
            </a:r>
            <a:r>
              <a:rPr lang="en-US" sz="2000" b="1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5338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AEEB-CCF6-4F00-8702-CFDA478E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Quasi-Newton Raphson</a:t>
            </a:r>
          </a:p>
        </p:txBody>
      </p:sp>
      <p:pic>
        <p:nvPicPr>
          <p:cNvPr id="5" name="Content Placeholder 4" descr="Screen Clipping">
            <a:extLst>
              <a:ext uri="{FF2B5EF4-FFF2-40B4-BE49-F238E27FC236}">
                <a16:creationId xmlns:a16="http://schemas.microsoft.com/office/drawing/2014/main" id="{C032EC4E-ACBA-4CA1-B4B8-CA7FBE050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87" y="1804636"/>
            <a:ext cx="8791828" cy="4180730"/>
          </a:xfrm>
        </p:spPr>
      </p:pic>
    </p:spTree>
    <p:extLst>
      <p:ext uri="{BB962C8B-B14F-4D97-AF65-F5344CB8AC3E}">
        <p14:creationId xmlns:p14="http://schemas.microsoft.com/office/powerpoint/2010/main" val="358415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AEEB-CCF6-4F00-8702-CFDA478E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334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Geometry Direct Inversion in the Iterative Subspace (GDIIS)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A61D-61AD-45EB-B255-B2C8F9A8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size of a Newton-Raphson step </a:t>
            </a:r>
            <a:r>
              <a:rPr lang="en-US" sz="2400" b="1" dirty="0"/>
              <a:t>H</a:t>
            </a:r>
            <a:r>
              <a:rPr lang="en-US" sz="2400" baseline="30000" dirty="0"/>
              <a:t>−1</a:t>
            </a:r>
            <a:r>
              <a:rPr lang="en-US" sz="2400" b="1" dirty="0"/>
              <a:t> g </a:t>
            </a:r>
            <a:r>
              <a:rPr lang="en-US" sz="2400" dirty="0"/>
              <a:t>gives some estimate of the error in the current position. </a:t>
            </a:r>
          </a:p>
          <a:p>
            <a:r>
              <a:rPr lang="en-US" sz="2400" dirty="0"/>
              <a:t>If we have a series of such steps, can predict the next step by requiring that it minimizes error from the previous ones. </a:t>
            </a:r>
          </a:p>
          <a:p>
            <a:endParaRPr lang="en-US" sz="2400" dirty="0"/>
          </a:p>
          <a:p>
            <a:r>
              <a:rPr lang="en-US" sz="2400" dirty="0"/>
              <a:t>Gives next step as linear combination of previous steps.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95F1D8B8-C7EF-4469-BC35-7B8D15302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374" y="4407465"/>
            <a:ext cx="3414559" cy="730593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E2CBC7D6-CACA-40D1-A171-3987CB157E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0"/>
          <a:stretch/>
        </p:blipFill>
        <p:spPr>
          <a:xfrm>
            <a:off x="4941653" y="3396343"/>
            <a:ext cx="1676518" cy="5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4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AEEB-CCF6-4F00-8702-CFDA478E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Ionic optimization algorithms in VASP</a:t>
            </a:r>
            <a:endParaRPr lang="en-US" dirty="0"/>
          </a:p>
        </p:txBody>
      </p:sp>
      <p:pic>
        <p:nvPicPr>
          <p:cNvPr id="5" name="Content Placeholder 4" descr="Screen Clipping">
            <a:extLst>
              <a:ext uri="{FF2B5EF4-FFF2-40B4-BE49-F238E27FC236}">
                <a16:creationId xmlns:a16="http://schemas.microsoft.com/office/drawing/2014/main" id="{57E9B374-4CE7-4FF8-A640-9BE41B028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1690688"/>
            <a:ext cx="7134277" cy="2062178"/>
          </a:xfrm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5C3D00BB-EF43-4559-B3A2-0629F58E5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06743"/>
            <a:ext cx="9302853" cy="25026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6CA1FB-E5C7-4CCA-BBA4-CC81D9DE7C3D}"/>
              </a:ext>
            </a:extLst>
          </p:cNvPr>
          <p:cNvSpPr/>
          <p:nvPr/>
        </p:nvSpPr>
        <p:spPr>
          <a:xfrm>
            <a:off x="8415122" y="2044565"/>
            <a:ext cx="345186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IBRION=1 should be used only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close to the minimum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with an already known setting for POTIM (determined with a run with IBRION=2).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CF6D2D-085F-4032-8109-701C101DEE10}"/>
              </a:ext>
            </a:extLst>
          </p:cNvPr>
          <p:cNvSpPr/>
          <p:nvPr/>
        </p:nvSpPr>
        <p:spPr>
          <a:xfrm>
            <a:off x="985622" y="2303780"/>
            <a:ext cx="967003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DIIS</a:t>
            </a:r>
            <a:endParaRPr lang="en-US" sz="2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E2F058-4D9A-4E23-BEFA-10721C685CB1}"/>
              </a:ext>
            </a:extLst>
          </p:cNvPr>
          <p:cNvCxnSpPr>
            <a:cxnSpLocks/>
          </p:cNvCxnSpPr>
          <p:nvPr/>
        </p:nvCxnSpPr>
        <p:spPr>
          <a:xfrm flipH="1">
            <a:off x="7286171" y="2525487"/>
            <a:ext cx="10087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5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AEEB-CCF6-4F00-8702-CFDA478E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Algorithm for molecular geometry optimizations </a:t>
            </a:r>
          </a:p>
        </p:txBody>
      </p:sp>
      <p:pic>
        <p:nvPicPr>
          <p:cNvPr id="5" name="Content Placeholder 4" descr="Screen Clipping">
            <a:extLst>
              <a:ext uri="{FF2B5EF4-FFF2-40B4-BE49-F238E27FC236}">
                <a16:creationId xmlns:a16="http://schemas.microsoft.com/office/drawing/2014/main" id="{9A0E8473-5CD8-4B07-A22F-90CB26733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40" y="1537556"/>
            <a:ext cx="6333319" cy="5320444"/>
          </a:xfrm>
        </p:spPr>
      </p:pic>
    </p:spTree>
    <p:extLst>
      <p:ext uri="{BB962C8B-B14F-4D97-AF65-F5344CB8AC3E}">
        <p14:creationId xmlns:p14="http://schemas.microsoft.com/office/powerpoint/2010/main" val="100017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AEEB-CCF6-4F00-8702-CFDA478E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Efficient coordinate 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B93D7-C9A3-429B-8106-234F1F85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Multidimensional optimizations work best in coordinate systems in which the internal motions are as decoupled as possible.</a:t>
            </a:r>
          </a:p>
          <a:p>
            <a:r>
              <a:rPr lang="en-US" sz="2000" dirty="0"/>
              <a:t>Cartesian – simplest to implement, consistent performance. Typically only choice in supercell calculations. </a:t>
            </a:r>
          </a:p>
          <a:p>
            <a:r>
              <a:rPr lang="en-US" sz="2000" dirty="0"/>
              <a:t>Z-matrix – easy to use, easier to estimate initial Hessian. Has problems with rings or unusual coordination modes.</a:t>
            </a:r>
          </a:p>
          <a:p>
            <a:r>
              <a:rPr lang="en-US" sz="2000" dirty="0"/>
              <a:t>Natural internal – linear combinations of internals that match more closely to normal modes of molecules. Can work very efficiently, especially for ring systems, but are hard to generate automatically. </a:t>
            </a:r>
          </a:p>
          <a:p>
            <a:r>
              <a:rPr lang="en-US" sz="2000" dirty="0"/>
              <a:t>Redundant internal – produces an over-determined set of internal coordinates, like all bond distance, all angles between bonded atoms, all dihedrals. Construct Hessian guess using some sort of forcefield. Works very efficiently for molecules.  </a:t>
            </a:r>
          </a:p>
        </p:txBody>
      </p:sp>
    </p:spTree>
    <p:extLst>
      <p:ext uri="{BB962C8B-B14F-4D97-AF65-F5344CB8AC3E}">
        <p14:creationId xmlns:p14="http://schemas.microsoft.com/office/powerpoint/2010/main" val="385968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</TotalTime>
  <Words>437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Times New Roman</vt:lpstr>
      <vt:lpstr>Wingdings</vt:lpstr>
      <vt:lpstr>Office Theme</vt:lpstr>
      <vt:lpstr>Computational Chemistry</vt:lpstr>
      <vt:lpstr>Optimization algorithms</vt:lpstr>
      <vt:lpstr> Steepest descent</vt:lpstr>
      <vt:lpstr> Conjugate gradient</vt:lpstr>
      <vt:lpstr> Quasi-Newton Raphson</vt:lpstr>
      <vt:lpstr>Geometry Direct Inversion in the Iterative Subspace (GDIIS)</vt:lpstr>
      <vt:lpstr>Ionic optimization algorithms in VASP</vt:lpstr>
      <vt:lpstr>Algorithm for molecular geometry optimizations </vt:lpstr>
      <vt:lpstr>Efficient coordinate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Chemistry</dc:title>
  <dc:creator>Yujia Wang</dc:creator>
  <cp:lastModifiedBy>Yujia Wang</cp:lastModifiedBy>
  <cp:revision>54</cp:revision>
  <dcterms:created xsi:type="dcterms:W3CDTF">2017-09-15T13:43:42Z</dcterms:created>
  <dcterms:modified xsi:type="dcterms:W3CDTF">2017-10-14T01:35:29Z</dcterms:modified>
</cp:coreProperties>
</file>