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gif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Intro and QM Postulates Summary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CBE 66697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Gray Laughlin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0 - What Questions can QM Address?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263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we interested in knowing?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Shapes and properties of atoms and molecules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Macroscopic properties of materials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Reactivity between chemical species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Energy released and consumed by chemical reactions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4700" y="1152475"/>
            <a:ext cx="4263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Computational Tools: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Schrödinger equation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Density Functional Theory (DFT)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Molecular Dynamics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1 - The Schrödinger Equation</a:t>
            </a:r>
          </a:p>
        </p:txBody>
      </p:sp>
      <p:cxnSp>
        <p:nvCxnSpPr>
          <p:cNvPr id="68" name="Shape 68"/>
          <p:cNvCxnSpPr/>
          <p:nvPr/>
        </p:nvCxnSpPr>
        <p:spPr>
          <a:xfrm flipH="1" rot="10800000">
            <a:off x="3373700" y="2837650"/>
            <a:ext cx="5056500" cy="1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creenshot from 2017-09-05 11-41-37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25" y="1113325"/>
            <a:ext cx="39814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66150" y="1257575"/>
            <a:ext cx="25914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09-05 11-44-44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813" y="3202463"/>
            <a:ext cx="65246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18750" y="1225950"/>
            <a:ext cx="23388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Eigenvalue problem in which Ĥ acts on the wavefunction.</a:t>
            </a:r>
          </a:p>
        </p:txBody>
      </p:sp>
      <p:pic>
        <p:nvPicPr>
          <p:cNvPr descr="Screenshot from 2017-09-05 11-50-54.png"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38" y="2284888"/>
            <a:ext cx="1304925" cy="33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>
            <a:stCxn id="73" idx="2"/>
            <a:endCxn id="75" idx="0"/>
          </p:cNvCxnSpPr>
          <p:nvPr/>
        </p:nvCxnSpPr>
        <p:spPr>
          <a:xfrm flipH="1">
            <a:off x="999600" y="2618263"/>
            <a:ext cx="261900" cy="6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/>
          <p:nvPr/>
        </p:nvCxnSpPr>
        <p:spPr>
          <a:xfrm flipH="1">
            <a:off x="1398500" y="2616525"/>
            <a:ext cx="284400" cy="8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" name="Shape 75"/>
          <p:cNvSpPr txBox="1"/>
          <p:nvPr/>
        </p:nvSpPr>
        <p:spPr>
          <a:xfrm>
            <a:off x="213325" y="3289400"/>
            <a:ext cx="1572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Kinetic and Potential Energy Operators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Lecture 1 - Postulates of QM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The physical state of a system is completely described by its wavefunction.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Physical Requirements for Ψ: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50" y="2135750"/>
            <a:ext cx="1435700" cy="143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ave function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500" y="2161925"/>
            <a:ext cx="2684000" cy="139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9-05 11-19-49.png"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7975" y="3911638"/>
            <a:ext cx="22479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9376" y="3699925"/>
            <a:ext cx="1933450" cy="108046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20025" y="2561200"/>
            <a:ext cx="1374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Single-Valued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473400" y="2442700"/>
            <a:ext cx="127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Continuous and twice differentiable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30225" y="4019550"/>
            <a:ext cx="1664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Square-Integrable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952825" y="3758825"/>
            <a:ext cx="1846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Boundary Conditions are Satisfied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1 - Postulates of QM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For all observable quantities (position, momentum, energy), there corresponds a linear quantum mechanical operator.</a:t>
            </a:r>
          </a:p>
        </p:txBody>
      </p:sp>
      <p:pic>
        <p:nvPicPr>
          <p:cNvPr descr="Screenshot from 2017-09-05 11-57-26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38" y="1903920"/>
            <a:ext cx="5076925" cy="27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414275" y="981025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Lecture 1 - Postulates of QM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The expectation value of an observable can be computed with the wavefunction of the system and the operator of the observable.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4. Eigenvalues of the Sch</a:t>
            </a:r>
            <a:r>
              <a:rPr lang="en"/>
              <a:t>rö</a:t>
            </a:r>
            <a:r>
              <a:rPr lang="en"/>
              <a:t>dinger equation are energy-invariant states of the system.</a:t>
            </a:r>
          </a:p>
        </p:txBody>
      </p:sp>
      <p:pic>
        <p:nvPicPr>
          <p:cNvPr descr="Image result for expectation value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152" y="1882700"/>
            <a:ext cx="2893704" cy="961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9-05 11-41-26.png" id="106" name="Shape 106"/>
          <p:cNvPicPr preferRelativeResize="0"/>
          <p:nvPr/>
        </p:nvPicPr>
        <p:blipFill rotWithShape="1">
          <a:blip r:embed="rId4">
            <a:alphaModFix/>
          </a:blip>
          <a:srcRect b="12757" l="25892" r="26805" t="35063"/>
          <a:stretch/>
        </p:blipFill>
        <p:spPr>
          <a:xfrm>
            <a:off x="3481675" y="4007100"/>
            <a:ext cx="2180650" cy="6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3481675" y="3872740"/>
            <a:ext cx="600600" cy="88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 rot="10800000">
            <a:off x="3081231" y="3888645"/>
            <a:ext cx="4884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1598275" y="3691075"/>
            <a:ext cx="19596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Energy Operator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Lecture 1 - Postulates of QM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Quantum mechanical operators that do not commute correspond to observables that cannot both be exactly specified at the same time. </a:t>
            </a:r>
          </a:p>
        </p:txBody>
      </p:sp>
      <p:pic>
        <p:nvPicPr>
          <p:cNvPr descr="Screenshot from 2017-09-05 12-17-44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238" y="2552125"/>
            <a:ext cx="14192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813800" y="2157525"/>
            <a:ext cx="327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Heisenberg’s Uncertainty Principle:</a:t>
            </a:r>
            <a:r>
              <a:rPr lang="en"/>
              <a:t> </a:t>
            </a:r>
          </a:p>
        </p:txBody>
      </p:sp>
      <p:pic>
        <p:nvPicPr>
          <p:cNvPr descr="Screenshot from 2017-09-05 12-19-58.png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700" y="3302450"/>
            <a:ext cx="11430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9-05 12-19-47.png"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850" y="2438750"/>
            <a:ext cx="17907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927500" y="2157525"/>
            <a:ext cx="22914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Definition of Commutator: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211400" y="3001488"/>
            <a:ext cx="35844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Commutator of position and momentum: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