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75" r:id="rId2"/>
    <p:sldId id="620" r:id="rId3"/>
    <p:sldId id="594" r:id="rId4"/>
    <p:sldId id="621" r:id="rId5"/>
    <p:sldId id="622" r:id="rId6"/>
  </p:sldIdLst>
  <p:sldSz cx="9144000" cy="6858000" type="screen4x3"/>
  <p:notesSz cx="6797675" cy="9926638"/>
  <p:embeddedFontLst>
    <p:embeddedFont>
      <p:font typeface="Helvetica57-Condensed" panose="020B0500000000000000" pitchFamily="34" charset="0"/>
      <p:regular r:id="rId9"/>
    </p:embeddedFont>
    <p:embeddedFont>
      <p:font typeface="맑은 고딕" panose="020B0503020000020004" pitchFamily="34" charset="-127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나눔고딕" panose="020D0604000000000000" pitchFamily="34" charset="-127"/>
      <p:regular r:id="rId16"/>
      <p:bold r:id="rId17"/>
    </p:embeddedFont>
    <p:embeddedFont>
      <p:font typeface="Helvetica" panose="020B0604020202030204" pitchFamily="34" charset="0"/>
      <p:regular r:id="rId18"/>
      <p:bold r:id="rId19"/>
      <p:italic r:id="rId20"/>
      <p:boldItalic r:id="rId21"/>
    </p:embeddedFont>
    <p:embeddedFont>
      <p:font typeface="바탕체" panose="02030609000101010101" pitchFamily="49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 pos="799" userDrawn="1">
          <p15:clr>
            <a:srgbClr val="A4A3A4"/>
          </p15:clr>
        </p15:guide>
        <p15:guide id="22" pos="5544" userDrawn="1">
          <p15:clr>
            <a:srgbClr val="A4A3A4"/>
          </p15:clr>
        </p15:guide>
        <p15:guide id="24" orient="horz" pos="3952" userDrawn="1">
          <p15:clr>
            <a:srgbClr val="A4A3A4"/>
          </p15:clr>
        </p15:guide>
        <p15:guide id="27" pos="3000" userDrawn="1">
          <p15:clr>
            <a:srgbClr val="A4A3A4"/>
          </p15:clr>
        </p15:guide>
        <p15:guide id="28" pos="226" userDrawn="1">
          <p15:clr>
            <a:srgbClr val="A4A3A4"/>
          </p15:clr>
        </p15:guide>
        <p15:guide id="30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정현" initials="고" lastIdx="1" clrIdx="0">
    <p:extLst>
      <p:ext uri="{19B8F6BF-5375-455C-9EA6-DF929625EA0E}">
        <p15:presenceInfo xmlns:p15="http://schemas.microsoft.com/office/powerpoint/2012/main" userId="508dfe17a276ea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FF"/>
    <a:srgbClr val="FEF8F4"/>
    <a:srgbClr val="FFFFCC"/>
    <a:srgbClr val="FFCCCC"/>
    <a:srgbClr val="66FFCC"/>
    <a:srgbClr val="FFFA00"/>
    <a:srgbClr val="FFFF66"/>
    <a:srgbClr val="FCF7B8"/>
    <a:srgbClr val="E5F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90328" autoAdjust="0"/>
  </p:normalViewPr>
  <p:slideViewPr>
    <p:cSldViewPr snapToGrid="0">
      <p:cViewPr varScale="1">
        <p:scale>
          <a:sx n="115" d="100"/>
          <a:sy n="115" d="100"/>
        </p:scale>
        <p:origin x="237" y="75"/>
      </p:cViewPr>
      <p:guideLst>
        <p:guide orient="horz" pos="799"/>
        <p:guide pos="5544"/>
        <p:guide orient="horz" pos="3952"/>
        <p:guide pos="3000"/>
        <p:guide pos="226"/>
        <p:guide orient="horz" pos="1968"/>
      </p:guideLst>
    </p:cSldViewPr>
  </p:slideViewPr>
  <p:outlineViewPr>
    <p:cViewPr>
      <p:scale>
        <a:sx n="33" d="100"/>
        <a:sy n="33" d="100"/>
      </p:scale>
      <p:origin x="0" y="-87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3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9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9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4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31842"/>
            <a:ext cx="8785224" cy="1969017"/>
          </a:xfrm>
        </p:spPr>
        <p:txBody>
          <a:bodyPr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2800" b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Lecture 3</a:t>
            </a:r>
            <a:endParaRPr lang="ko-KR" altLang="en-US" sz="28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3505" y="5494460"/>
            <a:ext cx="8181720" cy="1080296"/>
          </a:xfrm>
          <a:ln>
            <a:noFill/>
          </a:ln>
        </p:spPr>
        <p:txBody>
          <a:bodyPr tIns="0" bIns="0" anchor="ctr" anchorCtr="0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Jeonghyun Ko</a:t>
            </a: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Department of Chemical and </a:t>
            </a:r>
            <a:r>
              <a:rPr lang="en-US" altLang="ko-KR" sz="1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Biomolecular</a:t>
            </a: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Engineering</a:t>
            </a: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ko-KR" sz="1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University of Notre Dame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161612"/>
            <a:ext cx="8406000" cy="0"/>
          </a:xfrm>
          <a:prstGeom prst="line">
            <a:avLst/>
          </a:prstGeom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866224" y="5461187"/>
            <a:ext cx="5884952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866224" y="6608028"/>
            <a:ext cx="5884952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385482" y="129088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Helvetica" panose="020B0604020202020204" pitchFamily="34" charset="0"/>
              </a:rPr>
              <a:t>Sep 26, 2017</a:t>
            </a:r>
            <a:endParaRPr lang="ko-KR" altLang="en-US" dirty="0">
              <a:latin typeface="Calibri" panose="020F0502020204030204" pitchFamily="34" charset="0"/>
              <a:ea typeface="나눔고딕" panose="020D0604000000000000" pitchFamily="50" charset="-127"/>
              <a:cs typeface="Helvetica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6127595"/>
            <a:ext cx="2058998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Numerical implementation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Helvetica57-Condensed" panose="020B0600000101010101"/>
              </a:rPr>
              <a:t>1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775" y="4449669"/>
            <a:ext cx="8605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One of the simplest Self-Consistent Field computational codes for determining wavefunctions and the associated potentials.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kern="100">
              <a:solidFill>
                <a:srgbClr val="0F243E"/>
              </a:solidFill>
              <a:latin typeface="Helvetica" panose="020B0604020202020204" pitchFamily="34" charset="0"/>
              <a:ea typeface="바탕체" panose="02030609000101010101" pitchFamily="17" charset="-127"/>
              <a:cs typeface="Helvetica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8775" y="739144"/>
            <a:ext cx="8442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b="1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Herman - Skillman Program (1963)</a:t>
            </a:r>
          </a:p>
        </p:txBody>
      </p:sp>
      <p:pic>
        <p:nvPicPr>
          <p:cNvPr id="9307" name="Picture 91" descr="http://hermes.phys.uwm.edu/projects/elecstruct/hermsk/HS.wf.Zn.0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01" y="1237447"/>
            <a:ext cx="3673999" cy="286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58775" y="5286735"/>
            <a:ext cx="8605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Main assumptions</a:t>
            </a:r>
          </a:p>
          <a:p>
            <a:pPr marL="742950" lvl="1" indent="-285750" latinLnBrk="0">
              <a:buFontTx/>
              <a:buChar char="-"/>
            </a:pP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Use only a single determinantal term</a:t>
            </a:r>
          </a:p>
          <a:p>
            <a:pPr marL="742950" lvl="1" indent="-285750" latinLnBrk="0">
              <a:buFontTx/>
              <a:buChar char="-"/>
            </a:pP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Replace the Hartree-Fock exchange potential terms with an average exchange potential (X</a:t>
            </a:r>
            <a:r>
              <a:rPr lang="en-US" kern="100" baseline="-250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alpha</a:t>
            </a: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) taken from the theory of a free-electron gas. </a:t>
            </a:r>
          </a:p>
        </p:txBody>
      </p:sp>
    </p:spTree>
    <p:extLst>
      <p:ext uri="{BB962C8B-B14F-4D97-AF65-F5344CB8AC3E}">
        <p14:creationId xmlns:p14="http://schemas.microsoft.com/office/powerpoint/2010/main" val="276577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FDA results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Helvetica57-Condensed" panose="020B0600000101010101"/>
              </a:rPr>
              <a:t>1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60" y="1210772"/>
            <a:ext cx="8495486" cy="30449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0241" y="694650"/>
            <a:ext cx="7277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FDA is a knock-off of Herman and Skillman's 1963 code.</a:t>
            </a:r>
          </a:p>
        </p:txBody>
      </p:sp>
    </p:spTree>
    <p:extLst>
      <p:ext uri="{BB962C8B-B14F-4D97-AF65-F5344CB8AC3E}">
        <p14:creationId xmlns:p14="http://schemas.microsoft.com/office/powerpoint/2010/main" val="183465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FDA results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Helvetica57-Condensed" panose="020B0600000101010101"/>
              </a:rPr>
              <a:t>1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8" y="625212"/>
            <a:ext cx="4407472" cy="30631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825" y="767508"/>
            <a:ext cx="3579849" cy="302582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8775" y="4028102"/>
            <a:ext cx="8110884" cy="2566017"/>
            <a:chOff x="358775" y="4028102"/>
            <a:chExt cx="8110884" cy="2566017"/>
          </a:xfrm>
        </p:grpSpPr>
        <p:sp>
          <p:nvSpPr>
            <p:cNvPr id="10" name="직사각형 9"/>
            <p:cNvSpPr/>
            <p:nvPr/>
          </p:nvSpPr>
          <p:spPr>
            <a:xfrm>
              <a:off x="358775" y="4028102"/>
              <a:ext cx="7803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en-US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Koopman’s theorem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946" y="4829117"/>
              <a:ext cx="780371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latinLnBrk="0">
                <a:buFont typeface="Wingdings" panose="05000000000000000000" pitchFamily="2" charset="2"/>
                <a:buChar char="Ø"/>
              </a:pP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Ionization Energy: the energy required to ionize the atom</a:t>
              </a:r>
            </a:p>
            <a:p>
              <a:pPr lvl="1" latinLnBrk="0"/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M(g) → M</a:t>
              </a:r>
              <a:r>
                <a:rPr lang="en-US" sz="1400" kern="100" baseline="300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+</a:t>
              </a: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(g) + e</a:t>
              </a:r>
              <a:r>
                <a:rPr lang="en-US" sz="1400" kern="100" baseline="300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-</a:t>
              </a: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 </a:t>
              </a:r>
            </a:p>
            <a:p>
              <a:pPr lvl="1" latinLnBrk="0"/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IE</a:t>
              </a:r>
              <a:r>
                <a:rPr lang="en-US" sz="1400" kern="100" baseline="-250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1</a:t>
              </a: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 = E [ M</a:t>
              </a:r>
              <a:r>
                <a:rPr lang="en-US" sz="1400" kern="100" baseline="300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+ </a:t>
              </a: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(g) ] – E [ M(g) ] ≈ | Ꜫ</a:t>
              </a:r>
              <a:r>
                <a:rPr lang="en-US" sz="1400" kern="100" baseline="-250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HOMO</a:t>
              </a: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 |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5946" y="5640012"/>
              <a:ext cx="780371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latinLnBrk="0">
                <a:buFont typeface="Wingdings" panose="05000000000000000000" pitchFamily="2" charset="2"/>
                <a:buChar char="Ø"/>
              </a:pP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Electron affinity EA: the energy required to remove a bound electron from an anion to produce the neutal atom</a:t>
              </a:r>
            </a:p>
            <a:p>
              <a:pPr lvl="1" latinLnBrk="0"/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M</a:t>
              </a:r>
              <a:r>
                <a:rPr lang="en-US" sz="1400" kern="100" baseline="300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-</a:t>
              </a: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(g) → M(g) + e</a:t>
              </a:r>
              <a:r>
                <a:rPr lang="en-US" sz="1400" kern="100" baseline="300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-</a:t>
              </a: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 </a:t>
              </a:r>
            </a:p>
            <a:p>
              <a:pPr lvl="1" latinLnBrk="0"/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EA = E [ M(g) ] – E [ M</a:t>
              </a:r>
              <a:r>
                <a:rPr lang="en-US" sz="1400" kern="100" baseline="300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-</a:t>
              </a: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(g) ] ≈ | Ꜫ</a:t>
              </a:r>
              <a:r>
                <a:rPr lang="en-US" sz="1400" kern="100" baseline="-250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LUMO</a:t>
              </a: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 |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5946" y="4449108"/>
              <a:ext cx="7803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latinLnBrk="0">
                <a:buFont typeface="Wingdings" panose="05000000000000000000" pitchFamily="2" charset="2"/>
                <a:buChar char="Ø"/>
              </a:pP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Assumes no relaxation of orbitals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99509" y="1458686"/>
            <a:ext cx="1479242" cy="312928"/>
            <a:chOff x="2599509" y="1458686"/>
            <a:chExt cx="1479242" cy="312928"/>
          </a:xfrm>
        </p:grpSpPr>
        <p:sp>
          <p:nvSpPr>
            <p:cNvPr id="2" name="직사각형 1"/>
            <p:cNvSpPr/>
            <p:nvPr/>
          </p:nvSpPr>
          <p:spPr>
            <a:xfrm>
              <a:off x="2599509" y="1458686"/>
              <a:ext cx="343988" cy="10450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83979" y="1510004"/>
              <a:ext cx="119477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sz="1100" kern="100">
                  <a:solidFill>
                    <a:srgbClr val="FF0000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Unit: Hartree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9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2000" y="-38061"/>
            <a:ext cx="889200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>
                <a:solidFill>
                  <a:srgbClr val="39639D">
                    <a:lumMod val="50000"/>
                  </a:srgb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Correlations</a:t>
            </a:r>
            <a:endParaRPr lang="ko-KR" altLang="en-US" sz="2200" b="1" spc="-150" baseline="-25000" dirty="0">
              <a:solidFill>
                <a:schemeClr val="accent4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37404" y="6400800"/>
            <a:ext cx="1981200" cy="457200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Helvetica57-Condensed" panose="020B0600000101010101"/>
              </a:rPr>
              <a:t>1</a:t>
            </a:r>
            <a:endParaRPr lang="en-US" dirty="0">
              <a:solidFill>
                <a:srgbClr val="002060"/>
              </a:solidFill>
              <a:latin typeface="Helvetica57-Condensed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8775" y="768135"/>
            <a:ext cx="7803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Hartree-Fock doesn’t work well when making/breaking bonds, or any system with “weak” electron interactions.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5946" y="1515628"/>
            <a:ext cx="7803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sz="1400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The wavefunction can be written as one Slater determinant.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5946" y="1891832"/>
            <a:ext cx="7803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Ø"/>
            </a:pPr>
            <a:r>
              <a:rPr lang="en-US" sz="1400" kern="100">
                <a:solidFill>
                  <a:srgbClr val="0F243E"/>
                </a:solidFill>
                <a:latin typeface="Helvetica" panose="020B0604020202020204" pitchFamily="34" charset="0"/>
                <a:ea typeface="바탕체" panose="02030609000101010101" pitchFamily="17" charset="-127"/>
                <a:cs typeface="Helvetica" panose="020B0604020202020204" pitchFamily="34" charset="0"/>
              </a:rPr>
              <a:t>Each electron interacts with an average charge distribution due to the other electrons.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58775" y="2561306"/>
            <a:ext cx="8110884" cy="1793171"/>
            <a:chOff x="358775" y="2561306"/>
            <a:chExt cx="8110884" cy="1793171"/>
          </a:xfrm>
        </p:grpSpPr>
        <p:sp>
          <p:nvSpPr>
            <p:cNvPr id="18" name="직사각형 17"/>
            <p:cNvSpPr/>
            <p:nvPr/>
          </p:nvSpPr>
          <p:spPr>
            <a:xfrm>
              <a:off x="358775" y="2561306"/>
              <a:ext cx="78037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en-US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Electron Correlation:  Difference between energy calculated with exact wave-function and energy from using Hartree-Fock wavefunction.	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5946" y="3831257"/>
              <a:ext cx="78037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latinLnBrk="0">
                <a:buFont typeface="Wingdings" panose="05000000000000000000" pitchFamily="2" charset="2"/>
                <a:buChar char="Ø"/>
              </a:pP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It accounts for the neglect of instantaneous electron-electron interactions of Hartree-Fock method.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98816" y="3276990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r>
                <a:rPr lang="en-US" altLang="en-US" sz="1600" b="1" baseline="-25000">
                  <a:latin typeface="Helvetica" panose="020B0604020202020204" pitchFamily="34" charset="0"/>
                  <a:cs typeface="Helvetica" panose="020B0604020202020204" pitchFamily="34" charset="0"/>
                </a:rPr>
                <a:t>corr</a:t>
              </a:r>
              <a:r>
                <a:rPr lang="en-US" altLang="en-US" sz="1600" b="1">
                  <a:latin typeface="Helvetica" panose="020B0604020202020204" pitchFamily="34" charset="0"/>
                  <a:cs typeface="Helvetica" panose="020B0604020202020204" pitchFamily="34" charset="0"/>
                </a:rPr>
                <a:t> = E</a:t>
              </a:r>
              <a:r>
                <a:rPr lang="en-US" altLang="en-US" sz="1600" b="1" baseline="-25000">
                  <a:latin typeface="Helvetica" panose="020B0604020202020204" pitchFamily="34" charset="0"/>
                  <a:cs typeface="Helvetica" panose="020B0604020202020204" pitchFamily="34" charset="0"/>
                </a:rPr>
                <a:t>exact</a:t>
              </a:r>
              <a:r>
                <a:rPr lang="en-US" altLang="en-US" sz="1600" b="1">
                  <a:latin typeface="Helvetica" panose="020B0604020202020204" pitchFamily="34" charset="0"/>
                  <a:cs typeface="Helvetica" panose="020B0604020202020204" pitchFamily="34" charset="0"/>
                </a:rPr>
                <a:t> - E</a:t>
              </a:r>
              <a:r>
                <a:rPr lang="en-US" altLang="en-US" sz="1600" b="1" baseline="-25000">
                  <a:latin typeface="Helvetica" panose="020B0604020202020204" pitchFamily="34" charset="0"/>
                  <a:cs typeface="Helvetica" panose="020B0604020202020204" pitchFamily="34" charset="0"/>
                </a:rPr>
                <a:t>HF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8775" y="4570190"/>
            <a:ext cx="8263284" cy="984779"/>
            <a:chOff x="358775" y="4570190"/>
            <a:chExt cx="8263284" cy="984779"/>
          </a:xfrm>
        </p:grpSpPr>
        <p:sp>
          <p:nvSpPr>
            <p:cNvPr id="21" name="직사각형 20"/>
            <p:cNvSpPr/>
            <p:nvPr/>
          </p:nvSpPr>
          <p:spPr>
            <a:xfrm>
              <a:off x="358775" y="4570190"/>
              <a:ext cx="78037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en-US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we get correlation energy by adding additional Slater determinants to our expansion of wavefunction.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8346" y="5247192"/>
              <a:ext cx="7803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latinLnBrk="0">
                <a:buFont typeface="Wingdings" panose="05000000000000000000" pitchFamily="2" charset="2"/>
                <a:buChar char="Ø"/>
              </a:pPr>
              <a:r>
                <a:rPr lang="en-US" sz="1400" kern="100">
                  <a:solidFill>
                    <a:srgbClr val="0F243E"/>
                  </a:solidFill>
                  <a:latin typeface="Helvetica" panose="020B0604020202020204" pitchFamily="34" charset="0"/>
                  <a:ea typeface="바탕체" panose="02030609000101010101" pitchFamily="17" charset="-127"/>
                  <a:cs typeface="Helvetica" panose="020B0604020202020204" pitchFamily="34" charset="0"/>
                </a:rPr>
                <a:t>Discuss this later….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9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29872</TotalTime>
  <Words>302</Words>
  <Application>Microsoft Office PowerPoint</Application>
  <PresentationFormat>On-screen Show (4:3)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Helvetica57-Condensed</vt:lpstr>
      <vt:lpstr>맑은 고딕</vt:lpstr>
      <vt:lpstr>Calibri</vt:lpstr>
      <vt:lpstr>나눔고딕</vt:lpstr>
      <vt:lpstr>Arial</vt:lpstr>
      <vt:lpstr>Helvetica</vt:lpstr>
      <vt:lpstr>바탕체</vt:lpstr>
      <vt:lpstr>Wingdings</vt:lpstr>
      <vt:lpstr>Office 테마</vt:lpstr>
      <vt:lpstr>Lecture 3</vt:lpstr>
      <vt:lpstr>Numerical implementation</vt:lpstr>
      <vt:lpstr>FDA results</vt:lpstr>
      <vt:lpstr>FDA results</vt:lpstr>
      <vt:lpstr>Correlations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Jeonghyun Ko</cp:lastModifiedBy>
  <cp:revision>1417</cp:revision>
  <cp:lastPrinted>2015-06-11T01:32:50Z</cp:lastPrinted>
  <dcterms:created xsi:type="dcterms:W3CDTF">2011-08-24T01:05:33Z</dcterms:created>
  <dcterms:modified xsi:type="dcterms:W3CDTF">2017-12-05T18:23:22Z</dcterms:modified>
</cp:coreProperties>
</file>