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64"/>
  </p:notesMasterIdLst>
  <p:sldIdLst>
    <p:sldId id="284" r:id="rId2"/>
    <p:sldId id="360" r:id="rId3"/>
    <p:sldId id="285" r:id="rId4"/>
    <p:sldId id="361" r:id="rId5"/>
    <p:sldId id="301" r:id="rId6"/>
    <p:sldId id="303" r:id="rId7"/>
    <p:sldId id="286" r:id="rId8"/>
    <p:sldId id="302" r:id="rId9"/>
    <p:sldId id="304" r:id="rId10"/>
    <p:sldId id="306" r:id="rId11"/>
    <p:sldId id="362" r:id="rId12"/>
    <p:sldId id="307" r:id="rId13"/>
    <p:sldId id="310" r:id="rId14"/>
    <p:sldId id="308" r:id="rId15"/>
    <p:sldId id="337" r:id="rId16"/>
    <p:sldId id="309" r:id="rId17"/>
    <p:sldId id="311" r:id="rId18"/>
    <p:sldId id="312" r:id="rId19"/>
    <p:sldId id="313" r:id="rId20"/>
    <p:sldId id="314" r:id="rId21"/>
    <p:sldId id="287" r:id="rId22"/>
    <p:sldId id="288" r:id="rId23"/>
    <p:sldId id="363" r:id="rId24"/>
    <p:sldId id="335" r:id="rId25"/>
    <p:sldId id="319" r:id="rId26"/>
    <p:sldId id="318" r:id="rId27"/>
    <p:sldId id="320" r:id="rId28"/>
    <p:sldId id="321" r:id="rId29"/>
    <p:sldId id="322" r:id="rId30"/>
    <p:sldId id="365" r:id="rId31"/>
    <p:sldId id="323" r:id="rId32"/>
    <p:sldId id="324" r:id="rId33"/>
    <p:sldId id="325" r:id="rId34"/>
    <p:sldId id="326" r:id="rId35"/>
    <p:sldId id="328" r:id="rId36"/>
    <p:sldId id="329" r:id="rId37"/>
    <p:sldId id="334" r:id="rId38"/>
    <p:sldId id="364" r:id="rId39"/>
    <p:sldId id="330" r:id="rId40"/>
    <p:sldId id="331" r:id="rId41"/>
    <p:sldId id="332" r:id="rId42"/>
    <p:sldId id="340" r:id="rId43"/>
    <p:sldId id="333" r:id="rId44"/>
    <p:sldId id="305" r:id="rId45"/>
    <p:sldId id="270" r:id="rId46"/>
    <p:sldId id="366" r:id="rId47"/>
    <p:sldId id="367" r:id="rId48"/>
    <p:sldId id="368" r:id="rId49"/>
    <p:sldId id="369" r:id="rId50"/>
    <p:sldId id="371" r:id="rId51"/>
    <p:sldId id="372" r:id="rId52"/>
    <p:sldId id="344" r:id="rId53"/>
    <p:sldId id="346" r:id="rId54"/>
    <p:sldId id="345" r:id="rId55"/>
    <p:sldId id="347" r:id="rId56"/>
    <p:sldId id="355" r:id="rId57"/>
    <p:sldId id="373" r:id="rId58"/>
    <p:sldId id="374" r:id="rId59"/>
    <p:sldId id="375" r:id="rId60"/>
    <p:sldId id="377" r:id="rId61"/>
    <p:sldId id="378" r:id="rId62"/>
    <p:sldId id="376" r:id="rId6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22472"/>
    <p:restoredTop sz="79274"/>
  </p:normalViewPr>
  <p:slideViewPr>
    <p:cSldViewPr snapToGrid="0">
      <p:cViewPr>
        <p:scale>
          <a:sx n="150" d="100"/>
          <a:sy n="150" d="100"/>
        </p:scale>
        <p:origin x="1784" y="10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399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Once in a lifetime usually means all zeros until the end</a:t>
            </a:r>
          </a:p>
          <a:p>
            <a:r>
              <a:rPr lang="en-US" dirty="0" smtClean="0"/>
              <a:t>Frequency: it can be every second or once in a lifetime.</a:t>
            </a:r>
          </a:p>
          <a:p>
            <a:r>
              <a:rPr lang="en-US" dirty="0" smtClean="0"/>
              <a:t>Purpose: Give an agent feedback about its success</a:t>
            </a:r>
            <a:endParaRPr lang="en-US" dirty="0"/>
          </a:p>
        </p:txBody>
      </p:sp>
    </p:spTree>
    <p:extLst>
      <p:ext uri="{BB962C8B-B14F-4D97-AF65-F5344CB8AC3E}">
        <p14:creationId xmlns:p14="http://schemas.microsoft.com/office/powerpoint/2010/main" val="1194842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070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driving cars. </a:t>
            </a:r>
            <a:r>
              <a:rPr lang="en-US" dirty="0" err="1" smtClean="0"/>
              <a:t>Contnuous</a:t>
            </a:r>
            <a:r>
              <a:rPr lang="en-US" baseline="0" dirty="0" smtClean="0"/>
              <a:t> actions (accelerate or varying speed) </a:t>
            </a:r>
            <a:endParaRPr lang="en-US" dirty="0"/>
          </a:p>
        </p:txBody>
      </p:sp>
    </p:spTree>
    <p:extLst>
      <p:ext uri="{BB962C8B-B14F-4D97-AF65-F5344CB8AC3E}">
        <p14:creationId xmlns:p14="http://schemas.microsoft.com/office/powerpoint/2010/main" val="669902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know </a:t>
            </a:r>
            <a:r>
              <a:rPr lang="en-US" dirty="0" err="1" smtClean="0"/>
              <a:t>enviroment</a:t>
            </a:r>
            <a:r>
              <a:rPr lang="en-US" dirty="0" smtClean="0"/>
              <a:t>, but also</a:t>
            </a:r>
            <a:r>
              <a:rPr lang="en-US" baseline="0" dirty="0" smtClean="0"/>
              <a:t> learn probabilities </a:t>
            </a:r>
            <a:r>
              <a:rPr lang="mr-IN" baseline="0" dirty="0" smtClean="0"/>
              <a:t>…</a:t>
            </a:r>
            <a:r>
              <a:rPr lang="en-US" baseline="0" dirty="0" smtClean="0"/>
              <a:t>. )observation tells us the state </a:t>
            </a:r>
            <a:r>
              <a:rPr lang="mr-IN" baseline="0" dirty="0" smtClean="0"/>
              <a:t>…</a:t>
            </a:r>
            <a:r>
              <a:rPr lang="en-US" baseline="0" dirty="0" smtClean="0"/>
              <a:t> </a:t>
            </a:r>
            <a:endParaRPr lang="en-US" dirty="0"/>
          </a:p>
        </p:txBody>
      </p:sp>
    </p:spTree>
    <p:extLst>
      <p:ext uri="{BB962C8B-B14F-4D97-AF65-F5344CB8AC3E}">
        <p14:creationId xmlns:p14="http://schemas.microsoft.com/office/powerpoint/2010/main" val="9839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diagram</a:t>
            </a:r>
            <a:r>
              <a:rPr lang="en-US" baseline="0" dirty="0" smtClean="0"/>
              <a:t> is not my favorite </a:t>
            </a:r>
            <a:endParaRPr lang="en-US" dirty="0"/>
          </a:p>
        </p:txBody>
      </p:sp>
    </p:spTree>
    <p:extLst>
      <p:ext uri="{BB962C8B-B14F-4D97-AF65-F5344CB8AC3E}">
        <p14:creationId xmlns:p14="http://schemas.microsoft.com/office/powerpoint/2010/main" val="96696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﻿Machine learning (ML): RL, being a subfield of ML, borrows lots of its machinery, tricks, and techniques from ML. Basically, the goal of RL is to learn how an agent should behave when it is given imperfect observational data.</a:t>
            </a:r>
          </a:p>
          <a:p>
            <a:r>
              <a:rPr lang="en-US" dirty="0" smtClean="0"/>
              <a:t>.</a:t>
            </a:r>
          </a:p>
          <a:p>
            <a:r>
              <a:rPr lang="en-US" dirty="0" smtClean="0"/>
              <a:t> Neuroscience: We saw the dopamine system as our example, and it has been shown that the human brain acts closely to the RL model. Psychology: This studies behavior in various conditions, such as how people react and adapt, which is close to the RL topic. </a:t>
            </a:r>
          </a:p>
          <a:p>
            <a:r>
              <a:rPr lang="en-US" dirty="0" smtClean="0"/>
              <a:t>Economics: One of the important topics is how to maximize reward in terms of imperfect knowledge and the changing conditions of the real world. Mathematics: This works with idealized systems, and also devotes significant attention to finding and reaching the optimal conditions in the field of operations research. </a:t>
            </a:r>
          </a:p>
          <a:p>
            <a:r>
              <a:rPr lang="en-US" dirty="0" smtClean="0"/>
              <a:t>Engineering (especially optimal control): This helps in taking a sequence of optimal actions to get the best result</a:t>
            </a:r>
            <a:endParaRPr lang="en-US" dirty="0"/>
          </a:p>
        </p:txBody>
      </p:sp>
    </p:spTree>
    <p:extLst>
      <p:ext uri="{BB962C8B-B14F-4D97-AF65-F5344CB8AC3E}">
        <p14:creationId xmlns:p14="http://schemas.microsoft.com/office/powerpoint/2010/main" val="81105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7357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7847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latin typeface="Arial"/>
                <a:ea typeface="Arial"/>
                <a:cs typeface="Arial"/>
                <a:sym typeface="Arial"/>
              </a:rPr>
              <a:t>finite number  of states (continuous domain)</a:t>
            </a:r>
            <a:r>
              <a:rPr lang="en-US" sz="1100" b="0" i="0" u="none" strike="noStrike" cap="none" baseline="0" dirty="0" smtClean="0">
                <a:solidFill>
                  <a:srgbClr val="000000"/>
                </a:solidFill>
                <a:latin typeface="Arial"/>
                <a:ea typeface="Arial"/>
                <a:cs typeface="Arial"/>
                <a:sym typeface="Arial"/>
              </a:rPr>
              <a:t> </a:t>
            </a:r>
            <a:endParaRPr lang="en-US" dirty="0"/>
          </a:p>
        </p:txBody>
      </p:sp>
    </p:spTree>
    <p:extLst>
      <p:ext uri="{BB962C8B-B14F-4D97-AF65-F5344CB8AC3E}">
        <p14:creationId xmlns:p14="http://schemas.microsoft.com/office/powerpoint/2010/main" val="180762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4409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62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Cont. P(</a:t>
            </a:r>
            <a:r>
              <a:rPr lang="en-US" dirty="0" err="1" smtClean="0"/>
              <a:t>xt|x</a:t>
            </a:r>
            <a:r>
              <a:rPr lang="en-US" dirty="0" smtClean="0"/>
              <a:t>_{t-1})</a:t>
            </a:r>
            <a:r>
              <a:rPr lang="en-US" baseline="0" dirty="0" smtClean="0"/>
              <a:t> </a:t>
            </a:r>
            <a:endParaRPr lang="en-US" dirty="0"/>
          </a:p>
        </p:txBody>
      </p:sp>
    </p:spTree>
    <p:extLst>
      <p:ext uri="{BB962C8B-B14F-4D97-AF65-F5344CB8AC3E}">
        <p14:creationId xmlns:p14="http://schemas.microsoft.com/office/powerpoint/2010/main" val="555399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4012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7271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It is all paths integrated</a:t>
            </a:r>
            <a:r>
              <a:rPr lang="en-US" baseline="0" dirty="0" smtClean="0"/>
              <a:t> with the Transition Probabilities </a:t>
            </a:r>
            <a:endParaRPr lang="en-US" dirty="0"/>
          </a:p>
        </p:txBody>
      </p:sp>
    </p:spTree>
    <p:extLst>
      <p:ext uri="{BB962C8B-B14F-4D97-AF65-F5344CB8AC3E}">
        <p14:creationId xmlns:p14="http://schemas.microsoft.com/office/powerpoint/2010/main" val="289214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346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8062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For example, the</a:t>
            </a:r>
            <a:r>
              <a:rPr lang="en-US" baseline="0" dirty="0" smtClean="0"/>
              <a:t> </a:t>
            </a:r>
            <a:r>
              <a:rPr lang="en-US" dirty="0" smtClean="0"/>
              <a:t>robot in the grid world, the agent can have different policies, which will lead to different sets of visited states. For example, this robot can perform the following actions: Blindly move forward regardless of anything Try to go around obstacles by checking whether that previous forward action failed Funnily spin around to entertain its creator Choose an action randomly modelling a drunk robot in the grid world scenario, and so on …</a:t>
            </a:r>
          </a:p>
          <a:p>
            <a:endParaRPr lang="en-US" dirty="0"/>
          </a:p>
        </p:txBody>
      </p:sp>
    </p:spTree>
    <p:extLst>
      <p:ext uri="{BB962C8B-B14F-4D97-AF65-F5344CB8AC3E}">
        <p14:creationId xmlns:p14="http://schemas.microsoft.com/office/powerpoint/2010/main" val="2105845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286193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7230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887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878500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02b41713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02b41713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NEEDS TO CHANGE </a:t>
            </a:r>
            <a:endParaRPr lang="en-US" dirty="0"/>
          </a:p>
        </p:txBody>
      </p:sp>
    </p:spTree>
    <p:extLst>
      <p:ext uri="{BB962C8B-B14F-4D97-AF65-F5344CB8AC3E}">
        <p14:creationId xmlns:p14="http://schemas.microsoft.com/office/powerpoint/2010/main" val="833051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NEEDS TO CHANGE </a:t>
            </a:r>
            <a:endParaRPr lang="en-US" dirty="0"/>
          </a:p>
        </p:txBody>
      </p:sp>
    </p:spTree>
    <p:extLst>
      <p:ext uri="{BB962C8B-B14F-4D97-AF65-F5344CB8AC3E}">
        <p14:creationId xmlns:p14="http://schemas.microsoft.com/office/powerpoint/2010/main" val="1054833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Clear notation </a:t>
            </a:r>
            <a:endParaRPr lang="en-US" dirty="0"/>
          </a:p>
        </p:txBody>
      </p:sp>
    </p:spTree>
    <p:extLst>
      <p:ext uri="{BB962C8B-B14F-4D97-AF65-F5344CB8AC3E}">
        <p14:creationId xmlns:p14="http://schemas.microsoft.com/office/powerpoint/2010/main" val="1386999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592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284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88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38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improvised in real time. Many systems are not stationary so RL tries to learn online. </a:t>
            </a:r>
          </a:p>
          <a:p>
            <a:endParaRPr lang="en-US" dirty="0"/>
          </a:p>
        </p:txBody>
      </p:sp>
    </p:spTree>
    <p:extLst>
      <p:ext uri="{BB962C8B-B14F-4D97-AF65-F5344CB8AC3E}">
        <p14:creationId xmlns:p14="http://schemas.microsoft.com/office/powerpoint/2010/main" val="1931033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Observations = reward</a:t>
            </a:r>
            <a:r>
              <a:rPr lang="mr-IN" dirty="0" smtClean="0"/>
              <a:t>…</a:t>
            </a:r>
            <a:r>
              <a:rPr lang="en-US" dirty="0" smtClean="0"/>
              <a:t>. And next states </a:t>
            </a:r>
            <a:r>
              <a:rPr lang="mr-IN" dirty="0" smtClean="0"/>
              <a:t>…</a:t>
            </a:r>
            <a:r>
              <a:rPr lang="en-US" dirty="0" smtClean="0"/>
              <a:t> </a:t>
            </a:r>
            <a:r>
              <a:rPr lang="en-US" dirty="0" err="1" smtClean="0"/>
              <a:t>Strickly</a:t>
            </a:r>
            <a:r>
              <a:rPr lang="en-US" dirty="0" smtClean="0"/>
              <a:t> speaking</a:t>
            </a:r>
            <a:r>
              <a:rPr lang="en-US" baseline="0" dirty="0" smtClean="0"/>
              <a:t> observations depend on the current state </a:t>
            </a:r>
            <a:endParaRPr lang="en-US" dirty="0" smtClean="0"/>
          </a:p>
          <a:p>
            <a:r>
              <a:rPr lang="en-US" dirty="0" smtClean="0"/>
              <a:t>We do not know the</a:t>
            </a:r>
            <a:r>
              <a:rPr lang="en-US" baseline="0" dirty="0" smtClean="0"/>
              <a:t> environment or consequence the hidden treasures. You need to explore. </a:t>
            </a:r>
          </a:p>
          <a:p>
            <a:endParaRPr lang="en-US" dirty="0" smtClean="0"/>
          </a:p>
          <a:p>
            <a:endParaRPr lang="en-US" dirty="0"/>
          </a:p>
        </p:txBody>
      </p:sp>
    </p:spTree>
    <p:extLst>
      <p:ext uri="{BB962C8B-B14F-4D97-AF65-F5344CB8AC3E}">
        <p14:creationId xmlns:p14="http://schemas.microsoft.com/office/powerpoint/2010/main" val="36559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889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charset="0"/>
              <a:buNone/>
            </a:pPr>
            <a:r>
              <a:rPr lang="en-US" dirty="0" smtClean="0"/>
              <a:t>Agent </a:t>
            </a:r>
          </a:p>
          <a:p>
            <a:pPr marL="0" indent="0">
              <a:buFont typeface="Arial" charset="0"/>
              <a:buNone/>
            </a:pPr>
            <a:r>
              <a:rPr lang="en-US" dirty="0" smtClean="0"/>
              <a:t>Environment </a:t>
            </a:r>
          </a:p>
          <a:p>
            <a:pPr marL="0" indent="0">
              <a:buFont typeface="Arial" charset="0"/>
              <a:buNone/>
            </a:pPr>
            <a:r>
              <a:rPr lang="en-US" dirty="0" smtClean="0"/>
              <a:t>Actions, </a:t>
            </a:r>
          </a:p>
          <a:p>
            <a:pPr marL="0" indent="0">
              <a:buFont typeface="Arial" charset="0"/>
              <a:buNone/>
            </a:pPr>
            <a:r>
              <a:rPr lang="en-US" dirty="0" smtClean="0"/>
              <a:t>Reward, and </a:t>
            </a:r>
          </a:p>
          <a:p>
            <a:pPr marL="0" indent="0">
              <a:buFont typeface="Arial" charset="0"/>
              <a:buNone/>
            </a:pPr>
            <a:r>
              <a:rPr lang="en-US" dirty="0" smtClean="0"/>
              <a:t>Observations:</a:t>
            </a:r>
          </a:p>
          <a:p>
            <a:endParaRPr lang="en-US" dirty="0"/>
          </a:p>
        </p:txBody>
      </p:sp>
    </p:spTree>
    <p:extLst>
      <p:ext uri="{BB962C8B-B14F-4D97-AF65-F5344CB8AC3E}">
        <p14:creationId xmlns:p14="http://schemas.microsoft.com/office/powerpoint/2010/main" val="8920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53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271177"/>
            <a:ext cx="7772400" cy="1102519"/>
          </a:xfrm>
          <a:prstGeom prst="rect">
            <a:avLst/>
          </a:prstGeom>
        </p:spPr>
        <p:txBody>
          <a:bodyPr/>
          <a:lstStyle>
            <a:lvl1pPr>
              <a:defRPr sz="255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7" name="TextBox 6"/>
          <p:cNvSpPr txBox="1"/>
          <p:nvPr/>
        </p:nvSpPr>
        <p:spPr>
          <a:xfrm>
            <a:off x="1562100" y="2218896"/>
            <a:ext cx="6019800" cy="738664"/>
          </a:xfrm>
          <a:prstGeom prst="rect">
            <a:avLst/>
          </a:prstGeom>
          <a:noFill/>
        </p:spPr>
        <p:txBody>
          <a:bodyPr wrap="square" rtlCol="0">
            <a:spAutoFit/>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2400" kern="1200" dirty="0">
                <a:solidFill>
                  <a:schemeClr val="tx1">
                    <a:lumMod val="75000"/>
                    <a:lumOff val="25000"/>
                  </a:schemeClr>
                </a:solidFill>
                <a:effectLst/>
                <a:latin typeface="Karla" charset="0"/>
                <a:ea typeface="Karla" charset="0"/>
                <a:cs typeface="Karla" charset="0"/>
              </a:rPr>
              <a:t>CS109B Data Science 2</a:t>
            </a:r>
            <a:endParaRPr lang="en-US" sz="1800" b="0" i="0" dirty="0">
              <a:solidFill>
                <a:schemeClr val="tx1">
                  <a:lumMod val="75000"/>
                  <a:lumOff val="25000"/>
                </a:schemeClr>
              </a:solidFill>
              <a:latin typeface="Karla" charset="0"/>
              <a:ea typeface="Karla" charset="0"/>
              <a:cs typeface="Karla" charset="0"/>
            </a:endParaRPr>
          </a:p>
          <a:p>
            <a:pPr algn="ctr"/>
            <a:r>
              <a:rPr lang="en-US" sz="1800" b="0" i="0" dirty="0" err="1">
                <a:solidFill>
                  <a:schemeClr val="tx1">
                    <a:lumMod val="75000"/>
                    <a:lumOff val="25000"/>
                  </a:schemeClr>
                </a:solidFill>
                <a:latin typeface="Karla" charset="0"/>
                <a:ea typeface="Karla" charset="0"/>
                <a:cs typeface="Karla" charset="0"/>
              </a:rPr>
              <a:t>Pavlos</a:t>
            </a:r>
            <a:r>
              <a:rPr lang="en-US" sz="1800" b="0" i="0" dirty="0">
                <a:solidFill>
                  <a:schemeClr val="tx1">
                    <a:lumMod val="75000"/>
                    <a:lumOff val="25000"/>
                  </a:schemeClr>
                </a:solidFill>
                <a:latin typeface="Karla" charset="0"/>
                <a:ea typeface="Karla" charset="0"/>
                <a:cs typeface="Karla" charset="0"/>
              </a:rPr>
              <a:t> </a:t>
            </a:r>
            <a:r>
              <a:rPr lang="en-US" sz="1800" b="0" i="0" dirty="0" err="1">
                <a:solidFill>
                  <a:schemeClr val="tx1">
                    <a:lumMod val="75000"/>
                    <a:lumOff val="25000"/>
                  </a:schemeClr>
                </a:solidFill>
                <a:latin typeface="Karla" charset="0"/>
                <a:ea typeface="Karla" charset="0"/>
                <a:cs typeface="Karla" charset="0"/>
              </a:rPr>
              <a:t>Protopapas</a:t>
            </a:r>
            <a:r>
              <a:rPr lang="en-US" sz="1800" b="0" i="0" dirty="0">
                <a:solidFill>
                  <a:schemeClr val="tx1">
                    <a:lumMod val="75000"/>
                    <a:lumOff val="25000"/>
                  </a:schemeClr>
                </a:solidFill>
                <a:latin typeface="Karla" charset="0"/>
                <a:ea typeface="Karla" charset="0"/>
                <a:cs typeface="Karla" charset="0"/>
              </a:rPr>
              <a:t>, Mark Glickman, and Chris Tanner</a:t>
            </a:r>
          </a:p>
        </p:txBody>
      </p:sp>
      <p:grpSp>
        <p:nvGrpSpPr>
          <p:cNvPr id="12" name="Group 11"/>
          <p:cNvGrpSpPr>
            <a:grpSpLocks noChangeAspect="1"/>
          </p:cNvGrpSpPr>
          <p:nvPr/>
        </p:nvGrpSpPr>
        <p:grpSpPr>
          <a:xfrm>
            <a:off x="3356351" y="3321412"/>
            <a:ext cx="2365740" cy="1323596"/>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2400"/>
            </a:lvl1pPr>
            <a:lvl2pPr marL="342887" indent="0">
              <a:buNone/>
              <a:defRPr sz="2100"/>
            </a:lvl2pPr>
            <a:lvl3pPr marL="685773" indent="0">
              <a:buNone/>
              <a:defRPr sz="1800"/>
            </a:lvl3pPr>
            <a:lvl4pPr marL="1028659" indent="0">
              <a:buNone/>
              <a:defRPr sz="1500"/>
            </a:lvl4pPr>
            <a:lvl5pPr marL="1371545" indent="0">
              <a:buNone/>
              <a:defRPr sz="1500"/>
            </a:lvl5pPr>
            <a:lvl6pPr marL="1714432" indent="0">
              <a:buNone/>
              <a:defRPr sz="1500"/>
            </a:lvl6pPr>
            <a:lvl7pPr marL="2057318" indent="0">
              <a:buNone/>
              <a:defRPr sz="1500"/>
            </a:lvl7pPr>
            <a:lvl8pPr marL="2400204" indent="0">
              <a:buNone/>
              <a:defRPr sz="1500"/>
            </a:lvl8pPr>
            <a:lvl9pPr marL="2743091"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47362"/>
            <a:ext cx="8229600" cy="158335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1"/>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713" y="268116"/>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27694" y="4748291"/>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p:cNvGrpSpPr>
          <p:nvPr/>
        </p:nvGrpSpPr>
        <p:grpSpPr>
          <a:xfrm>
            <a:off x="500597" y="4615306"/>
            <a:ext cx="609272" cy="346317"/>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3128204" y="4753280"/>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1159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1969" y="162398"/>
            <a:ext cx="8620062" cy="575457"/>
          </a:xfrm>
          <a:prstGeom prst="rect">
            <a:avLst/>
          </a:prstGeom>
          <a:ln>
            <a:noFill/>
          </a:ln>
        </p:spPr>
        <p:txBody>
          <a:bodyPr/>
          <a:lstStyle>
            <a:lvl1pPr algn="l">
              <a:defRPr>
                <a:solidFill>
                  <a:srgbClr val="46464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061" y="883319"/>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592392"/>
            <a:ext cx="9144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Protopapas, Glickman, Tanner</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713" y="268116"/>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10" name="Group 9"/>
          <p:cNvGrpSpPr>
            <a:grpSpLocks noChangeAspect="1"/>
          </p:cNvGrpSpPr>
          <p:nvPr/>
        </p:nvGrpSpPr>
        <p:grpSpPr>
          <a:xfrm>
            <a:off x="342900" y="4800600"/>
            <a:ext cx="365564" cy="205740"/>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
        <p:nvSpPr>
          <p:cNvPr id="9" name="TextBox 8"/>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887" indent="0">
              <a:buNone/>
              <a:defRPr sz="1350">
                <a:solidFill>
                  <a:schemeClr val="tx1">
                    <a:tint val="75000"/>
                  </a:schemeClr>
                </a:solidFill>
              </a:defRPr>
            </a:lvl2pPr>
            <a:lvl3pPr marL="685773" indent="0">
              <a:buNone/>
              <a:defRPr sz="1200">
                <a:solidFill>
                  <a:schemeClr val="tx1">
                    <a:tint val="75000"/>
                  </a:schemeClr>
                </a:solidFill>
              </a:defRPr>
            </a:lvl3pPr>
            <a:lvl4pPr marL="1028659" indent="0">
              <a:buNone/>
              <a:defRPr sz="1050">
                <a:solidFill>
                  <a:schemeClr val="tx1">
                    <a:tint val="75000"/>
                  </a:schemeClr>
                </a:solidFill>
              </a:defRPr>
            </a:lvl4pPr>
            <a:lvl5pPr marL="1371545" indent="0">
              <a:buNone/>
              <a:defRPr sz="1050">
                <a:solidFill>
                  <a:schemeClr val="tx1">
                    <a:tint val="75000"/>
                  </a:schemeClr>
                </a:solidFill>
              </a:defRPr>
            </a:lvl5pPr>
            <a:lvl6pPr marL="1714432" indent="0">
              <a:buNone/>
              <a:defRPr sz="1050">
                <a:solidFill>
                  <a:schemeClr val="tx1">
                    <a:tint val="75000"/>
                  </a:schemeClr>
                </a:solidFill>
              </a:defRPr>
            </a:lvl6pPr>
            <a:lvl7pPr marL="2057318" indent="0">
              <a:buNone/>
              <a:defRPr sz="1050">
                <a:solidFill>
                  <a:schemeClr val="tx1">
                    <a:tint val="75000"/>
                  </a:schemeClr>
                </a:solidFill>
              </a:defRPr>
            </a:lvl7pPr>
            <a:lvl8pPr marL="2400204" indent="0">
              <a:buNone/>
              <a:defRPr sz="1050">
                <a:solidFill>
                  <a:schemeClr val="tx1">
                    <a:tint val="75000"/>
                  </a:schemeClr>
                </a:solidFill>
              </a:defRPr>
            </a:lvl8pPr>
            <a:lvl9pPr marL="2743091" indent="0">
              <a:buNone/>
              <a:defRPr sz="105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8" name="Group 7"/>
          <p:cNvGrpSpPr>
            <a:grpSpLocks noChangeAspect="1"/>
          </p:cNvGrpSpPr>
          <p:nvPr/>
        </p:nvGrpSpPr>
        <p:grpSpPr>
          <a:xfrm>
            <a:off x="342900" y="4800600"/>
            <a:ext cx="365564" cy="205740"/>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11" name="TextBox 10"/>
          <p:cNvSpPr txBox="1"/>
          <p:nvPr/>
        </p:nvSpPr>
        <p:spPr>
          <a:xfrm>
            <a:off x="7581793" y="4582339"/>
            <a:ext cx="1013419"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342900" y="4800600"/>
            <a:ext cx="365564" cy="205740"/>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grpSp>
        <p:nvGrpSpPr>
          <p:cNvPr id="12" name="Group 11"/>
          <p:cNvGrpSpPr>
            <a:grpSpLocks/>
          </p:cNvGrpSpPr>
          <p:nvPr/>
        </p:nvGrpSpPr>
        <p:grpSpPr>
          <a:xfrm>
            <a:off x="500597" y="4615306"/>
            <a:ext cx="609272" cy="346317"/>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294" y="4615306"/>
            <a:ext cx="356616" cy="356616"/>
          </a:xfrm>
          <a:prstGeom prst="rect">
            <a:avLst/>
          </a:prstGeom>
        </p:spPr>
      </p:pic>
      <p:sp>
        <p:nvSpPr>
          <p:cNvPr id="19" name="TextBox 18"/>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
        <p:nvSpPr>
          <p:cNvPr id="20" name="TextBox 19"/>
          <p:cNvSpPr txBox="1"/>
          <p:nvPr userDrawn="1"/>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5" name="Group 14"/>
          <p:cNvGrpSpPr>
            <a:grpSpLocks noChangeAspect="1"/>
          </p:cNvGrpSpPr>
          <p:nvPr/>
        </p:nvGrpSpPr>
        <p:grpSpPr>
          <a:xfrm>
            <a:off x="342900" y="4800600"/>
            <a:ext cx="365564" cy="205740"/>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grpSp>
        <p:nvGrpSpPr>
          <p:cNvPr id="12" name="Group 11"/>
          <p:cNvGrpSpPr>
            <a:grpSpLocks/>
          </p:cNvGrpSpPr>
          <p:nvPr/>
        </p:nvGrpSpPr>
        <p:grpSpPr>
          <a:xfrm>
            <a:off x="500597" y="4615306"/>
            <a:ext cx="609272" cy="346317"/>
            <a:chOff x="8442646" y="6356350"/>
            <a:chExt cx="482609" cy="274320"/>
          </a:xfrm>
        </p:grpSpPr>
        <p:pic>
          <p:nvPicPr>
            <p:cNvPr id="13" name="Picture 12"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4" name="Picture 13"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294" y="4615306"/>
            <a:ext cx="356616" cy="356616"/>
          </a:xfrm>
          <a:prstGeom prst="rect">
            <a:avLst/>
          </a:prstGeom>
        </p:spPr>
      </p:pic>
      <p:sp>
        <p:nvSpPr>
          <p:cNvPr id="19" name="TextBox 18"/>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4969"/>
            <a:ext cx="8229600" cy="575457"/>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1" name="Group 10"/>
          <p:cNvGrpSpPr>
            <a:grpSpLocks noChangeAspect="1"/>
          </p:cNvGrpSpPr>
          <p:nvPr/>
        </p:nvGrpSpPr>
        <p:grpSpPr>
          <a:xfrm>
            <a:off x="342900" y="4800600"/>
            <a:ext cx="365564" cy="205740"/>
            <a:chOff x="8442646" y="6356350"/>
            <a:chExt cx="482609" cy="274320"/>
          </a:xfrm>
        </p:grpSpPr>
        <p:pic>
          <p:nvPicPr>
            <p:cNvPr id="12" name="Picture 11"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grpSp>
        <p:nvGrpSpPr>
          <p:cNvPr id="9" name="Group 8"/>
          <p:cNvGrpSpPr>
            <a:grpSpLocks/>
          </p:cNvGrpSpPr>
          <p:nvPr/>
        </p:nvGrpSpPr>
        <p:grpSpPr>
          <a:xfrm>
            <a:off x="500597" y="4615306"/>
            <a:ext cx="609272" cy="346317"/>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4" name="Picture 13"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5" name="TextBox 14"/>
          <p:cNvSpPr txBox="1"/>
          <p:nvPr/>
        </p:nvSpPr>
        <p:spPr>
          <a:xfrm>
            <a:off x="7772810" y="4583824"/>
            <a:ext cx="809837" cy="187615"/>
          </a:xfrm>
          <a:prstGeom prst="rect">
            <a:avLst/>
          </a:prstGeom>
          <a:noFill/>
        </p:spPr>
        <p:txBody>
          <a:bodyPr wrap="none" rtlCol="0">
            <a:spAutoFit/>
          </a:bodyPr>
          <a:lstStyle/>
          <a:p>
            <a:r>
              <a:rPr lang="en-US" sz="619" cap="small" baseline="0" dirty="0" err="1">
                <a:solidFill>
                  <a:schemeClr val="tx1">
                    <a:lumMod val="50000"/>
                    <a:lumOff val="50000"/>
                  </a:schemeClr>
                </a:solidFill>
                <a:latin typeface="Karla" charset="0"/>
                <a:ea typeface="Karla" charset="0"/>
                <a:cs typeface="Karla" charset="0"/>
              </a:rPr>
              <a:t>Pavlos</a:t>
            </a:r>
            <a:r>
              <a:rPr lang="en-US" sz="619" cap="small" baseline="0" dirty="0">
                <a:solidFill>
                  <a:schemeClr val="tx1">
                    <a:lumMod val="50000"/>
                    <a:lumOff val="50000"/>
                  </a:schemeClr>
                </a:solidFill>
                <a:latin typeface="Karla" charset="0"/>
                <a:ea typeface="Karla" charset="0"/>
                <a:cs typeface="Karla" charset="0"/>
              </a:rPr>
              <a:t> </a:t>
            </a:r>
            <a:r>
              <a:rPr lang="en-US" sz="619" cap="small" baseline="0" dirty="0" err="1">
                <a:solidFill>
                  <a:schemeClr val="tx1">
                    <a:lumMod val="50000"/>
                    <a:lumOff val="50000"/>
                  </a:schemeClr>
                </a:solidFill>
                <a:latin typeface="Karla" charset="0"/>
                <a:ea typeface="Karla" charset="0"/>
                <a:cs typeface="Karla" charset="0"/>
              </a:rPr>
              <a:t>Protopapas</a:t>
            </a:r>
            <a:endParaRPr lang="en-US" sz="619"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7" name="TextBox 6"/>
          <p:cNvSpPr txBox="1"/>
          <p:nvPr/>
        </p:nvSpPr>
        <p:spPr>
          <a:xfrm>
            <a:off x="3943351" y="4800601"/>
            <a:ext cx="1912703"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CS109B, </a:t>
            </a:r>
            <a:r>
              <a:rPr lang="en-US" sz="825" cap="small" baseline="0" dirty="0" err="1">
                <a:solidFill>
                  <a:schemeClr val="tx1">
                    <a:lumMod val="50000"/>
                    <a:lumOff val="50000"/>
                  </a:schemeClr>
                </a:solidFill>
                <a:latin typeface="Karla" charset="0"/>
                <a:ea typeface="Karla" charset="0"/>
                <a:cs typeface="Karla" charset="0"/>
              </a:rPr>
              <a:t>Protopapas</a:t>
            </a:r>
            <a:r>
              <a:rPr lang="en-US" sz="825" cap="small" baseline="0" dirty="0">
                <a:solidFill>
                  <a:schemeClr val="tx1">
                    <a:lumMod val="50000"/>
                    <a:lumOff val="50000"/>
                  </a:schemeClr>
                </a:solidFill>
                <a:latin typeface="Karla" charset="0"/>
                <a:ea typeface="Karla" charset="0"/>
                <a:cs typeface="Karla" charset="0"/>
              </a:rPr>
              <a:t>, Glickman, Tanner</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5"/>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5"/>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5"/>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118795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342887" rtl="0" eaLnBrk="1" latinLnBrk="0" hangingPunct="1">
        <a:spcBef>
          <a:spcPct val="0"/>
        </a:spcBef>
        <a:buNone/>
        <a:defRPr sz="2400" kern="1200" baseline="0">
          <a:solidFill>
            <a:schemeClr val="tx1"/>
          </a:solidFill>
          <a:latin typeface="Karla"/>
          <a:ea typeface="+mj-ea"/>
          <a:cs typeface="Karla"/>
        </a:defRPr>
      </a:lvl1pPr>
    </p:titleStyle>
    <p:body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7" rtl="0" eaLnBrk="1" latinLnBrk="0" hangingPunct="1">
        <a:defRPr sz="1350" kern="1200">
          <a:solidFill>
            <a:schemeClr val="tx1"/>
          </a:solidFill>
          <a:latin typeface="+mn-lt"/>
          <a:ea typeface="+mn-ea"/>
          <a:cs typeface="+mn-cs"/>
        </a:defRPr>
      </a:lvl1pPr>
      <a:lvl2pPr marL="342887" algn="l" defTabSz="342887" rtl="0" eaLnBrk="1" latinLnBrk="0" hangingPunct="1">
        <a:defRPr sz="1350" kern="1200">
          <a:solidFill>
            <a:schemeClr val="tx1"/>
          </a:solidFill>
          <a:latin typeface="+mn-lt"/>
          <a:ea typeface="+mn-ea"/>
          <a:cs typeface="+mn-cs"/>
        </a:defRPr>
      </a:lvl2pPr>
      <a:lvl3pPr marL="685773" algn="l" defTabSz="342887" rtl="0" eaLnBrk="1" latinLnBrk="0" hangingPunct="1">
        <a:defRPr sz="1350" kern="1200">
          <a:solidFill>
            <a:schemeClr val="tx1"/>
          </a:solidFill>
          <a:latin typeface="+mn-lt"/>
          <a:ea typeface="+mn-ea"/>
          <a:cs typeface="+mn-cs"/>
        </a:defRPr>
      </a:lvl3pPr>
      <a:lvl4pPr marL="1028659" algn="l" defTabSz="342887" rtl="0" eaLnBrk="1" latinLnBrk="0" hangingPunct="1">
        <a:defRPr sz="1350" kern="1200">
          <a:solidFill>
            <a:schemeClr val="tx1"/>
          </a:solidFill>
          <a:latin typeface="+mn-lt"/>
          <a:ea typeface="+mn-ea"/>
          <a:cs typeface="+mn-cs"/>
        </a:defRPr>
      </a:lvl4pPr>
      <a:lvl5pPr marL="1371545" algn="l" defTabSz="342887" rtl="0" eaLnBrk="1" latinLnBrk="0" hangingPunct="1">
        <a:defRPr sz="1350" kern="1200">
          <a:solidFill>
            <a:schemeClr val="tx1"/>
          </a:solidFill>
          <a:latin typeface="+mn-lt"/>
          <a:ea typeface="+mn-ea"/>
          <a:cs typeface="+mn-cs"/>
        </a:defRPr>
      </a:lvl5pPr>
      <a:lvl6pPr marL="1714432" algn="l" defTabSz="342887" rtl="0" eaLnBrk="1" latinLnBrk="0" hangingPunct="1">
        <a:defRPr sz="1350" kern="1200">
          <a:solidFill>
            <a:schemeClr val="tx1"/>
          </a:solidFill>
          <a:latin typeface="+mn-lt"/>
          <a:ea typeface="+mn-ea"/>
          <a:cs typeface="+mn-cs"/>
        </a:defRPr>
      </a:lvl6pPr>
      <a:lvl7pPr marL="2057318" algn="l" defTabSz="342887" rtl="0" eaLnBrk="1" latinLnBrk="0" hangingPunct="1">
        <a:defRPr sz="1350" kern="1200">
          <a:solidFill>
            <a:schemeClr val="tx1"/>
          </a:solidFill>
          <a:latin typeface="+mn-lt"/>
          <a:ea typeface="+mn-ea"/>
          <a:cs typeface="+mn-cs"/>
        </a:defRPr>
      </a:lvl7pPr>
      <a:lvl8pPr marL="2400204" algn="l" defTabSz="342887" rtl="0" eaLnBrk="1" latinLnBrk="0" hangingPunct="1">
        <a:defRPr sz="1350" kern="1200">
          <a:solidFill>
            <a:schemeClr val="tx1"/>
          </a:solidFill>
          <a:latin typeface="+mn-lt"/>
          <a:ea typeface="+mn-ea"/>
          <a:cs typeface="+mn-cs"/>
        </a:defRPr>
      </a:lvl8pPr>
      <a:lvl9pPr marL="2743091" algn="l" defTabSz="34288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theopennotebook.com/2020/04/13/now-peep-this-announcing-the-winners-of-peepyourscience-2020/" TargetMode="Externa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 Id="rId3" Type="http://schemas.openxmlformats.org/officeDocument/2006/relationships/image" Target="../media/image1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 Id="rId3" Type="http://schemas.openxmlformats.org/officeDocument/2006/relationships/image" Target="../media/image19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hyperlink" Target="http://incompleteideas.net/book/the-book-2nd.html" TargetMode="External"/><Relationship Id="rId4" Type="http://schemas.openxmlformats.org/officeDocument/2006/relationships/hyperlink" Target="http://incompleteideas.net/book/RLbook2018.pdf" TargetMode="External"/><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20-21</a:t>
            </a:r>
            <a:r>
              <a:rPr lang="en-US" dirty="0" smtClean="0"/>
              <a:t>: </a:t>
            </a:r>
            <a:r>
              <a:rPr lang="en-US" dirty="0" smtClean="0"/>
              <a:t>Introduction to Reinforcement Learning</a:t>
            </a:r>
            <a:endParaRPr lang="en-US"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a:t>
            </a:fld>
            <a:endParaRPr lang="uk-UA"/>
          </a:p>
        </p:txBody>
      </p:sp>
    </p:spTree>
    <p:extLst>
      <p:ext uri="{BB962C8B-B14F-4D97-AF65-F5344CB8AC3E}">
        <p14:creationId xmlns:p14="http://schemas.microsoft.com/office/powerpoint/2010/main" val="1535962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RL</a:t>
            </a:r>
            <a:endParaRPr lang="en-US" dirty="0"/>
          </a:p>
        </p:txBody>
      </p:sp>
      <p:sp>
        <p:nvSpPr>
          <p:cNvPr id="3" name="Content Placeholder 2"/>
          <p:cNvSpPr>
            <a:spLocks noGrp="1"/>
          </p:cNvSpPr>
          <p:nvPr>
            <p:ph idx="1"/>
          </p:nvPr>
        </p:nvSpPr>
        <p:spPr>
          <a:xfrm>
            <a:off x="699372" y="822478"/>
            <a:ext cx="7745256" cy="3647922"/>
          </a:xfrm>
        </p:spPr>
        <p:txBody>
          <a:bodyPr/>
          <a:lstStyle/>
          <a:p>
            <a:pPr marL="457200" indent="-457200">
              <a:spcBef>
                <a:spcPts val="1656"/>
              </a:spcBef>
              <a:buFont typeface="Arial" charset="0"/>
              <a:buChar char="•"/>
            </a:pPr>
            <a:r>
              <a:rPr lang="en-US" sz="1900" dirty="0" smtClean="0"/>
              <a:t>Observations </a:t>
            </a:r>
            <a:r>
              <a:rPr lang="en-US" sz="1900" dirty="0" smtClean="0"/>
              <a:t>depend </a:t>
            </a:r>
            <a:r>
              <a:rPr lang="en-US" sz="1900" dirty="0" smtClean="0"/>
              <a:t>on </a:t>
            </a:r>
            <a:r>
              <a:rPr lang="en-US" sz="1900" dirty="0" smtClean="0"/>
              <a:t>the agent’s </a:t>
            </a:r>
            <a:r>
              <a:rPr lang="en-US" sz="1900" dirty="0" smtClean="0"/>
              <a:t>actions. </a:t>
            </a:r>
            <a:r>
              <a:rPr lang="en-US" sz="1900" dirty="0"/>
              <a:t>If </a:t>
            </a:r>
            <a:r>
              <a:rPr lang="en-US" sz="1900" dirty="0" smtClean="0"/>
              <a:t>the agent </a:t>
            </a:r>
            <a:r>
              <a:rPr lang="en-US" sz="1900" dirty="0"/>
              <a:t>decides to do </a:t>
            </a:r>
            <a:r>
              <a:rPr lang="en-US" sz="1900" dirty="0" smtClean="0"/>
              <a:t>stupid things</a:t>
            </a:r>
            <a:r>
              <a:rPr lang="en-US" sz="1900" dirty="0"/>
              <a:t>, then the observations will tell </a:t>
            </a:r>
            <a:r>
              <a:rPr lang="en-US" sz="1900" dirty="0" smtClean="0"/>
              <a:t>nothing </a:t>
            </a:r>
            <a:r>
              <a:rPr lang="en-US" sz="1900" dirty="0"/>
              <a:t>about </a:t>
            </a:r>
            <a:r>
              <a:rPr lang="en-US" sz="1900" dirty="0" smtClean="0"/>
              <a:t>improving the </a:t>
            </a:r>
            <a:r>
              <a:rPr lang="en-US" sz="1900" dirty="0" smtClean="0"/>
              <a:t>outcome (only negative feedback).</a:t>
            </a:r>
          </a:p>
          <a:p>
            <a:pPr marL="457200" indent="-457200">
              <a:spcBef>
                <a:spcPts val="1656"/>
              </a:spcBef>
              <a:buFont typeface="Arial" charset="0"/>
              <a:buChar char="•"/>
            </a:pPr>
            <a:r>
              <a:rPr lang="en-US" sz="1900" dirty="0"/>
              <a:t>Agents need to not only </a:t>
            </a:r>
            <a:r>
              <a:rPr lang="en-US" sz="1900" b="1" dirty="0"/>
              <a:t>exploit</a:t>
            </a:r>
            <a:r>
              <a:rPr lang="en-US" sz="1900" dirty="0"/>
              <a:t> the policy they have learned but to actively </a:t>
            </a:r>
            <a:r>
              <a:rPr lang="en-US" sz="1900" b="1" dirty="0"/>
              <a:t>explore</a:t>
            </a:r>
            <a:r>
              <a:rPr lang="en-US" sz="1900" dirty="0"/>
              <a:t> the environment. In other words, maybe by doing things differently, we can significantly improve the outcome. This </a:t>
            </a:r>
            <a:r>
              <a:rPr lang="en-US" sz="1900" b="1" dirty="0"/>
              <a:t>exploration/exploitation</a:t>
            </a:r>
            <a:r>
              <a:rPr lang="en-US" sz="1900" dirty="0"/>
              <a:t> dilemma is among the open fundamental questions in RL (and in my life</a:t>
            </a:r>
            <a:r>
              <a:rPr lang="en-US" sz="1900" dirty="0" smtClean="0"/>
              <a:t>).</a:t>
            </a:r>
          </a:p>
          <a:p>
            <a:pPr marL="457200" indent="-457200">
              <a:spcBef>
                <a:spcPts val="1656"/>
              </a:spcBef>
              <a:buFont typeface="Arial" charset="0"/>
              <a:buChar char="•"/>
            </a:pPr>
            <a:r>
              <a:rPr lang="en-US" sz="1900" dirty="0" smtClean="0"/>
              <a:t>Reward </a:t>
            </a:r>
            <a:r>
              <a:rPr lang="en-US" sz="1900" dirty="0"/>
              <a:t>can be </a:t>
            </a:r>
            <a:r>
              <a:rPr lang="en-US" sz="1900" dirty="0" smtClean="0"/>
              <a:t>delayed </a:t>
            </a:r>
            <a:r>
              <a:rPr lang="en-US" sz="1900" dirty="0"/>
              <a:t>from actions. </a:t>
            </a:r>
            <a:r>
              <a:rPr lang="en-US" sz="1900" dirty="0" smtClean="0"/>
              <a:t>Ex: In </a:t>
            </a:r>
            <a:r>
              <a:rPr lang="en-US" sz="1900" dirty="0"/>
              <a:t>cases of chess, it can be one single strong move in the middle of the game that has shifted the balance. </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Tree>
    <p:extLst>
      <p:ext uri="{BB962C8B-B14F-4D97-AF65-F5344CB8AC3E}">
        <p14:creationId xmlns:p14="http://schemas.microsoft.com/office/powerpoint/2010/main" val="2314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b="1" dirty="0" smtClean="0"/>
              <a:t>RL </a:t>
            </a:r>
            <a:r>
              <a:rPr lang="en-US" b="1" dirty="0" smtClean="0"/>
              <a:t>Formalism: </a:t>
            </a:r>
            <a:endParaRPr lang="en-US" b="1"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11</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1561746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formalisms and </a:t>
            </a:r>
            <a:r>
              <a:rPr lang="en-US" dirty="0" smtClean="0"/>
              <a:t>relations </a:t>
            </a:r>
            <a:endParaRPr lang="en-US" dirty="0"/>
          </a:p>
        </p:txBody>
      </p:sp>
      <p:sp>
        <p:nvSpPr>
          <p:cNvPr id="3" name="Content Placeholder 2"/>
          <p:cNvSpPr>
            <a:spLocks noGrp="1"/>
          </p:cNvSpPr>
          <p:nvPr>
            <p:ph idx="1"/>
          </p:nvPr>
        </p:nvSpPr>
        <p:spPr>
          <a:xfrm>
            <a:off x="5656520" y="883319"/>
            <a:ext cx="3487479" cy="1583357"/>
          </a:xfrm>
        </p:spPr>
        <p:txBody>
          <a:bodyPr/>
          <a:lstStyle/>
          <a:p>
            <a:pPr marL="342900" indent="-342900">
              <a:buFont typeface="Arial" charset="0"/>
              <a:buChar char="•"/>
            </a:pPr>
            <a:r>
              <a:rPr lang="en-US" dirty="0" smtClean="0"/>
              <a:t>Agent </a:t>
            </a:r>
          </a:p>
          <a:p>
            <a:pPr marL="342900" indent="-342900">
              <a:buFont typeface="Arial" charset="0"/>
              <a:buChar char="•"/>
            </a:pPr>
            <a:r>
              <a:rPr lang="en-US" dirty="0" smtClean="0"/>
              <a:t>Environment </a:t>
            </a:r>
          </a:p>
          <a:p>
            <a:endParaRPr lang="en-US" dirty="0"/>
          </a:p>
          <a:p>
            <a:r>
              <a:rPr lang="en-US" dirty="0"/>
              <a:t>C</a:t>
            </a:r>
            <a:r>
              <a:rPr lang="en-US" dirty="0" smtClean="0"/>
              <a:t>ommunication </a:t>
            </a:r>
            <a:r>
              <a:rPr lang="en-US" dirty="0"/>
              <a:t>channels: </a:t>
            </a:r>
            <a:endParaRPr lang="en-US" dirty="0" smtClean="0"/>
          </a:p>
          <a:p>
            <a:pPr marL="342900" indent="-342900">
              <a:buFont typeface="Arial" charset="0"/>
              <a:buChar char="•"/>
            </a:pPr>
            <a:r>
              <a:rPr lang="en-US" dirty="0" smtClean="0"/>
              <a:t>Actions</a:t>
            </a:r>
            <a:r>
              <a:rPr lang="en-US" dirty="0"/>
              <a:t>, </a:t>
            </a:r>
            <a:endParaRPr lang="en-US" dirty="0" smtClean="0"/>
          </a:p>
          <a:p>
            <a:pPr marL="342900" indent="-342900">
              <a:buFont typeface="Arial" charset="0"/>
              <a:buChar char="•"/>
            </a:pPr>
            <a:r>
              <a:rPr lang="en-US" dirty="0" smtClean="0"/>
              <a:t>Reward</a:t>
            </a:r>
            <a:r>
              <a:rPr lang="en-US" dirty="0"/>
              <a:t>, and </a:t>
            </a:r>
            <a:endParaRPr lang="en-US" dirty="0" smtClean="0"/>
          </a:p>
          <a:p>
            <a:pPr marL="342900" indent="-342900">
              <a:buFont typeface="Arial" charset="0"/>
              <a:buChar char="•"/>
            </a:pPr>
            <a:r>
              <a:rPr lang="en-US" dirty="0" smtClean="0"/>
              <a:t>Observations:</a:t>
            </a:r>
            <a:endParaRPr lang="en-US" dirty="0"/>
          </a:p>
        </p:txBody>
      </p:sp>
      <p:pic>
        <p:nvPicPr>
          <p:cNvPr id="4" name="Picture 3"/>
          <p:cNvPicPr>
            <a:picLocks noChangeAspect="1"/>
          </p:cNvPicPr>
          <p:nvPr/>
        </p:nvPicPr>
        <p:blipFill>
          <a:blip r:embed="rId3"/>
          <a:stretch>
            <a:fillRect/>
          </a:stretch>
        </p:blipFill>
        <p:spPr>
          <a:xfrm>
            <a:off x="261969" y="883319"/>
            <a:ext cx="4584700" cy="3035300"/>
          </a:xfrm>
          <a:prstGeom prst="rect">
            <a:avLst/>
          </a:prstGeom>
        </p:spPr>
      </p:pic>
      <p:sp>
        <p:nvSpPr>
          <p:cNvPr id="5"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dirty="0"/>
              <a:t>Maxim </a:t>
            </a:r>
            <a:r>
              <a:rPr lang="en-US" sz="1200" dirty="0" err="1" smtClean="0"/>
              <a:t>Lapan</a:t>
            </a:r>
            <a:r>
              <a:rPr lang="en-US" sz="1200" dirty="0"/>
              <a:t>:</a:t>
            </a:r>
            <a:r>
              <a:rPr lang="en-US" sz="1200" dirty="0" smtClean="0"/>
              <a:t> </a:t>
            </a:r>
            <a:r>
              <a:rPr lang="en-US" sz="1200" dirty="0" smtClean="0"/>
              <a:t>Deep Reinforcement Learning Hands-On</a:t>
            </a:r>
            <a:endParaRPr lang="en-US" sz="1200"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12</a:t>
            </a:fld>
            <a:endParaRPr lang="uk-UA"/>
          </a:p>
        </p:txBody>
      </p:sp>
    </p:spTree>
    <p:extLst>
      <p:ext uri="{BB962C8B-B14F-4D97-AF65-F5344CB8AC3E}">
        <p14:creationId xmlns:p14="http://schemas.microsoft.com/office/powerpoint/2010/main" val="195368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pic>
        <p:nvPicPr>
          <p:cNvPr id="5" name="Picture 4"/>
          <p:cNvPicPr>
            <a:picLocks noChangeAspect="1"/>
          </p:cNvPicPr>
          <p:nvPr/>
        </p:nvPicPr>
        <p:blipFill>
          <a:blip r:embed="rId3"/>
          <a:stretch>
            <a:fillRect/>
          </a:stretch>
        </p:blipFill>
        <p:spPr>
          <a:xfrm>
            <a:off x="2616200" y="1530350"/>
            <a:ext cx="3911600" cy="2082800"/>
          </a:xfrm>
          <a:prstGeom prst="rect">
            <a:avLst/>
          </a:prstGeom>
        </p:spPr>
      </p:pic>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843272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sz="2000" dirty="0" smtClean="0"/>
              <a:t>A scalar </a:t>
            </a:r>
            <a:r>
              <a:rPr lang="en-US" sz="2000" dirty="0"/>
              <a:t>value </a:t>
            </a:r>
            <a:r>
              <a:rPr lang="en-US" sz="2000" dirty="0" smtClean="0"/>
              <a:t>obtained from </a:t>
            </a:r>
            <a:r>
              <a:rPr lang="en-US" sz="2000" dirty="0"/>
              <a:t>the </a:t>
            </a:r>
            <a:r>
              <a:rPr lang="en-US" sz="2000" dirty="0" smtClean="0"/>
              <a:t>environment</a:t>
            </a:r>
          </a:p>
          <a:p>
            <a:pPr marL="342900" indent="-342900">
              <a:buFont typeface="Arial" charset="0"/>
              <a:buChar char="•"/>
            </a:pPr>
            <a:r>
              <a:rPr lang="en-US" sz="2000" dirty="0" smtClean="0"/>
              <a:t>It </a:t>
            </a:r>
            <a:r>
              <a:rPr lang="en-US" sz="2000" dirty="0"/>
              <a:t>can be positive or negative, large or </a:t>
            </a:r>
            <a:r>
              <a:rPr lang="en-US" sz="2000" dirty="0" smtClean="0"/>
              <a:t>small</a:t>
            </a:r>
            <a:r>
              <a:rPr lang="en-US" sz="2000" dirty="0"/>
              <a:t> </a:t>
            </a:r>
            <a:endParaRPr lang="en-US" sz="2000" dirty="0" smtClean="0"/>
          </a:p>
          <a:p>
            <a:pPr marL="342900" indent="-342900">
              <a:buFont typeface="Arial" charset="0"/>
              <a:buChar char="•"/>
            </a:pPr>
            <a:r>
              <a:rPr lang="en-US" sz="2000" dirty="0" smtClean="0"/>
              <a:t>The purpose </a:t>
            </a:r>
            <a:r>
              <a:rPr lang="en-US" sz="2000" dirty="0"/>
              <a:t>of </a:t>
            </a:r>
            <a:r>
              <a:rPr lang="en-US" sz="2000" dirty="0" smtClean="0"/>
              <a:t>the reward </a:t>
            </a:r>
            <a:r>
              <a:rPr lang="en-US" sz="2000" dirty="0"/>
              <a:t>is to tell our agent how well they have </a:t>
            </a:r>
            <a:r>
              <a:rPr lang="en-US" sz="2000" dirty="0" smtClean="0"/>
              <a:t>behaved</a:t>
            </a:r>
            <a:endParaRPr lang="en-US" sz="2000" dirty="0" smtClean="0"/>
          </a:p>
          <a:p>
            <a:endParaRPr lang="en-US" sz="2000" dirty="0" smtClean="0"/>
          </a:p>
          <a:p>
            <a:pPr algn="ctr"/>
            <a:r>
              <a:rPr lang="en-US" sz="2000" dirty="0"/>
              <a:t>﻿</a:t>
            </a:r>
            <a:r>
              <a:rPr lang="en-US" sz="2000" dirty="0" smtClean="0"/>
              <a:t>reinforcement = reward or </a:t>
            </a:r>
            <a:r>
              <a:rPr lang="en-US" sz="2000" b="1" dirty="0" smtClean="0"/>
              <a:t>reinforced</a:t>
            </a:r>
            <a:r>
              <a:rPr lang="en-US" sz="2000" dirty="0" smtClean="0"/>
              <a:t> the behavior</a:t>
            </a:r>
          </a:p>
          <a:p>
            <a:pPr>
              <a:spcBef>
                <a:spcPts val="1224"/>
              </a:spcBef>
            </a:pPr>
            <a:r>
              <a:rPr lang="en-US" sz="2000" b="1" dirty="0" smtClean="0"/>
              <a:t>Examples: </a:t>
            </a:r>
          </a:p>
          <a:p>
            <a:pPr lvl="1"/>
            <a:r>
              <a:rPr lang="en-US" dirty="0" smtClean="0"/>
              <a:t>Cheese or electric shock</a:t>
            </a:r>
            <a:endParaRPr lang="en-US" dirty="0"/>
          </a:p>
          <a:p>
            <a:pPr lvl="1"/>
            <a:r>
              <a:rPr lang="en-US" dirty="0" smtClean="0"/>
              <a:t>Grades: Grades are </a:t>
            </a:r>
            <a:r>
              <a:rPr lang="en-US" dirty="0"/>
              <a:t>a reward system to give </a:t>
            </a:r>
            <a:r>
              <a:rPr lang="en-US" dirty="0" smtClean="0"/>
              <a:t>you feedback </a:t>
            </a:r>
            <a:r>
              <a:rPr lang="en-US" dirty="0"/>
              <a:t>about </a:t>
            </a:r>
            <a:r>
              <a:rPr lang="en-US" dirty="0" smtClean="0"/>
              <a:t>you are paying attention to me.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8841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a:t>
            </a:r>
            <a:r>
              <a:rPr lang="en-US" dirty="0" err="1" smtClean="0"/>
              <a:t>cont</a:t>
            </a:r>
            <a:r>
              <a:rPr lang="en-US" dirty="0" smtClean="0"/>
              <a:t>)</a:t>
            </a:r>
            <a:endParaRPr lang="en-US" dirty="0"/>
          </a:p>
        </p:txBody>
      </p:sp>
      <p:sp>
        <p:nvSpPr>
          <p:cNvPr id="3" name="Content Placeholder 2"/>
          <p:cNvSpPr>
            <a:spLocks noGrp="1"/>
          </p:cNvSpPr>
          <p:nvPr>
            <p:ph idx="1"/>
          </p:nvPr>
        </p:nvSpPr>
        <p:spPr>
          <a:xfrm>
            <a:off x="699372" y="1976395"/>
            <a:ext cx="7745256" cy="1583357"/>
          </a:xfrm>
        </p:spPr>
        <p:txBody>
          <a:bodyPr/>
          <a:lstStyle/>
          <a:p>
            <a:pPr lvl="0" algn="ctr"/>
            <a:r>
              <a:rPr lang="en" sz="2000" i="1" dirty="0">
                <a:latin typeface="Karla" charset="0"/>
                <a:ea typeface="Karla" charset="0"/>
                <a:cs typeface="Karla" charset="0"/>
                <a:sym typeface="Libre Baskerville"/>
              </a:rPr>
              <a:t>All goals can be described by the </a:t>
            </a:r>
            <a:r>
              <a:rPr lang="en" sz="2000" i="1" dirty="0" err="1">
                <a:latin typeface="Karla" charset="0"/>
                <a:ea typeface="Karla" charset="0"/>
                <a:cs typeface="Karla" charset="0"/>
                <a:sym typeface="Libre Baskerville"/>
              </a:rPr>
              <a:t>maximiz</a:t>
            </a:r>
            <a:r>
              <a:rPr lang="en-US" sz="2000" i="1" dirty="0" err="1">
                <a:latin typeface="Karla" charset="0"/>
                <a:ea typeface="Karla" charset="0"/>
                <a:cs typeface="Karla" charset="0"/>
                <a:sym typeface="Libre Baskerville"/>
              </a:rPr>
              <a:t>ation</a:t>
            </a:r>
            <a:r>
              <a:rPr lang="en-US" sz="2000" i="1" dirty="0">
                <a:latin typeface="Karla" charset="0"/>
                <a:ea typeface="Karla" charset="0"/>
                <a:cs typeface="Karla" charset="0"/>
                <a:sym typeface="Libre Baskerville"/>
              </a:rPr>
              <a:t> </a:t>
            </a:r>
            <a:r>
              <a:rPr lang="en" sz="2000" i="1" dirty="0">
                <a:latin typeface="Karla" charset="0"/>
                <a:ea typeface="Karla" charset="0"/>
                <a:cs typeface="Karla" charset="0"/>
                <a:sym typeface="Libre Baskerville"/>
              </a:rPr>
              <a:t>of some expected cumulative </a:t>
            </a:r>
            <a:r>
              <a:rPr lang="en" sz="2000" i="1" dirty="0" smtClean="0">
                <a:latin typeface="Karla" charset="0"/>
                <a:ea typeface="Karla" charset="0"/>
                <a:cs typeface="Karla" charset="0"/>
                <a:sym typeface="Libre Baskerville"/>
              </a:rPr>
              <a:t>reward</a:t>
            </a:r>
            <a:r>
              <a:rPr lang="en-US" sz="2000" i="1" dirty="0" smtClean="0">
                <a:latin typeface="Karla" charset="0"/>
                <a:ea typeface="Karla" charset="0"/>
                <a:cs typeface="Karla" charset="0"/>
                <a:sym typeface="Libre Baskerville"/>
              </a:rPr>
              <a:t>.</a:t>
            </a:r>
            <a:endParaRPr lang="en-US" sz="2000" dirty="0">
              <a:latin typeface="Karla" charset="0"/>
              <a:ea typeface="Karla" charset="0"/>
              <a:cs typeface="Karla" charset="0"/>
            </a:endParaRPr>
          </a:p>
          <a:p>
            <a:pPr marL="342900" indent="-342900">
              <a:buFont typeface="Arial" charset="0"/>
              <a:buChar char="•"/>
            </a:pPr>
            <a:endParaRPr lang="en-US" sz="20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708859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mage result for secret a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666" y="737854"/>
            <a:ext cx="3438729" cy="343872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1583890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a:xfrm>
            <a:off x="625060" y="883319"/>
            <a:ext cx="8518939" cy="3451614"/>
          </a:xfrm>
        </p:spPr>
        <p:txBody>
          <a:bodyPr/>
          <a:lstStyle/>
          <a:p>
            <a:r>
              <a:rPr lang="en-US" dirty="0" smtClean="0"/>
              <a:t>An </a:t>
            </a:r>
            <a:r>
              <a:rPr lang="en-US" dirty="0"/>
              <a:t>agent is somebody or something who/which interacts with the environment by executing certain actions, taking observations, and receiving eventual rewards for this</a:t>
            </a:r>
            <a:r>
              <a:rPr lang="en-US" dirty="0" smtClean="0"/>
              <a:t>.</a:t>
            </a:r>
          </a:p>
          <a:p>
            <a:endParaRPr lang="en-US" dirty="0" smtClean="0"/>
          </a:p>
          <a:p>
            <a:r>
              <a:rPr lang="en-US" dirty="0" smtClean="0"/>
              <a:t> </a:t>
            </a:r>
            <a:r>
              <a:rPr lang="en-US" dirty="0"/>
              <a:t>In most practical RL scenarios, it's our piece of software that is supposed to solve some </a:t>
            </a:r>
            <a:r>
              <a:rPr lang="en-US" dirty="0" smtClean="0"/>
              <a:t>problems </a:t>
            </a:r>
            <a:r>
              <a:rPr lang="en-US" dirty="0"/>
              <a:t>in a more-or-less efficient way</a:t>
            </a:r>
            <a:r>
              <a:rPr lang="en-US" dirty="0" smtClean="0"/>
              <a:t>.</a:t>
            </a:r>
          </a:p>
          <a:p>
            <a:endParaRPr lang="en-US" dirty="0"/>
          </a:p>
          <a:p>
            <a:r>
              <a:rPr lang="en-US" b="1" dirty="0" smtClean="0"/>
              <a:t>Example: </a:t>
            </a:r>
          </a:p>
          <a:p>
            <a:r>
              <a:rPr lang="en-US" dirty="0"/>
              <a:t>	</a:t>
            </a:r>
            <a:r>
              <a:rPr lang="en-US" dirty="0" smtClean="0"/>
              <a:t>You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4238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environment </a:t>
            </a:r>
            <a:endParaRPr lang="en-US" dirty="0"/>
          </a:p>
        </p:txBody>
      </p:sp>
      <p:sp>
        <p:nvSpPr>
          <p:cNvPr id="3" name="Content Placeholder 2"/>
          <p:cNvSpPr>
            <a:spLocks noGrp="1"/>
          </p:cNvSpPr>
          <p:nvPr>
            <p:ph idx="1"/>
          </p:nvPr>
        </p:nvSpPr>
        <p:spPr/>
        <p:txBody>
          <a:bodyPr/>
          <a:lstStyle/>
          <a:p>
            <a:r>
              <a:rPr lang="en-US" dirty="0" smtClean="0"/>
              <a:t>Everything </a:t>
            </a:r>
            <a:r>
              <a:rPr lang="en-US" dirty="0"/>
              <a:t>outside of </a:t>
            </a:r>
            <a:r>
              <a:rPr lang="en-US" dirty="0" smtClean="0"/>
              <a:t>the</a:t>
            </a:r>
            <a:r>
              <a:rPr lang="en-US" dirty="0" smtClean="0"/>
              <a:t> </a:t>
            </a:r>
            <a:r>
              <a:rPr lang="en-US" dirty="0"/>
              <a:t>agent</a:t>
            </a:r>
            <a:r>
              <a:rPr lang="en-US" dirty="0" smtClean="0"/>
              <a:t>.</a:t>
            </a:r>
          </a:p>
          <a:p>
            <a:endParaRPr lang="en-US" dirty="0" smtClean="0"/>
          </a:p>
          <a:p>
            <a:r>
              <a:rPr lang="en-US" dirty="0" smtClean="0"/>
              <a:t>The universe! </a:t>
            </a:r>
          </a:p>
          <a:p>
            <a:endParaRPr lang="en-US" dirty="0"/>
          </a:p>
          <a:p>
            <a:r>
              <a:rPr lang="en-US" dirty="0" smtClean="0"/>
              <a:t>The </a:t>
            </a:r>
            <a:r>
              <a:rPr lang="en-US" dirty="0"/>
              <a:t>environment is external to an agent, </a:t>
            </a:r>
            <a:r>
              <a:rPr lang="en-US" dirty="0" smtClean="0"/>
              <a:t>and communications to and from the agent are limited to rewards, observations and actions.</a:t>
            </a:r>
            <a:endParaRPr lang="en-US" dirty="0"/>
          </a:p>
        </p:txBody>
      </p:sp>
      <p:pic>
        <p:nvPicPr>
          <p:cNvPr id="4" name="Picture 3"/>
          <p:cNvPicPr>
            <a:picLocks noChangeAspect="1"/>
          </p:cNvPicPr>
          <p:nvPr/>
        </p:nvPicPr>
        <p:blipFill>
          <a:blip r:embed="rId2"/>
          <a:stretch>
            <a:fillRect/>
          </a:stretch>
        </p:blipFill>
        <p:spPr>
          <a:xfrm>
            <a:off x="6211259" y="3213718"/>
            <a:ext cx="2670772" cy="1768185"/>
          </a:xfrm>
          <a:prstGeom prst="rect">
            <a:avLst/>
          </a:prstGeom>
        </p:spPr>
      </p:pic>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229373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lstStyle/>
          <a:p>
            <a:r>
              <a:rPr lang="en-US" dirty="0" smtClean="0"/>
              <a:t>Things </a:t>
            </a:r>
            <a:r>
              <a:rPr lang="en-US" dirty="0" smtClean="0"/>
              <a:t>the</a:t>
            </a:r>
            <a:r>
              <a:rPr lang="en-US" dirty="0" smtClean="0"/>
              <a:t> </a:t>
            </a:r>
            <a:r>
              <a:rPr lang="en-US" dirty="0"/>
              <a:t>agent can do in the environment. </a:t>
            </a:r>
            <a:endParaRPr lang="en-US" dirty="0" smtClean="0"/>
          </a:p>
          <a:p>
            <a:r>
              <a:rPr lang="en-US" dirty="0" smtClean="0"/>
              <a:t>Can be:</a:t>
            </a:r>
          </a:p>
          <a:p>
            <a:pPr marL="900090" lvl="1" indent="-342900">
              <a:buFont typeface="Arial" charset="0"/>
              <a:buChar char="•"/>
            </a:pPr>
            <a:r>
              <a:rPr lang="en-US" dirty="0"/>
              <a:t>	</a:t>
            </a:r>
            <a:r>
              <a:rPr lang="en-US" dirty="0" smtClean="0"/>
              <a:t> </a:t>
            </a:r>
            <a:r>
              <a:rPr lang="en-US" sz="2000" dirty="0"/>
              <a:t>moves allowed by the rules of play (if it's some game), </a:t>
            </a:r>
            <a:endParaRPr lang="en-US" sz="2000" dirty="0" smtClean="0"/>
          </a:p>
          <a:p>
            <a:pPr marL="900090" lvl="1" indent="-342900">
              <a:buFont typeface="Arial" charset="0"/>
              <a:buChar char="•"/>
            </a:pPr>
            <a:r>
              <a:rPr lang="en-US" sz="2000" dirty="0"/>
              <a:t>	</a:t>
            </a:r>
            <a:r>
              <a:rPr lang="en-US" sz="2000" dirty="0" smtClean="0"/>
              <a:t> </a:t>
            </a:r>
            <a:r>
              <a:rPr lang="en-US" sz="2000" dirty="0" smtClean="0"/>
              <a:t>doing </a:t>
            </a:r>
            <a:r>
              <a:rPr lang="en-US" sz="2000" dirty="0"/>
              <a:t>homework (in the case of school). </a:t>
            </a:r>
            <a:endParaRPr lang="en-US" sz="2000" dirty="0" smtClean="0"/>
          </a:p>
          <a:p>
            <a:endParaRPr lang="en-US" sz="2400" dirty="0"/>
          </a:p>
          <a:p>
            <a:r>
              <a:rPr lang="en-US" dirty="0" smtClean="0"/>
              <a:t>They </a:t>
            </a:r>
            <a:r>
              <a:rPr lang="en-US" dirty="0"/>
              <a:t>can be simple such as move pawn one space forward, or complicated such as fill the tax </a:t>
            </a:r>
            <a:r>
              <a:rPr lang="en-US" dirty="0" smtClean="0"/>
              <a:t>form.  </a:t>
            </a:r>
          </a:p>
          <a:p>
            <a:endParaRPr lang="en-US" dirty="0" smtClean="0"/>
          </a:p>
          <a:p>
            <a:r>
              <a:rPr lang="en-US" dirty="0" smtClean="0"/>
              <a:t>Could be discrete or continuous</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Tree>
    <p:extLst>
      <p:ext uri="{BB962C8B-B14F-4D97-AF65-F5344CB8AC3E}">
        <p14:creationId xmlns:p14="http://schemas.microsoft.com/office/powerpoint/2010/main" val="30474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731000" y="575734"/>
            <a:ext cx="2133600" cy="273844"/>
          </a:xfrm>
        </p:spPr>
        <p:txBody>
          <a:bodyPr/>
          <a:lstStyle/>
          <a:p>
            <a:pPr lvl="0"/>
            <a:endParaRPr lang="en-US" dirty="0" smtClean="0"/>
          </a:p>
          <a:p>
            <a:pPr lvl="0"/>
            <a:endParaRPr lang="en-US" dirty="0"/>
          </a:p>
          <a:p>
            <a:pPr lvl="0"/>
            <a:r>
              <a:rPr lang="en-US" dirty="0">
                <a:hlinkClick r:id="rId2"/>
              </a:rPr>
              <a:t>https://www.theopennotebook.com/2020/04/13/now-peep-this-announcing-the-winners-of-peepyourscience-2020</a:t>
            </a:r>
            <a:r>
              <a:rPr lang="en-US" dirty="0" smtClean="0">
                <a:hlinkClick r:id="rId2"/>
              </a:rPr>
              <a:t>/</a:t>
            </a:r>
            <a:endParaRPr lang="en-US" dirty="0" smtClean="0"/>
          </a:p>
          <a:p>
            <a:pPr lvl="0"/>
            <a:endParaRPr lang="en-US" dirty="0" smtClean="0"/>
          </a:p>
          <a:p>
            <a:pPr lvl="0"/>
            <a:r>
              <a:rPr lang="en-US" dirty="0" smtClean="0"/>
              <a:t>Kerri </a:t>
            </a:r>
            <a:r>
              <a:rPr lang="en-US" dirty="0"/>
              <a:t>Barton, Ally Hinton, Jaclyn Janis, Lee Lucas, Kim Murray, </a:t>
            </a:r>
            <a:r>
              <a:rPr lang="en-US" dirty="0" err="1"/>
              <a:t>Shravanthi</a:t>
            </a:r>
            <a:r>
              <a:rPr lang="en-US" dirty="0"/>
              <a:t> </a:t>
            </a:r>
            <a:r>
              <a:rPr lang="en-US" dirty="0" err="1"/>
              <a:t>Seshasayee</a:t>
            </a:r>
            <a:r>
              <a:rPr lang="en-US" dirty="0"/>
              <a:t>, Deanna Williams</a:t>
            </a:r>
            <a:endParaRPr lang="uk-UA" dirty="0"/>
          </a:p>
        </p:txBody>
      </p:sp>
      <p:pic>
        <p:nvPicPr>
          <p:cNvPr id="1026" name="Picture 2" descr="iorama: A Peep into the Life of a Data Scient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094" y="170818"/>
            <a:ext cx="6305107" cy="487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087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a:t>S</a:t>
            </a:r>
            <a:r>
              <a:rPr lang="en-US" dirty="0" smtClean="0"/>
              <a:t>econd </a:t>
            </a:r>
            <a:r>
              <a:rPr lang="en-US" dirty="0"/>
              <a:t>information channel for an agent, with the first being a reward. </a:t>
            </a:r>
            <a:endParaRPr lang="en-US" dirty="0" smtClean="0"/>
          </a:p>
          <a:p>
            <a:endParaRPr lang="en-US" dirty="0" smtClean="0"/>
          </a:p>
          <a:p>
            <a:r>
              <a:rPr lang="en-US" dirty="0" smtClean="0"/>
              <a:t>Why?</a:t>
            </a:r>
            <a:endParaRPr lang="en-US" dirty="0"/>
          </a:p>
          <a:p>
            <a:r>
              <a:rPr lang="en-US" dirty="0" smtClean="0"/>
              <a:t>Convenience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20</a:t>
            </a:fld>
            <a:endParaRPr lang="uk-UA"/>
          </a:p>
        </p:txBody>
      </p:sp>
    </p:spTree>
    <p:extLst>
      <p:ext uri="{BB962C8B-B14F-4D97-AF65-F5344CB8AC3E}">
        <p14:creationId xmlns:p14="http://schemas.microsoft.com/office/powerpoint/2010/main" val="476752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RL within the ML Spectrum</a:t>
            </a:r>
            <a:endParaRPr lang="en-US" dirty="0"/>
          </a:p>
        </p:txBody>
      </p:sp>
      <p:sp>
        <p:nvSpPr>
          <p:cNvPr id="3" name="Content Placeholder 2"/>
          <p:cNvSpPr>
            <a:spLocks noGrp="1"/>
          </p:cNvSpPr>
          <p:nvPr>
            <p:ph idx="1"/>
          </p:nvPr>
        </p:nvSpPr>
        <p:spPr>
          <a:xfrm>
            <a:off x="4279391" y="737855"/>
            <a:ext cx="4090925" cy="1728821"/>
          </a:xfrm>
        </p:spPr>
        <p:txBody>
          <a:bodyPr/>
          <a:lstStyle/>
          <a:p>
            <a:pPr lvl="0">
              <a:spcBef>
                <a:spcPts val="0"/>
              </a:spcBef>
            </a:pPr>
            <a:r>
              <a:rPr lang="en" sz="1800" dirty="0"/>
              <a:t>What makes RL different from other ML paradigms ?</a:t>
            </a:r>
          </a:p>
          <a:p>
            <a:pPr marL="457200" lvl="0" indent="-342900">
              <a:spcBef>
                <a:spcPts val="1600"/>
              </a:spcBef>
              <a:buSzPts val="1800"/>
              <a:buChar char="●"/>
            </a:pPr>
            <a:r>
              <a:rPr lang="en" sz="1800" dirty="0"/>
              <a:t>No supervision, just a reward signal from the </a:t>
            </a:r>
            <a:r>
              <a:rPr lang="en" sz="1800" dirty="0" smtClean="0"/>
              <a:t>environment</a:t>
            </a:r>
            <a:r>
              <a:rPr lang="en-US" sz="1800" dirty="0" smtClean="0"/>
              <a:t>.</a:t>
            </a:r>
            <a:endParaRPr lang="en" sz="1800" dirty="0"/>
          </a:p>
          <a:p>
            <a:pPr marL="457200" lvl="0" indent="-342900">
              <a:spcBef>
                <a:spcPts val="0"/>
              </a:spcBef>
              <a:buSzPts val="1800"/>
              <a:buChar char="●"/>
            </a:pPr>
            <a:r>
              <a:rPr lang="en" sz="1800" dirty="0"/>
              <a:t>Feedback is sometimes delayed (Example: Time taken for drugs to take effect</a:t>
            </a:r>
            <a:r>
              <a:rPr lang="en" sz="1800" dirty="0" smtClean="0"/>
              <a:t>)</a:t>
            </a:r>
            <a:r>
              <a:rPr lang="en-US" sz="1800" dirty="0" smtClean="0"/>
              <a:t>.</a:t>
            </a:r>
            <a:endParaRPr lang="en" sz="1800" dirty="0"/>
          </a:p>
          <a:p>
            <a:pPr marL="457200" lvl="0" indent="-342900">
              <a:spcBef>
                <a:spcPts val="0"/>
              </a:spcBef>
              <a:buSzPts val="1800"/>
              <a:buChar char="●"/>
            </a:pPr>
            <a:r>
              <a:rPr lang="en" sz="1800" dirty="0"/>
              <a:t>Time matters - sequential data</a:t>
            </a:r>
          </a:p>
          <a:p>
            <a:pPr marL="457200" lvl="0" indent="-342900">
              <a:spcBef>
                <a:spcPts val="0"/>
              </a:spcBef>
              <a:buSzPts val="1800"/>
              <a:buChar char="●"/>
            </a:pPr>
            <a:r>
              <a:rPr lang="en" sz="1800" dirty="0"/>
              <a:t>Feedback - Agent’s action affects the subsequent data it receives ( not </a:t>
            </a:r>
            <a:r>
              <a:rPr lang="en" sz="1800" dirty="0" err="1"/>
              <a:t>i.i.d</a:t>
            </a:r>
            <a:r>
              <a:rPr lang="en" sz="1800" dirty="0" smtClean="0"/>
              <a:t>.)</a:t>
            </a:r>
            <a:r>
              <a:rPr lang="en-US" sz="1800" dirty="0" smtClean="0"/>
              <a:t>.</a:t>
            </a:r>
            <a:endParaRPr lang="en" sz="1800" dirty="0"/>
          </a:p>
          <a:p>
            <a:endParaRPr lang="en-US" sz="2000" dirty="0"/>
          </a:p>
        </p:txBody>
      </p:sp>
      <p:pic>
        <p:nvPicPr>
          <p:cNvPr id="4" name="Google Shape;87;p16"/>
          <p:cNvPicPr preferRelativeResize="0"/>
          <p:nvPr/>
        </p:nvPicPr>
        <p:blipFill>
          <a:blip r:embed="rId3">
            <a:alphaModFix/>
          </a:blip>
          <a:stretch>
            <a:fillRect/>
          </a:stretch>
        </p:blipFill>
        <p:spPr>
          <a:xfrm>
            <a:off x="521208" y="956067"/>
            <a:ext cx="3407166" cy="3224426"/>
          </a:xfrm>
          <a:prstGeom prst="rect">
            <a:avLst/>
          </a:prstGeom>
          <a:noFill/>
          <a:ln>
            <a:noFill/>
          </a:ln>
        </p:spPr>
      </p:pic>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21</a:t>
            </a:fld>
            <a:endParaRPr lang="uk-UA"/>
          </a:p>
        </p:txBody>
      </p:sp>
    </p:spTree>
    <p:extLst>
      <p:ext uri="{BB962C8B-B14F-4D97-AF65-F5344CB8AC3E}">
        <p14:creationId xmlns:p14="http://schemas.microsoft.com/office/powerpoint/2010/main" val="554735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Many Faces of Reinforcement Learning</a:t>
            </a:r>
            <a:endParaRPr lang="en-US" dirty="0"/>
          </a:p>
        </p:txBody>
      </p:sp>
      <p:sp>
        <p:nvSpPr>
          <p:cNvPr id="3" name="Content Placeholder 2"/>
          <p:cNvSpPr>
            <a:spLocks noGrp="1"/>
          </p:cNvSpPr>
          <p:nvPr>
            <p:ph idx="1"/>
          </p:nvPr>
        </p:nvSpPr>
        <p:spPr>
          <a:xfrm>
            <a:off x="4279391" y="737855"/>
            <a:ext cx="4090925" cy="1728821"/>
          </a:xfrm>
        </p:spPr>
        <p:txBody>
          <a:bodyPr/>
          <a:lstStyle/>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Defeat a World Champion in Chess, Go, </a:t>
            </a:r>
            <a:r>
              <a:rPr lang="en" sz="1800" dirty="0" err="1">
                <a:latin typeface="Karla" charset="0"/>
                <a:ea typeface="Karla" charset="0"/>
                <a:cs typeface="Karla" charset="0"/>
                <a:sym typeface="Roboto"/>
              </a:rPr>
              <a:t>BackGammon</a:t>
            </a:r>
            <a:endParaRPr lang="en" sz="1800" dirty="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Manage an investment portfolio</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a power station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the dynamics of a humanoid robot locomotion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Treat patients in the ICU</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Automatic fly stunt </a:t>
            </a:r>
            <a:r>
              <a:rPr lang="en" sz="1800" dirty="0" err="1">
                <a:latin typeface="Karla" charset="0"/>
                <a:ea typeface="Karla" charset="0"/>
                <a:cs typeface="Karla" charset="0"/>
                <a:sym typeface="Roboto"/>
              </a:rPr>
              <a:t>manoeuvres</a:t>
            </a:r>
            <a:r>
              <a:rPr lang="en" sz="1800" dirty="0">
                <a:latin typeface="Karla" charset="0"/>
                <a:ea typeface="Karla" charset="0"/>
                <a:cs typeface="Karla" charset="0"/>
                <a:sym typeface="Roboto"/>
              </a:rPr>
              <a:t> in helicopters</a:t>
            </a:r>
          </a:p>
        </p:txBody>
      </p:sp>
      <p:pic>
        <p:nvPicPr>
          <p:cNvPr id="5" name="Google Shape;93;p17"/>
          <p:cNvPicPr preferRelativeResize="0"/>
          <p:nvPr/>
        </p:nvPicPr>
        <p:blipFill>
          <a:blip r:embed="rId3">
            <a:alphaModFix/>
          </a:blip>
          <a:stretch>
            <a:fillRect/>
          </a:stretch>
        </p:blipFill>
        <p:spPr>
          <a:xfrm>
            <a:off x="347372" y="800539"/>
            <a:ext cx="3846616" cy="3332274"/>
          </a:xfrm>
          <a:prstGeom prst="rect">
            <a:avLst/>
          </a:prstGeom>
          <a:noFill/>
          <a:ln>
            <a:noFill/>
          </a:ln>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22</a:t>
            </a:fld>
            <a:endParaRPr lang="uk-UA"/>
          </a:p>
        </p:txBody>
      </p:sp>
    </p:spTree>
    <p:extLst>
      <p:ext uri="{BB962C8B-B14F-4D97-AF65-F5344CB8AC3E}">
        <p14:creationId xmlns:p14="http://schemas.microsoft.com/office/powerpoint/2010/main" val="439456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b="1" dirty="0"/>
              <a:t>Markov Decision </a:t>
            </a:r>
            <a:r>
              <a:rPr lang="en-US" sz="2000" b="1" dirty="0" smtClean="0"/>
              <a:t>Process: </a:t>
            </a:r>
            <a:endParaRPr lang="en-US" sz="2000" b="1"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23</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1682482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789506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a:t>
            </a:r>
            <a:r>
              <a:rPr lang="en-US" sz="2400" dirty="0" smtClean="0">
                <a:latin typeface="Karla" charset="0"/>
                <a:ea typeface="Karla" charset="0"/>
                <a:cs typeface="Karla" charset="0"/>
              </a:rPr>
              <a:t>learn before proceeding:  </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p>
          <a:p>
            <a:pPr marL="285750" indent="-285750">
              <a:spcBef>
                <a:spcPts val="600"/>
              </a:spcBef>
              <a:spcAft>
                <a:spcPts val="600"/>
              </a:spcAft>
              <a:buFont typeface="Arial" charset="0"/>
              <a:buChar char="•"/>
            </a:pPr>
            <a:r>
              <a:rPr lang="en-US" sz="2400" dirty="0" smtClean="0">
                <a:ea typeface="+mj-ea"/>
              </a:rPr>
              <a:t>history </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24</a:t>
            </a:fld>
            <a:endParaRPr lang="uk-UA"/>
          </a:p>
        </p:txBody>
      </p:sp>
    </p:spTree>
    <p:extLst>
      <p:ext uri="{BB962C8B-B14F-4D97-AF65-F5344CB8AC3E}">
        <p14:creationId xmlns:p14="http://schemas.microsoft.com/office/powerpoint/2010/main" val="19683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0" y="883319"/>
            <a:ext cx="8340263" cy="1583357"/>
          </a:xfrm>
        </p:spPr>
        <p:txBody>
          <a:bodyPr/>
          <a:lstStyle/>
          <a:p>
            <a:endParaRPr lang="en-US" sz="2000" dirty="0">
              <a:ea typeface="+mj-ea"/>
            </a:endParaRPr>
          </a:p>
          <a:p>
            <a:r>
              <a:rPr lang="en-US" sz="2000" b="1" dirty="0" smtClean="0">
                <a:solidFill>
                  <a:srgbClr val="C00000"/>
                </a:solidFill>
                <a:ea typeface="+mj-ea"/>
              </a:rPr>
              <a:t>Example</a:t>
            </a:r>
            <a:r>
              <a:rPr lang="en-US" sz="2000" dirty="0" smtClean="0">
                <a:solidFill>
                  <a:srgbClr val="C00000"/>
                </a:solidFill>
                <a:ea typeface="+mj-ea"/>
              </a:rPr>
              <a:t>: </a:t>
            </a:r>
          </a:p>
          <a:p>
            <a:r>
              <a:rPr lang="en-US" sz="2000" dirty="0" smtClean="0">
                <a:ea typeface="+mj-ea"/>
              </a:rPr>
              <a:t>System: Weather </a:t>
            </a:r>
            <a:r>
              <a:rPr lang="en-US" sz="2000" dirty="0">
                <a:ea typeface="+mj-ea"/>
              </a:rPr>
              <a:t>in </a:t>
            </a:r>
            <a:r>
              <a:rPr lang="en-US" sz="2000" dirty="0" smtClean="0">
                <a:ea typeface="+mj-ea"/>
              </a:rPr>
              <a:t>Boston.  </a:t>
            </a:r>
          </a:p>
          <a:p>
            <a:r>
              <a:rPr lang="en-US" sz="2000" b="1" dirty="0" smtClean="0">
                <a:ea typeface="+mj-ea"/>
              </a:rPr>
              <a:t>States</a:t>
            </a:r>
            <a:r>
              <a:rPr lang="en-US" sz="2000" dirty="0" smtClean="0">
                <a:ea typeface="+mj-ea"/>
              </a:rPr>
              <a:t>: We </a:t>
            </a:r>
            <a:r>
              <a:rPr lang="en-US" sz="2000" dirty="0">
                <a:ea typeface="+mj-ea"/>
              </a:rPr>
              <a:t>can observe the current day as </a:t>
            </a:r>
            <a:r>
              <a:rPr lang="en-US" sz="2000" b="1" dirty="0" smtClean="0">
                <a:ea typeface="+mj-ea"/>
              </a:rPr>
              <a:t>sunny</a:t>
            </a:r>
            <a:r>
              <a:rPr lang="en-US" sz="2000" dirty="0" smtClean="0">
                <a:ea typeface="+mj-ea"/>
              </a:rPr>
              <a:t>, </a:t>
            </a:r>
            <a:r>
              <a:rPr lang="en-US" sz="2000" b="1" dirty="0" smtClean="0">
                <a:ea typeface="+mj-ea"/>
              </a:rPr>
              <a:t>rainy</a:t>
            </a:r>
            <a:r>
              <a:rPr lang="en-US" sz="2000" dirty="0" smtClean="0">
                <a:ea typeface="+mj-ea"/>
              </a:rPr>
              <a:t> or </a:t>
            </a:r>
            <a:r>
              <a:rPr lang="en-US" sz="2000" b="1" dirty="0" smtClean="0">
                <a:ea typeface="+mj-ea"/>
              </a:rPr>
              <a:t>windy</a:t>
            </a:r>
            <a:r>
              <a:rPr lang="en-US" sz="2000" dirty="0" smtClean="0">
                <a:ea typeface="+mj-ea"/>
              </a:rPr>
              <a:t>.</a:t>
            </a:r>
            <a:endParaRPr lang="en-US" sz="2000" dirty="0" smtClean="0">
              <a:ea typeface="+mj-ea"/>
            </a:endParaRPr>
          </a:p>
          <a:p>
            <a:r>
              <a:rPr lang="en-US" sz="2000" b="1" dirty="0" smtClean="0">
                <a:ea typeface="+mj-ea"/>
              </a:rPr>
              <a:t>History</a:t>
            </a:r>
            <a:r>
              <a:rPr lang="en-US" sz="2000" dirty="0" smtClean="0">
                <a:ea typeface="+mj-ea"/>
              </a:rPr>
              <a:t>: </a:t>
            </a:r>
            <a:r>
              <a:rPr lang="en-US" sz="2000" dirty="0" smtClean="0">
                <a:ea typeface="+mj-ea"/>
              </a:rPr>
              <a:t>A </a:t>
            </a:r>
            <a:r>
              <a:rPr lang="en-US" sz="2000" dirty="0">
                <a:ea typeface="+mj-ea"/>
              </a:rPr>
              <a:t>sequence of observations over time forms a </a:t>
            </a:r>
            <a:r>
              <a:rPr lang="en-US" sz="2000" b="1" dirty="0">
                <a:solidFill>
                  <a:srgbClr val="C00000"/>
                </a:solidFill>
                <a:ea typeface="+mj-ea"/>
              </a:rPr>
              <a:t>chain</a:t>
            </a:r>
            <a:r>
              <a:rPr lang="en-US" sz="2000" dirty="0">
                <a:ea typeface="+mj-ea"/>
              </a:rPr>
              <a:t> of </a:t>
            </a:r>
            <a:r>
              <a:rPr lang="en-US" sz="2000" b="1" u="sng" dirty="0">
                <a:solidFill>
                  <a:schemeClr val="tx2">
                    <a:lumMod val="75000"/>
                  </a:schemeClr>
                </a:solidFill>
                <a:ea typeface="+mj-ea"/>
              </a:rPr>
              <a:t>states</a:t>
            </a:r>
            <a:r>
              <a:rPr lang="en-US" sz="2000" dirty="0">
                <a:ea typeface="+mj-ea"/>
              </a:rPr>
              <a:t>, such </a:t>
            </a:r>
            <a:r>
              <a:rPr lang="en-US" sz="2000" dirty="0" smtClean="0">
                <a:ea typeface="+mj-ea"/>
              </a:rPr>
              <a:t>as:</a:t>
            </a:r>
            <a:endParaRPr lang="en-US" sz="2000" dirty="0" smtClean="0">
              <a:ea typeface="+mj-ea"/>
            </a:endParaRPr>
          </a:p>
          <a:p>
            <a:endParaRPr lang="en-US" sz="2000" dirty="0" smtClean="0">
              <a:ea typeface="+mj-ea"/>
            </a:endParaRPr>
          </a:p>
          <a:p>
            <a:pPr algn="ctr"/>
            <a:r>
              <a:rPr lang="en-US" sz="2000" dirty="0" smtClean="0">
                <a:ea typeface="+mj-ea"/>
              </a:rPr>
              <a:t> [</a:t>
            </a:r>
            <a:r>
              <a:rPr lang="en-US" sz="2000" dirty="0">
                <a:ea typeface="+mj-ea"/>
              </a:rPr>
              <a:t>sunny, sunny, rainy, sunny, …], </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25</a:t>
            </a:fld>
            <a:endParaRPr lang="uk-UA"/>
          </a:p>
        </p:txBody>
      </p:sp>
    </p:spTree>
    <p:extLst>
      <p:ext uri="{BB962C8B-B14F-4D97-AF65-F5344CB8AC3E}">
        <p14:creationId xmlns:p14="http://schemas.microsoft.com/office/powerpoint/2010/main" val="531235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1" y="883319"/>
            <a:ext cx="8371794" cy="1583357"/>
          </a:xfrm>
        </p:spPr>
        <p:txBody>
          <a:bodyPr/>
          <a:lstStyle/>
          <a:p>
            <a:pPr marL="342900" indent="-342900">
              <a:buFont typeface="Arial" charset="0"/>
              <a:buChar char="•"/>
            </a:pPr>
            <a:r>
              <a:rPr lang="en-US" sz="2000" dirty="0" smtClean="0">
                <a:ea typeface="+mj-ea"/>
              </a:rPr>
              <a:t>For a given system we observe </a:t>
            </a:r>
            <a:r>
              <a:rPr lang="en-US" sz="2000" b="1" dirty="0" smtClean="0">
                <a:ea typeface="+mj-ea"/>
              </a:rPr>
              <a:t>states.</a:t>
            </a:r>
            <a:endParaRPr lang="en-US" sz="2000" b="1" dirty="0" smtClean="0">
              <a:ea typeface="+mj-ea"/>
            </a:endParaRP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 system changes between states according to some </a:t>
            </a:r>
            <a:r>
              <a:rPr lang="en-US" sz="2000" dirty="0" smtClean="0">
                <a:ea typeface="+mj-ea"/>
              </a:rPr>
              <a:t>dynamics. </a:t>
            </a:r>
            <a:endParaRPr lang="en-US" sz="2000" dirty="0" smtClean="0">
              <a:ea typeface="+mj-ea"/>
            </a:endParaRP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We do not influence the system just </a:t>
            </a:r>
            <a:r>
              <a:rPr lang="en-US" sz="2000" dirty="0" smtClean="0">
                <a:ea typeface="+mj-ea"/>
              </a:rPr>
              <a:t>observe.</a:t>
            </a:r>
            <a:endParaRPr lang="en-US" sz="2000" dirty="0" smtClean="0">
              <a:ea typeface="+mj-ea"/>
            </a:endParaRP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There are only finite number of states (could be very large</a:t>
            </a:r>
            <a:r>
              <a:rPr lang="en-US" sz="2000" dirty="0" smtClean="0">
                <a:ea typeface="+mj-ea"/>
              </a:rPr>
              <a:t>).</a:t>
            </a:r>
            <a:endParaRPr lang="en-US" sz="2000" dirty="0" smtClean="0">
              <a:ea typeface="+mj-ea"/>
            </a:endParaRPr>
          </a:p>
          <a:p>
            <a:pPr marL="342900" indent="-342900">
              <a:buFont typeface="Arial" charset="0"/>
              <a:buChar char="•"/>
            </a:pPr>
            <a:endParaRPr lang="en-US" sz="2000" dirty="0">
              <a:ea typeface="+mj-ea"/>
            </a:endParaRPr>
          </a:p>
          <a:p>
            <a:pPr marL="342900" indent="-342900">
              <a:buFont typeface="Arial" charset="0"/>
              <a:buChar char="•"/>
            </a:pPr>
            <a:r>
              <a:rPr lang="en-US" sz="2000" dirty="0" smtClean="0">
                <a:ea typeface="+mj-ea"/>
              </a:rPr>
              <a:t>Observe a sequence </a:t>
            </a:r>
            <a:r>
              <a:rPr lang="en-US" sz="2000" dirty="0">
                <a:ea typeface="+mj-ea"/>
              </a:rPr>
              <a:t>of states or a chain </a:t>
            </a:r>
            <a:r>
              <a:rPr lang="en-US" sz="2000" dirty="0" smtClean="0">
                <a:ea typeface="+mj-ea"/>
              </a:rPr>
              <a:t>=&gt; </a:t>
            </a:r>
            <a:r>
              <a:rPr lang="en-US" sz="2000" b="1" dirty="0" smtClean="0">
                <a:ea typeface="+mj-ea"/>
              </a:rPr>
              <a:t>Markov </a:t>
            </a:r>
            <a:r>
              <a:rPr lang="en-US" sz="2000" b="1" dirty="0" smtClean="0">
                <a:ea typeface="+mj-ea"/>
              </a:rPr>
              <a:t>chain.</a:t>
            </a:r>
          </a:p>
          <a:p>
            <a:pPr marL="342900" indent="-342900">
              <a:buFont typeface="Arial" charset="0"/>
              <a:buChar char="•"/>
            </a:pPr>
            <a:r>
              <a:rPr lang="mr-IN" sz="2000" b="1" dirty="0" smtClean="0">
                <a:ea typeface="+mj-ea"/>
              </a:rPr>
              <a:t>…</a:t>
            </a:r>
            <a:r>
              <a:rPr lang="en-US" sz="2000" b="1" dirty="0" smtClean="0">
                <a:ea typeface="+mj-ea"/>
              </a:rPr>
              <a:t>.. </a:t>
            </a:r>
            <a:endParaRPr lang="en-US" sz="2000" dirty="0" smtClean="0">
              <a:ea typeface="+mj-ea"/>
            </a:endParaRPr>
          </a:p>
          <a:p>
            <a:pPr marL="342900" indent="-342900">
              <a:buFont typeface="Arial" charset="0"/>
              <a:buChar char="•"/>
            </a:pPr>
            <a:endParaRPr lang="en-US" sz="2000" dirty="0">
              <a:ea typeface="+mj-ea"/>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26</a:t>
            </a:fld>
            <a:endParaRPr lang="uk-UA"/>
          </a:p>
        </p:txBody>
      </p:sp>
    </p:spTree>
    <p:extLst>
      <p:ext uri="{BB962C8B-B14F-4D97-AF65-F5344CB8AC3E}">
        <p14:creationId xmlns:p14="http://schemas.microsoft.com/office/powerpoint/2010/main" val="12298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ln w="22225">
            <a:solidFill>
              <a:schemeClr val="accent2"/>
            </a:solidFill>
          </a:ln>
        </p:spPr>
        <p:txBody>
          <a:bodyPr/>
          <a:lstStyle/>
          <a:p>
            <a:r>
              <a:rPr lang="en-US" sz="2000" dirty="0" smtClean="0">
                <a:ea typeface="+mj-ea"/>
              </a:rPr>
              <a:t>A system is a </a:t>
            </a:r>
            <a:r>
              <a:rPr lang="en-US" sz="2000" b="1" dirty="0" smtClean="0">
                <a:ea typeface="+mj-ea"/>
              </a:rPr>
              <a:t>Markov Process</a:t>
            </a:r>
            <a:r>
              <a:rPr lang="en-US" sz="2000" dirty="0" smtClean="0">
                <a:ea typeface="+mj-ea"/>
              </a:rPr>
              <a:t>, if it fulfils </a:t>
            </a:r>
            <a:r>
              <a:rPr lang="en-US" sz="2000" dirty="0">
                <a:ea typeface="+mj-ea"/>
              </a:rPr>
              <a:t>the </a:t>
            </a:r>
            <a:r>
              <a:rPr lang="en-US" sz="2000" b="1" dirty="0">
                <a:ea typeface="+mj-ea"/>
              </a:rPr>
              <a:t>Markov </a:t>
            </a:r>
            <a:r>
              <a:rPr lang="en-US" sz="2000" b="1" dirty="0" smtClean="0">
                <a:ea typeface="+mj-ea"/>
              </a:rPr>
              <a:t>property</a:t>
            </a:r>
            <a:r>
              <a:rPr lang="en-US" sz="2000" dirty="0" smtClean="0">
                <a:ea typeface="+mj-ea"/>
              </a:rPr>
              <a:t>. </a:t>
            </a:r>
          </a:p>
          <a:p>
            <a:endParaRPr lang="en-US" sz="2000" dirty="0" smtClean="0">
              <a:ea typeface="+mj-ea"/>
            </a:endParaRPr>
          </a:p>
          <a:p>
            <a:pPr algn="ctr"/>
            <a:r>
              <a:rPr lang="en-US" sz="2000" i="1" dirty="0" smtClean="0">
                <a:ea typeface="+mj-ea"/>
              </a:rPr>
              <a:t>The future </a:t>
            </a:r>
            <a:r>
              <a:rPr lang="en-US" sz="2000" i="1" dirty="0">
                <a:ea typeface="+mj-ea"/>
              </a:rPr>
              <a:t>system dynamics from any state have to depend on this state only. </a:t>
            </a:r>
            <a:endParaRPr lang="en-US" sz="2000" i="1" dirty="0" smtClean="0">
              <a:ea typeface="+mj-ea"/>
            </a:endParaRPr>
          </a:p>
          <a:p>
            <a:endParaRPr lang="en-US" sz="2000" dirty="0">
              <a:ea typeface="+mj-ea"/>
            </a:endParaRPr>
          </a:p>
          <a:p>
            <a:pPr marL="342900" indent="-342900">
              <a:buFont typeface="Arial" charset="0"/>
              <a:buChar char="•"/>
            </a:pPr>
            <a:r>
              <a:rPr lang="en-US" sz="2000" dirty="0">
                <a:ea typeface="+mj-ea"/>
              </a:rPr>
              <a:t>E</a:t>
            </a:r>
            <a:r>
              <a:rPr lang="en-US" sz="2000" dirty="0" smtClean="0">
                <a:ea typeface="+mj-ea"/>
              </a:rPr>
              <a:t>very </a:t>
            </a:r>
            <a:r>
              <a:rPr lang="en-US" sz="2000" dirty="0">
                <a:ea typeface="+mj-ea"/>
              </a:rPr>
              <a:t>observable state </a:t>
            </a:r>
            <a:r>
              <a:rPr lang="en-US" sz="2000" dirty="0" smtClean="0">
                <a:ea typeface="+mj-ea"/>
              </a:rPr>
              <a:t>is self-contained </a:t>
            </a:r>
            <a:r>
              <a:rPr lang="en-US" sz="2000" dirty="0">
                <a:ea typeface="+mj-ea"/>
              </a:rPr>
              <a:t>to describe the future of the system. </a:t>
            </a:r>
            <a:endParaRPr lang="en-US" sz="2000" dirty="0" smtClean="0">
              <a:ea typeface="+mj-ea"/>
            </a:endParaRPr>
          </a:p>
          <a:p>
            <a:pPr marL="342900" indent="-342900">
              <a:buFont typeface="Arial" charset="0"/>
              <a:buChar char="•"/>
            </a:pPr>
            <a:r>
              <a:rPr lang="en-US" sz="2000" dirty="0">
                <a:ea typeface="+mj-ea"/>
              </a:rPr>
              <a:t>O</a:t>
            </a:r>
            <a:r>
              <a:rPr lang="en-US" sz="2000" dirty="0" smtClean="0">
                <a:ea typeface="+mj-ea"/>
              </a:rPr>
              <a:t>nly </a:t>
            </a:r>
            <a:r>
              <a:rPr lang="en-US" sz="2000" dirty="0">
                <a:ea typeface="+mj-ea"/>
              </a:rPr>
              <a:t>one state is required to model the future dynamics of the system, not the whole history or, say, the last N states</a:t>
            </a:r>
            <a:r>
              <a:rPr lang="en-US" sz="2000" dirty="0" smtClean="0">
                <a:ea typeface="+mj-ea"/>
              </a:rPr>
              <a:t>. </a:t>
            </a:r>
            <a:endParaRPr lang="en-US" sz="2000" dirty="0">
              <a:ea typeface="+mj-ea"/>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27</a:t>
            </a:fld>
            <a:endParaRPr lang="uk-UA"/>
          </a:p>
        </p:txBody>
      </p:sp>
    </p:spTree>
    <p:extLst>
      <p:ext uri="{BB962C8B-B14F-4D97-AF65-F5344CB8AC3E}">
        <p14:creationId xmlns:p14="http://schemas.microsoft.com/office/powerpoint/2010/main" val="12045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p:txBody>
          <a:bodyPr/>
          <a:lstStyle/>
          <a:p>
            <a:r>
              <a:rPr lang="en-US" sz="2000" b="1" dirty="0">
                <a:ea typeface="+mj-ea"/>
              </a:rPr>
              <a:t>W</a:t>
            </a:r>
            <a:r>
              <a:rPr lang="en-US" sz="2000" b="1" dirty="0" smtClean="0">
                <a:ea typeface="+mj-ea"/>
              </a:rPr>
              <a:t>eather example</a:t>
            </a:r>
            <a:r>
              <a:rPr lang="en-US" sz="2000" dirty="0" smtClean="0">
                <a:ea typeface="+mj-ea"/>
              </a:rPr>
              <a:t>: </a:t>
            </a:r>
          </a:p>
          <a:p>
            <a:r>
              <a:rPr lang="en-US" sz="2000" dirty="0">
                <a:ea typeface="+mj-ea"/>
              </a:rPr>
              <a:t>T</a:t>
            </a:r>
            <a:r>
              <a:rPr lang="en-US" sz="2000" dirty="0" smtClean="0">
                <a:ea typeface="+mj-ea"/>
              </a:rPr>
              <a:t>he</a:t>
            </a:r>
            <a:r>
              <a:rPr lang="en-US" sz="2000" dirty="0">
                <a:ea typeface="+mj-ea"/>
              </a:rPr>
              <a:t> </a:t>
            </a:r>
            <a:r>
              <a:rPr lang="en-US" sz="2000" dirty="0" smtClean="0">
                <a:ea typeface="+mj-ea"/>
              </a:rPr>
              <a:t>probability of sunny day followed by rainy day is independent of </a:t>
            </a:r>
            <a:r>
              <a:rPr lang="en-US" sz="2000" dirty="0">
                <a:ea typeface="+mj-ea"/>
              </a:rPr>
              <a:t>the amount of sunny days we've seen in the past</a:t>
            </a:r>
            <a:r>
              <a:rPr lang="en-US" sz="2000" dirty="0" smtClean="0">
                <a:ea typeface="+mj-ea"/>
              </a:rPr>
              <a:t>.</a:t>
            </a:r>
          </a:p>
          <a:p>
            <a:endParaRPr lang="en-US" sz="2000" dirty="0" smtClean="0">
              <a:ea typeface="+mj-ea"/>
            </a:endParaRPr>
          </a:p>
          <a:p>
            <a:endParaRPr lang="en-US" sz="2000" dirty="0" smtClean="0">
              <a:ea typeface="+mj-ea"/>
            </a:endParaRPr>
          </a:p>
          <a:p>
            <a:endParaRPr lang="en-US" sz="2000" dirty="0">
              <a:ea typeface="+mj-ea"/>
            </a:endParaRPr>
          </a:p>
          <a:p>
            <a:r>
              <a:rPr lang="en-US" sz="1800" b="1" dirty="0" smtClean="0">
                <a:ea typeface="+mj-ea"/>
              </a:rPr>
              <a:t>Notes: </a:t>
            </a:r>
          </a:p>
          <a:p>
            <a:r>
              <a:rPr lang="en-US" sz="1800" dirty="0" smtClean="0">
                <a:ea typeface="+mj-ea"/>
              </a:rPr>
              <a:t>This example </a:t>
            </a:r>
            <a:r>
              <a:rPr lang="en-US" sz="1800" dirty="0">
                <a:ea typeface="+mj-ea"/>
              </a:rPr>
              <a:t>is really naïve, but it's important to understand the </a:t>
            </a:r>
            <a:r>
              <a:rPr lang="en-US" sz="1800" dirty="0" smtClean="0">
                <a:ea typeface="+mj-ea"/>
              </a:rPr>
              <a:t>limitations. </a:t>
            </a:r>
            <a:endParaRPr lang="en-US" sz="1800" dirty="0">
              <a:ea typeface="+mj-ea"/>
            </a:endParaRPr>
          </a:p>
          <a:p>
            <a:r>
              <a:rPr lang="en-US" sz="1800" dirty="0" smtClean="0">
                <a:ea typeface="+mj-ea"/>
              </a:rPr>
              <a:t>We can for example extend the state space to include other factors. </a:t>
            </a:r>
            <a:endParaRPr lang="en-US" sz="1800" dirty="0">
              <a:ea typeface="+mj-ea"/>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28</a:t>
            </a:fld>
            <a:endParaRPr lang="uk-UA"/>
          </a:p>
        </p:txBody>
      </p:sp>
    </p:spTree>
    <p:extLst>
      <p:ext uri="{BB962C8B-B14F-4D97-AF65-F5344CB8AC3E}">
        <p14:creationId xmlns:p14="http://schemas.microsoft.com/office/powerpoint/2010/main" val="87729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xfrm>
            <a:off x="409408" y="765383"/>
            <a:ext cx="7745256" cy="1583357"/>
          </a:xfrm>
        </p:spPr>
        <p:txBody>
          <a:bodyPr/>
          <a:lstStyle/>
          <a:p>
            <a:r>
              <a:rPr lang="en-US" sz="1800" dirty="0">
                <a:ea typeface="+mj-ea"/>
              </a:rPr>
              <a:t>Transition probabilities is expressed as </a:t>
            </a:r>
            <a:r>
              <a:rPr lang="en-US" sz="1800" dirty="0" smtClean="0">
                <a:ea typeface="+mj-ea"/>
              </a:rPr>
              <a:t>a </a:t>
            </a:r>
            <a:r>
              <a:rPr lang="en-US" sz="1800" b="1" dirty="0" smtClean="0">
                <a:ea typeface="+mj-ea"/>
              </a:rPr>
              <a:t>transition </a:t>
            </a:r>
            <a:r>
              <a:rPr lang="en-US" sz="1800" b="1" dirty="0">
                <a:ea typeface="+mj-ea"/>
              </a:rPr>
              <a:t>matrix</a:t>
            </a:r>
            <a:r>
              <a:rPr lang="en-US" sz="1800" dirty="0">
                <a:ea typeface="+mj-ea"/>
              </a:rPr>
              <a:t>, which is a square matrix of the size N×N, where N is the number of states in our model. </a:t>
            </a:r>
            <a:endParaRPr lang="en-US" sz="1800" dirty="0" smtClean="0">
              <a:ea typeface="+mj-ea"/>
            </a:endParaRPr>
          </a:p>
          <a:p>
            <a:endParaRPr lang="en-US" sz="2000" dirty="0">
              <a:ea typeface="+mj-ea"/>
            </a:endParaRPr>
          </a:p>
        </p:txBody>
      </p:sp>
      <p:graphicFrame>
        <p:nvGraphicFramePr>
          <p:cNvPr id="4" name="Table 3"/>
          <p:cNvGraphicFramePr>
            <a:graphicFrameLocks noGrp="1"/>
          </p:cNvGraphicFramePr>
          <p:nvPr>
            <p:extLst>
              <p:ext uri="{D42A27DB-BD31-4B8C-83A1-F6EECF244321}">
                <p14:modId xmlns:p14="http://schemas.microsoft.com/office/powerpoint/2010/main" val="127097754"/>
              </p:ext>
            </p:extLst>
          </p:nvPr>
        </p:nvGraphicFramePr>
        <p:xfrm>
          <a:off x="2940107" y="1570358"/>
          <a:ext cx="2659581" cy="899763"/>
        </p:xfrm>
        <a:graphic>
          <a:graphicData uri="http://schemas.openxmlformats.org/drawingml/2006/table">
            <a:tbl>
              <a:tblPr firstRow="1" bandRow="1">
                <a:tableStyleId>{793D81CF-94F2-401A-BA57-92F5A7B2D0C5}</a:tableStyleId>
              </a:tblPr>
              <a:tblGrid>
                <a:gridCol w="886527"/>
                <a:gridCol w="886527"/>
                <a:gridCol w="886527"/>
              </a:tblGrid>
              <a:tr h="299921">
                <a:tc>
                  <a:txBody>
                    <a:bodyPr/>
                    <a:lstStyle/>
                    <a:p>
                      <a:endParaRPr lang="en-US" dirty="0"/>
                    </a:p>
                  </a:txBody>
                  <a:tcPr>
                    <a:solidFill>
                      <a:schemeClr val="bg1"/>
                    </a:solidFill>
                  </a:tcPr>
                </a:tc>
                <a:tc>
                  <a:txBody>
                    <a:bodyPr/>
                    <a:lstStyle/>
                    <a:p>
                      <a:pPr algn="ctr"/>
                      <a:r>
                        <a:rPr lang="en-US" dirty="0" smtClean="0"/>
                        <a:t>sunny</a:t>
                      </a:r>
                      <a:endParaRPr lang="en-US" dirty="0"/>
                    </a:p>
                  </a:txBody>
                  <a:tcPr>
                    <a:solidFill>
                      <a:schemeClr val="bg1">
                        <a:lumMod val="65000"/>
                      </a:schemeClr>
                    </a:solidFill>
                  </a:tcPr>
                </a:tc>
                <a:tc>
                  <a:txBody>
                    <a:bodyPr/>
                    <a:lstStyle/>
                    <a:p>
                      <a:pPr algn="ctr"/>
                      <a:r>
                        <a:rPr lang="en-US" dirty="0" smtClean="0"/>
                        <a:t>rainy </a:t>
                      </a:r>
                      <a:endParaRPr lang="en-US" dirty="0"/>
                    </a:p>
                  </a:txBody>
                  <a:tcPr>
                    <a:solidFill>
                      <a:schemeClr val="bg1">
                        <a:lumMod val="65000"/>
                      </a:schemeClr>
                    </a:solidFill>
                  </a:tcPr>
                </a:tc>
              </a:tr>
              <a:tr h="299921">
                <a:tc>
                  <a:txBody>
                    <a:bodyPr/>
                    <a:lstStyle/>
                    <a:p>
                      <a:pPr algn="ctr"/>
                      <a:r>
                        <a:rPr lang="en-US" dirty="0" smtClean="0">
                          <a:solidFill>
                            <a:schemeClr val="bg1"/>
                          </a:solidFill>
                        </a:rPr>
                        <a:t>sunny</a:t>
                      </a:r>
                      <a:endParaRPr lang="en-US" dirty="0">
                        <a:solidFill>
                          <a:schemeClr val="bg1"/>
                        </a:solidFill>
                      </a:endParaRPr>
                    </a:p>
                  </a:txBody>
                  <a:tcPr>
                    <a:solidFill>
                      <a:schemeClr val="bg1">
                        <a:lumMod val="65000"/>
                      </a:schemeClr>
                    </a:solidFill>
                  </a:tcPr>
                </a:tc>
                <a:tc>
                  <a:txBody>
                    <a:bodyPr/>
                    <a:lstStyle/>
                    <a:p>
                      <a:pPr algn="ctr"/>
                      <a:r>
                        <a:rPr lang="en-US" dirty="0" smtClean="0"/>
                        <a:t>0.8</a:t>
                      </a:r>
                      <a:endParaRPr lang="en-US" dirty="0"/>
                    </a:p>
                  </a:txBody>
                  <a:tcPr>
                    <a:solidFill>
                      <a:schemeClr val="bg1">
                        <a:lumMod val="85000"/>
                      </a:schemeClr>
                    </a:solidFill>
                  </a:tcPr>
                </a:tc>
                <a:tc>
                  <a:txBody>
                    <a:bodyPr/>
                    <a:lstStyle/>
                    <a:p>
                      <a:pPr algn="ctr"/>
                      <a:r>
                        <a:rPr lang="en-US" dirty="0" smtClean="0"/>
                        <a:t>0.2</a:t>
                      </a:r>
                      <a:endParaRPr lang="en-US" dirty="0"/>
                    </a:p>
                  </a:txBody>
                  <a:tcPr>
                    <a:solidFill>
                      <a:schemeClr val="bg1">
                        <a:lumMod val="85000"/>
                      </a:schemeClr>
                    </a:solidFill>
                  </a:tcPr>
                </a:tc>
              </a:tr>
              <a:tr h="299921">
                <a:tc>
                  <a:txBody>
                    <a:bodyPr/>
                    <a:lstStyle/>
                    <a:p>
                      <a:pPr algn="ctr"/>
                      <a:r>
                        <a:rPr lang="en-US" dirty="0" smtClean="0">
                          <a:solidFill>
                            <a:schemeClr val="bg1"/>
                          </a:solidFill>
                        </a:rPr>
                        <a:t>rainy</a:t>
                      </a:r>
                      <a:endParaRPr lang="en-US" dirty="0">
                        <a:solidFill>
                          <a:schemeClr val="bg1"/>
                        </a:solidFill>
                      </a:endParaRPr>
                    </a:p>
                  </a:txBody>
                  <a:tcPr>
                    <a:solidFill>
                      <a:schemeClr val="bg1">
                        <a:lumMod val="65000"/>
                      </a:schemeClr>
                    </a:solidFill>
                  </a:tcPr>
                </a:tc>
                <a:tc>
                  <a:txBody>
                    <a:bodyPr/>
                    <a:lstStyle/>
                    <a:p>
                      <a:pPr algn="ctr"/>
                      <a:r>
                        <a:rPr lang="en-US" dirty="0" smtClean="0"/>
                        <a:t>0.1</a:t>
                      </a:r>
                      <a:endParaRPr lang="en-US" dirty="0"/>
                    </a:p>
                  </a:txBody>
                  <a:tcPr>
                    <a:solidFill>
                      <a:schemeClr val="bg1">
                        <a:lumMod val="85000"/>
                      </a:schemeClr>
                    </a:solidFill>
                  </a:tcPr>
                </a:tc>
                <a:tc>
                  <a:txBody>
                    <a:bodyPr/>
                    <a:lstStyle/>
                    <a:p>
                      <a:pPr algn="ctr"/>
                      <a:r>
                        <a:rPr lang="en-US" dirty="0" smtClean="0"/>
                        <a:t>0.9</a:t>
                      </a:r>
                      <a:endParaRPr lang="en-US" dirty="0"/>
                    </a:p>
                  </a:txBody>
                  <a:tcPr>
                    <a:solidFill>
                      <a:schemeClr val="bg1">
                        <a:lumMod val="85000"/>
                      </a:schemeClr>
                    </a:solidFill>
                  </a:tcPr>
                </a:tc>
              </a:tr>
            </a:tbl>
          </a:graphicData>
        </a:graphic>
      </p:graphicFrame>
      <p:pic>
        <p:nvPicPr>
          <p:cNvPr id="5" name="Picture 4"/>
          <p:cNvPicPr>
            <a:picLocks noChangeAspect="1"/>
          </p:cNvPicPr>
          <p:nvPr/>
        </p:nvPicPr>
        <p:blipFill>
          <a:blip r:embed="rId3"/>
          <a:stretch>
            <a:fillRect/>
          </a:stretch>
        </p:blipFill>
        <p:spPr>
          <a:xfrm>
            <a:off x="2032000" y="2641600"/>
            <a:ext cx="5080000" cy="2501900"/>
          </a:xfrm>
          <a:prstGeom prst="rect">
            <a:avLst/>
          </a:prstGeom>
        </p:spPr>
      </p:pic>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29</a:t>
            </a:fld>
            <a:endParaRPr lang="uk-UA"/>
          </a:p>
        </p:txBody>
      </p:sp>
    </p:spTree>
    <p:extLst>
      <p:ext uri="{BB962C8B-B14F-4D97-AF65-F5344CB8AC3E}">
        <p14:creationId xmlns:p14="http://schemas.microsoft.com/office/powerpoint/2010/main" val="3569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16847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xfrm>
            <a:off x="409408" y="765383"/>
            <a:ext cx="7745256" cy="1583357"/>
          </a:xfrm>
        </p:spPr>
        <p:txBody>
          <a:bodyPr/>
          <a:lstStyle/>
          <a:p>
            <a:r>
              <a:rPr lang="en-US" sz="1800" dirty="0" smtClean="0">
                <a:ea typeface="+mj-ea"/>
              </a:rPr>
              <a:t>In practice, we rarely know the exact transition matrix. A more realistic scenario is when we have only observations of our systems’ states, which we call </a:t>
            </a:r>
            <a:r>
              <a:rPr lang="en-US" sz="1800" b="1" dirty="0" smtClean="0">
                <a:ea typeface="+mj-ea"/>
              </a:rPr>
              <a:t>episodes:</a:t>
            </a:r>
          </a:p>
          <a:p>
            <a:endParaRPr lang="en-US" sz="1800" b="1" dirty="0">
              <a:ea typeface="+mj-ea"/>
            </a:endParaRPr>
          </a:p>
          <a:p>
            <a:r>
              <a:rPr lang="en-US" sz="1800" b="1" dirty="0" smtClean="0">
                <a:ea typeface="+mj-ea"/>
              </a:rPr>
              <a:t>Episodes:</a:t>
            </a:r>
          </a:p>
          <a:p>
            <a:pPr marL="285750" indent="-285750">
              <a:buFont typeface="Arial" charset="0"/>
              <a:buChar char="•"/>
            </a:pPr>
            <a:r>
              <a:rPr lang="en-US" sz="1800" b="1" dirty="0">
                <a:ea typeface="+mj-ea"/>
              </a:rPr>
              <a:t>	</a:t>
            </a:r>
            <a:r>
              <a:rPr lang="en-US" sz="1800" dirty="0" smtClean="0">
                <a:ea typeface="+mj-ea"/>
              </a:rPr>
              <a:t>rainy, cloudy, cloudy, sunny</a:t>
            </a:r>
          </a:p>
          <a:p>
            <a:pPr marL="285750" indent="-285750">
              <a:buFont typeface="Arial" charset="0"/>
              <a:buChar char="•"/>
            </a:pPr>
            <a:r>
              <a:rPr lang="en-US" sz="1800" dirty="0">
                <a:ea typeface="+mj-ea"/>
              </a:rPr>
              <a:t>	</a:t>
            </a:r>
            <a:r>
              <a:rPr lang="en-US" sz="1800" dirty="0" smtClean="0">
                <a:ea typeface="+mj-ea"/>
              </a:rPr>
              <a:t>cloudy, cloudy, sunny</a:t>
            </a:r>
          </a:p>
          <a:p>
            <a:endParaRPr lang="en-US" sz="2000" dirty="0">
              <a:ea typeface="+mj-ea"/>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30</a:t>
            </a:fld>
            <a:endParaRPr lang="uk-UA"/>
          </a:p>
        </p:txBody>
      </p:sp>
    </p:spTree>
    <p:extLst>
      <p:ext uri="{BB962C8B-B14F-4D97-AF65-F5344CB8AC3E}">
        <p14:creationId xmlns:p14="http://schemas.microsoft.com/office/powerpoint/2010/main" val="1132669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smtClean="0"/>
              <a:t>Process (MRP)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1" y="883319"/>
                <a:ext cx="7745256" cy="3917281"/>
              </a:xfrm>
            </p:spPr>
            <p:txBody>
              <a:bodyPr/>
              <a:lstStyle/>
              <a:p>
                <a:r>
                  <a:rPr lang="en-US" dirty="0" smtClean="0"/>
                  <a:t>Extend Markov process to include rewards. </a:t>
                </a:r>
              </a:p>
              <a:p>
                <a:endParaRPr lang="en-US" dirty="0"/>
              </a:p>
              <a:p>
                <a:r>
                  <a:rPr lang="en-US" dirty="0" smtClean="0"/>
                  <a:t>Add another square matrix which tells us the reward </a:t>
                </a:r>
                <a:r>
                  <a:rPr lang="en-US" dirty="0" smtClean="0"/>
                  <a:t>for going </a:t>
                </a:r>
                <a:r>
                  <a:rPr lang="en-US" dirty="0" smtClean="0"/>
                  <a:t>from state </a:t>
                </a:r>
                <a14:m>
                  <m:oMath xmlns:m="http://schemas.openxmlformats.org/officeDocument/2006/math">
                    <m:r>
                      <a:rPr lang="en-US" b="0" i="1" smtClean="0">
                        <a:latin typeface="Cambria Math" charset="0"/>
                      </a:rPr>
                      <m:t>𝑖</m:t>
                    </m:r>
                    <m:r>
                      <a:rPr lang="en-US" b="0" i="1" smtClean="0">
                        <a:latin typeface="Cambria Math" charset="0"/>
                      </a:rPr>
                      <m:t> </m:t>
                    </m:r>
                  </m:oMath>
                </a14:m>
                <a:r>
                  <a:rPr lang="en-US" dirty="0" smtClean="0"/>
                  <a:t>to state</a:t>
                </a:r>
                <a:r>
                  <a:rPr lang="en-US" dirty="0" smtClean="0"/>
                  <a:t> </a:t>
                </a:r>
                <a14:m>
                  <m:oMath xmlns:m="http://schemas.openxmlformats.org/officeDocument/2006/math">
                    <m:r>
                      <a:rPr lang="en-US" b="0" i="1" smtClean="0">
                        <a:latin typeface="Cambria Math" charset="0"/>
                      </a:rPr>
                      <m:t>𝑗</m:t>
                    </m:r>
                    <m:r>
                      <a:rPr lang="en-US" b="0" i="1" smtClean="0">
                        <a:latin typeface="Cambria Math" charset="0"/>
                      </a:rPr>
                      <m:t>.</m:t>
                    </m:r>
                  </m:oMath>
                </a14:m>
                <a:r>
                  <a:rPr lang="en-US" i="1" dirty="0" smtClean="0">
                    <a:latin typeface="Cambria Math" charset="0"/>
                    <a:ea typeface="Cambria Math" charset="0"/>
                    <a:cs typeface="Cambria Math" charset="0"/>
                  </a:rPr>
                  <a:t> </a:t>
                </a:r>
                <a:endParaRPr lang="en-US" i="1" dirty="0" smtClean="0">
                  <a:latin typeface="Cambria Math" charset="0"/>
                  <a:ea typeface="Cambria Math" charset="0"/>
                  <a:cs typeface="Cambria Math" charset="0"/>
                </a:endParaRPr>
              </a:p>
              <a:p>
                <a:endParaRPr lang="en-US" i="1" dirty="0" smtClean="0">
                  <a:latin typeface="Cambria Math" charset="0"/>
                  <a:ea typeface="Cambria Math" charset="0"/>
                  <a:cs typeface="Cambria Math" charset="0"/>
                </a:endParaRPr>
              </a:p>
              <a:p>
                <a:r>
                  <a:rPr lang="en-US" dirty="0" smtClean="0">
                    <a:latin typeface="Karla" charset="0"/>
                    <a:ea typeface="Karla" charset="0"/>
                    <a:cs typeface="Karla" charset="0"/>
                  </a:rPr>
                  <a:t>Often (but not always the case) the reward only depends on the landing state  so we only need a number</a:t>
                </a:r>
                <a:r>
                  <a:rPr lang="en-US" dirty="0">
                    <a:latin typeface="Cambria Math" charset="0"/>
                    <a:ea typeface="Cambria Math" charset="0"/>
                    <a:cs typeface="Cambria Math" charset="0"/>
                  </a:rPr>
                  <a:t>,</a:t>
                </a:r>
                <a:r>
                  <a:rPr lang="en-US" dirty="0" smtClean="0">
                    <a:latin typeface="Cambria Math" charset="0"/>
                    <a:ea typeface="Cambria Math" charset="0"/>
                    <a:cs typeface="Cambria Math" charset="0"/>
                  </a:rPr>
                  <a:t> </a:t>
                </a:r>
                <a14:m>
                  <m:oMath xmlns:m="http://schemas.openxmlformats.org/officeDocument/2006/math">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𝑅</m:t>
                        </m:r>
                      </m:e>
                      <m:sub>
                        <m:r>
                          <a:rPr lang="en-US" b="0" i="1" smtClean="0">
                            <a:latin typeface="Cambria Math" charset="0"/>
                            <a:ea typeface="Cambria Math" charset="0"/>
                            <a:cs typeface="Cambria Math" charset="0"/>
                          </a:rPr>
                          <m:t>𝑡</m:t>
                        </m:r>
                      </m:sub>
                    </m:sSub>
                    <m:r>
                      <a:rPr lang="en-US" b="0" i="1" smtClean="0">
                        <a:latin typeface="Cambria Math" charset="0"/>
                        <a:ea typeface="Cambria Math" charset="0"/>
                        <a:cs typeface="Cambria Math" charset="0"/>
                      </a:rPr>
                      <m:t>.</m:t>
                    </m:r>
                  </m:oMath>
                </a14:m>
                <a:endParaRPr lang="en-US" dirty="0" smtClean="0">
                  <a:latin typeface="Cambria Math" charset="0"/>
                  <a:ea typeface="Cambria Math" charset="0"/>
                  <a:cs typeface="Cambria Math" charset="0"/>
                </a:endParaRPr>
              </a:p>
              <a:p>
                <a:endParaRPr lang="en-US" dirty="0" smtClean="0">
                  <a:latin typeface="Cambria Math" charset="0"/>
                  <a:ea typeface="Cambria Math" charset="0"/>
                  <a:cs typeface="Cambria Math" charset="0"/>
                </a:endParaRPr>
              </a:p>
              <a:p>
                <a:r>
                  <a:rPr lang="en-US" b="1" dirty="0" smtClean="0">
                    <a:latin typeface="Karla" charset="0"/>
                    <a:ea typeface="Karla" charset="0"/>
                    <a:cs typeface="Karla" charset="0"/>
                  </a:rPr>
                  <a:t>Note</a:t>
                </a:r>
                <a:r>
                  <a:rPr lang="en-US" dirty="0" smtClean="0">
                    <a:latin typeface="Karla" charset="0"/>
                    <a:ea typeface="Karla" charset="0"/>
                    <a:cs typeface="Karla" charset="0"/>
                  </a:rPr>
                  <a:t>: Reward is just a number, positive, negative, small, large</a:t>
                </a:r>
                <a:endParaRPr lang="en-US"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1" y="883319"/>
                <a:ext cx="7745256" cy="3917281"/>
              </a:xfrm>
              <a:blipFill rotWithShape="0">
                <a:blip r:embed="rId3"/>
                <a:stretch>
                  <a:fillRect l="-945" t="-1089" r="-16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31</a:t>
            </a:fld>
            <a:endParaRPr lang="uk-UA"/>
          </a:p>
        </p:txBody>
      </p:sp>
    </p:spTree>
    <p:extLst>
      <p:ext uri="{BB962C8B-B14F-4D97-AF65-F5344CB8AC3E}">
        <p14:creationId xmlns:p14="http://schemas.microsoft.com/office/powerpoint/2010/main" val="1372830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a:t>P</a:t>
            </a:r>
            <a:r>
              <a:rPr lang="en-US" dirty="0" smtClean="0"/>
              <a:t>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0" y="883319"/>
                <a:ext cx="8163339" cy="1583357"/>
              </a:xfrm>
            </p:spPr>
            <p:txBody>
              <a:bodyPr/>
              <a:lstStyle/>
              <a:p>
                <a:r>
                  <a:rPr lang="en-US" dirty="0" smtClean="0">
                    <a:latin typeface="Karla" charset="0"/>
                    <a:ea typeface="Karla" charset="0"/>
                    <a:cs typeface="Karla" charset="0"/>
                  </a:rPr>
                  <a:t>For </a:t>
                </a:r>
                <a:r>
                  <a:rPr lang="en-US" dirty="0">
                    <a:latin typeface="Karla" charset="0"/>
                    <a:ea typeface="Karla" charset="0"/>
                    <a:cs typeface="Karla" charset="0"/>
                  </a:rPr>
                  <a:t>every time point, we </a:t>
                </a:r>
                <a:r>
                  <a:rPr lang="en-US" dirty="0" smtClean="0">
                    <a:latin typeface="Karla" charset="0"/>
                    <a:ea typeface="Karla" charset="0"/>
                    <a:cs typeface="Karla" charset="0"/>
                  </a:rPr>
                  <a:t>define </a:t>
                </a:r>
                <a:r>
                  <a:rPr lang="en-US" b="1" dirty="0" smtClean="0">
                    <a:latin typeface="Karla" charset="0"/>
                    <a:ea typeface="Karla" charset="0"/>
                    <a:cs typeface="Karla" charset="0"/>
                  </a:rPr>
                  <a:t>return</a:t>
                </a:r>
                <a:r>
                  <a:rPr lang="en-US" dirty="0" smtClean="0">
                    <a:latin typeface="Karla" charset="0"/>
                    <a:ea typeface="Karla" charset="0"/>
                    <a:cs typeface="Karla" charset="0"/>
                  </a:rPr>
                  <a:t> </a:t>
                </a:r>
                <a:r>
                  <a:rPr lang="en-US" dirty="0">
                    <a:latin typeface="Karla" charset="0"/>
                    <a:ea typeface="Karla" charset="0"/>
                    <a:cs typeface="Karla" charset="0"/>
                  </a:rPr>
                  <a:t>as a sum of </a:t>
                </a:r>
                <a:r>
                  <a:rPr lang="en-US" b="1" dirty="0">
                    <a:latin typeface="Karla" charset="0"/>
                    <a:ea typeface="Karla" charset="0"/>
                    <a:cs typeface="Karla" charset="0"/>
                  </a:rPr>
                  <a:t>subsequent</a:t>
                </a:r>
                <a:r>
                  <a:rPr lang="en-US" dirty="0">
                    <a:latin typeface="Karla" charset="0"/>
                    <a:ea typeface="Karla" charset="0"/>
                    <a:cs typeface="Karla" charset="0"/>
                  </a:rPr>
                  <a:t> </a:t>
                </a:r>
                <a:r>
                  <a:rPr lang="en-US" dirty="0" smtClean="0">
                    <a:latin typeface="Karla" charset="0"/>
                    <a:ea typeface="Karla" charset="0"/>
                    <a:cs typeface="Karla" charset="0"/>
                  </a:rPr>
                  <a:t>rewards:</a:t>
                </a:r>
                <a:endParaRPr lang="en-US" dirty="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𝐺</m:t>
                          </m:r>
                        </m:e>
                        <m:sub>
                          <m:r>
                            <a:rPr lang="en-US" b="0" i="1" smtClean="0">
                              <a:latin typeface="Cambria Math" charset="0"/>
                              <a:ea typeface="Karla" charset="0"/>
                              <a:cs typeface="Karla" charset="0"/>
                            </a:rPr>
                            <m:t>𝑡</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+1</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+2</m:t>
                          </m:r>
                        </m:sub>
                      </m:sSub>
                      <m:r>
                        <a:rPr lang="en-US" b="0" i="1" smtClean="0">
                          <a:latin typeface="Cambria Math" charset="0"/>
                          <a:ea typeface="Karla" charset="0"/>
                          <a:cs typeface="Karla" charset="0"/>
                        </a:rPr>
                        <m:t>+ …</m:t>
                      </m:r>
                    </m:oMath>
                  </m:oMathPara>
                </a14:m>
                <a:endParaRPr lang="en-US" dirty="0" smtClean="0">
                  <a:latin typeface="Karla" charset="0"/>
                  <a:ea typeface="Karla" charset="0"/>
                  <a:cs typeface="Karla" charset="0"/>
                </a:endParaRPr>
              </a:p>
              <a:p>
                <a:endParaRPr lang="en-US" dirty="0" smtClean="0">
                  <a:latin typeface="Karla" charset="0"/>
                  <a:ea typeface="Karla" charset="0"/>
                  <a:cs typeface="Karla" charset="0"/>
                </a:endParaRPr>
              </a:p>
              <a:p>
                <a:r>
                  <a:rPr lang="en-US" dirty="0">
                    <a:latin typeface="Karla" charset="0"/>
                    <a:ea typeface="Karla" charset="0"/>
                    <a:cs typeface="Karla" charset="0"/>
                  </a:rPr>
                  <a:t>B</a:t>
                </a:r>
                <a:r>
                  <a:rPr lang="en-US" dirty="0" smtClean="0">
                    <a:latin typeface="Karla" charset="0"/>
                    <a:ea typeface="Karla" charset="0"/>
                    <a:cs typeface="Karla" charset="0"/>
                  </a:rPr>
                  <a:t>ut </a:t>
                </a:r>
                <a:r>
                  <a:rPr lang="en-US" dirty="0">
                    <a:latin typeface="Karla" charset="0"/>
                    <a:ea typeface="Karla" charset="0"/>
                    <a:cs typeface="Karla" charset="0"/>
                  </a:rPr>
                  <a:t>more distant rewards </a:t>
                </a:r>
                <a:r>
                  <a:rPr lang="en-US" dirty="0" smtClean="0">
                    <a:latin typeface="Karla" charset="0"/>
                    <a:ea typeface="Karla" charset="0"/>
                    <a:cs typeface="Karla" charset="0"/>
                  </a:rPr>
                  <a:t>should not count as much so we multiply </a:t>
                </a:r>
                <a:r>
                  <a:rPr lang="en-US" dirty="0">
                    <a:latin typeface="Karla" charset="0"/>
                    <a:ea typeface="Karla" charset="0"/>
                    <a:cs typeface="Karla" charset="0"/>
                  </a:rPr>
                  <a:t>by the discount factor raised to the power of the number of steps we are away from the starting point at time </a:t>
                </a:r>
                <a:r>
                  <a:rPr lang="en-US" i="1" dirty="0">
                    <a:latin typeface="Karla" charset="0"/>
                    <a:ea typeface="Karla" charset="0"/>
                    <a:cs typeface="Karla" charset="0"/>
                  </a:rPr>
                  <a:t>t</a:t>
                </a:r>
                <a:r>
                  <a:rPr lang="en-US" dirty="0" smtClean="0">
                    <a:latin typeface="Karla" charset="0"/>
                    <a:ea typeface="Karla" charset="0"/>
                    <a:cs typeface="Karla" charset="0"/>
                  </a:rPr>
                  <a:t>.</a:t>
                </a:r>
              </a:p>
              <a:p>
                <a:endParaRPr lang="en-US" i="1" dirty="0" smtClean="0">
                  <a:latin typeface="Cambria Math"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charset="0"/>
                              <a:ea typeface="Karla" charset="0"/>
                              <a:cs typeface="Karla" charset="0"/>
                            </a:rPr>
                          </m:ctrlPr>
                        </m:sSubPr>
                        <m:e>
                          <m:r>
                            <a:rPr lang="en-US" i="1">
                              <a:latin typeface="Cambria Math" charset="0"/>
                              <a:ea typeface="Karla" charset="0"/>
                              <a:cs typeface="Karla" charset="0"/>
                            </a:rPr>
                            <m:t>𝐺</m:t>
                          </m:r>
                        </m:e>
                        <m:sub>
                          <m:r>
                            <a:rPr lang="en-US" i="1">
                              <a:latin typeface="Cambria Math" charset="0"/>
                              <a:ea typeface="Karla" charset="0"/>
                              <a:cs typeface="Karla" charset="0"/>
                            </a:rPr>
                            <m:t>𝑡</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+1</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b="0" i="1" smtClean="0">
                              <a:latin typeface="Cambria Math" charset="0"/>
                              <a:ea typeface="Karla" charset="0"/>
                              <a:cs typeface="Karla" charset="0"/>
                            </a:rPr>
                            <m:t>𝛾</m:t>
                          </m:r>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+2</m:t>
                          </m:r>
                        </m:sub>
                      </m:sSub>
                      <m:r>
                        <a:rPr lang="en-US" i="1">
                          <a:latin typeface="Cambria Math" charset="0"/>
                          <a:ea typeface="Karla" charset="0"/>
                          <a:cs typeface="Karla" charset="0"/>
                        </a:rPr>
                        <m:t>+</m:t>
                      </m:r>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2</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+3</m:t>
                          </m:r>
                        </m:sub>
                      </m:sSub>
                      <m:r>
                        <a:rPr lang="en-US" b="0" i="1" smtClean="0">
                          <a:latin typeface="Cambria Math" charset="0"/>
                          <a:ea typeface="Karla" charset="0"/>
                          <a:cs typeface="Karla" charset="0"/>
                        </a:rPr>
                        <m:t>+…=</m:t>
                      </m:r>
                      <m:nary>
                        <m:naryPr>
                          <m:chr m:val="∑"/>
                          <m:supHide m:val="on"/>
                          <m:ctrlPr>
                            <a:rPr lang="en-US" b="0" i="1" smtClean="0">
                              <a:latin typeface="Cambria Math" charset="0"/>
                              <a:ea typeface="Karla" charset="0"/>
                              <a:cs typeface="Karla" charset="0"/>
                            </a:rPr>
                          </m:ctrlPr>
                        </m:naryPr>
                        <m:sub>
                          <m:r>
                            <a:rPr lang="en-US" b="0" i="1" smtClean="0">
                              <a:latin typeface="Cambria Math" charset="0"/>
                              <a:ea typeface="Karla" charset="0"/>
                              <a:cs typeface="Karla" charset="0"/>
                            </a:rPr>
                            <m:t>𝑘</m:t>
                          </m:r>
                          <m:r>
                            <a:rPr lang="en-US" b="0" i="1" smtClean="0">
                              <a:latin typeface="Cambria Math" charset="0"/>
                              <a:ea typeface="Karla" charset="0"/>
                              <a:cs typeface="Karla" charset="0"/>
                            </a:rPr>
                            <m:t>=0</m:t>
                          </m:r>
                        </m:sub>
                        <m:sup/>
                        <m:e>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𝑘</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m:t>
                              </m:r>
                              <m:r>
                                <a:rPr lang="en-US" b="0" i="1" smtClean="0">
                                  <a:latin typeface="Cambria Math" charset="0"/>
                                  <a:ea typeface="Karla" charset="0"/>
                                  <a:cs typeface="Karla" charset="0"/>
                                </a:rPr>
                                <m:t>𝑘</m:t>
                              </m:r>
                              <m:r>
                                <a:rPr lang="en-US" b="0" i="1" smtClean="0">
                                  <a:latin typeface="Cambria Math" charset="0"/>
                                  <a:ea typeface="Karla" charset="0"/>
                                  <a:cs typeface="Karla" charset="0"/>
                                </a:rPr>
                                <m:t>+1</m:t>
                              </m:r>
                            </m:sub>
                          </m:sSub>
                        </m:e>
                      </m:nary>
                    </m:oMath>
                  </m:oMathPara>
                </a14:m>
                <a:endParaRPr lang="en-US" dirty="0">
                  <a:latin typeface="Karla" charset="0"/>
                  <a:ea typeface="Karla" charset="0"/>
                  <a:cs typeface="Karla" charset="0"/>
                </a:endParaRPr>
              </a:p>
              <a:p>
                <a:endParaRPr lang="en-US" dirty="0">
                  <a:latin typeface="Karla" charset="0"/>
                  <a:ea typeface="Karla" charset="0"/>
                  <a:cs typeface="Karla" charset="0"/>
                </a:endParaRPr>
              </a:p>
              <a:p>
                <a:r>
                  <a:rPr lang="en-US" dirty="0" smtClean="0">
                    <a:latin typeface="Karla" charset="0"/>
                    <a:ea typeface="Karla" charset="0"/>
                    <a:cs typeface="Karla" charset="0"/>
                  </a:rPr>
                  <a:t> </a:t>
                </a:r>
                <a:endParaRPr lang="en-US"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0" y="883319"/>
                <a:ext cx="8163339" cy="1583357"/>
              </a:xfrm>
              <a:blipFill rotWithShape="0">
                <a:blip r:embed="rId2"/>
                <a:stretch>
                  <a:fillRect l="-896" t="-2692" r="-1494" b="-1257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32</a:t>
            </a:fld>
            <a:endParaRPr lang="uk-UA"/>
          </a:p>
        </p:txBody>
      </p:sp>
    </p:spTree>
    <p:extLst>
      <p:ext uri="{BB962C8B-B14F-4D97-AF65-F5344CB8AC3E}">
        <p14:creationId xmlns:p14="http://schemas.microsoft.com/office/powerpoint/2010/main" val="1779811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Process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dirty="0" smtClean="0">
                    <a:latin typeface="Karla" charset="0"/>
                    <a:ea typeface="Karla" charset="0"/>
                    <a:cs typeface="Karla" charset="0"/>
                  </a:rPr>
                  <a:t>The </a:t>
                </a:r>
                <a:r>
                  <a:rPr lang="en-US" sz="2000" b="1" dirty="0" smtClean="0">
                    <a:latin typeface="Karla" charset="0"/>
                    <a:ea typeface="Karla" charset="0"/>
                    <a:cs typeface="Karla" charset="0"/>
                  </a:rPr>
                  <a:t>return</a:t>
                </a:r>
                <a:r>
                  <a:rPr lang="en-US" sz="2000" dirty="0" smtClean="0">
                    <a:latin typeface="Karla" charset="0"/>
                    <a:ea typeface="Karla" charset="0"/>
                    <a:cs typeface="Karla" charset="0"/>
                  </a:rPr>
                  <a:t> </a:t>
                </a:r>
                <a:r>
                  <a:rPr lang="en-US" sz="2000" dirty="0">
                    <a:latin typeface="Karla" charset="0"/>
                    <a:ea typeface="Karla" charset="0"/>
                    <a:cs typeface="Karla" charset="0"/>
                  </a:rPr>
                  <a:t>quantity is not very useful in practice, as it was defined for every </a:t>
                </a:r>
                <a:r>
                  <a:rPr lang="en-US" sz="2000" dirty="0" smtClean="0">
                    <a:latin typeface="Karla" charset="0"/>
                    <a:ea typeface="Karla" charset="0"/>
                    <a:cs typeface="Karla" charset="0"/>
                  </a:rPr>
                  <a:t>specific chain. But since there are probabilities to reach other states this can vary a lot depending which path we take.</a:t>
                </a:r>
              </a:p>
              <a:p>
                <a:endParaRPr lang="en-US" sz="2000" dirty="0">
                  <a:latin typeface="Karla" charset="0"/>
                  <a:ea typeface="Karla" charset="0"/>
                  <a:cs typeface="Karla" charset="0"/>
                </a:endParaRPr>
              </a:p>
              <a:p>
                <a:r>
                  <a:rPr lang="en-US" sz="2000" dirty="0" smtClean="0">
                    <a:latin typeface="Karla" charset="0"/>
                    <a:ea typeface="Karla" charset="0"/>
                    <a:cs typeface="Karla" charset="0"/>
                  </a:rPr>
                  <a:t>Take the expectation </a:t>
                </a:r>
                <a:r>
                  <a:rPr lang="en-US" sz="2000" dirty="0">
                    <a:latin typeface="Karla" charset="0"/>
                    <a:ea typeface="Karla" charset="0"/>
                    <a:cs typeface="Karla" charset="0"/>
                  </a:rPr>
                  <a:t>of return for any </a:t>
                </a:r>
                <a:r>
                  <a:rPr lang="en-US" sz="2000" dirty="0" smtClean="0">
                    <a:latin typeface="Karla" charset="0"/>
                    <a:ea typeface="Karla" charset="0"/>
                    <a:cs typeface="Karla" charset="0"/>
                  </a:rPr>
                  <a:t>state we get the quantity </a:t>
                </a:r>
                <a:r>
                  <a:rPr lang="en-US" sz="2000" dirty="0">
                    <a:latin typeface="Karla" charset="0"/>
                    <a:ea typeface="Karla" charset="0"/>
                    <a:cs typeface="Karla" charset="0"/>
                  </a:rPr>
                  <a:t>called a </a:t>
                </a:r>
                <a:r>
                  <a:rPr lang="en-US" sz="2000" b="1" dirty="0">
                    <a:latin typeface="Karla" charset="0"/>
                    <a:ea typeface="Karla" charset="0"/>
                    <a:cs typeface="Karla" charset="0"/>
                  </a:rPr>
                  <a:t>value of </a:t>
                </a:r>
                <a:r>
                  <a:rPr lang="en-US" sz="2000" b="1" dirty="0" smtClean="0">
                    <a:latin typeface="Karla" charset="0"/>
                    <a:ea typeface="Karla" charset="0"/>
                    <a:cs typeface="Karla" charset="0"/>
                  </a:rPr>
                  <a:t>state: </a:t>
                </a:r>
              </a:p>
              <a:p>
                <a:pPr/>
                <a:r>
                  <a:rPr lang="en-US" sz="2000" b="1" dirty="0" smtClean="0">
                    <a:ea typeface="Karla" charset="0"/>
                    <a:cs typeface="Karla" charset="0"/>
                  </a:rPr>
                  <a:t>v</a:t>
                </a:r>
                <a14:m>
                  <m:oMath xmlns:m="http://schemas.openxmlformats.org/officeDocument/2006/math">
                    <m:d>
                      <m:dPr>
                        <m:ctrlPr>
                          <a:rPr lang="en-US" sz="2000" b="1" i="1" smtClean="0">
                            <a:latin typeface="Cambria Math" charset="0"/>
                            <a:ea typeface="Karla" charset="0"/>
                            <a:cs typeface="Karla" charset="0"/>
                          </a:rPr>
                        </m:ctrlPr>
                      </m:dPr>
                      <m:e>
                        <m:r>
                          <a:rPr lang="en-US" sz="2000" b="1" i="1" smtClean="0">
                            <a:latin typeface="Cambria Math" charset="0"/>
                            <a:ea typeface="Karla" charset="0"/>
                            <a:cs typeface="Karla" charset="0"/>
                          </a:rPr>
                          <m:t>𝒔</m:t>
                        </m:r>
                      </m:e>
                    </m:d>
                    <m:r>
                      <a:rPr lang="en-US" sz="2000" b="1" i="1" smtClean="0">
                        <a:latin typeface="Cambria Math" charset="0"/>
                        <a:ea typeface="Karla" charset="0"/>
                        <a:cs typeface="Karla" charset="0"/>
                      </a:rPr>
                      <m:t>=</m:t>
                    </m:r>
                    <m:r>
                      <a:rPr lang="en-US" sz="2000" b="1" i="1" smtClean="0">
                        <a:latin typeface="Cambria Math" charset="0"/>
                        <a:ea typeface="Cambria Math" charset="0"/>
                        <a:cs typeface="Cambria Math" charset="0"/>
                      </a:rPr>
                      <m:t>𝔼</m:t>
                    </m:r>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𝑮</m:t>
                    </m:r>
                    <m:r>
                      <a:rPr lang="en-US" sz="2000" b="1" i="1" smtClean="0">
                        <a:latin typeface="Cambria Math" charset="0"/>
                        <a:ea typeface="Cambria Math" charset="0"/>
                        <a:cs typeface="Cambria Math" charset="0"/>
                      </a:rPr>
                      <m:t>|</m:t>
                    </m:r>
                    <m:sSub>
                      <m:sSubPr>
                        <m:ctrlPr>
                          <a:rPr lang="en-US" sz="2000" b="1" i="1" smtClean="0">
                            <a:latin typeface="Cambria Math" charset="0"/>
                            <a:ea typeface="Cambria Math" charset="0"/>
                            <a:cs typeface="Cambria Math" charset="0"/>
                          </a:rPr>
                        </m:ctrlPr>
                      </m:sSubPr>
                      <m:e>
                        <m:r>
                          <a:rPr lang="en-US" sz="2000" b="1" i="1" smtClean="0">
                            <a:latin typeface="Cambria Math" charset="0"/>
                            <a:ea typeface="Cambria Math" charset="0"/>
                            <a:cs typeface="Cambria Math" charset="0"/>
                          </a:rPr>
                          <m:t>𝑺</m:t>
                        </m:r>
                      </m:e>
                      <m:sub>
                        <m:r>
                          <a:rPr lang="en-US" sz="2000" b="1" i="1" smtClean="0">
                            <a:latin typeface="Cambria Math" charset="0"/>
                            <a:ea typeface="Cambria Math" charset="0"/>
                            <a:cs typeface="Cambria Math" charset="0"/>
                          </a:rPr>
                          <m:t>𝒕</m:t>
                        </m:r>
                      </m:sub>
                    </m:sSub>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𝒔</m:t>
                    </m:r>
                    <m:r>
                      <a:rPr lang="en-US" sz="2000" b="1" i="1" smtClean="0">
                        <a:latin typeface="Cambria Math" charset="0"/>
                        <a:ea typeface="Cambria Math" charset="0"/>
                        <a:cs typeface="Cambria Math" charset="0"/>
                      </a:rPr>
                      <m:t>]</m:t>
                    </m:r>
                  </m:oMath>
                </a14:m>
                <a:endParaRPr lang="en-US" sz="2000" b="1"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66" t="-2308" r="-236" b="-780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33</a:t>
            </a:fld>
            <a:endParaRPr lang="uk-UA"/>
          </a:p>
        </p:txBody>
      </p:sp>
    </p:spTree>
    <p:extLst>
      <p:ext uri="{BB962C8B-B14F-4D97-AF65-F5344CB8AC3E}">
        <p14:creationId xmlns:p14="http://schemas.microsoft.com/office/powerpoint/2010/main" val="6322774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smtClean="0"/>
              <a:t>Process (MDP) </a:t>
            </a:r>
            <a:endParaRPr lang="en-US" dirty="0"/>
          </a:p>
        </p:txBody>
      </p:sp>
      <p:sp>
        <p:nvSpPr>
          <p:cNvPr id="3" name="Content Placeholder 2"/>
          <p:cNvSpPr>
            <a:spLocks noGrp="1"/>
          </p:cNvSpPr>
          <p:nvPr>
            <p:ph idx="1"/>
          </p:nvPr>
        </p:nvSpPr>
        <p:spPr/>
        <p:txBody>
          <a:bodyPr/>
          <a:lstStyle/>
          <a:p>
            <a:r>
              <a:rPr lang="en-US" dirty="0" smtClean="0"/>
              <a:t>How </a:t>
            </a:r>
            <a:r>
              <a:rPr lang="en-US" dirty="0"/>
              <a:t>to extend our </a:t>
            </a:r>
            <a:r>
              <a:rPr lang="en-US" dirty="0" smtClean="0"/>
              <a:t>Markov Return Process </a:t>
            </a:r>
            <a:r>
              <a:rPr lang="en-US" dirty="0" smtClean="0"/>
              <a:t>(MRP) to </a:t>
            </a:r>
            <a:r>
              <a:rPr lang="en-US" dirty="0"/>
              <a:t>include </a:t>
            </a:r>
            <a:r>
              <a:rPr lang="en-US" b="1" dirty="0" smtClean="0"/>
              <a:t>actions</a:t>
            </a:r>
            <a:r>
              <a:rPr lang="en-US" dirty="0" smtClean="0"/>
              <a:t>?</a:t>
            </a:r>
          </a:p>
          <a:p>
            <a:endParaRPr lang="en-US" dirty="0" smtClean="0"/>
          </a:p>
          <a:p>
            <a:r>
              <a:rPr lang="en-US" dirty="0" smtClean="0"/>
              <a:t>We must </a:t>
            </a:r>
            <a:r>
              <a:rPr lang="en-US" dirty="0"/>
              <a:t>add a set of actions (A), which has to be finite. This is our agent's </a:t>
            </a:r>
            <a:r>
              <a:rPr lang="en-US" i="1" dirty="0"/>
              <a:t>action space</a:t>
            </a:r>
            <a:r>
              <a:rPr lang="en-US" dirty="0" smtClean="0"/>
              <a:t>. </a:t>
            </a:r>
          </a:p>
          <a:p>
            <a:endParaRPr lang="en-US" dirty="0" smtClean="0"/>
          </a:p>
          <a:p>
            <a:r>
              <a:rPr lang="en-US" dirty="0"/>
              <a:t>C</a:t>
            </a:r>
            <a:r>
              <a:rPr lang="en-US" dirty="0" smtClean="0"/>
              <a:t>ondition </a:t>
            </a:r>
            <a:r>
              <a:rPr lang="en-US" dirty="0"/>
              <a:t>our transition matrix with action, which </a:t>
            </a:r>
            <a:r>
              <a:rPr lang="en-US" dirty="0" smtClean="0"/>
              <a:t>means the transition matrix </a:t>
            </a:r>
            <a:r>
              <a:rPr lang="en-US" dirty="0"/>
              <a:t>needs an extra action </a:t>
            </a:r>
            <a:r>
              <a:rPr lang="en-US" dirty="0" smtClean="0"/>
              <a:t>dimension =&gt; turns </a:t>
            </a:r>
            <a:r>
              <a:rPr lang="en-US" dirty="0"/>
              <a:t>it into a </a:t>
            </a:r>
            <a:r>
              <a:rPr lang="en-US" dirty="0" smtClean="0"/>
              <a:t>cube.</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34</a:t>
            </a:fld>
            <a:endParaRPr lang="uk-UA"/>
          </a:p>
        </p:txBody>
      </p:sp>
    </p:spTree>
    <p:extLst>
      <p:ext uri="{BB962C8B-B14F-4D97-AF65-F5344CB8AC3E}">
        <p14:creationId xmlns:p14="http://schemas.microsoft.com/office/powerpoint/2010/main" val="411220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pic>
        <p:nvPicPr>
          <p:cNvPr id="5" name="Picture 4"/>
          <p:cNvPicPr>
            <a:picLocks noChangeAspect="1"/>
          </p:cNvPicPr>
          <p:nvPr/>
        </p:nvPicPr>
        <p:blipFill>
          <a:blip r:embed="rId2"/>
          <a:stretch>
            <a:fillRect/>
          </a:stretch>
        </p:blipFill>
        <p:spPr>
          <a:xfrm>
            <a:off x="170213" y="1382936"/>
            <a:ext cx="3495479" cy="2690191"/>
          </a:xfrm>
          <a:prstGeom prst="rect">
            <a:avLst/>
          </a:prstGeom>
        </p:spPr>
      </p:pic>
      <p:sp>
        <p:nvSpPr>
          <p:cNvPr id="6"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dirty="0" err="1" smtClean="0"/>
              <a:t>Lapan</a:t>
            </a:r>
            <a:r>
              <a:rPr lang="en-US" sz="1200" dirty="0" smtClean="0"/>
              <a:t>, Maxim. Deep Reinforcement Learning Hands-On</a:t>
            </a:r>
            <a:endParaRPr lang="en-US" sz="1200" dirty="0"/>
          </a:p>
        </p:txBody>
      </p:sp>
      <p:pic>
        <p:nvPicPr>
          <p:cNvPr id="7" name="Picture 6"/>
          <p:cNvPicPr>
            <a:picLocks noChangeAspect="1"/>
          </p:cNvPicPr>
          <p:nvPr/>
        </p:nvPicPr>
        <p:blipFill>
          <a:blip r:embed="rId3"/>
          <a:stretch>
            <a:fillRect/>
          </a:stretch>
        </p:blipFill>
        <p:spPr>
          <a:xfrm>
            <a:off x="4499808" y="1602222"/>
            <a:ext cx="4495863" cy="2214505"/>
          </a:xfrm>
          <a:prstGeom prst="rect">
            <a:avLst/>
          </a:prstGeom>
        </p:spPr>
      </p:pic>
      <p:sp>
        <p:nvSpPr>
          <p:cNvPr id="8" name="Right Arrow 7"/>
          <p:cNvSpPr/>
          <p:nvPr/>
        </p:nvSpPr>
        <p:spPr>
          <a:xfrm>
            <a:off x="3811348" y="2605635"/>
            <a:ext cx="469339" cy="323682"/>
          </a:xfrm>
          <a:prstGeom prst="rightArrow">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35</a:t>
            </a:fld>
            <a:endParaRPr lang="uk-UA"/>
          </a:p>
        </p:txBody>
      </p:sp>
    </p:spTree>
    <p:extLst>
      <p:ext uri="{BB962C8B-B14F-4D97-AF65-F5344CB8AC3E}">
        <p14:creationId xmlns:p14="http://schemas.microsoft.com/office/powerpoint/2010/main" val="689316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sp>
        <p:nvSpPr>
          <p:cNvPr id="3" name="Rectangle 2"/>
          <p:cNvSpPr/>
          <p:nvPr/>
        </p:nvSpPr>
        <p:spPr>
          <a:xfrm>
            <a:off x="538119" y="914891"/>
            <a:ext cx="7837137" cy="3416320"/>
          </a:xfrm>
          <a:prstGeom prst="rect">
            <a:avLst/>
          </a:prstGeom>
        </p:spPr>
        <p:txBody>
          <a:bodyPr wrap="square">
            <a:spAutoFit/>
          </a:bodyPr>
          <a:lstStyle/>
          <a:p>
            <a:r>
              <a:rPr lang="en-US" sz="1800" dirty="0" smtClean="0">
                <a:solidFill>
                  <a:schemeClr val="tx1">
                    <a:lumMod val="75000"/>
                    <a:lumOff val="25000"/>
                  </a:schemeClr>
                </a:solidFill>
                <a:latin typeface="Karla" charset="0"/>
                <a:ea typeface="Karla" charset="0"/>
                <a:cs typeface="Karla" charset="0"/>
              </a:rPr>
              <a:t>By choosing </a:t>
            </a:r>
            <a:r>
              <a:rPr lang="en-US" sz="1800" dirty="0">
                <a:solidFill>
                  <a:schemeClr val="tx1">
                    <a:lumMod val="75000"/>
                    <a:lumOff val="25000"/>
                  </a:schemeClr>
                </a:solidFill>
                <a:latin typeface="Karla" charset="0"/>
                <a:ea typeface="Karla" charset="0"/>
                <a:cs typeface="Karla" charset="0"/>
              </a:rPr>
              <a:t>an action, the agent can affect the probabilities of target states, which is </a:t>
            </a:r>
            <a:r>
              <a:rPr lang="en-US" sz="1800" dirty="0" smtClean="0">
                <a:solidFill>
                  <a:schemeClr val="tx1">
                    <a:lumMod val="75000"/>
                    <a:lumOff val="25000"/>
                  </a:schemeClr>
                </a:solidFill>
                <a:latin typeface="Karla" charset="0"/>
                <a:ea typeface="Karla" charset="0"/>
                <a:cs typeface="Karla" charset="0"/>
              </a:rPr>
              <a:t>GREAT to have. </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Finally</a:t>
            </a:r>
            <a:r>
              <a:rPr lang="en-US" sz="1800" dirty="0">
                <a:solidFill>
                  <a:schemeClr val="tx1">
                    <a:lumMod val="75000"/>
                    <a:lumOff val="25000"/>
                  </a:schemeClr>
                </a:solidFill>
                <a:latin typeface="Karla" charset="0"/>
                <a:ea typeface="Karla" charset="0"/>
                <a:cs typeface="Karla" charset="0"/>
              </a:rPr>
              <a:t>, to turn our MRP into an MDP, we need to add actions to our reward matrix in the same way we did with the transition matrix: our reward matrix will depend not only on state but also on action</a:t>
            </a:r>
            <a:r>
              <a:rPr lang="en-US" sz="1800" dirty="0" smtClean="0">
                <a:solidFill>
                  <a:schemeClr val="tx1">
                    <a:lumMod val="75000"/>
                    <a:lumOff val="25000"/>
                  </a:schemeClr>
                </a:solidFill>
                <a:latin typeface="Karla" charset="0"/>
                <a:ea typeface="Karla" charset="0"/>
                <a:cs typeface="Karla" charset="0"/>
              </a:rPr>
              <a:t>.</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In </a:t>
            </a:r>
            <a:r>
              <a:rPr lang="en-US" sz="1800" dirty="0">
                <a:solidFill>
                  <a:schemeClr val="tx1">
                    <a:lumMod val="75000"/>
                    <a:lumOff val="25000"/>
                  </a:schemeClr>
                </a:solidFill>
                <a:latin typeface="Karla" charset="0"/>
                <a:ea typeface="Karla" charset="0"/>
                <a:cs typeface="Karla" charset="0"/>
              </a:rPr>
              <a:t>other words, it means that the reward the agent obtains now depends not only on the state it ends up in but also on the action that leads to this state. It's similar as when putting effort into something, you're usually gaining skills and knowledge, even if the result of your efforts wasn't too </a:t>
            </a:r>
            <a:r>
              <a:rPr lang="en-US" sz="1800" dirty="0" smtClean="0">
                <a:solidFill>
                  <a:schemeClr val="tx1">
                    <a:lumMod val="75000"/>
                    <a:lumOff val="25000"/>
                  </a:schemeClr>
                </a:solidFill>
                <a:latin typeface="Karla" charset="0"/>
                <a:ea typeface="Karla" charset="0"/>
                <a:cs typeface="Karla" charset="0"/>
              </a:rPr>
              <a:t>successful.</a:t>
            </a:r>
            <a:endParaRPr lang="en-US" sz="1800" dirty="0">
              <a:solidFill>
                <a:schemeClr val="tx1">
                  <a:lumMod val="75000"/>
                  <a:lumOff val="25000"/>
                </a:schemeClr>
              </a:solidFill>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36</a:t>
            </a:fld>
            <a:endParaRPr lang="uk-UA"/>
          </a:p>
        </p:txBody>
      </p:sp>
    </p:spTree>
    <p:extLst>
      <p:ext uri="{BB962C8B-B14F-4D97-AF65-F5344CB8AC3E}">
        <p14:creationId xmlns:p14="http://schemas.microsoft.com/office/powerpoint/2010/main" val="1969056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37</a:t>
            </a:fld>
            <a:endParaRPr lang="uk-UA"/>
          </a:p>
        </p:txBody>
      </p:sp>
    </p:spTree>
    <p:extLst>
      <p:ext uri="{BB962C8B-B14F-4D97-AF65-F5344CB8AC3E}">
        <p14:creationId xmlns:p14="http://schemas.microsoft.com/office/powerpoint/2010/main" val="21471900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dirty="0"/>
              <a:t>What is Reinforcement </a:t>
            </a:r>
            <a:r>
              <a:rPr lang="en" dirty="0" smtClean="0"/>
              <a:t>Learning</a:t>
            </a:r>
            <a:r>
              <a:rPr lang="en-US" dirty="0" smtClean="0"/>
              <a:t>?</a:t>
            </a:r>
            <a:endParaRPr lang="en-US"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38</a:t>
            </a:fld>
            <a:endParaRPr lang="uk-UA"/>
          </a:p>
        </p:txBody>
      </p:sp>
      <p:sp>
        <p:nvSpPr>
          <p:cNvPr id="5" name="Content Placeholder 2"/>
          <p:cNvSpPr txBox="1">
            <a:spLocks/>
          </p:cNvSpPr>
          <p:nvPr/>
        </p:nvSpPr>
        <p:spPr>
          <a:xfrm>
            <a:off x="4309533" y="737854"/>
            <a:ext cx="3860799"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b="1" dirty="0"/>
              <a:t>Learning Optimal </a:t>
            </a:r>
            <a:r>
              <a:rPr lang="en-US" b="1"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3683034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a:t>
            </a:r>
            <a:endParaRPr lang="en-US" dirty="0"/>
          </a:p>
        </p:txBody>
      </p:sp>
      <p:sp>
        <p:nvSpPr>
          <p:cNvPr id="3" name="Content Placeholder 2"/>
          <p:cNvSpPr>
            <a:spLocks noGrp="1"/>
          </p:cNvSpPr>
          <p:nvPr>
            <p:ph idx="1"/>
          </p:nvPr>
        </p:nvSpPr>
        <p:spPr/>
        <p:txBody>
          <a:bodyPr/>
          <a:lstStyle/>
          <a:p>
            <a:r>
              <a:rPr lang="en-US" sz="2000" dirty="0" smtClean="0"/>
              <a:t>We are finally </a:t>
            </a:r>
            <a:r>
              <a:rPr lang="en-US" sz="2000" dirty="0"/>
              <a:t>ready to introduce the most important central thing for MDPs and </a:t>
            </a:r>
            <a:r>
              <a:rPr lang="en-US" sz="2000" dirty="0" smtClean="0"/>
              <a:t>Reinforcement Learning: </a:t>
            </a:r>
          </a:p>
          <a:p>
            <a:pPr algn="ctr"/>
            <a:r>
              <a:rPr lang="en-US" sz="4000" b="1" dirty="0"/>
              <a:t>p</a:t>
            </a:r>
            <a:r>
              <a:rPr lang="en-US" sz="4000" b="1" dirty="0" smtClean="0"/>
              <a:t>olicy</a:t>
            </a:r>
          </a:p>
          <a:p>
            <a:endParaRPr lang="en-US" sz="2000" b="1" dirty="0" smtClean="0"/>
          </a:p>
          <a:p>
            <a:r>
              <a:rPr lang="en-US" sz="2000" dirty="0" smtClean="0"/>
              <a:t>The </a:t>
            </a:r>
            <a:r>
              <a:rPr lang="en-US" sz="2000" dirty="0"/>
              <a:t>intuitive definition of policy is that it is some set of rules that controls the agent's behavior</a:t>
            </a:r>
            <a:r>
              <a:rPr lang="en-US" sz="2000" dirty="0" smtClean="0"/>
              <a:t>.  </a:t>
            </a:r>
          </a:p>
          <a:p>
            <a:endParaRPr lang="en-US" sz="2000" dirty="0"/>
          </a:p>
          <a:p>
            <a:r>
              <a:rPr lang="en-US" sz="2000" dirty="0"/>
              <a:t>﻿</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39</a:t>
            </a:fld>
            <a:endParaRPr lang="uk-UA"/>
          </a:p>
        </p:txBody>
      </p:sp>
    </p:spTree>
    <p:extLst>
      <p:ext uri="{BB962C8B-B14F-4D97-AF65-F5344CB8AC3E}">
        <p14:creationId xmlns:p14="http://schemas.microsoft.com/office/powerpoint/2010/main" val="211235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99336" y="737854"/>
            <a:ext cx="3710198" cy="4336589"/>
          </a:xfrm>
        </p:spPr>
        <p:txBody>
          <a:bodyPr/>
          <a:lstStyle/>
          <a:p>
            <a:pPr marL="342900" indent="-342900">
              <a:buFont typeface="Arial" charset="0"/>
              <a:buChar char="•"/>
            </a:pPr>
            <a:r>
              <a:rPr lang="en" b="1" dirty="0"/>
              <a:t>What is Reinforcement </a:t>
            </a:r>
            <a:r>
              <a:rPr lang="en" b="1" dirty="0" smtClean="0"/>
              <a:t>Learning</a:t>
            </a:r>
            <a:r>
              <a:rPr lang="en-US" b="1" dirty="0" smtClean="0"/>
              <a:t>?</a:t>
            </a:r>
            <a:endParaRPr lang="en-US" b="1" dirty="0" smtClean="0"/>
          </a:p>
          <a:p>
            <a:pPr marL="342900" indent="-342900">
              <a:buFont typeface="Arial" charset="0"/>
              <a:buChar char="•"/>
            </a:pPr>
            <a:r>
              <a:rPr lang="en-US" dirty="0" smtClean="0"/>
              <a:t>RL </a:t>
            </a:r>
            <a:r>
              <a:rPr lang="en-US" dirty="0" smtClean="0"/>
              <a:t>Formalism: </a:t>
            </a:r>
            <a:endParaRPr lang="en-US" dirty="0" smtClean="0"/>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p>
          <a:p>
            <a:pPr marL="342900" lvl="0" indent="-342900">
              <a:buFont typeface="Arial" charset="0"/>
              <a:buChar char="•"/>
            </a:pPr>
            <a:r>
              <a:rPr lang="en-US" sz="2000" dirty="0"/>
              <a:t>Markov Decision </a:t>
            </a:r>
            <a:r>
              <a:rPr lang="en-US" sz="2000" dirty="0" smtClean="0"/>
              <a:t>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a:t>
            </a:r>
            <a:r>
              <a:rPr lang="en-US" sz="1500" dirty="0" smtClean="0"/>
              <a:t>Reward </a:t>
            </a:r>
            <a:r>
              <a:rPr lang="en-US" sz="1500" dirty="0"/>
              <a:t>P</a:t>
            </a:r>
            <a:r>
              <a:rPr lang="en-US" sz="1500" dirty="0" smtClean="0"/>
              <a:t>rocess </a:t>
            </a:r>
            <a:endParaRPr lang="en-US" sz="1500" dirty="0" smtClean="0"/>
          </a:p>
          <a:p>
            <a:pPr marL="900090" lvl="1" indent="-342900">
              <a:buFont typeface="+mj-lt"/>
              <a:buAutoNum type="arabicPeriod"/>
            </a:pPr>
            <a:r>
              <a:rPr lang="en-US" sz="1500" dirty="0"/>
              <a:t>	</a:t>
            </a:r>
            <a:r>
              <a:rPr lang="en-US" sz="1500" dirty="0" smtClean="0"/>
              <a:t>Markov Decision process </a:t>
            </a:r>
            <a:endParaRPr lang="en-US" sz="1700" dirty="0" smtClean="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a:t>
            </a:fld>
            <a:endParaRPr lang="uk-UA"/>
          </a:p>
        </p:txBody>
      </p:sp>
      <p:sp>
        <p:nvSpPr>
          <p:cNvPr id="5" name="Content Placeholder 2"/>
          <p:cNvSpPr txBox="1">
            <a:spLocks/>
          </p:cNvSpPr>
          <p:nvPr/>
        </p:nvSpPr>
        <p:spPr>
          <a:xfrm>
            <a:off x="4309534" y="737854"/>
            <a:ext cx="3710198" cy="4336589"/>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ClrTx/>
              <a:buFont typeface="Arial" charset="0"/>
              <a:buChar char="•"/>
            </a:pPr>
            <a:r>
              <a:rPr lang="en-US" dirty="0"/>
              <a:t>Learning Optimal </a:t>
            </a:r>
            <a:r>
              <a:rPr lang="en-US" dirty="0" smtClean="0"/>
              <a:t>Policies</a:t>
            </a:r>
          </a:p>
          <a:p>
            <a:pPr marL="900090" lvl="1" indent="-342900">
              <a:buFont typeface="+mj-lt"/>
              <a:buAutoNum type="arabicPeriod"/>
            </a:pPr>
            <a:r>
              <a:rPr lang="en-US" sz="1600" dirty="0"/>
              <a:t>Model </a:t>
            </a:r>
            <a:r>
              <a:rPr lang="en-US" sz="1600" dirty="0" smtClean="0"/>
              <a:t>Based (knowing the transition matrix): </a:t>
            </a:r>
          </a:p>
          <a:p>
            <a:pPr marL="1200116" lvl="2" indent="-342900">
              <a:buFont typeface="+mj-lt"/>
              <a:buAutoNum type="romanLcPeriod"/>
            </a:pPr>
            <a:r>
              <a:rPr lang="en" sz="1200" dirty="0" smtClean="0"/>
              <a:t>Value Iteration</a:t>
            </a:r>
            <a:endParaRPr lang="en-US" sz="1200" dirty="0" smtClean="0"/>
          </a:p>
          <a:p>
            <a:pPr marL="1200116" lvl="2" indent="-342900">
              <a:buFont typeface="+mj-lt"/>
              <a:buAutoNum type="romanLcPeriod"/>
            </a:pPr>
            <a:r>
              <a:rPr lang="en" sz="1400" dirty="0" smtClean="0"/>
              <a:t>Policy</a:t>
            </a:r>
            <a:r>
              <a:rPr lang="en-US" sz="1400" dirty="0" smtClean="0"/>
              <a:t> </a:t>
            </a:r>
            <a:r>
              <a:rPr lang="en" sz="1400" dirty="0"/>
              <a:t>Iteration</a:t>
            </a:r>
            <a:endParaRPr lang="en-US" sz="1400" dirty="0" smtClean="0"/>
          </a:p>
          <a:p>
            <a:pPr marL="900090" lvl="1" indent="-342900">
              <a:buFont typeface="+mj-lt"/>
              <a:buAutoNum type="arabicPeriod"/>
            </a:pPr>
            <a:r>
              <a:rPr lang="en-US" sz="1600" dirty="0" smtClean="0"/>
              <a:t>Model Free</a:t>
            </a:r>
            <a:r>
              <a:rPr lang="en-US" sz="1600" dirty="0"/>
              <a:t> </a:t>
            </a:r>
            <a:r>
              <a:rPr lang="en-US" sz="1600" dirty="0" smtClean="0"/>
              <a:t>(not knowing </a:t>
            </a:r>
            <a:r>
              <a:rPr lang="en-US" sz="1600" dirty="0"/>
              <a:t>the transition </a:t>
            </a:r>
            <a:r>
              <a:rPr lang="en-US" sz="1600" dirty="0" smtClean="0"/>
              <a:t>matrix):</a:t>
            </a:r>
          </a:p>
          <a:p>
            <a:pPr marL="1257266" lvl="2" indent="-400050">
              <a:buFont typeface="+mj-lt"/>
              <a:buAutoNum type="romanUcPeriod"/>
            </a:pPr>
            <a:r>
              <a:rPr lang="en" sz="1400" dirty="0"/>
              <a:t>Q-Learning </a:t>
            </a:r>
            <a:endParaRPr lang="en-US" sz="1400" dirty="0" smtClean="0"/>
          </a:p>
          <a:p>
            <a:pPr marL="1257266" lvl="2" indent="-400050">
              <a:buFont typeface="+mj-lt"/>
              <a:buAutoNum type="romanUcPeriod"/>
            </a:pPr>
            <a:r>
              <a:rPr lang="en" sz="1400" dirty="0" smtClean="0"/>
              <a:t>SARSA</a:t>
            </a:r>
            <a:r>
              <a:rPr lang="en-US" sz="1300" dirty="0" smtClean="0"/>
              <a:t> </a:t>
            </a:r>
            <a:endParaRPr lang="en-US" sz="1300" dirty="0"/>
          </a:p>
        </p:txBody>
      </p:sp>
    </p:spTree>
    <p:extLst>
      <p:ext uri="{BB962C8B-B14F-4D97-AF65-F5344CB8AC3E}">
        <p14:creationId xmlns:p14="http://schemas.microsoft.com/office/powerpoint/2010/main" val="566640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Even for fairly simple environments, we can have a variety of policies. </a:t>
            </a:r>
            <a:endParaRPr lang="en-US" dirty="0" smtClean="0"/>
          </a:p>
          <a:p>
            <a:endParaRPr lang="en-US" dirty="0"/>
          </a:p>
          <a:p>
            <a:pPr marL="342900" indent="-342900">
              <a:buFont typeface="Arial" charset="0"/>
              <a:buChar char="•"/>
            </a:pPr>
            <a:r>
              <a:rPr lang="en-US" dirty="0" smtClean="0"/>
              <a:t>Always move forward</a:t>
            </a:r>
          </a:p>
          <a:p>
            <a:pPr marL="342900" indent="-342900">
              <a:buFont typeface="Arial" charset="0"/>
              <a:buChar char="•"/>
            </a:pPr>
            <a:r>
              <a:rPr lang="en-US" dirty="0" smtClean="0"/>
              <a:t>Try </a:t>
            </a:r>
            <a:r>
              <a:rPr lang="en-US" dirty="0"/>
              <a:t>to go around obstacles by checking whether that previous forward action </a:t>
            </a:r>
            <a:r>
              <a:rPr lang="en-US" dirty="0" smtClean="0"/>
              <a:t>failed</a:t>
            </a:r>
          </a:p>
          <a:p>
            <a:pPr marL="342900" indent="-342900">
              <a:buFont typeface="Arial" charset="0"/>
              <a:buChar char="•"/>
            </a:pPr>
            <a:r>
              <a:rPr lang="en-US" dirty="0" smtClean="0"/>
              <a:t>Funnily </a:t>
            </a:r>
            <a:r>
              <a:rPr lang="en-US" dirty="0"/>
              <a:t>spin around to </a:t>
            </a:r>
            <a:r>
              <a:rPr lang="en-US" dirty="0" smtClean="0"/>
              <a:t>entertain</a:t>
            </a:r>
          </a:p>
          <a:p>
            <a:pPr marL="342900" indent="-342900">
              <a:buFont typeface="Arial" charset="0"/>
              <a:buChar char="•"/>
            </a:pPr>
            <a:r>
              <a:rPr lang="en-US" dirty="0" smtClean="0"/>
              <a:t>Choose </a:t>
            </a:r>
            <a:r>
              <a:rPr lang="en-US" dirty="0"/>
              <a:t>an action </a:t>
            </a:r>
            <a:r>
              <a:rPr lang="en-US" dirty="0" smtClean="0"/>
              <a:t>randomly</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40</a:t>
            </a:fld>
            <a:endParaRPr lang="uk-UA"/>
          </a:p>
        </p:txBody>
      </p:sp>
    </p:spTree>
    <p:extLst>
      <p:ext uri="{BB962C8B-B14F-4D97-AF65-F5344CB8AC3E}">
        <p14:creationId xmlns:p14="http://schemas.microsoft.com/office/powerpoint/2010/main" val="1166006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r>
              <a:rPr lang="en-US" sz="2000" b="1" i="1" dirty="0" smtClean="0"/>
              <a:t>Remember: </a:t>
            </a:r>
            <a:r>
              <a:rPr lang="en-US" sz="2000" dirty="0" smtClean="0"/>
              <a:t>The </a:t>
            </a:r>
            <a:r>
              <a:rPr lang="en-US" sz="2000" dirty="0"/>
              <a:t>main objective of the agent in RL is to gather as much return (which was defined as discounted cumulative reward) as possible. </a:t>
            </a:r>
            <a:endParaRPr lang="en-US" sz="2000" dirty="0" smtClean="0"/>
          </a:p>
          <a:p>
            <a:endParaRPr lang="en-US" sz="2000" dirty="0"/>
          </a:p>
          <a:p>
            <a:r>
              <a:rPr lang="en-US" sz="2000" dirty="0"/>
              <a:t>D</a:t>
            </a:r>
            <a:r>
              <a:rPr lang="en-US" sz="2000" dirty="0" smtClean="0"/>
              <a:t>ifferent </a:t>
            </a:r>
            <a:r>
              <a:rPr lang="en-US" sz="2000" dirty="0"/>
              <a:t>policies can give us different return, which makes it important to find a good policy. This is why the notion of policy is important, and it's the central thing we're looking for</a:t>
            </a:r>
            <a:r>
              <a:rPr lang="en-US" sz="2000" dirty="0" smtClean="0"/>
              <a:t>. </a:t>
            </a:r>
          </a:p>
          <a:p>
            <a:endParaRPr lang="en-US" sz="20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41</a:t>
            </a:fld>
            <a:endParaRPr lang="uk-UA"/>
          </a:p>
        </p:txBody>
      </p:sp>
    </p:spTree>
    <p:extLst>
      <p:ext uri="{BB962C8B-B14F-4D97-AF65-F5344CB8AC3E}">
        <p14:creationId xmlns:p14="http://schemas.microsoft.com/office/powerpoint/2010/main" val="1007896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85799" y="1109341"/>
                <a:ext cx="7972401" cy="1138773"/>
              </a:xfrm>
              <a:prstGeom prst="rect">
                <a:avLst/>
              </a:prstGeom>
              <a:ln w="19050">
                <a:solidFill>
                  <a:schemeClr val="accent2"/>
                </a:solidFill>
              </a:ln>
            </p:spPr>
            <p:txBody>
              <a:bodyPr wrap="square">
                <a:spAutoFit/>
              </a:bodyPr>
              <a:lstStyle/>
              <a:p>
                <a:r>
                  <a:rPr lang="en-US" sz="1800" dirty="0">
                    <a:solidFill>
                      <a:schemeClr val="tx1">
                        <a:lumMod val="75000"/>
                        <a:lumOff val="25000"/>
                      </a:schemeClr>
                    </a:solidFill>
                    <a:latin typeface="Karla" charset="0"/>
                    <a:ea typeface="Karla" charset="0"/>
                    <a:cs typeface="Karla" charset="0"/>
                  </a:rPr>
                  <a:t>Formally, policy is defined as the probability distribution over actions for every possible state</a:t>
                </a:r>
                <a:r>
                  <a:rPr lang="en-US" sz="1800" dirty="0" smtClean="0">
                    <a:solidFill>
                      <a:schemeClr val="tx1">
                        <a:lumMod val="75000"/>
                        <a:lumOff val="25000"/>
                      </a:schemeClr>
                    </a:solidFill>
                    <a:latin typeface="Karla" charset="0"/>
                    <a:ea typeface="Karla" charset="0"/>
                    <a:cs typeface="Karla" charset="0"/>
                  </a:rPr>
                  <a:t>:</a:t>
                </a:r>
              </a:p>
              <a:p>
                <a:endParaRPr lang="en-US" dirty="0"/>
              </a:p>
              <a:p>
                <a:pPr/>
                <a14:m>
                  <m:oMathPara xmlns:m="http://schemas.openxmlformats.org/officeDocument/2006/math">
                    <m:oMathParaPr>
                      <m:jc m:val="centerGroup"/>
                    </m:oMathParaPr>
                    <m:oMath xmlns:m="http://schemas.openxmlformats.org/officeDocument/2006/math">
                      <m:r>
                        <a:rPr lang="en-US" sz="1800" i="1">
                          <a:latin typeface="Cambria Math" charset="0"/>
                        </a:rPr>
                        <m:t>𝜋</m:t>
                      </m:r>
                      <m:d>
                        <m:dPr>
                          <m:ctrlPr>
                            <a:rPr lang="en-US" sz="1800" i="1">
                              <a:latin typeface="Cambria Math" charset="0"/>
                            </a:rPr>
                          </m:ctrlPr>
                        </m:dPr>
                        <m:e>
                          <m:r>
                            <a:rPr lang="en-US" sz="1800" i="1">
                              <a:latin typeface="Cambria Math" charset="0"/>
                            </a:rPr>
                            <m:t>𝑎</m:t>
                          </m:r>
                        </m:e>
                        <m:e>
                          <m:r>
                            <a:rPr lang="en-US" sz="1800" i="1">
                              <a:latin typeface="Cambria Math" charset="0"/>
                            </a:rPr>
                            <m:t>𝑠</m:t>
                          </m:r>
                        </m:e>
                      </m:d>
                      <m:r>
                        <a:rPr lang="en-US" sz="1800" i="1">
                          <a:latin typeface="Cambria Math" charset="0"/>
                        </a:rPr>
                        <m:t>=</m:t>
                      </m:r>
                      <m:r>
                        <a:rPr lang="en-US" sz="1800" i="1">
                          <a:latin typeface="Cambria Math" charset="0"/>
                        </a:rPr>
                        <m:t>𝑃</m:t>
                      </m:r>
                      <m:r>
                        <a:rPr lang="en-US" sz="1800" i="1">
                          <a:latin typeface="Cambria Math" charset="0"/>
                        </a:rPr>
                        <m:t>(</m:t>
                      </m:r>
                      <m:sSub>
                        <m:sSubPr>
                          <m:ctrlPr>
                            <a:rPr lang="en-US" sz="1800" i="1">
                              <a:latin typeface="Cambria Math" charset="0"/>
                            </a:rPr>
                          </m:ctrlPr>
                        </m:sSubPr>
                        <m:e>
                          <m:r>
                            <a:rPr lang="en-US" sz="1800" i="1">
                              <a:latin typeface="Cambria Math" charset="0"/>
                            </a:rPr>
                            <m:t>𝐴</m:t>
                          </m:r>
                        </m:e>
                        <m:sub>
                          <m:r>
                            <a:rPr lang="en-US" sz="1800" i="1">
                              <a:latin typeface="Cambria Math" charset="0"/>
                            </a:rPr>
                            <m:t>𝑡</m:t>
                          </m:r>
                        </m:sub>
                      </m:sSub>
                      <m:r>
                        <a:rPr lang="en-US" sz="1800" i="1">
                          <a:latin typeface="Cambria Math" charset="0"/>
                        </a:rPr>
                        <m:t>=</m:t>
                      </m:r>
                      <m:r>
                        <a:rPr lang="en-US" sz="1800" i="1">
                          <a:latin typeface="Cambria Math" charset="0"/>
                        </a:rPr>
                        <m:t>𝑎</m:t>
                      </m:r>
                      <m:r>
                        <a:rPr lang="en-US" sz="1800" i="1">
                          <a:latin typeface="Cambria Math" charset="0"/>
                        </a:rPr>
                        <m:t>|</m:t>
                      </m:r>
                      <m:sSub>
                        <m:sSubPr>
                          <m:ctrlPr>
                            <a:rPr lang="en-US" sz="1800" i="1">
                              <a:latin typeface="Cambria Math" charset="0"/>
                            </a:rPr>
                          </m:ctrlPr>
                        </m:sSubPr>
                        <m:e>
                          <m:r>
                            <a:rPr lang="en-US" sz="1800" i="1">
                              <a:latin typeface="Cambria Math" charset="0"/>
                            </a:rPr>
                            <m:t>𝑆</m:t>
                          </m:r>
                        </m:e>
                        <m:sub>
                          <m:r>
                            <a:rPr lang="en-US" sz="1800" i="1">
                              <a:latin typeface="Cambria Math" charset="0"/>
                            </a:rPr>
                            <m:t>𝑡</m:t>
                          </m:r>
                        </m:sub>
                      </m:sSub>
                      <m:r>
                        <a:rPr lang="en-US" sz="1800" i="1">
                          <a:latin typeface="Cambria Math" charset="0"/>
                        </a:rPr>
                        <m:t>=</m:t>
                      </m:r>
                      <m:r>
                        <a:rPr lang="en-US" sz="1800" i="1">
                          <a:latin typeface="Cambria Math" charset="0"/>
                        </a:rPr>
                        <m:t>𝑠</m:t>
                      </m:r>
                      <m:r>
                        <a:rPr lang="en-US" sz="1800" i="1">
                          <a:latin typeface="Cambria Math" charset="0"/>
                        </a:rPr>
                        <m:t>)</m:t>
                      </m:r>
                    </m:oMath>
                  </m:oMathPara>
                </a14:m>
                <a:endParaRPr lang="en-US" sz="1800" dirty="0"/>
              </a:p>
            </p:txBody>
          </p:sp>
        </mc:Choice>
        <mc:Fallback xmlns="">
          <p:sp>
            <p:nvSpPr>
              <p:cNvPr id="5" name="Rectangle 4"/>
              <p:cNvSpPr>
                <a:spLocks noRot="1" noChangeAspect="1" noMove="1" noResize="1" noEditPoints="1" noAdjustHandles="1" noChangeArrowheads="1" noChangeShapeType="1" noTextEdit="1"/>
              </p:cNvSpPr>
              <p:nvPr/>
            </p:nvSpPr>
            <p:spPr>
              <a:xfrm>
                <a:off x="585799" y="1109341"/>
                <a:ext cx="7972401" cy="1138773"/>
              </a:xfrm>
              <a:prstGeom prst="rect">
                <a:avLst/>
              </a:prstGeom>
              <a:blipFill rotWithShape="0">
                <a:blip r:embed="rId3"/>
                <a:stretch>
                  <a:fillRect l="-534" t="-2632" b="-2632"/>
                </a:stretch>
              </a:blipFill>
              <a:ln w="19050">
                <a:solidFill>
                  <a:schemeClr val="accent2"/>
                </a:solidFill>
              </a:ln>
            </p:spPr>
            <p:txBody>
              <a:bodyPr/>
              <a:lstStyle/>
              <a:p>
                <a:r>
                  <a:rPr lang="en-US">
                    <a:noFill/>
                  </a:rPr>
                  <a:t> </a:t>
                </a:r>
              </a:p>
            </p:txBody>
          </p:sp>
        </mc:Fallback>
      </mc:AlternateContent>
      <p:sp>
        <p:nvSpPr>
          <p:cNvPr id="6" name="Rectangle 5"/>
          <p:cNvSpPr/>
          <p:nvPr/>
        </p:nvSpPr>
        <p:spPr>
          <a:xfrm>
            <a:off x="585799" y="2864569"/>
            <a:ext cx="7972400" cy="1046440"/>
          </a:xfrm>
          <a:prstGeom prst="rect">
            <a:avLst/>
          </a:prstGeom>
          <a:ln w="19050">
            <a:solidFill>
              <a:schemeClr val="accent2"/>
            </a:solidFill>
          </a:ln>
        </p:spPr>
        <p:txBody>
          <a:bodyPr wrap="square">
            <a:spAutoFit/>
          </a:bodyPr>
          <a:lstStyle/>
          <a:p>
            <a:pPr marL="457200" lvl="0" indent="-447675"/>
            <a:r>
              <a:rPr lang="en" sz="1800" dirty="0">
                <a:latin typeface="Karla" charset="0"/>
                <a:ea typeface="Karla" charset="0"/>
                <a:cs typeface="Karla" charset="0"/>
                <a:sym typeface="Libre Baskerville"/>
              </a:rPr>
              <a:t>An optimal policy 𝛑* is one that maximizes the expected value function </a:t>
            </a:r>
            <a:r>
              <a:rPr lang="en-US" sz="1800" dirty="0" smtClean="0">
                <a:latin typeface="Karla" charset="0"/>
                <a:ea typeface="Karla" charset="0"/>
                <a:cs typeface="Karla" charset="0"/>
                <a:sym typeface="Libre Baskerville"/>
              </a:rPr>
              <a:t>:</a:t>
            </a:r>
          </a:p>
          <a:p>
            <a:pPr marL="457200" lvl="0" indent="-447675"/>
            <a:endParaRPr lang="en" sz="2000" dirty="0">
              <a:latin typeface="Karla" charset="0"/>
              <a:ea typeface="Karla" charset="0"/>
              <a:cs typeface="Karla" charset="0"/>
              <a:sym typeface="Libre Baskerville"/>
            </a:endParaRPr>
          </a:p>
          <a:p>
            <a:pPr marL="457200" lvl="0" algn="ctr"/>
            <a:r>
              <a:rPr lang="en" sz="2400" i="1" dirty="0">
                <a:latin typeface="Karla" charset="0"/>
                <a:ea typeface="Karla" charset="0"/>
                <a:cs typeface="Karla" charset="0"/>
                <a:sym typeface="Libre Baskerville"/>
              </a:rPr>
              <a:t>𝛑* = </a:t>
            </a:r>
            <a:r>
              <a:rPr lang="en" sz="2400" i="1" dirty="0" err="1">
                <a:latin typeface="Karla" charset="0"/>
                <a:ea typeface="Karla" charset="0"/>
                <a:cs typeface="Karla" charset="0"/>
                <a:sym typeface="Libre Baskerville"/>
              </a:rPr>
              <a:t>argmax</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 V</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(s)</a:t>
            </a:r>
            <a:endParaRPr lang="en" sz="2400" dirty="0">
              <a:latin typeface="Karla" charset="0"/>
              <a:ea typeface="Karla" charset="0"/>
              <a:cs typeface="Karla" charset="0"/>
              <a:sym typeface="Libre Baskerville"/>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42</a:t>
            </a:fld>
            <a:endParaRPr lang="uk-UA"/>
          </a:p>
        </p:txBody>
      </p:sp>
    </p:spTree>
    <p:extLst>
      <p:ext uri="{BB962C8B-B14F-4D97-AF65-F5344CB8AC3E}">
        <p14:creationId xmlns:p14="http://schemas.microsoft.com/office/powerpoint/2010/main" val="58921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r>
              <a:rPr lang="en-US" sz="2400" dirty="0">
                <a:latin typeface="Karla" charset="0"/>
                <a:ea typeface="Karla" charset="0"/>
                <a:cs typeface="Karla" charset="0"/>
              </a:rPr>
              <a:t>✓</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43</a:t>
            </a:fld>
            <a:endParaRPr lang="uk-UA"/>
          </a:p>
        </p:txBody>
      </p:sp>
    </p:spTree>
    <p:extLst>
      <p:ext uri="{BB962C8B-B14F-4D97-AF65-F5344CB8AC3E}">
        <p14:creationId xmlns:p14="http://schemas.microsoft.com/office/powerpoint/2010/main" val="3290193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7606" y="1648045"/>
            <a:ext cx="1937650" cy="1569660"/>
          </a:xfrm>
          <a:prstGeom prst="rect">
            <a:avLst/>
          </a:prstGeom>
        </p:spPr>
        <p:txBody>
          <a:bodyPr wrap="square">
            <a:spAutoFit/>
          </a:bodyPr>
          <a:lstStyle/>
          <a:p>
            <a:r>
              <a:rPr lang="sk-SK" sz="9600" dirty="0">
                <a:solidFill>
                  <a:srgbClr val="333333"/>
                </a:solidFill>
                <a:latin typeface="Segoe UI Emoji" charset="0"/>
              </a:rPr>
              <a:t> 🙌</a:t>
            </a:r>
            <a:endParaRPr lang="en-US" sz="96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44</a:t>
            </a:fld>
            <a:endParaRPr lang="uk-UA"/>
          </a:p>
        </p:txBody>
      </p:sp>
    </p:spTree>
    <p:extLst>
      <p:ext uri="{BB962C8B-B14F-4D97-AF65-F5344CB8AC3E}">
        <p14:creationId xmlns:p14="http://schemas.microsoft.com/office/powerpoint/2010/main" val="712570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Learning Optimal Policies</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400" dirty="0"/>
              <a:t>Dynamic Programming Methods (Value and Policy Iteration)</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45</a:t>
            </a:fld>
            <a:endParaRPr lang="uk-UA"/>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We introduced the concept of value state without a policy in mind. Now we should introduce a value that depends on the policy. The </a:t>
                </a:r>
                <a:r>
                  <a:rPr lang="en-US" b="1" dirty="0">
                    <a:solidFill>
                      <a:srgbClr val="C00000"/>
                    </a:solidFill>
                  </a:rPr>
                  <a:t>value function </a:t>
                </a:r>
                <a:r>
                  <a:rPr lang="en-US" dirty="0"/>
                  <a:t>of a state </a:t>
                </a:r>
                <a14:m>
                  <m:oMath xmlns:m="http://schemas.openxmlformats.org/officeDocument/2006/math">
                    <m:r>
                      <a:rPr lang="en-US" b="1" i="1" smtClean="0">
                        <a:latin typeface="Cambria Math" charset="0"/>
                      </a:rPr>
                      <m:t>𝒔</m:t>
                    </m:r>
                    <m:r>
                      <a:rPr lang="en-US" b="0" i="1" smtClean="0">
                        <a:latin typeface="Cambria Math" charset="0"/>
                      </a:rPr>
                      <m:t> </m:t>
                    </m:r>
                  </m:oMath>
                </a14:m>
                <a:r>
                  <a:rPr lang="en-US" dirty="0" smtClean="0"/>
                  <a:t>under </a:t>
                </a:r>
                <a:r>
                  <a:rPr lang="en-US" dirty="0"/>
                  <a:t>a policy </a:t>
                </a:r>
                <a14:m>
                  <m:oMath xmlns:m="http://schemas.openxmlformats.org/officeDocument/2006/math">
                    <m:r>
                      <a:rPr lang="en-US" b="0" i="1" smtClean="0">
                        <a:latin typeface="Cambria Math" charset="0"/>
                      </a:rPr>
                      <m:t>𝜋</m:t>
                    </m:r>
                  </m:oMath>
                </a14:m>
                <a:r>
                  <a:rPr lang="en-US" dirty="0" smtClean="0"/>
                  <a:t>, </a:t>
                </a:r>
                <a:r>
                  <a:rPr lang="en-US" dirty="0"/>
                  <a:t>denoted </a:t>
                </a:r>
                <a14:m>
                  <m:oMath xmlns:m="http://schemas.openxmlformats.org/officeDocument/2006/math">
                    <m:sSub>
                      <m:sSubPr>
                        <m:ctrlPr>
                          <a:rPr lang="en-US" b="0" i="1" smtClean="0">
                            <a:latin typeface="Cambria Math" charset="0"/>
                          </a:rPr>
                        </m:ctrlPr>
                      </m:sSubPr>
                      <m:e>
                        <m:r>
                          <a:rPr lang="en-US" b="0" i="1" smtClean="0">
                            <a:latin typeface="Cambria Math" charset="0"/>
                          </a:rPr>
                          <m:t>𝑣</m:t>
                        </m:r>
                      </m:e>
                      <m:sub>
                        <m:r>
                          <a:rPr lang="en-US" b="0" i="1" smtClean="0">
                            <a:latin typeface="Cambria Math" charset="0"/>
                          </a:rPr>
                          <m:t>𝜋</m:t>
                        </m:r>
                      </m:sub>
                    </m:sSub>
                    <m:d>
                      <m:dPr>
                        <m:ctrlPr>
                          <a:rPr lang="en-US" b="0" i="1" smtClean="0">
                            <a:latin typeface="Cambria Math" charset="0"/>
                          </a:rPr>
                        </m:ctrlPr>
                      </m:dPr>
                      <m:e>
                        <m:r>
                          <a:rPr lang="en-US" b="0" i="1" smtClean="0">
                            <a:latin typeface="Cambria Math" charset="0"/>
                          </a:rPr>
                          <m:t>𝑠</m:t>
                        </m:r>
                      </m:e>
                    </m:d>
                  </m:oMath>
                </a14:m>
                <a:r>
                  <a:rPr lang="en-US" dirty="0" smtClean="0"/>
                  <a:t>, </a:t>
                </a:r>
                <a:r>
                  <a:rPr lang="en-US" dirty="0"/>
                  <a:t>is the expected return when starting in </a:t>
                </a:r>
                <a14:m>
                  <m:oMath xmlns:m="http://schemas.openxmlformats.org/officeDocument/2006/math">
                    <m:r>
                      <a:rPr lang="en-US" i="1">
                        <a:latin typeface="Cambria Math" charset="0"/>
                      </a:rPr>
                      <m:t>𝑠</m:t>
                    </m:r>
                  </m:oMath>
                </a14:m>
                <a:r>
                  <a:rPr lang="en-US" dirty="0" smtClean="0"/>
                  <a:t> </a:t>
                </a:r>
                <a:r>
                  <a:rPr lang="en-US" dirty="0"/>
                  <a:t>and following </a:t>
                </a:r>
                <a14:m>
                  <m:oMath xmlns:m="http://schemas.openxmlformats.org/officeDocument/2006/math">
                    <m:r>
                      <a:rPr lang="en-US" i="1">
                        <a:latin typeface="Cambria Math" charset="0"/>
                      </a:rPr>
                      <m:t>𝜋</m:t>
                    </m:r>
                  </m:oMath>
                </a14:m>
                <a:r>
                  <a:rPr lang="en-US" dirty="0"/>
                  <a:t> </a:t>
                </a:r>
                <a:r>
                  <a:rPr lang="en-US" dirty="0" smtClean="0"/>
                  <a:t>thereafter: </a:t>
                </a:r>
                <a:endParaRPr lang="en-US" dirty="0"/>
              </a:p>
              <a:p>
                <a14:m>
                  <m:oMathPara xmlns:m="http://schemas.openxmlformats.org/officeDocument/2006/math">
                    <m:oMathParaPr>
                      <m:jc m:val="centerGroup"/>
                    </m:oMathParaPr>
                    <m:oMath xmlns:m="http://schemas.openxmlformats.org/officeDocument/2006/math">
                      <m:sSub>
                        <m:sSubPr>
                          <m:ctrlPr>
                            <a:rPr lang="en-US" sz="2400" b="1" i="1" smtClean="0">
                              <a:latin typeface="Cambria Math" charset="0"/>
                              <a:ea typeface="Karla" charset="0"/>
                              <a:cs typeface="Karla" charset="0"/>
                            </a:rPr>
                          </m:ctrlPr>
                        </m:sSubPr>
                        <m:e>
                          <m:r>
                            <a:rPr lang="en-US" sz="2400" b="1" i="1" smtClean="0">
                              <a:latin typeface="Cambria Math" charset="0"/>
                              <a:ea typeface="Karla" charset="0"/>
                              <a:cs typeface="Karla" charset="0"/>
                            </a:rPr>
                            <m:t>𝒗</m:t>
                          </m:r>
                        </m:e>
                        <m:sub>
                          <m:r>
                            <a:rPr lang="en-US" sz="2400" b="1" i="1" smtClean="0">
                              <a:latin typeface="Cambria Math" charset="0"/>
                              <a:ea typeface="Karla" charset="0"/>
                              <a:cs typeface="Karla" charset="0"/>
                            </a:rPr>
                            <m:t>𝝅</m:t>
                          </m:r>
                        </m:sub>
                      </m:sSub>
                      <m:d>
                        <m:dPr>
                          <m:ctrlPr>
                            <a:rPr lang="en-US" sz="2400" b="1" i="1">
                              <a:latin typeface="Cambria Math" charset="0"/>
                              <a:ea typeface="Karla" charset="0"/>
                              <a:cs typeface="Karla" charset="0"/>
                            </a:rPr>
                          </m:ctrlPr>
                        </m:dPr>
                        <m:e>
                          <m:r>
                            <a:rPr lang="en-US" sz="2400" b="1" i="1">
                              <a:latin typeface="Cambria Math" charset="0"/>
                              <a:ea typeface="Karla" charset="0"/>
                              <a:cs typeface="Karla" charset="0"/>
                            </a:rPr>
                            <m:t>𝒔</m:t>
                          </m:r>
                        </m:e>
                      </m:d>
                      <m:r>
                        <a:rPr lang="en-US" sz="2400" b="1" i="1">
                          <a:latin typeface="Cambria Math" charset="0"/>
                          <a:ea typeface="Karla" charset="0"/>
                          <a:cs typeface="Karla" charset="0"/>
                        </a:rPr>
                        <m:t>=</m:t>
                      </m:r>
                      <m:sSub>
                        <m:sSubPr>
                          <m:ctrlPr>
                            <a:rPr lang="en-US" sz="2400" b="1" i="1" smtClean="0">
                              <a:latin typeface="Cambria Math" charset="0"/>
                              <a:ea typeface="Cambria Math" charset="0"/>
                              <a:cs typeface="Cambria Math" charset="0"/>
                            </a:rPr>
                          </m:ctrlPr>
                        </m:sSubPr>
                        <m:e>
                          <m:r>
                            <a:rPr lang="en-US" sz="2400" b="1" i="1">
                              <a:latin typeface="Cambria Math" charset="0"/>
                              <a:ea typeface="Cambria Math" charset="0"/>
                              <a:cs typeface="Cambria Math" charset="0"/>
                            </a:rPr>
                            <m:t>𝔼</m:t>
                          </m:r>
                        </m:e>
                        <m:sub>
                          <m:r>
                            <a:rPr lang="en-US" sz="2400" b="1" i="1" smtClean="0">
                              <a:latin typeface="Cambria Math" charset="0"/>
                              <a:ea typeface="Cambria Math" charset="0"/>
                              <a:cs typeface="Cambria Math" charset="0"/>
                            </a:rPr>
                            <m:t>𝝅</m:t>
                          </m:r>
                        </m:sub>
                      </m:sSub>
                      <m:r>
                        <a:rPr lang="en-US" sz="2400" b="1" i="1" smtClean="0">
                          <a:latin typeface="Cambria Math" charset="0"/>
                          <a:ea typeface="Cambria Math" charset="0"/>
                          <a:cs typeface="Cambria Math" charset="0"/>
                        </a:rPr>
                        <m:t> </m:t>
                      </m:r>
                      <m:d>
                        <m:dPr>
                          <m:begChr m:val="["/>
                          <m:endChr m:val="]"/>
                          <m:ctrlPr>
                            <a:rPr lang="en-US" sz="2400" b="1" i="1" smtClean="0">
                              <a:latin typeface="Cambria Math" charset="0"/>
                              <a:ea typeface="Cambria Math" charset="0"/>
                              <a:cs typeface="Cambria Math" charset="0"/>
                            </a:rPr>
                          </m:ctrlPr>
                        </m:dPr>
                        <m:e>
                          <m:sSub>
                            <m:sSubPr>
                              <m:ctrlPr>
                                <a:rPr lang="en-US" sz="2400" b="1" i="1" smtClean="0">
                                  <a:latin typeface="Cambria Math" charset="0"/>
                                  <a:ea typeface="Cambria Math" charset="0"/>
                                  <a:cs typeface="Cambria Math" charset="0"/>
                                </a:rPr>
                              </m:ctrlPr>
                            </m:sSubPr>
                            <m:e>
                              <m:r>
                                <a:rPr lang="en-US" sz="2400" b="1" i="1">
                                  <a:latin typeface="Cambria Math" charset="0"/>
                                  <a:ea typeface="Cambria Math" charset="0"/>
                                  <a:cs typeface="Cambria Math" charset="0"/>
                                </a:rPr>
                                <m:t>𝑮</m:t>
                              </m:r>
                            </m:e>
                            <m:sub>
                              <m:r>
                                <a:rPr lang="en-US" sz="2400" b="1" i="1" smtClean="0">
                                  <a:latin typeface="Cambria Math" charset="0"/>
                                  <a:ea typeface="Cambria Math" charset="0"/>
                                  <a:cs typeface="Cambria Math" charset="0"/>
                                </a:rPr>
                                <m:t>𝒕</m:t>
                              </m:r>
                            </m:sub>
                          </m:sSub>
                        </m:e>
                        <m:e>
                          <m:sSub>
                            <m:sSubPr>
                              <m:ctrlPr>
                                <a:rPr lang="en-US" sz="2400" b="1" i="1">
                                  <a:latin typeface="Cambria Math" charset="0"/>
                                  <a:ea typeface="Cambria Math" charset="0"/>
                                  <a:cs typeface="Cambria Math" charset="0"/>
                                </a:rPr>
                              </m:ctrlPr>
                            </m:sSubPr>
                            <m:e>
                              <m:r>
                                <a:rPr lang="en-US" sz="2400" b="1" i="1">
                                  <a:latin typeface="Cambria Math" charset="0"/>
                                  <a:ea typeface="Cambria Math" charset="0"/>
                                  <a:cs typeface="Cambria Math" charset="0"/>
                                </a:rPr>
                                <m:t>𝑺</m:t>
                              </m:r>
                            </m:e>
                            <m:sub>
                              <m:r>
                                <a:rPr lang="en-US" sz="2400" b="1" i="1">
                                  <a:latin typeface="Cambria Math" charset="0"/>
                                  <a:ea typeface="Cambria Math" charset="0"/>
                                  <a:cs typeface="Cambria Math" charset="0"/>
                                </a:rPr>
                                <m:t>𝒕</m:t>
                              </m:r>
                            </m:sub>
                          </m:sSub>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𝒔</m:t>
                          </m:r>
                        </m:e>
                      </m:d>
                      <m:r>
                        <a:rPr lang="en-US" sz="2400" b="1" i="1" smtClean="0">
                          <a:latin typeface="Cambria Math" charset="0"/>
                          <a:ea typeface="Cambria Math" charset="0"/>
                          <a:cs typeface="Cambria Math" charset="0"/>
                        </a:rPr>
                        <m:t>=</m:t>
                      </m:r>
                      <m:sSub>
                        <m:sSubPr>
                          <m:ctrlPr>
                            <a:rPr lang="en-US" sz="2400" b="1" i="1" smtClean="0">
                              <a:latin typeface="Cambria Math" charset="0"/>
                              <a:ea typeface="Cambria Math" charset="0"/>
                              <a:cs typeface="Cambria Math" charset="0"/>
                            </a:rPr>
                          </m:ctrlPr>
                        </m:sSubPr>
                        <m:e>
                          <m:r>
                            <a:rPr lang="en-US" sz="2400" b="1" i="1" smtClean="0">
                              <a:latin typeface="Cambria Math" charset="0"/>
                              <a:ea typeface="Cambria Math" charset="0"/>
                              <a:cs typeface="Cambria Math" charset="0"/>
                            </a:rPr>
                            <m:t>𝔼</m:t>
                          </m:r>
                        </m:e>
                        <m:sub>
                          <m:r>
                            <a:rPr lang="en-US" sz="2400" b="1" i="1" smtClean="0">
                              <a:latin typeface="Cambria Math" charset="0"/>
                              <a:ea typeface="Cambria Math" charset="0"/>
                              <a:cs typeface="Cambria Math" charset="0"/>
                            </a:rPr>
                            <m:t>𝝅</m:t>
                          </m:r>
                        </m:sub>
                      </m:sSub>
                      <m:d>
                        <m:dPr>
                          <m:begChr m:val="["/>
                          <m:endChr m:val="]"/>
                          <m:ctrlPr>
                            <a:rPr lang="pt-BR" sz="2400" b="1" i="1" smtClean="0">
                              <a:latin typeface="Cambria Math" charset="0"/>
                              <a:ea typeface="Cambria Math" charset="0"/>
                              <a:cs typeface="Cambria Math" charset="0"/>
                            </a:rPr>
                          </m:ctrlPr>
                        </m:dPr>
                        <m:e>
                          <m:nary>
                            <m:naryPr>
                              <m:chr m:val="∑"/>
                              <m:supHide m:val="on"/>
                              <m:ctrlPr>
                                <a:rPr lang="en-US" sz="2400" b="1" i="1">
                                  <a:latin typeface="Cambria Math" charset="0"/>
                                  <a:ea typeface="Cambria Math" charset="0"/>
                                  <a:cs typeface="Cambria Math" charset="0"/>
                                </a:rPr>
                              </m:ctrlPr>
                            </m:naryPr>
                            <m:sub>
                              <m:r>
                                <a:rPr lang="en-US" sz="2400" b="1" i="1">
                                  <a:latin typeface="Cambria Math" charset="0"/>
                                  <a:ea typeface="Cambria Math" charset="0"/>
                                  <a:cs typeface="Cambria Math" charset="0"/>
                                </a:rPr>
                                <m:t>𝒌</m:t>
                              </m:r>
                              <m:r>
                                <a:rPr lang="en-US" sz="2400" b="1" i="1" smtClean="0">
                                  <a:latin typeface="Cambria Math" charset="0"/>
                                  <a:ea typeface="Cambria Math" charset="0"/>
                                  <a:cs typeface="Cambria Math" charset="0"/>
                                </a:rPr>
                                <m:t>=</m:t>
                              </m:r>
                              <m:r>
                                <a:rPr lang="en-US" sz="2400" b="1" i="1" smtClean="0">
                                  <a:latin typeface="Cambria Math" charset="0"/>
                                  <a:ea typeface="Cambria Math" charset="0"/>
                                  <a:cs typeface="Cambria Math" charset="0"/>
                                </a:rPr>
                                <m:t>𝟎</m:t>
                              </m:r>
                            </m:sub>
                            <m:sup/>
                            <m:e>
                              <m:r>
                                <a:rPr lang="en-US" sz="2400" b="1" i="1" smtClean="0">
                                  <a:latin typeface="Cambria Math" charset="0"/>
                                  <a:ea typeface="Cambria Math" charset="0"/>
                                  <a:cs typeface="Cambria Math" charset="0"/>
                                </a:rPr>
                                <m:t> </m:t>
                              </m:r>
                              <m:sSup>
                                <m:sSupPr>
                                  <m:ctrlPr>
                                    <a:rPr lang="en-US" sz="2400" b="1" i="1">
                                      <a:latin typeface="Cambria Math" charset="0"/>
                                      <a:ea typeface="Cambria Math" charset="0"/>
                                      <a:cs typeface="Cambria Math" charset="0"/>
                                    </a:rPr>
                                  </m:ctrlPr>
                                </m:sSupPr>
                                <m:e>
                                  <m:r>
                                    <a:rPr lang="en-US" sz="2400" b="1" i="1">
                                      <a:latin typeface="Cambria Math" charset="0"/>
                                      <a:ea typeface="Cambria Math" charset="0"/>
                                      <a:cs typeface="Cambria Math" charset="0"/>
                                    </a:rPr>
                                    <m:t>𝜸</m:t>
                                  </m:r>
                                </m:e>
                                <m:sup>
                                  <m:r>
                                    <a:rPr lang="en-US" sz="2400" b="1" i="1">
                                      <a:latin typeface="Cambria Math" charset="0"/>
                                      <a:ea typeface="Cambria Math" charset="0"/>
                                      <a:cs typeface="Cambria Math" charset="0"/>
                                    </a:rPr>
                                    <m:t>𝒌</m:t>
                                  </m:r>
                                </m:sup>
                              </m:sSup>
                              <m:sSub>
                                <m:sSubPr>
                                  <m:ctrlPr>
                                    <a:rPr lang="en-US" sz="2400" b="1" i="1">
                                      <a:latin typeface="Cambria Math" charset="0"/>
                                      <a:ea typeface="Cambria Math" charset="0"/>
                                      <a:cs typeface="Cambria Math" charset="0"/>
                                    </a:rPr>
                                  </m:ctrlPr>
                                </m:sSubPr>
                                <m:e>
                                  <m:r>
                                    <a:rPr lang="en-US" sz="2400" b="1" i="1">
                                      <a:latin typeface="Cambria Math" charset="0"/>
                                      <a:ea typeface="Cambria Math" charset="0"/>
                                      <a:cs typeface="Cambria Math" charset="0"/>
                                    </a:rPr>
                                    <m:t>𝑹</m:t>
                                  </m:r>
                                </m:e>
                                <m:sub>
                                  <m:r>
                                    <a:rPr lang="en-US" sz="2400" b="1" i="1">
                                      <a:latin typeface="Cambria Math" charset="0"/>
                                      <a:ea typeface="Cambria Math" charset="0"/>
                                      <a:cs typeface="Cambria Math" charset="0"/>
                                    </a:rPr>
                                    <m:t>𝒕</m:t>
                                  </m:r>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𝒌</m:t>
                                  </m:r>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𝟏</m:t>
                                  </m:r>
                                </m:sub>
                              </m:sSub>
                            </m:e>
                          </m:nary>
                          <m:r>
                            <a:rPr lang="en-US" sz="2400" b="1" i="1" smtClean="0">
                              <a:latin typeface="Cambria Math" charset="0"/>
                              <a:ea typeface="Cambria Math" charset="0"/>
                              <a:cs typeface="Cambria Math" charset="0"/>
                            </a:rPr>
                            <m:t>|</m:t>
                          </m:r>
                          <m:r>
                            <a:rPr lang="en-US" sz="2400" b="1" i="1" smtClean="0">
                              <a:latin typeface="Cambria Math" charset="0"/>
                              <a:ea typeface="Cambria Math" charset="0"/>
                              <a:cs typeface="Cambria Math" charset="0"/>
                            </a:rPr>
                            <m:t>𝒔</m:t>
                          </m:r>
                        </m:e>
                      </m:d>
                    </m:oMath>
                  </m:oMathPara>
                </a14:m>
                <a:endParaRPr lang="en-US" sz="2400" b="1" dirty="0" smtClean="0">
                  <a:latin typeface="Karla" charset="0"/>
                  <a:ea typeface="Karla" charset="0"/>
                  <a:cs typeface="Karla" charset="0"/>
                </a:endParaRPr>
              </a:p>
              <a:p>
                <a:endParaRPr lang="en-US" sz="2400" i="1" dirty="0" smtClean="0">
                  <a:latin typeface="Cambria Math" charset="0"/>
                </a:endParaRPr>
              </a:p>
              <a:p>
                <a14:m>
                  <m:oMath xmlns:m="http://schemas.openxmlformats.org/officeDocument/2006/math">
                    <m:sSub>
                      <m:sSubPr>
                        <m:ctrlPr>
                          <a:rPr lang="en-US" sz="2400" i="1">
                            <a:latin typeface="Cambria Math" charset="0"/>
                          </a:rPr>
                        </m:ctrlPr>
                      </m:sSubPr>
                      <m:e>
                        <m:r>
                          <a:rPr lang="en-US" sz="2400" i="1">
                            <a:latin typeface="Cambria Math" charset="0"/>
                          </a:rPr>
                          <m:t>𝑣</m:t>
                        </m:r>
                      </m:e>
                      <m:sub>
                        <m:r>
                          <a:rPr lang="en-US" sz="2400" i="1">
                            <a:latin typeface="Cambria Math" charset="0"/>
                          </a:rPr>
                          <m:t>𝜋</m:t>
                        </m:r>
                      </m:sub>
                    </m:sSub>
                    <m:d>
                      <m:dPr>
                        <m:ctrlPr>
                          <a:rPr lang="en-US" sz="2400" i="1">
                            <a:latin typeface="Cambria Math" charset="0"/>
                          </a:rPr>
                        </m:ctrlPr>
                      </m:dPr>
                      <m:e>
                        <m:r>
                          <a:rPr lang="en-US" sz="2400" i="1">
                            <a:latin typeface="Cambria Math" charset="0"/>
                          </a:rPr>
                          <m:t>𝑠</m:t>
                        </m:r>
                      </m:e>
                    </m:d>
                  </m:oMath>
                </a14:m>
                <a:r>
                  <a:rPr lang="en-US" sz="2400" i="1" dirty="0" smtClean="0"/>
                  <a:t> is the state-value </a:t>
                </a:r>
                <a:r>
                  <a:rPr lang="en-US" sz="2400" i="1" dirty="0"/>
                  <a:t>function for policy </a:t>
                </a:r>
                <a14:m>
                  <m:oMath xmlns:m="http://schemas.openxmlformats.org/officeDocument/2006/math">
                    <m:r>
                      <a:rPr lang="en-US" sz="2400" i="1">
                        <a:latin typeface="Cambria Math" charset="0"/>
                      </a:rPr>
                      <m:t>𝜋</m:t>
                    </m:r>
                  </m:oMath>
                </a14:m>
                <a:r>
                  <a:rPr lang="en-US" sz="2400" i="1" dirty="0" smtClean="0"/>
                  <a:t> </a:t>
                </a:r>
                <a:endParaRPr lang="en-US" sz="2400" b="1" i="1" dirty="0">
                  <a:latin typeface="Karla" charset="0"/>
                  <a:ea typeface="Karla" charset="0"/>
                  <a:cs typeface="Karla"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692" b="-1323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46</a:t>
            </a:fld>
            <a:endParaRPr lang="uk-UA"/>
          </a:p>
        </p:txBody>
      </p:sp>
    </p:spTree>
    <p:extLst>
      <p:ext uri="{BB962C8B-B14F-4D97-AF65-F5344CB8AC3E}">
        <p14:creationId xmlns:p14="http://schemas.microsoft.com/office/powerpoint/2010/main" val="621667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t>
            </a:r>
            <a:r>
              <a:rPr lang="en-US" dirty="0" smtClean="0"/>
              <a:t>function -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72372" y="2510816"/>
                <a:ext cx="7745256" cy="1583357"/>
              </a:xfrm>
            </p:spPr>
            <p:txBody>
              <a:bodyPr/>
              <a:lstStyle/>
              <a:p>
                <a:r>
                  <a:rPr lang="en-US" dirty="0" smtClean="0"/>
                  <a:t>Consider discount factor </a:t>
                </a:r>
                <a14:m>
                  <m:oMath xmlns:m="http://schemas.openxmlformats.org/officeDocument/2006/math">
                    <m:r>
                      <a:rPr lang="en-US" b="0" i="1" smtClean="0">
                        <a:latin typeface="Cambria Math" charset="0"/>
                      </a:rPr>
                      <m:t>𝛾</m:t>
                    </m:r>
                    <m:r>
                      <a:rPr lang="en-US" b="0" i="1" smtClean="0">
                        <a:latin typeface="Cambria Math" charset="0"/>
                      </a:rPr>
                      <m:t>=0.5</m:t>
                    </m:r>
                  </m:oMath>
                </a14:m>
                <a:endParaRPr lang="en-US" dirty="0" smtClean="0"/>
              </a:p>
              <a:p>
                <a:r>
                  <a:rPr lang="en-US" dirty="0" smtClean="0"/>
                  <a:t>Policy: </a:t>
                </a:r>
                <a:r>
                  <a:rPr lang="en-US" b="1" dirty="0" smtClean="0"/>
                  <a:t>always go left</a:t>
                </a:r>
              </a:p>
              <a:p>
                <a:pPr>
                  <a:spcBef>
                    <a:spcPts val="1704"/>
                  </a:spcBef>
                </a:pPr>
                <a14:m>
                  <m:oMathPara xmlns:m="http://schemas.openxmlformats.org/officeDocument/2006/math">
                    <m:oMathParaPr>
                      <m:jc m:val="centerGroup"/>
                    </m:oMathParaPr>
                    <m:oMath xmlns:m="http://schemas.openxmlformats.org/officeDocument/2006/math">
                      <m:r>
                        <a:rPr lang="en-US" b="0" i="1" smtClean="0">
                          <a:latin typeface="Cambria Math" charset="0"/>
                        </a:rPr>
                        <m:t>𝑣</m:t>
                      </m:r>
                      <m:d>
                        <m:dPr>
                          <m:ctrlPr>
                            <a:rPr lang="en-US" i="1" smtClean="0">
                              <a:latin typeface="Cambria Math" charset="0"/>
                            </a:rPr>
                          </m:ctrlPr>
                        </m:dPr>
                        <m:e>
                          <m:sSub>
                            <m:sSubPr>
                              <m:ctrlPr>
                                <a:rPr lang="en-US" i="1" smtClean="0">
                                  <a:latin typeface="Cambria Math" charset="0"/>
                                </a:rPr>
                              </m:ctrlPr>
                            </m:sSubPr>
                            <m:e>
                              <m:r>
                                <a:rPr lang="en-US" b="0" i="1" smtClean="0">
                                  <a:latin typeface="Cambria Math" charset="0"/>
                                </a:rPr>
                                <m:t>𝑆</m:t>
                              </m:r>
                            </m:e>
                            <m:sub>
                              <m:r>
                                <a:rPr lang="en-US" b="0" i="1" smtClean="0">
                                  <a:latin typeface="Cambria Math" charset="0"/>
                                </a:rPr>
                                <m:t>0</m:t>
                              </m:r>
                            </m:sub>
                          </m:sSub>
                        </m:e>
                      </m:d>
                      <m:r>
                        <a:rPr lang="en-US" b="0" i="1" smtClean="0">
                          <a:latin typeface="Cambria Math" charset="0"/>
                        </a:rPr>
                        <m:t>=−1+0.5</m:t>
                      </m:r>
                      <m:d>
                        <m:dPr>
                          <m:ctrlPr>
                            <a:rPr lang="en-US" i="1" smtClean="0">
                              <a:latin typeface="Cambria Math" charset="0"/>
                            </a:rPr>
                          </m:ctrlPr>
                        </m:dPr>
                        <m:e>
                          <m:r>
                            <a:rPr lang="en-US" b="0" i="1" smtClean="0">
                              <a:latin typeface="Cambria Math" charset="0"/>
                            </a:rPr>
                            <m:t>−1</m:t>
                          </m:r>
                        </m:e>
                      </m:d>
                      <m:r>
                        <a:rPr lang="en-US" b="0" i="1" smtClean="0">
                          <a:latin typeface="Cambria Math" charset="0"/>
                        </a:rPr>
                        <m:t>+</m:t>
                      </m:r>
                      <m:sSup>
                        <m:sSupPr>
                          <m:ctrlPr>
                            <a:rPr lang="en-US" i="1" smtClean="0">
                              <a:latin typeface="Cambria Math" charset="0"/>
                            </a:rPr>
                          </m:ctrlPr>
                        </m:sSupPr>
                        <m:e>
                          <m:d>
                            <m:dPr>
                              <m:ctrlPr>
                                <a:rPr lang="en-US" i="1" smtClean="0">
                                  <a:latin typeface="Cambria Math" charset="0"/>
                                </a:rPr>
                              </m:ctrlPr>
                            </m:dPr>
                            <m:e>
                              <m:r>
                                <a:rPr lang="en-US" b="0" i="1" smtClean="0">
                                  <a:latin typeface="Cambria Math" charset="0"/>
                                </a:rPr>
                                <m:t>0.5</m:t>
                              </m:r>
                            </m:e>
                          </m:d>
                        </m:e>
                        <m:sup>
                          <m:r>
                            <a:rPr lang="en-US" b="0" i="1" smtClean="0">
                              <a:latin typeface="Cambria Math" charset="0"/>
                            </a:rPr>
                            <m:t>2</m:t>
                          </m:r>
                        </m:sup>
                      </m:sSup>
                      <m:d>
                        <m:dPr>
                          <m:ctrlPr>
                            <a:rPr lang="en-US" i="1" smtClean="0">
                              <a:latin typeface="Cambria Math" charset="0"/>
                            </a:rPr>
                          </m:ctrlPr>
                        </m:dPr>
                        <m:e>
                          <m:r>
                            <a:rPr lang="en-US" b="0" i="1" smtClean="0">
                              <a:latin typeface="Cambria Math" charset="0"/>
                            </a:rPr>
                            <m:t>−1</m:t>
                          </m:r>
                        </m:e>
                      </m:d>
                      <m:r>
                        <a:rPr lang="en-US" b="0" i="1" smtClean="0">
                          <a:latin typeface="Cambria Math" charset="0"/>
                        </a:rPr>
                        <m:t>+…=−2</m:t>
                      </m:r>
                    </m:oMath>
                  </m:oMathPara>
                </a14:m>
                <a:endParaRPr lang="en-US" dirty="0" smtClean="0"/>
              </a:p>
              <a:p>
                <a:pPr>
                  <a:spcBef>
                    <a:spcPts val="1704"/>
                  </a:spcBef>
                </a:pPr>
                <a14:m>
                  <m:oMathPara xmlns:m="http://schemas.openxmlformats.org/officeDocument/2006/math">
                    <m:oMathParaPr>
                      <m:jc m:val="centerGroup"/>
                    </m:oMathParaPr>
                    <m:oMath xmlns:m="http://schemas.openxmlformats.org/officeDocument/2006/math">
                      <m:r>
                        <a:rPr lang="en-US" b="0" i="1">
                          <a:latin typeface="Cambria Math" charset="0"/>
                        </a:rPr>
                        <m:t>𝑣</m:t>
                      </m:r>
                      <m:d>
                        <m:dPr>
                          <m:ctrlPr>
                            <a:rPr lang="en-US" i="1">
                              <a:latin typeface="Cambria Math" charset="0"/>
                            </a:rPr>
                          </m:ctrlPr>
                        </m:dPr>
                        <m:e>
                          <m:sSub>
                            <m:sSubPr>
                              <m:ctrlPr>
                                <a:rPr lang="en-US" i="1">
                                  <a:latin typeface="Cambria Math" charset="0"/>
                                </a:rPr>
                              </m:ctrlPr>
                            </m:sSubPr>
                            <m:e>
                              <m:r>
                                <a:rPr lang="en-US" b="0" i="1">
                                  <a:latin typeface="Cambria Math" charset="0"/>
                                </a:rPr>
                                <m:t>𝑆</m:t>
                              </m:r>
                            </m:e>
                            <m:sub>
                              <m:r>
                                <a:rPr lang="en-US" b="0" i="1" smtClean="0">
                                  <a:latin typeface="Cambria Math" charset="0"/>
                                </a:rPr>
                                <m:t>1</m:t>
                              </m:r>
                            </m:sub>
                          </m:sSub>
                        </m:e>
                      </m:d>
                      <m:r>
                        <a:rPr lang="en-US" b="0" i="1">
                          <a:latin typeface="Cambria Math" charset="0"/>
                        </a:rPr>
                        <m:t>=−1+0.5</m:t>
                      </m:r>
                      <m:d>
                        <m:dPr>
                          <m:ctrlPr>
                            <a:rPr lang="en-US" i="1">
                              <a:latin typeface="Cambria Math" charset="0"/>
                            </a:rPr>
                          </m:ctrlPr>
                        </m:dPr>
                        <m:e>
                          <m:r>
                            <a:rPr lang="en-US" b="0" i="1">
                              <a:latin typeface="Cambria Math" charset="0"/>
                            </a:rPr>
                            <m:t>−1</m:t>
                          </m:r>
                        </m:e>
                      </m:d>
                      <m:r>
                        <a:rPr lang="en-US" b="0" i="1">
                          <a:latin typeface="Cambria Math" charset="0"/>
                        </a:rPr>
                        <m:t>+</m:t>
                      </m:r>
                      <m:sSup>
                        <m:sSupPr>
                          <m:ctrlPr>
                            <a:rPr lang="en-US" i="1">
                              <a:latin typeface="Cambria Math" charset="0"/>
                            </a:rPr>
                          </m:ctrlPr>
                        </m:sSupPr>
                        <m:e>
                          <m:d>
                            <m:dPr>
                              <m:ctrlPr>
                                <a:rPr lang="en-US" i="1">
                                  <a:latin typeface="Cambria Math" charset="0"/>
                                </a:rPr>
                              </m:ctrlPr>
                            </m:dPr>
                            <m:e>
                              <m:r>
                                <a:rPr lang="en-US" b="0" i="1">
                                  <a:latin typeface="Cambria Math" charset="0"/>
                                </a:rPr>
                                <m:t>0.5</m:t>
                              </m:r>
                            </m:e>
                          </m:d>
                        </m:e>
                        <m:sup>
                          <m:r>
                            <a:rPr lang="en-US" b="0" i="1">
                              <a:latin typeface="Cambria Math" charset="0"/>
                            </a:rPr>
                            <m:t>2</m:t>
                          </m:r>
                        </m:sup>
                      </m:sSup>
                      <m:d>
                        <m:dPr>
                          <m:ctrlPr>
                            <a:rPr lang="en-US" i="1">
                              <a:latin typeface="Cambria Math" charset="0"/>
                            </a:rPr>
                          </m:ctrlPr>
                        </m:dPr>
                        <m:e>
                          <m:r>
                            <a:rPr lang="en-US" b="0" i="1">
                              <a:latin typeface="Cambria Math" charset="0"/>
                            </a:rPr>
                            <m:t>−1</m:t>
                          </m:r>
                        </m:e>
                      </m:d>
                      <m:r>
                        <a:rPr lang="en-US" b="0" i="1">
                          <a:latin typeface="Cambria Math" charset="0"/>
                        </a:rPr>
                        <m:t>+…=−</m:t>
                      </m:r>
                      <m:r>
                        <a:rPr lang="en-US" b="0" i="1" smtClean="0">
                          <a:latin typeface="Cambria Math" charset="0"/>
                        </a:rPr>
                        <m:t>2</m:t>
                      </m:r>
                    </m:oMath>
                  </m:oMathPara>
                </a14:m>
                <a:endParaRPr lang="en-US" dirty="0" smtClean="0"/>
              </a:p>
              <a:p>
                <a:pPr>
                  <a:spcBef>
                    <a:spcPts val="1704"/>
                  </a:spcBef>
                </a:pPr>
                <a14:m>
                  <m:oMathPara xmlns:m="http://schemas.openxmlformats.org/officeDocument/2006/math">
                    <m:oMathParaPr>
                      <m:jc m:val="centerGroup"/>
                    </m:oMathParaPr>
                    <m:oMath xmlns:m="http://schemas.openxmlformats.org/officeDocument/2006/math">
                      <m:r>
                        <a:rPr lang="en-US" b="0" i="1">
                          <a:latin typeface="Cambria Math" charset="0"/>
                        </a:rPr>
                        <m:t>𝑣</m:t>
                      </m:r>
                      <m:d>
                        <m:dPr>
                          <m:ctrlPr>
                            <a:rPr lang="en-US" i="1">
                              <a:latin typeface="Cambria Math" charset="0"/>
                            </a:rPr>
                          </m:ctrlPr>
                        </m:dPr>
                        <m:e>
                          <m:sSub>
                            <m:sSubPr>
                              <m:ctrlPr>
                                <a:rPr lang="en-US" i="1">
                                  <a:latin typeface="Cambria Math" charset="0"/>
                                </a:rPr>
                              </m:ctrlPr>
                            </m:sSubPr>
                            <m:e>
                              <m:r>
                                <a:rPr lang="en-US" b="0" i="1">
                                  <a:latin typeface="Cambria Math" charset="0"/>
                                </a:rPr>
                                <m:t>𝑆</m:t>
                              </m:r>
                            </m:e>
                            <m:sub>
                              <m:r>
                                <a:rPr lang="en-US" b="0" i="1" smtClean="0">
                                  <a:latin typeface="Cambria Math" charset="0"/>
                                </a:rPr>
                                <m:t>2</m:t>
                              </m:r>
                            </m:sub>
                          </m:sSub>
                        </m:e>
                      </m:d>
                      <m:r>
                        <a:rPr lang="en-US" b="0" i="1">
                          <a:latin typeface="Cambria Math" charset="0"/>
                        </a:rPr>
                        <m:t>=</m:t>
                      </m:r>
                      <m:r>
                        <a:rPr lang="en-US" b="0" i="1" smtClean="0">
                          <a:latin typeface="Cambria Math" charset="0"/>
                        </a:rPr>
                        <m:t>+3</m:t>
                      </m:r>
                      <m:r>
                        <a:rPr lang="en-US" b="0" i="1">
                          <a:latin typeface="Cambria Math" charset="0"/>
                        </a:rPr>
                        <m:t>+0.5</m:t>
                      </m:r>
                      <m:d>
                        <m:dPr>
                          <m:ctrlPr>
                            <a:rPr lang="en-US" i="1">
                              <a:latin typeface="Cambria Math" charset="0"/>
                            </a:rPr>
                          </m:ctrlPr>
                        </m:dPr>
                        <m:e>
                          <m:r>
                            <a:rPr lang="en-US" b="0" i="1">
                              <a:latin typeface="Cambria Math" charset="0"/>
                            </a:rPr>
                            <m:t>−1</m:t>
                          </m:r>
                        </m:e>
                      </m:d>
                      <m:r>
                        <a:rPr lang="en-US" b="0" i="1">
                          <a:latin typeface="Cambria Math" charset="0"/>
                        </a:rPr>
                        <m:t>+</m:t>
                      </m:r>
                      <m:sSup>
                        <m:sSupPr>
                          <m:ctrlPr>
                            <a:rPr lang="en-US" i="1">
                              <a:latin typeface="Cambria Math" charset="0"/>
                            </a:rPr>
                          </m:ctrlPr>
                        </m:sSupPr>
                        <m:e>
                          <m:d>
                            <m:dPr>
                              <m:ctrlPr>
                                <a:rPr lang="en-US" i="1">
                                  <a:latin typeface="Cambria Math" charset="0"/>
                                </a:rPr>
                              </m:ctrlPr>
                            </m:dPr>
                            <m:e>
                              <m:r>
                                <a:rPr lang="en-US" b="0" i="1">
                                  <a:latin typeface="Cambria Math" charset="0"/>
                                </a:rPr>
                                <m:t>0.5</m:t>
                              </m:r>
                            </m:e>
                          </m:d>
                        </m:e>
                        <m:sup>
                          <m:r>
                            <a:rPr lang="en-US" b="0" i="1">
                              <a:latin typeface="Cambria Math" charset="0"/>
                            </a:rPr>
                            <m:t>2</m:t>
                          </m:r>
                        </m:sup>
                      </m:sSup>
                      <m:d>
                        <m:dPr>
                          <m:ctrlPr>
                            <a:rPr lang="en-US" i="1">
                              <a:latin typeface="Cambria Math" charset="0"/>
                            </a:rPr>
                          </m:ctrlPr>
                        </m:dPr>
                        <m:e>
                          <m:r>
                            <a:rPr lang="en-US" b="0" i="1">
                              <a:latin typeface="Cambria Math" charset="0"/>
                            </a:rPr>
                            <m:t>−1</m:t>
                          </m:r>
                        </m:e>
                      </m:d>
                      <m:r>
                        <a:rPr lang="en-US" b="0" i="1">
                          <a:latin typeface="Cambria Math" charset="0"/>
                        </a:rPr>
                        <m:t>+…=</m:t>
                      </m:r>
                      <m:r>
                        <a:rPr lang="en-US" b="0" i="1" smtClean="0">
                          <a:latin typeface="Cambria Math" charset="0"/>
                        </a:rPr>
                        <m:t>2</m:t>
                      </m:r>
                    </m:oMath>
                  </m:oMathPara>
                </a14:m>
                <a:endParaRPr lang="en-US" dirty="0"/>
              </a:p>
              <a:p>
                <a:r>
                  <a:rPr lang="en-US" dirty="0" smtClean="0"/>
                  <a:t>Policy: </a:t>
                </a:r>
                <a:r>
                  <a:rPr lang="en-US" b="1" dirty="0" smtClean="0"/>
                  <a:t>always go right</a:t>
                </a:r>
                <a:endParaRPr lang="en-US" b="1" dirty="0"/>
              </a:p>
              <a:p>
                <a:endParaRPr lang="en-US" b="1" dirty="0" smtClean="0"/>
              </a:p>
              <a:p>
                <a:endParaRPr lang="en-US" b="1"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72372" y="2510816"/>
                <a:ext cx="7745256" cy="1583357"/>
              </a:xfrm>
              <a:blipFill rotWithShape="0">
                <a:blip r:embed="rId2"/>
                <a:stretch>
                  <a:fillRect l="-945" t="-2692" b="-423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47</a:t>
            </a:fld>
            <a:endParaRPr lang="uk-UA"/>
          </a:p>
        </p:txBody>
      </p:sp>
      <mc:AlternateContent xmlns:mc="http://schemas.openxmlformats.org/markup-compatibility/2006">
        <mc:Choice xmlns:a14="http://schemas.microsoft.com/office/drawing/2010/main" Requires="a14">
          <p:sp>
            <p:nvSpPr>
              <p:cNvPr id="18" name="Rectangle 17"/>
              <p:cNvSpPr/>
              <p:nvPr/>
            </p:nvSpPr>
            <p:spPr>
              <a:xfrm>
                <a:off x="4785956" y="0"/>
                <a:ext cx="3960379" cy="665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charset="0"/>
                              <a:ea typeface="Karla" charset="0"/>
                              <a:cs typeface="Karla" charset="0"/>
                            </a:rPr>
                          </m:ctrlPr>
                        </m:sSubPr>
                        <m:e>
                          <m:r>
                            <a:rPr lang="en-US" b="1" i="1">
                              <a:latin typeface="Cambria Math" charset="0"/>
                              <a:ea typeface="Karla" charset="0"/>
                              <a:cs typeface="Karla" charset="0"/>
                            </a:rPr>
                            <m:t>𝒗</m:t>
                          </m:r>
                        </m:e>
                        <m:sub>
                          <m:r>
                            <a:rPr lang="en-US" b="1" i="1">
                              <a:latin typeface="Cambria Math" charset="0"/>
                              <a:ea typeface="Karla" charset="0"/>
                              <a:cs typeface="Karla" charset="0"/>
                            </a:rPr>
                            <m:t>𝝅</m:t>
                          </m:r>
                        </m:sub>
                      </m:sSub>
                      <m:d>
                        <m:dPr>
                          <m:ctrlPr>
                            <a:rPr lang="en-US" b="1" i="1">
                              <a:latin typeface="Cambria Math" charset="0"/>
                              <a:ea typeface="Karla" charset="0"/>
                              <a:cs typeface="Karla" charset="0"/>
                            </a:rPr>
                          </m:ctrlPr>
                        </m:dPr>
                        <m:e>
                          <m:r>
                            <a:rPr lang="en-US" b="1" i="1">
                              <a:latin typeface="Cambria Math" charset="0"/>
                              <a:ea typeface="Karla" charset="0"/>
                              <a:cs typeface="Karla" charset="0"/>
                            </a:rPr>
                            <m:t>𝒔</m:t>
                          </m:r>
                        </m:e>
                      </m:d>
                      <m:r>
                        <a:rPr lang="en-US" b="1" i="1">
                          <a:latin typeface="Cambria Math" charset="0"/>
                          <a:ea typeface="Karla" charset="0"/>
                          <a:cs typeface="Karla" charset="0"/>
                        </a:rPr>
                        <m:t>=</m:t>
                      </m:r>
                      <m:sSub>
                        <m:sSubPr>
                          <m:ctrlPr>
                            <a:rPr lang="en-US" b="1" i="1">
                              <a:latin typeface="Cambria Math" charset="0"/>
                              <a:ea typeface="Cambria Math" charset="0"/>
                              <a:cs typeface="Cambria Math" charset="0"/>
                            </a:rPr>
                          </m:ctrlPr>
                        </m:sSubPr>
                        <m:e>
                          <m:r>
                            <a:rPr lang="en-US" b="1" i="1">
                              <a:latin typeface="Cambria Math" charset="0"/>
                              <a:ea typeface="Cambria Math" charset="0"/>
                              <a:cs typeface="Cambria Math" charset="0"/>
                            </a:rPr>
                            <m:t>𝔼</m:t>
                          </m:r>
                        </m:e>
                        <m:sub>
                          <m:r>
                            <a:rPr lang="en-US" b="1" i="1">
                              <a:latin typeface="Cambria Math" charset="0"/>
                              <a:ea typeface="Cambria Math" charset="0"/>
                              <a:cs typeface="Cambria Math" charset="0"/>
                            </a:rPr>
                            <m:t>𝝅</m:t>
                          </m:r>
                        </m:sub>
                      </m:sSub>
                      <m:r>
                        <a:rPr lang="en-US" b="1" i="1">
                          <a:latin typeface="Cambria Math" charset="0"/>
                          <a:ea typeface="Cambria Math" charset="0"/>
                          <a:cs typeface="Cambria Math" charset="0"/>
                        </a:rPr>
                        <m:t> </m:t>
                      </m:r>
                      <m:d>
                        <m:dPr>
                          <m:begChr m:val="["/>
                          <m:endChr m:val="]"/>
                          <m:ctrlPr>
                            <a:rPr lang="en-US" b="1" i="1">
                              <a:latin typeface="Cambria Math" charset="0"/>
                              <a:ea typeface="Cambria Math" charset="0"/>
                              <a:cs typeface="Cambria Math" charset="0"/>
                            </a:rPr>
                          </m:ctrlPr>
                        </m:dPr>
                        <m:e>
                          <m:sSub>
                            <m:sSubPr>
                              <m:ctrlPr>
                                <a:rPr lang="en-US" b="1" i="1">
                                  <a:latin typeface="Cambria Math" charset="0"/>
                                  <a:ea typeface="Cambria Math" charset="0"/>
                                  <a:cs typeface="Cambria Math" charset="0"/>
                                </a:rPr>
                              </m:ctrlPr>
                            </m:sSubPr>
                            <m:e>
                              <m:r>
                                <a:rPr lang="en-US" b="1" i="1">
                                  <a:latin typeface="Cambria Math" charset="0"/>
                                  <a:ea typeface="Cambria Math" charset="0"/>
                                  <a:cs typeface="Cambria Math" charset="0"/>
                                </a:rPr>
                                <m:t>𝑮</m:t>
                              </m:r>
                            </m:e>
                            <m:sub>
                              <m:r>
                                <a:rPr lang="en-US" b="1" i="1">
                                  <a:latin typeface="Cambria Math" charset="0"/>
                                  <a:ea typeface="Cambria Math" charset="0"/>
                                  <a:cs typeface="Cambria Math" charset="0"/>
                                </a:rPr>
                                <m:t>𝒕</m:t>
                              </m:r>
                            </m:sub>
                          </m:sSub>
                        </m:e>
                        <m:e>
                          <m:sSub>
                            <m:sSubPr>
                              <m:ctrlPr>
                                <a:rPr lang="en-US" b="1" i="1">
                                  <a:latin typeface="Cambria Math" charset="0"/>
                                  <a:ea typeface="Cambria Math" charset="0"/>
                                  <a:cs typeface="Cambria Math" charset="0"/>
                                </a:rPr>
                              </m:ctrlPr>
                            </m:sSubPr>
                            <m:e>
                              <m:r>
                                <a:rPr lang="en-US" b="1" i="1">
                                  <a:latin typeface="Cambria Math" charset="0"/>
                                  <a:ea typeface="Cambria Math" charset="0"/>
                                  <a:cs typeface="Cambria Math" charset="0"/>
                                </a:rPr>
                                <m:t>𝑺</m:t>
                              </m:r>
                            </m:e>
                            <m:sub>
                              <m:r>
                                <a:rPr lang="en-US" b="1" i="1">
                                  <a:latin typeface="Cambria Math" charset="0"/>
                                  <a:ea typeface="Cambria Math" charset="0"/>
                                  <a:cs typeface="Cambria Math" charset="0"/>
                                </a:rPr>
                                <m:t>𝒕</m:t>
                              </m:r>
                            </m:sub>
                          </m:sSub>
                          <m:r>
                            <a:rPr lang="en-US" b="1" i="1">
                              <a:latin typeface="Cambria Math" charset="0"/>
                              <a:ea typeface="Cambria Math" charset="0"/>
                              <a:cs typeface="Cambria Math" charset="0"/>
                            </a:rPr>
                            <m:t>=</m:t>
                          </m:r>
                          <m:r>
                            <a:rPr lang="en-US" b="1" i="1">
                              <a:latin typeface="Cambria Math" charset="0"/>
                              <a:ea typeface="Cambria Math" charset="0"/>
                              <a:cs typeface="Cambria Math" charset="0"/>
                            </a:rPr>
                            <m:t>𝒔</m:t>
                          </m:r>
                        </m:e>
                      </m:d>
                      <m:r>
                        <a:rPr lang="en-US" b="1" i="1">
                          <a:latin typeface="Cambria Math" charset="0"/>
                          <a:ea typeface="Cambria Math" charset="0"/>
                          <a:cs typeface="Cambria Math" charset="0"/>
                        </a:rPr>
                        <m:t>=</m:t>
                      </m:r>
                      <m:sSub>
                        <m:sSubPr>
                          <m:ctrlPr>
                            <a:rPr lang="en-US" b="1" i="1" smtClean="0">
                              <a:latin typeface="Cambria Math" charset="0"/>
                              <a:ea typeface="Cambria Math" charset="0"/>
                              <a:cs typeface="Cambria Math" charset="0"/>
                            </a:rPr>
                          </m:ctrlPr>
                        </m:sSubPr>
                        <m:e>
                          <m:r>
                            <a:rPr lang="en-US" b="1" i="1">
                              <a:latin typeface="Cambria Math" charset="0"/>
                              <a:ea typeface="Cambria Math" charset="0"/>
                              <a:cs typeface="Cambria Math" charset="0"/>
                            </a:rPr>
                            <m:t>𝔼</m:t>
                          </m:r>
                        </m:e>
                        <m:sub>
                          <m:r>
                            <a:rPr lang="en-US" b="1" i="1" smtClean="0">
                              <a:latin typeface="Cambria Math" charset="0"/>
                              <a:ea typeface="Cambria Math" charset="0"/>
                              <a:cs typeface="Cambria Math" charset="0"/>
                            </a:rPr>
                            <m:t>𝝅</m:t>
                          </m:r>
                        </m:sub>
                      </m:sSub>
                      <m:d>
                        <m:dPr>
                          <m:begChr m:val="["/>
                          <m:endChr m:val="]"/>
                          <m:ctrlPr>
                            <a:rPr lang="pt-BR" b="1" i="1">
                              <a:latin typeface="Cambria Math" charset="0"/>
                              <a:ea typeface="Cambria Math" charset="0"/>
                              <a:cs typeface="Cambria Math" charset="0"/>
                            </a:rPr>
                          </m:ctrlPr>
                        </m:dPr>
                        <m:e>
                          <m:nary>
                            <m:naryPr>
                              <m:chr m:val="∑"/>
                              <m:supHide m:val="on"/>
                              <m:ctrlPr>
                                <a:rPr lang="en-US" b="1" i="1">
                                  <a:latin typeface="Cambria Math" charset="0"/>
                                  <a:ea typeface="Cambria Math" charset="0"/>
                                  <a:cs typeface="Cambria Math" charset="0"/>
                                </a:rPr>
                              </m:ctrlPr>
                            </m:naryPr>
                            <m:sub>
                              <m:r>
                                <a:rPr lang="en-US" b="1" i="1">
                                  <a:latin typeface="Cambria Math" charset="0"/>
                                  <a:ea typeface="Cambria Math" charset="0"/>
                                  <a:cs typeface="Cambria Math" charset="0"/>
                                </a:rPr>
                                <m:t>𝒌</m:t>
                              </m:r>
                              <m:r>
                                <a:rPr lang="en-US" b="1" i="1">
                                  <a:latin typeface="Cambria Math" charset="0"/>
                                  <a:ea typeface="Cambria Math" charset="0"/>
                                  <a:cs typeface="Cambria Math" charset="0"/>
                                </a:rPr>
                                <m:t>=</m:t>
                              </m:r>
                              <m:r>
                                <a:rPr lang="en-US" b="1" i="1">
                                  <a:latin typeface="Cambria Math" charset="0"/>
                                  <a:ea typeface="Cambria Math" charset="0"/>
                                  <a:cs typeface="Cambria Math" charset="0"/>
                                </a:rPr>
                                <m:t>𝟎</m:t>
                              </m:r>
                            </m:sub>
                            <m:sup/>
                            <m:e>
                              <m:r>
                                <a:rPr lang="en-US" b="1" i="1">
                                  <a:latin typeface="Cambria Math" charset="0"/>
                                  <a:ea typeface="Cambria Math" charset="0"/>
                                  <a:cs typeface="Cambria Math" charset="0"/>
                                </a:rPr>
                                <m:t> </m:t>
                              </m:r>
                              <m:sSup>
                                <m:sSupPr>
                                  <m:ctrlPr>
                                    <a:rPr lang="en-US" b="1" i="1">
                                      <a:latin typeface="Cambria Math" charset="0"/>
                                      <a:ea typeface="Cambria Math" charset="0"/>
                                      <a:cs typeface="Cambria Math" charset="0"/>
                                    </a:rPr>
                                  </m:ctrlPr>
                                </m:sSupPr>
                                <m:e>
                                  <m:r>
                                    <a:rPr lang="en-US" b="1" i="1">
                                      <a:latin typeface="Cambria Math" charset="0"/>
                                      <a:ea typeface="Cambria Math" charset="0"/>
                                      <a:cs typeface="Cambria Math" charset="0"/>
                                    </a:rPr>
                                    <m:t>𝜸</m:t>
                                  </m:r>
                                </m:e>
                                <m:sup>
                                  <m:r>
                                    <a:rPr lang="en-US" b="1" i="1">
                                      <a:latin typeface="Cambria Math" charset="0"/>
                                      <a:ea typeface="Cambria Math" charset="0"/>
                                      <a:cs typeface="Cambria Math" charset="0"/>
                                    </a:rPr>
                                    <m:t>𝒌</m:t>
                                  </m:r>
                                </m:sup>
                              </m:sSup>
                              <m:sSub>
                                <m:sSubPr>
                                  <m:ctrlPr>
                                    <a:rPr lang="en-US" b="1" i="1">
                                      <a:latin typeface="Cambria Math" charset="0"/>
                                      <a:ea typeface="Cambria Math" charset="0"/>
                                      <a:cs typeface="Cambria Math" charset="0"/>
                                    </a:rPr>
                                  </m:ctrlPr>
                                </m:sSubPr>
                                <m:e>
                                  <m:r>
                                    <a:rPr lang="en-US" b="1" i="1">
                                      <a:latin typeface="Cambria Math" charset="0"/>
                                      <a:ea typeface="Cambria Math" charset="0"/>
                                      <a:cs typeface="Cambria Math" charset="0"/>
                                    </a:rPr>
                                    <m:t>𝑹</m:t>
                                  </m:r>
                                </m:e>
                                <m:sub>
                                  <m:r>
                                    <a:rPr lang="en-US" b="1" i="1">
                                      <a:latin typeface="Cambria Math" charset="0"/>
                                      <a:ea typeface="Cambria Math" charset="0"/>
                                      <a:cs typeface="Cambria Math" charset="0"/>
                                    </a:rPr>
                                    <m:t>𝒕</m:t>
                                  </m:r>
                                  <m:r>
                                    <a:rPr lang="en-US" b="1" i="1">
                                      <a:latin typeface="Cambria Math" charset="0"/>
                                      <a:ea typeface="Cambria Math" charset="0"/>
                                      <a:cs typeface="Cambria Math" charset="0"/>
                                    </a:rPr>
                                    <m:t>+</m:t>
                                  </m:r>
                                  <m:r>
                                    <a:rPr lang="en-US" b="1" i="1">
                                      <a:latin typeface="Cambria Math" charset="0"/>
                                      <a:ea typeface="Cambria Math" charset="0"/>
                                      <a:cs typeface="Cambria Math" charset="0"/>
                                    </a:rPr>
                                    <m:t>𝒌</m:t>
                                  </m:r>
                                  <m:r>
                                    <a:rPr lang="en-US" b="1" i="1">
                                      <a:latin typeface="Cambria Math" charset="0"/>
                                      <a:ea typeface="Cambria Math" charset="0"/>
                                      <a:cs typeface="Cambria Math" charset="0"/>
                                    </a:rPr>
                                    <m:t>+</m:t>
                                  </m:r>
                                  <m:r>
                                    <a:rPr lang="en-US" b="1" i="1">
                                      <a:latin typeface="Cambria Math" charset="0"/>
                                      <a:ea typeface="Cambria Math" charset="0"/>
                                      <a:cs typeface="Cambria Math" charset="0"/>
                                    </a:rPr>
                                    <m:t>𝟏</m:t>
                                  </m:r>
                                </m:sub>
                              </m:sSub>
                            </m:e>
                          </m:nary>
                          <m:r>
                            <a:rPr lang="en-US" b="1" i="1">
                              <a:latin typeface="Cambria Math" charset="0"/>
                              <a:ea typeface="Cambria Math" charset="0"/>
                              <a:cs typeface="Cambria Math" charset="0"/>
                            </a:rPr>
                            <m:t>|</m:t>
                          </m:r>
                          <m:r>
                            <a:rPr lang="en-US" b="1" i="1">
                              <a:latin typeface="Cambria Math" charset="0"/>
                              <a:ea typeface="Cambria Math" charset="0"/>
                              <a:cs typeface="Cambria Math" charset="0"/>
                            </a:rPr>
                            <m:t>𝒔</m:t>
                          </m:r>
                        </m:e>
                      </m:d>
                    </m:oMath>
                  </m:oMathPara>
                </a14:m>
                <a:endParaRPr lang="en-US" b="1" dirty="0">
                  <a:latin typeface="Karla" charset="0"/>
                  <a:ea typeface="Karla" charset="0"/>
                  <a:cs typeface="Karla" charset="0"/>
                </a:endParaRPr>
              </a:p>
            </p:txBody>
          </p:sp>
        </mc:Choice>
        <mc:Fallback>
          <p:sp>
            <p:nvSpPr>
              <p:cNvPr id="18" name="Rectangle 17"/>
              <p:cNvSpPr>
                <a:spLocks noRot="1" noChangeAspect="1" noMove="1" noResize="1" noEditPoints="1" noAdjustHandles="1" noChangeArrowheads="1" noChangeShapeType="1" noTextEdit="1"/>
              </p:cNvSpPr>
              <p:nvPr/>
            </p:nvSpPr>
            <p:spPr>
              <a:xfrm>
                <a:off x="4785956" y="0"/>
                <a:ext cx="3960379" cy="665952"/>
              </a:xfrm>
              <a:prstGeom prst="rect">
                <a:avLst/>
              </a:prstGeom>
              <a:blipFill rotWithShape="0">
                <a:blip r:embed="rId3"/>
                <a:stretch>
                  <a:fillRect/>
                </a:stretch>
              </a:blipFill>
            </p:spPr>
            <p:txBody>
              <a:bodyPr/>
              <a:lstStyle/>
              <a:p>
                <a:r>
                  <a:rPr lang="en-US">
                    <a:noFill/>
                  </a:rPr>
                  <a:t> </a:t>
                </a:r>
              </a:p>
            </p:txBody>
          </p:sp>
        </mc:Fallback>
      </mc:AlternateContent>
      <p:grpSp>
        <p:nvGrpSpPr>
          <p:cNvPr id="29" name="Group 28"/>
          <p:cNvGrpSpPr/>
          <p:nvPr/>
        </p:nvGrpSpPr>
        <p:grpSpPr>
          <a:xfrm>
            <a:off x="907685" y="1363853"/>
            <a:ext cx="4724401" cy="591556"/>
            <a:chOff x="907685" y="1363853"/>
            <a:chExt cx="4724401" cy="591556"/>
          </a:xfrm>
        </p:grpSpPr>
        <p:cxnSp>
          <p:nvCxnSpPr>
            <p:cNvPr id="20" name="Straight Arrow Connector 19"/>
            <p:cNvCxnSpPr/>
            <p:nvPr/>
          </p:nvCxnSpPr>
          <p:spPr>
            <a:xfrm flipH="1">
              <a:off x="3748107" y="1797757"/>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907685" y="1363853"/>
              <a:ext cx="4724401" cy="591556"/>
              <a:chOff x="907685" y="1363853"/>
              <a:chExt cx="4724401" cy="591556"/>
            </a:xfrm>
          </p:grpSpPr>
          <p:grpSp>
            <p:nvGrpSpPr>
              <p:cNvPr id="6" name="Group 5"/>
              <p:cNvGrpSpPr/>
              <p:nvPr/>
            </p:nvGrpSpPr>
            <p:grpSpPr>
              <a:xfrm>
                <a:off x="907685" y="1363853"/>
                <a:ext cx="4724401" cy="591556"/>
                <a:chOff x="2017986" y="2309299"/>
                <a:chExt cx="4724401" cy="591556"/>
              </a:xfrm>
            </p:grpSpPr>
            <p:sp>
              <p:nvSpPr>
                <p:cNvPr id="7" name="Rectangle 6"/>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8" name="Rectangle 7"/>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9" name="Rectangle 8"/>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10" name="Straight Arrow Connector 9"/>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879428" y="2540873"/>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7" idx="1"/>
                  <a:endCxn id="7"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095924" y="2368596"/>
                  <a:ext cx="343364" cy="307777"/>
                </a:xfrm>
                <a:prstGeom prst="rect">
                  <a:avLst/>
                </a:prstGeom>
                <a:noFill/>
              </p:spPr>
              <p:txBody>
                <a:bodyPr wrap="none" rtlCol="0">
                  <a:spAutoFit/>
                </a:bodyPr>
                <a:lstStyle/>
                <a:p>
                  <a:r>
                    <a:rPr lang="en-US" dirty="0" smtClean="0"/>
                    <a:t>-1</a:t>
                  </a:r>
                  <a:endParaRPr lang="en-US" dirty="0"/>
                </a:p>
              </p:txBody>
            </p:sp>
            <p:sp>
              <p:nvSpPr>
                <p:cNvPr id="15" name="TextBox 14"/>
                <p:cNvSpPr txBox="1"/>
                <p:nvPr/>
              </p:nvSpPr>
              <p:spPr>
                <a:xfrm>
                  <a:off x="3920321" y="2360244"/>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5805995" y="2309299"/>
                  <a:ext cx="388248" cy="307777"/>
                </a:xfrm>
                <a:prstGeom prst="rect">
                  <a:avLst/>
                </a:prstGeom>
                <a:noFill/>
              </p:spPr>
              <p:txBody>
                <a:bodyPr wrap="none" rtlCol="0">
                  <a:spAutoFit/>
                </a:bodyPr>
                <a:lstStyle/>
                <a:p>
                  <a:r>
                    <a:rPr lang="en-US" dirty="0" smtClean="0"/>
                    <a:t>+3</a:t>
                  </a:r>
                  <a:endParaRPr lang="en-US" dirty="0"/>
                </a:p>
              </p:txBody>
            </p:sp>
          </p:grpSp>
          <p:cxnSp>
            <p:nvCxnSpPr>
              <p:cNvPr id="26" name="Elbow Connector 25"/>
              <p:cNvCxnSpPr>
                <a:stCxn id="9" idx="3"/>
                <a:endCxn id="9" idx="0"/>
              </p:cNvCxnSpPr>
              <p:nvPr/>
            </p:nvCxnSpPr>
            <p:spPr>
              <a:xfrm flipH="1" flipV="1">
                <a:off x="5132845" y="1387851"/>
                <a:ext cx="499241" cy="283779"/>
              </a:xfrm>
              <a:prstGeom prst="bentConnector4">
                <a:avLst>
                  <a:gd name="adj1" fmla="val -45790"/>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483801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 - Value function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8730" y="891786"/>
                <a:ext cx="8366539" cy="1583357"/>
              </a:xfrm>
            </p:spPr>
            <p:txBody>
              <a:bodyPr/>
              <a:lstStyle/>
              <a:p>
                <a:r>
                  <a:rPr lang="en-US" sz="2200" dirty="0" smtClean="0"/>
                  <a:t>For </a:t>
                </a:r>
                <a:r>
                  <a:rPr lang="en-US" sz="2200" dirty="0"/>
                  <a:t>any </a:t>
                </a:r>
                <a:r>
                  <a:rPr lang="en-US" sz="2200" dirty="0" smtClean="0"/>
                  <a:t>policy </a:t>
                </a:r>
                <a14:m>
                  <m:oMath xmlns:m="http://schemas.openxmlformats.org/officeDocument/2006/math">
                    <m:r>
                      <a:rPr lang="en-US" sz="2000" i="1">
                        <a:latin typeface="Cambria Math" charset="0"/>
                      </a:rPr>
                      <m:t>𝜋</m:t>
                    </m:r>
                  </m:oMath>
                </a14:m>
                <a:r>
                  <a:rPr lang="en-US" sz="2200" dirty="0" smtClean="0"/>
                  <a:t>  </a:t>
                </a:r>
                <a:r>
                  <a:rPr lang="en-US" sz="2200" dirty="0"/>
                  <a:t>and any state s, the following consistency condition holds between the value of </a:t>
                </a:r>
                <a14:m>
                  <m:oMath xmlns:m="http://schemas.openxmlformats.org/officeDocument/2006/math">
                    <m:r>
                      <a:rPr lang="en-US" sz="2400" b="1" i="1">
                        <a:latin typeface="Cambria Math" charset="0"/>
                      </a:rPr>
                      <m:t>𝒔</m:t>
                    </m:r>
                  </m:oMath>
                </a14:m>
                <a:r>
                  <a:rPr lang="en-US" sz="2200" dirty="0"/>
                  <a:t> and the value of its possible successor states: </a:t>
                </a:r>
                <a:endParaRPr lang="en-US" sz="2200" dirty="0"/>
              </a:p>
              <a:p>
                <a:endParaRPr lang="en-US" sz="2400" b="1" i="1" dirty="0" smtClean="0">
                  <a:latin typeface="Cambria Math"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sz="2400" b="1" i="1" smtClean="0">
                              <a:latin typeface="Cambria Math" charset="0"/>
                              <a:ea typeface="Karla" charset="0"/>
                              <a:cs typeface="Karla" charset="0"/>
                            </a:rPr>
                          </m:ctrlPr>
                        </m:sSubPr>
                        <m:e>
                          <m:r>
                            <a:rPr lang="en-US" sz="2400" b="1" i="1" smtClean="0">
                              <a:latin typeface="Cambria Math" charset="0"/>
                              <a:ea typeface="Karla" charset="0"/>
                              <a:cs typeface="Karla" charset="0"/>
                            </a:rPr>
                            <m:t>𝒗</m:t>
                          </m:r>
                        </m:e>
                        <m:sub>
                          <m:r>
                            <a:rPr lang="en-US" sz="2400" b="1" i="1" smtClean="0">
                              <a:latin typeface="Cambria Math" charset="0"/>
                              <a:ea typeface="Karla" charset="0"/>
                              <a:cs typeface="Karla" charset="0"/>
                            </a:rPr>
                            <m:t>𝝅</m:t>
                          </m:r>
                        </m:sub>
                      </m:sSub>
                      <m:d>
                        <m:dPr>
                          <m:ctrlPr>
                            <a:rPr lang="en-US" sz="2400" b="1" i="1">
                              <a:latin typeface="Cambria Math" charset="0"/>
                              <a:ea typeface="Karla" charset="0"/>
                              <a:cs typeface="Karla" charset="0"/>
                            </a:rPr>
                          </m:ctrlPr>
                        </m:dPr>
                        <m:e>
                          <m:r>
                            <a:rPr lang="en-US" sz="2400" b="1" i="1">
                              <a:latin typeface="Cambria Math" charset="0"/>
                              <a:ea typeface="Karla" charset="0"/>
                              <a:cs typeface="Karla" charset="0"/>
                            </a:rPr>
                            <m:t>𝒔</m:t>
                          </m:r>
                        </m:e>
                      </m:d>
                      <m:r>
                        <a:rPr lang="en-US" sz="2400" b="1" i="1">
                          <a:latin typeface="Cambria Math" charset="0"/>
                          <a:ea typeface="Karla" charset="0"/>
                          <a:cs typeface="Karla" charset="0"/>
                        </a:rPr>
                        <m:t>=</m:t>
                      </m:r>
                      <m:sSub>
                        <m:sSubPr>
                          <m:ctrlPr>
                            <a:rPr lang="en-US" sz="2400" b="1" i="1" smtClean="0">
                              <a:latin typeface="Cambria Math" charset="0"/>
                              <a:ea typeface="Cambria Math" charset="0"/>
                              <a:cs typeface="Cambria Math" charset="0"/>
                            </a:rPr>
                          </m:ctrlPr>
                        </m:sSubPr>
                        <m:e>
                          <m:r>
                            <a:rPr lang="en-US" sz="2400" b="1" i="1">
                              <a:latin typeface="Cambria Math" charset="0"/>
                              <a:ea typeface="Cambria Math" charset="0"/>
                              <a:cs typeface="Cambria Math" charset="0"/>
                            </a:rPr>
                            <m:t>𝔼</m:t>
                          </m:r>
                        </m:e>
                        <m:sub>
                          <m:r>
                            <a:rPr lang="en-US" sz="2400" b="1" i="1" smtClean="0">
                              <a:latin typeface="Cambria Math" charset="0"/>
                              <a:ea typeface="Cambria Math" charset="0"/>
                              <a:cs typeface="Cambria Math" charset="0"/>
                            </a:rPr>
                            <m:t>𝝅</m:t>
                          </m:r>
                        </m:sub>
                      </m:sSub>
                      <m:r>
                        <a:rPr lang="en-US" sz="2400" b="1" i="1" smtClean="0">
                          <a:latin typeface="Cambria Math" charset="0"/>
                          <a:ea typeface="Cambria Math" charset="0"/>
                          <a:cs typeface="Cambria Math" charset="0"/>
                        </a:rPr>
                        <m:t> </m:t>
                      </m:r>
                      <m:d>
                        <m:dPr>
                          <m:begChr m:val="["/>
                          <m:endChr m:val="]"/>
                          <m:ctrlPr>
                            <a:rPr lang="en-US" sz="2400" b="1" i="1" smtClean="0">
                              <a:latin typeface="Cambria Math" charset="0"/>
                              <a:ea typeface="Cambria Math" charset="0"/>
                              <a:cs typeface="Cambria Math" charset="0"/>
                            </a:rPr>
                          </m:ctrlPr>
                        </m:dPr>
                        <m:e>
                          <m:sSub>
                            <m:sSubPr>
                              <m:ctrlPr>
                                <a:rPr lang="en-US" sz="2400" b="1" i="1" smtClean="0">
                                  <a:latin typeface="Cambria Math" charset="0"/>
                                  <a:ea typeface="Cambria Math" charset="0"/>
                                  <a:cs typeface="Cambria Math" charset="0"/>
                                </a:rPr>
                              </m:ctrlPr>
                            </m:sSubPr>
                            <m:e>
                              <m:r>
                                <a:rPr lang="en-US" sz="2400" b="1" i="1">
                                  <a:latin typeface="Cambria Math" charset="0"/>
                                  <a:ea typeface="Cambria Math" charset="0"/>
                                  <a:cs typeface="Cambria Math" charset="0"/>
                                </a:rPr>
                                <m:t>𝑮</m:t>
                              </m:r>
                            </m:e>
                            <m:sub>
                              <m:r>
                                <a:rPr lang="en-US" sz="2400" b="1" i="1" smtClean="0">
                                  <a:latin typeface="Cambria Math" charset="0"/>
                                  <a:ea typeface="Cambria Math" charset="0"/>
                                  <a:cs typeface="Cambria Math" charset="0"/>
                                </a:rPr>
                                <m:t>𝒕</m:t>
                              </m:r>
                            </m:sub>
                          </m:sSub>
                        </m:e>
                        <m:e>
                          <m:sSub>
                            <m:sSubPr>
                              <m:ctrlPr>
                                <a:rPr lang="en-US" sz="2400" b="1" i="1">
                                  <a:latin typeface="Cambria Math" charset="0"/>
                                  <a:ea typeface="Cambria Math" charset="0"/>
                                  <a:cs typeface="Cambria Math" charset="0"/>
                                </a:rPr>
                              </m:ctrlPr>
                            </m:sSubPr>
                            <m:e>
                              <m:r>
                                <a:rPr lang="en-US" sz="2400" b="1" i="1">
                                  <a:latin typeface="Cambria Math" charset="0"/>
                                  <a:ea typeface="Cambria Math" charset="0"/>
                                  <a:cs typeface="Cambria Math" charset="0"/>
                                </a:rPr>
                                <m:t>𝑺</m:t>
                              </m:r>
                            </m:e>
                            <m:sub>
                              <m:r>
                                <a:rPr lang="en-US" sz="2400" b="1" i="1">
                                  <a:latin typeface="Cambria Math" charset="0"/>
                                  <a:ea typeface="Cambria Math" charset="0"/>
                                  <a:cs typeface="Cambria Math" charset="0"/>
                                </a:rPr>
                                <m:t>𝒕</m:t>
                              </m:r>
                            </m:sub>
                          </m:sSub>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𝒔</m:t>
                          </m:r>
                        </m:e>
                      </m:d>
                      <m:r>
                        <a:rPr lang="en-US" sz="2400" b="1" i="1" smtClean="0">
                          <a:latin typeface="Cambria Math" charset="0"/>
                          <a:ea typeface="Cambria Math" charset="0"/>
                          <a:cs typeface="Cambria Math" charset="0"/>
                        </a:rPr>
                        <m:t>=</m:t>
                      </m:r>
                      <m:sSub>
                        <m:sSubPr>
                          <m:ctrlPr>
                            <a:rPr lang="en-US" sz="2400" b="1" i="1" smtClean="0">
                              <a:latin typeface="Cambria Math" charset="0"/>
                              <a:ea typeface="Cambria Math" charset="0"/>
                              <a:cs typeface="Cambria Math" charset="0"/>
                            </a:rPr>
                          </m:ctrlPr>
                        </m:sSubPr>
                        <m:e>
                          <m:r>
                            <a:rPr lang="en-US" sz="2400" b="1" i="1" smtClean="0">
                              <a:latin typeface="Cambria Math" charset="0"/>
                              <a:ea typeface="Cambria Math" charset="0"/>
                              <a:cs typeface="Cambria Math" charset="0"/>
                            </a:rPr>
                            <m:t>𝔼</m:t>
                          </m:r>
                        </m:e>
                        <m:sub>
                          <m:r>
                            <a:rPr lang="en-US" sz="2400" b="1" i="1" smtClean="0">
                              <a:latin typeface="Cambria Math" charset="0"/>
                              <a:ea typeface="Cambria Math" charset="0"/>
                              <a:cs typeface="Cambria Math" charset="0"/>
                            </a:rPr>
                            <m:t>𝝅</m:t>
                          </m:r>
                        </m:sub>
                      </m:sSub>
                      <m:d>
                        <m:dPr>
                          <m:begChr m:val="["/>
                          <m:endChr m:val="]"/>
                          <m:ctrlPr>
                            <a:rPr lang="pt-BR" sz="2400" b="1" i="1" smtClean="0">
                              <a:latin typeface="Cambria Math" charset="0"/>
                              <a:ea typeface="Cambria Math" charset="0"/>
                              <a:cs typeface="Cambria Math" charset="0"/>
                            </a:rPr>
                          </m:ctrlPr>
                        </m:dPr>
                        <m:e>
                          <m:nary>
                            <m:naryPr>
                              <m:chr m:val="∑"/>
                              <m:supHide m:val="on"/>
                              <m:ctrlPr>
                                <a:rPr lang="en-US" sz="2400" b="1" i="1">
                                  <a:latin typeface="Cambria Math" charset="0"/>
                                  <a:ea typeface="Cambria Math" charset="0"/>
                                  <a:cs typeface="Cambria Math" charset="0"/>
                                </a:rPr>
                              </m:ctrlPr>
                            </m:naryPr>
                            <m:sub>
                              <m:r>
                                <a:rPr lang="en-US" sz="2400" b="1" i="1">
                                  <a:latin typeface="Cambria Math" charset="0"/>
                                  <a:ea typeface="Cambria Math" charset="0"/>
                                  <a:cs typeface="Cambria Math" charset="0"/>
                                </a:rPr>
                                <m:t>𝒌</m:t>
                              </m:r>
                              <m:r>
                                <a:rPr lang="en-US" sz="2400" b="1" i="1" smtClean="0">
                                  <a:latin typeface="Cambria Math" charset="0"/>
                                  <a:ea typeface="Cambria Math" charset="0"/>
                                  <a:cs typeface="Cambria Math" charset="0"/>
                                </a:rPr>
                                <m:t>=</m:t>
                              </m:r>
                              <m:r>
                                <a:rPr lang="en-US" sz="2400" b="1" i="1" smtClean="0">
                                  <a:latin typeface="Cambria Math" charset="0"/>
                                  <a:ea typeface="Cambria Math" charset="0"/>
                                  <a:cs typeface="Cambria Math" charset="0"/>
                                </a:rPr>
                                <m:t>𝟎</m:t>
                              </m:r>
                            </m:sub>
                            <m:sup/>
                            <m:e>
                              <m:r>
                                <a:rPr lang="en-US" sz="2400" b="1" i="1" smtClean="0">
                                  <a:latin typeface="Cambria Math" charset="0"/>
                                  <a:ea typeface="Cambria Math" charset="0"/>
                                  <a:cs typeface="Cambria Math" charset="0"/>
                                </a:rPr>
                                <m:t> </m:t>
                              </m:r>
                              <m:sSup>
                                <m:sSupPr>
                                  <m:ctrlPr>
                                    <a:rPr lang="en-US" sz="2400" b="1" i="1">
                                      <a:latin typeface="Cambria Math" charset="0"/>
                                      <a:ea typeface="Cambria Math" charset="0"/>
                                      <a:cs typeface="Cambria Math" charset="0"/>
                                    </a:rPr>
                                  </m:ctrlPr>
                                </m:sSupPr>
                                <m:e>
                                  <m:r>
                                    <a:rPr lang="en-US" sz="2400" b="1" i="1">
                                      <a:latin typeface="Cambria Math" charset="0"/>
                                      <a:ea typeface="Cambria Math" charset="0"/>
                                      <a:cs typeface="Cambria Math" charset="0"/>
                                    </a:rPr>
                                    <m:t>𝜸</m:t>
                                  </m:r>
                                </m:e>
                                <m:sup>
                                  <m:r>
                                    <a:rPr lang="en-US" sz="2400" b="1" i="1">
                                      <a:latin typeface="Cambria Math" charset="0"/>
                                      <a:ea typeface="Cambria Math" charset="0"/>
                                      <a:cs typeface="Cambria Math" charset="0"/>
                                    </a:rPr>
                                    <m:t>𝒌</m:t>
                                  </m:r>
                                </m:sup>
                              </m:sSup>
                              <m:sSub>
                                <m:sSubPr>
                                  <m:ctrlPr>
                                    <a:rPr lang="en-US" sz="2400" b="1" i="1">
                                      <a:latin typeface="Cambria Math" charset="0"/>
                                      <a:ea typeface="Cambria Math" charset="0"/>
                                      <a:cs typeface="Cambria Math" charset="0"/>
                                    </a:rPr>
                                  </m:ctrlPr>
                                </m:sSubPr>
                                <m:e>
                                  <m:r>
                                    <a:rPr lang="en-US" sz="2400" b="1" i="1">
                                      <a:latin typeface="Cambria Math" charset="0"/>
                                      <a:ea typeface="Cambria Math" charset="0"/>
                                      <a:cs typeface="Cambria Math" charset="0"/>
                                    </a:rPr>
                                    <m:t>𝑹</m:t>
                                  </m:r>
                                </m:e>
                                <m:sub>
                                  <m:r>
                                    <a:rPr lang="en-US" sz="2400" b="1" i="1">
                                      <a:latin typeface="Cambria Math" charset="0"/>
                                      <a:ea typeface="Cambria Math" charset="0"/>
                                      <a:cs typeface="Cambria Math" charset="0"/>
                                    </a:rPr>
                                    <m:t>𝒕</m:t>
                                  </m:r>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𝒌</m:t>
                                  </m:r>
                                  <m:r>
                                    <a:rPr lang="en-US" sz="2400" b="1" i="1">
                                      <a:latin typeface="Cambria Math" charset="0"/>
                                      <a:ea typeface="Cambria Math" charset="0"/>
                                      <a:cs typeface="Cambria Math" charset="0"/>
                                    </a:rPr>
                                    <m:t>+</m:t>
                                  </m:r>
                                  <m:r>
                                    <a:rPr lang="en-US" sz="2400" b="1" i="1">
                                      <a:latin typeface="Cambria Math" charset="0"/>
                                      <a:ea typeface="Cambria Math" charset="0"/>
                                      <a:cs typeface="Cambria Math" charset="0"/>
                                    </a:rPr>
                                    <m:t>𝟏</m:t>
                                  </m:r>
                                </m:sub>
                              </m:sSub>
                            </m:e>
                          </m:nary>
                          <m:r>
                            <a:rPr lang="en-US" sz="2400" b="1" i="1" smtClean="0">
                              <a:latin typeface="Cambria Math" charset="0"/>
                              <a:ea typeface="Cambria Math" charset="0"/>
                              <a:cs typeface="Cambria Math" charset="0"/>
                            </a:rPr>
                            <m:t>|</m:t>
                          </m:r>
                          <m:r>
                            <a:rPr lang="en-US" sz="2400" b="1" i="1" smtClean="0">
                              <a:latin typeface="Cambria Math" charset="0"/>
                              <a:ea typeface="Cambria Math" charset="0"/>
                              <a:cs typeface="Cambria Math" charset="0"/>
                            </a:rPr>
                            <m:t>𝒔</m:t>
                          </m:r>
                        </m:e>
                      </m:d>
                    </m:oMath>
                  </m:oMathPara>
                </a14:m>
                <a:endParaRPr lang="en-US" sz="2400" b="1" dirty="0" smtClean="0">
                  <a:latin typeface="Karla" charset="0"/>
                  <a:ea typeface="Karla" charset="0"/>
                  <a:cs typeface="Karla" charset="0"/>
                </a:endParaRPr>
              </a:p>
              <a:p>
                <a:endParaRPr lang="en-US" sz="2400" b="1" dirty="0">
                  <a:latin typeface="Karla"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sz="2400" b="1" i="1">
                              <a:latin typeface="Cambria Math" charset="0"/>
                              <a:ea typeface="Karla" charset="0"/>
                              <a:cs typeface="Karla" charset="0"/>
                            </a:rPr>
                          </m:ctrlPr>
                        </m:sSubPr>
                        <m:e>
                          <m:r>
                            <a:rPr lang="en-US" sz="2400" b="1" i="1">
                              <a:latin typeface="Cambria Math" charset="0"/>
                              <a:ea typeface="Karla" charset="0"/>
                              <a:cs typeface="Karla" charset="0"/>
                            </a:rPr>
                            <m:t>𝒗</m:t>
                          </m:r>
                        </m:e>
                        <m:sub>
                          <m:r>
                            <a:rPr lang="en-US" sz="2400" b="1" i="1">
                              <a:latin typeface="Cambria Math" charset="0"/>
                              <a:ea typeface="Karla" charset="0"/>
                              <a:cs typeface="Karla" charset="0"/>
                            </a:rPr>
                            <m:t>𝝅</m:t>
                          </m:r>
                        </m:sub>
                      </m:sSub>
                      <m:d>
                        <m:dPr>
                          <m:ctrlPr>
                            <a:rPr lang="en-US" sz="2400" b="1" i="1">
                              <a:latin typeface="Cambria Math" charset="0"/>
                              <a:ea typeface="Karla" charset="0"/>
                              <a:cs typeface="Karla" charset="0"/>
                            </a:rPr>
                          </m:ctrlPr>
                        </m:dPr>
                        <m:e>
                          <m:r>
                            <a:rPr lang="en-US" sz="2400" b="1" i="1">
                              <a:latin typeface="Cambria Math" charset="0"/>
                              <a:ea typeface="Karla" charset="0"/>
                              <a:cs typeface="Karla" charset="0"/>
                            </a:rPr>
                            <m:t>𝒔</m:t>
                          </m:r>
                        </m:e>
                      </m:d>
                      <m:r>
                        <a:rPr lang="en-US" sz="2400" b="1" i="1">
                          <a:latin typeface="Cambria Math" charset="0"/>
                          <a:ea typeface="Karla" charset="0"/>
                          <a:cs typeface="Karla" charset="0"/>
                        </a:rPr>
                        <m:t>=</m:t>
                      </m:r>
                      <m:nary>
                        <m:naryPr>
                          <m:chr m:val="∑"/>
                          <m:supHide m:val="on"/>
                          <m:ctrlPr>
                            <a:rPr lang="en-US" sz="2400" b="1" i="1" smtClean="0">
                              <a:latin typeface="Cambria Math" charset="0"/>
                              <a:ea typeface="Karla" charset="0"/>
                              <a:cs typeface="Karla" charset="0"/>
                            </a:rPr>
                          </m:ctrlPr>
                        </m:naryPr>
                        <m:sub>
                          <m:r>
                            <a:rPr lang="en-US" sz="2400" b="1" i="1" smtClean="0">
                              <a:latin typeface="Cambria Math" charset="0"/>
                              <a:ea typeface="Karla" charset="0"/>
                              <a:cs typeface="Karla" charset="0"/>
                            </a:rPr>
                            <m:t>𝒂</m:t>
                          </m:r>
                        </m:sub>
                        <m:sup/>
                        <m:e>
                          <m:r>
                            <a:rPr lang="en-US" sz="2400" b="1" i="1" smtClean="0">
                              <a:latin typeface="Cambria Math" charset="0"/>
                              <a:ea typeface="Karla" charset="0"/>
                              <a:cs typeface="Karla" charset="0"/>
                            </a:rPr>
                            <m:t>𝝅</m:t>
                          </m:r>
                          <m:d>
                            <m:dPr>
                              <m:ctrlPr>
                                <a:rPr lang="en-US" sz="2400" b="1" i="1" smtClean="0">
                                  <a:latin typeface="Cambria Math" charset="0"/>
                                  <a:ea typeface="Karla" charset="0"/>
                                  <a:cs typeface="Karla" charset="0"/>
                                </a:rPr>
                              </m:ctrlPr>
                            </m:dPr>
                            <m:e>
                              <m:r>
                                <a:rPr lang="en-US" sz="2400" b="1" i="1" smtClean="0">
                                  <a:latin typeface="Cambria Math" charset="0"/>
                                  <a:ea typeface="Karla" charset="0"/>
                                  <a:cs typeface="Karla" charset="0"/>
                                </a:rPr>
                                <m:t>𝒂</m:t>
                              </m:r>
                            </m:e>
                            <m:e>
                              <m:r>
                                <a:rPr lang="en-US" sz="2400" b="1" i="1" smtClean="0">
                                  <a:latin typeface="Cambria Math" charset="0"/>
                                  <a:ea typeface="Karla" charset="0"/>
                                  <a:cs typeface="Karla" charset="0"/>
                                </a:rPr>
                                <m:t>𝒔</m:t>
                              </m:r>
                            </m:e>
                          </m:d>
                          <m:nary>
                            <m:naryPr>
                              <m:chr m:val="∑"/>
                              <m:supHide m:val="on"/>
                              <m:ctrlPr>
                                <a:rPr lang="en-US" sz="2400" b="1" i="1" smtClean="0">
                                  <a:latin typeface="Cambria Math" charset="0"/>
                                  <a:ea typeface="Karla" charset="0"/>
                                  <a:cs typeface="Karla" charset="0"/>
                                </a:rPr>
                              </m:ctrlPr>
                            </m:naryPr>
                            <m:sub>
                              <m:r>
                                <a:rPr lang="en-US" sz="2400" b="1" i="1" smtClean="0">
                                  <a:latin typeface="Cambria Math" charset="0"/>
                                  <a:ea typeface="Karla" charset="0"/>
                                  <a:cs typeface="Karla" charset="0"/>
                                </a:rPr>
                                <m:t>𝒔</m:t>
                              </m:r>
                              <m:r>
                                <a:rPr lang="en-US" sz="2400" b="1" i="1" smtClean="0">
                                  <a:latin typeface="Cambria Math" charset="0"/>
                                  <a:ea typeface="Karla" charset="0"/>
                                  <a:cs typeface="Karla" charset="0"/>
                                </a:rPr>
                                <m:t>′</m:t>
                              </m:r>
                            </m:sub>
                            <m:sup/>
                            <m:e>
                              <m:nary>
                                <m:naryPr>
                                  <m:chr m:val="∑"/>
                                  <m:supHide m:val="on"/>
                                  <m:ctrlPr>
                                    <a:rPr lang="en-US" sz="2400" b="1" i="1" smtClean="0">
                                      <a:latin typeface="Cambria Math" charset="0"/>
                                      <a:ea typeface="Karla" charset="0"/>
                                      <a:cs typeface="Karla" charset="0"/>
                                    </a:rPr>
                                  </m:ctrlPr>
                                </m:naryPr>
                                <m:sub>
                                  <m:r>
                                    <a:rPr lang="en-US" sz="2400" b="1" i="1" smtClean="0">
                                      <a:latin typeface="Cambria Math" charset="0"/>
                                      <a:ea typeface="Karla" charset="0"/>
                                      <a:cs typeface="Karla" charset="0"/>
                                    </a:rPr>
                                    <m:t>𝒓</m:t>
                                  </m:r>
                                </m:sub>
                                <m:sup/>
                                <m:e>
                                  <m:r>
                                    <a:rPr lang="en-US" sz="2400" b="1" i="1" smtClean="0">
                                      <a:latin typeface="Cambria Math" charset="0"/>
                                      <a:ea typeface="Karla" charset="0"/>
                                      <a:cs typeface="Karla" charset="0"/>
                                    </a:rPr>
                                    <m:t>𝒑</m:t>
                                  </m:r>
                                  <m:d>
                                    <m:dPr>
                                      <m:ctrlPr>
                                        <a:rPr lang="en-US" sz="2400" b="1" i="1" smtClean="0">
                                          <a:latin typeface="Cambria Math" charset="0"/>
                                          <a:ea typeface="Karla" charset="0"/>
                                          <a:cs typeface="Karla" charset="0"/>
                                        </a:rPr>
                                      </m:ctrlPr>
                                    </m:dPr>
                                    <m:e>
                                      <m:sSup>
                                        <m:sSupPr>
                                          <m:ctrlPr>
                                            <a:rPr lang="en-US" sz="2400" b="1" i="1" smtClean="0">
                                              <a:latin typeface="Cambria Math" charset="0"/>
                                              <a:ea typeface="Karla" charset="0"/>
                                              <a:cs typeface="Karla" charset="0"/>
                                            </a:rPr>
                                          </m:ctrlPr>
                                        </m:sSupPr>
                                        <m:e>
                                          <m:r>
                                            <a:rPr lang="en-US" sz="2400" b="1" i="1" smtClean="0">
                                              <a:latin typeface="Cambria Math" charset="0"/>
                                              <a:ea typeface="Karla" charset="0"/>
                                              <a:cs typeface="Karla" charset="0"/>
                                            </a:rPr>
                                            <m:t>𝒔</m:t>
                                          </m:r>
                                        </m:e>
                                        <m:sup>
                                          <m:r>
                                            <a:rPr lang="en-US" sz="2400" b="1" i="1" smtClean="0">
                                              <a:latin typeface="Cambria Math" charset="0"/>
                                              <a:ea typeface="Karla" charset="0"/>
                                              <a:cs typeface="Karla" charset="0"/>
                                            </a:rPr>
                                            <m:t>′</m:t>
                                          </m:r>
                                        </m:sup>
                                      </m:sSup>
                                      <m:r>
                                        <a:rPr lang="en-US" sz="2400" b="1" i="1" smtClean="0">
                                          <a:latin typeface="Cambria Math" charset="0"/>
                                          <a:ea typeface="Karla" charset="0"/>
                                          <a:cs typeface="Karla" charset="0"/>
                                        </a:rPr>
                                        <m:t>,</m:t>
                                      </m:r>
                                      <m:r>
                                        <a:rPr lang="en-US" sz="2400" b="1" i="1" smtClean="0">
                                          <a:latin typeface="Cambria Math" charset="0"/>
                                          <a:ea typeface="Karla" charset="0"/>
                                          <a:cs typeface="Karla" charset="0"/>
                                        </a:rPr>
                                        <m:t>𝒓</m:t>
                                      </m:r>
                                    </m:e>
                                    <m:e>
                                      <m:r>
                                        <a:rPr lang="en-US" sz="2400" b="1" i="1" smtClean="0">
                                          <a:latin typeface="Cambria Math" charset="0"/>
                                          <a:ea typeface="Karla" charset="0"/>
                                          <a:cs typeface="Karla" charset="0"/>
                                        </a:rPr>
                                        <m:t>𝒔</m:t>
                                      </m:r>
                                      <m:r>
                                        <a:rPr lang="en-US" sz="2400" b="1" i="1" smtClean="0">
                                          <a:latin typeface="Cambria Math" charset="0"/>
                                          <a:ea typeface="Karla" charset="0"/>
                                          <a:cs typeface="Karla" charset="0"/>
                                        </a:rPr>
                                        <m:t>,</m:t>
                                      </m:r>
                                      <m:r>
                                        <a:rPr lang="en-US" sz="2400" b="1" i="1" smtClean="0">
                                          <a:latin typeface="Cambria Math" charset="0"/>
                                          <a:ea typeface="Karla" charset="0"/>
                                          <a:cs typeface="Karla" charset="0"/>
                                        </a:rPr>
                                        <m:t>𝒂</m:t>
                                      </m:r>
                                    </m:e>
                                  </m:d>
                                  <m:r>
                                    <a:rPr lang="en-US" sz="2400" b="1" i="1" smtClean="0">
                                      <a:latin typeface="Cambria Math" charset="0"/>
                                      <a:ea typeface="Karla" charset="0"/>
                                      <a:cs typeface="Karla" charset="0"/>
                                    </a:rPr>
                                    <m:t>[</m:t>
                                  </m:r>
                                  <m:r>
                                    <a:rPr lang="en-US" sz="2400" b="1" i="1" smtClean="0">
                                      <a:latin typeface="Cambria Math" charset="0"/>
                                      <a:ea typeface="Karla" charset="0"/>
                                      <a:cs typeface="Karla" charset="0"/>
                                    </a:rPr>
                                    <m:t>𝒓</m:t>
                                  </m:r>
                                  <m:r>
                                    <a:rPr lang="en-US" sz="2400" b="1" i="1" smtClean="0">
                                      <a:latin typeface="Cambria Math" charset="0"/>
                                      <a:ea typeface="Karla" charset="0"/>
                                      <a:cs typeface="Karla" charset="0"/>
                                    </a:rPr>
                                    <m:t>+</m:t>
                                  </m:r>
                                  <m:r>
                                    <a:rPr lang="en-US" sz="2400" b="1" i="1" smtClean="0">
                                      <a:latin typeface="Cambria Math" charset="0"/>
                                      <a:ea typeface="Karla" charset="0"/>
                                      <a:cs typeface="Karla" charset="0"/>
                                    </a:rPr>
                                    <m:t>𝜸</m:t>
                                  </m:r>
                                  <m:sSub>
                                    <m:sSubPr>
                                      <m:ctrlPr>
                                        <a:rPr lang="en-US" sz="2400" b="1" i="1" smtClean="0">
                                          <a:latin typeface="Cambria Math" charset="0"/>
                                          <a:ea typeface="Karla" charset="0"/>
                                          <a:cs typeface="Karla" charset="0"/>
                                        </a:rPr>
                                      </m:ctrlPr>
                                    </m:sSubPr>
                                    <m:e>
                                      <m:r>
                                        <a:rPr lang="en-US" sz="2400" b="1" i="1" smtClean="0">
                                          <a:latin typeface="Cambria Math" charset="0"/>
                                          <a:ea typeface="Karla" charset="0"/>
                                          <a:cs typeface="Karla" charset="0"/>
                                        </a:rPr>
                                        <m:t>𝒗</m:t>
                                      </m:r>
                                    </m:e>
                                    <m:sub>
                                      <m:r>
                                        <a:rPr lang="en-US" sz="2400" b="1" i="1" smtClean="0">
                                          <a:latin typeface="Cambria Math" charset="0"/>
                                          <a:ea typeface="Karla" charset="0"/>
                                          <a:cs typeface="Karla" charset="0"/>
                                        </a:rPr>
                                        <m:t>𝝅</m:t>
                                      </m:r>
                                    </m:sub>
                                  </m:sSub>
                                  <m:r>
                                    <a:rPr lang="en-US" sz="2400" b="1" i="1" smtClean="0">
                                      <a:latin typeface="Cambria Math" charset="0"/>
                                      <a:ea typeface="Karla" charset="0"/>
                                      <a:cs typeface="Karla" charset="0"/>
                                    </a:rPr>
                                    <m:t>(</m:t>
                                  </m:r>
                                  <m:sSup>
                                    <m:sSupPr>
                                      <m:ctrlPr>
                                        <a:rPr lang="en-US" sz="2400" b="1" i="1" smtClean="0">
                                          <a:latin typeface="Cambria Math" charset="0"/>
                                          <a:ea typeface="Karla" charset="0"/>
                                          <a:cs typeface="Karla" charset="0"/>
                                        </a:rPr>
                                      </m:ctrlPr>
                                    </m:sSupPr>
                                    <m:e>
                                      <m:r>
                                        <a:rPr lang="en-US" sz="2400" b="1" i="1" smtClean="0">
                                          <a:latin typeface="Cambria Math" charset="0"/>
                                          <a:ea typeface="Karla" charset="0"/>
                                          <a:cs typeface="Karla" charset="0"/>
                                        </a:rPr>
                                        <m:t>𝒔</m:t>
                                      </m:r>
                                    </m:e>
                                    <m:sup>
                                      <m:r>
                                        <a:rPr lang="en-US" sz="2400" b="1" i="1" smtClean="0">
                                          <a:latin typeface="Cambria Math" charset="0"/>
                                          <a:ea typeface="Karla" charset="0"/>
                                          <a:cs typeface="Karla" charset="0"/>
                                        </a:rPr>
                                        <m:t>′</m:t>
                                      </m:r>
                                    </m:sup>
                                  </m:sSup>
                                  <m:r>
                                    <a:rPr lang="en-US" sz="2400" b="1" i="1" smtClean="0">
                                      <a:latin typeface="Cambria Math" charset="0"/>
                                      <a:ea typeface="Karla" charset="0"/>
                                      <a:cs typeface="Karla" charset="0"/>
                                    </a:rPr>
                                    <m:t>)]</m:t>
                                  </m:r>
                                </m:e>
                              </m:nary>
                            </m:e>
                          </m:nary>
                        </m:e>
                      </m:nary>
                    </m:oMath>
                  </m:oMathPara>
                </a14:m>
                <a:endParaRPr lang="en-US" sz="2400" b="1" dirty="0">
                  <a:latin typeface="Karla" charset="0"/>
                  <a:ea typeface="Karla" charset="0"/>
                  <a:cs typeface="Karla"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8730" y="891786"/>
                <a:ext cx="8366539" cy="1583357"/>
              </a:xfrm>
              <a:blipFill rotWithShape="0">
                <a:blip r:embed="rId2"/>
                <a:stretch>
                  <a:fillRect l="-948" t="-2308" b="-1407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48</a:t>
            </a:fld>
            <a:endParaRPr lang="uk-UA"/>
          </a:p>
        </p:txBody>
      </p:sp>
    </p:spTree>
    <p:extLst>
      <p:ext uri="{BB962C8B-B14F-4D97-AF65-F5344CB8AC3E}">
        <p14:creationId xmlns:p14="http://schemas.microsoft.com/office/powerpoint/2010/main" val="4343438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 - Value function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8730" y="891786"/>
                <a:ext cx="8366539" cy="1583357"/>
              </a:xfrm>
            </p:spPr>
            <p:txBody>
              <a:bodyPr/>
              <a:lstStyle/>
              <a:p>
                <a:r>
                  <a:rPr lang="en-US" sz="2000" dirty="0" smtClean="0">
                    <a:latin typeface="Karla" charset="0"/>
                    <a:ea typeface="Karla" charset="0"/>
                    <a:cs typeface="Karla" charset="0"/>
                  </a:rPr>
                  <a:t>Revisit MDP. What is </a:t>
                </a:r>
                <a14:m>
                  <m:oMath xmlns:m="http://schemas.openxmlformats.org/officeDocument/2006/math">
                    <m:r>
                      <a:rPr lang="en-US" sz="2000" b="0" i="1">
                        <a:latin typeface="Cambria Math" charset="0"/>
                        <a:ea typeface="Karla" charset="0"/>
                        <a:cs typeface="Karla" charset="0"/>
                      </a:rPr>
                      <m:t>𝑝</m:t>
                    </m:r>
                    <m:d>
                      <m:dPr>
                        <m:ctrlPr>
                          <a:rPr lang="en-US" sz="2000" i="1">
                            <a:latin typeface="Cambria Math" charset="0"/>
                            <a:ea typeface="Karla" charset="0"/>
                            <a:cs typeface="Karla" charset="0"/>
                          </a:rPr>
                        </m:ctrlPr>
                      </m:dPr>
                      <m:e>
                        <m:sSup>
                          <m:sSupPr>
                            <m:ctrlPr>
                              <a:rPr lang="en-US" sz="2000" i="1">
                                <a:latin typeface="Cambria Math" charset="0"/>
                                <a:ea typeface="Karla" charset="0"/>
                                <a:cs typeface="Karla" charset="0"/>
                              </a:rPr>
                            </m:ctrlPr>
                          </m:sSupPr>
                          <m:e>
                            <m:r>
                              <a:rPr lang="en-US" sz="2000" b="0" i="1">
                                <a:latin typeface="Cambria Math" charset="0"/>
                                <a:ea typeface="Karla" charset="0"/>
                                <a:cs typeface="Karla" charset="0"/>
                              </a:rPr>
                              <m:t>𝑠</m:t>
                            </m:r>
                          </m:e>
                          <m:sup>
                            <m:r>
                              <a:rPr lang="en-US" sz="2000" b="0" i="1">
                                <a:latin typeface="Cambria Math" charset="0"/>
                                <a:ea typeface="Karla" charset="0"/>
                                <a:cs typeface="Karla" charset="0"/>
                              </a:rPr>
                              <m:t>′</m:t>
                            </m:r>
                          </m:sup>
                        </m:sSup>
                        <m:r>
                          <a:rPr lang="en-US" sz="2000" b="0" i="1">
                            <a:latin typeface="Cambria Math" charset="0"/>
                            <a:ea typeface="Karla" charset="0"/>
                            <a:cs typeface="Karla" charset="0"/>
                          </a:rPr>
                          <m:t>,</m:t>
                        </m:r>
                        <m:r>
                          <a:rPr lang="en-US" sz="2000" b="0" i="1">
                            <a:latin typeface="Cambria Math" charset="0"/>
                            <a:ea typeface="Karla" charset="0"/>
                            <a:cs typeface="Karla" charset="0"/>
                          </a:rPr>
                          <m:t>𝑟</m:t>
                        </m:r>
                      </m:e>
                      <m:e>
                        <m:r>
                          <a:rPr lang="en-US" sz="2000" b="0" i="1">
                            <a:latin typeface="Cambria Math" charset="0"/>
                            <a:ea typeface="Karla" charset="0"/>
                            <a:cs typeface="Karla" charset="0"/>
                          </a:rPr>
                          <m:t>𝑠</m:t>
                        </m:r>
                        <m:r>
                          <a:rPr lang="en-US" sz="2000" b="0" i="1">
                            <a:latin typeface="Cambria Math" charset="0"/>
                            <a:ea typeface="Karla" charset="0"/>
                            <a:cs typeface="Karla" charset="0"/>
                          </a:rPr>
                          <m:t>,</m:t>
                        </m:r>
                        <m:r>
                          <a:rPr lang="en-US" sz="2000" b="0" i="1">
                            <a:latin typeface="Cambria Math" charset="0"/>
                            <a:ea typeface="Karla" charset="0"/>
                            <a:cs typeface="Karla" charset="0"/>
                          </a:rPr>
                          <m:t>𝑎</m:t>
                        </m:r>
                      </m:e>
                    </m:d>
                  </m:oMath>
                </a14:m>
                <a:r>
                  <a:rPr lang="en-US" sz="2000" dirty="0" smtClean="0">
                    <a:latin typeface="Karla" charset="0"/>
                    <a:ea typeface="Karla" charset="0"/>
                    <a:cs typeface="Karla" charset="0"/>
                  </a:rPr>
                  <a:t>? </a:t>
                </a:r>
                <a14:m>
                  <m:oMath xmlns:m="http://schemas.openxmlformats.org/officeDocument/2006/math">
                    <m:r>
                      <a:rPr lang="en-US" sz="2000" b="0" i="1">
                        <a:latin typeface="Cambria Math" charset="0"/>
                        <a:ea typeface="Karla" charset="0"/>
                        <a:cs typeface="Karla" charset="0"/>
                      </a:rPr>
                      <m:t>𝑝</m:t>
                    </m:r>
                    <m:d>
                      <m:dPr>
                        <m:ctrlPr>
                          <a:rPr lang="en-US" sz="2000" i="1">
                            <a:latin typeface="Cambria Math" charset="0"/>
                            <a:ea typeface="Karla" charset="0"/>
                            <a:cs typeface="Karla" charset="0"/>
                          </a:rPr>
                        </m:ctrlPr>
                      </m:dPr>
                      <m:e>
                        <m:sSup>
                          <m:sSupPr>
                            <m:ctrlPr>
                              <a:rPr lang="en-US" sz="2000" i="1">
                                <a:latin typeface="Cambria Math" charset="0"/>
                                <a:ea typeface="Karla" charset="0"/>
                                <a:cs typeface="Karla" charset="0"/>
                              </a:rPr>
                            </m:ctrlPr>
                          </m:sSupPr>
                          <m:e>
                            <m:r>
                              <a:rPr lang="en-US" sz="2000" b="0" i="1">
                                <a:latin typeface="Cambria Math" charset="0"/>
                                <a:ea typeface="Karla" charset="0"/>
                                <a:cs typeface="Karla" charset="0"/>
                              </a:rPr>
                              <m:t>𝑠</m:t>
                            </m:r>
                          </m:e>
                          <m:sup>
                            <m:r>
                              <a:rPr lang="en-US" sz="2000" b="0" i="1">
                                <a:latin typeface="Cambria Math" charset="0"/>
                                <a:ea typeface="Karla" charset="0"/>
                                <a:cs typeface="Karla" charset="0"/>
                              </a:rPr>
                              <m:t>′</m:t>
                            </m:r>
                          </m:sup>
                        </m:sSup>
                        <m:r>
                          <a:rPr lang="en-US" sz="2000" b="0" i="1">
                            <a:latin typeface="Cambria Math" charset="0"/>
                            <a:ea typeface="Karla" charset="0"/>
                            <a:cs typeface="Karla" charset="0"/>
                          </a:rPr>
                          <m:t>,</m:t>
                        </m:r>
                        <m:r>
                          <a:rPr lang="en-US" sz="2000" b="0" i="1">
                            <a:latin typeface="Cambria Math" charset="0"/>
                            <a:ea typeface="Karla" charset="0"/>
                            <a:cs typeface="Karla" charset="0"/>
                          </a:rPr>
                          <m:t>𝑟</m:t>
                        </m:r>
                      </m:e>
                      <m:e>
                        <m:r>
                          <a:rPr lang="en-US" sz="2000" b="0" i="1">
                            <a:latin typeface="Cambria Math" charset="0"/>
                            <a:ea typeface="Karla" charset="0"/>
                            <a:cs typeface="Karla" charset="0"/>
                          </a:rPr>
                          <m:t>𝑠</m:t>
                        </m:r>
                        <m:r>
                          <a:rPr lang="en-US" sz="2000" b="0" i="1">
                            <a:latin typeface="Cambria Math" charset="0"/>
                            <a:ea typeface="Karla" charset="0"/>
                            <a:cs typeface="Karla" charset="0"/>
                          </a:rPr>
                          <m:t>,</m:t>
                        </m:r>
                        <m:r>
                          <a:rPr lang="en-US" sz="2000" b="0" i="1">
                            <a:latin typeface="Cambria Math" charset="0"/>
                            <a:ea typeface="Karla" charset="0"/>
                            <a:cs typeface="Karla" charset="0"/>
                          </a:rPr>
                          <m:t>𝑎</m:t>
                        </m:r>
                      </m:e>
                    </m:d>
                    <m:r>
                      <a:rPr lang="en-US" sz="2000" b="0" i="0" smtClean="0">
                        <a:latin typeface="Cambria Math" charset="0"/>
                        <a:ea typeface="Karla" charset="0"/>
                        <a:cs typeface="Karla" charset="0"/>
                      </a:rPr>
                      <m:t>=</m:t>
                    </m:r>
                    <m:r>
                      <a:rPr lang="en-US" sz="2000" b="0" i="1" smtClean="0">
                        <a:latin typeface="Cambria Math" charset="0"/>
                        <a:ea typeface="Karla" charset="0"/>
                        <a:cs typeface="Karla" charset="0"/>
                      </a:rPr>
                      <m:t>𝑝</m:t>
                    </m:r>
                    <m:d>
                      <m:dPr>
                        <m:ctrlPr>
                          <a:rPr lang="en-US" sz="2000" b="0" i="1" smtClean="0">
                            <a:latin typeface="Cambria Math" charset="0"/>
                            <a:ea typeface="Karla" charset="0"/>
                            <a:cs typeface="Karla" charset="0"/>
                          </a:rPr>
                        </m:ctrlPr>
                      </m:dPr>
                      <m:e>
                        <m:sSup>
                          <m:sSupPr>
                            <m:ctrlPr>
                              <a:rPr lang="en-US" sz="2000" b="0" i="1" smtClean="0">
                                <a:latin typeface="Cambria Math" charset="0"/>
                                <a:ea typeface="Karla" charset="0"/>
                                <a:cs typeface="Karla" charset="0"/>
                              </a:rPr>
                            </m:ctrlPr>
                          </m:sSupPr>
                          <m:e>
                            <m:r>
                              <a:rPr lang="en-US" sz="2000" b="0" i="1" smtClean="0">
                                <a:latin typeface="Cambria Math" charset="0"/>
                                <a:ea typeface="Karla" charset="0"/>
                                <a:cs typeface="Karla" charset="0"/>
                              </a:rPr>
                              <m:t>𝑠</m:t>
                            </m:r>
                          </m:e>
                          <m:sup>
                            <m:r>
                              <a:rPr lang="en-US" sz="2000" b="0" i="1" smtClean="0">
                                <a:latin typeface="Cambria Math" charset="0"/>
                                <a:ea typeface="Karla" charset="0"/>
                                <a:cs typeface="Karla" charset="0"/>
                              </a:rPr>
                              <m:t>′</m:t>
                            </m:r>
                          </m:sup>
                        </m:sSup>
                      </m:e>
                      <m:e>
                        <m:r>
                          <a:rPr lang="en-US" sz="2000" b="0" i="1" smtClean="0">
                            <a:latin typeface="Cambria Math" charset="0"/>
                            <a:ea typeface="Karla" charset="0"/>
                            <a:cs typeface="Karla" charset="0"/>
                          </a:rPr>
                          <m:t>𝑠</m:t>
                        </m:r>
                        <m:r>
                          <a:rPr lang="en-US" sz="2000" b="0" i="1" smtClean="0">
                            <a:latin typeface="Cambria Math" charset="0"/>
                            <a:ea typeface="Karla" charset="0"/>
                            <a:cs typeface="Karla" charset="0"/>
                          </a:rPr>
                          <m:t>,</m:t>
                        </m:r>
                        <m:r>
                          <a:rPr lang="en-US" sz="2000" b="0" i="1" smtClean="0">
                            <a:latin typeface="Cambria Math" charset="0"/>
                            <a:ea typeface="Karla" charset="0"/>
                            <a:cs typeface="Karla" charset="0"/>
                          </a:rPr>
                          <m:t>𝑎</m:t>
                        </m:r>
                      </m:e>
                    </m:d>
                    <m:r>
                      <a:rPr lang="en-US" sz="2000" b="0" i="1" smtClean="0">
                        <a:latin typeface="Cambria Math" charset="0"/>
                        <a:ea typeface="Karla" charset="0"/>
                        <a:cs typeface="Karla" charset="0"/>
                      </a:rPr>
                      <m:t>𝑝</m:t>
                    </m:r>
                    <m:r>
                      <a:rPr lang="en-US" sz="2000" b="0" i="1" smtClean="0">
                        <a:latin typeface="Cambria Math" charset="0"/>
                        <a:ea typeface="Karla" charset="0"/>
                        <a:cs typeface="Karla" charset="0"/>
                      </a:rPr>
                      <m:t>(</m:t>
                    </m:r>
                    <m:r>
                      <a:rPr lang="en-US" sz="2000" b="0" i="1" smtClean="0">
                        <a:latin typeface="Cambria Math" charset="0"/>
                        <a:ea typeface="Karla" charset="0"/>
                        <a:cs typeface="Karla" charset="0"/>
                      </a:rPr>
                      <m:t>𝑟</m:t>
                    </m:r>
                    <m:r>
                      <a:rPr lang="en-US" sz="2000" b="0" i="1" smtClean="0">
                        <a:latin typeface="Cambria Math" charset="0"/>
                        <a:ea typeface="Karla" charset="0"/>
                        <a:cs typeface="Karla" charset="0"/>
                      </a:rPr>
                      <m:t>|</m:t>
                    </m:r>
                    <m:r>
                      <a:rPr lang="en-US" sz="2000" b="0" i="1" smtClean="0">
                        <a:latin typeface="Cambria Math" charset="0"/>
                        <a:ea typeface="Karla" charset="0"/>
                        <a:cs typeface="Karla" charset="0"/>
                      </a:rPr>
                      <m:t>𝑠</m:t>
                    </m:r>
                    <m:r>
                      <a:rPr lang="en-US" sz="2000" b="0" i="1" smtClean="0">
                        <a:latin typeface="Cambria Math" charset="0"/>
                        <a:ea typeface="Karla" charset="0"/>
                        <a:cs typeface="Karla" charset="0"/>
                      </a:rPr>
                      <m:t>,</m:t>
                    </m:r>
                    <m:r>
                      <a:rPr lang="en-US" sz="2000" b="0" i="1" smtClean="0">
                        <a:latin typeface="Cambria Math" charset="0"/>
                        <a:ea typeface="Karla" charset="0"/>
                        <a:cs typeface="Karla" charset="0"/>
                      </a:rPr>
                      <m:t>𝑎</m:t>
                    </m:r>
                    <m:r>
                      <a:rPr lang="en-US" sz="2000" b="0" i="1" smtClean="0">
                        <a:latin typeface="Cambria Math" charset="0"/>
                        <a:ea typeface="Karla" charset="0"/>
                        <a:cs typeface="Karla" charset="0"/>
                      </a:rPr>
                      <m:t>)</m:t>
                    </m:r>
                  </m:oMath>
                </a14:m>
                <a:endParaRPr lang="en-US" sz="2000"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8730" y="891786"/>
                <a:ext cx="8366539" cy="1583357"/>
              </a:xfrm>
              <a:blipFill rotWithShape="0">
                <a:blip r:embed="rId2"/>
                <a:stretch>
                  <a:fillRect l="-802" t="-19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49</a:t>
            </a:fld>
            <a:endParaRPr lang="uk-UA"/>
          </a:p>
        </p:txBody>
      </p:sp>
      <p:graphicFrame>
        <p:nvGraphicFramePr>
          <p:cNvPr id="17" name="Table 16"/>
          <p:cNvGraphicFramePr>
            <a:graphicFrameLocks noGrp="1"/>
          </p:cNvGraphicFramePr>
          <p:nvPr>
            <p:extLst>
              <p:ext uri="{D42A27DB-BD31-4B8C-83A1-F6EECF244321}">
                <p14:modId xmlns:p14="http://schemas.microsoft.com/office/powerpoint/2010/main" val="78971937"/>
              </p:ext>
            </p:extLst>
          </p:nvPr>
        </p:nvGraphicFramePr>
        <p:xfrm>
          <a:off x="1824689" y="2697506"/>
          <a:ext cx="2148804" cy="1749544"/>
        </p:xfrm>
        <a:graphic>
          <a:graphicData uri="http://schemas.openxmlformats.org/drawingml/2006/table">
            <a:tbl>
              <a:tblPr bandRow="1">
                <a:tableStyleId>{616DA210-FB5B-4158-B5E0-FEB733F419BA}</a:tableStyleId>
              </a:tblPr>
              <a:tblGrid>
                <a:gridCol w="537201"/>
                <a:gridCol w="537201"/>
                <a:gridCol w="537201"/>
                <a:gridCol w="537201"/>
              </a:tblGrid>
              <a:tr h="437386">
                <a:tc>
                  <a:txBody>
                    <a:bodyPr/>
                    <a:lstStyle/>
                    <a:p>
                      <a:pPr algn="ctr"/>
                      <a:r>
                        <a:rPr lang="en-US" sz="1100" dirty="0" smtClean="0">
                          <a:solidFill>
                            <a:schemeClr val="tx1"/>
                          </a:solidFill>
                        </a:rPr>
                        <a:t>0</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0</a:t>
                      </a:r>
                      <a:endParaRPr lang="en-US" sz="1100" dirty="0"/>
                    </a:p>
                  </a:txBody>
                  <a:tcPr marL="75031" marR="75031" marT="37516" marB="37516" anchor="ctr">
                    <a:solidFill>
                      <a:schemeClr val="bg1"/>
                    </a:solidFill>
                  </a:tcPr>
                </a:tc>
              </a:tr>
              <a:tr h="437386">
                <a:tc>
                  <a:txBody>
                    <a:bodyPr/>
                    <a:lstStyle/>
                    <a:p>
                      <a:pPr algn="ctr"/>
                      <a:r>
                        <a:rPr lang="en-US" sz="1100" dirty="0" smtClean="0">
                          <a:solidFill>
                            <a:schemeClr val="tx1"/>
                          </a:solidFill>
                        </a:rPr>
                        <a:t>1</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0</a:t>
                      </a:r>
                      <a:endParaRPr lang="en-US" sz="1100" dirty="0"/>
                    </a:p>
                  </a:txBody>
                  <a:tcPr marL="75031" marR="75031" marT="37516" marB="37516" anchor="ctr">
                    <a:solidFill>
                      <a:schemeClr val="bg1"/>
                    </a:solidFill>
                  </a:tcPr>
                </a:tc>
              </a:tr>
              <a:tr h="437386">
                <a:tc>
                  <a:txBody>
                    <a:bodyPr/>
                    <a:lstStyle/>
                    <a:p>
                      <a:pPr algn="ctr"/>
                      <a:r>
                        <a:rPr lang="en-US" sz="1100" dirty="0" smtClean="0">
                          <a:solidFill>
                            <a:schemeClr val="tx1"/>
                          </a:solidFill>
                        </a:rPr>
                        <a:t>2</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r>
              <a:tr h="437386">
                <a:tc>
                  <a:txBody>
                    <a:bodyPr/>
                    <a:lstStyle/>
                    <a:p>
                      <a:pPr algn="ct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tx2">
                        <a:lumMod val="20000"/>
                        <a:lumOff val="80000"/>
                      </a:schemeClr>
                    </a:solidFill>
                  </a:tcPr>
                </a:tc>
                <a:tc>
                  <a:txBody>
                    <a:bodyPr/>
                    <a:lstStyle/>
                    <a:p>
                      <a:pPr algn="ctr"/>
                      <a:r>
                        <a:rPr lang="en-US" sz="1100" dirty="0" smtClean="0"/>
                        <a:t>1</a:t>
                      </a:r>
                      <a:endParaRPr lang="en-US" sz="1100" dirty="0"/>
                    </a:p>
                  </a:txBody>
                  <a:tcPr marL="75031" marR="75031" marT="37516" marB="37516" anchor="ctr">
                    <a:solidFill>
                      <a:schemeClr val="tx2">
                        <a:lumMod val="20000"/>
                        <a:lumOff val="80000"/>
                      </a:schemeClr>
                    </a:solidFill>
                  </a:tcPr>
                </a:tc>
                <a:tc>
                  <a:txBody>
                    <a:bodyPr/>
                    <a:lstStyle/>
                    <a:p>
                      <a:pPr algn="ctr"/>
                      <a:r>
                        <a:rPr lang="en-US" sz="1100" dirty="0" smtClean="0"/>
                        <a:t>2</a:t>
                      </a:r>
                      <a:endParaRPr lang="en-US" sz="1100" dirty="0"/>
                    </a:p>
                  </a:txBody>
                  <a:tcPr marL="75031" marR="75031" marT="37516" marB="37516" anchor="ctr">
                    <a:solidFill>
                      <a:schemeClr val="tx2">
                        <a:lumMod val="20000"/>
                        <a:lumOff val="80000"/>
                      </a:schemeClr>
                    </a:solidFill>
                  </a:tcPr>
                </a:tc>
              </a:tr>
            </a:tbl>
          </a:graphicData>
        </a:graphic>
      </p:graphicFrame>
      <p:sp>
        <p:nvSpPr>
          <p:cNvPr id="18" name="TextBox 17"/>
          <p:cNvSpPr txBox="1"/>
          <p:nvPr/>
        </p:nvSpPr>
        <p:spPr>
          <a:xfrm rot="16200000">
            <a:off x="1007538" y="3340660"/>
            <a:ext cx="1040670" cy="307777"/>
          </a:xfrm>
          <a:prstGeom prst="rect">
            <a:avLst/>
          </a:prstGeom>
          <a:noFill/>
        </p:spPr>
        <p:txBody>
          <a:bodyPr wrap="none" rtlCol="0">
            <a:spAutoFit/>
          </a:bodyPr>
          <a:lstStyle/>
          <a:p>
            <a:r>
              <a:rPr lang="en-US" dirty="0" smtClean="0"/>
              <a:t>Initial state</a:t>
            </a:r>
            <a:endParaRPr lang="en-US" dirty="0"/>
          </a:p>
        </p:txBody>
      </p:sp>
      <p:sp>
        <p:nvSpPr>
          <p:cNvPr id="19" name="TextBox 18"/>
          <p:cNvSpPr txBox="1"/>
          <p:nvPr/>
        </p:nvSpPr>
        <p:spPr>
          <a:xfrm>
            <a:off x="2536183" y="4533223"/>
            <a:ext cx="1010213" cy="307777"/>
          </a:xfrm>
          <a:prstGeom prst="rect">
            <a:avLst/>
          </a:prstGeom>
          <a:noFill/>
        </p:spPr>
        <p:txBody>
          <a:bodyPr wrap="none" rtlCol="0">
            <a:spAutoFit/>
          </a:bodyPr>
          <a:lstStyle/>
          <a:p>
            <a:r>
              <a:rPr lang="en-US" smtClean="0"/>
              <a:t>Final state</a:t>
            </a:r>
            <a:endParaRPr lang="en-US" dirty="0"/>
          </a:p>
        </p:txBody>
      </p:sp>
      <p:sp>
        <p:nvSpPr>
          <p:cNvPr id="20" name="TextBox 19"/>
          <p:cNvSpPr txBox="1"/>
          <p:nvPr/>
        </p:nvSpPr>
        <p:spPr>
          <a:xfrm>
            <a:off x="2244104" y="2331741"/>
            <a:ext cx="1269899" cy="307777"/>
          </a:xfrm>
          <a:prstGeom prst="rect">
            <a:avLst/>
          </a:prstGeom>
          <a:noFill/>
        </p:spPr>
        <p:txBody>
          <a:bodyPr wrap="none" rtlCol="0">
            <a:spAutoFit/>
          </a:bodyPr>
          <a:lstStyle/>
          <a:p>
            <a:r>
              <a:rPr lang="en-US" dirty="0" smtClean="0"/>
              <a:t>Action: go left</a:t>
            </a:r>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136451313"/>
              </p:ext>
            </p:extLst>
          </p:nvPr>
        </p:nvGraphicFramePr>
        <p:xfrm>
          <a:off x="4848606" y="2679807"/>
          <a:ext cx="2148804" cy="1749544"/>
        </p:xfrm>
        <a:graphic>
          <a:graphicData uri="http://schemas.openxmlformats.org/drawingml/2006/table">
            <a:tbl>
              <a:tblPr bandRow="1">
                <a:tableStyleId>{616DA210-FB5B-4158-B5E0-FEB733F419BA}</a:tableStyleId>
              </a:tblPr>
              <a:tblGrid>
                <a:gridCol w="537201"/>
                <a:gridCol w="537201"/>
                <a:gridCol w="537201"/>
                <a:gridCol w="537201"/>
              </a:tblGrid>
              <a:tr h="437386">
                <a:tc>
                  <a:txBody>
                    <a:bodyPr/>
                    <a:lstStyle/>
                    <a:p>
                      <a:pPr algn="ctr"/>
                      <a:r>
                        <a:rPr lang="en-US" sz="1100" dirty="0" smtClean="0">
                          <a:solidFill>
                            <a:schemeClr val="tx1"/>
                          </a:solidFill>
                        </a:rPr>
                        <a:t>0</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r>
              <a:tr h="437386">
                <a:tc>
                  <a:txBody>
                    <a:bodyPr/>
                    <a:lstStyle/>
                    <a:p>
                      <a:pPr algn="ctr"/>
                      <a:r>
                        <a:rPr lang="en-US" sz="1100" dirty="0" smtClean="0">
                          <a:solidFill>
                            <a:schemeClr val="tx1"/>
                          </a:solidFill>
                        </a:rPr>
                        <a:t>1</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r>
              <a:tr h="437386">
                <a:tc>
                  <a:txBody>
                    <a:bodyPr/>
                    <a:lstStyle/>
                    <a:p>
                      <a:pPr algn="ctr"/>
                      <a:r>
                        <a:rPr lang="en-US" sz="1100" dirty="0" smtClean="0">
                          <a:solidFill>
                            <a:schemeClr val="tx1"/>
                          </a:solidFill>
                        </a:rPr>
                        <a:t>2</a:t>
                      </a: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0</a:t>
                      </a:r>
                      <a:endParaRPr lang="en-US" sz="1100" dirty="0"/>
                    </a:p>
                  </a:txBody>
                  <a:tcPr marL="75031" marR="75031" marT="37516" marB="37516" anchor="ctr">
                    <a:solidFill>
                      <a:schemeClr val="bg1"/>
                    </a:solidFill>
                  </a:tcPr>
                </a:tc>
                <a:tc>
                  <a:txBody>
                    <a:bodyPr/>
                    <a:lstStyle/>
                    <a:p>
                      <a:pPr algn="ctr"/>
                      <a:r>
                        <a:rPr lang="en-US" sz="1100" dirty="0" smtClean="0"/>
                        <a:t>1</a:t>
                      </a:r>
                      <a:endParaRPr lang="en-US" sz="1100" dirty="0"/>
                    </a:p>
                  </a:txBody>
                  <a:tcPr marL="75031" marR="75031" marT="37516" marB="37516" anchor="ctr">
                    <a:solidFill>
                      <a:schemeClr val="accent2">
                        <a:lumMod val="20000"/>
                        <a:lumOff val="80000"/>
                      </a:schemeClr>
                    </a:solidFill>
                  </a:tcPr>
                </a:tc>
              </a:tr>
              <a:tr h="437386">
                <a:tc>
                  <a:txBody>
                    <a:bodyPr/>
                    <a:lstStyle/>
                    <a:p>
                      <a:pPr algn="ctr"/>
                      <a:endParaRPr lang="en-US" sz="1100" dirty="0">
                        <a:solidFill>
                          <a:schemeClr val="tx1"/>
                        </a:solidFill>
                      </a:endParaRPr>
                    </a:p>
                  </a:txBody>
                  <a:tcPr marL="75031" marR="75031" marT="37516" marB="37516" anchor="ctr">
                    <a:solidFill>
                      <a:schemeClr val="tx2">
                        <a:lumMod val="20000"/>
                        <a:lumOff val="80000"/>
                      </a:schemeClr>
                    </a:solidFill>
                  </a:tcPr>
                </a:tc>
                <a:tc>
                  <a:txBody>
                    <a:bodyPr/>
                    <a:lstStyle/>
                    <a:p>
                      <a:pPr algn="ctr"/>
                      <a:r>
                        <a:rPr lang="en-US" sz="1100" dirty="0" smtClean="0"/>
                        <a:t>0</a:t>
                      </a:r>
                      <a:endParaRPr lang="en-US" sz="1100" dirty="0"/>
                    </a:p>
                  </a:txBody>
                  <a:tcPr marL="75031" marR="75031" marT="37516" marB="37516" anchor="ctr">
                    <a:solidFill>
                      <a:schemeClr val="tx2">
                        <a:lumMod val="20000"/>
                        <a:lumOff val="80000"/>
                      </a:schemeClr>
                    </a:solidFill>
                  </a:tcPr>
                </a:tc>
                <a:tc>
                  <a:txBody>
                    <a:bodyPr/>
                    <a:lstStyle/>
                    <a:p>
                      <a:pPr algn="ctr"/>
                      <a:r>
                        <a:rPr lang="en-US" sz="1100" dirty="0" smtClean="0"/>
                        <a:t>1</a:t>
                      </a:r>
                      <a:endParaRPr lang="en-US" sz="1100" dirty="0"/>
                    </a:p>
                  </a:txBody>
                  <a:tcPr marL="75031" marR="75031" marT="37516" marB="37516" anchor="ctr">
                    <a:solidFill>
                      <a:schemeClr val="tx2">
                        <a:lumMod val="20000"/>
                        <a:lumOff val="80000"/>
                      </a:schemeClr>
                    </a:solidFill>
                  </a:tcPr>
                </a:tc>
                <a:tc>
                  <a:txBody>
                    <a:bodyPr/>
                    <a:lstStyle/>
                    <a:p>
                      <a:pPr algn="ctr"/>
                      <a:r>
                        <a:rPr lang="en-US" sz="1100" dirty="0" smtClean="0"/>
                        <a:t>2</a:t>
                      </a:r>
                      <a:endParaRPr lang="en-US" sz="1100" dirty="0"/>
                    </a:p>
                  </a:txBody>
                  <a:tcPr marL="75031" marR="75031" marT="37516" marB="37516" anchor="ctr">
                    <a:solidFill>
                      <a:schemeClr val="tx2">
                        <a:lumMod val="20000"/>
                        <a:lumOff val="80000"/>
                      </a:schemeClr>
                    </a:solidFill>
                  </a:tcPr>
                </a:tc>
              </a:tr>
            </a:tbl>
          </a:graphicData>
        </a:graphic>
      </p:graphicFrame>
      <p:sp>
        <p:nvSpPr>
          <p:cNvPr id="22" name="TextBox 21"/>
          <p:cNvSpPr txBox="1"/>
          <p:nvPr/>
        </p:nvSpPr>
        <p:spPr>
          <a:xfrm>
            <a:off x="5268021" y="2314042"/>
            <a:ext cx="1378904" cy="307777"/>
          </a:xfrm>
          <a:prstGeom prst="rect">
            <a:avLst/>
          </a:prstGeom>
          <a:noFill/>
        </p:spPr>
        <p:txBody>
          <a:bodyPr wrap="none" rtlCol="0">
            <a:spAutoFit/>
          </a:bodyPr>
          <a:lstStyle/>
          <a:p>
            <a:r>
              <a:rPr lang="en-US" dirty="0" smtClean="0"/>
              <a:t>Action: go right</a:t>
            </a:r>
            <a:endParaRPr lang="en-US" dirty="0"/>
          </a:p>
        </p:txBody>
      </p:sp>
      <p:grpSp>
        <p:nvGrpSpPr>
          <p:cNvPr id="23" name="Group 22"/>
          <p:cNvGrpSpPr/>
          <p:nvPr/>
        </p:nvGrpSpPr>
        <p:grpSpPr>
          <a:xfrm>
            <a:off x="2256779" y="1611219"/>
            <a:ext cx="4383669" cy="548892"/>
            <a:chOff x="907685" y="1363853"/>
            <a:chExt cx="4724401" cy="591556"/>
          </a:xfrm>
        </p:grpSpPr>
        <p:cxnSp>
          <p:nvCxnSpPr>
            <p:cNvPr id="24" name="Straight Arrow Connector 23"/>
            <p:cNvCxnSpPr/>
            <p:nvPr/>
          </p:nvCxnSpPr>
          <p:spPr>
            <a:xfrm flipH="1">
              <a:off x="3748107" y="1797757"/>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907685" y="1363853"/>
              <a:ext cx="4724401" cy="591556"/>
              <a:chOff x="907685" y="1363853"/>
              <a:chExt cx="4724401" cy="591556"/>
            </a:xfrm>
          </p:grpSpPr>
          <p:grpSp>
            <p:nvGrpSpPr>
              <p:cNvPr id="26" name="Group 25"/>
              <p:cNvGrpSpPr/>
              <p:nvPr/>
            </p:nvGrpSpPr>
            <p:grpSpPr>
              <a:xfrm>
                <a:off x="907685" y="1363853"/>
                <a:ext cx="4724401" cy="591556"/>
                <a:chOff x="2017986" y="2309299"/>
                <a:chExt cx="4724401" cy="591556"/>
              </a:xfrm>
            </p:grpSpPr>
            <p:sp>
              <p:nvSpPr>
                <p:cNvPr id="28" name="Rectangle 27"/>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29" name="Rectangle 28"/>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30" name="Rectangle 29"/>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31" name="Straight Arrow Connector 30"/>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879428" y="2540873"/>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28" idx="1"/>
                  <a:endCxn id="28"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095924" y="2368596"/>
                  <a:ext cx="343364" cy="307777"/>
                </a:xfrm>
                <a:prstGeom prst="rect">
                  <a:avLst/>
                </a:prstGeom>
                <a:noFill/>
              </p:spPr>
              <p:txBody>
                <a:bodyPr wrap="none" rtlCol="0">
                  <a:spAutoFit/>
                </a:bodyPr>
                <a:lstStyle/>
                <a:p>
                  <a:r>
                    <a:rPr lang="en-US" dirty="0" smtClean="0"/>
                    <a:t>-1</a:t>
                  </a:r>
                  <a:endParaRPr lang="en-US" dirty="0"/>
                </a:p>
              </p:txBody>
            </p:sp>
            <p:sp>
              <p:nvSpPr>
                <p:cNvPr id="36" name="TextBox 35"/>
                <p:cNvSpPr txBox="1"/>
                <p:nvPr/>
              </p:nvSpPr>
              <p:spPr>
                <a:xfrm>
                  <a:off x="3920321" y="2360244"/>
                  <a:ext cx="343364" cy="307777"/>
                </a:xfrm>
                <a:prstGeom prst="rect">
                  <a:avLst/>
                </a:prstGeom>
                <a:noFill/>
              </p:spPr>
              <p:txBody>
                <a:bodyPr wrap="none" rtlCol="0">
                  <a:spAutoFit/>
                </a:bodyPr>
                <a:lstStyle/>
                <a:p>
                  <a:r>
                    <a:rPr lang="en-US" dirty="0" smtClean="0"/>
                    <a:t>-1</a:t>
                  </a:r>
                  <a:endParaRPr lang="en-US" dirty="0"/>
                </a:p>
              </p:txBody>
            </p:sp>
            <p:sp>
              <p:nvSpPr>
                <p:cNvPr id="37" name="TextBox 36"/>
                <p:cNvSpPr txBox="1"/>
                <p:nvPr/>
              </p:nvSpPr>
              <p:spPr>
                <a:xfrm>
                  <a:off x="5805995" y="2309299"/>
                  <a:ext cx="388248" cy="307777"/>
                </a:xfrm>
                <a:prstGeom prst="rect">
                  <a:avLst/>
                </a:prstGeom>
                <a:noFill/>
              </p:spPr>
              <p:txBody>
                <a:bodyPr wrap="none" rtlCol="0">
                  <a:spAutoFit/>
                </a:bodyPr>
                <a:lstStyle/>
                <a:p>
                  <a:r>
                    <a:rPr lang="en-US" dirty="0" smtClean="0"/>
                    <a:t>+3</a:t>
                  </a:r>
                  <a:endParaRPr lang="en-US" dirty="0"/>
                </a:p>
              </p:txBody>
            </p:sp>
          </p:grpSp>
          <p:cxnSp>
            <p:nvCxnSpPr>
              <p:cNvPr id="27" name="Elbow Connector 26"/>
              <p:cNvCxnSpPr>
                <a:stCxn id="30" idx="3"/>
                <a:endCxn id="30" idx="0"/>
              </p:cNvCxnSpPr>
              <p:nvPr/>
            </p:nvCxnSpPr>
            <p:spPr>
              <a:xfrm flipH="1" flipV="1">
                <a:off x="5132845" y="1387851"/>
                <a:ext cx="499241" cy="283779"/>
              </a:xfrm>
              <a:prstGeom prst="bentConnector4">
                <a:avLst>
                  <a:gd name="adj1" fmla="val -45790"/>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grpSp>
      </p:grpSp>
      <p:sp>
        <p:nvSpPr>
          <p:cNvPr id="38" name="TextBox 37"/>
          <p:cNvSpPr txBox="1"/>
          <p:nvPr/>
        </p:nvSpPr>
        <p:spPr>
          <a:xfrm rot="16200000">
            <a:off x="4089022" y="3340660"/>
            <a:ext cx="1040670" cy="307777"/>
          </a:xfrm>
          <a:prstGeom prst="rect">
            <a:avLst/>
          </a:prstGeom>
          <a:noFill/>
        </p:spPr>
        <p:txBody>
          <a:bodyPr wrap="none" rtlCol="0">
            <a:spAutoFit/>
          </a:bodyPr>
          <a:lstStyle/>
          <a:p>
            <a:r>
              <a:rPr lang="en-US" smtClean="0"/>
              <a:t>Initial state</a:t>
            </a:r>
            <a:endParaRPr lang="en-US"/>
          </a:p>
        </p:txBody>
      </p:sp>
      <p:sp>
        <p:nvSpPr>
          <p:cNvPr id="39" name="TextBox 38"/>
          <p:cNvSpPr txBox="1"/>
          <p:nvPr/>
        </p:nvSpPr>
        <p:spPr>
          <a:xfrm>
            <a:off x="5401569" y="4497825"/>
            <a:ext cx="1010213" cy="307777"/>
          </a:xfrm>
          <a:prstGeom prst="rect">
            <a:avLst/>
          </a:prstGeom>
          <a:noFill/>
        </p:spPr>
        <p:txBody>
          <a:bodyPr wrap="none" rtlCol="0">
            <a:spAutoFit/>
          </a:bodyPr>
          <a:lstStyle/>
          <a:p>
            <a:r>
              <a:rPr lang="en-US" smtClean="0"/>
              <a:t>Final state</a:t>
            </a:r>
            <a:endParaRPr lang="en-US" dirty="0"/>
          </a:p>
        </p:txBody>
      </p:sp>
      <mc:AlternateContent xmlns:mc="http://schemas.openxmlformats.org/markup-compatibility/2006">
        <mc:Choice xmlns:a14="http://schemas.microsoft.com/office/drawing/2010/main" Requires="a14">
          <p:sp>
            <p:nvSpPr>
              <p:cNvPr id="40" name="Rectangle 39"/>
              <p:cNvSpPr/>
              <p:nvPr/>
            </p:nvSpPr>
            <p:spPr>
              <a:xfrm>
                <a:off x="277122" y="2702895"/>
                <a:ext cx="964880" cy="3077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a:latin typeface="Cambria Math" charset="0"/>
                          <a:ea typeface="Karla" charset="0"/>
                          <a:cs typeface="Karla" charset="0"/>
                        </a:rPr>
                        <m:t>𝑝</m:t>
                      </m:r>
                      <m:d>
                        <m:dPr>
                          <m:ctrlPr>
                            <a:rPr lang="en-US" i="1">
                              <a:latin typeface="Cambria Math" charset="0"/>
                              <a:ea typeface="Karla" charset="0"/>
                              <a:cs typeface="Karla" charset="0"/>
                            </a:rPr>
                          </m:ctrlPr>
                        </m:dPr>
                        <m:e>
                          <m:sSup>
                            <m:sSupPr>
                              <m:ctrlPr>
                                <a:rPr lang="en-US" i="1">
                                  <a:latin typeface="Cambria Math" charset="0"/>
                                  <a:ea typeface="Karla" charset="0"/>
                                  <a:cs typeface="Karla" charset="0"/>
                                </a:rPr>
                              </m:ctrlPr>
                            </m:sSupPr>
                            <m:e>
                              <m:r>
                                <a:rPr lang="en-US" b="0" i="1">
                                  <a:latin typeface="Cambria Math" charset="0"/>
                                  <a:ea typeface="Karla" charset="0"/>
                                  <a:cs typeface="Karla" charset="0"/>
                                </a:rPr>
                                <m:t>𝑠</m:t>
                              </m:r>
                            </m:e>
                            <m:sup>
                              <m:r>
                                <a:rPr lang="en-US" b="0" i="1">
                                  <a:latin typeface="Cambria Math" charset="0"/>
                                  <a:ea typeface="Karla" charset="0"/>
                                  <a:cs typeface="Karla" charset="0"/>
                                </a:rPr>
                                <m:t>′</m:t>
                              </m:r>
                            </m:sup>
                          </m:sSup>
                        </m:e>
                        <m:e>
                          <m:r>
                            <a:rPr lang="en-US" b="0" i="1">
                              <a:latin typeface="Cambria Math" charset="0"/>
                              <a:ea typeface="Karla" charset="0"/>
                              <a:cs typeface="Karla" charset="0"/>
                            </a:rPr>
                            <m:t>𝑠</m:t>
                          </m:r>
                          <m:r>
                            <a:rPr lang="en-US" b="0" i="1">
                              <a:latin typeface="Cambria Math" charset="0"/>
                              <a:ea typeface="Karla" charset="0"/>
                              <a:cs typeface="Karla" charset="0"/>
                            </a:rPr>
                            <m:t>,</m:t>
                          </m:r>
                          <m:r>
                            <a:rPr lang="en-US" b="0" i="1">
                              <a:latin typeface="Cambria Math" charset="0"/>
                              <a:ea typeface="Karla" charset="0"/>
                              <a:cs typeface="Karla" charset="0"/>
                            </a:rPr>
                            <m:t>𝑎</m:t>
                          </m:r>
                        </m:e>
                      </m:d>
                    </m:oMath>
                  </m:oMathPara>
                </a14:m>
                <a:endParaRPr lang="en-US" dirty="0"/>
              </a:p>
            </p:txBody>
          </p:sp>
        </mc:Choice>
        <mc:Fallback>
          <p:sp>
            <p:nvSpPr>
              <p:cNvPr id="40" name="Rectangle 39"/>
              <p:cNvSpPr>
                <a:spLocks noRot="1" noChangeAspect="1" noMove="1" noResize="1" noEditPoints="1" noAdjustHandles="1" noChangeArrowheads="1" noChangeShapeType="1" noTextEdit="1"/>
              </p:cNvSpPr>
              <p:nvPr/>
            </p:nvSpPr>
            <p:spPr>
              <a:xfrm>
                <a:off x="277122" y="2702895"/>
                <a:ext cx="964880" cy="307777"/>
              </a:xfrm>
              <a:prstGeom prst="rect">
                <a:avLst/>
              </a:prstGeom>
              <a:blipFill rotWithShape="0">
                <a:blip r:embed="rId3"/>
                <a:stretch>
                  <a:fillRect b="-1961"/>
                </a:stretch>
              </a:blipFill>
            </p:spPr>
            <p:txBody>
              <a:bodyPr/>
              <a:lstStyle/>
              <a:p>
                <a:r>
                  <a:rPr lang="en-US">
                    <a:noFill/>
                  </a:rPr>
                  <a:t> </a:t>
                </a:r>
              </a:p>
            </p:txBody>
          </p:sp>
        </mc:Fallback>
      </mc:AlternateContent>
    </p:spTree>
    <p:extLst>
      <p:ext uri="{BB962C8B-B14F-4D97-AF65-F5344CB8AC3E}">
        <p14:creationId xmlns:p14="http://schemas.microsoft.com/office/powerpoint/2010/main" val="4761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setting</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762010"/>
            <a:ext cx="4310031" cy="3785652"/>
          </a:xfrm>
          <a:prstGeom prst="rect">
            <a:avLst/>
          </a:prstGeom>
          <a:noFill/>
        </p:spPr>
        <p:txBody>
          <a:bodyPr wrap="square" rtlCol="0">
            <a:spAutoFit/>
          </a:bodyPr>
          <a:lstStyle/>
          <a:p>
            <a:pPr marL="285750" indent="-285750">
              <a:spcBef>
                <a:spcPts val="600"/>
              </a:spcBef>
              <a:spcAft>
                <a:spcPts val="600"/>
              </a:spcAft>
              <a:buFont typeface="Arial" charset="0"/>
              <a:buChar char="•"/>
            </a:pPr>
            <a:endParaRPr lang="en-US" sz="1800" dirty="0" smtClean="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a:t>
            </a:r>
            <a:endParaRPr lang="en-US" sz="1800" dirty="0" smtClean="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wants the cheese but not electric shocks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environment</a:t>
            </a:r>
          </a:p>
          <a:p>
            <a:pPr marL="285750" indent="-285750">
              <a:spcBef>
                <a:spcPts val="600"/>
              </a:spcBef>
              <a:spcAft>
                <a:spcPts val="600"/>
              </a:spcAft>
              <a:buFont typeface="Arial" charset="0"/>
              <a:buChar char="•"/>
            </a:pPr>
            <a:endParaRPr lang="en-US" sz="1800" dirty="0" smtClean="0">
              <a:solidFill>
                <a:schemeClr val="tx1">
                  <a:lumMod val="75000"/>
                  <a:lumOff val="25000"/>
                </a:schemeClr>
              </a:solidFill>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a:t>
            </a:fld>
            <a:endParaRPr lang="uk-UA"/>
          </a:p>
        </p:txBody>
      </p:sp>
    </p:spTree>
    <p:extLst>
      <p:ext uri="{BB962C8B-B14F-4D97-AF65-F5344CB8AC3E}">
        <p14:creationId xmlns:p14="http://schemas.microsoft.com/office/powerpoint/2010/main" val="17040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 dirty="0" smtClean="0"/>
                  <a:t>Value </a:t>
                </a:r>
                <a:r>
                  <a:rPr lang="en-US" dirty="0"/>
                  <a:t>of </a:t>
                </a:r>
                <a:r>
                  <a:rPr lang="en-US" dirty="0" smtClean="0"/>
                  <a:t>Action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𝜋</m:t>
                        </m:r>
                      </m:sub>
                    </m:sSub>
                    <m:r>
                      <a:rPr lang="en-US" b="0" i="1" smtClean="0">
                        <a:latin typeface="Cambria Math" charset="0"/>
                      </a:rPr>
                      <m:t>(</m:t>
                    </m:r>
                    <m:r>
                      <a:rPr lang="en-US" b="0" i="1" smtClean="0">
                        <a:latin typeface="Cambria Math" charset="0"/>
                      </a:rPr>
                      <m:t>𝑠</m:t>
                    </m:r>
                    <m:r>
                      <a:rPr lang="en-US" b="0" i="1" smtClean="0">
                        <a:latin typeface="Cambria Math" charset="0"/>
                      </a:rPr>
                      <m:t>,</m:t>
                    </m:r>
                    <m:r>
                      <a:rPr lang="en-US" b="0" i="1" smtClean="0">
                        <a:latin typeface="Cambria Math" charset="0"/>
                      </a:rPr>
                      <m:t>𝑎</m:t>
                    </m:r>
                    <m:r>
                      <a:rPr lang="en-US" b="0" i="1" smtClean="0">
                        <a:latin typeface="Cambria Math" charset="0"/>
                      </a:rPr>
                      <m:t>)</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132" t="-8511" b="-42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8730" y="891786"/>
                <a:ext cx="8366539" cy="2579547"/>
              </a:xfrm>
            </p:spPr>
            <p:txBody>
              <a:bodyPr/>
              <a:lstStyle/>
              <a:p>
                <a:pPr>
                  <a:spcAft>
                    <a:spcPts val="1200"/>
                  </a:spcAft>
                </a:pPr>
                <a:r>
                  <a:rPr lang="en-US" sz="2000" dirty="0" smtClean="0"/>
                  <a:t>We define action-value function for policy </a:t>
                </a:r>
                <a14:m>
                  <m:oMath xmlns:m="http://schemas.openxmlformats.org/officeDocument/2006/math">
                    <m:r>
                      <a:rPr lang="en-US" sz="2000" b="0" i="1" smtClean="0">
                        <a:latin typeface="Cambria Math" charset="0"/>
                      </a:rPr>
                      <m:t>𝜋</m:t>
                    </m:r>
                    <m:r>
                      <a:rPr lang="en-US" sz="2000" b="0" i="0" smtClean="0">
                        <a:latin typeface="Cambria Math" charset="0"/>
                      </a:rPr>
                      <m:t> </m:t>
                    </m:r>
                  </m:oMath>
                </a14:m>
                <a:r>
                  <a:rPr lang="en-US" sz="2000" dirty="0" smtClean="0"/>
                  <a:t>to be the value </a:t>
                </a:r>
                <a:r>
                  <a:rPr lang="en-US" sz="2000" dirty="0"/>
                  <a:t>of taking action </a:t>
                </a:r>
                <a14:m>
                  <m:oMath xmlns:m="http://schemas.openxmlformats.org/officeDocument/2006/math">
                    <m:r>
                      <a:rPr lang="en-US" sz="2000" b="0" i="1" smtClean="0">
                        <a:latin typeface="Cambria Math" charset="0"/>
                      </a:rPr>
                      <m:t>𝑎</m:t>
                    </m:r>
                    <m:r>
                      <a:rPr lang="en-US" sz="2000" b="0" i="1" smtClean="0">
                        <a:latin typeface="Cambria Math" charset="0"/>
                      </a:rPr>
                      <m:t> </m:t>
                    </m:r>
                  </m:oMath>
                </a14:m>
                <a:r>
                  <a:rPr lang="en-US" sz="2000" dirty="0" smtClean="0"/>
                  <a:t>in state </a:t>
                </a:r>
                <a14:m>
                  <m:oMath xmlns:m="http://schemas.openxmlformats.org/officeDocument/2006/math">
                    <m:r>
                      <a:rPr lang="en-US" sz="2000" b="0" i="1" smtClean="0">
                        <a:latin typeface="Cambria Math" charset="0"/>
                      </a:rPr>
                      <m:t>𝑠</m:t>
                    </m:r>
                  </m:oMath>
                </a14:m>
                <a:r>
                  <a:rPr lang="en-US" sz="2000" dirty="0" smtClean="0"/>
                  <a:t> under </a:t>
                </a:r>
                <a:r>
                  <a:rPr lang="en-US" sz="2000" dirty="0"/>
                  <a:t>a policy </a:t>
                </a:r>
                <a14:m>
                  <m:oMath xmlns:m="http://schemas.openxmlformats.org/officeDocument/2006/math">
                    <m:r>
                      <a:rPr lang="en-US" sz="2000" b="0" i="1" smtClean="0">
                        <a:latin typeface="Cambria Math" charset="0"/>
                      </a:rPr>
                      <m:t>𝜋</m:t>
                    </m:r>
                  </m:oMath>
                </a14:m>
                <a:r>
                  <a:rPr lang="en-US" sz="2000" dirty="0" smtClean="0"/>
                  <a:t>, </a:t>
                </a:r>
                <a:r>
                  <a:rPr lang="en-US" sz="2000" dirty="0"/>
                  <a:t>denoted </a:t>
                </a:r>
                <a14:m>
                  <m:oMath xmlns:m="http://schemas.openxmlformats.org/officeDocument/2006/math">
                    <m:sSub>
                      <m:sSubPr>
                        <m:ctrlPr>
                          <a:rPr lang="en-US" sz="2000" i="1">
                            <a:latin typeface="Cambria Math" charset="0"/>
                          </a:rPr>
                        </m:ctrlPr>
                      </m:sSubPr>
                      <m:e>
                        <m:r>
                          <a:rPr lang="en-US" sz="2000" i="1">
                            <a:latin typeface="Cambria Math" charset="0"/>
                          </a:rPr>
                          <m:t>𝑞</m:t>
                        </m:r>
                      </m:e>
                      <m:sub>
                        <m:r>
                          <a:rPr lang="en-US" sz="2000" i="1">
                            <a:latin typeface="Cambria Math" charset="0"/>
                          </a:rPr>
                          <m:t>𝜋</m:t>
                        </m:r>
                      </m:sub>
                    </m:sSub>
                    <m:r>
                      <a:rPr lang="en-US" sz="2000" i="1">
                        <a:latin typeface="Cambria Math" charset="0"/>
                      </a:rPr>
                      <m:t>(</m:t>
                    </m:r>
                    <m:r>
                      <a:rPr lang="en-US" sz="2000" i="1">
                        <a:latin typeface="Cambria Math" charset="0"/>
                      </a:rPr>
                      <m:t>𝑠</m:t>
                    </m:r>
                    <m:r>
                      <a:rPr lang="en-US" sz="2000" i="1">
                        <a:latin typeface="Cambria Math" charset="0"/>
                      </a:rPr>
                      <m:t>,</m:t>
                    </m:r>
                    <m:r>
                      <a:rPr lang="en-US" sz="2000" i="1">
                        <a:latin typeface="Cambria Math" charset="0"/>
                      </a:rPr>
                      <m:t>𝑎</m:t>
                    </m:r>
                  </m:oMath>
                </a14:m>
                <a:r>
                  <a:rPr lang="en-US" sz="2000" dirty="0" smtClean="0"/>
                  <a:t>): </a:t>
                </a:r>
              </a:p>
              <a:p>
                <a:pPr algn="ctr">
                  <a:spcAft>
                    <a:spcPts val="1800"/>
                  </a:spcAft>
                </a:pPr>
                <a14:m>
                  <m:oMath xmlns:m="http://schemas.openxmlformats.org/officeDocument/2006/math">
                    <m:sSub>
                      <m:sSubPr>
                        <m:ctrlPr>
                          <a:rPr lang="en-US" sz="2000" b="0" i="1" smtClean="0">
                            <a:latin typeface="Cambria Math" charset="0"/>
                          </a:rPr>
                        </m:ctrlPr>
                      </m:sSubPr>
                      <m:e>
                        <m:r>
                          <a:rPr lang="en-US" sz="2000" b="0" i="1" smtClean="0">
                            <a:latin typeface="Cambria Math" charset="0"/>
                          </a:rPr>
                          <m:t>𝑞</m:t>
                        </m:r>
                      </m:e>
                      <m:sub>
                        <m:r>
                          <a:rPr lang="en-US" sz="2000" b="0" i="1" smtClean="0">
                            <a:latin typeface="Cambria Math" charset="0"/>
                          </a:rPr>
                          <m:t>𝜋</m:t>
                        </m:r>
                      </m:sub>
                    </m:sSub>
                    <m:d>
                      <m:dPr>
                        <m:ctrlPr>
                          <a:rPr lang="en-US" sz="2000" b="0" i="1" smtClean="0">
                            <a:latin typeface="Cambria Math" charset="0"/>
                          </a:rPr>
                        </m:ctrlPr>
                      </m:dPr>
                      <m:e>
                        <m:r>
                          <a:rPr lang="en-US" sz="2000" b="0" i="1" smtClean="0">
                            <a:latin typeface="Cambria Math" charset="0"/>
                          </a:rPr>
                          <m:t>𝑠</m:t>
                        </m:r>
                        <m:r>
                          <a:rPr lang="en-US" sz="2000" b="0" i="1" smtClean="0">
                            <a:latin typeface="Cambria Math" charset="0"/>
                          </a:rPr>
                          <m:t>,</m:t>
                        </m:r>
                        <m:r>
                          <a:rPr lang="en-US" sz="2000" b="0" i="1" smtClean="0">
                            <a:latin typeface="Cambria Math" charset="0"/>
                          </a:rPr>
                          <m:t>𝑎</m:t>
                        </m:r>
                      </m:e>
                    </m:d>
                    <m:r>
                      <a:rPr lang="en-US" sz="2000" b="0" i="1" smtClean="0">
                        <a:latin typeface="Cambria Math" charset="0"/>
                      </a:rPr>
                      <m:t>=</m:t>
                    </m:r>
                    <m:r>
                      <a:rPr lang="en-US" sz="2000" b="0" i="1" smtClean="0">
                        <a:latin typeface="Cambria Math" charset="0"/>
                      </a:rPr>
                      <m:t>𝔼</m:t>
                    </m:r>
                    <m:d>
                      <m:dPr>
                        <m:begChr m:val="["/>
                        <m:endChr m:val="]"/>
                        <m:ctrlPr>
                          <a:rPr lang="pt-BR" sz="2000" b="0" i="1" smtClean="0">
                            <a:latin typeface="Cambria Math" charset="0"/>
                          </a:rPr>
                        </m:ctrlPr>
                      </m:dPr>
                      <m:e>
                        <m:sSub>
                          <m:sSubPr>
                            <m:ctrlPr>
                              <a:rPr lang="en-US" sz="2000" b="0" i="1" smtClean="0">
                                <a:latin typeface="Cambria Math" charset="0"/>
                              </a:rPr>
                            </m:ctrlPr>
                          </m:sSubPr>
                          <m:e>
                            <m:r>
                              <a:rPr lang="en-US" sz="2000" b="0" i="1" smtClean="0">
                                <a:latin typeface="Cambria Math" charset="0"/>
                              </a:rPr>
                              <m:t>𝐺</m:t>
                            </m:r>
                          </m:e>
                          <m:sub>
                            <m:r>
                              <a:rPr lang="en-US" sz="2000" b="0" i="1" smtClean="0">
                                <a:latin typeface="Cambria Math" charset="0"/>
                              </a:rPr>
                              <m:t>𝑡</m:t>
                            </m:r>
                          </m:sub>
                        </m:sSub>
                        <m:r>
                          <a:rPr lang="en-US" sz="2000" b="0" i="1" smtClean="0">
                            <a:latin typeface="Cambria Math" charset="0"/>
                          </a:rPr>
                          <m:t>|</m:t>
                        </m:r>
                        <m:r>
                          <a:rPr lang="en-US" sz="2000" b="0" i="1" smtClean="0">
                            <a:latin typeface="Cambria Math" charset="0"/>
                          </a:rPr>
                          <m:t>𝑠</m:t>
                        </m:r>
                        <m:r>
                          <a:rPr lang="en-US" sz="2000" b="0" i="1" smtClean="0">
                            <a:latin typeface="Cambria Math" charset="0"/>
                          </a:rPr>
                          <m:t>,</m:t>
                        </m:r>
                        <m:r>
                          <a:rPr lang="en-US" sz="2000" b="0" i="1" smtClean="0">
                            <a:latin typeface="Cambria Math" charset="0"/>
                          </a:rPr>
                          <m:t>𝑎</m:t>
                        </m:r>
                      </m:e>
                    </m:d>
                    <m:r>
                      <a:rPr lang="en-US" sz="2000" b="0" i="1" smtClean="0">
                        <a:latin typeface="Cambria Math" charset="0"/>
                      </a:rPr>
                      <m:t>=</m:t>
                    </m:r>
                  </m:oMath>
                </a14:m>
                <a:r>
                  <a:rPr lang="en-US" sz="2000" dirty="0"/>
                  <a:t> </a:t>
                </a:r>
                <a14:m>
                  <m:oMath xmlns:m="http://schemas.openxmlformats.org/officeDocument/2006/math">
                    <m:r>
                      <a:rPr lang="en-US" sz="2000" i="1">
                        <a:latin typeface="Cambria Math" charset="0"/>
                      </a:rPr>
                      <m:t>𝔼</m:t>
                    </m:r>
                    <m:d>
                      <m:dPr>
                        <m:begChr m:val="["/>
                        <m:endChr m:val="]"/>
                        <m:ctrlPr>
                          <a:rPr lang="pt-BR" sz="2000" i="1">
                            <a:latin typeface="Cambria Math" charset="0"/>
                          </a:rPr>
                        </m:ctrlPr>
                      </m:dPr>
                      <m:e>
                        <m:nary>
                          <m:naryPr>
                            <m:chr m:val="∑"/>
                            <m:ctrlPr>
                              <a:rPr lang="is-IS" sz="2000" i="1" smtClean="0">
                                <a:latin typeface="Cambria Math" charset="0"/>
                              </a:rPr>
                            </m:ctrlPr>
                          </m:naryPr>
                          <m:sub>
                            <m:r>
                              <m:rPr>
                                <m:brk m:alnAt="23"/>
                              </m:rPr>
                              <a:rPr lang="en-US" sz="2000" b="0" i="1" smtClean="0">
                                <a:latin typeface="Cambria Math" charset="0"/>
                              </a:rPr>
                              <m:t>𝑘</m:t>
                            </m:r>
                            <m:r>
                              <a:rPr lang="en-US" sz="2000" b="0" i="1" smtClean="0">
                                <a:latin typeface="Cambria Math" charset="0"/>
                              </a:rPr>
                              <m:t>=0</m:t>
                            </m:r>
                          </m:sub>
                          <m:sup>
                            <m:r>
                              <a:rPr lang="en-US" sz="2000" b="0" i="1" smtClean="0">
                                <a:latin typeface="Cambria Math" charset="0"/>
                              </a:rPr>
                              <m:t>∞</m:t>
                            </m:r>
                          </m:sup>
                          <m:e>
                            <m:sSup>
                              <m:sSupPr>
                                <m:ctrlPr>
                                  <a:rPr lang="en-US" sz="2000" b="0" i="1" smtClean="0">
                                    <a:latin typeface="Cambria Math" charset="0"/>
                                  </a:rPr>
                                </m:ctrlPr>
                              </m:sSupPr>
                              <m:e>
                                <m:r>
                                  <a:rPr lang="en-US" sz="2000" b="0" i="1" smtClean="0">
                                    <a:latin typeface="Cambria Math" charset="0"/>
                                  </a:rPr>
                                  <m:t>𝛾</m:t>
                                </m:r>
                              </m:e>
                              <m:sup>
                                <m:r>
                                  <a:rPr lang="en-US" sz="2000" b="0" i="1" smtClean="0">
                                    <a:latin typeface="Cambria Math" charset="0"/>
                                  </a:rPr>
                                  <m:t>𝑘</m:t>
                                </m:r>
                              </m:sup>
                            </m:sSup>
                            <m:sSub>
                              <m:sSubPr>
                                <m:ctrlPr>
                                  <a:rPr lang="en-US" sz="2000" b="0" i="1" smtClean="0">
                                    <a:latin typeface="Cambria Math" charset="0"/>
                                  </a:rPr>
                                </m:ctrlPr>
                              </m:sSubPr>
                              <m:e>
                                <m:r>
                                  <a:rPr lang="en-US" sz="2000" b="0" i="1" smtClean="0">
                                    <a:latin typeface="Cambria Math" charset="0"/>
                                  </a:rPr>
                                  <m:t>𝑅</m:t>
                                </m:r>
                              </m:e>
                              <m:sub>
                                <m:r>
                                  <a:rPr lang="en-US" sz="2000" b="0" i="1" smtClean="0">
                                    <a:latin typeface="Cambria Math" charset="0"/>
                                  </a:rPr>
                                  <m:t>𝑡</m:t>
                                </m:r>
                                <m:r>
                                  <a:rPr lang="en-US" sz="2000" b="0" i="1" smtClean="0">
                                    <a:latin typeface="Cambria Math" charset="0"/>
                                  </a:rPr>
                                  <m:t>+</m:t>
                                </m:r>
                                <m:r>
                                  <a:rPr lang="en-US" sz="2000" b="0" i="1" smtClean="0">
                                    <a:latin typeface="Cambria Math" charset="0"/>
                                  </a:rPr>
                                  <m:t>𝑘</m:t>
                                </m:r>
                                <m:r>
                                  <a:rPr lang="en-US" sz="2000" b="0" i="1" smtClean="0">
                                    <a:latin typeface="Cambria Math" charset="0"/>
                                  </a:rPr>
                                  <m:t>+1</m:t>
                                </m:r>
                              </m:sub>
                            </m:sSub>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𝑆</m:t>
                                </m:r>
                              </m:e>
                              <m:sub>
                                <m:r>
                                  <a:rPr lang="en-US" sz="2000" b="0" i="1" smtClean="0">
                                    <a:latin typeface="Cambria Math" charset="0"/>
                                  </a:rPr>
                                  <m:t>𝑡</m:t>
                                </m:r>
                              </m:sub>
                            </m:sSub>
                            <m:r>
                              <a:rPr lang="en-US" sz="2000" b="0" i="1" smtClean="0">
                                <a:latin typeface="Cambria Math" charset="0"/>
                              </a:rPr>
                              <m:t>=</m:t>
                            </m:r>
                            <m:r>
                              <a:rPr lang="en-US" sz="2000" b="0" i="1" smtClean="0">
                                <a:latin typeface="Cambria Math" charset="0"/>
                              </a:rPr>
                              <m:t>𝑠</m:t>
                            </m:r>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𝐴</m:t>
                                </m:r>
                              </m:e>
                              <m:sub>
                                <m:r>
                                  <a:rPr lang="en-US" sz="2000" b="0" i="1" smtClean="0">
                                    <a:latin typeface="Cambria Math" charset="0"/>
                                  </a:rPr>
                                  <m:t>𝑡</m:t>
                                </m:r>
                              </m:sub>
                            </m:sSub>
                          </m:e>
                        </m:nary>
                        <m:r>
                          <a:rPr lang="en-US" sz="2000" b="0" i="1" smtClean="0">
                            <a:latin typeface="Cambria Math" charset="0"/>
                          </a:rPr>
                          <m:t>=</m:t>
                        </m:r>
                        <m:r>
                          <a:rPr lang="en-US" sz="2000" b="0" i="1" smtClean="0">
                            <a:latin typeface="Cambria Math" charset="0"/>
                          </a:rPr>
                          <m:t>𝑎</m:t>
                        </m:r>
                      </m:e>
                    </m:d>
                  </m:oMath>
                </a14:m>
                <a:endParaRPr lang="en-US" sz="2000" dirty="0" smtClean="0"/>
              </a:p>
              <a:p>
                <a:pPr algn="ctr">
                  <a:spcBef>
                    <a:spcPts val="1824"/>
                  </a:spcBef>
                  <a:spcAft>
                    <a:spcPts val="2400"/>
                  </a:spcAft>
                </a:pPr>
                <a14:m>
                  <m:oMathPara xmlns:m="http://schemas.openxmlformats.org/officeDocument/2006/math">
                    <m:oMathParaPr>
                      <m:jc m:val="centerGroup"/>
                    </m:oMathParaPr>
                    <m:oMath xmlns:m="http://schemas.openxmlformats.org/officeDocument/2006/math">
                      <m:sSub>
                        <m:sSubPr>
                          <m:ctrlPr>
                            <a:rPr lang="en-US" sz="2000" b="0" i="1" smtClean="0">
                              <a:latin typeface="Cambria Math" charset="0"/>
                            </a:rPr>
                          </m:ctrlPr>
                        </m:sSubPr>
                        <m:e>
                          <m:r>
                            <a:rPr lang="en-US" sz="2000" b="0" i="1" smtClean="0">
                              <a:latin typeface="Cambria Math" charset="0"/>
                            </a:rPr>
                            <m:t>𝑞</m:t>
                          </m:r>
                        </m:e>
                        <m:sub>
                          <m:r>
                            <a:rPr lang="en-US" sz="2000" b="0" i="1" smtClean="0">
                              <a:latin typeface="Cambria Math" charset="0"/>
                            </a:rPr>
                            <m:t>𝜋</m:t>
                          </m:r>
                        </m:sub>
                      </m:sSub>
                      <m:d>
                        <m:dPr>
                          <m:ctrlPr>
                            <a:rPr lang="en-US" sz="2000" b="0" i="1" smtClean="0">
                              <a:latin typeface="Cambria Math" charset="0"/>
                            </a:rPr>
                          </m:ctrlPr>
                        </m:dPr>
                        <m:e>
                          <m:r>
                            <a:rPr lang="en-US" sz="2000" b="0" i="1" smtClean="0">
                              <a:latin typeface="Cambria Math" charset="0"/>
                            </a:rPr>
                            <m:t>𝑠</m:t>
                          </m:r>
                          <m:r>
                            <a:rPr lang="en-US" sz="2000" b="0" i="1" smtClean="0">
                              <a:latin typeface="Cambria Math" charset="0"/>
                            </a:rPr>
                            <m:t>,</m:t>
                          </m:r>
                          <m:r>
                            <a:rPr lang="en-US" sz="2000" b="0" i="1" smtClean="0">
                              <a:latin typeface="Cambria Math" charset="0"/>
                            </a:rPr>
                            <m:t>𝑎</m:t>
                          </m:r>
                        </m:e>
                      </m:d>
                      <m:r>
                        <a:rPr lang="en-US" sz="2000" b="0" i="1" smtClean="0">
                          <a:latin typeface="Cambria Math" charset="0"/>
                        </a:rPr>
                        <m:t>=</m:t>
                      </m:r>
                      <m:r>
                        <a:rPr lang="en-US" sz="2000" b="0" i="1" smtClean="0">
                          <a:latin typeface="Cambria Math" charset="0"/>
                        </a:rPr>
                        <m:t>𝔼</m:t>
                      </m:r>
                      <m:d>
                        <m:dPr>
                          <m:begChr m:val="["/>
                          <m:endChr m:val="]"/>
                          <m:ctrlPr>
                            <a:rPr lang="pt-BR" sz="2000" b="0" i="1" smtClean="0">
                              <a:latin typeface="Cambria Math" charset="0"/>
                            </a:rPr>
                          </m:ctrlPr>
                        </m:dPr>
                        <m:e>
                          <m:sSub>
                            <m:sSubPr>
                              <m:ctrlPr>
                                <a:rPr lang="en-US" sz="2000" b="0" i="1" smtClean="0">
                                  <a:latin typeface="Cambria Math" charset="0"/>
                                </a:rPr>
                              </m:ctrlPr>
                            </m:sSubPr>
                            <m:e>
                              <m:r>
                                <a:rPr lang="en-US" sz="2000" b="0" i="1" smtClean="0">
                                  <a:latin typeface="Cambria Math" charset="0"/>
                                </a:rPr>
                                <m:t>𝑅</m:t>
                              </m:r>
                            </m:e>
                            <m:sub>
                              <m:r>
                                <a:rPr lang="en-US" sz="2000" b="0" i="1" smtClean="0">
                                  <a:latin typeface="Cambria Math" charset="0"/>
                                </a:rPr>
                                <m:t>𝑡</m:t>
                              </m:r>
                              <m:r>
                                <a:rPr lang="en-US" sz="2000" b="0" i="1" smtClean="0">
                                  <a:latin typeface="Cambria Math" charset="0"/>
                                </a:rPr>
                                <m:t>+1</m:t>
                              </m:r>
                            </m:sub>
                          </m:sSub>
                          <m:r>
                            <a:rPr lang="en-US" sz="2000" b="0" i="1" smtClean="0">
                              <a:latin typeface="Cambria Math" charset="0"/>
                            </a:rPr>
                            <m:t>+</m:t>
                          </m:r>
                          <m:r>
                            <a:rPr lang="en-US" sz="2000" b="0" i="1" smtClean="0">
                              <a:latin typeface="Cambria Math" charset="0"/>
                            </a:rPr>
                            <m:t>𝛾</m:t>
                          </m:r>
                          <m:sSub>
                            <m:sSubPr>
                              <m:ctrlPr>
                                <a:rPr lang="en-US" sz="2000" b="0" i="1" smtClean="0">
                                  <a:latin typeface="Cambria Math" charset="0"/>
                                </a:rPr>
                              </m:ctrlPr>
                            </m:sSubPr>
                            <m:e>
                              <m:r>
                                <a:rPr lang="en-US" sz="2000" b="0" i="1" smtClean="0">
                                  <a:latin typeface="Cambria Math" charset="0"/>
                                </a:rPr>
                                <m:t>𝑣</m:t>
                              </m:r>
                            </m:e>
                            <m:sub>
                              <m:r>
                                <a:rPr lang="en-US" sz="2000" b="0" i="1" smtClean="0">
                                  <a:latin typeface="Cambria Math" charset="0"/>
                                </a:rPr>
                                <m:t>𝜋</m:t>
                              </m:r>
                            </m:sub>
                          </m:sSub>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charset="0"/>
                                    </a:rPr>
                                    <m:t>𝑆</m:t>
                                  </m:r>
                                </m:e>
                                <m:sub>
                                  <m:r>
                                    <a:rPr lang="en-US" sz="2000" b="0" i="1" smtClean="0">
                                      <a:latin typeface="Cambria Math" charset="0"/>
                                    </a:rPr>
                                    <m:t>𝑡</m:t>
                                  </m:r>
                                  <m:r>
                                    <a:rPr lang="en-US" sz="2000" b="0" i="1" smtClean="0">
                                      <a:latin typeface="Cambria Math" charset="0"/>
                                    </a:rPr>
                                    <m:t>+1</m:t>
                                  </m:r>
                                </m:sub>
                              </m:sSub>
                            </m:e>
                          </m:d>
                          <m:r>
                            <a:rPr lang="en-US" sz="2000" b="0" i="1" smtClean="0">
                              <a:latin typeface="Cambria Math" charset="0"/>
                            </a:rPr>
                            <m:t>|</m:t>
                          </m:r>
                          <m:sSub>
                            <m:sSubPr>
                              <m:ctrlPr>
                                <a:rPr lang="en-US" sz="2000" i="1">
                                  <a:latin typeface="Cambria Math" charset="0"/>
                                </a:rPr>
                              </m:ctrlPr>
                            </m:sSubPr>
                            <m:e>
                              <m:r>
                                <a:rPr lang="en-US" sz="2000" i="1">
                                  <a:latin typeface="Cambria Math" charset="0"/>
                                </a:rPr>
                                <m:t>𝑆</m:t>
                              </m:r>
                            </m:e>
                            <m:sub>
                              <m:r>
                                <a:rPr lang="en-US" sz="2000" i="1">
                                  <a:latin typeface="Cambria Math" charset="0"/>
                                </a:rPr>
                                <m:t>𝑡</m:t>
                              </m:r>
                            </m:sub>
                          </m:sSub>
                          <m:r>
                            <a:rPr lang="en-US" sz="2000" i="1">
                              <a:latin typeface="Cambria Math" charset="0"/>
                            </a:rPr>
                            <m:t>=</m:t>
                          </m:r>
                          <m:r>
                            <a:rPr lang="en-US" sz="2000" b="0" i="1" smtClean="0">
                              <a:latin typeface="Cambria Math" charset="0"/>
                            </a:rPr>
                            <m:t>𝑎</m:t>
                          </m:r>
                          <m:r>
                            <a:rPr lang="en-US" sz="2000" b="0" i="1" smtClean="0">
                              <a:latin typeface="Cambria Math" charset="0"/>
                            </a:rPr>
                            <m:t>, </m:t>
                          </m:r>
                          <m:sSub>
                            <m:sSubPr>
                              <m:ctrlPr>
                                <a:rPr lang="en-US" sz="2000" b="0" i="1" smtClean="0">
                                  <a:latin typeface="Cambria Math" charset="0"/>
                                </a:rPr>
                              </m:ctrlPr>
                            </m:sSubPr>
                            <m:e>
                              <m:r>
                                <a:rPr lang="en-US" sz="2000" b="0" i="1" smtClean="0">
                                  <a:latin typeface="Cambria Math" charset="0"/>
                                </a:rPr>
                                <m:t>𝐴</m:t>
                              </m:r>
                            </m:e>
                            <m:sub>
                              <m:r>
                                <a:rPr lang="en-US" sz="2000" b="0" i="1" smtClean="0">
                                  <a:latin typeface="Cambria Math" charset="0"/>
                                </a:rPr>
                                <m:t>𝑡</m:t>
                              </m:r>
                            </m:sub>
                          </m:sSub>
                          <m:r>
                            <a:rPr lang="en-US" sz="2000" b="0" i="1" smtClean="0">
                              <a:latin typeface="Cambria Math" charset="0"/>
                            </a:rPr>
                            <m:t>=</m:t>
                          </m:r>
                          <m:r>
                            <a:rPr lang="en-US" sz="2000" b="0" i="1" smtClean="0">
                              <a:latin typeface="Cambria Math" charset="0"/>
                            </a:rPr>
                            <m:t>𝑎</m:t>
                          </m:r>
                        </m:e>
                      </m:d>
                    </m:oMath>
                  </m:oMathPara>
                </a14:m>
                <a:endParaRPr lang="en-US" sz="2000" b="0" dirty="0" smtClean="0"/>
              </a:p>
              <a:p>
                <a:pPr algn="ctr">
                  <a:spcBef>
                    <a:spcPts val="1824"/>
                  </a:spcBef>
                  <a:spcAft>
                    <a:spcPts val="2400"/>
                  </a:spcAft>
                </a:pPr>
                <a14:m>
                  <m:oMathPara xmlns:m="http://schemas.openxmlformats.org/officeDocument/2006/math">
                    <m:oMathParaPr>
                      <m:jc m:val="centerGroup"/>
                    </m:oMathParaPr>
                    <m:oMath xmlns:m="http://schemas.openxmlformats.org/officeDocument/2006/math">
                      <m:r>
                        <a:rPr lang="en-US" sz="2000" b="0" i="1" smtClean="0">
                          <a:latin typeface="Cambria Math" charset="0"/>
                        </a:rPr>
                        <m:t>=</m:t>
                      </m:r>
                      <m:nary>
                        <m:naryPr>
                          <m:chr m:val="∑"/>
                          <m:supHide m:val="on"/>
                          <m:ctrlPr>
                            <a:rPr lang="en-US" sz="2000" b="0" i="1" smtClean="0">
                              <a:latin typeface="Cambria Math" charset="0"/>
                            </a:rPr>
                          </m:ctrlPr>
                        </m:naryPr>
                        <m:sub>
                          <m:sSup>
                            <m:sSupPr>
                              <m:ctrlPr>
                                <a:rPr lang="en-US" sz="2000" b="0" i="1" smtClean="0">
                                  <a:latin typeface="Cambria Math" charset="0"/>
                                </a:rPr>
                              </m:ctrlPr>
                            </m:sSupPr>
                            <m:e>
                              <m:r>
                                <m:rPr>
                                  <m:brk m:alnAt="7"/>
                                </m:rPr>
                                <a:rPr lang="en-US" sz="2000" b="0" i="1" smtClean="0">
                                  <a:latin typeface="Cambria Math" charset="0"/>
                                </a:rPr>
                                <m:t>𝑠</m:t>
                              </m:r>
                            </m:e>
                            <m:sup>
                              <m:r>
                                <a:rPr lang="en-US" sz="2000" b="0" i="1" smtClean="0">
                                  <a:latin typeface="Cambria Math" charset="0"/>
                                </a:rPr>
                                <m:t>′</m:t>
                              </m:r>
                            </m:sup>
                          </m:sSup>
                          <m:r>
                            <m:rPr>
                              <m:brk m:alnAt="7"/>
                            </m:rPr>
                            <a:rPr lang="en-US" sz="2000" b="0" i="1" smtClean="0">
                              <a:latin typeface="Cambria Math" charset="0"/>
                            </a:rPr>
                            <m:t>,</m:t>
                          </m:r>
                          <m:r>
                            <a:rPr lang="en-US" sz="2000" b="0" i="1" smtClean="0">
                              <a:latin typeface="Cambria Math" charset="0"/>
                            </a:rPr>
                            <m:t>𝑟</m:t>
                          </m:r>
                        </m:sub>
                        <m:sup/>
                        <m:e>
                          <m:r>
                            <a:rPr lang="en-US" sz="2000" b="0" i="1" smtClean="0">
                              <a:latin typeface="Cambria Math" charset="0"/>
                            </a:rPr>
                            <m:t>𝑝</m:t>
                          </m:r>
                          <m:d>
                            <m:dPr>
                              <m:ctrlPr>
                                <a:rPr lang="en-US" sz="2000" b="0" i="1" smtClean="0">
                                  <a:latin typeface="Cambria Math" charset="0"/>
                                </a:rPr>
                              </m:ctrlPr>
                            </m:dPr>
                            <m:e>
                              <m:sSup>
                                <m:sSupPr>
                                  <m:ctrlPr>
                                    <a:rPr lang="en-US" sz="2000" b="0" i="1" smtClean="0">
                                      <a:latin typeface="Cambria Math" charset="0"/>
                                    </a:rPr>
                                  </m:ctrlPr>
                                </m:sSupPr>
                                <m:e>
                                  <m:r>
                                    <a:rPr lang="en-US" sz="2000" b="0" i="1" smtClean="0">
                                      <a:latin typeface="Cambria Math" charset="0"/>
                                    </a:rPr>
                                    <m:t>𝑠</m:t>
                                  </m:r>
                                </m:e>
                                <m:sup>
                                  <m:r>
                                    <a:rPr lang="en-US" sz="2000" b="0" i="1" smtClean="0">
                                      <a:latin typeface="Cambria Math" charset="0"/>
                                    </a:rPr>
                                    <m:t>′</m:t>
                                  </m:r>
                                </m:sup>
                              </m:sSup>
                              <m:r>
                                <a:rPr lang="en-US" sz="2000" b="0" i="1" smtClean="0">
                                  <a:latin typeface="Cambria Math" charset="0"/>
                                </a:rPr>
                                <m:t>,</m:t>
                              </m:r>
                              <m:r>
                                <a:rPr lang="en-US" sz="2000" b="0" i="1" smtClean="0">
                                  <a:latin typeface="Cambria Math" charset="0"/>
                                </a:rPr>
                                <m:t>𝑟</m:t>
                              </m:r>
                            </m:e>
                            <m:e>
                              <m:r>
                                <a:rPr lang="en-US" sz="2000" b="0" i="1" smtClean="0">
                                  <a:latin typeface="Cambria Math" charset="0"/>
                                </a:rPr>
                                <m:t>𝑠</m:t>
                              </m:r>
                              <m:r>
                                <a:rPr lang="en-US" sz="2000" b="0" i="1" smtClean="0">
                                  <a:latin typeface="Cambria Math" charset="0"/>
                                </a:rPr>
                                <m:t>,</m:t>
                              </m:r>
                              <m:r>
                                <a:rPr lang="en-US" sz="2000" b="0" i="1" smtClean="0">
                                  <a:latin typeface="Cambria Math" charset="0"/>
                                </a:rPr>
                                <m:t>𝑎</m:t>
                              </m:r>
                            </m:e>
                          </m:d>
                          <m:r>
                            <a:rPr lang="en-US" sz="2000" b="0" i="1" smtClean="0">
                              <a:latin typeface="Cambria Math" charset="0"/>
                            </a:rPr>
                            <m:t>[</m:t>
                          </m:r>
                          <m:r>
                            <a:rPr lang="en-US" sz="2000" b="0" i="1" smtClean="0">
                              <a:latin typeface="Cambria Math" charset="0"/>
                            </a:rPr>
                            <m:t>𝑟</m:t>
                          </m:r>
                          <m:r>
                            <a:rPr lang="en-US" sz="2000" b="0" i="1" smtClean="0">
                              <a:latin typeface="Cambria Math" charset="0"/>
                            </a:rPr>
                            <m:t>+</m:t>
                          </m:r>
                          <m:r>
                            <a:rPr lang="en-US" sz="2000" b="0" i="1" smtClean="0">
                              <a:latin typeface="Cambria Math" charset="0"/>
                            </a:rPr>
                            <m:t>𝛾</m:t>
                          </m:r>
                          <m:sSub>
                            <m:sSubPr>
                              <m:ctrlPr>
                                <a:rPr lang="en-US" sz="2000" b="0" i="1" smtClean="0">
                                  <a:latin typeface="Cambria Math" charset="0"/>
                                </a:rPr>
                              </m:ctrlPr>
                            </m:sSubPr>
                            <m:e>
                              <m:r>
                                <a:rPr lang="en-US" sz="2000" b="0" i="1" smtClean="0">
                                  <a:latin typeface="Cambria Math" charset="0"/>
                                </a:rPr>
                                <m:t>𝑣</m:t>
                              </m:r>
                            </m:e>
                            <m:sub>
                              <m:r>
                                <a:rPr lang="en-US" sz="2000" b="0" i="1" smtClean="0">
                                  <a:latin typeface="Cambria Math" charset="0"/>
                                </a:rPr>
                                <m:t>𝜋</m:t>
                              </m:r>
                            </m:sub>
                          </m:sSub>
                          <m:r>
                            <a:rPr lang="en-US" sz="2000" b="0" i="1" smtClean="0">
                              <a:latin typeface="Cambria Math" charset="0"/>
                            </a:rPr>
                            <m:t>(</m:t>
                          </m:r>
                          <m:sSup>
                            <m:sSupPr>
                              <m:ctrlPr>
                                <a:rPr lang="en-US" sz="2000" b="0" i="1" smtClean="0">
                                  <a:latin typeface="Cambria Math" charset="0"/>
                                </a:rPr>
                              </m:ctrlPr>
                            </m:sSupPr>
                            <m:e>
                              <m:r>
                                <a:rPr lang="en-US" sz="2000" b="0" i="1" smtClean="0">
                                  <a:latin typeface="Cambria Math" charset="0"/>
                                </a:rPr>
                                <m:t>𝑠</m:t>
                              </m:r>
                            </m:e>
                            <m:sup>
                              <m:r>
                                <a:rPr lang="en-US" sz="2000" b="0" i="1" smtClean="0">
                                  <a:latin typeface="Cambria Math" charset="0"/>
                                </a:rPr>
                                <m:t>′</m:t>
                              </m:r>
                            </m:sup>
                          </m:sSup>
                          <m:r>
                            <a:rPr lang="en-US" sz="2000" b="0" i="1" smtClean="0">
                              <a:latin typeface="Cambria Math" charset="0"/>
                            </a:rPr>
                            <m:t>)</m:t>
                          </m:r>
                        </m:e>
                      </m:nary>
                      <m:r>
                        <a:rPr lang="en-US" sz="2000" b="0" i="1" smtClean="0">
                          <a:latin typeface="Cambria Math" charset="0"/>
                        </a:rPr>
                        <m:t>]</m:t>
                      </m:r>
                    </m:oMath>
                  </m:oMathPara>
                </a14:m>
                <a:endParaRPr lang="en-US" sz="2000" b="0" dirty="0" smtClean="0"/>
              </a:p>
              <a:p>
                <a:pPr algn="ctr"/>
                <a:endParaRPr lang="en-US" sz="2000" dirty="0" smtClean="0"/>
              </a:p>
              <a:p>
                <a:pPr algn="ctr"/>
                <a:endParaRPr lang="en-US" sz="2000" dirty="0"/>
              </a:p>
              <a:p>
                <a:pPr algn="ctr"/>
                <a:endParaRPr lang="en-US" sz="2000" dirty="0" smtClean="0"/>
              </a:p>
              <a:p>
                <a:pPr algn="ctr"/>
                <a:endParaRPr lang="en-US" sz="2000" dirty="0"/>
              </a:p>
              <a:p>
                <a:pPr marL="457200">
                  <a:lnSpc>
                    <a:spcPct val="200000"/>
                  </a:lnSpc>
                  <a:spcBef>
                    <a:spcPts val="0"/>
                  </a:spcBef>
                </a:pPr>
                <a:r>
                  <a:rPr lang="en-US" sz="2000" dirty="0" smtClean="0">
                    <a:latin typeface="Karla" charset="0"/>
                    <a:ea typeface="Karla" charset="0"/>
                    <a:cs typeface="Karla" charset="0"/>
                    <a:sym typeface="Roboto"/>
                  </a:rPr>
                  <a:t>Notes: The </a:t>
                </a:r>
                <a:r>
                  <a:rPr lang="en-US" sz="2000" dirty="0">
                    <a:latin typeface="Karla" charset="0"/>
                    <a:ea typeface="Karla" charset="0"/>
                    <a:cs typeface="Karla" charset="0"/>
                    <a:sym typeface="Roboto"/>
                  </a:rPr>
                  <a:t>first action is taken </a:t>
                </a:r>
                <a:r>
                  <a:rPr lang="en-US" sz="2000" b="1" dirty="0">
                    <a:latin typeface="Karla" charset="0"/>
                    <a:ea typeface="Karla" charset="0"/>
                    <a:cs typeface="Karla" charset="0"/>
                    <a:sym typeface="Roboto"/>
                  </a:rPr>
                  <a:t>not</a:t>
                </a:r>
                <a:r>
                  <a:rPr lang="en-US" sz="2000" dirty="0">
                    <a:latin typeface="Karla" charset="0"/>
                    <a:ea typeface="Karla" charset="0"/>
                    <a:cs typeface="Karla" charset="0"/>
                    <a:sym typeface="Roboto"/>
                  </a:rPr>
                  <a:t> from the </a:t>
                </a:r>
                <a:r>
                  <a:rPr lang="en-US" sz="2000" dirty="0" smtClean="0">
                    <a:latin typeface="Karla" charset="0"/>
                    <a:ea typeface="Karla" charset="0"/>
                    <a:cs typeface="Karla" charset="0"/>
                    <a:sym typeface="Roboto"/>
                  </a:rPr>
                  <a:t>policy</a:t>
                </a:r>
                <a:r>
                  <a:rPr lang="en-US" sz="2000" dirty="0">
                    <a:latin typeface="Karla" charset="0"/>
                    <a:ea typeface="Karla" charset="0"/>
                    <a:cs typeface="Karla" charset="0"/>
                    <a:sym typeface="Roboto"/>
                  </a:rPr>
                  <a:t>. </a:t>
                </a:r>
              </a:p>
              <a:p>
                <a:pPr algn="ctr"/>
                <a:endParaRPr lang="en-US" sz="2000" dirty="0" smtClean="0"/>
              </a:p>
              <a:p>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8730" y="891786"/>
                <a:ext cx="8366539" cy="2579547"/>
              </a:xfrm>
              <a:blipFill rotWithShape="0">
                <a:blip r:embed="rId4"/>
                <a:stretch>
                  <a:fillRect l="-802" t="-15366" b="-1033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50</a:t>
            </a:fld>
            <a:endParaRPr lang="uk-UA"/>
          </a:p>
        </p:txBody>
      </p:sp>
      <p:grpSp>
        <p:nvGrpSpPr>
          <p:cNvPr id="41" name="Group 40"/>
          <p:cNvGrpSpPr/>
          <p:nvPr/>
        </p:nvGrpSpPr>
        <p:grpSpPr>
          <a:xfrm>
            <a:off x="2074334" y="4185086"/>
            <a:ext cx="4383669" cy="548892"/>
            <a:chOff x="907685" y="1363853"/>
            <a:chExt cx="4724401" cy="591556"/>
          </a:xfrm>
        </p:grpSpPr>
        <p:cxnSp>
          <p:nvCxnSpPr>
            <p:cNvPr id="42" name="Straight Arrow Connector 41"/>
            <p:cNvCxnSpPr/>
            <p:nvPr/>
          </p:nvCxnSpPr>
          <p:spPr>
            <a:xfrm flipH="1">
              <a:off x="3748107" y="1797757"/>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907685" y="1363853"/>
              <a:ext cx="4724401" cy="591556"/>
              <a:chOff x="907685" y="1363853"/>
              <a:chExt cx="4724401" cy="591556"/>
            </a:xfrm>
          </p:grpSpPr>
          <p:grpSp>
            <p:nvGrpSpPr>
              <p:cNvPr id="44" name="Group 43"/>
              <p:cNvGrpSpPr/>
              <p:nvPr/>
            </p:nvGrpSpPr>
            <p:grpSpPr>
              <a:xfrm>
                <a:off x="907685" y="1363853"/>
                <a:ext cx="4724401" cy="591556"/>
                <a:chOff x="2017986" y="2309299"/>
                <a:chExt cx="4724401" cy="591556"/>
              </a:xfrm>
            </p:grpSpPr>
            <p:sp>
              <p:nvSpPr>
                <p:cNvPr id="46" name="Rectangle 45"/>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7" name="Rectangle 46"/>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8" name="Rectangle 47"/>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49" name="Straight Arrow Connector 48"/>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879428" y="2540873"/>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095924" y="2368596"/>
                  <a:ext cx="343364" cy="307777"/>
                </a:xfrm>
                <a:prstGeom prst="rect">
                  <a:avLst/>
                </a:prstGeom>
                <a:noFill/>
              </p:spPr>
              <p:txBody>
                <a:bodyPr wrap="none" rtlCol="0">
                  <a:spAutoFit/>
                </a:bodyPr>
                <a:lstStyle/>
                <a:p>
                  <a:r>
                    <a:rPr lang="en-US" dirty="0" smtClean="0"/>
                    <a:t>-1</a:t>
                  </a:r>
                  <a:endParaRPr lang="en-US" dirty="0"/>
                </a:p>
              </p:txBody>
            </p:sp>
            <p:sp>
              <p:nvSpPr>
                <p:cNvPr id="54" name="TextBox 53"/>
                <p:cNvSpPr txBox="1"/>
                <p:nvPr/>
              </p:nvSpPr>
              <p:spPr>
                <a:xfrm>
                  <a:off x="3920321" y="2360244"/>
                  <a:ext cx="343364" cy="307777"/>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5805995" y="2309299"/>
                  <a:ext cx="388248" cy="307777"/>
                </a:xfrm>
                <a:prstGeom prst="rect">
                  <a:avLst/>
                </a:prstGeom>
                <a:noFill/>
              </p:spPr>
              <p:txBody>
                <a:bodyPr wrap="none" rtlCol="0">
                  <a:spAutoFit/>
                </a:bodyPr>
                <a:lstStyle/>
                <a:p>
                  <a:r>
                    <a:rPr lang="en-US" dirty="0" smtClean="0"/>
                    <a:t>+3</a:t>
                  </a:r>
                  <a:endParaRPr lang="en-US" dirty="0"/>
                </a:p>
              </p:txBody>
            </p:sp>
          </p:grpSp>
          <p:cxnSp>
            <p:nvCxnSpPr>
              <p:cNvPr id="45" name="Elbow Connector 44"/>
              <p:cNvCxnSpPr/>
              <p:nvPr/>
            </p:nvCxnSpPr>
            <p:spPr>
              <a:xfrm flipH="1" flipV="1">
                <a:off x="5132845" y="1387851"/>
                <a:ext cx="499241" cy="283779"/>
              </a:xfrm>
              <a:prstGeom prst="bentConnector4">
                <a:avLst>
                  <a:gd name="adj1" fmla="val -45790"/>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7835074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 dirty="0" smtClean="0"/>
                  <a:t>Value </a:t>
                </a:r>
                <a:r>
                  <a:rPr lang="en-US" dirty="0"/>
                  <a:t>of </a:t>
                </a:r>
                <a:r>
                  <a:rPr lang="en-US" dirty="0" smtClean="0"/>
                  <a:t>Action </a:t>
                </a:r>
                <a14:m>
                  <m:oMath xmlns:m="http://schemas.openxmlformats.org/officeDocument/2006/math">
                    <m:sSub>
                      <m:sSubPr>
                        <m:ctrlPr>
                          <a:rPr lang="en-US" b="0" i="1" smtClean="0">
                            <a:latin typeface="Cambria Math" charset="0"/>
                          </a:rPr>
                        </m:ctrlPr>
                      </m:sSubPr>
                      <m:e>
                        <m:r>
                          <a:rPr lang="en-US" b="0" i="1" smtClean="0">
                            <a:latin typeface="Cambria Math" charset="0"/>
                          </a:rPr>
                          <m:t>𝑞</m:t>
                        </m:r>
                      </m:e>
                      <m:sub>
                        <m:r>
                          <a:rPr lang="en-US" b="0" i="1" smtClean="0">
                            <a:latin typeface="Cambria Math" charset="0"/>
                          </a:rPr>
                          <m:t>𝜋</m:t>
                        </m:r>
                      </m:sub>
                    </m:sSub>
                    <m:r>
                      <a:rPr lang="en-US" b="0" i="1" smtClean="0">
                        <a:latin typeface="Cambria Math" charset="0"/>
                      </a:rPr>
                      <m:t>(</m:t>
                    </m:r>
                    <m:r>
                      <a:rPr lang="en-US" b="0" i="1" smtClean="0">
                        <a:latin typeface="Cambria Math" charset="0"/>
                      </a:rPr>
                      <m:t>𝑠</m:t>
                    </m:r>
                    <m:r>
                      <a:rPr lang="en-US" b="0" i="1" smtClean="0">
                        <a:latin typeface="Cambria Math" charset="0"/>
                      </a:rPr>
                      <m:t>,</m:t>
                    </m:r>
                    <m:r>
                      <a:rPr lang="en-US" b="0" i="1" smtClean="0">
                        <a:latin typeface="Cambria Math" charset="0"/>
                      </a:rPr>
                      <m:t>𝑎</m:t>
                    </m:r>
                    <m:r>
                      <a:rPr lang="en-US" b="0" i="1" smtClean="0">
                        <a:latin typeface="Cambria Math" charset="0"/>
                      </a:rPr>
                      <m:t>)</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132" t="-8511" b="-42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82895" y="1672866"/>
                <a:ext cx="8366539" cy="1583357"/>
              </a:xfrm>
            </p:spPr>
            <p:txBody>
              <a:bodyPr/>
              <a:lstStyle/>
              <a:p>
                <a:r>
                  <a:rPr lang="en-US" sz="2000" dirty="0" smtClean="0"/>
                  <a:t>Consider discount factor </a:t>
                </a:r>
                <a14:m>
                  <m:oMath xmlns:m="http://schemas.openxmlformats.org/officeDocument/2006/math">
                    <m:r>
                      <a:rPr lang="en-US" sz="2000" i="1">
                        <a:latin typeface="Cambria Math" charset="0"/>
                      </a:rPr>
                      <m:t>𝛾</m:t>
                    </m:r>
                    <m:r>
                      <a:rPr lang="en-US" sz="2000" i="1">
                        <a:latin typeface="Cambria Math" charset="0"/>
                      </a:rPr>
                      <m:t>=0.5</m:t>
                    </m:r>
                  </m:oMath>
                </a14:m>
                <a:endParaRPr lang="en-US" sz="2000" dirty="0"/>
              </a:p>
              <a:p>
                <a:r>
                  <a:rPr lang="en-US" sz="2000" dirty="0" smtClean="0"/>
                  <a:t>Policy: </a:t>
                </a:r>
                <a:r>
                  <a:rPr lang="en-US" sz="2000" b="1" dirty="0" smtClean="0"/>
                  <a:t>always go left</a:t>
                </a:r>
                <a:endParaRPr lang="en-US" sz="2000" b="1" dirty="0"/>
              </a:p>
              <a:p>
                <a:pPr>
                  <a:spcBef>
                    <a:spcPts val="1704"/>
                  </a:spcBef>
                </a:pPr>
                <a:r>
                  <a:rPr lang="en-US" sz="2000" dirty="0" smtClean="0"/>
                  <a:t>q</a:t>
                </a:r>
                <a14:m>
                  <m:oMath xmlns:m="http://schemas.openxmlformats.org/officeDocument/2006/math">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i="1">
                                <a:latin typeface="Cambria Math" charset="0"/>
                              </a:rPr>
                              <m:t>0</m:t>
                            </m:r>
                          </m:sub>
                        </m:sSub>
                        <m:r>
                          <a:rPr lang="en-US" sz="2000" b="0" i="1" smtClean="0">
                            <a:latin typeface="Cambria Math" charset="0"/>
                          </a:rPr>
                          <m:t>, </m:t>
                        </m:r>
                        <m:r>
                          <a:rPr lang="en-US" sz="2000" b="0" i="1" smtClean="0">
                            <a:latin typeface="Cambria Math" charset="0"/>
                          </a:rPr>
                          <m:t>𝑙𝑒𝑓𝑡</m:t>
                        </m:r>
                      </m:e>
                    </m:d>
                    <m:r>
                      <a:rPr lang="en-US" sz="2000" i="1">
                        <a:latin typeface="Cambria Math" charset="0"/>
                      </a:rPr>
                      <m:t>=−1+0.5</m:t>
                    </m:r>
                    <m:d>
                      <m:dPr>
                        <m:ctrlPr>
                          <a:rPr lang="en-US" sz="2000" i="1">
                            <a:latin typeface="Cambria Math" charset="0"/>
                          </a:rPr>
                        </m:ctrlPr>
                      </m:dPr>
                      <m:e>
                        <m:r>
                          <a:rPr lang="en-US" sz="2000" i="1">
                            <a:latin typeface="Cambria Math" charset="0"/>
                          </a:rPr>
                          <m:t>−1</m:t>
                        </m:r>
                      </m:e>
                    </m:d>
                    <m:r>
                      <a:rPr lang="en-US" sz="2000" i="1">
                        <a:latin typeface="Cambria Math" charset="0"/>
                      </a:rPr>
                      <m:t>+</m:t>
                    </m:r>
                    <m:sSup>
                      <m:sSupPr>
                        <m:ctrlPr>
                          <a:rPr lang="en-US" sz="2000" i="1">
                            <a:latin typeface="Cambria Math" charset="0"/>
                          </a:rPr>
                        </m:ctrlPr>
                      </m:sSupPr>
                      <m:e>
                        <m:d>
                          <m:dPr>
                            <m:ctrlPr>
                              <a:rPr lang="en-US" sz="2000" i="1">
                                <a:latin typeface="Cambria Math" charset="0"/>
                              </a:rPr>
                            </m:ctrlPr>
                          </m:dPr>
                          <m:e>
                            <m:r>
                              <a:rPr lang="en-US" sz="2000" i="1">
                                <a:latin typeface="Cambria Math" charset="0"/>
                              </a:rPr>
                              <m:t>0.5</m:t>
                            </m:r>
                          </m:e>
                        </m:d>
                      </m:e>
                      <m:sup>
                        <m:r>
                          <a:rPr lang="en-US" sz="2000" i="1">
                            <a:latin typeface="Cambria Math" charset="0"/>
                          </a:rPr>
                          <m:t>2</m:t>
                        </m:r>
                      </m:sup>
                    </m:sSup>
                    <m:d>
                      <m:dPr>
                        <m:ctrlPr>
                          <a:rPr lang="en-US" sz="2000" i="1">
                            <a:latin typeface="Cambria Math" charset="0"/>
                          </a:rPr>
                        </m:ctrlPr>
                      </m:dPr>
                      <m:e>
                        <m:r>
                          <a:rPr lang="en-US" sz="2000" i="1">
                            <a:latin typeface="Cambria Math" charset="0"/>
                          </a:rPr>
                          <m:t>−1</m:t>
                        </m:r>
                      </m:e>
                    </m:d>
                    <m:r>
                      <a:rPr lang="en-US" sz="2000" i="1">
                        <a:latin typeface="Cambria Math" charset="0"/>
                      </a:rPr>
                      <m:t>+…=−2</m:t>
                    </m:r>
                  </m:oMath>
                </a14:m>
                <a:endParaRPr lang="en-US" sz="2000" dirty="0" smtClean="0"/>
              </a:p>
              <a:p>
                <a:pPr>
                  <a:spcBef>
                    <a:spcPts val="1704"/>
                  </a:spcBef>
                </a:pPr>
                <a:r>
                  <a:rPr lang="en-US" sz="2000" dirty="0"/>
                  <a:t>q</a:t>
                </a:r>
                <a14:m>
                  <m:oMath xmlns:m="http://schemas.openxmlformats.org/officeDocument/2006/math">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i="1">
                                <a:latin typeface="Cambria Math" charset="0"/>
                              </a:rPr>
                              <m:t>0</m:t>
                            </m:r>
                          </m:sub>
                        </m:sSub>
                        <m:r>
                          <a:rPr lang="en-US" sz="2000" i="1">
                            <a:latin typeface="Cambria Math" charset="0"/>
                          </a:rPr>
                          <m:t>, </m:t>
                        </m:r>
                        <m:r>
                          <a:rPr lang="en-US" sz="2000" b="0" i="1" smtClean="0">
                            <a:latin typeface="Cambria Math" charset="0"/>
                          </a:rPr>
                          <m:t>𝑟𝑖𝑔h𝑡</m:t>
                        </m:r>
                      </m:e>
                    </m:d>
                    <m:r>
                      <a:rPr lang="en-US" sz="2000" b="0" i="1" smtClean="0">
                        <a:latin typeface="Cambria Math" charset="0"/>
                      </a:rPr>
                      <m:t>=−1+0.5</m:t>
                    </m:r>
                    <m:d>
                      <m:dPr>
                        <m:ctrlPr>
                          <a:rPr lang="en-US" sz="2000" b="0" i="1" smtClean="0">
                            <a:latin typeface="Cambria Math" charset="0"/>
                          </a:rPr>
                        </m:ctrlPr>
                      </m:dPr>
                      <m:e>
                        <m:r>
                          <a:rPr lang="en-US" sz="2000" b="0" i="1" smtClean="0">
                            <a:latin typeface="Cambria Math" charset="0"/>
                          </a:rPr>
                          <m:t>−1</m:t>
                        </m:r>
                      </m:e>
                    </m:d>
                    <m:r>
                      <a:rPr lang="en-US" sz="2000" b="0" i="1" smtClean="0">
                        <a:latin typeface="Cambria Math" charset="0"/>
                      </a:rPr>
                      <m:t>+</m:t>
                    </m:r>
                    <m:sSup>
                      <m:sSupPr>
                        <m:ctrlPr>
                          <a:rPr lang="en-US" sz="2000" b="0" i="1" smtClean="0">
                            <a:latin typeface="Cambria Math" charset="0"/>
                          </a:rPr>
                        </m:ctrlPr>
                      </m:sSupPr>
                      <m:e>
                        <m:d>
                          <m:dPr>
                            <m:ctrlPr>
                              <a:rPr lang="en-US" sz="2000" b="0" i="1" smtClean="0">
                                <a:latin typeface="Cambria Math" charset="0"/>
                              </a:rPr>
                            </m:ctrlPr>
                          </m:dPr>
                          <m:e>
                            <m:r>
                              <a:rPr lang="en-US" sz="2000" b="0" i="1" smtClean="0">
                                <a:latin typeface="Cambria Math" charset="0"/>
                              </a:rPr>
                              <m:t>0.5</m:t>
                            </m:r>
                          </m:e>
                        </m:d>
                      </m:e>
                      <m:sup>
                        <m:r>
                          <a:rPr lang="en-US" sz="2000" b="0" i="1" smtClean="0">
                            <a:latin typeface="Cambria Math" charset="0"/>
                          </a:rPr>
                          <m:t>2</m:t>
                        </m:r>
                      </m:sup>
                    </m:sSup>
                    <m:d>
                      <m:dPr>
                        <m:ctrlPr>
                          <a:rPr lang="en-US" sz="2000" b="0" i="1" smtClean="0">
                            <a:latin typeface="Cambria Math" charset="0"/>
                          </a:rPr>
                        </m:ctrlPr>
                      </m:dPr>
                      <m:e>
                        <m:r>
                          <a:rPr lang="en-US" sz="2000" b="0" i="1" smtClean="0">
                            <a:latin typeface="Cambria Math" charset="0"/>
                          </a:rPr>
                          <m:t>−1</m:t>
                        </m:r>
                      </m:e>
                    </m:d>
                    <m:r>
                      <a:rPr lang="en-US" sz="2000" b="0" i="1" smtClean="0">
                        <a:latin typeface="Cambria Math" charset="0"/>
                      </a:rPr>
                      <m:t>+…=−2</m:t>
                    </m:r>
                  </m:oMath>
                </a14:m>
                <a:endParaRPr lang="en-US" sz="2000" b="0" dirty="0" smtClean="0"/>
              </a:p>
              <a:p>
                <a:pPr>
                  <a:spcBef>
                    <a:spcPts val="1704"/>
                  </a:spcBef>
                </a:pPr>
                <a:r>
                  <a:rPr lang="en-US" sz="2000" dirty="0"/>
                  <a:t>q</a:t>
                </a:r>
                <a14:m>
                  <m:oMath xmlns:m="http://schemas.openxmlformats.org/officeDocument/2006/math">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b="0" i="1" smtClean="0">
                                <a:latin typeface="Cambria Math" charset="0"/>
                              </a:rPr>
                              <m:t>1</m:t>
                            </m:r>
                          </m:sub>
                        </m:sSub>
                        <m:r>
                          <a:rPr lang="en-US" sz="2000" i="1">
                            <a:latin typeface="Cambria Math" charset="0"/>
                          </a:rPr>
                          <m:t>, </m:t>
                        </m:r>
                        <m:r>
                          <a:rPr lang="en-US" sz="2000" b="0" i="1" smtClean="0">
                            <a:latin typeface="Cambria Math" charset="0"/>
                          </a:rPr>
                          <m:t>𝑙𝑒𝑓𝑡</m:t>
                        </m:r>
                      </m:e>
                    </m:d>
                    <m:r>
                      <a:rPr lang="en-US" sz="2000" i="1">
                        <a:latin typeface="Cambria Math" charset="0"/>
                      </a:rPr>
                      <m:t>=−1+0.5</m:t>
                    </m:r>
                    <m:d>
                      <m:dPr>
                        <m:ctrlPr>
                          <a:rPr lang="en-US" sz="2000" i="1">
                            <a:latin typeface="Cambria Math" charset="0"/>
                          </a:rPr>
                        </m:ctrlPr>
                      </m:dPr>
                      <m:e>
                        <m:r>
                          <a:rPr lang="en-US" sz="2000" i="1">
                            <a:latin typeface="Cambria Math" charset="0"/>
                          </a:rPr>
                          <m:t>−1</m:t>
                        </m:r>
                      </m:e>
                    </m:d>
                    <m:r>
                      <a:rPr lang="en-US" sz="2000" i="1">
                        <a:latin typeface="Cambria Math" charset="0"/>
                      </a:rPr>
                      <m:t>+</m:t>
                    </m:r>
                    <m:sSup>
                      <m:sSupPr>
                        <m:ctrlPr>
                          <a:rPr lang="en-US" sz="2000" i="1">
                            <a:latin typeface="Cambria Math" charset="0"/>
                          </a:rPr>
                        </m:ctrlPr>
                      </m:sSupPr>
                      <m:e>
                        <m:d>
                          <m:dPr>
                            <m:ctrlPr>
                              <a:rPr lang="en-US" sz="2000" i="1">
                                <a:latin typeface="Cambria Math" charset="0"/>
                              </a:rPr>
                            </m:ctrlPr>
                          </m:dPr>
                          <m:e>
                            <m:r>
                              <a:rPr lang="en-US" sz="2000" i="1">
                                <a:latin typeface="Cambria Math" charset="0"/>
                              </a:rPr>
                              <m:t>0.5</m:t>
                            </m:r>
                          </m:e>
                        </m:d>
                      </m:e>
                      <m:sup>
                        <m:r>
                          <a:rPr lang="en-US" sz="2000" i="1">
                            <a:latin typeface="Cambria Math" charset="0"/>
                          </a:rPr>
                          <m:t>2</m:t>
                        </m:r>
                      </m:sup>
                    </m:sSup>
                    <m:d>
                      <m:dPr>
                        <m:ctrlPr>
                          <a:rPr lang="en-US" sz="2000" i="1">
                            <a:latin typeface="Cambria Math" charset="0"/>
                          </a:rPr>
                        </m:ctrlPr>
                      </m:dPr>
                      <m:e>
                        <m:r>
                          <a:rPr lang="en-US" sz="2000" i="1">
                            <a:latin typeface="Cambria Math" charset="0"/>
                          </a:rPr>
                          <m:t>−1</m:t>
                        </m:r>
                      </m:e>
                    </m:d>
                    <m:r>
                      <a:rPr lang="en-US" sz="2000" i="1">
                        <a:latin typeface="Cambria Math" charset="0"/>
                      </a:rPr>
                      <m:t>+…=−2</m:t>
                    </m:r>
                  </m:oMath>
                </a14:m>
                <a:endParaRPr lang="en-US" sz="2000" dirty="0" smtClean="0"/>
              </a:p>
              <a:p>
                <a:pPr>
                  <a:spcBef>
                    <a:spcPts val="1704"/>
                  </a:spcBef>
                </a:pPr>
                <a:r>
                  <a:rPr lang="en-US" sz="2000" dirty="0"/>
                  <a:t>q</a:t>
                </a:r>
                <a14:m>
                  <m:oMath xmlns:m="http://schemas.openxmlformats.org/officeDocument/2006/math">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b="0" i="1" smtClean="0">
                                <a:latin typeface="Cambria Math" charset="0"/>
                              </a:rPr>
                              <m:t>1</m:t>
                            </m:r>
                          </m:sub>
                        </m:sSub>
                        <m:r>
                          <a:rPr lang="en-US" sz="2000" i="1">
                            <a:latin typeface="Cambria Math" charset="0"/>
                          </a:rPr>
                          <m:t>, </m:t>
                        </m:r>
                        <m:r>
                          <a:rPr lang="en-US" sz="2000" i="1">
                            <a:latin typeface="Cambria Math" charset="0"/>
                          </a:rPr>
                          <m:t>𝑟𝑖𝑔h𝑡</m:t>
                        </m:r>
                      </m:e>
                    </m:d>
                    <m:r>
                      <a:rPr lang="en-US" sz="2000" i="1">
                        <a:latin typeface="Cambria Math" charset="0"/>
                      </a:rPr>
                      <m:t>=</m:t>
                    </m:r>
                    <m:r>
                      <a:rPr lang="en-US" sz="2000" b="0" i="1" smtClean="0">
                        <a:latin typeface="Cambria Math" charset="0"/>
                      </a:rPr>
                      <m:t>−1+0.5</m:t>
                    </m:r>
                    <m:d>
                      <m:dPr>
                        <m:ctrlPr>
                          <a:rPr lang="en-US" sz="2000" b="0" i="1" smtClean="0">
                            <a:latin typeface="Cambria Math" charset="0"/>
                          </a:rPr>
                        </m:ctrlPr>
                      </m:dPr>
                      <m:e>
                        <m:r>
                          <a:rPr lang="en-US" sz="2000" b="0" i="1" smtClean="0">
                            <a:latin typeface="Cambria Math" charset="0"/>
                          </a:rPr>
                          <m:t>3</m:t>
                        </m:r>
                      </m:e>
                    </m:d>
                    <m:r>
                      <a:rPr lang="en-US" sz="2000" i="1">
                        <a:latin typeface="Cambria Math" charset="0"/>
                      </a:rPr>
                      <m:t>+</m:t>
                    </m:r>
                    <m:sSup>
                      <m:sSupPr>
                        <m:ctrlPr>
                          <a:rPr lang="en-US" sz="2000" b="0" i="1" smtClean="0">
                            <a:latin typeface="Cambria Math" charset="0"/>
                          </a:rPr>
                        </m:ctrlPr>
                      </m:sSupPr>
                      <m:e>
                        <m:r>
                          <a:rPr lang="en-US" sz="2000" i="1">
                            <a:latin typeface="Cambria Math" charset="0"/>
                          </a:rPr>
                          <m:t>0.5</m:t>
                        </m:r>
                      </m:e>
                      <m:sup>
                        <m:r>
                          <a:rPr lang="en-US" sz="2000" b="0" i="1" smtClean="0">
                            <a:latin typeface="Cambria Math" charset="0"/>
                          </a:rPr>
                          <m:t>2</m:t>
                        </m:r>
                      </m:sup>
                    </m:sSup>
                    <m:d>
                      <m:dPr>
                        <m:ctrlPr>
                          <a:rPr lang="en-US" sz="2000" b="0" i="1" smtClean="0">
                            <a:latin typeface="Cambria Math" charset="0"/>
                          </a:rPr>
                        </m:ctrlPr>
                      </m:dPr>
                      <m:e>
                        <m:r>
                          <a:rPr lang="en-US" sz="2000" b="0" i="1" smtClean="0">
                            <a:latin typeface="Cambria Math" charset="0"/>
                          </a:rPr>
                          <m:t>−1</m:t>
                        </m:r>
                      </m:e>
                    </m:d>
                    <m:r>
                      <a:rPr lang="en-US" sz="2000" b="0" i="1" smtClean="0">
                        <a:latin typeface="Cambria Math" charset="0"/>
                      </a:rPr>
                      <m:t>+…</m:t>
                    </m:r>
                    <m:r>
                      <a:rPr lang="en-US" sz="2000" i="1">
                        <a:latin typeface="Cambria Math" charset="0"/>
                      </a:rPr>
                      <m:t>=</m:t>
                    </m:r>
                    <m:r>
                      <a:rPr lang="en-US" sz="2000" b="0" i="1" smtClean="0">
                        <a:latin typeface="Cambria Math" charset="0"/>
                      </a:rPr>
                      <m:t>0</m:t>
                    </m:r>
                  </m:oMath>
                </a14:m>
                <a:endParaRPr lang="en-US" sz="2000" dirty="0"/>
              </a:p>
              <a:p>
                <a:pPr>
                  <a:spcBef>
                    <a:spcPts val="1704"/>
                  </a:spcBef>
                </a:pPr>
                <a:r>
                  <a:rPr lang="en-US" sz="2000" dirty="0"/>
                  <a:t> </a:t>
                </a:r>
              </a:p>
              <a:p>
                <a:pPr>
                  <a:spcBef>
                    <a:spcPts val="1704"/>
                  </a:spcBef>
                </a:pPr>
                <a:endParaRPr lang="en-US" sz="2000" dirty="0"/>
              </a:p>
              <a:p>
                <a:pPr>
                  <a:spcBef>
                    <a:spcPts val="1704"/>
                  </a:spcBef>
                </a:pPr>
                <a:r>
                  <a:rPr lang="en-US" sz="2000" dirty="0"/>
                  <a:t> </a:t>
                </a:r>
              </a:p>
              <a:p>
                <a:pPr>
                  <a:spcBef>
                    <a:spcPts val="1704"/>
                  </a:spcBef>
                </a:pPr>
                <a:endParaRPr lang="en-US" sz="2000" dirty="0" smtClean="0"/>
              </a:p>
              <a:p>
                <a:pPr>
                  <a:spcBef>
                    <a:spcPts val="1704"/>
                  </a:spcBef>
                </a:pPr>
                <a:r>
                  <a:rPr lang="en-US" sz="2000" dirty="0" smtClean="0"/>
                  <a:t> </a:t>
                </a:r>
              </a:p>
              <a:p>
                <a:pPr>
                  <a:spcBef>
                    <a:spcPts val="1704"/>
                  </a:spcBef>
                </a:pPr>
                <a:r>
                  <a:rPr lang="en-US" sz="2000" dirty="0" smtClean="0"/>
                  <a:t>q(s1, left) = </a:t>
                </a:r>
                <a:r>
                  <a:rPr lang="mr-IN" sz="2000" dirty="0" smtClean="0"/>
                  <a:t>…</a:t>
                </a:r>
                <a:r>
                  <a:rPr lang="en-US" sz="2000" dirty="0" smtClean="0"/>
                  <a:t> =-2 </a:t>
                </a:r>
              </a:p>
              <a:p>
                <a:pPr>
                  <a:spcBef>
                    <a:spcPts val="1704"/>
                  </a:spcBef>
                </a:pPr>
                <a:r>
                  <a:rPr lang="en-US" sz="2000" dirty="0" smtClean="0"/>
                  <a:t>Q(s1, right) = 3 –gamma.. </a:t>
                </a:r>
                <a:r>
                  <a:rPr lang="mr-IN" sz="2000" dirty="0" smtClean="0"/>
                  <a:t>…</a:t>
                </a:r>
                <a:r>
                  <a:rPr lang="en-US" sz="2000" dirty="0" smtClean="0"/>
                  <a:t> = 2 </a:t>
                </a:r>
                <a:endParaRPr lang="en-US" sz="2000" dirty="0"/>
              </a:p>
              <a:p>
                <a:pPr>
                  <a:spcBef>
                    <a:spcPts val="1704"/>
                  </a:spcBef>
                </a:pPr>
                <a14:m>
                  <m:oMathPara xmlns:m="http://schemas.openxmlformats.org/officeDocument/2006/math">
                    <m:oMathParaPr>
                      <m:jc m:val="centerGroup"/>
                    </m:oMathParaPr>
                    <m:oMath xmlns:m="http://schemas.openxmlformats.org/officeDocument/2006/math">
                      <m:r>
                        <a:rPr lang="en-US" sz="2000" i="1">
                          <a:latin typeface="Cambria Math" charset="0"/>
                        </a:rPr>
                        <m:t>𝑣</m:t>
                      </m:r>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i="1">
                                  <a:latin typeface="Cambria Math" charset="0"/>
                                </a:rPr>
                                <m:t>1</m:t>
                              </m:r>
                            </m:sub>
                          </m:sSub>
                        </m:e>
                      </m:d>
                      <m:r>
                        <a:rPr lang="en-US" sz="2000" i="1">
                          <a:latin typeface="Cambria Math" charset="0"/>
                        </a:rPr>
                        <m:t>=−1+0.5</m:t>
                      </m:r>
                      <m:d>
                        <m:dPr>
                          <m:ctrlPr>
                            <a:rPr lang="en-US" sz="2000" i="1">
                              <a:latin typeface="Cambria Math" charset="0"/>
                            </a:rPr>
                          </m:ctrlPr>
                        </m:dPr>
                        <m:e>
                          <m:r>
                            <a:rPr lang="en-US" sz="2000" i="1">
                              <a:latin typeface="Cambria Math" charset="0"/>
                            </a:rPr>
                            <m:t>−1</m:t>
                          </m:r>
                        </m:e>
                      </m:d>
                      <m:r>
                        <a:rPr lang="en-US" sz="2000" i="1">
                          <a:latin typeface="Cambria Math" charset="0"/>
                        </a:rPr>
                        <m:t>+</m:t>
                      </m:r>
                      <m:sSup>
                        <m:sSupPr>
                          <m:ctrlPr>
                            <a:rPr lang="en-US" sz="2000" i="1">
                              <a:latin typeface="Cambria Math" charset="0"/>
                            </a:rPr>
                          </m:ctrlPr>
                        </m:sSupPr>
                        <m:e>
                          <m:d>
                            <m:dPr>
                              <m:ctrlPr>
                                <a:rPr lang="en-US" sz="2000" i="1">
                                  <a:latin typeface="Cambria Math" charset="0"/>
                                </a:rPr>
                              </m:ctrlPr>
                            </m:dPr>
                            <m:e>
                              <m:r>
                                <a:rPr lang="en-US" sz="2000" i="1">
                                  <a:latin typeface="Cambria Math" charset="0"/>
                                </a:rPr>
                                <m:t>0.5</m:t>
                              </m:r>
                            </m:e>
                          </m:d>
                        </m:e>
                        <m:sup>
                          <m:r>
                            <a:rPr lang="en-US" sz="2000" i="1">
                              <a:latin typeface="Cambria Math" charset="0"/>
                            </a:rPr>
                            <m:t>2</m:t>
                          </m:r>
                        </m:sup>
                      </m:sSup>
                      <m:d>
                        <m:dPr>
                          <m:ctrlPr>
                            <a:rPr lang="en-US" sz="2000" i="1">
                              <a:latin typeface="Cambria Math" charset="0"/>
                            </a:rPr>
                          </m:ctrlPr>
                        </m:dPr>
                        <m:e>
                          <m:r>
                            <a:rPr lang="en-US" sz="2000" i="1">
                              <a:latin typeface="Cambria Math" charset="0"/>
                            </a:rPr>
                            <m:t>−1</m:t>
                          </m:r>
                        </m:e>
                      </m:d>
                      <m:r>
                        <a:rPr lang="en-US" sz="2000" i="1">
                          <a:latin typeface="Cambria Math" charset="0"/>
                        </a:rPr>
                        <m:t>+…=−</m:t>
                      </m:r>
                      <m:r>
                        <a:rPr lang="en-US" sz="2000" i="1">
                          <a:latin typeface="Cambria Math" charset="0"/>
                        </a:rPr>
                        <m:t>2</m:t>
                      </m:r>
                    </m:oMath>
                  </m:oMathPara>
                </a14:m>
                <a:endParaRPr lang="en-US" sz="2000" dirty="0"/>
              </a:p>
              <a:p>
                <a:pPr>
                  <a:spcBef>
                    <a:spcPts val="1704"/>
                  </a:spcBef>
                </a:pPr>
                <a14:m>
                  <m:oMathPara xmlns:m="http://schemas.openxmlformats.org/officeDocument/2006/math">
                    <m:oMathParaPr>
                      <m:jc m:val="centerGroup"/>
                    </m:oMathParaPr>
                    <m:oMath xmlns:m="http://schemas.openxmlformats.org/officeDocument/2006/math">
                      <m:r>
                        <a:rPr lang="en-US" sz="2000" i="1">
                          <a:latin typeface="Cambria Math" charset="0"/>
                        </a:rPr>
                        <m:t>𝑣</m:t>
                      </m:r>
                      <m:d>
                        <m:dPr>
                          <m:ctrlPr>
                            <a:rPr lang="en-US" sz="2000" i="1">
                              <a:latin typeface="Cambria Math" charset="0"/>
                            </a:rPr>
                          </m:ctrlPr>
                        </m:dPr>
                        <m:e>
                          <m:sSub>
                            <m:sSubPr>
                              <m:ctrlPr>
                                <a:rPr lang="en-US" sz="2000" i="1">
                                  <a:latin typeface="Cambria Math" charset="0"/>
                                </a:rPr>
                              </m:ctrlPr>
                            </m:sSubPr>
                            <m:e>
                              <m:r>
                                <a:rPr lang="en-US" sz="2000" i="1">
                                  <a:latin typeface="Cambria Math" charset="0"/>
                                </a:rPr>
                                <m:t>𝑆</m:t>
                              </m:r>
                            </m:e>
                            <m:sub>
                              <m:r>
                                <a:rPr lang="en-US" sz="2000" i="1">
                                  <a:latin typeface="Cambria Math" charset="0"/>
                                </a:rPr>
                                <m:t>2</m:t>
                              </m:r>
                            </m:sub>
                          </m:sSub>
                        </m:e>
                      </m:d>
                      <m:r>
                        <a:rPr lang="en-US" sz="2000" i="1">
                          <a:latin typeface="Cambria Math" charset="0"/>
                        </a:rPr>
                        <m:t>=</m:t>
                      </m:r>
                      <m:r>
                        <a:rPr lang="en-US" sz="2000" i="1">
                          <a:latin typeface="Cambria Math" charset="0"/>
                        </a:rPr>
                        <m:t>+3</m:t>
                      </m:r>
                      <m:r>
                        <a:rPr lang="en-US" sz="2000" i="1">
                          <a:latin typeface="Cambria Math" charset="0"/>
                        </a:rPr>
                        <m:t>+0.5</m:t>
                      </m:r>
                      <m:d>
                        <m:dPr>
                          <m:ctrlPr>
                            <a:rPr lang="en-US" sz="2000" i="1">
                              <a:latin typeface="Cambria Math" charset="0"/>
                            </a:rPr>
                          </m:ctrlPr>
                        </m:dPr>
                        <m:e>
                          <m:r>
                            <a:rPr lang="en-US" sz="2000" i="1">
                              <a:latin typeface="Cambria Math" charset="0"/>
                            </a:rPr>
                            <m:t>−1</m:t>
                          </m:r>
                        </m:e>
                      </m:d>
                      <m:r>
                        <a:rPr lang="en-US" sz="2000" i="1">
                          <a:latin typeface="Cambria Math" charset="0"/>
                        </a:rPr>
                        <m:t>+</m:t>
                      </m:r>
                      <m:sSup>
                        <m:sSupPr>
                          <m:ctrlPr>
                            <a:rPr lang="en-US" sz="2000" i="1">
                              <a:latin typeface="Cambria Math" charset="0"/>
                            </a:rPr>
                          </m:ctrlPr>
                        </m:sSupPr>
                        <m:e>
                          <m:d>
                            <m:dPr>
                              <m:ctrlPr>
                                <a:rPr lang="en-US" sz="2000" i="1">
                                  <a:latin typeface="Cambria Math" charset="0"/>
                                </a:rPr>
                              </m:ctrlPr>
                            </m:dPr>
                            <m:e>
                              <m:r>
                                <a:rPr lang="en-US" sz="2000" i="1">
                                  <a:latin typeface="Cambria Math" charset="0"/>
                                </a:rPr>
                                <m:t>0.5</m:t>
                              </m:r>
                            </m:e>
                          </m:d>
                        </m:e>
                        <m:sup>
                          <m:r>
                            <a:rPr lang="en-US" sz="2000" i="1">
                              <a:latin typeface="Cambria Math" charset="0"/>
                            </a:rPr>
                            <m:t>2</m:t>
                          </m:r>
                        </m:sup>
                      </m:sSup>
                      <m:d>
                        <m:dPr>
                          <m:ctrlPr>
                            <a:rPr lang="en-US" sz="2000" i="1">
                              <a:latin typeface="Cambria Math" charset="0"/>
                            </a:rPr>
                          </m:ctrlPr>
                        </m:dPr>
                        <m:e>
                          <m:r>
                            <a:rPr lang="en-US" sz="2000" i="1">
                              <a:latin typeface="Cambria Math" charset="0"/>
                            </a:rPr>
                            <m:t>−1</m:t>
                          </m:r>
                        </m:e>
                      </m:d>
                      <m:r>
                        <a:rPr lang="en-US" sz="2000" i="1">
                          <a:latin typeface="Cambria Math" charset="0"/>
                        </a:rPr>
                        <m:t>+…=</m:t>
                      </m:r>
                      <m:r>
                        <a:rPr lang="en-US" sz="2000" i="1">
                          <a:latin typeface="Cambria Math" charset="0"/>
                        </a:rPr>
                        <m:t>2</m:t>
                      </m:r>
                    </m:oMath>
                  </m:oMathPara>
                </a14:m>
                <a:endParaRPr lang="en-US" sz="2000" dirty="0"/>
              </a:p>
              <a:p>
                <a:r>
                  <a:rPr lang="en-US" sz="2000" dirty="0"/>
                  <a:t>Policy: </a:t>
                </a:r>
                <a:r>
                  <a:rPr lang="en-US" sz="2000" b="1" dirty="0"/>
                  <a:t>always go right</a:t>
                </a:r>
                <a:endParaRPr lang="en-US" sz="2000" b="1" dirty="0"/>
              </a:p>
              <a:p>
                <a:endParaRPr lang="en-US" sz="2000" b="1" dirty="0"/>
              </a:p>
              <a:p>
                <a:endParaRPr lang="en-US" sz="2000" b="1" dirty="0"/>
              </a:p>
              <a:p>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82895" y="1672866"/>
                <a:ext cx="8366539" cy="1583357"/>
              </a:xfrm>
              <a:blipFill rotWithShape="0">
                <a:blip r:embed="rId4"/>
                <a:stretch>
                  <a:fillRect l="-728" t="-1923" b="-3780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51</a:t>
            </a:fld>
            <a:endParaRPr lang="uk-UA"/>
          </a:p>
        </p:txBody>
      </p:sp>
      <p:grpSp>
        <p:nvGrpSpPr>
          <p:cNvPr id="41" name="Group 40"/>
          <p:cNvGrpSpPr/>
          <p:nvPr/>
        </p:nvGrpSpPr>
        <p:grpSpPr>
          <a:xfrm>
            <a:off x="2474331" y="959672"/>
            <a:ext cx="4383669" cy="548892"/>
            <a:chOff x="907685" y="1363853"/>
            <a:chExt cx="4724401" cy="591556"/>
          </a:xfrm>
        </p:grpSpPr>
        <p:cxnSp>
          <p:nvCxnSpPr>
            <p:cNvPr id="42" name="Straight Arrow Connector 41"/>
            <p:cNvCxnSpPr/>
            <p:nvPr/>
          </p:nvCxnSpPr>
          <p:spPr>
            <a:xfrm flipH="1">
              <a:off x="3748107" y="1797757"/>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907685" y="1363853"/>
              <a:ext cx="4724401" cy="591556"/>
              <a:chOff x="907685" y="1363853"/>
              <a:chExt cx="4724401" cy="591556"/>
            </a:xfrm>
          </p:grpSpPr>
          <p:grpSp>
            <p:nvGrpSpPr>
              <p:cNvPr id="44" name="Group 43"/>
              <p:cNvGrpSpPr/>
              <p:nvPr/>
            </p:nvGrpSpPr>
            <p:grpSpPr>
              <a:xfrm>
                <a:off x="907685" y="1363853"/>
                <a:ext cx="4724401" cy="591556"/>
                <a:chOff x="2017986" y="2309299"/>
                <a:chExt cx="4724401" cy="591556"/>
              </a:xfrm>
            </p:grpSpPr>
            <p:sp>
              <p:nvSpPr>
                <p:cNvPr id="46" name="Rectangle 45"/>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7" name="Rectangle 46"/>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8" name="Rectangle 47"/>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49" name="Straight Arrow Connector 48"/>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879428" y="2540873"/>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095924" y="2368596"/>
                  <a:ext cx="343364" cy="307777"/>
                </a:xfrm>
                <a:prstGeom prst="rect">
                  <a:avLst/>
                </a:prstGeom>
                <a:noFill/>
              </p:spPr>
              <p:txBody>
                <a:bodyPr wrap="none" rtlCol="0">
                  <a:spAutoFit/>
                </a:bodyPr>
                <a:lstStyle/>
                <a:p>
                  <a:r>
                    <a:rPr lang="en-US" dirty="0" smtClean="0"/>
                    <a:t>-1</a:t>
                  </a:r>
                  <a:endParaRPr lang="en-US" dirty="0"/>
                </a:p>
              </p:txBody>
            </p:sp>
            <p:sp>
              <p:nvSpPr>
                <p:cNvPr id="54" name="TextBox 53"/>
                <p:cNvSpPr txBox="1"/>
                <p:nvPr/>
              </p:nvSpPr>
              <p:spPr>
                <a:xfrm>
                  <a:off x="3920321" y="2360244"/>
                  <a:ext cx="343364" cy="307777"/>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5805995" y="2309299"/>
                  <a:ext cx="388248" cy="307777"/>
                </a:xfrm>
                <a:prstGeom prst="rect">
                  <a:avLst/>
                </a:prstGeom>
                <a:noFill/>
              </p:spPr>
              <p:txBody>
                <a:bodyPr wrap="none" rtlCol="0">
                  <a:spAutoFit/>
                </a:bodyPr>
                <a:lstStyle/>
                <a:p>
                  <a:r>
                    <a:rPr lang="en-US" dirty="0" smtClean="0"/>
                    <a:t>+3</a:t>
                  </a:r>
                  <a:endParaRPr lang="en-US" dirty="0"/>
                </a:p>
              </p:txBody>
            </p:sp>
          </p:grpSp>
          <p:cxnSp>
            <p:nvCxnSpPr>
              <p:cNvPr id="45" name="Elbow Connector 44"/>
              <p:cNvCxnSpPr/>
              <p:nvPr/>
            </p:nvCxnSpPr>
            <p:spPr>
              <a:xfrm flipH="1" flipV="1">
                <a:off x="5132845" y="1387851"/>
                <a:ext cx="499241" cy="283779"/>
              </a:xfrm>
              <a:prstGeom prst="bentConnector4">
                <a:avLst>
                  <a:gd name="adj1" fmla="val -45790"/>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956484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(deterministic)  </a:t>
            </a:r>
            <a:endParaRPr lang="en-US" dirty="0"/>
          </a:p>
        </p:txBody>
      </p:sp>
      <p:pic>
        <p:nvPicPr>
          <p:cNvPr id="4" name="Picture 3"/>
          <p:cNvPicPr>
            <a:picLocks noChangeAspect="1"/>
          </p:cNvPicPr>
          <p:nvPr/>
        </p:nvPicPr>
        <p:blipFill>
          <a:blip r:embed="rId3"/>
          <a:stretch>
            <a:fillRect/>
          </a:stretch>
        </p:blipFill>
        <p:spPr>
          <a:xfrm>
            <a:off x="261969" y="873014"/>
            <a:ext cx="3906148" cy="2858157"/>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4477405" y="873014"/>
                <a:ext cx="3920359" cy="3778727"/>
              </a:xfrm>
              <a:prstGeom prst="rect">
                <a:avLst/>
              </a:prstGeom>
            </p:spPr>
            <p:txBody>
              <a:bodyPr wrap="square">
                <a:spAutoFit/>
              </a:bodyPr>
              <a:lstStyle/>
              <a:p>
                <a:r>
                  <a:rPr lang="en-US" sz="1800" dirty="0" smtClean="0">
                    <a:latin typeface="Karla" charset="0"/>
                    <a:ea typeface="Karla" charset="0"/>
                    <a:cs typeface="Karla" charset="0"/>
                  </a:rPr>
                  <a:t>Lets start with state </a:t>
                </a:r>
                <a:r>
                  <a:rPr lang="en-US" sz="1800" i="1" dirty="0" smtClean="0">
                    <a:latin typeface="Cambria Math" charset="0"/>
                    <a:ea typeface="Cambria Math" charset="0"/>
                    <a:cs typeface="Cambria Math" charset="0"/>
                  </a:rPr>
                  <a:t>S</a:t>
                </a:r>
                <a:r>
                  <a:rPr lang="en-US" sz="1800" i="1" baseline="-25000" dirty="0" smtClean="0">
                    <a:latin typeface="Cambria Math" charset="0"/>
                    <a:ea typeface="Cambria Math" charset="0"/>
                    <a:cs typeface="Cambria Math" charset="0"/>
                  </a:rPr>
                  <a:t>0</a:t>
                </a:r>
                <a:r>
                  <a:rPr lang="en-US" sz="1800" dirty="0" smtClean="0">
                    <a:latin typeface="Karla" charset="0"/>
                    <a:ea typeface="Karla" charset="0"/>
                    <a:cs typeface="Karla" charset="0"/>
                  </a:rPr>
                  <a:t>, and take the action </a:t>
                </a:r>
                <a:r>
                  <a:rPr lang="en-US" sz="1800" i="1" dirty="0" err="1" smtClean="0">
                    <a:latin typeface="Cambria Math" charset="0"/>
                    <a:ea typeface="Cambria Math" charset="0"/>
                    <a:cs typeface="Cambria Math" charset="0"/>
                  </a:rPr>
                  <a:t>a</a:t>
                </a:r>
                <a:r>
                  <a:rPr lang="en-US" sz="1800" i="1" baseline="-25000" dirty="0" err="1" smtClean="0">
                    <a:latin typeface="Cambria Math" charset="0"/>
                    <a:ea typeface="Cambria Math" charset="0"/>
                    <a:cs typeface="Cambria Math" charset="0"/>
                  </a:rPr>
                  <a:t>i</a:t>
                </a:r>
                <a:r>
                  <a:rPr lang="en-US" sz="1800" dirty="0" smtClean="0">
                    <a:latin typeface="Karla" charset="0"/>
                    <a:ea typeface="Karla" charset="0"/>
                    <a:cs typeface="Karla" charset="0"/>
                  </a:rPr>
                  <a:t>, then </a:t>
                </a:r>
                <a:r>
                  <a:rPr lang="en-US" sz="1800" dirty="0">
                    <a:latin typeface="Karla" charset="0"/>
                    <a:ea typeface="Karla" charset="0"/>
                    <a:cs typeface="Karla" charset="0"/>
                  </a:rPr>
                  <a:t>the value will be </a:t>
                </a:r>
                <a:endParaRPr lang="en-US" sz="1800" dirty="0" smtClean="0">
                  <a:latin typeface="Karla" charset="0"/>
                  <a:ea typeface="Karla" charset="0"/>
                  <a:cs typeface="Karla" charset="0"/>
                </a:endParaRPr>
              </a:p>
              <a:p>
                <a:endParaRPr lang="en-US" sz="1800" dirty="0" smtClean="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d>
                        <m:dPr>
                          <m:ctrlPr>
                            <a:rPr lang="en-US" sz="1800" b="0" i="1" smtClean="0">
                              <a:latin typeface="Cambria Math" charset="0"/>
                              <a:ea typeface="Karla" charset="0"/>
                              <a:cs typeface="Karla" charset="0"/>
                            </a:rPr>
                          </m:ctrlPr>
                        </m:dPr>
                        <m:e>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𝑎</m:t>
                              </m:r>
                            </m:e>
                            <m:sub>
                              <m:r>
                                <a:rPr lang="en-US" sz="1800" b="0" i="1" smtClean="0">
                                  <a:latin typeface="Cambria Math" charset="0"/>
                                  <a:ea typeface="Karla" charset="0"/>
                                  <a:cs typeface="Karla" charset="0"/>
                                </a:rPr>
                                <m:t>𝑖</m:t>
                              </m:r>
                            </m:sub>
                          </m:sSub>
                        </m:e>
                      </m:d>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b="0" i="1" smtClean="0">
                              <a:latin typeface="Cambria Math" charset="0"/>
                              <a:ea typeface="Karla" charset="0"/>
                              <a:cs typeface="Karla" charset="0"/>
                            </a:rPr>
                            <m:t>𝑖</m:t>
                          </m:r>
                        </m:sub>
                      </m:sSub>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𝛾</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𝑖</m:t>
                          </m:r>
                        </m:sub>
                      </m:sSub>
                    </m:oMath>
                  </m:oMathPara>
                </a14:m>
                <a:endParaRPr lang="en-US" sz="1800" b="0" dirty="0" smtClean="0">
                  <a:latin typeface="Karla" charset="0"/>
                  <a:ea typeface="Karla" charset="0"/>
                  <a:cs typeface="Karla" charset="0"/>
                </a:endParaRPr>
              </a:p>
              <a:p>
                <a:endParaRPr lang="en-US" sz="1800" dirty="0">
                  <a:latin typeface="Karla" charset="0"/>
                  <a:ea typeface="Karla" charset="0"/>
                  <a:cs typeface="Karla" charset="0"/>
                </a:endParaRPr>
              </a:p>
              <a:p>
                <a:r>
                  <a:rPr lang="en-US" sz="1800" dirty="0" smtClean="0">
                    <a:latin typeface="Karla" charset="0"/>
                    <a:ea typeface="Karla" charset="0"/>
                    <a:cs typeface="Karla" charset="0"/>
                  </a:rPr>
                  <a:t>So</a:t>
                </a:r>
                <a:r>
                  <a:rPr lang="en-US" sz="1800" dirty="0">
                    <a:latin typeface="Karla" charset="0"/>
                    <a:ea typeface="Karla" charset="0"/>
                    <a:cs typeface="Karla" charset="0"/>
                  </a:rPr>
                  <a:t>, to choose the best possible action, the agent needs to calculate </a:t>
                </a:r>
                <a:r>
                  <a:rPr lang="en-US" sz="1800" dirty="0" smtClean="0">
                    <a:latin typeface="Karla" charset="0"/>
                    <a:ea typeface="Karla" charset="0"/>
                    <a:cs typeface="Karla" charset="0"/>
                  </a:rPr>
                  <a:t>the </a:t>
                </a:r>
                <a:r>
                  <a:rPr lang="en-US" sz="1800" dirty="0">
                    <a:latin typeface="Karla" charset="0"/>
                    <a:ea typeface="Karla" charset="0"/>
                    <a:cs typeface="Karla" charset="0"/>
                  </a:rPr>
                  <a:t>resulting values for every action and choose the maximum possible outcome</a:t>
                </a:r>
                <a:r>
                  <a:rPr lang="en-US" sz="1800" dirty="0" smtClean="0">
                    <a:latin typeface="Karla" charset="0"/>
                    <a:ea typeface="Karla" charset="0"/>
                    <a:cs typeface="Karla" charset="0"/>
                  </a:rPr>
                  <a:t>. (not totally greedy) </a:t>
                </a:r>
              </a:p>
              <a:p>
                <a:endParaRPr lang="en-US" sz="1800" i="1" dirty="0">
                  <a:latin typeface="Cambria Math"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rPr>
                          </m:ctrlPr>
                        </m:sSubPr>
                        <m:e>
                          <m:r>
                            <a:rPr lang="en-US" sz="1800" b="0" i="1" smtClean="0">
                              <a:latin typeface="Cambria Math" charset="0"/>
                            </a:rPr>
                            <m:t>𝑉</m:t>
                          </m:r>
                        </m:e>
                        <m:sub>
                          <m:r>
                            <a:rPr lang="en-US" sz="1800" b="0" i="1" smtClean="0">
                              <a:latin typeface="Cambria Math" charset="0"/>
                            </a:rPr>
                            <m:t>0</m:t>
                          </m:r>
                        </m:sub>
                      </m:sSub>
                      <m:r>
                        <a:rPr lang="en-US" sz="1800" b="0" i="1" smtClean="0">
                          <a:latin typeface="Cambria Math" charset="0"/>
                        </a:rPr>
                        <m:t>=</m:t>
                      </m:r>
                      <m:func>
                        <m:funcPr>
                          <m:ctrlPr>
                            <a:rPr lang="en-US" sz="1800" b="0" i="1" smtClean="0">
                              <a:latin typeface="Cambria Math" charset="0"/>
                            </a:rPr>
                          </m:ctrlPr>
                        </m:funcPr>
                        <m:fName>
                          <m:limLow>
                            <m:limLowPr>
                              <m:ctrlPr>
                                <a:rPr lang="en-US" sz="1800" b="0" i="1" smtClean="0">
                                  <a:latin typeface="Cambria Math" charset="0"/>
                                </a:rPr>
                              </m:ctrlPr>
                            </m:limLowPr>
                            <m:e>
                              <m:r>
                                <m:rPr>
                                  <m:sty m:val="p"/>
                                </m:rPr>
                                <a:rPr lang="en-US" sz="1800" b="0" i="0" smtClean="0">
                                  <a:latin typeface="Cambria Math" charset="0"/>
                                </a:rPr>
                                <m:t>max</m:t>
                              </m:r>
                            </m:e>
                            <m:lim>
                              <m:r>
                                <a:rPr lang="en-US" sz="1800" b="0" i="1" smtClean="0">
                                  <a:latin typeface="Cambria Math" charset="0"/>
                                </a:rPr>
                                <m:t>𝑎</m:t>
                              </m:r>
                              <m:r>
                                <a:rPr lang="en-US" sz="1800" b="0" i="1" smtClean="0">
                                  <a:latin typeface="Cambria Math" charset="0"/>
                                </a:rPr>
                                <m:t>∈1…</m:t>
                              </m:r>
                              <m:r>
                                <a:rPr lang="en-US" sz="1800" b="0" i="1" smtClean="0">
                                  <a:latin typeface="Cambria Math" charset="0"/>
                                </a:rPr>
                                <m:t>𝑁</m:t>
                              </m:r>
                            </m:lim>
                          </m:limLow>
                        </m:fName>
                        <m:e>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𝑅</m:t>
                              </m:r>
                            </m:e>
                            <m:sub>
                              <m:r>
                                <a:rPr lang="en-US" sz="1800" b="0" i="1" smtClean="0">
                                  <a:latin typeface="Cambria Math" charset="0"/>
                                </a:rPr>
                                <m:t>𝑎</m:t>
                              </m:r>
                            </m:sub>
                          </m:sSub>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𝛾</m:t>
                              </m:r>
                              <m:r>
                                <a:rPr lang="en-US" sz="1800" b="0" i="1" smtClean="0">
                                  <a:latin typeface="Cambria Math" charset="0"/>
                                </a:rPr>
                                <m:t>𝑉</m:t>
                              </m:r>
                            </m:e>
                            <m:sub>
                              <m:r>
                                <a:rPr lang="en-US" sz="1800" b="0" i="1" smtClean="0">
                                  <a:latin typeface="Cambria Math" charset="0"/>
                                </a:rPr>
                                <m:t>𝑎</m:t>
                              </m:r>
                            </m:sub>
                          </m:sSub>
                          <m:r>
                            <a:rPr lang="en-US" sz="1800" b="0" i="1" smtClean="0">
                              <a:latin typeface="Cambria Math" charset="0"/>
                            </a:rPr>
                            <m:t>)</m:t>
                          </m:r>
                        </m:e>
                      </m:func>
                    </m:oMath>
                  </m:oMathPara>
                </a14:m>
                <a:endParaRPr lang="en-US" sz="1800" dirty="0"/>
              </a:p>
            </p:txBody>
          </p:sp>
        </mc:Choice>
        <mc:Fallback>
          <p:sp>
            <p:nvSpPr>
              <p:cNvPr id="5" name="Rectangle 4"/>
              <p:cNvSpPr>
                <a:spLocks noRot="1" noChangeAspect="1" noMove="1" noResize="1" noEditPoints="1" noAdjustHandles="1" noChangeArrowheads="1" noChangeShapeType="1" noTextEdit="1"/>
              </p:cNvSpPr>
              <p:nvPr/>
            </p:nvSpPr>
            <p:spPr>
              <a:xfrm>
                <a:off x="4477405" y="873014"/>
                <a:ext cx="3920359" cy="3778727"/>
              </a:xfrm>
              <a:prstGeom prst="rect">
                <a:avLst/>
              </a:prstGeom>
              <a:blipFill rotWithShape="0">
                <a:blip r:embed="rId4"/>
                <a:stretch>
                  <a:fillRect l="-1242" t="-968" r="-2174"/>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52</a:t>
            </a:fld>
            <a:endParaRPr lang="uk-UA"/>
          </a:p>
        </p:txBody>
      </p:sp>
    </p:spTree>
    <p:extLst>
      <p:ext uri="{BB962C8B-B14F-4D97-AF65-F5344CB8AC3E}">
        <p14:creationId xmlns:p14="http://schemas.microsoft.com/office/powerpoint/2010/main" val="21067843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(stochastic) </a:t>
            </a:r>
            <a:endParaRPr lang="en-US" dirty="0"/>
          </a:p>
        </p:txBody>
      </p:sp>
      <p:pic>
        <p:nvPicPr>
          <p:cNvPr id="3" name="Picture 2"/>
          <p:cNvPicPr>
            <a:picLocks noChangeAspect="1"/>
          </p:cNvPicPr>
          <p:nvPr/>
        </p:nvPicPr>
        <p:blipFill>
          <a:blip r:embed="rId2"/>
          <a:stretch>
            <a:fillRect/>
          </a:stretch>
        </p:blipFill>
        <p:spPr>
          <a:xfrm>
            <a:off x="158750" y="653773"/>
            <a:ext cx="3685062" cy="3981289"/>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4097940" y="878152"/>
                <a:ext cx="4572000" cy="1595950"/>
              </a:xfrm>
              <a:prstGeom prst="rect">
                <a:avLst/>
              </a:prstGeom>
            </p:spPr>
            <p:txBody>
              <a:bodyPr>
                <a:spAutoFit/>
              </a:bodyPr>
              <a:lstStyle/>
              <a:p>
                <a:r>
                  <a:rPr lang="en-US" sz="1800" dirty="0" smtClean="0">
                    <a:latin typeface="Karla" charset="0"/>
                    <a:ea typeface="Karla" charset="0"/>
                    <a:cs typeface="Karla" charset="0"/>
                  </a:rPr>
                  <a:t>Bellman </a:t>
                </a:r>
                <a:r>
                  <a:rPr lang="en-US" sz="1800" dirty="0">
                    <a:latin typeface="Karla" charset="0"/>
                    <a:ea typeface="Karla" charset="0"/>
                    <a:cs typeface="Karla" charset="0"/>
                  </a:rPr>
                  <a:t>optimality equation for </a:t>
                </a:r>
                <a:r>
                  <a:rPr lang="en-US" sz="1800" dirty="0" smtClean="0">
                    <a:latin typeface="Karla" charset="0"/>
                    <a:ea typeface="Karla" charset="0"/>
                    <a:cs typeface="Karla" charset="0"/>
                  </a:rPr>
                  <a:t>the general case: </a:t>
                </a:r>
              </a:p>
              <a:p>
                <a:endParaRPr lang="en-US" sz="1800" dirty="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r>
                        <a:rPr lang="en-US" sz="1800" b="0" i="1" smtClean="0">
                          <a:latin typeface="Cambria Math" charset="0"/>
                          <a:ea typeface="Karla" charset="0"/>
                          <a:cs typeface="Karla" charset="0"/>
                        </a:rPr>
                        <m:t>=</m:t>
                      </m:r>
                      <m:func>
                        <m:funcPr>
                          <m:ctrlPr>
                            <a:rPr lang="en-US" sz="1800" b="0" i="1" smtClean="0">
                              <a:latin typeface="Cambria Math" charset="0"/>
                              <a:ea typeface="Karla" charset="0"/>
                              <a:cs typeface="Karla" charset="0"/>
                            </a:rPr>
                          </m:ctrlPr>
                        </m:funcPr>
                        <m:fName>
                          <m:limLow>
                            <m:limLowPr>
                              <m:ctrlPr>
                                <a:rPr lang="en-US" sz="1800" b="0" i="1" smtClean="0">
                                  <a:latin typeface="Cambria Math" charset="0"/>
                                  <a:ea typeface="Karla" charset="0"/>
                                  <a:cs typeface="Karla" charset="0"/>
                                </a:rPr>
                              </m:ctrlPr>
                            </m:limLowPr>
                            <m:e>
                              <m:r>
                                <m:rPr>
                                  <m:sty m:val="p"/>
                                </m:rPr>
                                <a:rPr lang="en-US" sz="1800" b="0" i="0" smtClean="0">
                                  <a:latin typeface="Cambria Math" charset="0"/>
                                  <a:ea typeface="Karla" charset="0"/>
                                  <a:cs typeface="Karla" charset="0"/>
                                </a:rPr>
                                <m:t>max</m:t>
                              </m:r>
                            </m:e>
                            <m:lim>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𝐴</m:t>
                              </m:r>
                            </m:lim>
                          </m:limLow>
                        </m:fName>
                        <m:e>
                          <m:nary>
                            <m:naryPr>
                              <m:chr m:val="∑"/>
                              <m:supHide m:val="on"/>
                              <m:ctrlPr>
                                <a:rPr lang="en-US" sz="1800" i="1">
                                  <a:latin typeface="Cambria Math" charset="0"/>
                                  <a:ea typeface="Karla" charset="0"/>
                                  <a:cs typeface="Karla" charset="0"/>
                                </a:rPr>
                              </m:ctrlPr>
                            </m:naryPr>
                            <m:sub>
                              <m:r>
                                <m:rPr>
                                  <m:brk m:alnAt="7"/>
                                </m:rPr>
                                <a:rPr lang="en-US" sz="1800" i="1">
                                  <a:latin typeface="Cambria Math" charset="0"/>
                                  <a:ea typeface="Karla" charset="0"/>
                                  <a:cs typeface="Karla" charset="0"/>
                                </a:rPr>
                                <m:t>𝑠</m:t>
                              </m:r>
                              <m:r>
                                <a:rPr lang="en-US" sz="1800" i="1">
                                  <a:latin typeface="Cambria Math" charset="0"/>
                                  <a:ea typeface="Karla" charset="0"/>
                                  <a:cs typeface="Karla" charset="0"/>
                                </a:rPr>
                                <m:t>∈</m:t>
                              </m:r>
                              <m:r>
                                <m:rPr>
                                  <m:sty m:val="p"/>
                                </m:rPr>
                                <a:rPr lang="en-US" sz="1800" i="1">
                                  <a:latin typeface="Cambria Math" charset="0"/>
                                  <a:ea typeface="Karla" charset="0"/>
                                  <a:cs typeface="Karla" charset="0"/>
                                </a:rPr>
                                <m:t>S</m:t>
                              </m:r>
                              <m:r>
                                <a:rPr lang="en-US" sz="1800" i="1">
                                  <a:latin typeface="Cambria Math" charset="0"/>
                                  <a:ea typeface="Karla" charset="0"/>
                                  <a:cs typeface="Karla" charset="0"/>
                                </a:rPr>
                                <m:t> </m:t>
                              </m:r>
                            </m:sub>
                            <m:sup/>
                            <m:e>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𝑝</m:t>
                                  </m:r>
                                </m:e>
                                <m:sub>
                                  <m:r>
                                    <a:rPr lang="en-US" sz="1800" i="1">
                                      <a:latin typeface="Cambria Math" charset="0"/>
                                      <a:ea typeface="Karla" charset="0"/>
                                      <a:cs typeface="Karla" charset="0"/>
                                    </a:rPr>
                                    <m:t>𝑎</m:t>
                                  </m:r>
                                  <m:r>
                                    <a:rPr lang="en-US" sz="1800" i="1">
                                      <a:latin typeface="Cambria Math" charset="0"/>
                                      <a:ea typeface="Karla" charset="0"/>
                                      <a:cs typeface="Karla" charset="0"/>
                                    </a:rPr>
                                    <m:t>, 0→</m:t>
                                  </m:r>
                                  <m:r>
                                    <a:rPr lang="en-US" sz="1800" i="1">
                                      <a:latin typeface="Cambria Math" charset="0"/>
                                      <a:ea typeface="Karla" charset="0"/>
                                      <a:cs typeface="Karla" charset="0"/>
                                    </a:rPr>
                                    <m:t>𝑠</m:t>
                                  </m:r>
                                </m:sub>
                              </m:sSub>
                              <m:r>
                                <a:rPr lang="en-US" sz="1800" i="1">
                                  <a:latin typeface="Cambria Math" charset="0"/>
                                  <a:ea typeface="Karla" charset="0"/>
                                  <a:cs typeface="Karla" charset="0"/>
                                </a:rPr>
                                <m:t>(</m:t>
                              </m:r>
                              <m:sSub>
                                <m:sSubPr>
                                  <m:ctrlPr>
                                    <a:rPr lang="en-US" sz="1800" i="1">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i="1">
                                      <a:latin typeface="Cambria Math" charset="0"/>
                                      <a:ea typeface="Karla" charset="0"/>
                                      <a:cs typeface="Karla" charset="0"/>
                                    </a:rPr>
                                    <m:t>𝑠</m:t>
                                  </m:r>
                                  <m:r>
                                    <a:rPr lang="en-US" sz="1800" i="1">
                                      <a:latin typeface="Cambria Math" charset="0"/>
                                      <a:ea typeface="Karla" charset="0"/>
                                      <a:cs typeface="Karla" charset="0"/>
                                    </a:rPr>
                                    <m:t>,</m:t>
                                  </m:r>
                                  <m:r>
                                    <a:rPr lang="en-US" sz="1800" i="1">
                                      <a:latin typeface="Cambria Math" charset="0"/>
                                      <a:ea typeface="Karla" charset="0"/>
                                      <a:cs typeface="Karla" charset="0"/>
                                    </a:rPr>
                                    <m:t>𝑎</m:t>
                                  </m:r>
                                </m:sub>
                              </m:sSub>
                              <m:r>
                                <a:rPr lang="en-US" sz="1800" i="1">
                                  <a:latin typeface="Cambria Math" charset="0"/>
                                  <a:ea typeface="Karla" charset="0"/>
                                  <a:cs typeface="Karla" charset="0"/>
                                </a:rPr>
                                <m:t>+</m:t>
                              </m:r>
                              <m:r>
                                <a:rPr lang="en-US" sz="1800" i="1">
                                  <a:latin typeface="Cambria Math" charset="0"/>
                                  <a:ea typeface="Karla" charset="0"/>
                                  <a:cs typeface="Karla" charset="0"/>
                                </a:rPr>
                                <m:t>𝛾</m:t>
                              </m:r>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𝑉</m:t>
                                  </m:r>
                                </m:e>
                                <m:sub>
                                  <m:r>
                                    <a:rPr lang="en-US" sz="1800" i="1">
                                      <a:latin typeface="Cambria Math" charset="0"/>
                                      <a:ea typeface="Karla" charset="0"/>
                                      <a:cs typeface="Karla" charset="0"/>
                                    </a:rPr>
                                    <m:t>𝑠</m:t>
                                  </m:r>
                                </m:sub>
                              </m:sSub>
                              <m:r>
                                <a:rPr lang="en-US" sz="1800" i="1">
                                  <a:latin typeface="Cambria Math" charset="0"/>
                                  <a:ea typeface="Karla" charset="0"/>
                                  <a:cs typeface="Karla" charset="0"/>
                                </a:rPr>
                                <m:t>)</m:t>
                              </m:r>
                            </m:e>
                          </m:nary>
                        </m:e>
                      </m:func>
                    </m:oMath>
                  </m:oMathPara>
                </a14:m>
                <a:endParaRPr lang="en-US" sz="1800" dirty="0">
                  <a:latin typeface="Karla" charset="0"/>
                  <a:ea typeface="Karla" charset="0"/>
                  <a:cs typeface="Karla"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097940" y="878152"/>
                <a:ext cx="4572000" cy="1595950"/>
              </a:xfrm>
              <a:prstGeom prst="rect">
                <a:avLst/>
              </a:prstGeom>
              <a:blipFill rotWithShape="0">
                <a:blip r:embed="rId3"/>
                <a:stretch>
                  <a:fillRect l="-1067" t="-19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53</a:t>
            </a:fld>
            <a:endParaRPr lang="uk-UA"/>
          </a:p>
        </p:txBody>
      </p:sp>
    </p:spTree>
    <p:extLst>
      <p:ext uri="{BB962C8B-B14F-4D97-AF65-F5344CB8AC3E}">
        <p14:creationId xmlns:p14="http://schemas.microsoft.com/office/powerpoint/2010/main" val="19749918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and Model Free Methods</a:t>
            </a:r>
            <a:endParaRPr lang="en-US" dirty="0"/>
          </a:p>
        </p:txBody>
      </p:sp>
      <p:sp>
        <p:nvSpPr>
          <p:cNvPr id="3" name="Content Placeholder 2"/>
          <p:cNvSpPr>
            <a:spLocks noGrp="1"/>
          </p:cNvSpPr>
          <p:nvPr>
            <p:ph idx="1"/>
          </p:nvPr>
        </p:nvSpPr>
        <p:spPr/>
        <p:txBody>
          <a:bodyPr/>
          <a:lstStyle/>
          <a:p>
            <a:r>
              <a:rPr lang="en-US" b="1" dirty="0" smtClean="0"/>
              <a:t>Model Based: </a:t>
            </a:r>
          </a:p>
          <a:p>
            <a:r>
              <a:rPr lang="en-US" dirty="0" smtClean="0"/>
              <a:t>	Knowing the transition matrix. </a:t>
            </a:r>
          </a:p>
          <a:p>
            <a:endParaRPr lang="en-US" dirty="0"/>
          </a:p>
          <a:p>
            <a:r>
              <a:rPr lang="en-US" b="1" dirty="0" smtClean="0"/>
              <a:t>Model Free: </a:t>
            </a:r>
          </a:p>
          <a:p>
            <a:r>
              <a:rPr lang="en-US" dirty="0"/>
              <a:t>	</a:t>
            </a:r>
            <a:r>
              <a:rPr lang="en-US" dirty="0" smtClean="0"/>
              <a:t>Not knowing the transition matrix.</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54</a:t>
            </a:fld>
            <a:endParaRPr lang="uk-UA"/>
          </a:p>
        </p:txBody>
      </p:sp>
    </p:spTree>
    <p:extLst>
      <p:ext uri="{BB962C8B-B14F-4D97-AF65-F5344CB8AC3E}">
        <p14:creationId xmlns:p14="http://schemas.microsoft.com/office/powerpoint/2010/main" val="1613666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Model-</a:t>
            </a:r>
            <a:r>
              <a:rPr lang="en-US" sz="3600" dirty="0" smtClean="0"/>
              <a:t>Based</a:t>
            </a:r>
            <a:r>
              <a:rPr lang="en" sz="3600" dirty="0" smtClean="0"/>
              <a:t> </a:t>
            </a:r>
            <a:r>
              <a:rPr lang="en" sz="3600" dirty="0"/>
              <a:t>Methods</a:t>
            </a:r>
            <a:endParaRPr sz="3600" dirty="0"/>
          </a:p>
          <a:p>
            <a:pPr marL="0" lvl="0" indent="0" algn="l" rtl="0">
              <a:spcBef>
                <a:spcPts val="0"/>
              </a:spcBef>
              <a:spcAft>
                <a:spcPts val="0"/>
              </a:spcAft>
              <a:buNone/>
            </a:pPr>
            <a:endParaRPr sz="3600" dirty="0"/>
          </a:p>
          <a:p>
            <a:pPr lvl="0" algn="l"/>
            <a:r>
              <a:rPr lang="en-US" sz="2400" dirty="0" smtClean="0"/>
              <a:t>Policy </a:t>
            </a:r>
            <a:r>
              <a:rPr lang="en-US" sz="2400" dirty="0" smtClean="0"/>
              <a:t>Iteration</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55</a:t>
            </a:fld>
            <a:endParaRPr lang="uk-UA"/>
          </a:p>
        </p:txBody>
      </p:sp>
    </p:spTree>
    <p:extLst>
      <p:ext uri="{BB962C8B-B14F-4D97-AF65-F5344CB8AC3E}">
        <p14:creationId xmlns:p14="http://schemas.microsoft.com/office/powerpoint/2010/main" val="21358022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Policy </a:t>
            </a:r>
            <a:r>
              <a:rPr lang="en-US" dirty="0" smtClean="0"/>
              <a:t>Evaluation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8793" y="857919"/>
                <a:ext cx="7977073" cy="1583357"/>
              </a:xfrm>
            </p:spPr>
            <p:txBody>
              <a:bodyPr/>
              <a:lstStyle/>
              <a:p>
                <a:pPr marL="457200" lvl="0" indent="-342900">
                  <a:lnSpc>
                    <a:spcPct val="150000"/>
                  </a:lnSpc>
                  <a:spcBef>
                    <a:spcPts val="0"/>
                  </a:spcBef>
                  <a:buSzPts val="1800"/>
                  <a:buFont typeface="Roboto"/>
                  <a:buAutoNum type="arabicPeriod"/>
                </a:pPr>
                <a:r>
                  <a:rPr lang="en-US" sz="1800" dirty="0" smtClean="0">
                    <a:solidFill>
                      <a:schemeClr val="tx1">
                        <a:lumMod val="75000"/>
                        <a:lumOff val="25000"/>
                      </a:schemeClr>
                    </a:solidFill>
                    <a:latin typeface="Karla" charset="0"/>
                    <a:ea typeface="Karla" charset="0"/>
                    <a:cs typeface="Karla" charset="0"/>
                    <a:sym typeface="Roboto"/>
                  </a:rPr>
                  <a:t>Set </a:t>
                </a:r>
                <a14:m>
                  <m:oMath xmlns:m="http://schemas.openxmlformats.org/officeDocument/2006/math">
                    <m:r>
                      <a:rPr lang="en-US" sz="1800" b="0" i="1" smtClean="0">
                        <a:solidFill>
                          <a:schemeClr val="tx1">
                            <a:lumMod val="75000"/>
                            <a:lumOff val="25000"/>
                          </a:schemeClr>
                        </a:solidFill>
                        <a:latin typeface="Cambria Math" charset="0"/>
                        <a:ea typeface="Karla" charset="0"/>
                        <a:cs typeface="Karla" charset="0"/>
                        <a:sym typeface="Roboto"/>
                      </a:rPr>
                      <m:t>𝜋</m:t>
                    </m:r>
                    <m:r>
                      <a:rPr lang="en-US" sz="1800" b="0" i="1" smtClean="0">
                        <a:solidFill>
                          <a:schemeClr val="tx1">
                            <a:lumMod val="75000"/>
                            <a:lumOff val="25000"/>
                          </a:schemeClr>
                        </a:solidFill>
                        <a:latin typeface="Cambria Math" charset="0"/>
                        <a:ea typeface="Karla" charset="0"/>
                        <a:cs typeface="Karla" charset="0"/>
                        <a:sym typeface="Roboto"/>
                      </a:rPr>
                      <m:t>,</m:t>
                    </m:r>
                  </m:oMath>
                </a14:m>
                <a:r>
                  <a:rPr lang="en-US" sz="1800" dirty="0" smtClean="0">
                    <a:solidFill>
                      <a:schemeClr val="tx1">
                        <a:lumMod val="75000"/>
                        <a:lumOff val="25000"/>
                      </a:schemeClr>
                    </a:solidFill>
                    <a:latin typeface="Karla" charset="0"/>
                    <a:ea typeface="Karla" charset="0"/>
                    <a:cs typeface="Karla" charset="0"/>
                    <a:sym typeface="Roboto"/>
                  </a:rPr>
                  <a:t> the policy to evaluate</a:t>
                </a:r>
              </a:p>
              <a:p>
                <a:pPr marL="457200" indent="-342900">
                  <a:lnSpc>
                    <a:spcPct val="150000"/>
                  </a:lnSpc>
                  <a:spcBef>
                    <a:spcPts val="0"/>
                  </a:spcBef>
                  <a:buSzPts val="1800"/>
                  <a:buFont typeface="Roboto"/>
                  <a:buAutoNum type="arabicPeriod"/>
                </a:pPr>
                <a:r>
                  <a:rPr lang="en-US" sz="1800" dirty="0" smtClean="0"/>
                  <a:t>Set a </a:t>
                </a:r>
                <a:r>
                  <a:rPr lang="en-US" sz="1800" dirty="0"/>
                  <a:t>small </a:t>
                </a:r>
                <a:r>
                  <a:rPr lang="en-US" sz="1800" dirty="0" smtClean="0"/>
                  <a:t>threshold </a:t>
                </a:r>
                <a14:m>
                  <m:oMath xmlns:m="http://schemas.openxmlformats.org/officeDocument/2006/math">
                    <m:r>
                      <a:rPr lang="en-US" sz="1800" b="0" i="1" smtClean="0">
                        <a:latin typeface="Cambria Math" charset="0"/>
                      </a:rPr>
                      <m:t>𝜃</m:t>
                    </m:r>
                  </m:oMath>
                </a14:m>
                <a:r>
                  <a:rPr lang="en-US" sz="1800" dirty="0" smtClean="0"/>
                  <a:t>  determining </a:t>
                </a:r>
                <a:r>
                  <a:rPr lang="en-US" sz="1800" dirty="0"/>
                  <a:t>accuracy of </a:t>
                </a:r>
                <a:r>
                  <a:rPr lang="en-US" sz="1800" dirty="0" smtClean="0"/>
                  <a:t>estimation</a:t>
                </a:r>
              </a:p>
              <a:p>
                <a:pPr marL="457200" indent="-342900">
                  <a:lnSpc>
                    <a:spcPct val="150000"/>
                  </a:lnSpc>
                  <a:spcBef>
                    <a:spcPts val="0"/>
                  </a:spcBef>
                  <a:buSzPts val="1800"/>
                  <a:buFont typeface="Roboto"/>
                  <a:buAutoNum type="arabicPeriod"/>
                </a:pPr>
                <a:r>
                  <a:rPr lang="en-US" sz="1800" dirty="0" smtClean="0"/>
                  <a:t>Initialize </a:t>
                </a:r>
                <a14:m>
                  <m:oMath xmlns:m="http://schemas.openxmlformats.org/officeDocument/2006/math">
                    <m:r>
                      <m:rPr>
                        <m:sty m:val="p"/>
                      </m:rPr>
                      <a:rPr lang="en-US" sz="1800" b="0" i="0" smtClean="0">
                        <a:latin typeface="Cambria Math" charset="0"/>
                      </a:rPr>
                      <m:t>V</m:t>
                    </m:r>
                    <m:r>
                      <a:rPr lang="en-US" sz="1800" b="0" i="1" smtClean="0">
                        <a:latin typeface="Cambria Math" charset="0"/>
                      </a:rPr>
                      <m:t>(</m:t>
                    </m:r>
                    <m:r>
                      <a:rPr lang="en-US" sz="1800" b="0" i="1" smtClean="0">
                        <a:latin typeface="Cambria Math" charset="0"/>
                      </a:rPr>
                      <m:t>𝑠</m:t>
                    </m:r>
                    <m:r>
                      <a:rPr lang="en-US" sz="1800" b="0" i="1" smtClean="0">
                        <a:latin typeface="Cambria Math" charset="0"/>
                      </a:rPr>
                      <m:t>)</m:t>
                    </m:r>
                  </m:oMath>
                </a14:m>
                <a:r>
                  <a:rPr lang="en-US" sz="1800" dirty="0" smtClean="0"/>
                  <a:t>, </a:t>
                </a:r>
                <a:r>
                  <a:rPr lang="en-US" sz="1800" dirty="0"/>
                  <a:t>for all </a:t>
                </a:r>
                <a14:m>
                  <m:oMath xmlns:m="http://schemas.openxmlformats.org/officeDocument/2006/math">
                    <m:r>
                      <a:rPr lang="en-US" sz="1800" b="0" i="1" smtClean="0">
                        <a:latin typeface="Cambria Math" charset="0"/>
                      </a:rPr>
                      <m:t>𝑠</m:t>
                    </m:r>
                  </m:oMath>
                </a14:m>
                <a:r>
                  <a:rPr lang="en-US" sz="1800" dirty="0" smtClean="0"/>
                  <a:t>, </a:t>
                </a:r>
                <a:r>
                  <a:rPr lang="en-US" sz="1800" dirty="0"/>
                  <a:t>arbitrarily except that </a:t>
                </a:r>
                <a14:m>
                  <m:oMath xmlns:m="http://schemas.openxmlformats.org/officeDocument/2006/math">
                    <m:r>
                      <m:rPr>
                        <m:sty m:val="p"/>
                      </m:rPr>
                      <a:rPr lang="en-US" sz="1800" b="0" i="0" smtClean="0">
                        <a:latin typeface="Cambria Math" charset="0"/>
                      </a:rPr>
                      <m:t>V</m:t>
                    </m:r>
                    <m:d>
                      <m:dPr>
                        <m:ctrlPr>
                          <a:rPr lang="en-US" sz="1800" b="0" i="1" smtClean="0">
                            <a:latin typeface="Cambria Math" charset="0"/>
                          </a:rPr>
                        </m:ctrlPr>
                      </m:dPr>
                      <m:e>
                        <m:r>
                          <a:rPr lang="en-US" sz="1800" b="0" i="1" smtClean="0">
                            <a:latin typeface="Cambria Math" charset="0"/>
                          </a:rPr>
                          <m:t>𝑡𝑒𝑟𝑚𝑖𝑛𝑎𝑙</m:t>
                        </m:r>
                      </m:e>
                    </m:d>
                    <m:r>
                      <a:rPr lang="en-US" sz="1800" b="0" i="1" smtClean="0">
                        <a:latin typeface="Cambria Math" charset="0"/>
                      </a:rPr>
                      <m:t>=0</m:t>
                    </m:r>
                  </m:oMath>
                </a14:m>
                <a:r>
                  <a:rPr lang="en-US" sz="1800" dirty="0" smtClean="0"/>
                  <a:t> </a:t>
                </a:r>
              </a:p>
              <a:p>
                <a:pPr marL="457200" indent="-342900">
                  <a:lnSpc>
                    <a:spcPct val="150000"/>
                  </a:lnSpc>
                  <a:spcBef>
                    <a:spcPts val="0"/>
                  </a:spcBef>
                  <a:buSzPts val="1800"/>
                  <a:buFont typeface="Roboto"/>
                  <a:buAutoNum type="arabicPeriod"/>
                </a:pPr>
                <a:r>
                  <a:rPr lang="en-US" sz="1800" dirty="0" smtClean="0"/>
                  <a:t>Loop: </a:t>
                </a:r>
              </a:p>
              <a:p>
                <a:pPr marL="1014390" lvl="1" indent="-342900">
                  <a:lnSpc>
                    <a:spcPct val="150000"/>
                  </a:lnSpc>
                  <a:spcBef>
                    <a:spcPts val="0"/>
                  </a:spcBef>
                  <a:buSzPts val="1800"/>
                </a:pPr>
                <a14:m>
                  <m:oMath xmlns:m="http://schemas.openxmlformats.org/officeDocument/2006/math">
                    <m:r>
                      <m:rPr>
                        <m:sty m:val="p"/>
                      </m:rPr>
                      <a:rPr lang="en-US" sz="1500" b="0" i="0" smtClean="0">
                        <a:latin typeface="Cambria Math" charset="0"/>
                      </a:rPr>
                      <m:t>Δ</m:t>
                    </m:r>
                    <m:r>
                      <a:rPr lang="en-US" sz="1500" b="0" i="1" smtClean="0">
                        <a:latin typeface="Cambria Math" charset="0"/>
                      </a:rPr>
                      <m:t>=0</m:t>
                    </m:r>
                  </m:oMath>
                </a14:m>
                <a:endParaRPr lang="en-US" sz="1500" dirty="0" smtClean="0"/>
              </a:p>
              <a:p>
                <a:pPr marL="1014390" lvl="1" indent="-342900">
                  <a:lnSpc>
                    <a:spcPct val="150000"/>
                  </a:lnSpc>
                  <a:spcBef>
                    <a:spcPts val="0"/>
                  </a:spcBef>
                  <a:buSzPts val="1800"/>
                </a:pPr>
                <a:r>
                  <a:rPr lang="en-US" sz="1600" dirty="0"/>
                  <a:t>Loop for each </a:t>
                </a:r>
                <a:r>
                  <a:rPr lang="en-US" sz="1600" dirty="0" smtClean="0"/>
                  <a:t>s:</a:t>
                </a:r>
                <a:endParaRPr lang="en-US" sz="1600" dirty="0"/>
              </a:p>
              <a:p>
                <a:pPr marL="1314416" lvl="2" indent="-342900">
                  <a:lnSpc>
                    <a:spcPct val="150000"/>
                  </a:lnSpc>
                  <a:spcBef>
                    <a:spcPts val="0"/>
                  </a:spcBef>
                  <a:buSzPts val="1800"/>
                </a:pPr>
                <a14:m>
                  <m:oMath xmlns:m="http://schemas.openxmlformats.org/officeDocument/2006/math">
                    <m:r>
                      <a:rPr lang="en-US" sz="1200" b="0" i="1" smtClean="0">
                        <a:latin typeface="Cambria Math" charset="0"/>
                      </a:rPr>
                      <m:t>𝑣</m:t>
                    </m:r>
                    <m:r>
                      <a:rPr lang="en-US" sz="1200" b="0" i="1" smtClean="0">
                        <a:latin typeface="Cambria Math" charset="0"/>
                      </a:rPr>
                      <m:t>=</m:t>
                    </m:r>
                    <m:r>
                      <a:rPr lang="en-US" sz="1200" b="0" i="1" smtClean="0">
                        <a:latin typeface="Cambria Math" charset="0"/>
                      </a:rPr>
                      <m:t>𝑉</m:t>
                    </m:r>
                    <m:r>
                      <a:rPr lang="en-US" sz="1200" i="1">
                        <a:latin typeface="Cambria Math" charset="0"/>
                      </a:rPr>
                      <m:t>(</m:t>
                    </m:r>
                    <m:r>
                      <a:rPr lang="en-US" sz="1200" i="1">
                        <a:latin typeface="Cambria Math" charset="0"/>
                      </a:rPr>
                      <m:t>𝑠</m:t>
                    </m:r>
                    <m:r>
                      <a:rPr lang="en-US" sz="1200" i="1">
                        <a:latin typeface="Cambria Math" charset="0"/>
                      </a:rPr>
                      <m:t>)</m:t>
                    </m:r>
                  </m:oMath>
                </a14:m>
                <a:endParaRPr lang="en-US" sz="1200" i="1" dirty="0" smtClean="0"/>
              </a:p>
              <a:p>
                <a:pPr marL="1314416" lvl="2" indent="-342900">
                  <a:lnSpc>
                    <a:spcPct val="150000"/>
                  </a:lnSpc>
                  <a:spcBef>
                    <a:spcPts val="0"/>
                  </a:spcBef>
                  <a:buSzPts val="1800"/>
                </a:pPr>
                <a14:m>
                  <m:oMath xmlns:m="http://schemas.openxmlformats.org/officeDocument/2006/math">
                    <m:r>
                      <a:rPr lang="en-US" sz="1200" b="0" i="1" smtClean="0">
                        <a:latin typeface="Cambria Math" charset="0"/>
                      </a:rPr>
                      <m:t>𝑉</m:t>
                    </m:r>
                    <m:d>
                      <m:dPr>
                        <m:ctrlPr>
                          <a:rPr lang="en-US" sz="1200" b="0" i="1" smtClean="0">
                            <a:latin typeface="Cambria Math" charset="0"/>
                          </a:rPr>
                        </m:ctrlPr>
                      </m:dPr>
                      <m:e>
                        <m:r>
                          <a:rPr lang="en-US" sz="1200" b="0" i="1" smtClean="0">
                            <a:latin typeface="Cambria Math" charset="0"/>
                          </a:rPr>
                          <m:t>𝑠</m:t>
                        </m:r>
                      </m:e>
                    </m:d>
                    <m:r>
                      <a:rPr lang="en-US" sz="1200" b="0" i="1" smtClean="0">
                        <a:latin typeface="Cambria Math" charset="0"/>
                      </a:rPr>
                      <m:t>=</m:t>
                    </m:r>
                    <m:nary>
                      <m:naryPr>
                        <m:chr m:val="∑"/>
                        <m:supHide m:val="on"/>
                        <m:ctrlPr>
                          <a:rPr lang="en-US" sz="1200" b="0" i="1" smtClean="0">
                            <a:latin typeface="Cambria Math" charset="0"/>
                          </a:rPr>
                        </m:ctrlPr>
                      </m:naryPr>
                      <m:sub>
                        <m:r>
                          <m:rPr>
                            <m:brk m:alnAt="7"/>
                          </m:rPr>
                          <a:rPr lang="en-US" sz="1200" b="0" i="1" smtClean="0">
                            <a:latin typeface="Cambria Math" charset="0"/>
                          </a:rPr>
                          <m:t>𝑎</m:t>
                        </m:r>
                      </m:sub>
                      <m:sup/>
                      <m:e>
                        <m:r>
                          <a:rPr lang="en-US" sz="1200" b="0" i="1" smtClean="0">
                            <a:latin typeface="Cambria Math" charset="0"/>
                          </a:rPr>
                          <m:t>𝜋</m:t>
                        </m:r>
                        <m:r>
                          <a:rPr lang="en-US" sz="1200" b="0" i="1" smtClean="0">
                            <a:latin typeface="Cambria Math" charset="0"/>
                          </a:rPr>
                          <m:t>(</m:t>
                        </m:r>
                        <m:r>
                          <a:rPr lang="en-US" sz="1200" b="0" i="1" smtClean="0">
                            <a:latin typeface="Cambria Math" charset="0"/>
                          </a:rPr>
                          <m:t>𝑎</m:t>
                        </m:r>
                        <m:r>
                          <a:rPr lang="en-US" sz="1200" b="0" i="1" smtClean="0">
                            <a:latin typeface="Cambria Math" charset="0"/>
                          </a:rPr>
                          <m:t>|</m:t>
                        </m:r>
                        <m:r>
                          <a:rPr lang="en-US" sz="1200" b="0" i="1" smtClean="0">
                            <a:latin typeface="Cambria Math" charset="0"/>
                          </a:rPr>
                          <m:t>𝑠</m:t>
                        </m:r>
                        <m:r>
                          <a:rPr lang="en-US" sz="1200" b="0" i="1" smtClean="0">
                            <a:latin typeface="Cambria Math" charset="0"/>
                          </a:rPr>
                          <m:t>)</m:t>
                        </m:r>
                      </m:e>
                    </m:nary>
                    <m:nary>
                      <m:naryPr>
                        <m:chr m:val="∑"/>
                        <m:supHide m:val="on"/>
                        <m:ctrlPr>
                          <a:rPr lang="en-US" sz="1200" b="0" i="1" smtClean="0">
                            <a:latin typeface="Cambria Math" charset="0"/>
                          </a:rPr>
                        </m:ctrlPr>
                      </m:naryPr>
                      <m:sub>
                        <m:sSup>
                          <m:sSupPr>
                            <m:ctrlPr>
                              <a:rPr lang="en-US" sz="1200" b="0" i="1" smtClean="0">
                                <a:latin typeface="Cambria Math" charset="0"/>
                              </a:rPr>
                            </m:ctrlPr>
                          </m:sSupPr>
                          <m:e>
                            <m:r>
                              <m:rPr>
                                <m:brk m:alnAt="7"/>
                              </m:rPr>
                              <a:rPr lang="en-US" sz="1200" b="0" i="1" smtClean="0">
                                <a:latin typeface="Cambria Math" charset="0"/>
                              </a:rPr>
                              <m:t>𝑠</m:t>
                            </m:r>
                          </m:e>
                          <m:sup>
                            <m:r>
                              <a:rPr lang="en-US" sz="1200" b="0" i="1" smtClean="0">
                                <a:latin typeface="Cambria Math" charset="0"/>
                              </a:rPr>
                              <m:t>′</m:t>
                            </m:r>
                          </m:sup>
                        </m:sSup>
                        <m:r>
                          <m:rPr>
                            <m:brk m:alnAt="7"/>
                          </m:rPr>
                          <a:rPr lang="en-US" sz="1200" b="0" i="1" smtClean="0">
                            <a:latin typeface="Cambria Math" charset="0"/>
                          </a:rPr>
                          <m:t>,</m:t>
                        </m:r>
                        <m:r>
                          <a:rPr lang="en-US" sz="1200" b="0" i="1" smtClean="0">
                            <a:latin typeface="Cambria Math" charset="0"/>
                          </a:rPr>
                          <m:t>𝑟</m:t>
                        </m:r>
                      </m:sub>
                      <m:sup/>
                      <m:e>
                        <m:r>
                          <a:rPr lang="en-US" sz="1200" b="0" i="1" smtClean="0">
                            <a:latin typeface="Cambria Math" charset="0"/>
                          </a:rPr>
                          <m:t>𝑝</m:t>
                        </m:r>
                        <m:d>
                          <m:dPr>
                            <m:ctrlPr>
                              <a:rPr lang="en-US" sz="1200" b="0" i="1" smtClean="0">
                                <a:latin typeface="Cambria Math" charset="0"/>
                              </a:rPr>
                            </m:ctrlPr>
                          </m:dPr>
                          <m:e>
                            <m:sSup>
                              <m:sSupPr>
                                <m:ctrlPr>
                                  <a:rPr lang="en-US" sz="1200" b="0" i="1" smtClean="0">
                                    <a:latin typeface="Cambria Math" charset="0"/>
                                  </a:rPr>
                                </m:ctrlPr>
                              </m:sSupPr>
                              <m:e>
                                <m:r>
                                  <a:rPr lang="en-US" sz="1200" b="0" i="1" smtClean="0">
                                    <a:latin typeface="Cambria Math" charset="0"/>
                                  </a:rPr>
                                  <m:t>𝑠</m:t>
                                </m:r>
                              </m:e>
                              <m:sup>
                                <m:r>
                                  <a:rPr lang="en-US" sz="1200" b="0" i="1" smtClean="0">
                                    <a:latin typeface="Cambria Math" charset="0"/>
                                  </a:rPr>
                                  <m:t>′</m:t>
                                </m:r>
                              </m:sup>
                            </m:sSup>
                            <m:r>
                              <a:rPr lang="en-US" sz="1200" b="0" i="1" smtClean="0">
                                <a:latin typeface="Cambria Math" charset="0"/>
                              </a:rPr>
                              <m:t>,</m:t>
                            </m:r>
                            <m:r>
                              <a:rPr lang="en-US" sz="1200" b="0" i="1" smtClean="0">
                                <a:latin typeface="Cambria Math" charset="0"/>
                              </a:rPr>
                              <m:t>𝑟</m:t>
                            </m:r>
                          </m:e>
                          <m:e>
                            <m:r>
                              <a:rPr lang="en-US" sz="1200" b="0" i="1" smtClean="0">
                                <a:latin typeface="Cambria Math" charset="0"/>
                              </a:rPr>
                              <m:t>𝑠</m:t>
                            </m:r>
                            <m:r>
                              <a:rPr lang="en-US" sz="1200" b="0" i="1" smtClean="0">
                                <a:latin typeface="Cambria Math" charset="0"/>
                              </a:rPr>
                              <m:t>,</m:t>
                            </m:r>
                            <m:r>
                              <a:rPr lang="en-US" sz="1200" b="0" i="1" smtClean="0">
                                <a:latin typeface="Cambria Math" charset="0"/>
                              </a:rPr>
                              <m:t>𝑎</m:t>
                            </m:r>
                          </m:e>
                        </m:d>
                        <m:r>
                          <a:rPr lang="en-US" sz="1200" b="0" i="1" smtClean="0">
                            <a:latin typeface="Cambria Math" charset="0"/>
                          </a:rPr>
                          <m:t>[</m:t>
                        </m:r>
                        <m:r>
                          <a:rPr lang="en-US" sz="1200" b="0" i="1" smtClean="0">
                            <a:latin typeface="Cambria Math" charset="0"/>
                          </a:rPr>
                          <m:t>𝑟</m:t>
                        </m:r>
                        <m:r>
                          <a:rPr lang="en-US" sz="1200" b="0" i="1" smtClean="0">
                            <a:latin typeface="Cambria Math" charset="0"/>
                          </a:rPr>
                          <m:t>+</m:t>
                        </m:r>
                        <m:r>
                          <a:rPr lang="en-US" sz="1200" b="0" i="1" smtClean="0">
                            <a:latin typeface="Cambria Math" charset="0"/>
                          </a:rPr>
                          <m:t>𝛾</m:t>
                        </m:r>
                        <m:r>
                          <a:rPr lang="en-US" sz="1200" b="0" i="1" smtClean="0">
                            <a:latin typeface="Cambria Math" charset="0"/>
                          </a:rPr>
                          <m:t>𝑉</m:t>
                        </m:r>
                        <m:d>
                          <m:dPr>
                            <m:ctrlPr>
                              <a:rPr lang="en-US" sz="1200" b="0" i="1" smtClean="0">
                                <a:latin typeface="Cambria Math" charset="0"/>
                              </a:rPr>
                            </m:ctrlPr>
                          </m:dPr>
                          <m:e>
                            <m:sSup>
                              <m:sSupPr>
                                <m:ctrlPr>
                                  <a:rPr lang="en-US" sz="1200" b="0" i="1" smtClean="0">
                                    <a:latin typeface="Cambria Math" charset="0"/>
                                  </a:rPr>
                                </m:ctrlPr>
                              </m:sSupPr>
                              <m:e>
                                <m:r>
                                  <a:rPr lang="en-US" sz="1200" b="0" i="1" smtClean="0">
                                    <a:latin typeface="Cambria Math" charset="0"/>
                                  </a:rPr>
                                  <m:t>𝑠</m:t>
                                </m:r>
                              </m:e>
                              <m:sup>
                                <m:r>
                                  <a:rPr lang="en-US" sz="1200" b="0" i="1" smtClean="0">
                                    <a:latin typeface="Cambria Math" charset="0"/>
                                  </a:rPr>
                                  <m:t>′</m:t>
                                </m:r>
                              </m:sup>
                            </m:sSup>
                          </m:e>
                        </m:d>
                        <m:r>
                          <a:rPr lang="en-US" sz="1200" b="0" i="1" smtClean="0">
                            <a:latin typeface="Cambria Math" charset="0"/>
                          </a:rPr>
                          <m:t>]</m:t>
                        </m:r>
                      </m:e>
                    </m:nary>
                  </m:oMath>
                </a14:m>
                <a:endParaRPr lang="en-US" sz="1200" dirty="0" smtClean="0">
                  <a:solidFill>
                    <a:schemeClr val="tx1">
                      <a:lumMod val="75000"/>
                      <a:lumOff val="25000"/>
                    </a:schemeClr>
                  </a:solidFill>
                  <a:latin typeface="Karla" charset="0"/>
                  <a:ea typeface="Karla" charset="0"/>
                  <a:cs typeface="Karla" charset="0"/>
                  <a:sym typeface="Roboto"/>
                </a:endParaRPr>
              </a:p>
              <a:p>
                <a:pPr marL="1314416" lvl="2" indent="-342900">
                  <a:lnSpc>
                    <a:spcPct val="150000"/>
                  </a:lnSpc>
                  <a:spcBef>
                    <a:spcPts val="0"/>
                  </a:spcBef>
                  <a:buSzPts val="1800"/>
                </a:pPr>
                <a14:m>
                  <m:oMath xmlns:m="http://schemas.openxmlformats.org/officeDocument/2006/math">
                    <m:r>
                      <m:rPr>
                        <m:sty m:val="p"/>
                      </m:rPr>
                      <a:rPr lang="en-US" sz="1050">
                        <a:latin typeface="Cambria Math" charset="0"/>
                      </a:rPr>
                      <m:t>Δ</m:t>
                    </m:r>
                    <m:r>
                      <a:rPr lang="en-US" sz="1050" b="0" i="0" smtClean="0">
                        <a:latin typeface="Cambria Math" charset="0"/>
                      </a:rPr>
                      <m:t>=</m:t>
                    </m:r>
                    <m:r>
                      <m:rPr>
                        <m:sty m:val="p"/>
                      </m:rPr>
                      <a:rPr lang="en-US" sz="1050" b="0" i="0" smtClean="0">
                        <a:latin typeface="Cambria Math" charset="0"/>
                      </a:rPr>
                      <m:t>max</m:t>
                    </m:r>
                    <m:r>
                      <a:rPr lang="en-US" sz="1050" b="0" i="0" smtClean="0">
                        <a:latin typeface="Cambria Math" charset="0"/>
                      </a:rPr>
                      <m:t> (</m:t>
                    </m:r>
                    <m:r>
                      <m:rPr>
                        <m:sty m:val="p"/>
                      </m:rPr>
                      <a:rPr lang="en-US" sz="1200">
                        <a:latin typeface="Cambria Math" charset="0"/>
                      </a:rPr>
                      <m:t>Δ</m:t>
                    </m:r>
                    <m:r>
                      <a:rPr lang="en-US" sz="1200" b="0" i="0" smtClean="0">
                        <a:latin typeface="Cambria Math" charset="0"/>
                      </a:rPr>
                      <m:t>,</m:t>
                    </m:r>
                    <m:d>
                      <m:dPr>
                        <m:begChr m:val="|"/>
                        <m:endChr m:val="|"/>
                        <m:ctrlPr>
                          <a:rPr lang="en-US" sz="1200" b="0" i="0" smtClean="0">
                            <a:latin typeface="Cambria Math" charset="0"/>
                          </a:rPr>
                        </m:ctrlPr>
                      </m:dPr>
                      <m:e>
                        <m:r>
                          <m:rPr>
                            <m:sty m:val="p"/>
                          </m:rPr>
                          <a:rPr lang="en-US" sz="1200" b="0" i="0" smtClean="0">
                            <a:latin typeface="Cambria Math" charset="0"/>
                          </a:rPr>
                          <m:t>v</m:t>
                        </m:r>
                        <m:r>
                          <a:rPr lang="en-US" sz="1200" b="0" i="0" smtClean="0">
                            <a:latin typeface="Cambria Math" charset="0"/>
                          </a:rPr>
                          <m:t>−</m:t>
                        </m:r>
                        <m:r>
                          <m:rPr>
                            <m:sty m:val="p"/>
                          </m:rPr>
                          <a:rPr lang="en-US" sz="1200" b="0" i="0" smtClean="0">
                            <a:latin typeface="Cambria Math" charset="0"/>
                          </a:rPr>
                          <m:t>V</m:t>
                        </m:r>
                        <m:d>
                          <m:dPr>
                            <m:ctrlPr>
                              <a:rPr lang="en-US" sz="1200" b="0" i="0" smtClean="0">
                                <a:latin typeface="Cambria Math" charset="0"/>
                              </a:rPr>
                            </m:ctrlPr>
                          </m:dPr>
                          <m:e>
                            <m:r>
                              <m:rPr>
                                <m:sty m:val="p"/>
                              </m:rPr>
                              <a:rPr lang="en-US" sz="1200" b="0" i="0" smtClean="0">
                                <a:latin typeface="Cambria Math" charset="0"/>
                              </a:rPr>
                              <m:t>s</m:t>
                            </m:r>
                          </m:e>
                        </m:d>
                      </m:e>
                    </m:d>
                    <m:r>
                      <a:rPr lang="en-US" sz="1200" b="0" i="0" smtClean="0">
                        <a:latin typeface="Cambria Math" charset="0"/>
                      </a:rPr>
                      <m:t>)</m:t>
                    </m:r>
                  </m:oMath>
                </a14:m>
                <a:endParaRPr lang="en-US" sz="1200" dirty="0" smtClean="0">
                  <a:solidFill>
                    <a:schemeClr val="tx1">
                      <a:lumMod val="75000"/>
                      <a:lumOff val="25000"/>
                    </a:schemeClr>
                  </a:solidFill>
                  <a:latin typeface="Karla" charset="0"/>
                  <a:ea typeface="Karla" charset="0"/>
                  <a:cs typeface="Karla" charset="0"/>
                  <a:sym typeface="Roboto"/>
                </a:endParaRPr>
              </a:p>
              <a:p>
                <a:pPr marL="457200" indent="-342900">
                  <a:lnSpc>
                    <a:spcPct val="150000"/>
                  </a:lnSpc>
                  <a:spcBef>
                    <a:spcPts val="0"/>
                  </a:spcBef>
                  <a:buSzPts val="1800"/>
                  <a:buFont typeface="Roboto"/>
                  <a:buAutoNum type="arabicPeriod"/>
                </a:pPr>
                <a:r>
                  <a:rPr lang="en-US" dirty="0" smtClean="0">
                    <a:solidFill>
                      <a:schemeClr val="tx1">
                        <a:lumMod val="75000"/>
                        <a:lumOff val="25000"/>
                      </a:schemeClr>
                    </a:solidFill>
                    <a:latin typeface="Karla" charset="0"/>
                    <a:ea typeface="Karla" charset="0"/>
                    <a:cs typeface="Karla" charset="0"/>
                    <a:sym typeface="Roboto"/>
                  </a:rPr>
                  <a:t>Until </a:t>
                </a:r>
                <a14:m>
                  <m:oMath xmlns:m="http://schemas.openxmlformats.org/officeDocument/2006/math">
                    <m:r>
                      <m:rPr>
                        <m:sty m:val="p"/>
                      </m:rPr>
                      <a:rPr lang="en-US" sz="2400">
                        <a:latin typeface="Cambria Math" charset="0"/>
                      </a:rPr>
                      <m:t>Δ</m:t>
                    </m:r>
                    <m:r>
                      <a:rPr lang="en-US" sz="2400" b="0" i="1" smtClean="0">
                        <a:latin typeface="Cambria Math" charset="0"/>
                      </a:rPr>
                      <m:t>&lt;</m:t>
                    </m:r>
                    <m:r>
                      <a:rPr lang="en-US" sz="2400" b="0" i="1" smtClean="0">
                        <a:latin typeface="Cambria Math" charset="0"/>
                      </a:rPr>
                      <m:t>𝜃</m:t>
                    </m:r>
                  </m:oMath>
                </a14:m>
                <a:endParaRPr lang="en-US" dirty="0" smtClean="0">
                  <a:solidFill>
                    <a:schemeClr val="tx1">
                      <a:lumMod val="75000"/>
                      <a:lumOff val="25000"/>
                    </a:schemeClr>
                  </a:solidFill>
                  <a:latin typeface="Karla" charset="0"/>
                  <a:ea typeface="Karla" charset="0"/>
                  <a:cs typeface="Karla" charset="0"/>
                  <a:sym typeface="Roboto"/>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8793" y="857919"/>
                <a:ext cx="7977073" cy="1583357"/>
              </a:xfrm>
              <a:blipFill rotWithShape="0">
                <a:blip r:embed="rId2"/>
                <a:stretch>
                  <a:fillRect b="-1467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56</a:t>
            </a:fld>
            <a:endParaRPr lang="uk-UA"/>
          </a:p>
        </p:txBody>
      </p:sp>
    </p:spTree>
    <p:extLst>
      <p:ext uri="{BB962C8B-B14F-4D97-AF65-F5344CB8AC3E}">
        <p14:creationId xmlns:p14="http://schemas.microsoft.com/office/powerpoint/2010/main" val="19183206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Policy Iteration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7260" y="626437"/>
                <a:ext cx="7977073" cy="4285581"/>
              </a:xfrm>
            </p:spPr>
            <p:txBody>
              <a:bodyPr/>
              <a:lstStyle/>
              <a:p>
                <a:pPr marL="114300">
                  <a:lnSpc>
                    <a:spcPct val="150000"/>
                  </a:lnSpc>
                  <a:spcBef>
                    <a:spcPts val="0"/>
                  </a:spcBef>
                  <a:buSzPts val="1800"/>
                </a:pPr>
                <a:r>
                  <a:rPr lang="en-US" sz="1800" dirty="0" smtClean="0"/>
                  <a:t>Using </a:t>
                </a:r>
                <a:r>
                  <a:rPr lang="en-US" sz="1800" dirty="0"/>
                  <a:t>iterative policy </a:t>
                </a:r>
                <a:r>
                  <a:rPr lang="en-US" sz="1800" dirty="0" smtClean="0"/>
                  <a:t>evaluation </a:t>
                </a:r>
                <a:r>
                  <a:rPr lang="en-US" sz="1800" dirty="0"/>
                  <a:t>for </a:t>
                </a:r>
                <a:r>
                  <a:rPr lang="en-US" sz="1800" dirty="0" smtClean="0"/>
                  <a:t>estimating </a:t>
                </a:r>
                <a14:m>
                  <m:oMath xmlns:m="http://schemas.openxmlformats.org/officeDocument/2006/math">
                    <m:r>
                      <a:rPr lang="en-US" sz="1800" b="0" i="1" smtClean="0">
                        <a:latin typeface="Cambria Math" charset="0"/>
                      </a:rPr>
                      <m:t>𝜋</m:t>
                    </m:r>
                    <m:r>
                      <a:rPr lang="en-US" sz="1800" b="0" i="1" smtClean="0">
                        <a:latin typeface="Cambria Math" charset="0"/>
                      </a:rPr>
                      <m:t>≈</m:t>
                    </m:r>
                    <m:sSup>
                      <m:sSupPr>
                        <m:ctrlPr>
                          <a:rPr lang="en-US" sz="1800" b="0" i="1" smtClean="0">
                            <a:latin typeface="Cambria Math" charset="0"/>
                          </a:rPr>
                        </m:ctrlPr>
                      </m:sSupPr>
                      <m:e>
                        <m:r>
                          <a:rPr lang="en-US" sz="1800" b="0" i="1" smtClean="0">
                            <a:latin typeface="Cambria Math" charset="0"/>
                          </a:rPr>
                          <m:t>𝜋</m:t>
                        </m:r>
                      </m:e>
                      <m:sup>
                        <m:r>
                          <a:rPr lang="en-US" sz="1800" b="0" i="1" smtClean="0">
                            <a:latin typeface="Cambria Math" charset="0"/>
                          </a:rPr>
                          <m:t>⋆</m:t>
                        </m:r>
                      </m:sup>
                    </m:sSup>
                  </m:oMath>
                </a14:m>
                <a:endParaRPr lang="en-US" sz="1800" dirty="0"/>
              </a:p>
              <a:p>
                <a:pPr marL="457200" indent="-342900">
                  <a:lnSpc>
                    <a:spcPct val="150000"/>
                  </a:lnSpc>
                  <a:spcBef>
                    <a:spcPts val="0"/>
                  </a:spcBef>
                  <a:buSzPts val="1800"/>
                  <a:buFont typeface="+mj-lt"/>
                  <a:buAutoNum type="arabicPeriod"/>
                </a:pPr>
                <a:r>
                  <a:rPr lang="en-US" sz="1800" b="1" u="sng" dirty="0" smtClean="0"/>
                  <a:t>Initialization: </a:t>
                </a:r>
              </a:p>
              <a:p>
                <a:pPr marL="114300">
                  <a:lnSpc>
                    <a:spcPct val="150000"/>
                  </a:lnSpc>
                  <a:spcBef>
                    <a:spcPts val="0"/>
                  </a:spcBef>
                  <a:buSzPts val="1800"/>
                </a:pPr>
                <a:r>
                  <a:rPr lang="en-US" sz="1800" dirty="0" smtClean="0"/>
                  <a:t>	 </a:t>
                </a:r>
                <a14:m>
                  <m:oMath xmlns:m="http://schemas.openxmlformats.org/officeDocument/2006/math">
                    <m:r>
                      <a:rPr lang="en-US" sz="1800" i="1">
                        <a:latin typeface="Cambria Math" charset="0"/>
                      </a:rPr>
                      <m:t>𝜋</m:t>
                    </m:r>
                    <m:d>
                      <m:dPr>
                        <m:ctrlPr>
                          <a:rPr lang="en-US" sz="1800" b="0" i="0" smtClean="0">
                            <a:latin typeface="Cambria Math" charset="0"/>
                          </a:rPr>
                        </m:ctrlPr>
                      </m:dPr>
                      <m:e>
                        <m:r>
                          <m:rPr>
                            <m:sty m:val="p"/>
                          </m:rPr>
                          <a:rPr lang="en-US" sz="1800" b="0" i="0" smtClean="0">
                            <a:latin typeface="Cambria Math" charset="0"/>
                          </a:rPr>
                          <m:t>s</m:t>
                        </m:r>
                      </m:e>
                    </m:d>
                  </m:oMath>
                </a14:m>
                <a:r>
                  <a:rPr lang="en-US" sz="1800" dirty="0" smtClean="0"/>
                  <a:t> and </a:t>
                </a:r>
                <a14:m>
                  <m:oMath xmlns:m="http://schemas.openxmlformats.org/officeDocument/2006/math">
                    <m:r>
                      <a:rPr lang="en-US" sz="1800" b="0" i="1" smtClean="0">
                        <a:latin typeface="Cambria Math" charset="0"/>
                      </a:rPr>
                      <m:t>𝑉</m:t>
                    </m:r>
                    <m:d>
                      <m:dPr>
                        <m:ctrlPr>
                          <a:rPr lang="en-US" sz="1800" b="0" i="1" smtClean="0">
                            <a:latin typeface="Cambria Math" charset="0"/>
                          </a:rPr>
                        </m:ctrlPr>
                      </m:dPr>
                      <m:e>
                        <m:r>
                          <a:rPr lang="en-US" sz="1800" b="0" i="1" smtClean="0">
                            <a:latin typeface="Cambria Math" charset="0"/>
                          </a:rPr>
                          <m:t>𝑠</m:t>
                        </m:r>
                      </m:e>
                    </m:d>
                  </m:oMath>
                </a14:m>
                <a:r>
                  <a:rPr lang="en-US" sz="1800" dirty="0" smtClean="0"/>
                  <a:t>arbitrarily </a:t>
                </a:r>
              </a:p>
              <a:p>
                <a:pPr marL="457200" indent="-342900">
                  <a:lnSpc>
                    <a:spcPct val="150000"/>
                  </a:lnSpc>
                  <a:spcBef>
                    <a:spcPts val="0"/>
                  </a:spcBef>
                  <a:buSzPts val="1800"/>
                  <a:buFont typeface="+mj-lt"/>
                  <a:buAutoNum type="arabicPeriod" startAt="2"/>
                </a:pPr>
                <a:r>
                  <a:rPr lang="en-US" sz="1800" b="1" u="sng" dirty="0"/>
                  <a:t>Policy </a:t>
                </a:r>
                <a:r>
                  <a:rPr lang="en-US" sz="1800" b="1" u="sng" dirty="0" smtClean="0"/>
                  <a:t>Evaluation:</a:t>
                </a:r>
                <a:r>
                  <a:rPr lang="en-US" sz="1800" b="1" dirty="0" smtClean="0"/>
                  <a:t> </a:t>
                </a:r>
                <a:r>
                  <a:rPr lang="en-US" sz="1800" dirty="0" smtClean="0"/>
                  <a:t>(as before) but actions are given from policy </a:t>
                </a:r>
                <a14:m>
                  <m:oMath xmlns:m="http://schemas.openxmlformats.org/officeDocument/2006/math">
                    <m:r>
                      <a:rPr lang="en-US" sz="1800" i="1">
                        <a:latin typeface="Cambria Math" charset="0"/>
                      </a:rPr>
                      <m:t>𝜋</m:t>
                    </m:r>
                  </m:oMath>
                </a14:m>
                <a:r>
                  <a:rPr lang="en-US" sz="1800" dirty="0" smtClean="0"/>
                  <a:t> </a:t>
                </a:r>
              </a:p>
              <a:p>
                <a:pPr marL="457200" indent="-342900">
                  <a:lnSpc>
                    <a:spcPct val="150000"/>
                  </a:lnSpc>
                  <a:spcBef>
                    <a:spcPts val="0"/>
                  </a:spcBef>
                  <a:buSzPts val="1800"/>
                  <a:buFont typeface="+mj-lt"/>
                  <a:buAutoNum type="arabicPeriod" startAt="2"/>
                </a:pPr>
                <a:r>
                  <a:rPr lang="en-US" sz="1800" b="1" u="sng" dirty="0"/>
                  <a:t>Policy </a:t>
                </a:r>
                <a:r>
                  <a:rPr lang="en-US" sz="1800" b="1" u="sng" dirty="0" smtClean="0"/>
                  <a:t>Improvement:</a:t>
                </a:r>
                <a:endParaRPr lang="en-US" sz="1800" b="1" u="sng" dirty="0"/>
              </a:p>
              <a:p>
                <a:pPr marL="1014390" lvl="1" indent="-342900">
                  <a:lnSpc>
                    <a:spcPct val="150000"/>
                  </a:lnSpc>
                  <a:spcBef>
                    <a:spcPts val="0"/>
                  </a:spcBef>
                  <a:buSzPts val="1800"/>
                  <a:buFont typeface="Arial" charset="0"/>
                  <a:buChar char="•"/>
                </a:pPr>
                <a14:m>
                  <m:oMath xmlns:m="http://schemas.openxmlformats.org/officeDocument/2006/math">
                    <m:r>
                      <a:rPr lang="en-US" sz="1600" i="1">
                        <a:latin typeface="Cambria Math" charset="0"/>
                      </a:rPr>
                      <m:t>𝑝𝑜𝑙𝑖𝑐𝑦</m:t>
                    </m:r>
                    <m:r>
                      <a:rPr lang="en-US" sz="1600" i="1">
                        <a:latin typeface="Cambria Math" charset="0"/>
                      </a:rPr>
                      <m:t>_</m:t>
                    </m:r>
                    <m:r>
                      <a:rPr lang="en-US" sz="1600" i="1">
                        <a:latin typeface="Cambria Math" charset="0"/>
                      </a:rPr>
                      <m:t>𝑠𝑡𝑎𝑏𝑙𝑒</m:t>
                    </m:r>
                    <m:r>
                      <a:rPr lang="en-US" sz="1600" i="1">
                        <a:latin typeface="Cambria Math" charset="0"/>
                      </a:rPr>
                      <m:t>=</m:t>
                    </m:r>
                    <m:r>
                      <a:rPr lang="en-US" sz="1600" b="0" i="1" smtClean="0">
                        <a:latin typeface="Cambria Math" charset="0"/>
                      </a:rPr>
                      <m:t>𝑡𝑟𝑢𝑒</m:t>
                    </m:r>
                  </m:oMath>
                </a14:m>
                <a:endParaRPr lang="en-US" sz="1500" dirty="0" smtClean="0"/>
              </a:p>
              <a:p>
                <a:pPr marL="1014390" lvl="1" indent="-342900">
                  <a:lnSpc>
                    <a:spcPct val="150000"/>
                  </a:lnSpc>
                  <a:spcBef>
                    <a:spcPts val="0"/>
                  </a:spcBef>
                  <a:buSzPts val="1800"/>
                  <a:buFont typeface="Arial" charset="0"/>
                  <a:buChar char="•"/>
                </a:pPr>
                <a:r>
                  <a:rPr lang="en-US" sz="1500" dirty="0" smtClean="0"/>
                  <a:t>For each state, s: </a:t>
                </a:r>
              </a:p>
              <a:p>
                <a:pPr marL="1314416" lvl="2" indent="-342900">
                  <a:lnSpc>
                    <a:spcPct val="150000"/>
                  </a:lnSpc>
                  <a:spcBef>
                    <a:spcPts val="0"/>
                  </a:spcBef>
                  <a:buSzPts val="1800"/>
                  <a:buFont typeface="Arial" charset="0"/>
                  <a:buChar char="•"/>
                </a:pPr>
                <a14:m>
                  <m:oMath xmlns:m="http://schemas.openxmlformats.org/officeDocument/2006/math">
                    <m:r>
                      <a:rPr lang="en-US" sz="1200" i="1">
                        <a:latin typeface="Cambria Math" charset="0"/>
                      </a:rPr>
                      <m:t>𝑜𝑙𝑑</m:t>
                    </m:r>
                    <m:r>
                      <a:rPr lang="en-US" sz="1200" i="1">
                        <a:latin typeface="Cambria Math" charset="0"/>
                      </a:rPr>
                      <m:t>_</m:t>
                    </m:r>
                    <m:r>
                      <a:rPr lang="en-US" sz="1200" i="1">
                        <a:latin typeface="Cambria Math" charset="0"/>
                      </a:rPr>
                      <m:t>𝑎𝑐𝑡𝑖𝑜𝑛</m:t>
                    </m:r>
                    <m:r>
                      <a:rPr lang="en-US" sz="1200" i="1">
                        <a:latin typeface="Cambria Math" charset="0"/>
                      </a:rPr>
                      <m:t> </m:t>
                    </m:r>
                  </m:oMath>
                </a14:m>
                <a:r>
                  <a:rPr lang="en-US" sz="1200" dirty="0" smtClean="0"/>
                  <a:t>= </a:t>
                </a:r>
                <a14:m>
                  <m:oMath xmlns:m="http://schemas.openxmlformats.org/officeDocument/2006/math">
                    <m:r>
                      <a:rPr lang="en-US" sz="1200" i="1">
                        <a:latin typeface="Cambria Math" charset="0"/>
                      </a:rPr>
                      <m:t>𝜋</m:t>
                    </m:r>
                    <m:d>
                      <m:dPr>
                        <m:ctrlPr>
                          <a:rPr lang="en-US" sz="1200" b="0" i="1" smtClean="0">
                            <a:latin typeface="Cambria Math" charset="0"/>
                          </a:rPr>
                        </m:ctrlPr>
                      </m:dPr>
                      <m:e>
                        <m:r>
                          <a:rPr lang="en-US" sz="1200" b="0" i="1" smtClean="0">
                            <a:latin typeface="Cambria Math" charset="0"/>
                          </a:rPr>
                          <m:t>𝑠</m:t>
                        </m:r>
                      </m:e>
                    </m:d>
                  </m:oMath>
                </a14:m>
                <a:endParaRPr lang="en-US" sz="1200" b="0" dirty="0" smtClean="0"/>
              </a:p>
              <a:p>
                <a:pPr marL="1314416" lvl="2" indent="-342900">
                  <a:lnSpc>
                    <a:spcPct val="150000"/>
                  </a:lnSpc>
                  <a:spcBef>
                    <a:spcPts val="0"/>
                  </a:spcBef>
                  <a:buSzPts val="1800"/>
                  <a:buFont typeface="Arial" charset="0"/>
                  <a:buChar char="•"/>
                </a:pPr>
                <a14:m>
                  <m:oMath xmlns:m="http://schemas.openxmlformats.org/officeDocument/2006/math">
                    <m:r>
                      <a:rPr lang="en-US" sz="1200" i="1">
                        <a:latin typeface="Cambria Math" charset="0"/>
                      </a:rPr>
                      <m:t>𝜋</m:t>
                    </m:r>
                    <m:d>
                      <m:dPr>
                        <m:ctrlPr>
                          <a:rPr lang="en-US" sz="1200" b="0" i="0" smtClean="0">
                            <a:latin typeface="Cambria Math" charset="0"/>
                          </a:rPr>
                        </m:ctrlPr>
                      </m:dPr>
                      <m:e>
                        <m:r>
                          <m:rPr>
                            <m:sty m:val="p"/>
                          </m:rPr>
                          <a:rPr lang="en-US" sz="1200" b="0" i="0" smtClean="0">
                            <a:latin typeface="Cambria Math" charset="0"/>
                          </a:rPr>
                          <m:t>s</m:t>
                        </m:r>
                      </m:e>
                    </m:d>
                    <m:r>
                      <a:rPr lang="en-US" sz="1200" b="0" i="0" smtClean="0">
                        <a:latin typeface="Cambria Math" charset="0"/>
                      </a:rPr>
                      <m:t>=</m:t>
                    </m:r>
                    <m:sSub>
                      <m:sSubPr>
                        <m:ctrlPr>
                          <a:rPr lang="en-US" sz="1200" b="0" i="0" smtClean="0">
                            <a:latin typeface="Cambria Math" charset="0"/>
                          </a:rPr>
                        </m:ctrlPr>
                      </m:sSubPr>
                      <m:e>
                        <m:r>
                          <m:rPr>
                            <m:sty m:val="p"/>
                          </m:rPr>
                          <a:rPr lang="en-US" sz="1200" b="0" i="0" smtClean="0">
                            <a:latin typeface="Cambria Math" charset="0"/>
                          </a:rPr>
                          <m:t>argmax</m:t>
                        </m:r>
                      </m:e>
                      <m:sub>
                        <m:r>
                          <a:rPr lang="en-US" sz="1200" b="0" i="1" smtClean="0">
                            <a:latin typeface="Cambria Math" charset="0"/>
                          </a:rPr>
                          <m:t>𝑎</m:t>
                        </m:r>
                      </m:sub>
                    </m:sSub>
                    <m:nary>
                      <m:naryPr>
                        <m:chr m:val="∑"/>
                        <m:supHide m:val="on"/>
                        <m:ctrlPr>
                          <a:rPr lang="en-US" sz="1200" b="0" i="1" smtClean="0">
                            <a:latin typeface="Cambria Math" charset="0"/>
                          </a:rPr>
                        </m:ctrlPr>
                      </m:naryPr>
                      <m:sub>
                        <m:sSup>
                          <m:sSupPr>
                            <m:ctrlPr>
                              <a:rPr lang="en-US" sz="1200" b="0" i="1" smtClean="0">
                                <a:latin typeface="Cambria Math" charset="0"/>
                              </a:rPr>
                            </m:ctrlPr>
                          </m:sSupPr>
                          <m:e>
                            <m:r>
                              <m:rPr>
                                <m:brk m:alnAt="7"/>
                              </m:rPr>
                              <a:rPr lang="en-US" sz="1200" b="0" i="1" smtClean="0">
                                <a:latin typeface="Cambria Math" charset="0"/>
                              </a:rPr>
                              <m:t>𝑠</m:t>
                            </m:r>
                          </m:e>
                          <m:sup>
                            <m:r>
                              <a:rPr lang="en-US" sz="1200" b="0" i="1" smtClean="0">
                                <a:latin typeface="Cambria Math" charset="0"/>
                              </a:rPr>
                              <m:t>′</m:t>
                            </m:r>
                          </m:sup>
                        </m:sSup>
                        <m:r>
                          <m:rPr>
                            <m:brk m:alnAt="7"/>
                          </m:rPr>
                          <a:rPr lang="en-US" sz="1200" b="0" i="1" smtClean="0">
                            <a:latin typeface="Cambria Math" charset="0"/>
                          </a:rPr>
                          <m:t>,</m:t>
                        </m:r>
                        <m:r>
                          <a:rPr lang="en-US" sz="1200" b="0" i="1" smtClean="0">
                            <a:latin typeface="Cambria Math" charset="0"/>
                          </a:rPr>
                          <m:t>𝑟</m:t>
                        </m:r>
                      </m:sub>
                      <m:sup/>
                      <m:e>
                        <m:r>
                          <a:rPr lang="en-US" sz="1200" b="0" i="1" smtClean="0">
                            <a:latin typeface="Cambria Math" charset="0"/>
                          </a:rPr>
                          <m:t>𝑝</m:t>
                        </m:r>
                        <m:d>
                          <m:dPr>
                            <m:ctrlPr>
                              <a:rPr lang="en-US" sz="1200" b="0" i="1" smtClean="0">
                                <a:latin typeface="Cambria Math" charset="0"/>
                              </a:rPr>
                            </m:ctrlPr>
                          </m:dPr>
                          <m:e>
                            <m:sSup>
                              <m:sSupPr>
                                <m:ctrlPr>
                                  <a:rPr lang="en-US" sz="1200" b="0" i="1" smtClean="0">
                                    <a:latin typeface="Cambria Math" charset="0"/>
                                  </a:rPr>
                                </m:ctrlPr>
                              </m:sSupPr>
                              <m:e>
                                <m:r>
                                  <a:rPr lang="en-US" sz="1200" b="0" i="1" smtClean="0">
                                    <a:latin typeface="Cambria Math" charset="0"/>
                                  </a:rPr>
                                  <m:t>𝑠</m:t>
                                </m:r>
                              </m:e>
                              <m:sup>
                                <m:r>
                                  <a:rPr lang="en-US" sz="1200" b="0" i="1" smtClean="0">
                                    <a:latin typeface="Cambria Math" charset="0"/>
                                  </a:rPr>
                                  <m:t>′</m:t>
                                </m:r>
                              </m:sup>
                            </m:sSup>
                            <m:r>
                              <a:rPr lang="en-US" sz="1200" b="0" i="1" smtClean="0">
                                <a:latin typeface="Cambria Math" charset="0"/>
                              </a:rPr>
                              <m:t>,</m:t>
                            </m:r>
                            <m:r>
                              <a:rPr lang="en-US" sz="1200" b="0" i="1" smtClean="0">
                                <a:latin typeface="Cambria Math" charset="0"/>
                              </a:rPr>
                              <m:t>𝑟</m:t>
                            </m:r>
                          </m:e>
                          <m:e>
                            <m:r>
                              <a:rPr lang="en-US" sz="1200" b="0" i="1" smtClean="0">
                                <a:latin typeface="Cambria Math" charset="0"/>
                              </a:rPr>
                              <m:t>𝑠</m:t>
                            </m:r>
                            <m:r>
                              <a:rPr lang="en-US" sz="1200" b="0" i="1" smtClean="0">
                                <a:latin typeface="Cambria Math" charset="0"/>
                              </a:rPr>
                              <m:t>, </m:t>
                            </m:r>
                            <m:r>
                              <a:rPr lang="en-US" sz="1200" b="0" i="1" smtClean="0">
                                <a:latin typeface="Cambria Math" charset="0"/>
                              </a:rPr>
                              <m:t>𝑎</m:t>
                            </m:r>
                          </m:e>
                        </m:d>
                        <m:r>
                          <a:rPr lang="en-US" sz="1200" b="0" i="1" smtClean="0">
                            <a:latin typeface="Cambria Math" charset="0"/>
                          </a:rPr>
                          <m:t>[</m:t>
                        </m:r>
                        <m:r>
                          <a:rPr lang="en-US" sz="1200" b="0" i="1" smtClean="0">
                            <a:latin typeface="Cambria Math" charset="0"/>
                          </a:rPr>
                          <m:t>𝑟</m:t>
                        </m:r>
                        <m:r>
                          <a:rPr lang="en-US" sz="1200" b="0" i="1" smtClean="0">
                            <a:latin typeface="Cambria Math" charset="0"/>
                          </a:rPr>
                          <m:t>+</m:t>
                        </m:r>
                        <m:r>
                          <a:rPr lang="en-US" sz="1200" b="0" i="1" smtClean="0">
                            <a:latin typeface="Cambria Math" charset="0"/>
                          </a:rPr>
                          <m:t>𝛾</m:t>
                        </m:r>
                        <m:r>
                          <a:rPr lang="en-US" sz="1200" b="0" i="1" smtClean="0">
                            <a:latin typeface="Cambria Math" charset="0"/>
                          </a:rPr>
                          <m:t>𝑉</m:t>
                        </m:r>
                        <m:d>
                          <m:dPr>
                            <m:ctrlPr>
                              <a:rPr lang="en-US" sz="1200" b="0" i="1" smtClean="0">
                                <a:latin typeface="Cambria Math" charset="0"/>
                              </a:rPr>
                            </m:ctrlPr>
                          </m:dPr>
                          <m:e>
                            <m:sSup>
                              <m:sSupPr>
                                <m:ctrlPr>
                                  <a:rPr lang="en-US" sz="1200" b="0" i="1" smtClean="0">
                                    <a:latin typeface="Cambria Math" charset="0"/>
                                  </a:rPr>
                                </m:ctrlPr>
                              </m:sSupPr>
                              <m:e>
                                <m:r>
                                  <a:rPr lang="en-US" sz="1200" b="0" i="1" smtClean="0">
                                    <a:latin typeface="Cambria Math" charset="0"/>
                                  </a:rPr>
                                  <m:t>𝑠</m:t>
                                </m:r>
                              </m:e>
                              <m:sup>
                                <m:r>
                                  <a:rPr lang="en-US" sz="1200" b="0" i="1" smtClean="0">
                                    <a:latin typeface="Cambria Math" charset="0"/>
                                  </a:rPr>
                                  <m:t>′</m:t>
                                </m:r>
                              </m:sup>
                            </m:sSup>
                          </m:e>
                        </m:d>
                        <m:r>
                          <a:rPr lang="en-US" sz="1200" b="0" i="1" smtClean="0">
                            <a:latin typeface="Cambria Math" charset="0"/>
                          </a:rPr>
                          <m:t>]</m:t>
                        </m:r>
                      </m:e>
                    </m:nary>
                  </m:oMath>
                </a14:m>
                <a:endParaRPr lang="en-US" sz="1800" dirty="0" smtClean="0"/>
              </a:p>
              <a:p>
                <a:pPr marL="1314416" lvl="2" indent="-342900">
                  <a:lnSpc>
                    <a:spcPct val="150000"/>
                  </a:lnSpc>
                  <a:spcBef>
                    <a:spcPts val="0"/>
                  </a:spcBef>
                  <a:buSzPts val="1800"/>
                  <a:buFont typeface="Arial" charset="0"/>
                  <a:buChar char="•"/>
                </a:pPr>
                <a:r>
                  <a:rPr lang="en-US" dirty="0" smtClean="0"/>
                  <a:t>If </a:t>
                </a:r>
                <a14:m>
                  <m:oMath xmlns:m="http://schemas.openxmlformats.org/officeDocument/2006/math">
                    <m:r>
                      <a:rPr lang="en-US" b="0" i="1" smtClean="0">
                        <a:latin typeface="Cambria Math" charset="0"/>
                      </a:rPr>
                      <m:t>𝑜𝑙𝑑</m:t>
                    </m:r>
                    <m:r>
                      <a:rPr lang="en-US" b="0" i="1" smtClean="0">
                        <a:latin typeface="Cambria Math" charset="0"/>
                      </a:rPr>
                      <m:t>_</m:t>
                    </m:r>
                    <m:r>
                      <a:rPr lang="en-US" b="0" i="1" smtClean="0">
                        <a:latin typeface="Cambria Math" charset="0"/>
                      </a:rPr>
                      <m:t>𝑎𝑐𝑡𝑖𝑜𝑛</m:t>
                    </m:r>
                    <m:r>
                      <a:rPr lang="en-US" b="0" i="1" smtClean="0">
                        <a:latin typeface="Cambria Math" charset="0"/>
                      </a:rPr>
                      <m:t>≠</m:t>
                    </m:r>
                    <m:r>
                      <a:rPr lang="en-US" b="0" i="1" smtClean="0">
                        <a:latin typeface="Cambria Math" charset="0"/>
                      </a:rPr>
                      <m:t>𝜋</m:t>
                    </m:r>
                    <m:d>
                      <m:dPr>
                        <m:ctrlPr>
                          <a:rPr lang="en-US" b="0" i="1" smtClean="0">
                            <a:latin typeface="Cambria Math" charset="0"/>
                          </a:rPr>
                        </m:ctrlPr>
                      </m:dPr>
                      <m:e>
                        <m:r>
                          <a:rPr lang="en-US" b="0" i="1" smtClean="0">
                            <a:latin typeface="Cambria Math" charset="0"/>
                          </a:rPr>
                          <m:t>𝑠</m:t>
                        </m:r>
                      </m:e>
                    </m:d>
                  </m:oMath>
                </a14:m>
                <a:r>
                  <a:rPr lang="en-US" dirty="0" smtClean="0"/>
                  <a:t> then </a:t>
                </a:r>
                <a14:m>
                  <m:oMath xmlns:m="http://schemas.openxmlformats.org/officeDocument/2006/math">
                    <m:r>
                      <a:rPr lang="en-US" b="0" i="1" smtClean="0">
                        <a:latin typeface="Cambria Math" charset="0"/>
                      </a:rPr>
                      <m:t>𝑝𝑜𝑙𝑖𝑐𝑦</m:t>
                    </m:r>
                    <m:r>
                      <a:rPr lang="en-US" b="0" i="1" smtClean="0">
                        <a:latin typeface="Cambria Math" charset="0"/>
                      </a:rPr>
                      <m:t>_</m:t>
                    </m:r>
                    <m:r>
                      <a:rPr lang="en-US" b="0" i="1" smtClean="0">
                        <a:latin typeface="Cambria Math" charset="0"/>
                      </a:rPr>
                      <m:t>𝑠𝑡𝑎𝑏𝑙𝑒</m:t>
                    </m:r>
                    <m:r>
                      <a:rPr lang="en-US" b="0" i="1" smtClean="0">
                        <a:latin typeface="Cambria Math" charset="0"/>
                      </a:rPr>
                      <m:t>=</m:t>
                    </m:r>
                    <m:r>
                      <a:rPr lang="en-US" b="0" i="1" smtClean="0">
                        <a:latin typeface="Cambria Math" charset="0"/>
                      </a:rPr>
                      <m:t>𝑓𝑎𝑙𝑠𝑒</m:t>
                    </m:r>
                  </m:oMath>
                </a14:m>
                <a:endParaRPr lang="en-US" i="1" dirty="0" smtClean="0"/>
              </a:p>
              <a:p>
                <a:pPr marL="114300">
                  <a:lnSpc>
                    <a:spcPct val="150000"/>
                  </a:lnSpc>
                  <a:spcBef>
                    <a:spcPts val="0"/>
                  </a:spcBef>
                  <a:buSzPts val="1800"/>
                </a:pPr>
                <a14:m>
                  <m:oMath xmlns:m="http://schemas.openxmlformats.org/officeDocument/2006/math">
                    <m:r>
                      <a:rPr lang="en-US" sz="1800" i="1">
                        <a:latin typeface="Cambria Math" charset="0"/>
                      </a:rPr>
                      <m:t>𝑝𝑜𝑙𝑖𝑐𝑦</m:t>
                    </m:r>
                    <m:r>
                      <a:rPr lang="en-US" sz="1800" i="1">
                        <a:latin typeface="Cambria Math" charset="0"/>
                      </a:rPr>
                      <m:t>_</m:t>
                    </m:r>
                    <m:r>
                      <a:rPr lang="en-US" sz="1800" i="1">
                        <a:latin typeface="Cambria Math" charset="0"/>
                      </a:rPr>
                      <m:t>𝑠𝑡𝑎𝑏𝑙𝑒</m:t>
                    </m:r>
                    <m:r>
                      <a:rPr lang="en-US" sz="1800" i="1">
                        <a:latin typeface="Cambria Math" charset="0"/>
                      </a:rPr>
                      <m:t>=</m:t>
                    </m:r>
                    <m:r>
                      <a:rPr lang="en-US" sz="1800" b="0" i="1" smtClean="0">
                        <a:latin typeface="Cambria Math" charset="0"/>
                      </a:rPr>
                      <m:t>𝑡𝑟𝑢𝑒</m:t>
                    </m:r>
                  </m:oMath>
                </a14:m>
                <a:r>
                  <a:rPr lang="en-US" sz="1800" dirty="0" smtClean="0"/>
                  <a:t>, then stop and return </a:t>
                </a:r>
                <a14:m>
                  <m:oMath xmlns:m="http://schemas.openxmlformats.org/officeDocument/2006/math">
                    <m:r>
                      <a:rPr lang="en-US" sz="1800" i="1">
                        <a:latin typeface="Cambria Math" charset="0"/>
                      </a:rPr>
                      <m:t>𝜋</m:t>
                    </m:r>
                    <m:r>
                      <a:rPr lang="en-US" sz="1800" i="1">
                        <a:latin typeface="Cambria Math" charset="0"/>
                      </a:rPr>
                      <m:t>≈</m:t>
                    </m:r>
                    <m:sSup>
                      <m:sSupPr>
                        <m:ctrlPr>
                          <a:rPr lang="en-US" sz="1800" i="1">
                            <a:latin typeface="Cambria Math" charset="0"/>
                          </a:rPr>
                        </m:ctrlPr>
                      </m:sSupPr>
                      <m:e>
                        <m:r>
                          <a:rPr lang="en-US" sz="1800" i="1">
                            <a:latin typeface="Cambria Math" charset="0"/>
                          </a:rPr>
                          <m:t>𝜋</m:t>
                        </m:r>
                      </m:e>
                      <m:sup>
                        <m:r>
                          <a:rPr lang="en-US" sz="1800" i="1">
                            <a:latin typeface="Cambria Math" charset="0"/>
                          </a:rPr>
                          <m:t>⋆</m:t>
                        </m:r>
                      </m:sup>
                    </m:sSup>
                  </m:oMath>
                </a14:m>
                <a:r>
                  <a:rPr lang="en-US" sz="1800" dirty="0" smtClean="0"/>
                  <a:t>  else got to 2</a:t>
                </a:r>
                <a:endParaRPr lang="en-US" sz="1800" dirty="0"/>
              </a:p>
              <a:p>
                <a:pPr marL="114300" lvl="0">
                  <a:lnSpc>
                    <a:spcPct val="150000"/>
                  </a:lnSpc>
                  <a:spcBef>
                    <a:spcPts val="0"/>
                  </a:spcBef>
                  <a:buSzPts val="1800"/>
                </a:pPr>
                <a:endParaRPr lang="en-US" sz="1800" dirty="0">
                  <a:solidFill>
                    <a:schemeClr val="tx1">
                      <a:lumMod val="75000"/>
                      <a:lumOff val="25000"/>
                    </a:schemeClr>
                  </a:solidFill>
                  <a:latin typeface="Karla" charset="0"/>
                  <a:ea typeface="Karla" charset="0"/>
                  <a:cs typeface="Karla" charset="0"/>
                  <a:sym typeface="Libre Baskerville"/>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7260" y="626437"/>
                <a:ext cx="7977073" cy="4285581"/>
              </a:xfrm>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57</a:t>
            </a:fld>
            <a:endParaRPr lang="uk-UA"/>
          </a:p>
        </p:txBody>
      </p:sp>
    </p:spTree>
    <p:extLst>
      <p:ext uri="{BB962C8B-B14F-4D97-AF65-F5344CB8AC3E}">
        <p14:creationId xmlns:p14="http://schemas.microsoft.com/office/powerpoint/2010/main" val="18660550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601608"/>
            <a:ext cx="8225850" cy="1493400"/>
          </a:xfrm>
          <a:prstGeom prst="rect">
            <a:avLst/>
          </a:prstGeom>
        </p:spPr>
        <p:txBody>
          <a:bodyPr spcFirstLastPara="1" wrap="square" lIns="91425" tIns="91425" rIns="91425" bIns="91425" anchor="ctr" anchorCtr="0">
            <a:noAutofit/>
          </a:bodyPr>
          <a:lstStyle/>
          <a:p>
            <a:pPr algn="l"/>
            <a:r>
              <a:rPr lang="en-US" sz="2800" dirty="0"/>
              <a:t>References: </a:t>
            </a:r>
            <a:br>
              <a:rPr lang="en-US" sz="2800" dirty="0"/>
            </a:br>
            <a:r>
              <a:rPr lang="en-US" sz="1600" b="1" dirty="0"/>
              <a:t/>
            </a:r>
            <a:br>
              <a:rPr lang="en-US" sz="1600" b="1" dirty="0"/>
            </a:br>
            <a:r>
              <a:rPr lang="en-US" sz="1600" u="sng" dirty="0">
                <a:hlinkClick r:id="rId3"/>
              </a:rPr>
              <a:t/>
            </a:r>
            <a:br>
              <a:rPr lang="en-US" sz="1600" u="sng" dirty="0">
                <a:hlinkClick r:id="rId3"/>
              </a:rPr>
            </a:br>
            <a:r>
              <a:rPr lang="en-US" sz="1600" u="sng" dirty="0"/>
              <a:t/>
            </a:r>
            <a:br>
              <a:rPr lang="en-US" sz="1600" u="sng" dirty="0"/>
            </a:br>
            <a:r>
              <a:rPr lang="en-US" sz="1600" dirty="0" smtClean="0"/>
              <a:t>Sutton and </a:t>
            </a:r>
            <a:r>
              <a:rPr lang="en-US" sz="1600" dirty="0" err="1" smtClean="0"/>
              <a:t>Barto</a:t>
            </a:r>
            <a:r>
              <a:rPr lang="en-US" sz="1600" dirty="0" smtClean="0"/>
              <a:t>, Reinforcement Learning (</a:t>
            </a:r>
            <a:r>
              <a:rPr lang="en-US" sz="1600" dirty="0" smtClean="0">
                <a:hlinkClick r:id="rId4"/>
              </a:rPr>
              <a:t>http</a:t>
            </a:r>
            <a:r>
              <a:rPr lang="en-US" sz="1600" dirty="0">
                <a:hlinkClick r:id="rId4"/>
              </a:rPr>
              <a:t>://</a:t>
            </a:r>
            <a:r>
              <a:rPr lang="en-US" sz="1600" dirty="0" smtClean="0">
                <a:hlinkClick r:id="rId4"/>
              </a:rPr>
              <a:t>incompleteideas.net/book/RLbook2018.pdf</a:t>
            </a:r>
            <a:r>
              <a:rPr lang="en-US" sz="1600" dirty="0" smtClean="0"/>
              <a:t>)</a:t>
            </a:r>
            <a:br>
              <a:rPr lang="en-US" sz="1600" dirty="0" smtClean="0"/>
            </a:br>
            <a:r>
              <a:rPr lang="en-US" sz="1600" dirty="0"/>
              <a:t/>
            </a:r>
            <a:br>
              <a:rPr lang="en-US" sz="1600" dirty="0"/>
            </a:br>
            <a:r>
              <a:rPr lang="en-US" sz="1600" dirty="0"/>
              <a:t>Maxim </a:t>
            </a:r>
            <a:r>
              <a:rPr lang="en-US" sz="1600" dirty="0" err="1"/>
              <a:t>Lapam</a:t>
            </a:r>
            <a:r>
              <a:rPr lang="en-US" sz="1600" dirty="0"/>
              <a:t>, Deep </a:t>
            </a:r>
            <a:r>
              <a:rPr lang="en-US" sz="1600" dirty="0"/>
              <a:t>Reinforcement Learning Hands-On: Apply Modern RL Methods, with Deep Q-networks, Value Iteration, Policy Gradients, TRPO, </a:t>
            </a:r>
            <a:r>
              <a:rPr lang="en-US" sz="1600" dirty="0" err="1"/>
              <a:t>AlphaGo</a:t>
            </a:r>
            <a:r>
              <a:rPr lang="en-US" sz="1600" dirty="0"/>
              <a:t> Zero and </a:t>
            </a:r>
            <a:r>
              <a:rPr lang="en-US" sz="1600" dirty="0"/>
              <a:t>More</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58</a:t>
            </a:fld>
            <a:endParaRPr lang="uk-UA"/>
          </a:p>
        </p:txBody>
      </p:sp>
    </p:spTree>
    <p:extLst>
      <p:ext uri="{BB962C8B-B14F-4D97-AF65-F5344CB8AC3E}">
        <p14:creationId xmlns:p14="http://schemas.microsoft.com/office/powerpoint/2010/main" val="7267383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Model</a:t>
            </a:r>
            <a:r>
              <a:rPr lang="en-US" sz="3600" dirty="0" smtClean="0"/>
              <a:t> Free</a:t>
            </a:r>
            <a:r>
              <a:rPr lang="en" sz="3600" dirty="0" smtClean="0"/>
              <a:t> </a:t>
            </a:r>
            <a:r>
              <a:rPr lang="en" sz="3600" dirty="0"/>
              <a:t>Methods</a:t>
            </a:r>
            <a:endParaRPr sz="3600" dirty="0"/>
          </a:p>
          <a:p>
            <a:pPr marL="0" lvl="0" indent="0" algn="l" rtl="0">
              <a:spcBef>
                <a:spcPts val="0"/>
              </a:spcBef>
              <a:spcAft>
                <a:spcPts val="0"/>
              </a:spcAft>
              <a:buNone/>
            </a:pPr>
            <a:endParaRPr sz="3600" dirty="0"/>
          </a:p>
          <a:p>
            <a:pPr lvl="0" algn="l"/>
            <a:r>
              <a:rPr lang="en-US" sz="2400" dirty="0" smtClean="0"/>
              <a:t>SARSA and Q-learning </a:t>
            </a:r>
            <a:br>
              <a:rPr lang="en-US" sz="2400" dirty="0" smtClean="0"/>
            </a:br>
            <a:r>
              <a:rPr lang="en-US" sz="2400" dirty="0"/>
              <a:t>	</a:t>
            </a:r>
            <a:r>
              <a:rPr lang="en-US" sz="2400" dirty="0" smtClean="0"/>
              <a:t>					Friday at a-sec by Javier </a:t>
            </a:r>
            <a:r>
              <a:rPr lang="en-US" sz="2400" dirty="0" err="1" smtClean="0"/>
              <a:t>Zazo</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59</a:t>
            </a:fld>
            <a:endParaRPr lang="uk-UA"/>
          </a:p>
        </p:txBody>
      </p:sp>
    </p:spTree>
    <p:extLst>
      <p:ext uri="{BB962C8B-B14F-4D97-AF65-F5344CB8AC3E}">
        <p14:creationId xmlns:p14="http://schemas.microsoft.com/office/powerpoint/2010/main" val="1714401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setting</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804345"/>
            <a:ext cx="4310031" cy="3585597"/>
          </a:xfrm>
          <a:prstGeom prst="rect">
            <a:avLst/>
          </a:prstGeom>
          <a:noFill/>
        </p:spPr>
        <p:txBody>
          <a:bodyPr wrap="square" rtlCol="0">
            <a:spAutoFit/>
          </a:bodyPr>
          <a:lstStyle/>
          <a:p>
            <a:endParaRPr lang="en-US" sz="2000" dirty="0" smtClean="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=&gt; </a:t>
            </a:r>
            <a:r>
              <a:rPr lang="en-US" sz="1800" b="1" dirty="0" smtClean="0">
                <a:solidFill>
                  <a:schemeClr val="tx1">
                    <a:lumMod val="75000"/>
                    <a:lumOff val="25000"/>
                  </a:schemeClr>
                </a:solidFill>
                <a:latin typeface="Karla" charset="0"/>
                <a:ea typeface="Karla" charset="0"/>
                <a:cs typeface="Karla" charset="0"/>
              </a:rPr>
              <a:t>Agent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 =&gt; </a:t>
            </a:r>
            <a:r>
              <a:rPr lang="en-US" sz="1800" b="1" dirty="0" smtClean="0">
                <a:solidFill>
                  <a:schemeClr val="tx1">
                    <a:lumMod val="75000"/>
                    <a:lumOff val="25000"/>
                  </a:schemeClr>
                </a:solidFill>
                <a:latin typeface="Karla" charset="0"/>
                <a:ea typeface="Karla" charset="0"/>
                <a:cs typeface="Karla" charset="0"/>
              </a:rPr>
              <a:t>Environment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 =&gt; </a:t>
            </a:r>
            <a:r>
              <a:rPr lang="en-US" sz="1800" b="1" dirty="0" smtClean="0">
                <a:solidFill>
                  <a:schemeClr val="tx1">
                    <a:lumMod val="75000"/>
                    <a:lumOff val="25000"/>
                  </a:schemeClr>
                </a:solidFill>
                <a:latin typeface="Karla" charset="0"/>
                <a:ea typeface="Karla" charset="0"/>
                <a:cs typeface="Karla" charset="0"/>
              </a:rPr>
              <a:t>Actions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wants the cheese but not electric </a:t>
            </a:r>
            <a:r>
              <a:rPr lang="en-US" sz="1800" dirty="0" smtClean="0">
                <a:solidFill>
                  <a:schemeClr val="tx1">
                    <a:lumMod val="75000"/>
                    <a:lumOff val="25000"/>
                  </a:schemeClr>
                </a:solidFill>
                <a:latin typeface="Karla" charset="0"/>
                <a:ea typeface="Karla" charset="0"/>
                <a:cs typeface="Karla" charset="0"/>
              </a:rPr>
              <a:t>shocks =&gt; </a:t>
            </a:r>
            <a:r>
              <a:rPr lang="en-US" sz="1800" b="1" dirty="0" smtClean="0">
                <a:solidFill>
                  <a:schemeClr val="tx1">
                    <a:lumMod val="75000"/>
                    <a:lumOff val="25000"/>
                  </a:schemeClr>
                </a:solidFill>
                <a:latin typeface="Karla" charset="0"/>
                <a:ea typeface="Karla" charset="0"/>
                <a:cs typeface="Karla" charset="0"/>
              </a:rPr>
              <a:t>Rewards</a:t>
            </a:r>
            <a:endParaRPr lang="en-US" sz="1800" b="1" dirty="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a:t>
            </a:r>
            <a:r>
              <a:rPr lang="en-US" sz="1800" dirty="0" smtClean="0">
                <a:solidFill>
                  <a:schemeClr val="tx1">
                    <a:lumMod val="75000"/>
                    <a:lumOff val="25000"/>
                  </a:schemeClr>
                </a:solidFill>
                <a:latin typeface="Karla" charset="0"/>
                <a:ea typeface="Karla" charset="0"/>
                <a:cs typeface="Karla" charset="0"/>
              </a:rPr>
              <a:t>environment =&gt; </a:t>
            </a:r>
            <a:r>
              <a:rPr lang="en-US" sz="1800" b="1" dirty="0" smtClean="0">
                <a:solidFill>
                  <a:schemeClr val="tx1">
                    <a:lumMod val="75000"/>
                    <a:lumOff val="25000"/>
                  </a:schemeClr>
                </a:solidFill>
                <a:latin typeface="Karla" charset="0"/>
                <a:ea typeface="Karla" charset="0"/>
                <a:cs typeface="Karla" charset="0"/>
              </a:rPr>
              <a:t>Observations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6</a:t>
            </a:fld>
            <a:endParaRPr lang="uk-UA"/>
          </a:p>
        </p:txBody>
      </p:sp>
    </p:spTree>
    <p:extLst>
      <p:ext uri="{BB962C8B-B14F-4D97-AF65-F5344CB8AC3E}">
        <p14:creationId xmlns:p14="http://schemas.microsoft.com/office/powerpoint/2010/main" val="9016672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220261" y="2336124"/>
            <a:ext cx="1682353" cy="964406"/>
          </a:xfrm>
          <a:prstGeom prst="ellipse">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solidFill>
                  <a:schemeClr val="tx1"/>
                </a:solidFill>
              </a:rPr>
              <a:t>Regression</a:t>
            </a:r>
            <a:endParaRPr lang="en-US" sz="1050" dirty="0">
              <a:solidFill>
                <a:schemeClr val="tx1"/>
              </a:solidFill>
            </a:endParaRPr>
          </a:p>
        </p:txBody>
      </p:sp>
      <p:sp>
        <p:nvSpPr>
          <p:cNvPr id="4" name="Oval 3"/>
          <p:cNvSpPr/>
          <p:nvPr/>
        </p:nvSpPr>
        <p:spPr>
          <a:xfrm>
            <a:off x="1791004" y="1038227"/>
            <a:ext cx="1575058" cy="655320"/>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Statistical Learning</a:t>
            </a:r>
          </a:p>
        </p:txBody>
      </p:sp>
      <p:sp>
        <p:nvSpPr>
          <p:cNvPr id="5" name="Oval 4"/>
          <p:cNvSpPr/>
          <p:nvPr/>
        </p:nvSpPr>
        <p:spPr>
          <a:xfrm>
            <a:off x="24910" y="65582"/>
            <a:ext cx="1682352" cy="1043825"/>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Uncertainty in model and prediction </a:t>
            </a:r>
          </a:p>
        </p:txBody>
      </p:sp>
      <p:sp>
        <p:nvSpPr>
          <p:cNvPr id="6" name="Oval 5"/>
          <p:cNvSpPr/>
          <p:nvPr/>
        </p:nvSpPr>
        <p:spPr>
          <a:xfrm>
            <a:off x="1742713" y="42445"/>
            <a:ext cx="1192997" cy="701594"/>
          </a:xfrm>
          <a:prstGeom prst="ellipse">
            <a:avLst/>
          </a:prstGeom>
          <a:solidFill>
            <a:schemeClr val="accent6">
              <a:lumMod val="40000"/>
              <a:lumOff val="60000"/>
            </a:schemeClr>
          </a:solidFill>
          <a:ln>
            <a:solidFill>
              <a:schemeClr val="tx1">
                <a:lumMod val="75000"/>
                <a:lumOff val="25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Cross validation </a:t>
            </a:r>
          </a:p>
        </p:txBody>
      </p:sp>
      <p:sp>
        <p:nvSpPr>
          <p:cNvPr id="8" name="Oval 7"/>
          <p:cNvSpPr/>
          <p:nvPr/>
        </p:nvSpPr>
        <p:spPr>
          <a:xfrm>
            <a:off x="2986605" y="38912"/>
            <a:ext cx="1459288" cy="776661"/>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Overfitting: Variance &amp; Bias</a:t>
            </a:r>
          </a:p>
        </p:txBody>
      </p:sp>
      <p:sp>
        <p:nvSpPr>
          <p:cNvPr id="9" name="Oval 8"/>
          <p:cNvSpPr/>
          <p:nvPr/>
        </p:nvSpPr>
        <p:spPr>
          <a:xfrm>
            <a:off x="21454" y="1252492"/>
            <a:ext cx="1703123" cy="1094285"/>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Methods of regularization: </a:t>
            </a:r>
          </a:p>
          <a:p>
            <a:pPr algn="ctr"/>
            <a:r>
              <a:rPr lang="en-US" sz="1050" dirty="0"/>
              <a:t>Lasso and Ridge</a:t>
            </a:r>
          </a:p>
        </p:txBody>
      </p:sp>
      <p:sp>
        <p:nvSpPr>
          <p:cNvPr id="11" name="Oval 10"/>
          <p:cNvSpPr/>
          <p:nvPr/>
        </p:nvSpPr>
        <p:spPr>
          <a:xfrm>
            <a:off x="4839010" y="2346777"/>
            <a:ext cx="1682352" cy="964406"/>
          </a:xfrm>
          <a:prstGeom prst="ellipse">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solidFill>
                  <a:schemeClr val="tx1"/>
                </a:solidFill>
              </a:rPr>
              <a:t>Classification</a:t>
            </a:r>
            <a:endParaRPr lang="en-US" sz="1050" dirty="0">
              <a:solidFill>
                <a:schemeClr val="tx1"/>
              </a:solidFill>
            </a:endParaRPr>
          </a:p>
        </p:txBody>
      </p:sp>
      <p:sp>
        <p:nvSpPr>
          <p:cNvPr id="12" name="Oval 11"/>
          <p:cNvSpPr/>
          <p:nvPr/>
        </p:nvSpPr>
        <p:spPr>
          <a:xfrm>
            <a:off x="3631158" y="803113"/>
            <a:ext cx="1682352" cy="903179"/>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PCA &amp; dimensionality reduction </a:t>
            </a:r>
          </a:p>
        </p:txBody>
      </p:sp>
      <p:sp>
        <p:nvSpPr>
          <p:cNvPr id="13" name="Oval 12"/>
          <p:cNvSpPr/>
          <p:nvPr/>
        </p:nvSpPr>
        <p:spPr>
          <a:xfrm>
            <a:off x="5247559" y="87149"/>
            <a:ext cx="924521" cy="74999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Pandas</a:t>
            </a:r>
          </a:p>
        </p:txBody>
      </p:sp>
      <p:sp>
        <p:nvSpPr>
          <p:cNvPr id="14" name="Oval 13"/>
          <p:cNvSpPr/>
          <p:nvPr/>
        </p:nvSpPr>
        <p:spPr>
          <a:xfrm>
            <a:off x="7759620" y="1080785"/>
            <a:ext cx="1293805" cy="74999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err="1"/>
              <a:t>Matplotlib</a:t>
            </a:r>
            <a:endParaRPr lang="en-US" sz="1050" dirty="0"/>
          </a:p>
        </p:txBody>
      </p:sp>
      <p:sp>
        <p:nvSpPr>
          <p:cNvPr id="15" name="Oval 14"/>
          <p:cNvSpPr/>
          <p:nvPr/>
        </p:nvSpPr>
        <p:spPr>
          <a:xfrm>
            <a:off x="7482001" y="212500"/>
            <a:ext cx="924521" cy="74999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err="1"/>
              <a:t>Scikit</a:t>
            </a:r>
            <a:r>
              <a:rPr lang="en-US" sz="1050" dirty="0"/>
              <a:t>-Learn</a:t>
            </a:r>
          </a:p>
        </p:txBody>
      </p:sp>
      <p:sp>
        <p:nvSpPr>
          <p:cNvPr id="16" name="Oval 15"/>
          <p:cNvSpPr/>
          <p:nvPr/>
        </p:nvSpPr>
        <p:spPr>
          <a:xfrm>
            <a:off x="6348275" y="48601"/>
            <a:ext cx="924521" cy="74999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NumPy</a:t>
            </a:r>
          </a:p>
        </p:txBody>
      </p:sp>
      <p:sp>
        <p:nvSpPr>
          <p:cNvPr id="17" name="Oval 16"/>
          <p:cNvSpPr/>
          <p:nvPr/>
        </p:nvSpPr>
        <p:spPr>
          <a:xfrm>
            <a:off x="2467104" y="3999824"/>
            <a:ext cx="1189134" cy="735983"/>
          </a:xfrm>
          <a:prstGeom prst="ellipse">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solidFill>
                  <a:schemeClr val="tx1"/>
                </a:solidFill>
              </a:rPr>
              <a:t>Trees </a:t>
            </a:r>
          </a:p>
        </p:txBody>
      </p:sp>
      <p:sp>
        <p:nvSpPr>
          <p:cNvPr id="18" name="Oval 17"/>
          <p:cNvSpPr/>
          <p:nvPr/>
        </p:nvSpPr>
        <p:spPr>
          <a:xfrm>
            <a:off x="5085619" y="3967561"/>
            <a:ext cx="1189134" cy="735983"/>
          </a:xfrm>
          <a:prstGeom prst="ellipse">
            <a:avLst/>
          </a:prstGeom>
          <a:solidFill>
            <a:schemeClr val="accent4">
              <a:lumMod val="40000"/>
              <a:lumOff val="60000"/>
            </a:schemeClr>
          </a:solidFill>
          <a:ln>
            <a:solidFill>
              <a:schemeClr val="tx1">
                <a:lumMod val="75000"/>
                <a:lumOff val="25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solidFill>
                  <a:schemeClr val="tx1"/>
                </a:solidFill>
              </a:rPr>
              <a:t>Neural Networks </a:t>
            </a:r>
          </a:p>
        </p:txBody>
      </p:sp>
      <p:cxnSp>
        <p:nvCxnSpPr>
          <p:cNvPr id="21" name="Straight Arrow Connector 20">
            <a:extLst>
              <a:ext uri="{FF2B5EF4-FFF2-40B4-BE49-F238E27FC236}">
                <a16:creationId xmlns:a16="http://schemas.microsoft.com/office/drawing/2014/main" xmlns="" id="{6AD990E1-A7CA-0F4F-AF97-90CFC8B3CBD1}"/>
              </a:ext>
            </a:extLst>
          </p:cNvPr>
          <p:cNvCxnSpPr>
            <a:stCxn id="4" idx="4"/>
            <a:endCxn id="3" idx="0"/>
          </p:cNvCxnSpPr>
          <p:nvPr/>
        </p:nvCxnSpPr>
        <p:spPr>
          <a:xfrm>
            <a:off x="2578533" y="1693547"/>
            <a:ext cx="482904" cy="6425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xmlns="" id="{B16F65D8-F975-9C45-9593-5CAD330BB5F3}"/>
              </a:ext>
            </a:extLst>
          </p:cNvPr>
          <p:cNvCxnSpPr>
            <a:cxnSpLocks/>
            <a:stCxn id="9" idx="7"/>
            <a:endCxn id="4" idx="2"/>
          </p:cNvCxnSpPr>
          <p:nvPr/>
        </p:nvCxnSpPr>
        <p:spPr>
          <a:xfrm flipV="1">
            <a:off x="1475159" y="1365888"/>
            <a:ext cx="315845" cy="46859"/>
          </a:xfrm>
          <a:prstGeom prst="straightConnector1">
            <a:avLst/>
          </a:prstGeom>
          <a:ln>
            <a:solidFill>
              <a:schemeClr val="accent1"/>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xmlns="" id="{6F8215BB-1081-BF48-9C2C-8CDC7EB1BC8E}"/>
              </a:ext>
            </a:extLst>
          </p:cNvPr>
          <p:cNvCxnSpPr>
            <a:stCxn id="5" idx="5"/>
            <a:endCxn id="4" idx="1"/>
          </p:cNvCxnSpPr>
          <p:nvPr/>
        </p:nvCxnSpPr>
        <p:spPr>
          <a:xfrm>
            <a:off x="1460887" y="956543"/>
            <a:ext cx="560779" cy="1776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xmlns="" id="{B939EBDE-7FA4-A541-B7A1-6336F218904F}"/>
              </a:ext>
            </a:extLst>
          </p:cNvPr>
          <p:cNvCxnSpPr>
            <a:cxnSpLocks/>
            <a:stCxn id="4" idx="5"/>
            <a:endCxn id="11" idx="1"/>
          </p:cNvCxnSpPr>
          <p:nvPr/>
        </p:nvCxnSpPr>
        <p:spPr>
          <a:xfrm>
            <a:off x="3135400" y="1597578"/>
            <a:ext cx="1949985" cy="8904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xmlns="" id="{0A38CC41-BBC0-1A45-8387-073322E012D7}"/>
              </a:ext>
            </a:extLst>
          </p:cNvPr>
          <p:cNvSpPr/>
          <p:nvPr/>
        </p:nvSpPr>
        <p:spPr>
          <a:xfrm>
            <a:off x="6048209" y="1045370"/>
            <a:ext cx="1381468" cy="820822"/>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t>Computing Tools</a:t>
            </a:r>
          </a:p>
        </p:txBody>
      </p:sp>
      <p:cxnSp>
        <p:nvCxnSpPr>
          <p:cNvPr id="146" name="Straight Arrow Connector 145">
            <a:extLst>
              <a:ext uri="{FF2B5EF4-FFF2-40B4-BE49-F238E27FC236}">
                <a16:creationId xmlns:a16="http://schemas.microsoft.com/office/drawing/2014/main" xmlns="" id="{FB03051D-FEF4-B940-AB8B-AF6588B32FE1}"/>
              </a:ext>
            </a:extLst>
          </p:cNvPr>
          <p:cNvCxnSpPr>
            <a:cxnSpLocks/>
            <a:stCxn id="125" idx="4"/>
            <a:endCxn id="11" idx="7"/>
          </p:cNvCxnSpPr>
          <p:nvPr/>
        </p:nvCxnSpPr>
        <p:spPr>
          <a:xfrm flipH="1">
            <a:off x="6274987" y="1866192"/>
            <a:ext cx="463956" cy="621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a:extLst>
              <a:ext uri="{FF2B5EF4-FFF2-40B4-BE49-F238E27FC236}">
                <a16:creationId xmlns:a16="http://schemas.microsoft.com/office/drawing/2014/main" xmlns="" id="{BB4F7C73-0600-E04A-AF6F-3A111757D58B}"/>
              </a:ext>
            </a:extLst>
          </p:cNvPr>
          <p:cNvCxnSpPr>
            <a:cxnSpLocks/>
            <a:stCxn id="125" idx="3"/>
            <a:endCxn id="3" idx="7"/>
          </p:cNvCxnSpPr>
          <p:nvPr/>
        </p:nvCxnSpPr>
        <p:spPr>
          <a:xfrm flipH="1">
            <a:off x="3656238" y="1745986"/>
            <a:ext cx="2594282" cy="7313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xmlns="" id="{9CB367A1-32AB-F74A-B554-7059449FADB0}"/>
              </a:ext>
            </a:extLst>
          </p:cNvPr>
          <p:cNvCxnSpPr>
            <a:cxnSpLocks/>
            <a:stCxn id="6" idx="4"/>
            <a:endCxn id="4" idx="0"/>
          </p:cNvCxnSpPr>
          <p:nvPr/>
        </p:nvCxnSpPr>
        <p:spPr>
          <a:xfrm>
            <a:off x="2339212" y="744040"/>
            <a:ext cx="239321" cy="294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xmlns="" id="{2408E805-EEE6-7F43-8E85-F4F6D7B857C4}"/>
              </a:ext>
            </a:extLst>
          </p:cNvPr>
          <p:cNvCxnSpPr>
            <a:cxnSpLocks/>
            <a:stCxn id="8" idx="3"/>
            <a:endCxn id="4" idx="7"/>
          </p:cNvCxnSpPr>
          <p:nvPr/>
        </p:nvCxnSpPr>
        <p:spPr>
          <a:xfrm flipH="1">
            <a:off x="3135400" y="701834"/>
            <a:ext cx="64913" cy="4323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xmlns="" id="{22BE1F98-14F0-BD4F-8974-3A2C438F7347}"/>
              </a:ext>
            </a:extLst>
          </p:cNvPr>
          <p:cNvCxnSpPr>
            <a:cxnSpLocks/>
            <a:stCxn id="12" idx="2"/>
            <a:endCxn id="4" idx="6"/>
          </p:cNvCxnSpPr>
          <p:nvPr/>
        </p:nvCxnSpPr>
        <p:spPr>
          <a:xfrm flipH="1">
            <a:off x="3366061" y="1254703"/>
            <a:ext cx="265097" cy="1111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xmlns="" id="{43DE0FB5-605B-2442-BDB4-500DA3357F55}"/>
              </a:ext>
            </a:extLst>
          </p:cNvPr>
          <p:cNvCxnSpPr>
            <a:cxnSpLocks/>
            <a:stCxn id="13" idx="5"/>
            <a:endCxn id="125" idx="1"/>
          </p:cNvCxnSpPr>
          <p:nvPr/>
        </p:nvCxnSpPr>
        <p:spPr>
          <a:xfrm>
            <a:off x="6036687" y="727305"/>
            <a:ext cx="213833" cy="4382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xmlns="" id="{766B88F7-4A2B-604B-B9CF-75C53F53BF8C}"/>
              </a:ext>
            </a:extLst>
          </p:cNvPr>
          <p:cNvCxnSpPr>
            <a:cxnSpLocks/>
            <a:stCxn id="16" idx="4"/>
            <a:endCxn id="125" idx="0"/>
          </p:cNvCxnSpPr>
          <p:nvPr/>
        </p:nvCxnSpPr>
        <p:spPr>
          <a:xfrm flipH="1">
            <a:off x="6738943" y="798591"/>
            <a:ext cx="71593" cy="2467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xmlns="" id="{1C180F75-A22F-E249-AAE3-A299EE4957A2}"/>
              </a:ext>
            </a:extLst>
          </p:cNvPr>
          <p:cNvCxnSpPr>
            <a:cxnSpLocks/>
            <a:stCxn id="15" idx="3"/>
            <a:endCxn id="125" idx="7"/>
          </p:cNvCxnSpPr>
          <p:nvPr/>
        </p:nvCxnSpPr>
        <p:spPr>
          <a:xfrm flipH="1">
            <a:off x="7227365" y="852656"/>
            <a:ext cx="390029" cy="3129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xmlns="" id="{82C77B47-028A-584D-B335-E5B391079A1A}"/>
              </a:ext>
            </a:extLst>
          </p:cNvPr>
          <p:cNvCxnSpPr>
            <a:cxnSpLocks/>
            <a:stCxn id="14" idx="2"/>
            <a:endCxn id="125" idx="6"/>
          </p:cNvCxnSpPr>
          <p:nvPr/>
        </p:nvCxnSpPr>
        <p:spPr>
          <a:xfrm flipH="1">
            <a:off x="7429676" y="1455780"/>
            <a:ext cx="32994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0" name="Oval 219">
            <a:extLst>
              <a:ext uri="{FF2B5EF4-FFF2-40B4-BE49-F238E27FC236}">
                <a16:creationId xmlns:a16="http://schemas.microsoft.com/office/drawing/2014/main" xmlns="" id="{AC00FAD6-E7F4-5642-AB25-35E9AFF332EA}"/>
              </a:ext>
            </a:extLst>
          </p:cNvPr>
          <p:cNvSpPr/>
          <p:nvPr/>
        </p:nvSpPr>
        <p:spPr>
          <a:xfrm>
            <a:off x="307419" y="2794948"/>
            <a:ext cx="1200328" cy="827657"/>
          </a:xfrm>
          <a:prstGeom prst="ellipse">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solidFill>
                  <a:schemeClr val="tx1"/>
                </a:solidFill>
              </a:rPr>
              <a:t>Linear </a:t>
            </a:r>
          </a:p>
        </p:txBody>
      </p:sp>
      <p:sp>
        <p:nvSpPr>
          <p:cNvPr id="221" name="Oval 220">
            <a:extLst>
              <a:ext uri="{FF2B5EF4-FFF2-40B4-BE49-F238E27FC236}">
                <a16:creationId xmlns:a16="http://schemas.microsoft.com/office/drawing/2014/main" xmlns="" id="{242E7FCE-20B3-3A49-A454-D07B9E5796CC}"/>
              </a:ext>
            </a:extLst>
          </p:cNvPr>
          <p:cNvSpPr/>
          <p:nvPr/>
        </p:nvSpPr>
        <p:spPr>
          <a:xfrm>
            <a:off x="3773015" y="3982467"/>
            <a:ext cx="1189134" cy="735983"/>
          </a:xfrm>
          <a:prstGeom prst="ellipse">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solidFill>
                  <a:schemeClr val="tx1"/>
                </a:solidFill>
              </a:rPr>
              <a:t>KNN </a:t>
            </a:r>
          </a:p>
        </p:txBody>
      </p:sp>
      <p:sp>
        <p:nvSpPr>
          <p:cNvPr id="222" name="Oval 221">
            <a:extLst>
              <a:ext uri="{FF2B5EF4-FFF2-40B4-BE49-F238E27FC236}">
                <a16:creationId xmlns:a16="http://schemas.microsoft.com/office/drawing/2014/main" xmlns="" id="{279C588F-2091-2C49-AA4D-B0C13FDE728A}"/>
              </a:ext>
            </a:extLst>
          </p:cNvPr>
          <p:cNvSpPr/>
          <p:nvPr/>
        </p:nvSpPr>
        <p:spPr>
          <a:xfrm>
            <a:off x="7081851" y="2415151"/>
            <a:ext cx="1189134" cy="827657"/>
          </a:xfrm>
          <a:prstGeom prst="ellipse">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solidFill>
                  <a:schemeClr val="tx1"/>
                </a:solidFill>
              </a:rPr>
              <a:t>Logistic </a:t>
            </a:r>
          </a:p>
        </p:txBody>
      </p:sp>
      <p:cxnSp>
        <p:nvCxnSpPr>
          <p:cNvPr id="230" name="Straight Arrow Connector 229">
            <a:extLst>
              <a:ext uri="{FF2B5EF4-FFF2-40B4-BE49-F238E27FC236}">
                <a16:creationId xmlns:a16="http://schemas.microsoft.com/office/drawing/2014/main" xmlns="" id="{E798F050-3D80-0449-A709-BAF8D89C828C}"/>
              </a:ext>
            </a:extLst>
          </p:cNvPr>
          <p:cNvCxnSpPr>
            <a:cxnSpLocks/>
            <a:stCxn id="220" idx="0"/>
            <a:endCxn id="9" idx="4"/>
          </p:cNvCxnSpPr>
          <p:nvPr/>
        </p:nvCxnSpPr>
        <p:spPr>
          <a:xfrm flipH="1" flipV="1">
            <a:off x="873015" y="2346777"/>
            <a:ext cx="34568" cy="4481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a:extLst>
              <a:ext uri="{FF2B5EF4-FFF2-40B4-BE49-F238E27FC236}">
                <a16:creationId xmlns:a16="http://schemas.microsoft.com/office/drawing/2014/main" xmlns="" id="{C5DD9D26-F6BF-584F-840E-CDD9CCC813A6}"/>
              </a:ext>
            </a:extLst>
          </p:cNvPr>
          <p:cNvCxnSpPr>
            <a:cxnSpLocks/>
            <a:stCxn id="220" idx="7"/>
            <a:endCxn id="3" idx="2"/>
          </p:cNvCxnSpPr>
          <p:nvPr/>
        </p:nvCxnSpPr>
        <p:spPr>
          <a:xfrm flipV="1">
            <a:off x="1331962" y="2818327"/>
            <a:ext cx="888299" cy="978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4" name="Straight Arrow Connector 233">
            <a:extLst>
              <a:ext uri="{FF2B5EF4-FFF2-40B4-BE49-F238E27FC236}">
                <a16:creationId xmlns:a16="http://schemas.microsoft.com/office/drawing/2014/main" xmlns="" id="{B4A4C60D-47A0-2040-8F30-F918152A8D73}"/>
              </a:ext>
            </a:extLst>
          </p:cNvPr>
          <p:cNvCxnSpPr>
            <a:stCxn id="17" idx="0"/>
            <a:endCxn id="3" idx="4"/>
          </p:cNvCxnSpPr>
          <p:nvPr/>
        </p:nvCxnSpPr>
        <p:spPr>
          <a:xfrm flipH="1" flipV="1">
            <a:off x="3061437" y="3300530"/>
            <a:ext cx="234" cy="6992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6" name="Straight Arrow Connector 235">
            <a:extLst>
              <a:ext uri="{FF2B5EF4-FFF2-40B4-BE49-F238E27FC236}">
                <a16:creationId xmlns:a16="http://schemas.microsoft.com/office/drawing/2014/main" xmlns="" id="{79970806-C7F1-2245-8871-4BD27304C1FE}"/>
              </a:ext>
            </a:extLst>
          </p:cNvPr>
          <p:cNvCxnSpPr>
            <a:stCxn id="17" idx="0"/>
            <a:endCxn id="11" idx="3"/>
          </p:cNvCxnSpPr>
          <p:nvPr/>
        </p:nvCxnSpPr>
        <p:spPr>
          <a:xfrm flipV="1">
            <a:off x="3061671" y="3169949"/>
            <a:ext cx="2023714" cy="829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8" name="Straight Arrow Connector 237">
            <a:extLst>
              <a:ext uri="{FF2B5EF4-FFF2-40B4-BE49-F238E27FC236}">
                <a16:creationId xmlns:a16="http://schemas.microsoft.com/office/drawing/2014/main" xmlns="" id="{B44BE0E3-38AC-4C43-B6F4-2E75051378F2}"/>
              </a:ext>
            </a:extLst>
          </p:cNvPr>
          <p:cNvCxnSpPr>
            <a:stCxn id="221" idx="0"/>
            <a:endCxn id="3" idx="5"/>
          </p:cNvCxnSpPr>
          <p:nvPr/>
        </p:nvCxnSpPr>
        <p:spPr>
          <a:xfrm flipH="1" flipV="1">
            <a:off x="3656239" y="3159295"/>
            <a:ext cx="711344" cy="8231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0" name="Straight Arrow Connector 239">
            <a:extLst>
              <a:ext uri="{FF2B5EF4-FFF2-40B4-BE49-F238E27FC236}">
                <a16:creationId xmlns:a16="http://schemas.microsoft.com/office/drawing/2014/main" xmlns="" id="{631769FC-9784-1F43-9FB5-F30325BC3200}"/>
              </a:ext>
            </a:extLst>
          </p:cNvPr>
          <p:cNvCxnSpPr>
            <a:stCxn id="221" idx="0"/>
            <a:endCxn id="11" idx="3"/>
          </p:cNvCxnSpPr>
          <p:nvPr/>
        </p:nvCxnSpPr>
        <p:spPr>
          <a:xfrm flipV="1">
            <a:off x="4367582" y="3169948"/>
            <a:ext cx="717803" cy="8125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4" name="Straight Arrow Connector 243">
            <a:extLst>
              <a:ext uri="{FF2B5EF4-FFF2-40B4-BE49-F238E27FC236}">
                <a16:creationId xmlns:a16="http://schemas.microsoft.com/office/drawing/2014/main" xmlns="" id="{12C9F00E-FF54-624A-A412-389AEB0199E3}"/>
              </a:ext>
            </a:extLst>
          </p:cNvPr>
          <p:cNvCxnSpPr>
            <a:stCxn id="18" idx="0"/>
            <a:endCxn id="11" idx="4"/>
          </p:cNvCxnSpPr>
          <p:nvPr/>
        </p:nvCxnSpPr>
        <p:spPr>
          <a:xfrm flipV="1">
            <a:off x="5680186" y="3311183"/>
            <a:ext cx="0" cy="6563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2" name="Straight Arrow Connector 251">
            <a:extLst>
              <a:ext uri="{FF2B5EF4-FFF2-40B4-BE49-F238E27FC236}">
                <a16:creationId xmlns:a16="http://schemas.microsoft.com/office/drawing/2014/main" xmlns="" id="{898A79A1-DBE8-B14C-A3B3-2D01E211F16B}"/>
              </a:ext>
            </a:extLst>
          </p:cNvPr>
          <p:cNvCxnSpPr>
            <a:cxnSpLocks/>
            <a:stCxn id="222" idx="2"/>
            <a:endCxn id="11" idx="6"/>
          </p:cNvCxnSpPr>
          <p:nvPr/>
        </p:nvCxnSpPr>
        <p:spPr>
          <a:xfrm flipH="1">
            <a:off x="6521362" y="2828980"/>
            <a:ext cx="5604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4" name="Slide Number Placeholder 3">
            <a:extLst>
              <a:ext uri="{FF2B5EF4-FFF2-40B4-BE49-F238E27FC236}">
                <a16:creationId xmlns:a16="http://schemas.microsoft.com/office/drawing/2014/main" xmlns="" id="{13CF0711-7CA3-C44B-973C-571234E36114}"/>
              </a:ext>
            </a:extLst>
          </p:cNvPr>
          <p:cNvSpPr>
            <a:spLocks noGrp="1"/>
          </p:cNvSpPr>
          <p:nvPr>
            <p:ph type="sldNum" sz="quarter" idx="12"/>
          </p:nvPr>
        </p:nvSpPr>
        <p:spPr>
          <a:xfrm>
            <a:off x="6858000" y="4800600"/>
            <a:ext cx="2133600" cy="273844"/>
          </a:xfrm>
        </p:spPr>
        <p:txBody>
          <a:bodyPr/>
          <a:lstStyle/>
          <a:p>
            <a:fld id="{47445CB2-BF6F-6E49-AC61-7BDDE2E02F5B}" type="slidenum">
              <a:rPr lang="en-US" smtClean="0"/>
              <a:t>60</a:t>
            </a:fld>
            <a:endParaRPr lang="en-US" dirty="0"/>
          </a:p>
        </p:txBody>
      </p:sp>
      <p:sp>
        <p:nvSpPr>
          <p:cNvPr id="355" name="Oval 354">
            <a:extLst>
              <a:ext uri="{FF2B5EF4-FFF2-40B4-BE49-F238E27FC236}">
                <a16:creationId xmlns:a16="http://schemas.microsoft.com/office/drawing/2014/main" xmlns="" id="{F484B83C-D55D-F846-A75C-B293D1E9F30B}"/>
              </a:ext>
            </a:extLst>
          </p:cNvPr>
          <p:cNvSpPr/>
          <p:nvPr/>
        </p:nvSpPr>
        <p:spPr>
          <a:xfrm>
            <a:off x="7473219" y="4157466"/>
            <a:ext cx="903163" cy="602095"/>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750" dirty="0">
                <a:solidFill>
                  <a:schemeClr val="tx1"/>
                </a:solidFill>
              </a:rPr>
              <a:t>Experimental Design &amp; Causal Inference</a:t>
            </a:r>
          </a:p>
        </p:txBody>
      </p:sp>
      <p:cxnSp>
        <p:nvCxnSpPr>
          <p:cNvPr id="44" name="Straight Arrow Connector 43">
            <a:extLst>
              <a:ext uri="{FF2B5EF4-FFF2-40B4-BE49-F238E27FC236}">
                <a16:creationId xmlns:a16="http://schemas.microsoft.com/office/drawing/2014/main" xmlns="" id="{2A4F266C-9C4B-1345-A83D-AC8A967A9888}"/>
              </a:ext>
            </a:extLst>
          </p:cNvPr>
          <p:cNvCxnSpPr/>
          <p:nvPr/>
        </p:nvCxnSpPr>
        <p:spPr>
          <a:xfrm flipH="1" flipV="1">
            <a:off x="3656238" y="3159296"/>
            <a:ext cx="2023948" cy="808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8494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2562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62</a:t>
            </a:fld>
            <a:endParaRPr lang="uk-UA"/>
          </a:p>
        </p:txBody>
      </p:sp>
      <p:sp>
        <p:nvSpPr>
          <p:cNvPr id="3" name="Rectangle 2"/>
          <p:cNvSpPr/>
          <p:nvPr/>
        </p:nvSpPr>
        <p:spPr>
          <a:xfrm>
            <a:off x="709410" y="2110085"/>
            <a:ext cx="7725192" cy="1754326"/>
          </a:xfrm>
          <a:prstGeom prst="rect">
            <a:avLst/>
          </a:prstGeom>
          <a:noFill/>
        </p:spPr>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I am Pavlos Protopapas </a:t>
            </a:r>
          </a:p>
          <a:p>
            <a:pPr algn="ctr"/>
            <a:r>
              <a:rPr lang="en-US" sz="5400" dirty="0" smtClean="0">
                <a:ln w="0"/>
                <a:solidFill>
                  <a:schemeClr val="tx1"/>
                </a:solidFill>
                <a:effectLst>
                  <a:outerShdw blurRad="38100" dist="19050" dir="2700000" algn="tl" rotWithShape="0">
                    <a:schemeClr val="dk1">
                      <a:alpha val="40000"/>
                    </a:schemeClr>
                  </a:outerShdw>
                </a:effectLst>
              </a:rPr>
              <a:t>Thank you! </a:t>
            </a:r>
          </a:p>
        </p:txBody>
      </p:sp>
    </p:spTree>
    <p:extLst>
      <p:ext uri="{BB962C8B-B14F-4D97-AF65-F5344CB8AC3E}">
        <p14:creationId xmlns:p14="http://schemas.microsoft.com/office/powerpoint/2010/main" val="1306003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6" y="853350"/>
            <a:ext cx="8273207" cy="1070043"/>
          </a:xfrm>
          <a:ln w="28575">
            <a:solidFill>
              <a:schemeClr val="accent2"/>
            </a:solidFill>
          </a:ln>
        </p:spPr>
        <p:txBody>
          <a:bodyPr/>
          <a:lstStyle/>
          <a:p>
            <a:pPr marL="114300" lvl="0">
              <a:spcBef>
                <a:spcPts val="600"/>
              </a:spcBef>
              <a:spcAft>
                <a:spcPts val="600"/>
              </a:spcAft>
              <a:buSzPts val="1800"/>
            </a:pPr>
            <a:r>
              <a:rPr lang="en-US" dirty="0" smtClean="0"/>
              <a:t>Learn to </a:t>
            </a:r>
            <a:r>
              <a:rPr lang="en-US" dirty="0"/>
              <a:t>make sequential decisions in an environment to maximize some notion of overall </a:t>
            </a:r>
            <a:r>
              <a:rPr lang="en-US" b="1" i="1" dirty="0"/>
              <a:t>rewards</a:t>
            </a:r>
            <a:r>
              <a:rPr lang="en-US" dirty="0"/>
              <a:t> acquired along the way.</a:t>
            </a:r>
            <a:endParaRPr lang="en-US" dirty="0" smtClean="0"/>
          </a:p>
        </p:txBody>
      </p:sp>
      <p:pic>
        <p:nvPicPr>
          <p:cNvPr id="5" name="Picture 4"/>
          <p:cNvPicPr>
            <a:picLocks noChangeAspect="1"/>
          </p:cNvPicPr>
          <p:nvPr/>
        </p:nvPicPr>
        <p:blipFill>
          <a:blip r:embed="rId2"/>
          <a:stretch>
            <a:fillRect/>
          </a:stretch>
        </p:blipFill>
        <p:spPr>
          <a:xfrm>
            <a:off x="517151" y="2036232"/>
            <a:ext cx="2608822" cy="2478381"/>
          </a:xfrm>
          <a:prstGeom prst="rect">
            <a:avLst/>
          </a:prstGeom>
        </p:spPr>
      </p:pic>
      <p:sp>
        <p:nvSpPr>
          <p:cNvPr id="6" name="TextBox 5"/>
          <p:cNvSpPr txBox="1"/>
          <p:nvPr/>
        </p:nvSpPr>
        <p:spPr>
          <a:xfrm>
            <a:off x="3535959" y="2036232"/>
            <a:ext cx="4849852" cy="2585323"/>
          </a:xfrm>
          <a:prstGeom prst="rect">
            <a:avLst/>
          </a:prstGeom>
          <a:noFill/>
        </p:spPr>
        <p:txBody>
          <a:bodyPr wrap="square" rtlCol="0">
            <a:spAutoFit/>
          </a:bodyPr>
          <a:lstStyle/>
          <a:p>
            <a:r>
              <a:rPr lang="en-US" sz="1800" b="1" dirty="0" smtClean="0">
                <a:solidFill>
                  <a:schemeClr val="tx2">
                    <a:lumMod val="75000"/>
                  </a:schemeClr>
                </a:solidFill>
                <a:latin typeface="Karla" charset="0"/>
                <a:ea typeface="Karla" charset="0"/>
                <a:cs typeface="Karla" charset="0"/>
              </a:rPr>
              <a:t>In simple terms: </a:t>
            </a:r>
          </a:p>
          <a:p>
            <a:r>
              <a:rPr lang="en-US" sz="1800" dirty="0">
                <a:solidFill>
                  <a:schemeClr val="tx1">
                    <a:lumMod val="75000"/>
                    <a:lumOff val="25000"/>
                  </a:schemeClr>
                </a:solidFill>
                <a:latin typeface="Karla" charset="0"/>
                <a:ea typeface="Karla" charset="0"/>
                <a:cs typeface="Karla" charset="0"/>
              </a:rPr>
              <a:t>The mouse is trying to find as much food as possible while avoiding an electric shock whenever possible. </a:t>
            </a:r>
            <a:endParaRPr lang="en-US" sz="1800" dirty="0" smtClean="0">
              <a:solidFill>
                <a:schemeClr val="tx1">
                  <a:lumMod val="75000"/>
                  <a:lumOff val="25000"/>
                </a:schemeClr>
              </a:solidFill>
              <a:latin typeface="Karla" charset="0"/>
              <a:ea typeface="Karla" charset="0"/>
              <a:cs typeface="Karla" charset="0"/>
            </a:endParaRP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The </a:t>
            </a:r>
            <a:r>
              <a:rPr lang="en-US" sz="1800" dirty="0">
                <a:solidFill>
                  <a:schemeClr val="tx1">
                    <a:lumMod val="75000"/>
                    <a:lumOff val="25000"/>
                  </a:schemeClr>
                </a:solidFill>
                <a:latin typeface="Karla" charset="0"/>
                <a:ea typeface="Karla" charset="0"/>
                <a:cs typeface="Karla" charset="0"/>
              </a:rPr>
              <a:t>mouse could be brave and get an electric shock to get to the place with plenty of food—this is a better result than just standing still and gaining nothing. </a:t>
            </a:r>
            <a:endParaRPr lang="en-US" sz="1800" dirty="0">
              <a:solidFill>
                <a:schemeClr val="tx1">
                  <a:lumMod val="75000"/>
                  <a:lumOff val="25000"/>
                </a:schemeClr>
              </a:solidFill>
              <a:latin typeface="Karla" charset="0"/>
              <a:ea typeface="Karla" charset="0"/>
              <a:cs typeface="Karla"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5378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7" y="853350"/>
            <a:ext cx="7868660" cy="1583357"/>
          </a:xfrm>
        </p:spPr>
        <p:txBody>
          <a:bodyPr/>
          <a:lstStyle/>
          <a:p>
            <a:pPr marL="457200" lvl="0" indent="-342900">
              <a:spcBef>
                <a:spcPts val="600"/>
              </a:spcBef>
              <a:spcAft>
                <a:spcPts val="600"/>
              </a:spcAft>
              <a:buSzPts val="1800"/>
              <a:buFont typeface="Arial" charset="0"/>
              <a:buChar char="•"/>
            </a:pPr>
            <a:r>
              <a:rPr lang="en-US" dirty="0"/>
              <a:t>Learn to make sequential decisions in an environment to maximize some notion of overall </a:t>
            </a:r>
            <a:r>
              <a:rPr lang="en-US" b="1" i="1" dirty="0"/>
              <a:t>rewards</a:t>
            </a:r>
            <a:r>
              <a:rPr lang="en-US" dirty="0"/>
              <a:t> acquired along the </a:t>
            </a:r>
            <a:r>
              <a:rPr lang="en-US" dirty="0" smtClean="0"/>
              <a:t>way.</a:t>
            </a:r>
          </a:p>
          <a:p>
            <a:pPr marL="457200" lvl="0" indent="-342900">
              <a:spcBef>
                <a:spcPts val="600"/>
              </a:spcBef>
              <a:spcAft>
                <a:spcPts val="600"/>
              </a:spcAft>
              <a:buSzPts val="1800"/>
              <a:buFont typeface="Arial" charset="0"/>
              <a:buChar char="•"/>
            </a:pPr>
            <a:r>
              <a:rPr lang="en-US" dirty="0" smtClean="0"/>
              <a:t>Simple </a:t>
            </a:r>
            <a:r>
              <a:rPr lang="en-US" dirty="0"/>
              <a:t>Machine Learning problems have a hidden time dimension, which is often overlooked, but it is crucial to </a:t>
            </a:r>
            <a:r>
              <a:rPr lang="en-US" dirty="0" smtClean="0"/>
              <a:t> </a:t>
            </a:r>
            <a:r>
              <a:rPr lang="en-US" dirty="0"/>
              <a:t>production </a:t>
            </a:r>
            <a:r>
              <a:rPr lang="en-US" dirty="0" smtClean="0"/>
              <a:t>systems.</a:t>
            </a:r>
            <a:r>
              <a:rPr lang="en-US" dirty="0"/>
              <a:t> </a:t>
            </a:r>
            <a:endParaRPr lang="en-US" dirty="0" smtClean="0"/>
          </a:p>
          <a:p>
            <a:pPr marL="457200" lvl="0" indent="-342900">
              <a:spcBef>
                <a:spcPts val="600"/>
              </a:spcBef>
              <a:spcAft>
                <a:spcPts val="600"/>
              </a:spcAft>
              <a:buSzPts val="1800"/>
              <a:buFont typeface="Arial" charset="0"/>
              <a:buChar char="•"/>
            </a:pPr>
            <a:r>
              <a:rPr lang="en-US" b="1" dirty="0" smtClean="0"/>
              <a:t>Reinforcement </a:t>
            </a:r>
            <a:r>
              <a:rPr lang="en-US" b="1" dirty="0"/>
              <a:t>Learning</a:t>
            </a:r>
            <a:r>
              <a:rPr lang="en-US" dirty="0"/>
              <a:t> incorporates time (or an extra dimension) into learning, which puts it much close to the human perception </a:t>
            </a:r>
            <a:r>
              <a:rPr lang="en-US" dirty="0" smtClean="0"/>
              <a:t>or </a:t>
            </a:r>
            <a:r>
              <a:rPr lang="en-US" dirty="0"/>
              <a:t>artificial </a:t>
            </a:r>
            <a:r>
              <a:rPr lang="en-US" dirty="0" smtClean="0"/>
              <a:t>intelligence</a:t>
            </a:r>
            <a:r>
              <a:rPr lang="en-US" dirty="0"/>
              <a:t>.</a:t>
            </a:r>
            <a:r>
              <a:rPr lang="en-US" dirty="0" smtClean="0"/>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82827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423" y="959897"/>
            <a:ext cx="8403265" cy="3323987"/>
          </a:xfrm>
          <a:prstGeom prst="rect">
            <a:avLst/>
          </a:prstGeom>
        </p:spPr>
        <p:txBody>
          <a:bodyPr wrap="square">
            <a:spAutoFit/>
          </a:bodyPr>
          <a:lstStyle/>
          <a:p>
            <a:pPr>
              <a:spcAft>
                <a:spcPts val="1800"/>
              </a:spcAft>
            </a:pPr>
            <a:r>
              <a:rPr lang="en-US" sz="2000" dirty="0" smtClean="0">
                <a:solidFill>
                  <a:schemeClr val="tx1">
                    <a:lumMod val="75000"/>
                    <a:lumOff val="25000"/>
                  </a:schemeClr>
                </a:solidFill>
                <a:latin typeface="Karla" charset="0"/>
                <a:ea typeface="Karla" charset="0"/>
                <a:cs typeface="Karla" charset="0"/>
              </a:rPr>
              <a:t>What </a:t>
            </a:r>
            <a:r>
              <a:rPr lang="en-US" sz="2000" dirty="0">
                <a:solidFill>
                  <a:schemeClr val="tx1">
                    <a:lumMod val="75000"/>
                    <a:lumOff val="25000"/>
                  </a:schemeClr>
                </a:solidFill>
                <a:latin typeface="Karla" charset="0"/>
                <a:ea typeface="Karla" charset="0"/>
                <a:cs typeface="Karla" charset="0"/>
              </a:rPr>
              <a:t>don’t we want the mouse to do? </a:t>
            </a:r>
          </a:p>
          <a:p>
            <a:pPr marL="342900" indent="-342900">
              <a:spcAft>
                <a:spcPts val="1800"/>
              </a:spcAft>
              <a:buFont typeface="Arial" charset="0"/>
              <a:buChar char="•"/>
            </a:pPr>
            <a:r>
              <a:rPr lang="en-US" sz="2000" dirty="0" smtClean="0">
                <a:solidFill>
                  <a:schemeClr val="tx1">
                    <a:lumMod val="75000"/>
                    <a:lumOff val="25000"/>
                  </a:schemeClr>
                </a:solidFill>
                <a:latin typeface="Karla" charset="0"/>
                <a:ea typeface="Karla" charset="0"/>
                <a:cs typeface="Karla" charset="0"/>
              </a:rPr>
              <a:t>We </a:t>
            </a:r>
            <a:r>
              <a:rPr lang="en-US" sz="2000" dirty="0">
                <a:solidFill>
                  <a:schemeClr val="tx1">
                    <a:lumMod val="75000"/>
                    <a:lumOff val="25000"/>
                  </a:schemeClr>
                </a:solidFill>
                <a:latin typeface="Karla" charset="0"/>
                <a:ea typeface="Karla" charset="0"/>
                <a:cs typeface="Karla" charset="0"/>
              </a:rPr>
              <a:t>do </a:t>
            </a:r>
            <a:r>
              <a:rPr lang="en-US" sz="2000" b="1" dirty="0">
                <a:solidFill>
                  <a:schemeClr val="tx1">
                    <a:lumMod val="75000"/>
                    <a:lumOff val="25000"/>
                  </a:schemeClr>
                </a:solidFill>
                <a:latin typeface="Karla" charset="0"/>
                <a:ea typeface="Karla" charset="0"/>
                <a:cs typeface="Karla" charset="0"/>
              </a:rPr>
              <a:t>not</a:t>
            </a:r>
            <a:r>
              <a:rPr lang="en-US" sz="2000" dirty="0">
                <a:solidFill>
                  <a:schemeClr val="tx1">
                    <a:lumMod val="75000"/>
                    <a:lumOff val="25000"/>
                  </a:schemeClr>
                </a:solidFill>
                <a:latin typeface="Karla" charset="0"/>
                <a:ea typeface="Karla" charset="0"/>
                <a:cs typeface="Karla" charset="0"/>
              </a:rPr>
              <a:t> want to have the best actions to take in every specific situation. Too much and not flexible. </a:t>
            </a:r>
          </a:p>
          <a:p>
            <a:pPr marL="342900" indent="-342900">
              <a:buFont typeface="Arial" charset="0"/>
              <a:buChar char="•"/>
            </a:pPr>
            <a:r>
              <a:rPr lang="en-US" sz="2000" dirty="0" smtClean="0">
                <a:solidFill>
                  <a:schemeClr val="tx1">
                    <a:lumMod val="75000"/>
                    <a:lumOff val="25000"/>
                  </a:schemeClr>
                </a:solidFill>
                <a:latin typeface="Karla" charset="0"/>
                <a:ea typeface="Karla" charset="0"/>
                <a:cs typeface="Karla" charset="0"/>
              </a:rPr>
              <a:t>Find </a:t>
            </a:r>
            <a:r>
              <a:rPr lang="en-US" sz="2000" dirty="0">
                <a:solidFill>
                  <a:schemeClr val="tx1">
                    <a:lumMod val="75000"/>
                    <a:lumOff val="25000"/>
                  </a:schemeClr>
                </a:solidFill>
                <a:latin typeface="Karla" charset="0"/>
                <a:ea typeface="Karla" charset="0"/>
                <a:cs typeface="Karla" charset="0"/>
              </a:rPr>
              <a:t>a magic set of methods that will allow our mouse to learn how to avoid electricity and gather as much food as possible.</a:t>
            </a:r>
          </a:p>
          <a:p>
            <a:pPr marL="342900" indent="-342900">
              <a:buFont typeface="Arial" charset="0"/>
              <a:buChar char="•"/>
            </a:pPr>
            <a:endParaRPr lang="en-US" sz="2000" dirty="0" smtClean="0">
              <a:solidFill>
                <a:schemeClr val="tx1">
                  <a:lumMod val="75000"/>
                  <a:lumOff val="25000"/>
                </a:schemeClr>
              </a:solidFill>
              <a:latin typeface="Karla" charset="0"/>
              <a:ea typeface="Karla" charset="0"/>
              <a:cs typeface="Karla" charset="0"/>
            </a:endParaRPr>
          </a:p>
          <a:p>
            <a:pPr algn="ctr"/>
            <a:r>
              <a:rPr lang="en-US" sz="2000" dirty="0" smtClean="0">
                <a:solidFill>
                  <a:schemeClr val="tx1">
                    <a:lumMod val="75000"/>
                    <a:lumOff val="25000"/>
                  </a:schemeClr>
                </a:solidFill>
                <a:latin typeface="Karla" charset="0"/>
                <a:ea typeface="Karla" charset="0"/>
                <a:cs typeface="Karla" charset="0"/>
              </a:rPr>
              <a:t>Reinforcement </a:t>
            </a:r>
            <a:r>
              <a:rPr lang="en-US" sz="2000" dirty="0">
                <a:solidFill>
                  <a:schemeClr val="tx1">
                    <a:lumMod val="75000"/>
                    <a:lumOff val="25000"/>
                  </a:schemeClr>
                </a:solidFill>
                <a:latin typeface="Karla" charset="0"/>
                <a:ea typeface="Karla" charset="0"/>
                <a:cs typeface="Karla" charset="0"/>
              </a:rPr>
              <a:t>Learning is precisely this magic toolbox. </a:t>
            </a:r>
          </a:p>
          <a:p>
            <a:pPr algn="ctr"/>
            <a:endParaRPr lang="en-US" sz="2000" dirty="0" smtClean="0">
              <a:solidFill>
                <a:schemeClr val="tx1">
                  <a:lumMod val="75000"/>
                  <a:lumOff val="25000"/>
                </a:schemeClr>
              </a:solidFill>
              <a:latin typeface="Karla" charset="0"/>
              <a:ea typeface="Karla" charset="0"/>
              <a:cs typeface="Karla" charset="0"/>
            </a:endParaRPr>
          </a:p>
          <a:p>
            <a:endParaRPr lang="en-US" sz="2000" dirty="0">
              <a:solidFill>
                <a:schemeClr val="tx1">
                  <a:lumMod val="75000"/>
                  <a:lumOff val="25000"/>
                </a:schemeClr>
              </a:solidFill>
              <a:latin typeface="Karla" charset="0"/>
              <a:ea typeface="Karla" charset="0"/>
              <a:cs typeface="Karla"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Tree>
    <p:extLst>
      <p:ext uri="{BB962C8B-B14F-4D97-AF65-F5344CB8AC3E}">
        <p14:creationId xmlns:p14="http://schemas.microsoft.com/office/powerpoint/2010/main" val="13727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109B_template" id="{F5F00624-00A9-874F-B784-A35A96185B41}" vid="{39D723E7-92C0-1845-A752-6B8EA90799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cs109b_lecture_rnns2</Template>
  <TotalTime>7034</TotalTime>
  <Words>3321</Words>
  <Application>Microsoft Macintosh PowerPoint</Application>
  <PresentationFormat>On-screen Show (16:9)</PresentationFormat>
  <Paragraphs>604</Paragraphs>
  <Slides>62</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Calibri</vt:lpstr>
      <vt:lpstr>Cambria Math</vt:lpstr>
      <vt:lpstr>Karla</vt:lpstr>
      <vt:lpstr>Libre Baskerville</vt:lpstr>
      <vt:lpstr>Roboto</vt:lpstr>
      <vt:lpstr>Segoe UI Emoji</vt:lpstr>
      <vt:lpstr>Arial</vt:lpstr>
      <vt:lpstr>GEC_template</vt:lpstr>
      <vt:lpstr>Lecture 20-21: Introduction to Reinforcement Learning</vt:lpstr>
      <vt:lpstr>PowerPoint Presentation</vt:lpstr>
      <vt:lpstr>Outline</vt:lpstr>
      <vt:lpstr>Outline</vt:lpstr>
      <vt:lpstr>The setting</vt:lpstr>
      <vt:lpstr>The setting</vt:lpstr>
      <vt:lpstr>What is Reinforcement Learning ?</vt:lpstr>
      <vt:lpstr>What is Reinforcement Learning ?</vt:lpstr>
      <vt:lpstr>PowerPoint Presentation</vt:lpstr>
      <vt:lpstr>Challenges of RL</vt:lpstr>
      <vt:lpstr>Outline</vt:lpstr>
      <vt:lpstr>RL formalisms and relations </vt:lpstr>
      <vt:lpstr>Reward</vt:lpstr>
      <vt:lpstr>Reward</vt:lpstr>
      <vt:lpstr>Reward (cont)</vt:lpstr>
      <vt:lpstr>The agent</vt:lpstr>
      <vt:lpstr>The agent</vt:lpstr>
      <vt:lpstr>The environment </vt:lpstr>
      <vt:lpstr>Actions</vt:lpstr>
      <vt:lpstr>Observations</vt:lpstr>
      <vt:lpstr>RL within the ML Spectrum</vt:lpstr>
      <vt:lpstr>Many Faces of Reinforcement Learning</vt:lpstr>
      <vt:lpstr>Outline</vt:lpstr>
      <vt:lpstr>Markov Decision Process</vt:lpstr>
      <vt:lpstr>Markov Process </vt:lpstr>
      <vt:lpstr>Markov Process </vt:lpstr>
      <vt:lpstr>Markov Process (cont) </vt:lpstr>
      <vt:lpstr>Markov Process (cont) </vt:lpstr>
      <vt:lpstr>Markov Process (cont) </vt:lpstr>
      <vt:lpstr>Markov Process (cont) </vt:lpstr>
      <vt:lpstr>Markov Reward Process (MRP) </vt:lpstr>
      <vt:lpstr>Markov Reward Process (cont) </vt:lpstr>
      <vt:lpstr>Markov Reward Process (cont) </vt:lpstr>
      <vt:lpstr>Markov Decision Process (MDP) </vt:lpstr>
      <vt:lpstr>Markov Decision Process (cont)</vt:lpstr>
      <vt:lpstr>Markov Decision Process (cont)</vt:lpstr>
      <vt:lpstr>Markov Decision Process</vt:lpstr>
      <vt:lpstr>Outline</vt:lpstr>
      <vt:lpstr>Policy</vt:lpstr>
      <vt:lpstr>Policy (cont)</vt:lpstr>
      <vt:lpstr>Policy (cont) </vt:lpstr>
      <vt:lpstr>Policy (cont) </vt:lpstr>
      <vt:lpstr>Markov Decision Process</vt:lpstr>
      <vt:lpstr>PowerPoint Presentation</vt:lpstr>
      <vt:lpstr>Learning Optimal Policies  Dynamic Programming Methods (Value and Policy Iteration)</vt:lpstr>
      <vt:lpstr>Value function</vt:lpstr>
      <vt:lpstr>Value function - example</vt:lpstr>
      <vt:lpstr>Dynamic Programming - Value function </vt:lpstr>
      <vt:lpstr>Dynamic Programming - Value function </vt:lpstr>
      <vt:lpstr>Value of Action q_π (s,a)</vt:lpstr>
      <vt:lpstr>Value of Action q_π (s,a)</vt:lpstr>
      <vt:lpstr>Bellman equation (deterministic)  </vt:lpstr>
      <vt:lpstr>Bellman equation (stochastic) </vt:lpstr>
      <vt:lpstr>Model Based and Model Free Methods</vt:lpstr>
      <vt:lpstr>Model-Based Methods  Policy Iteration</vt:lpstr>
      <vt:lpstr>Policy Evaluation</vt:lpstr>
      <vt:lpstr>Policy Iteration</vt:lpstr>
      <vt:lpstr>References:     Sutton and Barto, Reinforcement Learning (http://incompleteideas.net/book/RLbook2018.pdf)  Maxim Lapam, Deep Reinforcement Learning Hands-On: Apply Modern RL Methods, with Deep Q-networks, Value Iteration, Policy Gradients, TRPO, AlphaGo Zero and More</vt:lpstr>
      <vt:lpstr>Model Free Methods  SARSA and Q-learning        Friday at a-sec by Javier Zazo</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Introduction to Reinforcement Learning</dc:title>
  <cp:lastModifiedBy>Microsoft Office User</cp:lastModifiedBy>
  <cp:revision>183</cp:revision>
  <cp:lastPrinted>2019-03-27T18:10:48Z</cp:lastPrinted>
  <dcterms:modified xsi:type="dcterms:W3CDTF">2020-04-15T17:20:56Z</dcterms:modified>
</cp:coreProperties>
</file>