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610" r:id="rId3"/>
    <p:sldId id="611" r:id="rId4"/>
    <p:sldId id="612" r:id="rId5"/>
    <p:sldId id="613" r:id="rId6"/>
    <p:sldId id="615" r:id="rId7"/>
    <p:sldId id="620" r:id="rId8"/>
    <p:sldId id="619" r:id="rId9"/>
    <p:sldId id="618" r:id="rId10"/>
    <p:sldId id="617" r:id="rId11"/>
    <p:sldId id="616" r:id="rId12"/>
    <p:sldId id="621" r:id="rId13"/>
    <p:sldId id="624" r:id="rId14"/>
    <p:sldId id="627" r:id="rId15"/>
    <p:sldId id="626" r:id="rId16"/>
    <p:sldId id="625" r:id="rId17"/>
    <p:sldId id="622" r:id="rId18"/>
    <p:sldId id="623" r:id="rId19"/>
    <p:sldId id="629" r:id="rId20"/>
    <p:sldId id="630" r:id="rId21"/>
    <p:sldId id="631" r:id="rId22"/>
    <p:sldId id="632" r:id="rId23"/>
    <p:sldId id="633" r:id="rId24"/>
    <p:sldId id="6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218"/>
    <a:srgbClr val="FFC3C4"/>
    <a:srgbClr val="00A39A"/>
    <a:srgbClr val="B930A0"/>
    <a:srgbClr val="70306F"/>
    <a:srgbClr val="FF9799"/>
    <a:srgbClr val="F89290"/>
    <a:srgbClr val="F6A5A7"/>
    <a:srgbClr val="FFD570"/>
    <a:srgbClr val="FFC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1"/>
    <p:restoredTop sz="86432"/>
  </p:normalViewPr>
  <p:slideViewPr>
    <p:cSldViewPr snapToGrid="0" snapToObjects="1">
      <p:cViewPr varScale="1">
        <p:scale>
          <a:sx n="86" d="100"/>
          <a:sy n="86" d="100"/>
        </p:scale>
        <p:origin x="248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5D75-2D93-A747-8DB5-37CF9BFEED59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EA78-CF71-B440-90D2-A12E0253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7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1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EA78-CF71-B440-90D2-A12E0253D0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0A91-D687-854A-8853-26DEC929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AB49-7F3F-8A44-8B6C-28FDC46E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FB7A-9A86-E241-8A7E-D20EDFC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4847-8029-0F4D-AD47-C8AB6D4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140B-DBDC-814B-A43B-00CEA44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BF1E-21CB-F849-A7B4-B2D2C19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E82E4-B780-3444-8B55-59240971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CB14-9723-8747-A1C7-577363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5DA8-4D17-9C42-B462-440FE07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E2ED-599B-2549-BB40-244468F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787C8-678B-E44D-B8A8-15D82AAF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3DB0-4600-AF4E-8495-363AD1D8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D8D5-FEBE-F644-9A9C-35CE65F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A28A-45B0-2646-A4EC-CD14B2D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5CBF-1F16-1743-AF99-40CBA95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38D9-8723-6F42-9A95-5C76AE3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E93-8D0B-3D4D-A120-883E9BE2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29D0-028F-E44F-9A5F-1537CD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FDF4-32F9-3E4F-859E-206618F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901F-416B-CE48-BB5A-DE342AA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E57-63BB-524D-BB4E-0BCA775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617E-54A7-EB4E-929C-43E06807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14C5-FAF8-4249-B764-C6D1AA1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7B11-71D9-D849-BF57-B29123A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4CA-98C9-434A-B239-CBB48DB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4C9-F9AE-0543-93F3-4475C0B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CDCA-5719-A34B-8369-FCD2B7EC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3115-EED3-A644-A401-C9690137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C5CD-6DDC-1949-BE64-216CDC2D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420F-AC00-FE4F-AEDF-5FBDA4E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DC12-3FE6-E34F-8A08-8BA94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253-B243-A844-A1C3-9561085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B03-D57C-0D45-9C0F-936CD2B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9811-D6FB-BF41-A86A-A130691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A2702-EB31-EF42-86E2-84F55BD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E6150-D732-AC4B-AFFD-0A97E4A6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C08E-C16D-0A48-BD8D-9F29A77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17251-578E-8E47-8A45-D7D94B1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382FF-F499-4942-A021-43DB2E7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B0B-2F5F-4A47-8CD3-3B4DFBE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E20D6-0CBB-704B-9D61-DA6CFD3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389F-72CA-6B4F-B8CD-E4E6FDB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7E749-4573-C44C-9CE4-AC33E90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82D-3406-A94B-81D3-5B9D506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BA9F-EFDF-4444-80A1-214747E8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D9BA-9D60-EC41-90BA-6D94A7C0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BA80A-CDE2-FE42-B65E-E5098CE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894F-1F30-714A-85C4-41C613DE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3F5F-676D-F84D-93B6-E14BFFA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8BF3-23BA-E145-94C5-995E408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C4B9-56E6-5F4E-A641-9C3EE88C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863E-1EBD-6B49-861C-DBC4BB2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82A5-FF98-B74B-A1DB-CFC2511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D1B2-866A-5C4A-AC91-85B2AC6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25E3-C5F9-0E4D-87C3-34C5D5B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75E46-1AE6-CB43-9C70-6B60608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E76E-9CE2-5041-A730-6BD49F1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BD0-CE40-6942-8F97-124D99C3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75-11C8-C442-98A0-47A312083D4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5C05-F902-C74B-AE3D-0034FD64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63A5-EFC2-CA48-9B8B-5F8000E3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023" y="1335024"/>
            <a:ext cx="7823133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>
                <a:latin typeface="Avenir Medium" panose="02000503020000020003" pitchFamily="2" charset="0"/>
              </a:rPr>
              <a:t>Lab 11: Reinforcement Learning</a:t>
            </a:r>
            <a:endParaRPr lang="en-US" sz="2400" dirty="0">
              <a:latin typeface="Avenir Medium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 IACS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CS109B</a:t>
            </a: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Chris Tanner,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Protopapas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Mark Glickman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675534" y="3792237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99818" y="3063666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99818" y="3163330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99818" y="2189378"/>
            <a:ext cx="557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With a focus on Homework 8</a:t>
            </a:r>
          </a:p>
        </p:txBody>
      </p:sp>
    </p:spTree>
    <p:extLst>
      <p:ext uri="{BB962C8B-B14F-4D97-AF65-F5344CB8AC3E}">
        <p14:creationId xmlns:p14="http://schemas.microsoft.com/office/powerpoint/2010/main" val="155836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4897136" y="1833423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5421430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5945724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6470018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4897136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5421430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5945724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6470018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4897136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5421430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5945724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6470018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4897136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5421430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5945724" y="263418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6470018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ECCD3-862F-C94A-955C-86AC80612CE7}"/>
              </a:ext>
            </a:extLst>
          </p:cNvPr>
          <p:cNvSpPr/>
          <p:nvPr/>
        </p:nvSpPr>
        <p:spPr>
          <a:xfrm>
            <a:off x="1581840" y="2852950"/>
            <a:ext cx="7887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The agent         starts in an initial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33EAE-D60F-1145-8F89-5C1F399A2109}"/>
              </a:ext>
            </a:extLst>
          </p:cNvPr>
          <p:cNvSpPr/>
          <p:nvPr/>
        </p:nvSpPr>
        <p:spPr>
          <a:xfrm flipH="1">
            <a:off x="8274010" y="2798597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22D66C-E7FA-E04D-B67F-CE1B5F00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48" y="2800237"/>
            <a:ext cx="684031" cy="630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17362-EA89-9D45-AB4E-21883672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4" y="1944619"/>
            <a:ext cx="351722" cy="3240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3A1E14-1082-1C41-8367-F96AA5019DCF}"/>
              </a:ext>
            </a:extLst>
          </p:cNvPr>
          <p:cNvSpPr/>
          <p:nvPr/>
        </p:nvSpPr>
        <p:spPr>
          <a:xfrm>
            <a:off x="1581841" y="3699399"/>
            <a:ext cx="920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She performs an action </a:t>
            </a:r>
            <a:r>
              <a:rPr lang="en-US" sz="2800" b="1" dirty="0">
                <a:solidFill>
                  <a:srgbClr val="FF0000"/>
                </a:solidFill>
                <a:latin typeface="Avenir Roman" panose="02000503020000020003" pitchFamily="2" charset="0"/>
              </a:rPr>
              <a:t>a         </a:t>
            </a:r>
            <a:r>
              <a:rPr lang="en-US" sz="2800" dirty="0">
                <a:latin typeface="Avenir Roman" panose="02000503020000020003" pitchFamily="2" charset="0"/>
              </a:rPr>
              <a:t>and becomes in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s’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9B396C-AA92-AF48-9867-73883AE5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88" y="3792836"/>
            <a:ext cx="602151" cy="3754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674338F-1B51-0E4A-B20A-B0303C50BDAC}"/>
              </a:ext>
            </a:extLst>
          </p:cNvPr>
          <p:cNvSpPr/>
          <p:nvPr/>
        </p:nvSpPr>
        <p:spPr>
          <a:xfrm flipH="1">
            <a:off x="10608968" y="3660755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F0E5-238F-2249-AF8F-A0D9451D47B3}"/>
              </a:ext>
            </a:extLst>
          </p:cNvPr>
          <p:cNvSpPr/>
          <p:nvPr/>
        </p:nvSpPr>
        <p:spPr>
          <a:xfrm>
            <a:off x="1576945" y="4505132"/>
            <a:ext cx="920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Being in each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s’</a:t>
            </a:r>
            <a:r>
              <a:rPr lang="en-US" sz="2800" dirty="0">
                <a:latin typeface="Avenir Roman" panose="02000503020000020003" pitchFamily="2" charset="0"/>
              </a:rPr>
              <a:t> yields a reward </a:t>
            </a:r>
            <a:r>
              <a:rPr lang="en-US" sz="2800" b="1" dirty="0">
                <a:solidFill>
                  <a:srgbClr val="54A218"/>
                </a:solidFill>
                <a:latin typeface="Avenir Roman" panose="02000503020000020003" pitchFamily="2" charset="0"/>
              </a:rPr>
              <a:t>r </a:t>
            </a:r>
            <a:r>
              <a:rPr lang="en-US" sz="2800" dirty="0">
                <a:latin typeface="Avenir Roman" panose="02000503020000020003" pitchFamily="2" charset="0"/>
              </a:rPr>
              <a:t>(</a:t>
            </a:r>
            <a:r>
              <a:rPr lang="en-US" sz="2800" dirty="0" err="1">
                <a:latin typeface="Avenir Roman" panose="02000503020000020003" pitchFamily="2" charset="0"/>
              </a:rPr>
              <a:t>e.g</a:t>
            </a:r>
            <a:r>
              <a:rPr lang="en-US" sz="2800" dirty="0">
                <a:latin typeface="Avenir Roman" panose="02000503020000020003" pitchFamily="2" charset="0"/>
              </a:rPr>
              <a:t>, 3.6)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6945" y="5351581"/>
            <a:ext cx="9206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How do we determine how to move from state-to-state so as to receive maximum reward </a:t>
            </a:r>
            <a:r>
              <a:rPr lang="en-US" sz="2800" b="1" dirty="0">
                <a:solidFill>
                  <a:srgbClr val="54A218"/>
                </a:solidFill>
                <a:latin typeface="Avenir Roman" panose="02000503020000020003" pitchFamily="2" charset="0"/>
              </a:rPr>
              <a:t>r</a:t>
            </a:r>
            <a:r>
              <a:rPr lang="en-US" sz="2800" dirty="0">
                <a:latin typeface="Avenir Roman" panose="02000503020000020003" pitchFamily="2" charset="0"/>
              </a:rPr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48FC9-542B-D04C-A0A7-563278F5D75D}"/>
              </a:ext>
            </a:extLst>
          </p:cNvPr>
          <p:cNvSpPr/>
          <p:nvPr/>
        </p:nvSpPr>
        <p:spPr>
          <a:xfrm>
            <a:off x="2112633" y="3182588"/>
            <a:ext cx="8670652" cy="2140294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B6CD8-DA05-1048-93F5-A2D2100B51AB}"/>
              </a:ext>
            </a:extLst>
          </p:cNvPr>
          <p:cNvSpPr txBox="1"/>
          <p:nvPr/>
        </p:nvSpPr>
        <p:spPr>
          <a:xfrm>
            <a:off x="2602763" y="3827284"/>
            <a:ext cx="8001309" cy="68480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That’s the entire crux of reinforcement learning!</a:t>
            </a:r>
          </a:p>
        </p:txBody>
      </p:sp>
    </p:spTree>
    <p:extLst>
      <p:ext uri="{BB962C8B-B14F-4D97-AF65-F5344CB8AC3E}">
        <p14:creationId xmlns:p14="http://schemas.microsoft.com/office/powerpoint/2010/main" val="26560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4897136" y="1833423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5421430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5945724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6470018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4897136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5421430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5945724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6470018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4897136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5421430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5945724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6470018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4897136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5421430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5945724" y="263418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6470018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AE17362-EA89-9D45-AB4E-21883672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4" y="1944619"/>
            <a:ext cx="351722" cy="32408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866848" y="2880093"/>
            <a:ext cx="920634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Given a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Next" panose="020B0503020202020204" pitchFamily="34" charset="0"/>
              </a:rPr>
              <a:t>s</a:t>
            </a:r>
            <a:r>
              <a:rPr lang="en-US" sz="2800" dirty="0">
                <a:latin typeface="Avenir Next" panose="020B0503020202020204" pitchFamily="34" charset="0"/>
              </a:rPr>
              <a:t>, and an action </a:t>
            </a:r>
            <a:r>
              <a:rPr lang="en-US" sz="2800" b="1" dirty="0">
                <a:solidFill>
                  <a:srgbClr val="FF0000"/>
                </a:solidFill>
                <a:latin typeface="Avenir Next" panose="020B0503020202020204" pitchFamily="34" charset="0"/>
              </a:rPr>
              <a:t>a</a:t>
            </a:r>
            <a:r>
              <a:rPr lang="en-US" sz="2800" dirty="0">
                <a:latin typeface="Avenir Next" panose="020B0503020202020204" pitchFamily="34" charset="0"/>
              </a:rPr>
              <a:t>, estimate the reward </a:t>
            </a:r>
            <a:r>
              <a:rPr lang="en-US" sz="2800" b="1" dirty="0">
                <a:solidFill>
                  <a:srgbClr val="54A218"/>
                </a:solidFill>
                <a:latin typeface="Avenir Next" panose="020B0503020202020204" pitchFamily="34" charset="0"/>
              </a:rPr>
              <a:t>r</a:t>
            </a:r>
            <a:r>
              <a:rPr lang="en-US" sz="2800" dirty="0">
                <a:latin typeface="Avenir Next" panose="020B0503020202020204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8544CB-76F8-6841-94E0-1892A85E4AA3}"/>
              </a:ext>
            </a:extLst>
          </p:cNvPr>
          <p:cNvSpPr/>
          <p:nvPr/>
        </p:nvSpPr>
        <p:spPr>
          <a:xfrm>
            <a:off x="1910033" y="3926763"/>
            <a:ext cx="1078279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A policy              takes a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Next" panose="020B0503020202020204" pitchFamily="34" charset="0"/>
              </a:rPr>
              <a:t>s</a:t>
            </a:r>
            <a:r>
              <a:rPr lang="en-US" sz="2800" dirty="0">
                <a:latin typeface="Avenir Next" panose="020B0503020202020204" pitchFamily="34" charset="0"/>
              </a:rPr>
              <a:t> and executes an action </a:t>
            </a:r>
            <a:r>
              <a:rPr lang="en-US" sz="2800" b="1" dirty="0">
                <a:solidFill>
                  <a:srgbClr val="FF0000"/>
                </a:solidFill>
                <a:latin typeface="Avenir Next" panose="020B0503020202020204" pitchFamily="34" charset="0"/>
              </a:rPr>
              <a:t>a</a:t>
            </a:r>
            <a:endParaRPr lang="en-US" sz="2800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E543D7-23AB-9A4D-B93A-C2EE0E9D8CDA}"/>
                  </a:ext>
                </a:extLst>
              </p:cNvPr>
              <p:cNvSpPr txBox="1"/>
              <p:nvPr/>
            </p:nvSpPr>
            <p:spPr>
              <a:xfrm>
                <a:off x="3396341" y="4007887"/>
                <a:ext cx="11004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E543D7-23AB-9A4D-B93A-C2EE0E9D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1" y="4007887"/>
                <a:ext cx="1100429" cy="615553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D07361-294B-6D49-988D-D32BEFD113C3}"/>
                  </a:ext>
                </a:extLst>
              </p:cNvPr>
              <p:cNvSpPr txBox="1"/>
              <p:nvPr/>
            </p:nvSpPr>
            <p:spPr>
              <a:xfrm>
                <a:off x="5531920" y="5350459"/>
                <a:ext cx="21339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D07361-294B-6D49-988D-D32BEFD1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20" y="5350459"/>
                <a:ext cx="2133982" cy="615553"/>
              </a:xfrm>
              <a:prstGeom prst="rect">
                <a:avLst/>
              </a:prstGeom>
              <a:blipFill>
                <a:blip r:embed="rId4"/>
                <a:stretch>
                  <a:fillRect l="-2367" r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9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4897136" y="1833423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5421430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5945724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6470018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4897136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5421430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5945724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6470018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4897136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5421430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5945724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6470018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4897136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5421430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5945724" y="263418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6470018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AE17362-EA89-9D45-AB4E-21883672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4" y="1944619"/>
            <a:ext cx="351722" cy="3240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48A999-A07E-1F47-91E9-3D32B095CC93}"/>
                  </a:ext>
                </a:extLst>
              </p:cNvPr>
              <p:cNvSpPr/>
              <p:nvPr/>
            </p:nvSpPr>
            <p:spPr>
              <a:xfrm>
                <a:off x="1964191" y="2880093"/>
                <a:ext cx="7963065" cy="1331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800" dirty="0">
                    <a:latin typeface="Avenir Next" panose="020B0503020202020204" pitchFamily="34" charset="0"/>
                  </a:rPr>
                  <a:t>So, there can be many policies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Avenir Next" panose="020B0503020202020204" pitchFamily="34" charset="0"/>
                  </a:rPr>
                  <a:t>  (some better than others).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48A999-A07E-1F47-91E9-3D32B095C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91" y="2880093"/>
                <a:ext cx="7963065" cy="1331134"/>
              </a:xfrm>
              <a:prstGeom prst="rect">
                <a:avLst/>
              </a:prstGeom>
              <a:blipFill>
                <a:blip r:embed="rId3"/>
                <a:stretch>
                  <a:fillRect l="-1592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95E6447-C73C-6E4B-8342-1766D8CDB2B4}"/>
              </a:ext>
            </a:extLst>
          </p:cNvPr>
          <p:cNvSpPr/>
          <p:nvPr/>
        </p:nvSpPr>
        <p:spPr>
          <a:xfrm>
            <a:off x="1964191" y="4780843"/>
            <a:ext cx="9206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How do we determine </a:t>
            </a:r>
            <a:r>
              <a:rPr lang="en-US" sz="2800" strike="sngStrike" dirty="0">
                <a:latin typeface="Avenir Roman" panose="02000503020000020003" pitchFamily="2" charset="0"/>
              </a:rPr>
              <a:t>how to move from state-to-state so as to receive maximum reward </a:t>
            </a:r>
            <a:r>
              <a:rPr lang="en-US" sz="2800" b="1" strike="sngStrike" dirty="0">
                <a:solidFill>
                  <a:srgbClr val="54A218"/>
                </a:solidFill>
                <a:latin typeface="Avenir Roman" panose="02000503020000020003" pitchFamily="2" charset="0"/>
              </a:rPr>
              <a:t>r</a:t>
            </a:r>
            <a:r>
              <a:rPr lang="en-US" sz="2800" strike="sngStrike" dirty="0">
                <a:latin typeface="Avenir Roman" panose="02000503020000020003" pitchFamily="2" charset="0"/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2675E-27B0-D14A-A668-AE846344DA88}"/>
              </a:ext>
            </a:extLst>
          </p:cNvPr>
          <p:cNvSpPr/>
          <p:nvPr/>
        </p:nvSpPr>
        <p:spPr>
          <a:xfrm>
            <a:off x="5659826" y="4364501"/>
            <a:ext cx="4336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venir Roman" panose="02000503020000020003" pitchFamily="2" charset="0"/>
              </a:rPr>
              <a:t>which policy to execute?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DB357-D4A8-BE49-A5F0-B7ABF2D7B3CA}"/>
                  </a:ext>
                </a:extLst>
              </p:cNvPr>
              <p:cNvSpPr/>
              <p:nvPr/>
            </p:nvSpPr>
            <p:spPr>
              <a:xfrm>
                <a:off x="571823" y="5781232"/>
                <a:ext cx="11272096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venir Roman" panose="02000503020000020003" pitchFamily="2" charset="0"/>
                  </a:rPr>
                  <a:t>The one that gives us the highest reward!</a:t>
                </a:r>
                <a:br>
                  <a:rPr lang="en-US" sz="2400" dirty="0">
                    <a:latin typeface="Avenir Roman" panose="02000503020000020003" pitchFamily="2" charset="0"/>
                  </a:rPr>
                </a:br>
                <a:r>
                  <a:rPr lang="en-US" sz="2400" dirty="0">
                    <a:latin typeface="Avenir Roman" panose="02000503020000020003" pitchFamily="2" charset="0"/>
                  </a:rPr>
                  <a:t>Let’s estimate each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via a “value-function”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, where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s </a:t>
                </a:r>
                <a:r>
                  <a:rPr lang="en-US" sz="2400" dirty="0"/>
                  <a:t>is our starting state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DB357-D4A8-BE49-A5F0-B7ABF2D7B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23" y="5781232"/>
                <a:ext cx="11272096" cy="830997"/>
              </a:xfrm>
              <a:prstGeom prst="rect">
                <a:avLst/>
              </a:prstGeom>
              <a:blipFill>
                <a:blip r:embed="rId4"/>
                <a:stretch>
                  <a:fillRect l="-560" t="-1408" b="-11268"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53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2304" y="350648"/>
            <a:ext cx="796306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In class, we saw that: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𝒕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  <a:blipFill>
                <a:blip r:embed="rId2"/>
                <a:stretch>
                  <a:fillRect l="-118" t="-113393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/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  <a:blipFill>
                <a:blip r:embed="rId3"/>
                <a:stretch>
                  <a:fillRect l="-893" t="-132039" b="-1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43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2304" y="350648"/>
            <a:ext cx="796306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In class, we saw that: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𝒕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  <a:blipFill>
                <a:blip r:embed="rId2"/>
                <a:stretch>
                  <a:fillRect l="-118" t="-113393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/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  <a:blipFill>
                <a:blip r:embed="rId3"/>
                <a:stretch>
                  <a:fillRect l="-893" t="-132039" b="-1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028E63C-D4CD-5644-9078-59813A5477E9}"/>
              </a:ext>
            </a:extLst>
          </p:cNvPr>
          <p:cNvSpPr/>
          <p:nvPr/>
        </p:nvSpPr>
        <p:spPr>
          <a:xfrm>
            <a:off x="347166" y="3220515"/>
            <a:ext cx="355981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The policy we’re interested 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A8C322-C279-F844-A2A1-735C89B6DE3F}"/>
              </a:ext>
            </a:extLst>
          </p:cNvPr>
          <p:cNvCxnSpPr>
            <a:cxnSpLocks/>
          </p:cNvCxnSpPr>
          <p:nvPr/>
        </p:nvCxnSpPr>
        <p:spPr>
          <a:xfrm flipV="1">
            <a:off x="1995053" y="2828434"/>
            <a:ext cx="0" cy="451458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4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2304" y="350648"/>
            <a:ext cx="796306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In class, we saw that: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𝒕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  <a:blipFill>
                <a:blip r:embed="rId2"/>
                <a:stretch>
                  <a:fillRect l="-118" t="-113393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/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  <a:blipFill>
                <a:blip r:embed="rId3"/>
                <a:stretch>
                  <a:fillRect l="-893" t="-132039" b="-1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028E63C-D4CD-5644-9078-59813A5477E9}"/>
              </a:ext>
            </a:extLst>
          </p:cNvPr>
          <p:cNvSpPr/>
          <p:nvPr/>
        </p:nvSpPr>
        <p:spPr>
          <a:xfrm>
            <a:off x="347166" y="3220515"/>
            <a:ext cx="355981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The policy we’re interested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35C2A-29B6-6743-8A62-B6B1E25FAEA7}"/>
              </a:ext>
            </a:extLst>
          </p:cNvPr>
          <p:cNvSpPr/>
          <p:nvPr/>
        </p:nvSpPr>
        <p:spPr>
          <a:xfrm>
            <a:off x="1572304" y="1184547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Our starting state 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A8C322-C279-F844-A2A1-735C89B6DE3F}"/>
              </a:ext>
            </a:extLst>
          </p:cNvPr>
          <p:cNvCxnSpPr>
            <a:cxnSpLocks/>
          </p:cNvCxnSpPr>
          <p:nvPr/>
        </p:nvCxnSpPr>
        <p:spPr>
          <a:xfrm flipV="1">
            <a:off x="1995053" y="2828434"/>
            <a:ext cx="0" cy="451458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97D455-F216-F540-87BD-DC5DBF673AA4}"/>
              </a:ext>
            </a:extLst>
          </p:cNvPr>
          <p:cNvCxnSpPr>
            <a:cxnSpLocks/>
          </p:cNvCxnSpPr>
          <p:nvPr/>
        </p:nvCxnSpPr>
        <p:spPr>
          <a:xfrm>
            <a:off x="2396835" y="1639332"/>
            <a:ext cx="0" cy="64759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4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2304" y="350648"/>
            <a:ext cx="796306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In class, we saw that: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𝒕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  <a:blipFill>
                <a:blip r:embed="rId3"/>
                <a:stretch>
                  <a:fillRect l="-118" t="-113393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/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  <a:blipFill>
                <a:blip r:embed="rId4"/>
                <a:stretch>
                  <a:fillRect l="-893" t="-132039" b="-1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028E63C-D4CD-5644-9078-59813A5477E9}"/>
              </a:ext>
            </a:extLst>
          </p:cNvPr>
          <p:cNvSpPr/>
          <p:nvPr/>
        </p:nvSpPr>
        <p:spPr>
          <a:xfrm>
            <a:off x="347166" y="3220515"/>
            <a:ext cx="355981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The policy we’re interested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35C2A-29B6-6743-8A62-B6B1E25FAEA7}"/>
              </a:ext>
            </a:extLst>
          </p:cNvPr>
          <p:cNvSpPr/>
          <p:nvPr/>
        </p:nvSpPr>
        <p:spPr>
          <a:xfrm>
            <a:off x="1572304" y="1184547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Our starting state 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A8C322-C279-F844-A2A1-735C89B6DE3F}"/>
              </a:ext>
            </a:extLst>
          </p:cNvPr>
          <p:cNvCxnSpPr>
            <a:cxnSpLocks/>
          </p:cNvCxnSpPr>
          <p:nvPr/>
        </p:nvCxnSpPr>
        <p:spPr>
          <a:xfrm flipV="1">
            <a:off x="1995053" y="2828434"/>
            <a:ext cx="0" cy="451458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97D455-F216-F540-87BD-DC5DBF673AA4}"/>
              </a:ext>
            </a:extLst>
          </p:cNvPr>
          <p:cNvCxnSpPr>
            <a:cxnSpLocks/>
          </p:cNvCxnSpPr>
          <p:nvPr/>
        </p:nvCxnSpPr>
        <p:spPr>
          <a:xfrm>
            <a:off x="2396835" y="1639332"/>
            <a:ext cx="0" cy="64759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832973-2BF4-084A-B8BA-898A50816216}"/>
              </a:ext>
            </a:extLst>
          </p:cNvPr>
          <p:cNvSpPr/>
          <p:nvPr/>
        </p:nvSpPr>
        <p:spPr>
          <a:xfrm>
            <a:off x="3907784" y="1190929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Cumulative reward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EFFEE6-655C-AA47-B400-05648737CD02}"/>
              </a:ext>
            </a:extLst>
          </p:cNvPr>
          <p:cNvCxnSpPr>
            <a:cxnSpLocks/>
          </p:cNvCxnSpPr>
          <p:nvPr/>
        </p:nvCxnSpPr>
        <p:spPr>
          <a:xfrm>
            <a:off x="4214935" y="1657753"/>
            <a:ext cx="8721" cy="60344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6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2304" y="350648"/>
            <a:ext cx="796306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In class, we saw that: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𝒕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  <a:blipFill>
                <a:blip r:embed="rId3"/>
                <a:stretch>
                  <a:fillRect l="-118" t="-113393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/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  <a:blipFill>
                <a:blip r:embed="rId4"/>
                <a:stretch>
                  <a:fillRect l="-893" t="-132039" b="-1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028E63C-D4CD-5644-9078-59813A5477E9}"/>
              </a:ext>
            </a:extLst>
          </p:cNvPr>
          <p:cNvSpPr/>
          <p:nvPr/>
        </p:nvSpPr>
        <p:spPr>
          <a:xfrm>
            <a:off x="347166" y="3220515"/>
            <a:ext cx="355981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The policy we’re interested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35C2A-29B6-6743-8A62-B6B1E25FAEA7}"/>
              </a:ext>
            </a:extLst>
          </p:cNvPr>
          <p:cNvSpPr/>
          <p:nvPr/>
        </p:nvSpPr>
        <p:spPr>
          <a:xfrm>
            <a:off x="1572304" y="1184547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Our starting state 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A8C322-C279-F844-A2A1-735C89B6DE3F}"/>
              </a:ext>
            </a:extLst>
          </p:cNvPr>
          <p:cNvCxnSpPr>
            <a:cxnSpLocks/>
          </p:cNvCxnSpPr>
          <p:nvPr/>
        </p:nvCxnSpPr>
        <p:spPr>
          <a:xfrm flipV="1">
            <a:off x="1995053" y="2828434"/>
            <a:ext cx="0" cy="451458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97D455-F216-F540-87BD-DC5DBF673AA4}"/>
              </a:ext>
            </a:extLst>
          </p:cNvPr>
          <p:cNvCxnSpPr>
            <a:cxnSpLocks/>
          </p:cNvCxnSpPr>
          <p:nvPr/>
        </p:nvCxnSpPr>
        <p:spPr>
          <a:xfrm>
            <a:off x="2396835" y="1639332"/>
            <a:ext cx="0" cy="64759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832973-2BF4-084A-B8BA-898A50816216}"/>
              </a:ext>
            </a:extLst>
          </p:cNvPr>
          <p:cNvSpPr/>
          <p:nvPr/>
        </p:nvSpPr>
        <p:spPr>
          <a:xfrm>
            <a:off x="3907784" y="1190929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Cumulative reward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EFFEE6-655C-AA47-B400-05648737CD02}"/>
              </a:ext>
            </a:extLst>
          </p:cNvPr>
          <p:cNvCxnSpPr>
            <a:cxnSpLocks/>
          </p:cNvCxnSpPr>
          <p:nvPr/>
        </p:nvCxnSpPr>
        <p:spPr>
          <a:xfrm>
            <a:off x="4214935" y="1657753"/>
            <a:ext cx="8721" cy="60344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C73D76F-A9AA-1A4C-8155-C280A0B5893D}"/>
              </a:ext>
            </a:extLst>
          </p:cNvPr>
          <p:cNvSpPr/>
          <p:nvPr/>
        </p:nvSpPr>
        <p:spPr>
          <a:xfrm>
            <a:off x="8034493" y="1113997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Unadjusted reward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4D13A2-6FBB-8144-8AFB-7D90280436F0}"/>
              </a:ext>
            </a:extLst>
          </p:cNvPr>
          <p:cNvCxnSpPr>
            <a:cxnSpLocks/>
          </p:cNvCxnSpPr>
          <p:nvPr/>
        </p:nvCxnSpPr>
        <p:spPr>
          <a:xfrm>
            <a:off x="8261266" y="1587203"/>
            <a:ext cx="0" cy="64759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6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2304" y="350648"/>
            <a:ext cx="796306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Avenir Next" panose="020B0503020202020204" pitchFamily="34" charset="0"/>
              </a:rPr>
              <a:t>In class, we saw that: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𝟎</m:t>
                              </m:r>
                            </m:sub>
                            <m:sup/>
                            <m:e>
                              <m:r>
                                <a:rPr lang="en-US" sz="3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𝒕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𝒌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04" y="1816926"/>
                <a:ext cx="10735294" cy="1403589"/>
              </a:xfrm>
              <a:prstGeom prst="rect">
                <a:avLst/>
              </a:prstGeom>
              <a:blipFill>
                <a:blip r:embed="rId2"/>
                <a:stretch>
                  <a:fillRect l="-118" t="-113393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/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32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32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2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0718A0-23E6-AF40-944D-73D0D78A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98" y="3521825"/>
                <a:ext cx="9939646" cy="1287019"/>
              </a:xfrm>
              <a:prstGeom prst="rect">
                <a:avLst/>
              </a:prstGeom>
              <a:blipFill>
                <a:blip r:embed="rId3"/>
                <a:stretch>
                  <a:fillRect l="-893" t="-132039" b="-1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028E63C-D4CD-5644-9078-59813A5477E9}"/>
              </a:ext>
            </a:extLst>
          </p:cNvPr>
          <p:cNvSpPr/>
          <p:nvPr/>
        </p:nvSpPr>
        <p:spPr>
          <a:xfrm>
            <a:off x="347166" y="3220515"/>
            <a:ext cx="355981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The policy we’re interested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35C2A-29B6-6743-8A62-B6B1E25FAEA7}"/>
              </a:ext>
            </a:extLst>
          </p:cNvPr>
          <p:cNvSpPr/>
          <p:nvPr/>
        </p:nvSpPr>
        <p:spPr>
          <a:xfrm>
            <a:off x="1572304" y="1184547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Our starting state 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A8C322-C279-F844-A2A1-735C89B6DE3F}"/>
              </a:ext>
            </a:extLst>
          </p:cNvPr>
          <p:cNvCxnSpPr>
            <a:cxnSpLocks/>
          </p:cNvCxnSpPr>
          <p:nvPr/>
        </p:nvCxnSpPr>
        <p:spPr>
          <a:xfrm flipV="1">
            <a:off x="1995053" y="2828434"/>
            <a:ext cx="0" cy="451458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97D455-F216-F540-87BD-DC5DBF673AA4}"/>
              </a:ext>
            </a:extLst>
          </p:cNvPr>
          <p:cNvCxnSpPr>
            <a:cxnSpLocks/>
          </p:cNvCxnSpPr>
          <p:nvPr/>
        </p:nvCxnSpPr>
        <p:spPr>
          <a:xfrm>
            <a:off x="2396835" y="1639332"/>
            <a:ext cx="0" cy="64759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832973-2BF4-084A-B8BA-898A50816216}"/>
              </a:ext>
            </a:extLst>
          </p:cNvPr>
          <p:cNvSpPr/>
          <p:nvPr/>
        </p:nvSpPr>
        <p:spPr>
          <a:xfrm>
            <a:off x="3907784" y="1190929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Cumulative reward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EFFEE6-655C-AA47-B400-05648737CD02}"/>
              </a:ext>
            </a:extLst>
          </p:cNvPr>
          <p:cNvCxnSpPr>
            <a:cxnSpLocks/>
          </p:cNvCxnSpPr>
          <p:nvPr/>
        </p:nvCxnSpPr>
        <p:spPr>
          <a:xfrm>
            <a:off x="4214935" y="1657753"/>
            <a:ext cx="8721" cy="60344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C73D76F-A9AA-1A4C-8155-C280A0B5893D}"/>
              </a:ext>
            </a:extLst>
          </p:cNvPr>
          <p:cNvSpPr/>
          <p:nvPr/>
        </p:nvSpPr>
        <p:spPr>
          <a:xfrm>
            <a:off x="8034493" y="1113997"/>
            <a:ext cx="23346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Unadjusted reward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4D13A2-6FBB-8144-8AFB-7D90280436F0}"/>
              </a:ext>
            </a:extLst>
          </p:cNvPr>
          <p:cNvCxnSpPr>
            <a:cxnSpLocks/>
          </p:cNvCxnSpPr>
          <p:nvPr/>
        </p:nvCxnSpPr>
        <p:spPr>
          <a:xfrm>
            <a:off x="8261266" y="1587203"/>
            <a:ext cx="0" cy="647596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107F226-7E35-BE40-B1BD-CA82794988FD}"/>
              </a:ext>
            </a:extLst>
          </p:cNvPr>
          <p:cNvSpPr/>
          <p:nvPr/>
        </p:nvSpPr>
        <p:spPr>
          <a:xfrm>
            <a:off x="6377901" y="557725"/>
            <a:ext cx="564786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Weakened based on how far into the future it is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278929-F8ED-0C41-BF68-CD9C4240DDB5}"/>
              </a:ext>
            </a:extLst>
          </p:cNvPr>
          <p:cNvCxnSpPr>
            <a:cxnSpLocks/>
          </p:cNvCxnSpPr>
          <p:nvPr/>
        </p:nvCxnSpPr>
        <p:spPr>
          <a:xfrm>
            <a:off x="7831775" y="1030931"/>
            <a:ext cx="0" cy="1118762"/>
          </a:xfrm>
          <a:prstGeom prst="straightConnector1">
            <a:avLst/>
          </a:prstGeom>
          <a:ln w="53975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9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914398" y="166256"/>
                <a:ext cx="10735294" cy="1137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28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166256"/>
                <a:ext cx="10735294" cy="1137619"/>
              </a:xfrm>
              <a:prstGeom prst="rect">
                <a:avLst/>
              </a:prstGeom>
              <a:blipFill>
                <a:blip r:embed="rId2"/>
                <a:stretch>
                  <a:fillRect t="-127473" b="-179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ACB1DD6-AA98-B746-8416-F9F3AB2F9D6C}"/>
              </a:ext>
            </a:extLst>
          </p:cNvPr>
          <p:cNvSpPr/>
          <p:nvPr/>
        </p:nvSpPr>
        <p:spPr>
          <a:xfrm>
            <a:off x="411106" y="2097552"/>
            <a:ext cx="160769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HW #1.1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049FE-4D38-604D-A1FB-86B6116F08A7}"/>
              </a:ext>
            </a:extLst>
          </p:cNvPr>
          <p:cNvSpPr/>
          <p:nvPr/>
        </p:nvSpPr>
        <p:spPr>
          <a:xfrm>
            <a:off x="1214955" y="2931527"/>
            <a:ext cx="453161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Avenir Next" panose="020B0503020202020204" pitchFamily="34" charset="0"/>
              </a:rPr>
              <a:t>state-to-state transitions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9AF7E-01AF-054B-A2B5-A7BB1B6BF41B}"/>
              </a:ext>
            </a:extLst>
          </p:cNvPr>
          <p:cNvSpPr/>
          <p:nvPr/>
        </p:nvSpPr>
        <p:spPr>
          <a:xfrm>
            <a:off x="8811491" y="2931527"/>
            <a:ext cx="15169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Avenir Next" panose="020B0503020202020204" pitchFamily="34" charset="0"/>
              </a:rPr>
              <a:t>reward </a:t>
            </a:r>
            <a:r>
              <a:rPr lang="en-US" sz="2400" b="1" dirty="0">
                <a:solidFill>
                  <a:srgbClr val="54A218"/>
                </a:solidFill>
                <a:latin typeface="Avenir Next" panose="020B0503020202020204" pitchFamily="34" charset="0"/>
              </a:rPr>
              <a:t>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7F52E-3782-9C42-8FE3-039CE0FD37A6}"/>
              </a:ext>
            </a:extLst>
          </p:cNvPr>
          <p:cNvSpPr/>
          <p:nvPr/>
        </p:nvSpPr>
        <p:spPr>
          <a:xfrm>
            <a:off x="633064" y="4621872"/>
            <a:ext cx="910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T</a:t>
            </a:r>
            <a:r>
              <a:rPr lang="en-US" sz="3600" dirty="0">
                <a:latin typeface="Avenir Next" panose="020B05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369F3-BA7B-8048-9D90-8CCE5A38227C}"/>
              </a:ext>
            </a:extLst>
          </p:cNvPr>
          <p:cNvSpPr/>
          <p:nvPr/>
        </p:nvSpPr>
        <p:spPr>
          <a:xfrm>
            <a:off x="7055636" y="4636118"/>
            <a:ext cx="910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54A218"/>
                </a:solidFill>
                <a:latin typeface="Avenir Next" panose="020B0503020202020204" pitchFamily="34" charset="0"/>
              </a:rPr>
              <a:t>R</a:t>
            </a:r>
            <a:r>
              <a:rPr lang="en-US" sz="3600" dirty="0">
                <a:latin typeface="Avenir Next" panose="020B0503020202020204" pitchFamily="34" charset="0"/>
              </a:rPr>
              <a:t>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88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8720991" y="3514351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9245285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9769579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10293873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8720991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9245285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9769579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10293873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8720991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9245285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9769579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10293873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8720991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9245285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9769579" y="1944346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10293873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33AB6-DE41-8F45-AAD6-E904EBCD5F1F}"/>
              </a:ext>
            </a:extLst>
          </p:cNvPr>
          <p:cNvSpPr/>
          <p:nvPr/>
        </p:nvSpPr>
        <p:spPr>
          <a:xfrm>
            <a:off x="6930660" y="1052523"/>
            <a:ext cx="5575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Roman" panose="02000503020000020003" pitchFamily="2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928FC-EE2D-734C-A2DF-79E7AD761250}"/>
              </a:ext>
            </a:extLst>
          </p:cNvPr>
          <p:cNvSpPr/>
          <p:nvPr/>
        </p:nvSpPr>
        <p:spPr>
          <a:xfrm>
            <a:off x="729416" y="1314133"/>
            <a:ext cx="5575716" cy="87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Agent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DB56B-5863-FD47-A7B8-8B32C27DA3A2}"/>
              </a:ext>
            </a:extLst>
          </p:cNvPr>
          <p:cNvSpPr/>
          <p:nvPr/>
        </p:nvSpPr>
        <p:spPr>
          <a:xfrm>
            <a:off x="3880655" y="1682678"/>
            <a:ext cx="305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The thing that operates within the environment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4237BA1-639E-D94E-BFF4-DAC400D5E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477" y="1629203"/>
            <a:ext cx="684031" cy="6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914398" y="166256"/>
                <a:ext cx="10735294" cy="1137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8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28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166256"/>
                <a:ext cx="10735294" cy="1137619"/>
              </a:xfrm>
              <a:prstGeom prst="rect">
                <a:avLst/>
              </a:prstGeom>
              <a:blipFill>
                <a:blip r:embed="rId2"/>
                <a:stretch>
                  <a:fillRect t="-127473" b="-179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ACB1DD6-AA98-B746-8416-F9F3AB2F9D6C}"/>
              </a:ext>
            </a:extLst>
          </p:cNvPr>
          <p:cNvSpPr/>
          <p:nvPr/>
        </p:nvSpPr>
        <p:spPr>
          <a:xfrm>
            <a:off x="411106" y="2097552"/>
            <a:ext cx="160769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HW #1.2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F049FE-4D38-604D-A1FB-86B6116F08A7}"/>
                  </a:ext>
                </a:extLst>
              </p:cNvPr>
              <p:cNvSpPr/>
              <p:nvPr/>
            </p:nvSpPr>
            <p:spPr>
              <a:xfrm>
                <a:off x="914398" y="3085906"/>
                <a:ext cx="10244732" cy="320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Next" panose="020B0503020202020204" pitchFamily="34" charset="0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" panose="020B0503020202020204" pitchFamily="34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Next" panose="020B0503020202020204" pitchFamily="34" charset="0"/>
                  </a:rPr>
                  <a:t>The above equation is general and works for stochastic situations.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Next" panose="020B0503020202020204" pitchFamily="34" charset="0"/>
                  </a:rPr>
                  <a:t>We have fixed state-transitions and rewards though (we can make our life easier). 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F049FE-4D38-604D-A1FB-86B6116F0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3085906"/>
                <a:ext cx="10244732" cy="3200876"/>
              </a:xfrm>
              <a:prstGeom prst="rect">
                <a:avLst/>
              </a:prstGeom>
              <a:blipFill>
                <a:blip r:embed="rId3"/>
                <a:stretch>
                  <a:fillRect l="-867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92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  <a:blipFill>
                <a:blip r:embed="rId3"/>
                <a:stretch>
                  <a:fillRect t="-127848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ACB1DD6-AA98-B746-8416-F9F3AB2F9D6C}"/>
              </a:ext>
            </a:extLst>
          </p:cNvPr>
          <p:cNvSpPr/>
          <p:nvPr/>
        </p:nvSpPr>
        <p:spPr>
          <a:xfrm>
            <a:off x="411106" y="2097552"/>
            <a:ext cx="160769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HW #1.2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F049FE-4D38-604D-A1FB-86B6116F08A7}"/>
                  </a:ext>
                </a:extLst>
              </p:cNvPr>
              <p:cNvSpPr/>
              <p:nvPr/>
            </p:nvSpPr>
            <p:spPr>
              <a:xfrm>
                <a:off x="914398" y="3085906"/>
                <a:ext cx="10244732" cy="3883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Next" panose="020B0503020202020204" pitchFamily="34" charset="0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" panose="020B0503020202020204" pitchFamily="34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Next" panose="020B0503020202020204" pitchFamily="34" charset="0"/>
                  </a:rPr>
                  <a:t>The above equation is general and works for stochastic situations.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Next" panose="020B0503020202020204" pitchFamily="34" charset="0"/>
                  </a:rPr>
                  <a:t>We have fixed state-transitions and rewards though (we can make our life easier).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Next" panose="020B0503020202020204" pitchFamily="34" charset="0"/>
                  </a:rPr>
                  <a:t>What can we define as a constant?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F049FE-4D38-604D-A1FB-86B6116F0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3085906"/>
                <a:ext cx="10244732" cy="3883114"/>
              </a:xfrm>
              <a:prstGeom prst="rect">
                <a:avLst/>
              </a:prstGeom>
              <a:blipFill>
                <a:blip r:embed="rId4"/>
                <a:stretch>
                  <a:fillRect l="-867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/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  <a:blipFill>
                <a:blip r:embed="rId5"/>
                <a:stretch>
                  <a:fillRect l="-10870" t="-132051" r="-1976" b="-18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36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  <a:blipFill>
                <a:blip r:embed="rId3"/>
                <a:stretch>
                  <a:fillRect t="-127848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ACB1DD6-AA98-B746-8416-F9F3AB2F9D6C}"/>
              </a:ext>
            </a:extLst>
          </p:cNvPr>
          <p:cNvSpPr/>
          <p:nvPr/>
        </p:nvSpPr>
        <p:spPr>
          <a:xfrm>
            <a:off x="411106" y="2097552"/>
            <a:ext cx="160769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HW #1.2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049FE-4D38-604D-A1FB-86B6116F08A7}"/>
              </a:ext>
            </a:extLst>
          </p:cNvPr>
          <p:cNvSpPr/>
          <p:nvPr/>
        </p:nvSpPr>
        <p:spPr>
          <a:xfrm>
            <a:off x="914398" y="3085906"/>
            <a:ext cx="10244732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As a sanity check, a geometric series is defined to have a sum: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/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  <a:blipFill>
                <a:blip r:embed="rId4"/>
                <a:stretch>
                  <a:fillRect l="-10870" t="-132051" r="-1976" b="-18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7C9F71-037A-9642-88D1-977BD67E6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981" y="3884286"/>
            <a:ext cx="8788821" cy="9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19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  <a:blipFill>
                <a:blip r:embed="rId3"/>
                <a:stretch>
                  <a:fillRect t="-127848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ACB1DD6-AA98-B746-8416-F9F3AB2F9D6C}"/>
              </a:ext>
            </a:extLst>
          </p:cNvPr>
          <p:cNvSpPr/>
          <p:nvPr/>
        </p:nvSpPr>
        <p:spPr>
          <a:xfrm>
            <a:off x="411106" y="2097552"/>
            <a:ext cx="160769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HW #1.3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049FE-4D38-604D-A1FB-86B6116F08A7}"/>
              </a:ext>
            </a:extLst>
          </p:cNvPr>
          <p:cNvSpPr/>
          <p:nvPr/>
        </p:nvSpPr>
        <p:spPr>
          <a:xfrm>
            <a:off x="914398" y="3085906"/>
            <a:ext cx="102447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What is a Q-function?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/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  <a:blipFill>
                <a:blip r:embed="rId4"/>
                <a:stretch>
                  <a:fillRect l="-10870" t="-132051" r="-1976" b="-18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93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/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latin typeface="Cambria Math" charset="0"/>
                          <a:ea typeface="Karla" charset="0"/>
                          <a:cs typeface="Karla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Karla" charset="0"/>
                                              <a:cs typeface="Karl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charset="0"/>
                                              <a:ea typeface="Karla" charset="0"/>
                                              <a:cs typeface="Karl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[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𝜸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CDF467-B325-2742-A03D-D51EBE342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166256"/>
                <a:ext cx="10735294" cy="988284"/>
              </a:xfrm>
              <a:prstGeom prst="rect">
                <a:avLst/>
              </a:prstGeom>
              <a:blipFill>
                <a:blip r:embed="rId3"/>
                <a:stretch>
                  <a:fillRect t="-127848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ACB1DD6-AA98-B746-8416-F9F3AB2F9D6C}"/>
              </a:ext>
            </a:extLst>
          </p:cNvPr>
          <p:cNvSpPr/>
          <p:nvPr/>
        </p:nvSpPr>
        <p:spPr>
          <a:xfrm>
            <a:off x="411106" y="2097552"/>
            <a:ext cx="160769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HW #1.3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049FE-4D38-604D-A1FB-86B6116F08A7}"/>
              </a:ext>
            </a:extLst>
          </p:cNvPr>
          <p:cNvSpPr/>
          <p:nvPr/>
        </p:nvSpPr>
        <p:spPr>
          <a:xfrm>
            <a:off x="914398" y="3085906"/>
            <a:ext cx="102447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What is a Q-function?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/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sz="2400" b="1" i="1">
                              <a:latin typeface="Cambria Math" charset="0"/>
                              <a:ea typeface="Karla" charset="0"/>
                              <a:cs typeface="Karla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𝒓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Karla" charset="0"/>
                                  <a:cs typeface="Karla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  <a:ea typeface="Karla" charset="0"/>
                                      <a:cs typeface="Karla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Karla" charset="0"/>
                                      <a:cs typeface="Karla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Karla" charset="0"/>
                                          <a:cs typeface="Karl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charset="0"/>
                                          <a:ea typeface="Karla" charset="0"/>
                                          <a:cs typeface="Karl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ED6FCF0-1190-AB49-84DC-E7377B4B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05" y="1370878"/>
                <a:ext cx="6415619" cy="988284"/>
              </a:xfrm>
              <a:prstGeom prst="rect">
                <a:avLst/>
              </a:prstGeom>
              <a:blipFill>
                <a:blip r:embed="rId4"/>
                <a:stretch>
                  <a:fillRect l="-10870" t="-132051" r="-1976" b="-18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8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8720991" y="3514351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9245285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9769579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10293873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8720991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9245285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9769579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10293873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8720991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9245285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9769579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10293873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8720991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9245285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9769579" y="1944346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10293873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33AB6-DE41-8F45-AAD6-E904EBCD5F1F}"/>
              </a:ext>
            </a:extLst>
          </p:cNvPr>
          <p:cNvSpPr/>
          <p:nvPr/>
        </p:nvSpPr>
        <p:spPr>
          <a:xfrm>
            <a:off x="6930660" y="1052523"/>
            <a:ext cx="5575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Roman" panose="02000503020000020003" pitchFamily="2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928FC-EE2D-734C-A2DF-79E7AD761250}"/>
              </a:ext>
            </a:extLst>
          </p:cNvPr>
          <p:cNvSpPr/>
          <p:nvPr/>
        </p:nvSpPr>
        <p:spPr>
          <a:xfrm>
            <a:off x="729416" y="1314133"/>
            <a:ext cx="5575716" cy="17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Agent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States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DB56B-5863-FD47-A7B8-8B32C27DA3A2}"/>
              </a:ext>
            </a:extLst>
          </p:cNvPr>
          <p:cNvSpPr/>
          <p:nvPr/>
        </p:nvSpPr>
        <p:spPr>
          <a:xfrm>
            <a:off x="3880655" y="1682678"/>
            <a:ext cx="305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The thing that operates within the environment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A2F5C4-603A-4E4C-A5F4-793BC5A19C0F}"/>
              </a:ext>
            </a:extLst>
          </p:cNvPr>
          <p:cNvSpPr/>
          <p:nvPr/>
        </p:nvSpPr>
        <p:spPr>
          <a:xfrm flipH="1">
            <a:off x="2970398" y="2623622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AD5D8D-2BEB-E94E-85B0-23D640B96C03}"/>
              </a:ext>
            </a:extLst>
          </p:cNvPr>
          <p:cNvSpPr/>
          <p:nvPr/>
        </p:nvSpPr>
        <p:spPr>
          <a:xfrm>
            <a:off x="3858072" y="2623328"/>
            <a:ext cx="3445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Static representations that define the current environment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E18830-D629-6746-B932-D7587FE1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477" y="1629203"/>
            <a:ext cx="684031" cy="6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8720991" y="3514351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9245285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9769579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10293873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8720991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9245285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9769579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10293873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8720991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9245285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9769579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10293873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8720991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9245285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9769579" y="1944346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10293873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33AB6-DE41-8F45-AAD6-E904EBCD5F1F}"/>
              </a:ext>
            </a:extLst>
          </p:cNvPr>
          <p:cNvSpPr/>
          <p:nvPr/>
        </p:nvSpPr>
        <p:spPr>
          <a:xfrm>
            <a:off x="6930660" y="1052523"/>
            <a:ext cx="5575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Roman" panose="02000503020000020003" pitchFamily="2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928FC-EE2D-734C-A2DF-79E7AD761250}"/>
              </a:ext>
            </a:extLst>
          </p:cNvPr>
          <p:cNvSpPr/>
          <p:nvPr/>
        </p:nvSpPr>
        <p:spPr>
          <a:xfrm>
            <a:off x="729416" y="1314133"/>
            <a:ext cx="5575716" cy="272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Agent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States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DB56B-5863-FD47-A7B8-8B32C27DA3A2}"/>
              </a:ext>
            </a:extLst>
          </p:cNvPr>
          <p:cNvSpPr/>
          <p:nvPr/>
        </p:nvSpPr>
        <p:spPr>
          <a:xfrm>
            <a:off x="3880655" y="1682678"/>
            <a:ext cx="305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The thing that operates within the environment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A2F5C4-603A-4E4C-A5F4-793BC5A19C0F}"/>
              </a:ext>
            </a:extLst>
          </p:cNvPr>
          <p:cNvSpPr/>
          <p:nvPr/>
        </p:nvSpPr>
        <p:spPr>
          <a:xfrm flipH="1">
            <a:off x="2970398" y="2623622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AD5D8D-2BEB-E94E-85B0-23D640B96C03}"/>
              </a:ext>
            </a:extLst>
          </p:cNvPr>
          <p:cNvSpPr/>
          <p:nvPr/>
        </p:nvSpPr>
        <p:spPr>
          <a:xfrm>
            <a:off x="3858072" y="2623328"/>
            <a:ext cx="3445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Static representations that define the current environment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CCE4C3-46EE-364B-A972-9A9A9D3DDE39}"/>
              </a:ext>
            </a:extLst>
          </p:cNvPr>
          <p:cNvSpPr/>
          <p:nvPr/>
        </p:nvSpPr>
        <p:spPr>
          <a:xfrm>
            <a:off x="3858072" y="3498951"/>
            <a:ext cx="3445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An agent’s operation that takes him/her from state </a:t>
            </a:r>
            <a:r>
              <a:rPr lang="en-US" b="1" dirty="0">
                <a:latin typeface="Avenir Roman" panose="02000503020000020003" pitchFamily="2" charset="0"/>
              </a:rPr>
              <a:t>s</a:t>
            </a:r>
            <a:r>
              <a:rPr lang="en-US" dirty="0">
                <a:latin typeface="Avenir Roman" panose="02000503020000020003" pitchFamily="2" charset="0"/>
              </a:rPr>
              <a:t> to state </a:t>
            </a:r>
            <a:r>
              <a:rPr lang="en-US" b="1" dirty="0">
                <a:latin typeface="Avenir Roman" panose="02000503020000020003" pitchFamily="2" charset="0"/>
              </a:rPr>
              <a:t>s’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C4D299E-E4DB-EA4C-870F-C9143ECA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77" y="1629203"/>
            <a:ext cx="684031" cy="6302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8AFE11-C8D5-1E4A-A2EC-D9F099DE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05" y="3621974"/>
            <a:ext cx="602151" cy="3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3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8720991" y="3514351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9245285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9769579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10293873" y="351435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8720991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9245285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9769579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10293873" y="299101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8720991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9245285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9769579" y="2467681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10293873" y="2467681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8720991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9245285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9769579" y="1944346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10293873" y="1944346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33AB6-DE41-8F45-AAD6-E904EBCD5F1F}"/>
              </a:ext>
            </a:extLst>
          </p:cNvPr>
          <p:cNvSpPr/>
          <p:nvPr/>
        </p:nvSpPr>
        <p:spPr>
          <a:xfrm>
            <a:off x="6930660" y="1052523"/>
            <a:ext cx="5575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Roman" panose="02000503020000020003" pitchFamily="2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928FC-EE2D-734C-A2DF-79E7AD761250}"/>
              </a:ext>
            </a:extLst>
          </p:cNvPr>
          <p:cNvSpPr/>
          <p:nvPr/>
        </p:nvSpPr>
        <p:spPr>
          <a:xfrm>
            <a:off x="729416" y="1314133"/>
            <a:ext cx="5575716" cy="364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Agent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States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Actions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Reward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DB56B-5863-FD47-A7B8-8B32C27DA3A2}"/>
              </a:ext>
            </a:extLst>
          </p:cNvPr>
          <p:cNvSpPr/>
          <p:nvPr/>
        </p:nvSpPr>
        <p:spPr>
          <a:xfrm>
            <a:off x="3880655" y="1682678"/>
            <a:ext cx="305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The thing that operates within the environment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A2F5C4-603A-4E4C-A5F4-793BC5A19C0F}"/>
              </a:ext>
            </a:extLst>
          </p:cNvPr>
          <p:cNvSpPr/>
          <p:nvPr/>
        </p:nvSpPr>
        <p:spPr>
          <a:xfrm flipH="1">
            <a:off x="2970398" y="2623622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AD5D8D-2BEB-E94E-85B0-23D640B96C03}"/>
              </a:ext>
            </a:extLst>
          </p:cNvPr>
          <p:cNvSpPr/>
          <p:nvPr/>
        </p:nvSpPr>
        <p:spPr>
          <a:xfrm>
            <a:off x="3858072" y="2623328"/>
            <a:ext cx="3445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Static representations that define the current environment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ABE0226-60B7-594E-8A91-257E142E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77" y="1629203"/>
            <a:ext cx="684031" cy="6302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2CCE4C3-46EE-364B-A972-9A9A9D3DDE39}"/>
              </a:ext>
            </a:extLst>
          </p:cNvPr>
          <p:cNvSpPr/>
          <p:nvPr/>
        </p:nvSpPr>
        <p:spPr>
          <a:xfrm>
            <a:off x="3858072" y="3498951"/>
            <a:ext cx="3445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An agent’s operation that takes him/her from state </a:t>
            </a:r>
            <a:r>
              <a:rPr lang="en-US" b="1" dirty="0">
                <a:latin typeface="Avenir Roman" panose="02000503020000020003" pitchFamily="2" charset="0"/>
              </a:rPr>
              <a:t>s</a:t>
            </a:r>
            <a:r>
              <a:rPr lang="en-US" dirty="0">
                <a:latin typeface="Avenir Roman" panose="02000503020000020003" pitchFamily="2" charset="0"/>
              </a:rPr>
              <a:t> to state </a:t>
            </a:r>
            <a:r>
              <a:rPr lang="en-US" b="1" dirty="0">
                <a:latin typeface="Avenir Roman" panose="02000503020000020003" pitchFamily="2" charset="0"/>
              </a:rPr>
              <a:t>s’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303FFA-57D3-A642-8477-1C2A183565FF}"/>
              </a:ext>
            </a:extLst>
          </p:cNvPr>
          <p:cNvSpPr/>
          <p:nvPr/>
        </p:nvSpPr>
        <p:spPr>
          <a:xfrm>
            <a:off x="3858072" y="4347694"/>
            <a:ext cx="3445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A real-valued # that represents the goodness for the agent’s being in a given state </a:t>
            </a:r>
            <a:r>
              <a:rPr lang="en-US" b="1" dirty="0">
                <a:latin typeface="Avenir Roman" panose="02000503020000020003" pitchFamily="2" charset="0"/>
              </a:rPr>
              <a:t>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96C8599-4740-F84E-9280-9F054F49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29" y="4353403"/>
            <a:ext cx="626745" cy="6897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2F9B36-7FAE-624B-B599-5170AF3E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405" y="3621974"/>
            <a:ext cx="602151" cy="3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4897136" y="1833423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5421430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5945724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6470018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4897136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5421430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5945724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6470018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4897136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5421430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5945724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6470018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4897136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5421430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5945724" y="263418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6470018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ECCD3-862F-C94A-955C-86AC80612CE7}"/>
              </a:ext>
            </a:extLst>
          </p:cNvPr>
          <p:cNvSpPr/>
          <p:nvPr/>
        </p:nvSpPr>
        <p:spPr>
          <a:xfrm>
            <a:off x="1581840" y="2852950"/>
            <a:ext cx="7887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The agent         starts in an initial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33EAE-D60F-1145-8F89-5C1F399A2109}"/>
              </a:ext>
            </a:extLst>
          </p:cNvPr>
          <p:cNvSpPr/>
          <p:nvPr/>
        </p:nvSpPr>
        <p:spPr>
          <a:xfrm flipH="1">
            <a:off x="8274010" y="2798597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22D66C-E7FA-E04D-B67F-CE1B5F00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48" y="2800237"/>
            <a:ext cx="684031" cy="630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17362-EA89-9D45-AB4E-21883672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4" y="1944619"/>
            <a:ext cx="351722" cy="3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4897136" y="1833423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5421430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5945724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6470018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4897136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5421430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5945724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6470018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4897136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5421430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5945724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6470018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4897136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5421430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5945724" y="263418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6470018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ECCD3-862F-C94A-955C-86AC80612CE7}"/>
              </a:ext>
            </a:extLst>
          </p:cNvPr>
          <p:cNvSpPr/>
          <p:nvPr/>
        </p:nvSpPr>
        <p:spPr>
          <a:xfrm>
            <a:off x="1581840" y="2852950"/>
            <a:ext cx="7887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The agent         starts in an initial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33EAE-D60F-1145-8F89-5C1F399A2109}"/>
              </a:ext>
            </a:extLst>
          </p:cNvPr>
          <p:cNvSpPr/>
          <p:nvPr/>
        </p:nvSpPr>
        <p:spPr>
          <a:xfrm flipH="1">
            <a:off x="8274010" y="2798597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22D66C-E7FA-E04D-B67F-CE1B5F00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48" y="2800237"/>
            <a:ext cx="684031" cy="630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17362-EA89-9D45-AB4E-21883672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4" y="1944619"/>
            <a:ext cx="351722" cy="3240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3A1E14-1082-1C41-8367-F96AA5019DCF}"/>
              </a:ext>
            </a:extLst>
          </p:cNvPr>
          <p:cNvSpPr/>
          <p:nvPr/>
        </p:nvSpPr>
        <p:spPr>
          <a:xfrm>
            <a:off x="1581841" y="3699399"/>
            <a:ext cx="920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She performs an action </a:t>
            </a:r>
            <a:r>
              <a:rPr lang="en-US" sz="2800" b="1" dirty="0">
                <a:solidFill>
                  <a:srgbClr val="FF0000"/>
                </a:solidFill>
                <a:latin typeface="Avenir Roman" panose="02000503020000020003" pitchFamily="2" charset="0"/>
              </a:rPr>
              <a:t>a         </a:t>
            </a:r>
            <a:r>
              <a:rPr lang="en-US" sz="2800" dirty="0">
                <a:latin typeface="Avenir Roman" panose="02000503020000020003" pitchFamily="2" charset="0"/>
              </a:rPr>
              <a:t>and becomes in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s’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9B396C-AA92-AF48-9867-73883AE5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88" y="3792836"/>
            <a:ext cx="602151" cy="3754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674338F-1B51-0E4A-B20A-B0303C50BDAC}"/>
              </a:ext>
            </a:extLst>
          </p:cNvPr>
          <p:cNvSpPr/>
          <p:nvPr/>
        </p:nvSpPr>
        <p:spPr>
          <a:xfrm flipH="1">
            <a:off x="10608968" y="3660755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4897136" y="1833423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5421430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5945724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6470018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4897136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5421430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5945724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6470018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4897136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5421430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5945724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6470018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4897136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5421430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5945724" y="263418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6470018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ECCD3-862F-C94A-955C-86AC80612CE7}"/>
              </a:ext>
            </a:extLst>
          </p:cNvPr>
          <p:cNvSpPr/>
          <p:nvPr/>
        </p:nvSpPr>
        <p:spPr>
          <a:xfrm>
            <a:off x="1581840" y="2852950"/>
            <a:ext cx="7887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The agent         starts in an initial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33EAE-D60F-1145-8F89-5C1F399A2109}"/>
              </a:ext>
            </a:extLst>
          </p:cNvPr>
          <p:cNvSpPr/>
          <p:nvPr/>
        </p:nvSpPr>
        <p:spPr>
          <a:xfrm flipH="1">
            <a:off x="8274010" y="2798597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22D66C-E7FA-E04D-B67F-CE1B5F00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48" y="2800237"/>
            <a:ext cx="684031" cy="630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17362-EA89-9D45-AB4E-21883672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4" y="1944619"/>
            <a:ext cx="351722" cy="3240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3A1E14-1082-1C41-8367-F96AA5019DCF}"/>
              </a:ext>
            </a:extLst>
          </p:cNvPr>
          <p:cNvSpPr/>
          <p:nvPr/>
        </p:nvSpPr>
        <p:spPr>
          <a:xfrm>
            <a:off x="1581841" y="3699399"/>
            <a:ext cx="920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She performs an action </a:t>
            </a:r>
            <a:r>
              <a:rPr lang="en-US" sz="2800" b="1" dirty="0">
                <a:solidFill>
                  <a:srgbClr val="FF0000"/>
                </a:solidFill>
                <a:latin typeface="Avenir Roman" panose="02000503020000020003" pitchFamily="2" charset="0"/>
              </a:rPr>
              <a:t>a         </a:t>
            </a:r>
            <a:r>
              <a:rPr lang="en-US" sz="2800" dirty="0">
                <a:latin typeface="Avenir Roman" panose="02000503020000020003" pitchFamily="2" charset="0"/>
              </a:rPr>
              <a:t>and becomes in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s’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9B396C-AA92-AF48-9867-73883AE5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88" y="3792836"/>
            <a:ext cx="602151" cy="3754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674338F-1B51-0E4A-B20A-B0303C50BDAC}"/>
              </a:ext>
            </a:extLst>
          </p:cNvPr>
          <p:cNvSpPr/>
          <p:nvPr/>
        </p:nvSpPr>
        <p:spPr>
          <a:xfrm flipH="1">
            <a:off x="10608968" y="3660755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F0E5-238F-2249-AF8F-A0D9451D47B3}"/>
              </a:ext>
            </a:extLst>
          </p:cNvPr>
          <p:cNvSpPr/>
          <p:nvPr/>
        </p:nvSpPr>
        <p:spPr>
          <a:xfrm>
            <a:off x="1576945" y="4505132"/>
            <a:ext cx="920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Being in each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s’</a:t>
            </a:r>
            <a:r>
              <a:rPr lang="en-US" sz="2800" dirty="0">
                <a:latin typeface="Avenir Roman" panose="02000503020000020003" pitchFamily="2" charset="0"/>
              </a:rPr>
              <a:t> yields a reward </a:t>
            </a:r>
            <a:r>
              <a:rPr lang="en-US" sz="2800" b="1" dirty="0">
                <a:solidFill>
                  <a:srgbClr val="54A218"/>
                </a:solidFill>
                <a:latin typeface="Avenir Roman" panose="02000503020000020003" pitchFamily="2" charset="0"/>
              </a:rPr>
              <a:t>r </a:t>
            </a:r>
            <a:r>
              <a:rPr lang="en-US" sz="2800" dirty="0">
                <a:latin typeface="Avenir Roman" panose="02000503020000020003" pitchFamily="2" charset="0"/>
              </a:rPr>
              <a:t>(</a:t>
            </a:r>
            <a:r>
              <a:rPr lang="en-US" sz="2800" dirty="0" err="1">
                <a:latin typeface="Avenir Roman" panose="02000503020000020003" pitchFamily="2" charset="0"/>
              </a:rPr>
              <a:t>e.g</a:t>
            </a:r>
            <a:r>
              <a:rPr lang="en-US" sz="2800" dirty="0">
                <a:latin typeface="Avenir Roman" panose="02000503020000020003" pitchFamily="2" charset="0"/>
              </a:rPr>
              <a:t>, 3.6)</a:t>
            </a:r>
          </a:p>
        </p:txBody>
      </p:sp>
    </p:spTree>
    <p:extLst>
      <p:ext uri="{BB962C8B-B14F-4D97-AF65-F5344CB8AC3E}">
        <p14:creationId xmlns:p14="http://schemas.microsoft.com/office/powerpoint/2010/main" val="374957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0F4D5-89FA-FB46-947C-16508E9E5535}"/>
              </a:ext>
            </a:extLst>
          </p:cNvPr>
          <p:cNvSpPr/>
          <p:nvPr/>
        </p:nvSpPr>
        <p:spPr>
          <a:xfrm flipH="1">
            <a:off x="4897136" y="1833423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C1F6F-07A7-6044-9683-F10E83B01850}"/>
              </a:ext>
            </a:extLst>
          </p:cNvPr>
          <p:cNvSpPr/>
          <p:nvPr/>
        </p:nvSpPr>
        <p:spPr>
          <a:xfrm flipH="1">
            <a:off x="5421430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2B22B-E742-1E4D-B639-1F2CF650DA0D}"/>
              </a:ext>
            </a:extLst>
          </p:cNvPr>
          <p:cNvSpPr/>
          <p:nvPr/>
        </p:nvSpPr>
        <p:spPr>
          <a:xfrm flipH="1">
            <a:off x="5945724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A54F-7D5F-B943-A1CC-3C83FF49E470}"/>
              </a:ext>
            </a:extLst>
          </p:cNvPr>
          <p:cNvSpPr/>
          <p:nvPr/>
        </p:nvSpPr>
        <p:spPr>
          <a:xfrm flipH="1">
            <a:off x="6470018" y="183342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62113-E3ED-F543-A4E9-D7EE09D9D48B}"/>
              </a:ext>
            </a:extLst>
          </p:cNvPr>
          <p:cNvSpPr/>
          <p:nvPr/>
        </p:nvSpPr>
        <p:spPr>
          <a:xfrm flipH="1">
            <a:off x="4897136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D48FA-F608-5E48-A1A0-4104157CE553}"/>
              </a:ext>
            </a:extLst>
          </p:cNvPr>
          <p:cNvSpPr/>
          <p:nvPr/>
        </p:nvSpPr>
        <p:spPr>
          <a:xfrm flipH="1">
            <a:off x="5421430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B14D8-9323-3E47-BEC2-1A52B27195E1}"/>
              </a:ext>
            </a:extLst>
          </p:cNvPr>
          <p:cNvSpPr/>
          <p:nvPr/>
        </p:nvSpPr>
        <p:spPr>
          <a:xfrm flipH="1">
            <a:off x="5945724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51080-172D-774E-A55D-5746AA397661}"/>
              </a:ext>
            </a:extLst>
          </p:cNvPr>
          <p:cNvSpPr/>
          <p:nvPr/>
        </p:nvSpPr>
        <p:spPr>
          <a:xfrm flipH="1">
            <a:off x="6470018" y="131008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9F2AC-C79A-714E-9676-5999935D5E1A}"/>
              </a:ext>
            </a:extLst>
          </p:cNvPr>
          <p:cNvSpPr/>
          <p:nvPr/>
        </p:nvSpPr>
        <p:spPr>
          <a:xfrm flipH="1">
            <a:off x="4897136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53-9830-F948-ABC6-5D4D4D84A0A2}"/>
              </a:ext>
            </a:extLst>
          </p:cNvPr>
          <p:cNvSpPr/>
          <p:nvPr/>
        </p:nvSpPr>
        <p:spPr>
          <a:xfrm flipH="1">
            <a:off x="5421430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4C4A3-A9D2-F74A-AF09-4969E9FA5CEA}"/>
              </a:ext>
            </a:extLst>
          </p:cNvPr>
          <p:cNvSpPr/>
          <p:nvPr/>
        </p:nvSpPr>
        <p:spPr>
          <a:xfrm flipH="1">
            <a:off x="5945724" y="786753"/>
            <a:ext cx="524294" cy="52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3A751-1964-8F46-B0E1-D9DB235D7700}"/>
              </a:ext>
            </a:extLst>
          </p:cNvPr>
          <p:cNvSpPr/>
          <p:nvPr/>
        </p:nvSpPr>
        <p:spPr>
          <a:xfrm flipH="1">
            <a:off x="6470018" y="786753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20D22-289B-C248-BE8A-E6E94BC9A4E0}"/>
              </a:ext>
            </a:extLst>
          </p:cNvPr>
          <p:cNvSpPr/>
          <p:nvPr/>
        </p:nvSpPr>
        <p:spPr>
          <a:xfrm flipH="1">
            <a:off x="4897136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C85A5-14C7-664D-9672-794C3184E762}"/>
              </a:ext>
            </a:extLst>
          </p:cNvPr>
          <p:cNvSpPr/>
          <p:nvPr/>
        </p:nvSpPr>
        <p:spPr>
          <a:xfrm flipH="1">
            <a:off x="5421430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9C853-824C-BB4A-A989-BBB48EB755D3}"/>
              </a:ext>
            </a:extLst>
          </p:cNvPr>
          <p:cNvSpPr/>
          <p:nvPr/>
        </p:nvSpPr>
        <p:spPr>
          <a:xfrm flipH="1">
            <a:off x="5945724" y="263418"/>
            <a:ext cx="524294" cy="523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BED86-59E7-8D49-80F0-500AC79E128C}"/>
              </a:ext>
            </a:extLst>
          </p:cNvPr>
          <p:cNvSpPr/>
          <p:nvPr/>
        </p:nvSpPr>
        <p:spPr>
          <a:xfrm flipH="1">
            <a:off x="6470018" y="263418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ECCD3-862F-C94A-955C-86AC80612CE7}"/>
              </a:ext>
            </a:extLst>
          </p:cNvPr>
          <p:cNvSpPr/>
          <p:nvPr/>
        </p:nvSpPr>
        <p:spPr>
          <a:xfrm>
            <a:off x="1581840" y="2852950"/>
            <a:ext cx="7887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The agent         starts in an initial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33EAE-D60F-1145-8F89-5C1F399A2109}"/>
              </a:ext>
            </a:extLst>
          </p:cNvPr>
          <p:cNvSpPr/>
          <p:nvPr/>
        </p:nvSpPr>
        <p:spPr>
          <a:xfrm flipH="1">
            <a:off x="8274010" y="2798597"/>
            <a:ext cx="524294" cy="52333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22D66C-E7FA-E04D-B67F-CE1B5F00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48" y="2800237"/>
            <a:ext cx="684031" cy="630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17362-EA89-9D45-AB4E-21883672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4" y="1944619"/>
            <a:ext cx="351722" cy="3240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3A1E14-1082-1C41-8367-F96AA5019DCF}"/>
              </a:ext>
            </a:extLst>
          </p:cNvPr>
          <p:cNvSpPr/>
          <p:nvPr/>
        </p:nvSpPr>
        <p:spPr>
          <a:xfrm>
            <a:off x="1581841" y="3699399"/>
            <a:ext cx="920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She performs an action </a:t>
            </a:r>
            <a:r>
              <a:rPr lang="en-US" sz="2800" b="1" dirty="0">
                <a:solidFill>
                  <a:srgbClr val="FF0000"/>
                </a:solidFill>
                <a:latin typeface="Avenir Roman" panose="02000503020000020003" pitchFamily="2" charset="0"/>
              </a:rPr>
              <a:t>a         </a:t>
            </a:r>
            <a:r>
              <a:rPr lang="en-US" sz="2800" dirty="0">
                <a:latin typeface="Avenir Roman" panose="02000503020000020003" pitchFamily="2" charset="0"/>
              </a:rPr>
              <a:t>and becomes in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s’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9B396C-AA92-AF48-9867-73883AE5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88" y="3792836"/>
            <a:ext cx="602151" cy="3754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674338F-1B51-0E4A-B20A-B0303C50BDAC}"/>
              </a:ext>
            </a:extLst>
          </p:cNvPr>
          <p:cNvSpPr/>
          <p:nvPr/>
        </p:nvSpPr>
        <p:spPr>
          <a:xfrm flipH="1">
            <a:off x="10608968" y="3660755"/>
            <a:ext cx="524294" cy="52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F0E5-238F-2249-AF8F-A0D9451D47B3}"/>
              </a:ext>
            </a:extLst>
          </p:cNvPr>
          <p:cNvSpPr/>
          <p:nvPr/>
        </p:nvSpPr>
        <p:spPr>
          <a:xfrm>
            <a:off x="1576945" y="4505132"/>
            <a:ext cx="9206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Being in each state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s’</a:t>
            </a:r>
            <a:r>
              <a:rPr lang="en-US" sz="2800" dirty="0">
                <a:latin typeface="Avenir Roman" panose="02000503020000020003" pitchFamily="2" charset="0"/>
              </a:rPr>
              <a:t> yields a reward </a:t>
            </a:r>
            <a:r>
              <a:rPr lang="en-US" sz="2800" b="1" dirty="0">
                <a:solidFill>
                  <a:srgbClr val="54A218"/>
                </a:solidFill>
                <a:latin typeface="Avenir Roman" panose="02000503020000020003" pitchFamily="2" charset="0"/>
              </a:rPr>
              <a:t>r </a:t>
            </a:r>
            <a:r>
              <a:rPr lang="en-US" sz="2800" dirty="0">
                <a:latin typeface="Avenir Roman" panose="02000503020000020003" pitchFamily="2" charset="0"/>
              </a:rPr>
              <a:t>(</a:t>
            </a:r>
            <a:r>
              <a:rPr lang="en-US" sz="2800" dirty="0" err="1">
                <a:latin typeface="Avenir Roman" panose="02000503020000020003" pitchFamily="2" charset="0"/>
              </a:rPr>
              <a:t>e.g</a:t>
            </a:r>
            <a:r>
              <a:rPr lang="en-US" sz="2800" dirty="0">
                <a:latin typeface="Avenir Roman" panose="02000503020000020003" pitchFamily="2" charset="0"/>
              </a:rPr>
              <a:t>, 3.6)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8A999-A07E-1F47-91E9-3D32B095CC93}"/>
              </a:ext>
            </a:extLst>
          </p:cNvPr>
          <p:cNvSpPr/>
          <p:nvPr/>
        </p:nvSpPr>
        <p:spPr>
          <a:xfrm>
            <a:off x="1576945" y="5351581"/>
            <a:ext cx="9206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How do we determine how to move from state-to-state so as to receive maximum reward </a:t>
            </a:r>
            <a:r>
              <a:rPr lang="en-US" sz="2800" b="1" dirty="0">
                <a:solidFill>
                  <a:srgbClr val="54A218"/>
                </a:solidFill>
                <a:latin typeface="Avenir Roman" panose="02000503020000020003" pitchFamily="2" charset="0"/>
              </a:rPr>
              <a:t>r</a:t>
            </a:r>
            <a:r>
              <a:rPr lang="en-US" sz="2800" dirty="0">
                <a:latin typeface="Avenir Roman" panose="02000503020000020003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58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733</Words>
  <Application>Microsoft Macintosh PowerPoint</Application>
  <PresentationFormat>Widescreen</PresentationFormat>
  <Paragraphs>124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Avenir Medium</vt:lpstr>
      <vt:lpstr>Avenir Next</vt:lpstr>
      <vt:lpstr>Avenir Roman</vt:lpstr>
      <vt:lpstr>Calibri</vt:lpstr>
      <vt:lpstr>Calibri Light</vt:lpstr>
      <vt:lpstr>Cambria Math</vt:lpstr>
      <vt:lpstr>Karla</vt:lpstr>
      <vt:lpstr>Office Theme</vt:lpstr>
      <vt:lpstr>Lab 11: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Roadmap:</dc:title>
  <dc:creator>Microsoft Office User</dc:creator>
  <cp:lastModifiedBy>Microsoft Office User</cp:lastModifiedBy>
  <cp:revision>319</cp:revision>
  <cp:lastPrinted>2020-02-26T18:13:23Z</cp:lastPrinted>
  <dcterms:created xsi:type="dcterms:W3CDTF">2020-02-22T17:06:58Z</dcterms:created>
  <dcterms:modified xsi:type="dcterms:W3CDTF">2020-04-21T00:55:10Z</dcterms:modified>
</cp:coreProperties>
</file>