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0" r:id="rId1"/>
  </p:sldMasterIdLst>
  <p:notesMasterIdLst>
    <p:notesMasterId r:id="rId28"/>
  </p:notesMasterIdLst>
  <p:sldIdLst>
    <p:sldId id="362" r:id="rId2"/>
    <p:sldId id="336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4" r:id="rId27"/>
  </p:sldIdLst>
  <p:sldSz cx="9906000" cy="6858000" type="A4"/>
  <p:notesSz cx="6858000" cy="9144000"/>
  <p:custDataLst>
    <p:tags r:id="rId29"/>
  </p:custDataLst>
  <p:defaultTextStyle>
    <a:defPPr>
      <a:defRPr lang="en-US"/>
    </a:defPPr>
    <a:lvl1pPr marL="0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7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pos="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881"/>
    <a:srgbClr val="0D8AAC"/>
    <a:srgbClr val="FF6600"/>
    <a:srgbClr val="A5C138"/>
    <a:srgbClr val="FF9933"/>
    <a:srgbClr val="013650"/>
    <a:srgbClr val="376333"/>
    <a:srgbClr val="DD5626"/>
    <a:srgbClr val="909090"/>
    <a:srgbClr val="A5C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44" autoAdjust="0"/>
    <p:restoredTop sz="78782" autoAdjust="0"/>
  </p:normalViewPr>
  <p:slideViewPr>
    <p:cSldViewPr snapToGrid="0" snapToObjects="1">
      <p:cViewPr varScale="1">
        <p:scale>
          <a:sx n="57" d="100"/>
          <a:sy n="57" d="100"/>
        </p:scale>
        <p:origin x="888" y="90"/>
      </p:cViewPr>
      <p:guideLst>
        <p:guide orient="horz" pos="1857"/>
        <p:guide pos="3120"/>
        <p:guide pos="7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3371-C7D7-F048-A57E-C03D5C4E4947}" type="datetimeFigureOut">
              <a:rPr lang="en-US" smtClean="0"/>
              <a:t>12/28/2017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F3DB-B6A1-2444-9DD8-53D016F8E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5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product </a:t>
            </a:r>
            <a:r>
              <a:rPr lang="en-US" dirty="0" err="1"/>
              <a:t>tem</a:t>
            </a:r>
            <a:r>
              <a:rPr lang="en-US" dirty="0"/>
              <a:t> um </a:t>
            </a:r>
            <a:r>
              <a:rPr lang="en-US" dirty="0" err="1"/>
              <a:t>resorce</a:t>
            </a:r>
            <a:r>
              <a:rPr lang="en-US" dirty="0"/>
              <a:t>, ex:  mobile </a:t>
            </a:r>
            <a:r>
              <a:rPr lang="en-US" dirty="0" err="1"/>
              <a:t>tem</a:t>
            </a:r>
            <a:r>
              <a:rPr lang="en-US" dirty="0"/>
              <a:t> um resource que é o OCS.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65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8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de Sistema – É </a:t>
            </a:r>
            <a:r>
              <a:rPr lang="en-US" dirty="0" err="1"/>
              <a:t>pré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– para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cadeia</a:t>
            </a:r>
            <a:r>
              <a:rPr lang="en-US" dirty="0"/>
              <a:t> de full </a:t>
            </a:r>
            <a:r>
              <a:rPr lang="en-US" dirty="0" err="1"/>
              <a:t>filment</a:t>
            </a:r>
            <a:r>
              <a:rPr lang="en-US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3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de </a:t>
            </a:r>
            <a:r>
              <a:rPr lang="en-US" dirty="0" err="1"/>
              <a:t>usuários</a:t>
            </a:r>
            <a:r>
              <a:rPr lang="en-US" dirty="0"/>
              <a:t> –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dinâmicos</a:t>
            </a:r>
            <a:r>
              <a:rPr lang="en-US" dirty="0"/>
              <a:t> e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user</a:t>
            </a:r>
          </a:p>
          <a:p>
            <a:r>
              <a:rPr lang="en-US" dirty="0" err="1"/>
              <a:t>Parametros</a:t>
            </a:r>
            <a:r>
              <a:rPr lang="en-US" dirty="0"/>
              <a:t> de  </a:t>
            </a:r>
            <a:r>
              <a:rPr lang="en-US" dirty="0" err="1"/>
              <a:t>canais</a:t>
            </a:r>
            <a:r>
              <a:rPr lang="en-US" dirty="0"/>
              <a:t> –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telas</a:t>
            </a:r>
            <a:r>
              <a:rPr lang="en-US" dirty="0"/>
              <a:t> e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11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307959"/>
              </p:ext>
            </p:extLst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7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8507" y="3877457"/>
            <a:ext cx="11598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latin typeface="Sansation" charset="0"/>
                <a:ea typeface="Sansation" charset="0"/>
                <a:cs typeface="Sansation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AzulEscur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3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13650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13650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rgbClr val="0136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pic>
        <p:nvPicPr>
          <p:cNvPr id="8" name="image6.png" descr="Asset 7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49800" y="2737800"/>
            <a:ext cx="2606400" cy="1382400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ver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7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84" y="2727000"/>
            <a:ext cx="2608632" cy="1404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130524" y="6404293"/>
            <a:ext cx="28017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6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7339" y="1316568"/>
            <a:ext cx="8891323" cy="5185833"/>
          </a:xfrm>
        </p:spPr>
        <p:txBody>
          <a:bodyPr/>
          <a:lstStyle>
            <a:lvl1pPr>
              <a:defRPr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07339" y="1316568"/>
            <a:ext cx="4368270" cy="51858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5030391" y="1316568"/>
            <a:ext cx="4368271" cy="518583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7339" y="1892301"/>
            <a:ext cx="8891323" cy="4609041"/>
          </a:xfrm>
        </p:spPr>
        <p:txBody>
          <a:bodyPr/>
          <a:lstStyle>
            <a:lvl1pPr>
              <a:defRPr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07340" y="0"/>
            <a:ext cx="8891323" cy="357717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/>
              <a:t>&lt;sub-</a:t>
            </a:r>
            <a:r>
              <a:rPr lang="en-US" dirty="0" err="1"/>
              <a:t>título</a:t>
            </a:r>
            <a:r>
              <a:rPr lang="en-US" dirty="0"/>
              <a:t>&gt;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7340" y="1007073"/>
            <a:ext cx="8891323" cy="309494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/>
              <a:t>&lt;sub-</a:t>
            </a:r>
            <a:r>
              <a:rPr lang="en-US" dirty="0" err="1"/>
              <a:t>título</a:t>
            </a:r>
            <a:r>
              <a:rPr lang="en-US" dirty="0"/>
              <a:t>&gt;</a:t>
            </a:r>
            <a:endParaRPr lang="pt-BR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0523" y="1892301"/>
            <a:ext cx="3528139" cy="2512415"/>
          </a:xfrm>
        </p:spPr>
        <p:txBody>
          <a:bodyPr anchor="b"/>
          <a:lstStyle>
            <a:lvl1pPr algn="r">
              <a:defRPr b="0">
                <a:solidFill>
                  <a:srgbClr val="A5C137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70523" y="4400067"/>
            <a:ext cx="3528139" cy="2102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0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 algn="ctr">
              <a:buNone/>
              <a:defRPr sz="1800" b="1"/>
            </a:lvl2pPr>
            <a:lvl3pPr marL="365125" indent="0" algn="ctr">
              <a:buNone/>
              <a:defRPr sz="1800" b="1"/>
            </a:lvl3pPr>
            <a:lvl4pPr marL="541337" indent="0" algn="ctr">
              <a:buNone/>
              <a:defRPr sz="1800" b="1"/>
            </a:lvl4pPr>
            <a:lvl5pPr marL="71755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edit subtitle 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9" y="1316038"/>
            <a:ext cx="5589470" cy="459534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blue">
    <p:bg>
      <p:bgPr>
        <a:solidFill>
          <a:srgbClr val="0C8B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7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78488" y="1892301"/>
            <a:ext cx="3220174" cy="2512415"/>
          </a:xfrm>
          <a:noFill/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09017" y="4400067"/>
            <a:ext cx="4289645" cy="2102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0">
                <a:solidFill>
                  <a:schemeClr val="bg2"/>
                </a:solidFill>
              </a:defRPr>
            </a:lvl1pPr>
            <a:lvl2pPr marL="188912" indent="0" algn="ctr">
              <a:buNone/>
              <a:defRPr sz="1800" b="1"/>
            </a:lvl2pPr>
            <a:lvl3pPr marL="365125" indent="0" algn="ctr">
              <a:buNone/>
              <a:defRPr sz="1800" b="1"/>
            </a:lvl3pPr>
            <a:lvl4pPr marL="541337" indent="0" algn="ctr">
              <a:buNone/>
              <a:defRPr sz="1800" b="1"/>
            </a:lvl4pPr>
            <a:lvl5pPr marL="71755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edit subtitle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9" y="1316038"/>
            <a:ext cx="5589470" cy="4595347"/>
          </a:xfrm>
          <a:prstGeom prst="rect">
            <a:avLst/>
          </a:prstGeom>
        </p:spPr>
      </p:pic>
      <p:pic>
        <p:nvPicPr>
          <p:cNvPr id="12" name="image6.png" descr="Asset 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43496" y="369547"/>
            <a:ext cx="849032" cy="43442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875611" y="1316567"/>
            <a:ext cx="4523052" cy="4337051"/>
          </a:xfrm>
        </p:spPr>
        <p:txBody>
          <a:bodyPr/>
          <a:lstStyle>
            <a:lvl1pPr marL="0" indent="0">
              <a:buNone/>
              <a:defRPr b="0"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 err="1"/>
              <a:t>Propósito</a:t>
            </a:r>
            <a:r>
              <a:rPr lang="en-US" dirty="0"/>
              <a:t> da </a:t>
            </a:r>
            <a:r>
              <a:rPr lang="en-US" dirty="0" err="1"/>
              <a:t>reunião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340" y="1316585"/>
            <a:ext cx="4211769" cy="4336244"/>
          </a:xfrm>
          <a:noFill/>
          <a:ln>
            <a:noFill/>
          </a:ln>
        </p:spPr>
        <p:txBody>
          <a:bodyPr lIns="0" tIns="0" rIns="0" bIns="0"/>
          <a:lstStyle>
            <a:lvl1pPr marL="184150" indent="-184150">
              <a:spcAft>
                <a:spcPts val="600"/>
              </a:spcAft>
              <a:buNone/>
              <a:defRPr lang="en-US" sz="1800" b="0" dirty="0"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pPr marL="0" lvl="0" indent="0"/>
            <a:r>
              <a:rPr lang="pt-PT" dirty="0"/>
              <a:t>3. </a:t>
            </a:r>
            <a:r>
              <a:rPr lang="pt-PT" dirty="0" err="1"/>
              <a:t>Impsum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5.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10.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  <a:p>
            <a:pPr marL="0" lvl="0" indent="0"/>
            <a:r>
              <a:rPr lang="pt-PT" dirty="0"/>
              <a:t>15.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&lt;Agenda / </a:t>
            </a:r>
            <a:r>
              <a:rPr lang="en-US" dirty="0" err="1"/>
              <a:t>Índice</a:t>
            </a:r>
            <a:r>
              <a:rPr lang="en-US" dirty="0"/>
              <a:t>&gt;</a:t>
            </a:r>
            <a:endParaRPr lang="pt-BR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875611" y="1316567"/>
            <a:ext cx="4523052" cy="4337051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 err="1"/>
              <a:t>Propósito</a:t>
            </a:r>
            <a:r>
              <a:rPr lang="en-US" dirty="0"/>
              <a:t> da </a:t>
            </a:r>
            <a:r>
              <a:rPr lang="en-US" dirty="0" err="1"/>
              <a:t>reunião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340" y="1316585"/>
            <a:ext cx="4211769" cy="4336244"/>
          </a:xfrm>
          <a:noFill/>
          <a:ln>
            <a:noFill/>
          </a:ln>
        </p:spPr>
        <p:txBody>
          <a:bodyPr lIns="0" tIns="0" rIns="0" bIns="0"/>
          <a:lstStyle>
            <a:lvl1pPr marL="184150" indent="-184150">
              <a:spcAft>
                <a:spcPts val="600"/>
              </a:spcAft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pt-PT" dirty="0"/>
              <a:t>3. </a:t>
            </a:r>
            <a:r>
              <a:rPr lang="pt-PT" dirty="0" err="1"/>
              <a:t>Impsum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5.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10.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  <a:p>
            <a:pPr marL="0" lvl="0" indent="0"/>
            <a:r>
              <a:rPr lang="pt-PT" dirty="0"/>
              <a:t>15.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6154" y="519659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US" sz="1400" dirty="0"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138034" y="1169234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US" sz="1400" dirty="0"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&lt;Agenda / </a:t>
            </a:r>
            <a:r>
              <a:rPr lang="en-US" dirty="0" err="1"/>
              <a:t>Índice</a:t>
            </a:r>
            <a:r>
              <a:rPr lang="en-US" dirty="0"/>
              <a:t>&gt;</a:t>
            </a:r>
            <a:endParaRPr lang="pt-BR" dirty="0"/>
          </a:p>
        </p:txBody>
      </p:sp>
      <p:pic>
        <p:nvPicPr>
          <p:cNvPr id="13" name="image6.png" descr="Asset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43496" y="369547"/>
            <a:ext cx="849032" cy="43442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1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D8AAC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D8AAC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rgbClr val="0D8A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pic>
        <p:nvPicPr>
          <p:cNvPr id="8" name="image6.png" descr="Asset 7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49800" y="2737800"/>
            <a:ext cx="2606400" cy="1382400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812001329"/>
              </p:ext>
            </p:extLst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892301"/>
            <a:ext cx="8909713" cy="46090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Third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339" y="6501342"/>
            <a:ext cx="8406958" cy="287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r">
              <a:defRPr sz="800">
                <a:solidFill>
                  <a:schemeClr val="tx2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6851" y="6501342"/>
            <a:ext cx="479258" cy="287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r">
              <a:defRPr sz="800">
                <a:solidFill>
                  <a:schemeClr val="tx2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4" name="Freeform 83"/>
          <p:cNvSpPr>
            <a:spLocks/>
          </p:cNvSpPr>
          <p:nvPr userDrawn="1"/>
        </p:nvSpPr>
        <p:spPr bwMode="auto">
          <a:xfrm>
            <a:off x="9902440" y="2564968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3764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56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10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52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5" name="Freeform 84"/>
          <p:cNvSpPr>
            <a:spLocks/>
          </p:cNvSpPr>
          <p:nvPr userDrawn="1"/>
        </p:nvSpPr>
        <p:spPr bwMode="auto">
          <a:xfrm>
            <a:off x="9902440" y="1988904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136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55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80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902440" y="1412840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C8BA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13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139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173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7" name="Freeform 86"/>
          <p:cNvSpPr>
            <a:spLocks/>
          </p:cNvSpPr>
          <p:nvPr userDrawn="1"/>
        </p:nvSpPr>
        <p:spPr bwMode="auto">
          <a:xfrm>
            <a:off x="9902440" y="836776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5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221 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86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38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902440" y="263981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5C1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165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G 193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B 56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9" name="Freeform 5"/>
          <p:cNvSpPr>
            <a:spLocks/>
          </p:cNvSpPr>
          <p:nvPr userDrawn="1"/>
        </p:nvSpPr>
        <p:spPr bwMode="auto">
          <a:xfrm>
            <a:off x="10289535" y="263981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0" name="Freeform 5"/>
          <p:cNvSpPr>
            <a:spLocks/>
          </p:cNvSpPr>
          <p:nvPr userDrawn="1"/>
        </p:nvSpPr>
        <p:spPr bwMode="auto">
          <a:xfrm>
            <a:off x="10289535" y="548680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1" name="Freeform 5"/>
          <p:cNvSpPr>
            <a:spLocks/>
          </p:cNvSpPr>
          <p:nvPr userDrawn="1"/>
        </p:nvSpPr>
        <p:spPr bwMode="auto">
          <a:xfrm>
            <a:off x="10289535" y="87973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2" name="Freeform 5"/>
          <p:cNvSpPr>
            <a:spLocks/>
          </p:cNvSpPr>
          <p:nvPr userDrawn="1"/>
        </p:nvSpPr>
        <p:spPr bwMode="auto">
          <a:xfrm>
            <a:off x="10289535" y="115550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3" name="Freeform 5"/>
          <p:cNvSpPr>
            <a:spLocks/>
          </p:cNvSpPr>
          <p:nvPr userDrawn="1"/>
        </p:nvSpPr>
        <p:spPr bwMode="auto">
          <a:xfrm>
            <a:off x="10289535" y="147086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4" name="Freeform 5"/>
          <p:cNvSpPr>
            <a:spLocks/>
          </p:cNvSpPr>
          <p:nvPr userDrawn="1"/>
        </p:nvSpPr>
        <p:spPr bwMode="auto">
          <a:xfrm>
            <a:off x="10289535" y="174663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5" name="Freeform 5"/>
          <p:cNvSpPr>
            <a:spLocks/>
          </p:cNvSpPr>
          <p:nvPr userDrawn="1"/>
        </p:nvSpPr>
        <p:spPr bwMode="auto">
          <a:xfrm>
            <a:off x="10289535" y="204967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4">
              <a:lumMod val="25000"/>
              <a:lumOff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6" name="Freeform 5"/>
          <p:cNvSpPr>
            <a:spLocks/>
          </p:cNvSpPr>
          <p:nvPr userDrawn="1"/>
        </p:nvSpPr>
        <p:spPr bwMode="auto">
          <a:xfrm>
            <a:off x="10289535" y="232544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7" name="Freeform 5"/>
          <p:cNvSpPr>
            <a:spLocks/>
          </p:cNvSpPr>
          <p:nvPr userDrawn="1"/>
        </p:nvSpPr>
        <p:spPr bwMode="auto">
          <a:xfrm>
            <a:off x="10289535" y="2616176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8" name="Freeform 5"/>
          <p:cNvSpPr>
            <a:spLocks/>
          </p:cNvSpPr>
          <p:nvPr userDrawn="1"/>
        </p:nvSpPr>
        <p:spPr bwMode="auto">
          <a:xfrm>
            <a:off x="10289535" y="289194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9" name="Freeform 98"/>
          <p:cNvSpPr>
            <a:spLocks/>
          </p:cNvSpPr>
          <p:nvPr userDrawn="1"/>
        </p:nvSpPr>
        <p:spPr bwMode="auto">
          <a:xfrm>
            <a:off x="9902440" y="3140968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213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213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213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100" name="Freeform 5"/>
          <p:cNvSpPr>
            <a:spLocks/>
          </p:cNvSpPr>
          <p:nvPr userDrawn="1"/>
        </p:nvSpPr>
        <p:spPr bwMode="auto">
          <a:xfrm>
            <a:off x="10289535" y="3192176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101" name="Freeform 5"/>
          <p:cNvSpPr>
            <a:spLocks/>
          </p:cNvSpPr>
          <p:nvPr userDrawn="1"/>
        </p:nvSpPr>
        <p:spPr bwMode="auto">
          <a:xfrm>
            <a:off x="10289535" y="346794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102" name="TextBox 101"/>
          <p:cNvSpPr txBox="1"/>
          <p:nvPr userDrawn="1"/>
        </p:nvSpPr>
        <p:spPr>
          <a:xfrm>
            <a:off x="-233630" y="75125"/>
            <a:ext cx="194075" cy="1817705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26pt</a:t>
            </a:r>
          </a:p>
        </p:txBody>
      </p:sp>
      <p:sp>
        <p:nvSpPr>
          <p:cNvPr id="103" name="TextBox 102"/>
          <p:cNvSpPr txBox="1"/>
          <p:nvPr userDrawn="1"/>
        </p:nvSpPr>
        <p:spPr>
          <a:xfrm>
            <a:off x="-211970" y="2093574"/>
            <a:ext cx="172416" cy="2023725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14pt</a:t>
            </a:r>
          </a:p>
        </p:txBody>
      </p:sp>
      <p:sp>
        <p:nvSpPr>
          <p:cNvPr id="104" name="TextBox 103"/>
          <p:cNvSpPr txBox="1"/>
          <p:nvPr userDrawn="1"/>
        </p:nvSpPr>
        <p:spPr>
          <a:xfrm>
            <a:off x="-205293" y="4322621"/>
            <a:ext cx="194075" cy="217872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12pt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44227"/>
          </a:xfrm>
          <a:prstGeom prst="rect">
            <a:avLst/>
          </a:prstGeom>
        </p:spPr>
      </p:pic>
      <p:sp>
        <p:nvSpPr>
          <p:cNvPr id="35" name="Freeform 34"/>
          <p:cNvSpPr>
            <a:spLocks/>
          </p:cNvSpPr>
          <p:nvPr userDrawn="1"/>
        </p:nvSpPr>
        <p:spPr bwMode="auto">
          <a:xfrm>
            <a:off x="9902440" y="3744016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144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144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144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10289535" y="3795224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10289535" y="4070995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52" y="366894"/>
            <a:ext cx="826456" cy="4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9" r:id="rId6"/>
    <p:sldLayoutId id="2147483981" r:id="rId7"/>
    <p:sldLayoutId id="2147483997" r:id="rId8"/>
    <p:sldLayoutId id="2147484010" r:id="rId9"/>
    <p:sldLayoutId id="2147484011" r:id="rId10"/>
    <p:sldLayoutId id="2147484013" r:id="rId11"/>
    <p:sldLayoutId id="2147484014" r:id="rId12"/>
  </p:sldLayoutIdLst>
  <p:hf hdr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spcAft>
          <a:spcPts val="0"/>
        </a:spcAft>
        <a:buNone/>
        <a:defRPr lang="en-US" sz="2600" b="0" i="0" kern="1200" noProof="0" dirty="0">
          <a:solidFill>
            <a:schemeClr val="tx2"/>
          </a:solidFill>
          <a:latin typeface="Sansation" charset="0"/>
          <a:ea typeface="Sansation" charset="0"/>
          <a:cs typeface="Sansation" charset="0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/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365125" algn="l"/>
        </a:tabLst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541338" algn="l"/>
        </a:tabLst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717550" algn="l"/>
        </a:tabLst>
        <a:defRPr lang="es-ES_tradnl" sz="1400" b="0" i="0" kern="1200" smtClean="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893763" algn="l"/>
        </a:tabLst>
        <a:defRPr lang="pt-BR" sz="1400" b="0" i="0" kern="1200" smtClean="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25" userDrawn="1">
          <p15:clr>
            <a:srgbClr val="F26B43"/>
          </p15:clr>
        </p15:guide>
        <p15:guide id="4" pos="308" userDrawn="1">
          <p15:clr>
            <a:srgbClr val="F26B43"/>
          </p15:clr>
        </p15:guide>
        <p15:guide id="5" pos="5920" userDrawn="1">
          <p15:clr>
            <a:srgbClr val="F26B43"/>
          </p15:clr>
        </p15:guide>
        <p15:guide id="6" orient="horz" pos="4096" userDrawn="1">
          <p15:clr>
            <a:srgbClr val="F26B43"/>
          </p15:clr>
        </p15:guide>
        <p15:guide id="7" orient="horz" pos="829" userDrawn="1">
          <p15:clr>
            <a:srgbClr val="F26B43"/>
          </p15:clr>
        </p15:guide>
        <p15:guide id="8" orient="horz" pos="11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523162" y="-831365"/>
            <a:ext cx="184731" cy="444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88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pt-BR" dirty="0"/>
              <a:t>CONFIDENTIAL</a:t>
            </a:r>
          </a:p>
        </p:txBody>
      </p:sp>
      <p:sp>
        <p:nvSpPr>
          <p:cNvPr id="22" name="Title 6">
            <a:extLst>
              <a:ext uri="{FF2B5EF4-FFF2-40B4-BE49-F238E27FC236}">
                <a16:creationId xmlns:a16="http://schemas.microsoft.com/office/drawing/2014/main" id="{D44214D6-CA2F-4F76-95AA-6A9E7ACB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sz="3200" dirty="0">
                <a:solidFill>
                  <a:srgbClr val="013751"/>
                </a:solidFill>
                <a:latin typeface="Sansation Regular"/>
              </a:rPr>
              <a:t>RW – </a:t>
            </a:r>
            <a:r>
              <a:rPr lang="en-US" sz="3200" dirty="0">
                <a:solidFill>
                  <a:srgbClr val="013751"/>
                </a:solidFill>
                <a:latin typeface="Sansation Regular"/>
              </a:rPr>
              <a:t>Introduction</a:t>
            </a:r>
            <a:r>
              <a:rPr lang="pt-BR" sz="3200" dirty="0">
                <a:solidFill>
                  <a:srgbClr val="013751"/>
                </a:solidFill>
                <a:latin typeface="Sansation Regular"/>
              </a:rPr>
              <a:t> </a:t>
            </a: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01000EDF-5264-4D76-869C-2360E8291B7A}"/>
              </a:ext>
            </a:extLst>
          </p:cNvPr>
          <p:cNvSpPr txBox="1">
            <a:spLocks/>
          </p:cNvSpPr>
          <p:nvPr/>
        </p:nvSpPr>
        <p:spPr>
          <a:xfrm>
            <a:off x="2046602" y="4467239"/>
            <a:ext cx="7722109" cy="561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Sansation Regular"/>
              </a:rPr>
              <a:t>Constituído de vários módulos que podem ser independentes </a:t>
            </a:r>
            <a:r>
              <a:rPr lang="pt-BR" sz="2000">
                <a:latin typeface="Sansation Regular"/>
              </a:rPr>
              <a:t>entre si.</a:t>
            </a:r>
            <a:endParaRPr lang="pt-BR" sz="2000" dirty="0">
              <a:latin typeface="Sansation Regular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solidFill>
                  <a:srgbClr val="FF6600"/>
                </a:solidFill>
                <a:latin typeface="Sansation Regular"/>
              </a:rPr>
              <a:t>     </a:t>
            </a:r>
          </a:p>
        </p:txBody>
      </p:sp>
      <p:pic>
        <p:nvPicPr>
          <p:cNvPr id="38" name="pasted-image.tiff" descr="pasted-image.tiff">
            <a:extLst>
              <a:ext uri="{FF2B5EF4-FFF2-40B4-BE49-F238E27FC236}">
                <a16:creationId xmlns:a16="http://schemas.microsoft.com/office/drawing/2014/main" id="{1DB9D983-CEEC-4F9A-86B4-E655B10CF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321" y="4639053"/>
            <a:ext cx="458838" cy="41787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29E5A9FF-053C-4AAB-8E5D-7A7A8D43F001}"/>
              </a:ext>
            </a:extLst>
          </p:cNvPr>
          <p:cNvSpPr txBox="1">
            <a:spLocks/>
          </p:cNvSpPr>
          <p:nvPr/>
        </p:nvSpPr>
        <p:spPr>
          <a:xfrm>
            <a:off x="1222230" y="2109373"/>
            <a:ext cx="7722109" cy="561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Sansation Regular"/>
              </a:rPr>
              <a:t>Implantação em ambiente SaaS Cloud </a:t>
            </a:r>
            <a:r>
              <a:rPr lang="pt-BR" sz="2000" dirty="0" err="1">
                <a:latin typeface="Sansation Regular"/>
              </a:rPr>
              <a:t>Native</a:t>
            </a:r>
            <a:r>
              <a:rPr lang="pt-BR" sz="2000" dirty="0">
                <a:latin typeface="Sansation Regular"/>
              </a:rPr>
              <a:t> ou Private Cloud.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solidFill>
                  <a:srgbClr val="FF6600"/>
                </a:solidFill>
                <a:latin typeface="Sansation Regular"/>
              </a:rPr>
              <a:t>     </a:t>
            </a:r>
          </a:p>
        </p:txBody>
      </p: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4EF3B996-65FE-4095-9044-B73AC631CAC1}"/>
              </a:ext>
            </a:extLst>
          </p:cNvPr>
          <p:cNvSpPr txBox="1">
            <a:spLocks/>
          </p:cNvSpPr>
          <p:nvPr/>
        </p:nvSpPr>
        <p:spPr>
          <a:xfrm>
            <a:off x="1566147" y="3252777"/>
            <a:ext cx="8713812" cy="1124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 err="1">
                <a:latin typeface="Sansation Regular"/>
              </a:rPr>
              <a:t>Multi-Tenants</a:t>
            </a:r>
            <a:r>
              <a:rPr lang="pt-BR" sz="2000" dirty="0">
                <a:latin typeface="Sansation Regular"/>
              </a:rPr>
              <a:t> – Ambiente SaaS, centralizado e compartilhado entre clientes. </a:t>
            </a:r>
          </a:p>
          <a:p>
            <a:pPr marL="0" indent="0">
              <a:lnSpc>
                <a:spcPct val="200000"/>
              </a:lnSpc>
              <a:buNone/>
            </a:pPr>
            <a:endParaRPr lang="pt-BR" sz="2000" b="1" dirty="0">
              <a:solidFill>
                <a:srgbClr val="FF6600"/>
              </a:solidFill>
              <a:latin typeface="Sansation Regular"/>
            </a:endParaRPr>
          </a:p>
        </p:txBody>
      </p:sp>
      <p:pic>
        <p:nvPicPr>
          <p:cNvPr id="46" name="pasted-image.tiff" descr="pasted-image.tiff">
            <a:extLst>
              <a:ext uri="{FF2B5EF4-FFF2-40B4-BE49-F238E27FC236}">
                <a16:creationId xmlns:a16="http://schemas.microsoft.com/office/drawing/2014/main" id="{A32D951F-2701-4412-9D62-4DA2DA76C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339" y="2280371"/>
            <a:ext cx="480455" cy="43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tiff" descr="pasted-image.tiff">
            <a:extLst>
              <a:ext uri="{FF2B5EF4-FFF2-40B4-BE49-F238E27FC236}">
                <a16:creationId xmlns:a16="http://schemas.microsoft.com/office/drawing/2014/main" id="{95C37266-F01C-4496-9E86-981EF792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2866" y="3416945"/>
            <a:ext cx="480455" cy="437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tiff" descr="pasted-image.tiff">
            <a:extLst>
              <a:ext uri="{FF2B5EF4-FFF2-40B4-BE49-F238E27FC236}">
                <a16:creationId xmlns:a16="http://schemas.microsoft.com/office/drawing/2014/main" id="{286B8307-14D9-4087-B2E6-F131867C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2148" y="291984"/>
            <a:ext cx="458838" cy="4178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934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F0E80-22AD-43CF-9BF8-FC0B720EE3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876DFD-5972-4E38-AC25-B7D8AC6D9A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D2D65F-4CF8-4B60-AAFE-171C8DAB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98" y="2588455"/>
            <a:ext cx="6882311" cy="3912887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40AEB3E3-2FDE-465A-A79B-93BB930E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Componentes</a:t>
            </a:r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F84899AB-FB4E-4536-AE23-30D588825F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178965"/>
            <a:ext cx="8888770" cy="1606437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Na aba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Geral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/>
              <a:t>temos: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Tipo de produto: Será a lista que foi preenchida na etapa “Tipos de Produtos” </a:t>
            </a:r>
          </a:p>
          <a:p>
            <a:r>
              <a:rPr lang="pt-BR" sz="1600" dirty="0"/>
              <a:t>Nome do componente: Preencher com o nome do componente que será configurado.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59E6D4D0-0FA8-4DA2-A6B9-D2820026FFB2}"/>
              </a:ext>
            </a:extLst>
          </p:cNvPr>
          <p:cNvSpPr/>
          <p:nvPr/>
        </p:nvSpPr>
        <p:spPr>
          <a:xfrm rot="16200000">
            <a:off x="2380372" y="4193890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640707CF-A5B8-47BD-A993-09F8069CF2D3}"/>
              </a:ext>
            </a:extLst>
          </p:cNvPr>
          <p:cNvSpPr/>
          <p:nvPr/>
        </p:nvSpPr>
        <p:spPr>
          <a:xfrm rot="16200000">
            <a:off x="2380371" y="4837804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8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F0E80-22AD-43CF-9BF8-FC0B720EE3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876DFD-5972-4E38-AC25-B7D8AC6D9A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40AEB3E3-2FDE-465A-A79B-93BB930E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Componentes</a:t>
            </a:r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F84899AB-FB4E-4536-AE23-30D588825F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178966"/>
            <a:ext cx="8888770" cy="1395422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Após inserir o nome do componente, selecione a sua categoria.</a:t>
            </a:r>
          </a:p>
          <a:p>
            <a:r>
              <a:rPr lang="pt-BR" sz="1600" dirty="0"/>
              <a:t>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D8AAC"/>
                </a:highlight>
              </a:rPr>
              <a:t>PRÓXIMO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F7427C-EE9B-444D-B5E3-1040604D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83" y="2574388"/>
            <a:ext cx="6967826" cy="3926954"/>
          </a:xfrm>
          <a:prstGeom prst="rect">
            <a:avLst/>
          </a:prstGeom>
        </p:spPr>
      </p:pic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90CCEE1D-4F70-43AB-BAC0-ECADD39D033E}"/>
              </a:ext>
            </a:extLst>
          </p:cNvPr>
          <p:cNvSpPr/>
          <p:nvPr/>
        </p:nvSpPr>
        <p:spPr>
          <a:xfrm rot="16200000">
            <a:off x="5519762" y="4110735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97623C0-BD7A-46BD-B5B0-266D3D2D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365153"/>
            <a:ext cx="6572250" cy="3733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211464-863D-46FA-84C7-731CEEB3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34" y="2084800"/>
            <a:ext cx="4333875" cy="4260828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2F4C9C-ABD3-44C8-AD59-2A6A310E50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 dirty="0"/>
              <a:t>MATERIAL CONFIDENCIAL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2DB02B-5086-418F-814D-EAD33AECD1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3702AD62-A59C-4C7A-BB44-878CE659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Componentes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A7A891-4838-42AF-AF4B-0824E841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34" y="2087953"/>
            <a:ext cx="4333875" cy="4257675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0BF01933-CB65-4B2C-909C-9C75843646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5028063"/>
            <a:ext cx="4554895" cy="1395422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Vamos inserir os atributos do produto (internet), nesse caso estamos configurando o atributo “Unidade” </a:t>
            </a:r>
          </a:p>
          <a:p>
            <a:r>
              <a:rPr lang="pt-BR" sz="1600" dirty="0"/>
              <a:t>Aqui configuramos os dois atributos.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624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7A43A5-4671-4CAC-9B51-CCF2DAC4B7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1412A1-C9A0-41C5-9657-E19B64F67E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923DD41E-DA09-4213-A5DD-A6234180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Componentes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9035CF-B7B0-47FB-8A43-994E4205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75" y="1120545"/>
            <a:ext cx="6581775" cy="5267325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B7C40802-F6AA-4E0B-B3B8-F2456141AE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40" y="1120545"/>
            <a:ext cx="2477136" cy="1791468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Veja um exemplo com os atributos configurados para o produto “internet”</a:t>
            </a:r>
          </a:p>
          <a:p>
            <a:r>
              <a:rPr lang="pt-BR" sz="1600" dirty="0"/>
              <a:t>Clique agora em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SALVAR</a:t>
            </a:r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5892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26A813-2D20-41DA-A2C5-1FB635835D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724E64-49D3-4B0F-9759-A229B7CE7B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E0137A-AA53-4A1A-99FC-4254B7F9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74" y="2252672"/>
            <a:ext cx="7175235" cy="4048365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182F478B-A623-43E5-96DA-593B0002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Componentes</a:t>
            </a:r>
          </a:p>
        </p:txBody>
      </p:sp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070E7E10-1FEE-4B14-9A83-F3663BD27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220874" y="1167364"/>
            <a:ext cx="6880923" cy="1085308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b="1" dirty="0"/>
              <a:t>Parâmetros de sistemas – </a:t>
            </a:r>
            <a:r>
              <a:rPr lang="pt-BR" sz="1600" dirty="0"/>
              <a:t>São conectores necessários para conexão RW e OCS.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6839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D9486B-0134-470F-B808-E94A4E1CC2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9A64CB-81E1-41B7-8328-2C437EF475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CBB1EB-7733-4C7F-B4C8-BC1C6B8E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22" y="2025747"/>
            <a:ext cx="7632488" cy="4315925"/>
          </a:xfrm>
          <a:prstGeom prst="rect">
            <a:avLst/>
          </a:prstGeom>
        </p:spPr>
      </p:pic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01A0A612-DE6B-49D1-83EC-3C6EE5A85C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63622" y="1035209"/>
            <a:ext cx="7150675" cy="1085308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b="1" dirty="0"/>
              <a:t>Parâmetros de usuários – </a:t>
            </a:r>
            <a:r>
              <a:rPr lang="pt-BR" sz="1600" dirty="0"/>
              <a:t>São conectores de identificação do cliente, </a:t>
            </a:r>
            <a:r>
              <a:rPr lang="pt-BR" sz="1600" dirty="0" err="1"/>
              <a:t>Ex</a:t>
            </a:r>
            <a:r>
              <a:rPr lang="pt-BR" sz="1600" dirty="0"/>
              <a:t>: Nome e endereço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87849DFE-C52A-4886-90D0-02974579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Componentes</a:t>
            </a:r>
          </a:p>
        </p:txBody>
      </p:sp>
    </p:spTree>
    <p:extLst>
      <p:ext uri="{BB962C8B-B14F-4D97-AF65-F5344CB8AC3E}">
        <p14:creationId xmlns:p14="http://schemas.microsoft.com/office/powerpoint/2010/main" val="543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8B3CF-D1F9-44C4-A491-796E1B7EBF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DDE0BD-9A15-429F-9BCB-87C73557D7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4A25B0-6D93-4E6F-A932-4CC2C6641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8" y="2851271"/>
            <a:ext cx="9610725" cy="2562225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D2946536-648C-43C3-9C44-9C281E57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Componentes</a:t>
            </a:r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80B7569B-D954-4965-8996-42A07760C5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86518"/>
            <a:ext cx="8406958" cy="1085308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Após finalizar este processo, temos que aprovar o componente</a:t>
            </a:r>
          </a:p>
          <a:p>
            <a:r>
              <a:rPr lang="pt-BR" sz="1600" dirty="0"/>
              <a:t>Clique no item com Status: Pendente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41D704-4166-4C17-8370-E561AD00A9C1}"/>
              </a:ext>
            </a:extLst>
          </p:cNvPr>
          <p:cNvSpPr/>
          <p:nvPr/>
        </p:nvSpPr>
        <p:spPr>
          <a:xfrm>
            <a:off x="7244862" y="3080825"/>
            <a:ext cx="2520611" cy="9003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4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0C7210-AEC3-4753-AFB8-3F409BF49F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E684FD-6A57-4FA9-A8B5-813A63D440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88CD45-2557-4FF5-94DA-47F741F2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528762"/>
            <a:ext cx="6600825" cy="3800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8A912E-68C1-49D6-9B88-0311C768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26" y="4586817"/>
            <a:ext cx="4333875" cy="1914525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9E12E290-FFFB-4642-91EE-0E70ABF2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Componentes</a:t>
            </a:r>
          </a:p>
        </p:txBody>
      </p:sp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21369E79-14AB-4322-9640-7FD576BDEDA1}"/>
              </a:ext>
            </a:extLst>
          </p:cNvPr>
          <p:cNvSpPr txBox="1">
            <a:spLocks/>
          </p:cNvSpPr>
          <p:nvPr/>
        </p:nvSpPr>
        <p:spPr>
          <a:xfrm>
            <a:off x="507339" y="5329237"/>
            <a:ext cx="4218296" cy="944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pt-BR" sz="1600" dirty="0"/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APROVAR</a:t>
            </a:r>
          </a:p>
          <a:p>
            <a:r>
              <a:rPr lang="pt-BR" sz="1600" dirty="0"/>
              <a:t>Logo após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CONFIRMAR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4AF8802-2553-4B05-B4B5-14B221D1C263}"/>
              </a:ext>
            </a:extLst>
          </p:cNvPr>
          <p:cNvSpPr/>
          <p:nvPr/>
        </p:nvSpPr>
        <p:spPr>
          <a:xfrm>
            <a:off x="6596144" y="1520789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EDB6EA-7A17-4299-8A4E-4129CBCBB2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11A727-5010-4229-AAC2-BB3108798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EABEEB49-314D-4E93-A11E-1E324591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Composição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9BE901-011F-4536-BE3E-333A1909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2" y="2208629"/>
            <a:ext cx="8221228" cy="401009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32F034-F6ED-48D6-BBF2-8175D3CD0231}"/>
              </a:ext>
            </a:extLst>
          </p:cNvPr>
          <p:cNvSpPr/>
          <p:nvPr/>
        </p:nvSpPr>
        <p:spPr>
          <a:xfrm>
            <a:off x="507339" y="3587261"/>
            <a:ext cx="1087381" cy="2813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8BDC7F-8A25-4C1A-AA3B-6175D08B9ADD}"/>
              </a:ext>
            </a:extLst>
          </p:cNvPr>
          <p:cNvSpPr/>
          <p:nvPr/>
        </p:nvSpPr>
        <p:spPr>
          <a:xfrm>
            <a:off x="2164982" y="4316435"/>
            <a:ext cx="1087381" cy="2813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FD3A179-EFA0-417A-A8A1-31A373F53482}"/>
              </a:ext>
            </a:extLst>
          </p:cNvPr>
          <p:cNvSpPr/>
          <p:nvPr/>
        </p:nvSpPr>
        <p:spPr>
          <a:xfrm>
            <a:off x="6852161" y="5674113"/>
            <a:ext cx="1199541" cy="38451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Espaço Reservado para Conteúdo 1">
            <a:extLst>
              <a:ext uri="{FF2B5EF4-FFF2-40B4-BE49-F238E27FC236}">
                <a16:creationId xmlns:a16="http://schemas.microsoft.com/office/drawing/2014/main" id="{CDBB3DD7-EEA9-4975-BD6E-549FD516CF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6742" y="1327309"/>
            <a:ext cx="4312879" cy="1085308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Vamos adicionar uma composição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38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F31B25-24ED-45BC-81AB-5C1386006B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BB9266-91B6-45E7-8B45-F87F477D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E4B66C-11CF-453F-85D8-098A8B35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68" y="1245732"/>
            <a:ext cx="4763791" cy="4975045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CDB596AA-4B3F-49AF-81AC-87363B7E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Composição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442C5AB4-39C4-45A4-AFCB-58849BD6E7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6742" y="1327309"/>
            <a:ext cx="4312879" cy="2386562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A composição é a junção do “Tipo de Produto” com o “Componente”</a:t>
            </a:r>
          </a:p>
          <a:p>
            <a:r>
              <a:rPr lang="pt-BR" sz="1600" dirty="0"/>
              <a:t>É neste momento que o produto toma forma.</a:t>
            </a:r>
          </a:p>
          <a:p>
            <a:r>
              <a:rPr lang="pt-BR" sz="1600" dirty="0"/>
              <a:t>Preencha as informações a seguir.</a:t>
            </a:r>
          </a:p>
          <a:p>
            <a:r>
              <a:rPr lang="pt-BR" sz="1600" dirty="0"/>
              <a:t>Logo depois clique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SALVAR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62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2AA3E8D-9616-4AFA-A0A6-4552ED1B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" y="1016571"/>
            <a:ext cx="8780464" cy="5314492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E879AF0-C383-4CE1-883D-EB342E7F54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19252" y="1485783"/>
            <a:ext cx="6274345" cy="3811931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 err="1"/>
              <a:t>Product</a:t>
            </a:r>
            <a:r>
              <a:rPr lang="pt-BR" sz="1600" dirty="0"/>
              <a:t> </a:t>
            </a:r>
            <a:r>
              <a:rPr lang="pt-BR" sz="1600" dirty="0" err="1"/>
              <a:t>Type</a:t>
            </a:r>
            <a:r>
              <a:rPr lang="pt-BR" sz="1600" dirty="0"/>
              <a:t> (TI) – Produto em </a:t>
            </a:r>
            <a:r>
              <a:rPr lang="pt-BR" sz="1600" dirty="0" err="1"/>
              <a:t>sí</a:t>
            </a:r>
            <a:r>
              <a:rPr lang="pt-BR" sz="1600" dirty="0"/>
              <a:t> </a:t>
            </a:r>
            <a:r>
              <a:rPr lang="pt-BR" sz="1600" dirty="0" err="1"/>
              <a:t>alone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: </a:t>
            </a:r>
            <a:r>
              <a:rPr lang="pt-BR" sz="1600" dirty="0" err="1"/>
              <a:t>Landline</a:t>
            </a:r>
            <a:r>
              <a:rPr lang="pt-BR" sz="1600" dirty="0"/>
              <a:t>, TV, </a:t>
            </a:r>
            <a:r>
              <a:rPr lang="pt-BR" sz="1600" dirty="0" err="1"/>
              <a:t>Broadband</a:t>
            </a:r>
            <a:r>
              <a:rPr lang="pt-BR" sz="1600" dirty="0"/>
              <a:t> e Mobile.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err="1"/>
              <a:t>Component</a:t>
            </a:r>
            <a:r>
              <a:rPr lang="pt-BR" sz="1600" dirty="0"/>
              <a:t> (TI) – Internet Local, Internet Roaming, Voz Local, Voz LDN, SMS, Internet Ilimitado.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err="1"/>
              <a:t>Composition</a:t>
            </a:r>
            <a:r>
              <a:rPr lang="pt-BR" sz="1600" dirty="0"/>
              <a:t> (MKT) – É o produto </a:t>
            </a:r>
            <a:r>
              <a:rPr lang="pt-BR" sz="1600" dirty="0" err="1"/>
              <a:t>ex</a:t>
            </a:r>
            <a:r>
              <a:rPr lang="pt-BR" sz="1600" dirty="0"/>
              <a:t>: Fixo 1000 mim local, Internet 2GB, Pacote SMS 100, Voz LDN 200 mim.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err="1"/>
              <a:t>Bundle</a:t>
            </a:r>
            <a:r>
              <a:rPr lang="pt-BR" sz="1600" dirty="0"/>
              <a:t> (MKT) – É o pacote EX: Voz LDN 200 mim + Internet 2 GB.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E2F0E-BE06-431F-93A8-F5C1E2EE33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 dirty="0"/>
              <a:t>MATERIAL CONFIDENCIAL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0D983A-D4A2-4549-B6CF-F0F23A8D5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Shape 1099">
            <a:extLst>
              <a:ext uri="{FF2B5EF4-FFF2-40B4-BE49-F238E27FC236}">
                <a16:creationId xmlns:a16="http://schemas.microsoft.com/office/drawing/2014/main" id="{3CA2F14A-B684-4504-BD43-69083C98E704}"/>
              </a:ext>
            </a:extLst>
          </p:cNvPr>
          <p:cNvSpPr/>
          <p:nvPr/>
        </p:nvSpPr>
        <p:spPr>
          <a:xfrm>
            <a:off x="566193" y="379159"/>
            <a:ext cx="335869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defTabSz="457200">
              <a:defRPr sz="3200">
                <a:solidFill>
                  <a:srgbClr val="013751"/>
                </a:solidFill>
                <a:latin typeface="Sansation Regular"/>
                <a:ea typeface="Sansation Regular"/>
                <a:cs typeface="Sansation Regular"/>
                <a:sym typeface="Sansation Regular"/>
              </a:defRPr>
            </a:lvl1pPr>
          </a:lstStyle>
          <a:p>
            <a:r>
              <a:rPr lang="pt-BR" dirty="0"/>
              <a:t>Módulo - </a:t>
            </a:r>
            <a:r>
              <a:rPr lang="pt-BR" dirty="0" err="1"/>
              <a:t>Product</a:t>
            </a:r>
            <a:endParaRPr dirty="0"/>
          </a:p>
        </p:txBody>
      </p:sp>
      <p:sp>
        <p:nvSpPr>
          <p:cNvPr id="9" name="Novo fluxo de atendimento 100% digital via app">
            <a:extLst>
              <a:ext uri="{FF2B5EF4-FFF2-40B4-BE49-F238E27FC236}">
                <a16:creationId xmlns:a16="http://schemas.microsoft.com/office/drawing/2014/main" id="{F40900D6-8599-40E8-BBBF-2D573E0C27E0}"/>
              </a:ext>
            </a:extLst>
          </p:cNvPr>
          <p:cNvSpPr txBox="1"/>
          <p:nvPr/>
        </p:nvSpPr>
        <p:spPr>
          <a:xfrm>
            <a:off x="-885137" y="3874578"/>
            <a:ext cx="505309" cy="287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6" tIns="35716" rIns="35716" bIns="35716" anchor="ctr">
            <a:spAutoFit/>
          </a:bodyPr>
          <a:lstStyle>
            <a:lvl1pPr>
              <a:defRPr sz="1600">
                <a:solidFill>
                  <a:srgbClr val="013751"/>
                </a:solidFill>
                <a:latin typeface="Sansation Regular"/>
                <a:ea typeface="Sansation Regular"/>
                <a:cs typeface="Sansation Regular"/>
                <a:sym typeface="Sansation Regular"/>
              </a:defRPr>
            </a:lvl1pPr>
          </a:lstStyle>
          <a:p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sym typeface="Helvetica"/>
              </a:rPr>
              <a:t>Clients</a:t>
            </a:r>
            <a:endParaRPr lang="pt-BR" sz="1400" b="1" dirty="0">
              <a:solidFill>
                <a:schemeClr val="accent3">
                  <a:lumMod val="75000"/>
                </a:schemeClr>
              </a:solidFill>
              <a:sym typeface="Helvetica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sym typeface="Helvetica"/>
              </a:rPr>
              <a:t>Boost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sym typeface="Helvetica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sym typeface="Helvetica"/>
              </a:rPr>
              <a:t>existing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sym typeface="Helvetica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</a:rPr>
              <a:t>relationships</a:t>
            </a:r>
            <a:endParaRPr lang="pt-BR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</a:rPr>
              <a:t>Leverage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</a:rPr>
              <a:t> new business</a:t>
            </a:r>
          </a:p>
        </p:txBody>
      </p:sp>
      <p:pic>
        <p:nvPicPr>
          <p:cNvPr id="10" name="pasted-image.tiff" descr="pasted-image.tiff">
            <a:extLst>
              <a:ext uri="{FF2B5EF4-FFF2-40B4-BE49-F238E27FC236}">
                <a16:creationId xmlns:a16="http://schemas.microsoft.com/office/drawing/2014/main" id="{C0B59A1A-2883-4642-9CBA-BAF1E0C8D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86896" y="488930"/>
            <a:ext cx="458838" cy="4178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71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B0419260-ACC9-4D02-A3E6-FAA1C1D6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1" y="2795059"/>
            <a:ext cx="9668074" cy="355886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E09FD9-3E5D-4CD3-B0B5-C1509736FD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E1C30E-17CD-4B18-9F5C-D2D8CD18DF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296511C-BED5-4A07-BC06-413C2110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Composição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3DCBBD82-A4C5-49F7-83E4-598C337A08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206163"/>
            <a:ext cx="9099367" cy="2386562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Nesta tela temos exemplos de composições.</a:t>
            </a:r>
          </a:p>
          <a:p>
            <a:r>
              <a:rPr lang="pt-BR" sz="1600" dirty="0"/>
              <a:t>A composição nasce pendente de aprovação.</a:t>
            </a:r>
          </a:p>
          <a:p>
            <a:r>
              <a:rPr lang="pt-BR" sz="1600" dirty="0"/>
              <a:t>Para aprovar clique na composição com status Pendente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D78CC0-AFC7-46EE-80AF-7907569C9546}"/>
              </a:ext>
            </a:extLst>
          </p:cNvPr>
          <p:cNvSpPr/>
          <p:nvPr/>
        </p:nvSpPr>
        <p:spPr>
          <a:xfrm>
            <a:off x="7204751" y="4302559"/>
            <a:ext cx="2585243" cy="82580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C0CEBC-382F-46D3-9D43-116B3D9CB8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67C2C5-37F2-4A78-AB71-7B348A2472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D43FC5B3-19C9-4227-9784-F10AAC0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Composição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3B85C4-0950-40EB-B882-89AADE03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905328"/>
            <a:ext cx="4371975" cy="4486275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F476B11C-2D90-45E0-8F45-0C0DDCBF06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77814" y="1905328"/>
            <a:ext cx="4218296" cy="944552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APROVAR</a:t>
            </a:r>
          </a:p>
          <a:p>
            <a:r>
              <a:rPr lang="pt-BR" sz="1600" dirty="0"/>
              <a:t>Logo após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CONFIRMAR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051BA4F-3A39-4E70-9B68-6EAA05E9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84" y="4515178"/>
            <a:ext cx="4352925" cy="1876425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652DA500-9EBD-4FFD-ABC3-3AB2C3DFDF78}"/>
              </a:ext>
            </a:extLst>
          </p:cNvPr>
          <p:cNvSpPr/>
          <p:nvPr/>
        </p:nvSpPr>
        <p:spPr>
          <a:xfrm>
            <a:off x="4289170" y="1890083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1488D2-9693-4760-A644-8ABA30C7BE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C5245A-6B11-4E32-BDD0-4ADBF60F99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F01642EC-FC24-4232-B388-4D5C4DD9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Pacote</a:t>
            </a:r>
          </a:p>
        </p:txBody>
      </p:sp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0E519506-5917-4517-9FE6-3A0DB6D1BC4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6742" y="1327309"/>
            <a:ext cx="4312879" cy="1085308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Vamos adicionar um Pacote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1901FE-2EB7-421C-B0AC-466185C3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2" y="2145330"/>
            <a:ext cx="8172427" cy="401767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C441388-6F62-4E2F-86CE-62220EA836C7}"/>
              </a:ext>
            </a:extLst>
          </p:cNvPr>
          <p:cNvSpPr/>
          <p:nvPr/>
        </p:nvSpPr>
        <p:spPr>
          <a:xfrm>
            <a:off x="731480" y="3532264"/>
            <a:ext cx="904915" cy="2192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27E0C0-3361-4EE5-A87E-6F5496CF6478}"/>
              </a:ext>
            </a:extLst>
          </p:cNvPr>
          <p:cNvSpPr/>
          <p:nvPr/>
        </p:nvSpPr>
        <p:spPr>
          <a:xfrm>
            <a:off x="2107547" y="4627201"/>
            <a:ext cx="904915" cy="2192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8C4D110-4821-4463-AAEE-98CC3E3D9765}"/>
              </a:ext>
            </a:extLst>
          </p:cNvPr>
          <p:cNvSpPr/>
          <p:nvPr/>
        </p:nvSpPr>
        <p:spPr>
          <a:xfrm>
            <a:off x="6981824" y="5595939"/>
            <a:ext cx="867802" cy="3726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24398D-978B-4A22-AD9F-0595B9E817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F87AD5-C66C-4DA1-8C78-C96A6E620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E5751E-3B97-4EC9-B02E-C68D2FDA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65" y="1615017"/>
            <a:ext cx="7305675" cy="48863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555A74D-7530-40C3-BEBC-4C718B20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65" y="1615017"/>
            <a:ext cx="7324725" cy="4886325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E6EDDF2D-9045-4169-A717-4C17D5D136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6742" y="1615017"/>
            <a:ext cx="1960023" cy="5326709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De o nome para o pacote e coloque a sua descrição.</a:t>
            </a:r>
          </a:p>
          <a:p>
            <a:r>
              <a:rPr lang="pt-BR" sz="1600" dirty="0"/>
              <a:t>Clique nas composições disponíveis</a:t>
            </a:r>
          </a:p>
          <a:p>
            <a:r>
              <a:rPr lang="pt-BR" sz="1600" dirty="0"/>
              <a:t>As composições formam o Pacote</a:t>
            </a:r>
          </a:p>
          <a:p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C88DE238-733D-411A-A2CD-8A4D5223ECC1}"/>
              </a:ext>
            </a:extLst>
          </p:cNvPr>
          <p:cNvSpPr/>
          <p:nvPr/>
        </p:nvSpPr>
        <p:spPr>
          <a:xfrm rot="16200000">
            <a:off x="5632304" y="3803472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A2506881-5095-4501-9167-D49B35B3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Pacote</a:t>
            </a:r>
          </a:p>
        </p:txBody>
      </p:sp>
    </p:spTree>
    <p:extLst>
      <p:ext uri="{BB962C8B-B14F-4D97-AF65-F5344CB8AC3E}">
        <p14:creationId xmlns:p14="http://schemas.microsoft.com/office/powerpoint/2010/main" val="17906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4D36A8-FE91-40B5-A260-EFCDBE5341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6EBE21-CCCC-4712-997B-3B8FDD3E1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E9E9AA-BF91-4B2C-9043-6174E46C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417"/>
            <a:ext cx="9591675" cy="3743325"/>
          </a:xfrm>
          <a:prstGeom prst="rect">
            <a:avLst/>
          </a:prstGeom>
        </p:spPr>
      </p:pic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F469552C-4F67-4924-96C9-C1AC0988DA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206163"/>
            <a:ext cx="5487061" cy="1372254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Nesta tela temos exemplos de Pacotes.</a:t>
            </a:r>
          </a:p>
          <a:p>
            <a:r>
              <a:rPr lang="pt-BR" sz="1600" dirty="0"/>
              <a:t>O Pacote nasce pendente de aprovação.</a:t>
            </a:r>
          </a:p>
          <a:p>
            <a:r>
              <a:rPr lang="pt-BR" sz="1600" dirty="0"/>
              <a:t>Para aprovar clique no Pacote com status Pendente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5E8A4FC-6C4C-474C-83AD-1E70AD5781DD}"/>
              </a:ext>
            </a:extLst>
          </p:cNvPr>
          <p:cNvSpPr/>
          <p:nvPr/>
        </p:nvSpPr>
        <p:spPr>
          <a:xfrm>
            <a:off x="7114016" y="3945736"/>
            <a:ext cx="2386714" cy="82580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0845AFAD-A9B4-41D0-96B5-53122906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02242"/>
            <a:ext cx="7800034" cy="649354"/>
          </a:xfrm>
        </p:spPr>
        <p:txBody>
          <a:bodyPr/>
          <a:lstStyle/>
          <a:p>
            <a:r>
              <a:rPr lang="pt-BR" dirty="0"/>
              <a:t>Produtos – Adicionar Pacote</a:t>
            </a:r>
          </a:p>
        </p:txBody>
      </p:sp>
    </p:spTree>
    <p:extLst>
      <p:ext uri="{BB962C8B-B14F-4D97-AF65-F5344CB8AC3E}">
        <p14:creationId xmlns:p14="http://schemas.microsoft.com/office/powerpoint/2010/main" val="17917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E5727E-F3F3-48D0-B6B6-C00BE3C545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023F15-C2F5-427F-B34C-15F4A404C1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33D44C50-9283-423A-90AF-B3717772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Pacote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D516DC-63E5-4597-88E4-5D3EC1A0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924603"/>
            <a:ext cx="6906234" cy="45593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258F23-CD92-4732-8D1F-19AE2CFB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79" y="4494847"/>
            <a:ext cx="4314825" cy="1800225"/>
          </a:xfrm>
          <a:prstGeom prst="rect">
            <a:avLst/>
          </a:prstGeom>
        </p:spPr>
      </p:pic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7710A5C7-A398-4CCF-B829-8C1268FF2D40}"/>
              </a:ext>
            </a:extLst>
          </p:cNvPr>
          <p:cNvSpPr txBox="1">
            <a:spLocks/>
          </p:cNvSpPr>
          <p:nvPr/>
        </p:nvSpPr>
        <p:spPr>
          <a:xfrm>
            <a:off x="507339" y="5338780"/>
            <a:ext cx="4218296" cy="944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pt-BR" sz="1600" dirty="0"/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APROVAR</a:t>
            </a:r>
          </a:p>
          <a:p>
            <a:r>
              <a:rPr lang="pt-BR" sz="1600" dirty="0"/>
              <a:t>Logo após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CONFIRMAR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045156CF-C811-4330-9B30-17799D756588}"/>
              </a:ext>
            </a:extLst>
          </p:cNvPr>
          <p:cNvSpPr/>
          <p:nvPr/>
        </p:nvSpPr>
        <p:spPr>
          <a:xfrm>
            <a:off x="6870464" y="861288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jpeg" descr="Capa Zu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43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653372-269D-4488-B40D-B96731D824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8D257E-34FC-4FD1-884C-FBC090B347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EBA2B40C-662F-42DA-8500-41D5626252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09179"/>
          </a:xfrm>
        </p:spPr>
        <p:txBody>
          <a:bodyPr/>
          <a:lstStyle/>
          <a:p>
            <a:pPr marL="0" indent="0">
              <a:buNone/>
            </a:pPr>
            <a:r>
              <a:rPr lang="pt-BR" sz="1600" dirty="0"/>
              <a:t>Para adicionar um Produto siga as orientações abaixo.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23C9DC3E-CAD3-40EB-9222-6AC8235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um novo produto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A8BD7D1-E9B3-47FC-B097-70962C73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1" y="2904948"/>
            <a:ext cx="8888539" cy="3032951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FC80D33-CB92-49E0-A69A-F86BA55640FE}"/>
              </a:ext>
            </a:extLst>
          </p:cNvPr>
          <p:cNvSpPr/>
          <p:nvPr/>
        </p:nvSpPr>
        <p:spPr>
          <a:xfrm>
            <a:off x="422933" y="3005720"/>
            <a:ext cx="1392702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A4B853A-9EE9-4EC2-A32A-30581A48450C}"/>
              </a:ext>
            </a:extLst>
          </p:cNvPr>
          <p:cNvSpPr/>
          <p:nvPr/>
        </p:nvSpPr>
        <p:spPr>
          <a:xfrm>
            <a:off x="2179049" y="3019788"/>
            <a:ext cx="1392702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8F22375-187D-45E4-AE9E-41B1AC2B0608}"/>
              </a:ext>
            </a:extLst>
          </p:cNvPr>
          <p:cNvSpPr/>
          <p:nvPr/>
        </p:nvSpPr>
        <p:spPr>
          <a:xfrm>
            <a:off x="6914671" y="5197936"/>
            <a:ext cx="1638486" cy="40100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5485CAC-E4DC-40DA-89AE-CE1F9D2B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64" y="1423229"/>
            <a:ext cx="5914471" cy="5087717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0D7877-5FFC-4A59-9C58-12B8BE119D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A3A31D-F572-4E82-B9B4-34CE7E4040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9B2FFEDD-5B5E-4BB0-B944-8FC221FA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um novo produto</a:t>
            </a:r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342765D9-9A09-4D82-A000-BE21C7B425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714163"/>
            <a:ext cx="2865525" cy="1859031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Na nova tela, na aba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Geral</a:t>
            </a:r>
            <a:r>
              <a:rPr lang="pt-BR" sz="1600" dirty="0"/>
              <a:t>, insira o nome do produto</a:t>
            </a:r>
          </a:p>
          <a:p>
            <a:r>
              <a:rPr lang="pt-BR" sz="1600" dirty="0"/>
              <a:t>Adicione uma categoria</a:t>
            </a:r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SALVAR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44D3CA3-0A22-4094-A41B-FD564529987B}"/>
              </a:ext>
            </a:extLst>
          </p:cNvPr>
          <p:cNvSpPr/>
          <p:nvPr/>
        </p:nvSpPr>
        <p:spPr>
          <a:xfrm>
            <a:off x="6977575" y="3301632"/>
            <a:ext cx="534573" cy="538305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800" b="1" dirty="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rPr>
              <a:t>1</a:t>
            </a:r>
            <a:endParaRPr lang="pt-BR" sz="1400" b="1" dirty="0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E63CF6F-8840-4EC8-A2EA-79E5B9844C0D}"/>
              </a:ext>
            </a:extLst>
          </p:cNvPr>
          <p:cNvSpPr/>
          <p:nvPr/>
        </p:nvSpPr>
        <p:spPr>
          <a:xfrm>
            <a:off x="5010239" y="3839937"/>
            <a:ext cx="534573" cy="538305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800" b="1" dirty="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rPr>
              <a:t>2</a:t>
            </a:r>
            <a:endParaRPr lang="pt-BR" sz="1400" b="1" dirty="0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E54E4CF-E189-47D1-A4AA-B3CCEA0F42E7}"/>
              </a:ext>
            </a:extLst>
          </p:cNvPr>
          <p:cNvSpPr/>
          <p:nvPr/>
        </p:nvSpPr>
        <p:spPr>
          <a:xfrm>
            <a:off x="7099494" y="5925661"/>
            <a:ext cx="534573" cy="538305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800" b="1" dirty="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rPr>
              <a:t>3</a:t>
            </a:r>
            <a:endParaRPr lang="pt-BR" sz="1400" b="1" dirty="0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7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1B3E76-3FB6-4E17-81A1-06FD095904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8D515E-E450-40F7-816A-5A3CA50F44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3A77A0-EB43-40D4-97A1-D0F54DB5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7509"/>
            <a:ext cx="9906000" cy="3035844"/>
          </a:xfrm>
          <a:prstGeom prst="rect">
            <a:avLst/>
          </a:prstGeom>
        </p:spPr>
      </p:pic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8195F1D8-BBA9-41DE-8764-0C40031913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714163"/>
            <a:ext cx="9100895" cy="1859031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Após salvar o produto ele fica com Status: Pendente</a:t>
            </a:r>
          </a:p>
          <a:p>
            <a:r>
              <a:rPr lang="pt-BR" sz="1600" dirty="0"/>
              <a:t>Para aprovar clique no item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3ED6D30E-DB53-4ED7-935F-5C4CD7A2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um novo produto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620459-F1AE-4E3E-B0E8-824D1A1D1E2B}"/>
              </a:ext>
            </a:extLst>
          </p:cNvPr>
          <p:cNvSpPr/>
          <p:nvPr/>
        </p:nvSpPr>
        <p:spPr>
          <a:xfrm>
            <a:off x="3892550" y="3897264"/>
            <a:ext cx="2198760" cy="81541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0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AEAB02-95AE-40F6-AC67-49E132334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84759D-2B78-4855-A775-346DB85B76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D2CBB0-FE3A-4881-B0CA-9E2793517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52" y="1758462"/>
            <a:ext cx="6119128" cy="4575663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24EF0409-E692-4C8E-B819-2759606D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um novo produto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3681E43F-45FD-4C02-9988-614B949A5B7F}"/>
              </a:ext>
            </a:extLst>
          </p:cNvPr>
          <p:cNvSpPr/>
          <p:nvPr/>
        </p:nvSpPr>
        <p:spPr>
          <a:xfrm>
            <a:off x="8973584" y="1890083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A93C9414-4853-45B3-A7B1-C1162C4BE63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714164"/>
            <a:ext cx="2930113" cy="3040716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APROVAR</a:t>
            </a:r>
          </a:p>
          <a:p>
            <a:pPr marL="0" indent="0">
              <a:buNone/>
            </a:pPr>
            <a:endParaRPr lang="pt-BR" sz="1600" dirty="0">
              <a:solidFill>
                <a:schemeClr val="bg1"/>
              </a:solidFill>
              <a:highlight>
                <a:srgbClr val="0D8AAC"/>
              </a:highlight>
            </a:endParaRPr>
          </a:p>
          <a:p>
            <a:r>
              <a:rPr lang="pt-BR" sz="1600" dirty="0"/>
              <a:t>Também é possível configurar </a:t>
            </a:r>
            <a:r>
              <a:rPr lang="pt-BR" sz="1600" b="1" dirty="0"/>
              <a:t>Parâmetros de Sistemas e Parâmetros de Usuários</a:t>
            </a:r>
          </a:p>
          <a:p>
            <a:endParaRPr lang="pt-BR" sz="1600" b="1" dirty="0"/>
          </a:p>
          <a:p>
            <a:endParaRPr lang="pt-BR" sz="1600" b="1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98B1CA-DBC2-465B-8FA6-FED0DEEA98E7}"/>
              </a:ext>
            </a:extLst>
          </p:cNvPr>
          <p:cNvSpPr/>
          <p:nvPr/>
        </p:nvSpPr>
        <p:spPr>
          <a:xfrm>
            <a:off x="5456008" y="3123029"/>
            <a:ext cx="1662244" cy="22508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6E18FE5-1E66-4ACF-A6B3-A3E280E6C136}"/>
              </a:ext>
            </a:extLst>
          </p:cNvPr>
          <p:cNvSpPr/>
          <p:nvPr/>
        </p:nvSpPr>
        <p:spPr>
          <a:xfrm>
            <a:off x="7270652" y="3134754"/>
            <a:ext cx="1662244" cy="22508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7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74CFAF-2562-4F43-9BFD-B1E52E39B2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4C0916-BEAA-4D23-8E30-BA99E585D4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CD1C16-16FD-4670-BE17-5EA5FCA1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" y="1335640"/>
            <a:ext cx="5097120" cy="37932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FA94A0-8267-4CA6-B3BD-3E8DE3927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74" y="2693667"/>
            <a:ext cx="5324475" cy="3981450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89FA9DDA-34F4-4166-90A3-FBE9D988BC5E}"/>
              </a:ext>
            </a:extLst>
          </p:cNvPr>
          <p:cNvSpPr/>
          <p:nvPr/>
        </p:nvSpPr>
        <p:spPr>
          <a:xfrm rot="16200000">
            <a:off x="2080415" y="3732950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36C9DCD3-4F91-412D-A1F0-8EA9041AADCC}"/>
              </a:ext>
            </a:extLst>
          </p:cNvPr>
          <p:cNvSpPr/>
          <p:nvPr/>
        </p:nvSpPr>
        <p:spPr>
          <a:xfrm rot="16200000">
            <a:off x="4154948" y="4624394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9FDEA142-9110-4DD8-B681-1F413E26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um novo produto</a:t>
            </a:r>
          </a:p>
        </p:txBody>
      </p:sp>
      <p:sp>
        <p:nvSpPr>
          <p:cNvPr id="13" name="Espaço Reservado para Conteúdo 1">
            <a:extLst>
              <a:ext uri="{FF2B5EF4-FFF2-40B4-BE49-F238E27FC236}">
                <a16:creationId xmlns:a16="http://schemas.microsoft.com/office/drawing/2014/main" id="{76BECD23-EDB0-4690-9A2B-EC29BE3BFF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2385" y="1007073"/>
            <a:ext cx="2930113" cy="1085308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b="1" dirty="0"/>
              <a:t>Parâmetros de sistemas – </a:t>
            </a:r>
            <a:r>
              <a:rPr lang="pt-BR" sz="1600" dirty="0"/>
              <a:t>São conectores necessários para conexão RW e OCS.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7785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D6C5E-7C3B-4A26-85BD-2156A8D717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5384E7-FCD0-49CC-8112-F7E0D8B25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5E9C7A-35D1-4540-A53D-2D9E2DFD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" y="1236783"/>
            <a:ext cx="5305425" cy="3962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C80097-5DF1-4BDB-A4E7-E4F004B29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679" y="2663890"/>
            <a:ext cx="5334000" cy="3981450"/>
          </a:xfrm>
          <a:prstGeom prst="rect">
            <a:avLst/>
          </a:prstGeom>
        </p:spPr>
      </p:pic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6BC518F0-41F6-4CEE-AC38-F5A9BE9BF062}"/>
              </a:ext>
            </a:extLst>
          </p:cNvPr>
          <p:cNvSpPr/>
          <p:nvPr/>
        </p:nvSpPr>
        <p:spPr>
          <a:xfrm rot="16200000">
            <a:off x="2108552" y="3789222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A32B2D91-1B82-4414-9414-1F9DAC14B43E}"/>
              </a:ext>
            </a:extLst>
          </p:cNvPr>
          <p:cNvSpPr/>
          <p:nvPr/>
        </p:nvSpPr>
        <p:spPr>
          <a:xfrm rot="16200000">
            <a:off x="4144101" y="4581098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F83845F8-451F-4275-A3E0-FCE4502B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um novo produto</a:t>
            </a:r>
          </a:p>
        </p:txBody>
      </p:sp>
      <p:sp>
        <p:nvSpPr>
          <p:cNvPr id="13" name="Espaço Reservado para Conteúdo 1">
            <a:extLst>
              <a:ext uri="{FF2B5EF4-FFF2-40B4-BE49-F238E27FC236}">
                <a16:creationId xmlns:a16="http://schemas.microsoft.com/office/drawing/2014/main" id="{35C22343-73AB-4AC4-AD95-E5745C774F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84184" y="908597"/>
            <a:ext cx="2930113" cy="1085308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b="1" dirty="0"/>
              <a:t>Parâmetros de usuários – </a:t>
            </a:r>
            <a:r>
              <a:rPr lang="pt-BR" sz="1600" dirty="0"/>
              <a:t>São conectores de identificação do cliente, </a:t>
            </a:r>
            <a:r>
              <a:rPr lang="pt-BR" sz="1600" dirty="0" err="1"/>
              <a:t>Ex</a:t>
            </a:r>
            <a:r>
              <a:rPr lang="pt-BR" sz="1600" dirty="0"/>
              <a:t>: Nome e endereço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0330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DC71B5-C056-4967-B24F-A96013AAF2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2035C-2260-4A49-BA2C-535A49A3E0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9F2A507A-B7EC-499B-99F0-6F6EA0D5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Produtos – Adicionar Componentes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8DDCBE-91FE-44ED-B9D3-7977353C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3" y="2926080"/>
            <a:ext cx="8909066" cy="2932381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069F88E2-2FCD-4914-9DD3-204531740F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383" y="1316569"/>
            <a:ext cx="8891323" cy="709179"/>
          </a:xfrm>
        </p:spPr>
        <p:txBody>
          <a:bodyPr/>
          <a:lstStyle/>
          <a:p>
            <a:pPr marL="0" indent="0">
              <a:buNone/>
            </a:pPr>
            <a:r>
              <a:rPr lang="pt-BR" sz="1600" dirty="0"/>
              <a:t>Para adicionar Componentes siga as orientações abaixo.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1873751-CB84-4FAE-91AD-7158ECCF99FA}"/>
              </a:ext>
            </a:extLst>
          </p:cNvPr>
          <p:cNvSpPr/>
          <p:nvPr/>
        </p:nvSpPr>
        <p:spPr>
          <a:xfrm>
            <a:off x="627317" y="3033856"/>
            <a:ext cx="1392702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EFF8F97-9B8F-4B82-AD2D-FFA929C64072}"/>
              </a:ext>
            </a:extLst>
          </p:cNvPr>
          <p:cNvSpPr/>
          <p:nvPr/>
        </p:nvSpPr>
        <p:spPr>
          <a:xfrm>
            <a:off x="2383433" y="3427750"/>
            <a:ext cx="1161626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A67D0D-3304-49A6-8513-EE5ABA50AB84}"/>
              </a:ext>
            </a:extLst>
          </p:cNvPr>
          <p:cNvSpPr/>
          <p:nvPr/>
        </p:nvSpPr>
        <p:spPr>
          <a:xfrm>
            <a:off x="7302499" y="5235597"/>
            <a:ext cx="1428751" cy="40100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00000000000000000000E+00&quot;&gt;&lt;m_msothmcolidx val=&quot;0&quot;/&gt;&lt;m_rgb r=&quot;B3&quot; g=&quot;FF&quot; b=&quot;BC&quot;/&gt;&lt;m_nBrightness val=&quot;0&quot;/&gt;&lt;/elem&gt;&lt;elem m_fUsage=&quot;9.00000000000000022204E-01&quot;&gt;&lt;m_msothmcolidx val=&quot;0&quot;/&gt;&lt;m_rgb r=&quot;9B&quot; g=&quot;FF&quot; b=&quot;A8&quot;/&gt;&lt;m_nBrightness val=&quot;0&quot;/&gt;&lt;/elem&gt;&lt;elem m_fUsage=&quot;8.10000000000000053291E-01&quot;&gt;&lt;m_msothmcolidx val=&quot;0&quot;/&gt;&lt;m_rgb r=&quot;62&quot; g=&quot;FF&quot; b=&quot;76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">
  <a:themeElements>
    <a:clrScheme name="ZUP_IT">
      <a:dk1>
        <a:srgbClr val="000000"/>
      </a:dk1>
      <a:lt1>
        <a:srgbClr val="FEFFFF"/>
      </a:lt1>
      <a:dk2>
        <a:srgbClr val="909090"/>
      </a:dk2>
      <a:lt2>
        <a:srgbClr val="FEFFFF"/>
      </a:lt2>
      <a:accent1>
        <a:srgbClr val="A4C038"/>
      </a:accent1>
      <a:accent2>
        <a:srgbClr val="DD5626"/>
      </a:accent2>
      <a:accent3>
        <a:srgbClr val="0C8AAC"/>
      </a:accent3>
      <a:accent4>
        <a:srgbClr val="013650"/>
      </a:accent4>
      <a:accent5>
        <a:srgbClr val="376333"/>
      </a:accent5>
      <a:accent6>
        <a:srgbClr val="D5D5D5"/>
      </a:accent6>
      <a:hlink>
        <a:srgbClr val="0C8AAC"/>
      </a:hlink>
      <a:folHlink>
        <a:srgbClr val="9320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12700"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400" dirty="0" err="1" smtClean="0">
            <a:solidFill>
              <a:schemeClr val="tx1"/>
            </a:solidFill>
            <a:latin typeface="Sansation" charset="0"/>
            <a:ea typeface="Sansation" charset="0"/>
            <a:cs typeface="Sansation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spcAft>
            <a:spcPts val="600"/>
          </a:spcAft>
          <a:defRPr sz="1400" dirty="0" err="1" smtClean="0">
            <a:latin typeface="Sansation" charset="0"/>
            <a:ea typeface="Sansation" charset="0"/>
            <a:cs typeface="Sansatio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575EFC7-1B59-D74A-910B-3DB130152E2F}" vid="{487EBBFF-C366-7948-80B9-E4A27F9DE0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ZUP_template_v1</Template>
  <TotalTime>6685</TotalTime>
  <Words>737</Words>
  <Application>Microsoft Office PowerPoint</Application>
  <PresentationFormat>Papel A4 (210 x 297 mm)</PresentationFormat>
  <Paragraphs>195</Paragraphs>
  <Slides>26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Calibri</vt:lpstr>
      <vt:lpstr>Helvetica</vt:lpstr>
      <vt:lpstr>Sansation</vt:lpstr>
      <vt:lpstr>Sansation Regular</vt:lpstr>
      <vt:lpstr>Simplon BP Regular</vt:lpstr>
      <vt:lpstr>Verdana</vt:lpstr>
      <vt:lpstr>Master</vt:lpstr>
      <vt:lpstr>Slide do think-cell</vt:lpstr>
      <vt:lpstr>RW – Introduction </vt:lpstr>
      <vt:lpstr>Apresentação do PowerPoint</vt:lpstr>
      <vt:lpstr>Produtos – Adicionar um novo produto</vt:lpstr>
      <vt:lpstr>Produtos – Adicionar um novo produto</vt:lpstr>
      <vt:lpstr>Produtos – Adicionar um novo produto</vt:lpstr>
      <vt:lpstr>Produtos – Adicionar um novo produto</vt:lpstr>
      <vt:lpstr>Produtos – Adicionar um novo produto</vt:lpstr>
      <vt:lpstr>Produtos – Adicionar um novo produto</vt:lpstr>
      <vt:lpstr>Produtos – Adicionar Componentes</vt:lpstr>
      <vt:lpstr>Produtos – Adicionar Componentes</vt:lpstr>
      <vt:lpstr>Produtos – Adicionar Componentes</vt:lpstr>
      <vt:lpstr>Produtos – Adicionar Componentes</vt:lpstr>
      <vt:lpstr>Produtos – Adicionar Componentes</vt:lpstr>
      <vt:lpstr>Produtos – Adicionar Componentes</vt:lpstr>
      <vt:lpstr>Produtos – Adicionar Componentes</vt:lpstr>
      <vt:lpstr>Produtos – Adicionar Componentes</vt:lpstr>
      <vt:lpstr>Produtos – Adicionar Componentes</vt:lpstr>
      <vt:lpstr>Produtos – Adicionar Composição</vt:lpstr>
      <vt:lpstr>Produtos – Adicionar Composição</vt:lpstr>
      <vt:lpstr>Produtos – Adicionar Composição</vt:lpstr>
      <vt:lpstr>Produtos – Adicionar Composição</vt:lpstr>
      <vt:lpstr>Produtos – Adicionar Pacote</vt:lpstr>
      <vt:lpstr>Produtos – Adicionar Pacote</vt:lpstr>
      <vt:lpstr>Produtos – Adicionar Pacote</vt:lpstr>
      <vt:lpstr>Produtos – Adicionar Pacote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Fernando Sampaio de C. Ferreira</dc:creator>
  <cp:keywords/>
  <dc:description/>
  <cp:lastModifiedBy>zup</cp:lastModifiedBy>
  <cp:revision>359</cp:revision>
  <dcterms:created xsi:type="dcterms:W3CDTF">2017-06-23T19:49:19Z</dcterms:created>
  <dcterms:modified xsi:type="dcterms:W3CDTF">2017-12-28T13:09:07Z</dcterms:modified>
  <cp:category/>
</cp:coreProperties>
</file>