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0" r:id="rId1"/>
  </p:sldMasterIdLst>
  <p:notesMasterIdLst>
    <p:notesMasterId r:id="rId17"/>
  </p:notesMasterIdLst>
  <p:sldIdLst>
    <p:sldId id="356" r:id="rId2"/>
    <p:sldId id="336" r:id="rId3"/>
    <p:sldId id="337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394" r:id="rId15"/>
    <p:sldId id="355" r:id="rId16"/>
  </p:sldIdLst>
  <p:sldSz cx="9906000" cy="6858000" type="A4"/>
  <p:notesSz cx="6858000" cy="9144000"/>
  <p:custDataLst>
    <p:tags r:id="rId18"/>
  </p:custDataLst>
  <p:defaultTextStyle>
    <a:defPPr>
      <a:defRPr lang="en-US"/>
    </a:defPPr>
    <a:lvl1pPr marL="0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7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pos="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AAC"/>
    <a:srgbClr val="096881"/>
    <a:srgbClr val="FF6600"/>
    <a:srgbClr val="A5C138"/>
    <a:srgbClr val="FF9933"/>
    <a:srgbClr val="013650"/>
    <a:srgbClr val="376333"/>
    <a:srgbClr val="DD5626"/>
    <a:srgbClr val="909090"/>
    <a:srgbClr val="A5C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6" autoAdjust="0"/>
    <p:restoredTop sz="95707" autoAdjust="0"/>
  </p:normalViewPr>
  <p:slideViewPr>
    <p:cSldViewPr snapToGrid="0" snapToObjects="1">
      <p:cViewPr varScale="1">
        <p:scale>
          <a:sx n="68" d="100"/>
          <a:sy n="68" d="100"/>
        </p:scale>
        <p:origin x="960" y="90"/>
      </p:cViewPr>
      <p:guideLst>
        <p:guide orient="horz" pos="1857"/>
        <p:guide pos="3120"/>
        <p:guide pos="7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3371-C7D7-F048-A57E-C03D5C4E4947}" type="datetimeFigureOut">
              <a:rPr lang="en-US" smtClean="0"/>
              <a:t>12/28/2017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307959"/>
              </p:ext>
            </p:extLst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7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8507" y="3877457"/>
            <a:ext cx="11598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latin typeface="Sansation" charset="0"/>
                <a:ea typeface="Sansation" charset="0"/>
                <a:cs typeface="Sansation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AzulEscur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13650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13650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rgbClr val="0136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pic>
        <p:nvPicPr>
          <p:cNvPr id="8" name="image6.png" descr="Asset 7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9800" y="2737800"/>
            <a:ext cx="2606400" cy="1382400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ver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6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84" y="2727000"/>
            <a:ext cx="2608632" cy="1404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130524" y="6404293"/>
            <a:ext cx="28017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43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7339" y="1316568"/>
            <a:ext cx="8891323" cy="5185833"/>
          </a:xfrm>
        </p:spPr>
        <p:txBody>
          <a:bodyPr/>
          <a:lstStyle>
            <a:lvl1pPr>
              <a:defRPr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07339" y="1316568"/>
            <a:ext cx="4368270" cy="51858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5030391" y="1316568"/>
            <a:ext cx="4368271" cy="518583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7339" y="1892301"/>
            <a:ext cx="8891323" cy="4609041"/>
          </a:xfrm>
        </p:spPr>
        <p:txBody>
          <a:bodyPr/>
          <a:lstStyle>
            <a:lvl1pPr>
              <a:defRPr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07340" y="0"/>
            <a:ext cx="8891323" cy="357717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/>
              <a:t>&lt;sub-</a:t>
            </a:r>
            <a:r>
              <a:rPr lang="en-US" dirty="0" err="1"/>
              <a:t>título</a:t>
            </a:r>
            <a:r>
              <a:rPr lang="en-US" dirty="0"/>
              <a:t>&gt;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7340" y="1007073"/>
            <a:ext cx="8891323" cy="309494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/>
              <a:t>&lt;sub-</a:t>
            </a:r>
            <a:r>
              <a:rPr lang="en-US" dirty="0" err="1"/>
              <a:t>título</a:t>
            </a:r>
            <a:r>
              <a:rPr lang="en-US" dirty="0"/>
              <a:t>&gt;</a:t>
            </a:r>
            <a:endParaRPr lang="pt-BR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9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0523" y="1892301"/>
            <a:ext cx="3528139" cy="2512415"/>
          </a:xfrm>
        </p:spPr>
        <p:txBody>
          <a:bodyPr anchor="b"/>
          <a:lstStyle>
            <a:lvl1pPr algn="r">
              <a:defRPr b="0">
                <a:solidFill>
                  <a:srgbClr val="A5C137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70523" y="4400067"/>
            <a:ext cx="3528139" cy="2102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0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 algn="ctr">
              <a:buNone/>
              <a:defRPr sz="1800" b="1"/>
            </a:lvl2pPr>
            <a:lvl3pPr marL="365125" indent="0" algn="ctr">
              <a:buNone/>
              <a:defRPr sz="1800" b="1"/>
            </a:lvl3pPr>
            <a:lvl4pPr marL="541337" indent="0" algn="ctr">
              <a:buNone/>
              <a:defRPr sz="1800" b="1"/>
            </a:lvl4pPr>
            <a:lvl5pPr marL="71755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edit subtitle 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9" y="1316038"/>
            <a:ext cx="5589470" cy="459534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blue">
    <p:bg>
      <p:bgPr>
        <a:solidFill>
          <a:srgbClr val="0C8B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6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8488" y="1892301"/>
            <a:ext cx="3220174" cy="2512415"/>
          </a:xfrm>
          <a:noFill/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09017" y="4400067"/>
            <a:ext cx="4289645" cy="2102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0">
                <a:solidFill>
                  <a:schemeClr val="bg2"/>
                </a:solidFill>
              </a:defRPr>
            </a:lvl1pPr>
            <a:lvl2pPr marL="188912" indent="0" algn="ctr">
              <a:buNone/>
              <a:defRPr sz="1800" b="1"/>
            </a:lvl2pPr>
            <a:lvl3pPr marL="365125" indent="0" algn="ctr">
              <a:buNone/>
              <a:defRPr sz="1800" b="1"/>
            </a:lvl3pPr>
            <a:lvl4pPr marL="541337" indent="0" algn="ctr">
              <a:buNone/>
              <a:defRPr sz="1800" b="1"/>
            </a:lvl4pPr>
            <a:lvl5pPr marL="71755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edit subtitle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9" y="1316038"/>
            <a:ext cx="5589470" cy="4595347"/>
          </a:xfrm>
          <a:prstGeom prst="rect">
            <a:avLst/>
          </a:prstGeom>
        </p:spPr>
      </p:pic>
      <p:pic>
        <p:nvPicPr>
          <p:cNvPr id="12" name="image6.png" descr="Asset 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43496" y="369547"/>
            <a:ext cx="849032" cy="4344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875611" y="1316567"/>
            <a:ext cx="4523052" cy="4337051"/>
          </a:xfrm>
        </p:spPr>
        <p:txBody>
          <a:bodyPr/>
          <a:lstStyle>
            <a:lvl1pPr marL="0" indent="0">
              <a:buNone/>
              <a:defRPr b="0"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 err="1"/>
              <a:t>Propósito</a:t>
            </a:r>
            <a:r>
              <a:rPr lang="en-US" dirty="0"/>
              <a:t> da </a:t>
            </a:r>
            <a:r>
              <a:rPr lang="en-US" dirty="0" err="1"/>
              <a:t>reunião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340" y="1316585"/>
            <a:ext cx="4211769" cy="4336244"/>
          </a:xfrm>
          <a:noFill/>
          <a:ln>
            <a:noFill/>
          </a:ln>
        </p:spPr>
        <p:txBody>
          <a:bodyPr lIns="0" tIns="0" rIns="0" bIns="0"/>
          <a:lstStyle>
            <a:lvl1pPr marL="184150" indent="-184150">
              <a:spcAft>
                <a:spcPts val="600"/>
              </a:spcAft>
              <a:buNone/>
              <a:defRPr lang="en-US" sz="1800" b="0" dirty="0"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pPr marL="0" lvl="0" indent="0"/>
            <a:r>
              <a:rPr lang="pt-PT" dirty="0"/>
              <a:t>3. </a:t>
            </a:r>
            <a:r>
              <a:rPr lang="pt-PT" dirty="0" err="1"/>
              <a:t>Impsum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5.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10.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  <a:p>
            <a:pPr marL="0" lvl="0" indent="0"/>
            <a:r>
              <a:rPr lang="pt-PT" dirty="0"/>
              <a:t>15.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&lt;Agenda / </a:t>
            </a:r>
            <a:r>
              <a:rPr lang="en-US" dirty="0" err="1"/>
              <a:t>Índice</a:t>
            </a:r>
            <a:r>
              <a:rPr lang="en-US" dirty="0"/>
              <a:t>&gt;</a:t>
            </a:r>
            <a:endParaRPr lang="pt-BR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875611" y="1316567"/>
            <a:ext cx="4523052" cy="4337051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 err="1"/>
              <a:t>Propósito</a:t>
            </a:r>
            <a:r>
              <a:rPr lang="en-US" dirty="0"/>
              <a:t> da </a:t>
            </a:r>
            <a:r>
              <a:rPr lang="en-US" dirty="0" err="1"/>
              <a:t>reunião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340" y="1316585"/>
            <a:ext cx="4211769" cy="4336244"/>
          </a:xfrm>
          <a:noFill/>
          <a:ln>
            <a:noFill/>
          </a:ln>
        </p:spPr>
        <p:txBody>
          <a:bodyPr lIns="0" tIns="0" rIns="0" bIns="0"/>
          <a:lstStyle>
            <a:lvl1pPr marL="184150" indent="-184150">
              <a:spcAft>
                <a:spcPts val="600"/>
              </a:spcAft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pt-PT" dirty="0"/>
              <a:t>3. </a:t>
            </a:r>
            <a:r>
              <a:rPr lang="pt-PT" dirty="0" err="1"/>
              <a:t>Impsum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5.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10.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  <a:p>
            <a:pPr marL="0" lvl="0" indent="0"/>
            <a:r>
              <a:rPr lang="pt-PT" dirty="0"/>
              <a:t>15.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6154" y="519659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400" dirty="0"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138034" y="1169234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400" dirty="0"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&lt;Agenda / </a:t>
            </a:r>
            <a:r>
              <a:rPr lang="en-US" dirty="0" err="1"/>
              <a:t>Índice</a:t>
            </a:r>
            <a:r>
              <a:rPr lang="en-US" dirty="0"/>
              <a:t>&gt;</a:t>
            </a:r>
            <a:endParaRPr lang="pt-BR" dirty="0"/>
          </a:p>
        </p:txBody>
      </p:sp>
      <p:pic>
        <p:nvPicPr>
          <p:cNvPr id="13" name="image6.png" descr="Asset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43496" y="369547"/>
            <a:ext cx="849032" cy="4344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D8AAC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D8AAC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rgbClr val="0D8A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pic>
        <p:nvPicPr>
          <p:cNvPr id="8" name="image6.png" descr="Asset 7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9800" y="2737800"/>
            <a:ext cx="2606400" cy="1382400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812001329"/>
              </p:ext>
            </p:extLst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892301"/>
            <a:ext cx="8909713" cy="46090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Third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339" y="6501342"/>
            <a:ext cx="8406958" cy="287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r">
              <a:defRPr sz="800">
                <a:solidFill>
                  <a:schemeClr val="tx2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6851" y="6501342"/>
            <a:ext cx="479258" cy="287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800">
                <a:solidFill>
                  <a:schemeClr val="tx2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4" name="Freeform 83"/>
          <p:cNvSpPr>
            <a:spLocks/>
          </p:cNvSpPr>
          <p:nvPr userDrawn="1"/>
        </p:nvSpPr>
        <p:spPr bwMode="auto">
          <a:xfrm>
            <a:off x="9902440" y="2564968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3764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56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10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52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5" name="Freeform 84"/>
          <p:cNvSpPr>
            <a:spLocks/>
          </p:cNvSpPr>
          <p:nvPr userDrawn="1"/>
        </p:nvSpPr>
        <p:spPr bwMode="auto">
          <a:xfrm>
            <a:off x="9902440" y="1988904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136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55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80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902440" y="1412840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C8BA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13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139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173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7" name="Freeform 86"/>
          <p:cNvSpPr>
            <a:spLocks/>
          </p:cNvSpPr>
          <p:nvPr userDrawn="1"/>
        </p:nvSpPr>
        <p:spPr bwMode="auto">
          <a:xfrm>
            <a:off x="9902440" y="836776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5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221 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86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38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902440" y="263981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5C1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165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G 193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B 56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9" name="Freeform 5"/>
          <p:cNvSpPr>
            <a:spLocks/>
          </p:cNvSpPr>
          <p:nvPr userDrawn="1"/>
        </p:nvSpPr>
        <p:spPr bwMode="auto">
          <a:xfrm>
            <a:off x="10289535" y="263981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0" name="Freeform 5"/>
          <p:cNvSpPr>
            <a:spLocks/>
          </p:cNvSpPr>
          <p:nvPr userDrawn="1"/>
        </p:nvSpPr>
        <p:spPr bwMode="auto">
          <a:xfrm>
            <a:off x="10289535" y="548680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1" name="Freeform 5"/>
          <p:cNvSpPr>
            <a:spLocks/>
          </p:cNvSpPr>
          <p:nvPr userDrawn="1"/>
        </p:nvSpPr>
        <p:spPr bwMode="auto">
          <a:xfrm>
            <a:off x="10289535" y="87973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2" name="Freeform 5"/>
          <p:cNvSpPr>
            <a:spLocks/>
          </p:cNvSpPr>
          <p:nvPr userDrawn="1"/>
        </p:nvSpPr>
        <p:spPr bwMode="auto">
          <a:xfrm>
            <a:off x="10289535" y="115550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3" name="Freeform 5"/>
          <p:cNvSpPr>
            <a:spLocks/>
          </p:cNvSpPr>
          <p:nvPr userDrawn="1"/>
        </p:nvSpPr>
        <p:spPr bwMode="auto">
          <a:xfrm>
            <a:off x="10289535" y="147086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4" name="Freeform 5"/>
          <p:cNvSpPr>
            <a:spLocks/>
          </p:cNvSpPr>
          <p:nvPr userDrawn="1"/>
        </p:nvSpPr>
        <p:spPr bwMode="auto">
          <a:xfrm>
            <a:off x="10289535" y="174663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5" name="Freeform 5"/>
          <p:cNvSpPr>
            <a:spLocks/>
          </p:cNvSpPr>
          <p:nvPr userDrawn="1"/>
        </p:nvSpPr>
        <p:spPr bwMode="auto">
          <a:xfrm>
            <a:off x="10289535" y="204967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4">
              <a:lumMod val="25000"/>
              <a:lumOff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6" name="Freeform 5"/>
          <p:cNvSpPr>
            <a:spLocks/>
          </p:cNvSpPr>
          <p:nvPr userDrawn="1"/>
        </p:nvSpPr>
        <p:spPr bwMode="auto">
          <a:xfrm>
            <a:off x="10289535" y="232544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7" name="Freeform 5"/>
          <p:cNvSpPr>
            <a:spLocks/>
          </p:cNvSpPr>
          <p:nvPr userDrawn="1"/>
        </p:nvSpPr>
        <p:spPr bwMode="auto">
          <a:xfrm>
            <a:off x="10289535" y="2616176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8" name="Freeform 5"/>
          <p:cNvSpPr>
            <a:spLocks/>
          </p:cNvSpPr>
          <p:nvPr userDrawn="1"/>
        </p:nvSpPr>
        <p:spPr bwMode="auto">
          <a:xfrm>
            <a:off x="10289535" y="289194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9" name="Freeform 98"/>
          <p:cNvSpPr>
            <a:spLocks/>
          </p:cNvSpPr>
          <p:nvPr userDrawn="1"/>
        </p:nvSpPr>
        <p:spPr bwMode="auto">
          <a:xfrm>
            <a:off x="9902440" y="3140968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213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213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213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100" name="Freeform 5"/>
          <p:cNvSpPr>
            <a:spLocks/>
          </p:cNvSpPr>
          <p:nvPr userDrawn="1"/>
        </p:nvSpPr>
        <p:spPr bwMode="auto">
          <a:xfrm>
            <a:off x="10289535" y="3192176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101" name="Freeform 5"/>
          <p:cNvSpPr>
            <a:spLocks/>
          </p:cNvSpPr>
          <p:nvPr userDrawn="1"/>
        </p:nvSpPr>
        <p:spPr bwMode="auto">
          <a:xfrm>
            <a:off x="10289535" y="346794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102" name="TextBox 101"/>
          <p:cNvSpPr txBox="1"/>
          <p:nvPr userDrawn="1"/>
        </p:nvSpPr>
        <p:spPr>
          <a:xfrm>
            <a:off x="-233630" y="75125"/>
            <a:ext cx="194075" cy="1817705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26pt</a:t>
            </a:r>
          </a:p>
        </p:txBody>
      </p:sp>
      <p:sp>
        <p:nvSpPr>
          <p:cNvPr id="103" name="TextBox 102"/>
          <p:cNvSpPr txBox="1"/>
          <p:nvPr userDrawn="1"/>
        </p:nvSpPr>
        <p:spPr>
          <a:xfrm>
            <a:off x="-211970" y="2093574"/>
            <a:ext cx="172416" cy="2023725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14pt</a:t>
            </a:r>
          </a:p>
        </p:txBody>
      </p:sp>
      <p:sp>
        <p:nvSpPr>
          <p:cNvPr id="104" name="TextBox 103"/>
          <p:cNvSpPr txBox="1"/>
          <p:nvPr userDrawn="1"/>
        </p:nvSpPr>
        <p:spPr>
          <a:xfrm>
            <a:off x="-205293" y="4322621"/>
            <a:ext cx="194075" cy="217872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12pt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44227"/>
          </a:xfrm>
          <a:prstGeom prst="rect">
            <a:avLst/>
          </a:prstGeom>
        </p:spPr>
      </p:pic>
      <p:sp>
        <p:nvSpPr>
          <p:cNvPr id="35" name="Freeform 34"/>
          <p:cNvSpPr>
            <a:spLocks/>
          </p:cNvSpPr>
          <p:nvPr userDrawn="1"/>
        </p:nvSpPr>
        <p:spPr bwMode="auto">
          <a:xfrm>
            <a:off x="9902440" y="3744016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144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144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144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10289535" y="3795224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10289535" y="4070995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52" y="366894"/>
            <a:ext cx="826456" cy="4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9" r:id="rId6"/>
    <p:sldLayoutId id="2147483981" r:id="rId7"/>
    <p:sldLayoutId id="2147483997" r:id="rId8"/>
    <p:sldLayoutId id="2147484010" r:id="rId9"/>
    <p:sldLayoutId id="2147484011" r:id="rId10"/>
    <p:sldLayoutId id="2147484013" r:id="rId11"/>
    <p:sldLayoutId id="2147484014" r:id="rId12"/>
  </p:sldLayoutIdLst>
  <p:hf hdr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spcAft>
          <a:spcPts val="0"/>
        </a:spcAft>
        <a:buNone/>
        <a:defRPr lang="en-US" sz="2600" b="0" i="0" kern="1200" noProof="0" dirty="0">
          <a:solidFill>
            <a:schemeClr val="tx2"/>
          </a:solidFill>
          <a:latin typeface="Sansation" charset="0"/>
          <a:ea typeface="Sansation" charset="0"/>
          <a:cs typeface="Sansation" charset="0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/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365125" algn="l"/>
        </a:tabLst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541338" algn="l"/>
        </a:tabLst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717550" algn="l"/>
        </a:tabLst>
        <a:defRPr lang="es-ES_tradnl" sz="1400" b="0" i="0" kern="1200" smtClean="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893763" algn="l"/>
        </a:tabLst>
        <a:defRPr lang="pt-BR" sz="1400" b="0" i="0" kern="1200" smtClean="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25" userDrawn="1">
          <p15:clr>
            <a:srgbClr val="F26B43"/>
          </p15:clr>
        </p15:guide>
        <p15:guide id="4" pos="308" userDrawn="1">
          <p15:clr>
            <a:srgbClr val="F26B43"/>
          </p15:clr>
        </p15:guide>
        <p15:guide id="5" pos="5920" userDrawn="1">
          <p15:clr>
            <a:srgbClr val="F26B43"/>
          </p15:clr>
        </p15:guide>
        <p15:guide id="6" orient="horz" pos="4096" userDrawn="1">
          <p15:clr>
            <a:srgbClr val="F26B43"/>
          </p15:clr>
        </p15:guide>
        <p15:guide id="7" orient="horz" pos="829" userDrawn="1">
          <p15:clr>
            <a:srgbClr val="F26B43"/>
          </p15:clr>
        </p15:guide>
        <p15:guide id="8" orient="horz" pos="11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523162" y="-831365"/>
            <a:ext cx="184731" cy="444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88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pt-BR" dirty="0"/>
              <a:t>CONFIDENTIAL</a:t>
            </a:r>
          </a:p>
        </p:txBody>
      </p:sp>
      <p:sp>
        <p:nvSpPr>
          <p:cNvPr id="22" name="Title 6">
            <a:extLst>
              <a:ext uri="{FF2B5EF4-FFF2-40B4-BE49-F238E27FC236}">
                <a16:creationId xmlns:a16="http://schemas.microsoft.com/office/drawing/2014/main" id="{D44214D6-CA2F-4F76-95AA-6A9E7ACB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sz="3200" dirty="0">
                <a:solidFill>
                  <a:srgbClr val="013751"/>
                </a:solidFill>
                <a:latin typeface="Sansation Regular"/>
              </a:rPr>
              <a:t>RW – </a:t>
            </a:r>
            <a:r>
              <a:rPr lang="en-US" sz="3200" dirty="0">
                <a:solidFill>
                  <a:srgbClr val="013751"/>
                </a:solidFill>
                <a:latin typeface="Sansation Regular"/>
              </a:rPr>
              <a:t>Introduction</a:t>
            </a:r>
            <a:r>
              <a:rPr lang="pt-BR" sz="3200" dirty="0">
                <a:solidFill>
                  <a:srgbClr val="013751"/>
                </a:solidFill>
                <a:latin typeface="Sansation Regular"/>
              </a:rPr>
              <a:t> </a:t>
            </a: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01000EDF-5264-4D76-869C-2360E8291B7A}"/>
              </a:ext>
            </a:extLst>
          </p:cNvPr>
          <p:cNvSpPr txBox="1">
            <a:spLocks/>
          </p:cNvSpPr>
          <p:nvPr/>
        </p:nvSpPr>
        <p:spPr>
          <a:xfrm>
            <a:off x="2046602" y="4467239"/>
            <a:ext cx="7722109" cy="561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Sansation Regular"/>
              </a:rPr>
              <a:t>Constituído de vários módulos que podem ser independentes entre si.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solidFill>
                  <a:srgbClr val="FF6600"/>
                </a:solidFill>
                <a:latin typeface="Sansation Regular"/>
              </a:rPr>
              <a:t>     </a:t>
            </a:r>
          </a:p>
        </p:txBody>
      </p:sp>
      <p:pic>
        <p:nvPicPr>
          <p:cNvPr id="38" name="pasted-image.tiff" descr="pasted-image.tiff">
            <a:extLst>
              <a:ext uri="{FF2B5EF4-FFF2-40B4-BE49-F238E27FC236}">
                <a16:creationId xmlns:a16="http://schemas.microsoft.com/office/drawing/2014/main" id="{1DB9D983-CEEC-4F9A-86B4-E655B10C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321" y="4639053"/>
            <a:ext cx="458838" cy="41787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29E5A9FF-053C-4AAB-8E5D-7A7A8D43F001}"/>
              </a:ext>
            </a:extLst>
          </p:cNvPr>
          <p:cNvSpPr txBox="1">
            <a:spLocks/>
          </p:cNvSpPr>
          <p:nvPr/>
        </p:nvSpPr>
        <p:spPr>
          <a:xfrm>
            <a:off x="1222230" y="2109373"/>
            <a:ext cx="7722109" cy="561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Sansation Regular"/>
              </a:rPr>
              <a:t>Implantação em ambiente SaaS Cloud </a:t>
            </a:r>
            <a:r>
              <a:rPr lang="pt-BR" sz="2000" dirty="0" err="1">
                <a:latin typeface="Sansation Regular"/>
              </a:rPr>
              <a:t>Native</a:t>
            </a:r>
            <a:r>
              <a:rPr lang="pt-BR" sz="2000" dirty="0">
                <a:latin typeface="Sansation Regular"/>
              </a:rPr>
              <a:t> ou Private Cloud.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solidFill>
                  <a:srgbClr val="FF6600"/>
                </a:solidFill>
                <a:latin typeface="Sansation Regular"/>
              </a:rPr>
              <a:t>     </a:t>
            </a:r>
          </a:p>
        </p:txBody>
      </p: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4EF3B996-65FE-4095-9044-B73AC631CAC1}"/>
              </a:ext>
            </a:extLst>
          </p:cNvPr>
          <p:cNvSpPr txBox="1">
            <a:spLocks/>
          </p:cNvSpPr>
          <p:nvPr/>
        </p:nvSpPr>
        <p:spPr>
          <a:xfrm>
            <a:off x="1566147" y="3252777"/>
            <a:ext cx="8713812" cy="1124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 err="1">
                <a:latin typeface="Sansation Regular"/>
              </a:rPr>
              <a:t>Multi-Tenants</a:t>
            </a:r>
            <a:r>
              <a:rPr lang="pt-BR" sz="2000" dirty="0">
                <a:latin typeface="Sansation Regular"/>
              </a:rPr>
              <a:t> – Ambiente SaaS, centralizado e compartilhado entre clientes. </a:t>
            </a:r>
          </a:p>
          <a:p>
            <a:pPr marL="0" indent="0">
              <a:lnSpc>
                <a:spcPct val="200000"/>
              </a:lnSpc>
              <a:buNone/>
            </a:pPr>
            <a:endParaRPr lang="pt-BR" sz="2000" b="1" dirty="0">
              <a:solidFill>
                <a:srgbClr val="FF6600"/>
              </a:solidFill>
              <a:latin typeface="Sansation Regular"/>
            </a:endParaRPr>
          </a:p>
        </p:txBody>
      </p:sp>
      <p:pic>
        <p:nvPicPr>
          <p:cNvPr id="46" name="pasted-image.tiff" descr="pasted-image.tiff">
            <a:extLst>
              <a:ext uri="{FF2B5EF4-FFF2-40B4-BE49-F238E27FC236}">
                <a16:creationId xmlns:a16="http://schemas.microsoft.com/office/drawing/2014/main" id="{A32D951F-2701-4412-9D62-4DA2DA76C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339" y="2280371"/>
            <a:ext cx="480455" cy="43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tiff" descr="pasted-image.tiff">
            <a:extLst>
              <a:ext uri="{FF2B5EF4-FFF2-40B4-BE49-F238E27FC236}">
                <a16:creationId xmlns:a16="http://schemas.microsoft.com/office/drawing/2014/main" id="{95C37266-F01C-4496-9E86-981EF792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866" y="3416945"/>
            <a:ext cx="480455" cy="437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tiff" descr="pasted-image.tiff">
            <a:extLst>
              <a:ext uri="{FF2B5EF4-FFF2-40B4-BE49-F238E27FC236}">
                <a16:creationId xmlns:a16="http://schemas.microsoft.com/office/drawing/2014/main" id="{286B8307-14D9-4087-B2E6-F131867C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2148" y="291984"/>
            <a:ext cx="458838" cy="4178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03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C1EF21-C5A9-42D4-82D1-67C9E1CD76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275730-C2BE-4A94-9665-82064E7F01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0C25642-4058-4829-9FE4-7A1BCE5A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B58B7C-770E-4768-B5D8-F801E4C4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35" y="2747014"/>
            <a:ext cx="6636874" cy="29972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09B8F6-ECAB-435E-970D-9CF78E14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44" y="5859054"/>
            <a:ext cx="2502029" cy="534141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C9437806-7474-49C2-93B2-C6187A6DF8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224281"/>
            <a:ext cx="5879393" cy="1414586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Preencha o período de execução.</a:t>
            </a:r>
          </a:p>
          <a:p>
            <a:r>
              <a:rPr lang="pt-BR" sz="1600" dirty="0"/>
              <a:t>A frequência de envio.</a:t>
            </a:r>
          </a:p>
          <a:p>
            <a:r>
              <a:rPr lang="pt-BR" sz="1600" dirty="0"/>
              <a:t>E qual dia da semana a mensagem será enviada.</a:t>
            </a:r>
          </a:p>
          <a:p>
            <a:r>
              <a:rPr lang="pt-BR" sz="1600" dirty="0"/>
              <a:t>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D8AAC"/>
                </a:highlight>
              </a:rPr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323880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AE1C83-D362-49E4-8EC4-C9F02A4034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DCD145-2A4B-4EE5-9F06-D5283430E6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4386BB06-85DE-4EB6-A68C-3A6C9913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5E7BA0-E7D7-4459-90F8-03EFFA0D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174245"/>
            <a:ext cx="7398580" cy="3839642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E0FF1EE1-7BCF-4EC8-9FC4-CDF8B1B843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4982488"/>
            <a:ext cx="5879393" cy="1079643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Vamos configurar o tipo de agendamento “TEMPO REAL”</a:t>
            </a:r>
          </a:p>
          <a:p>
            <a:r>
              <a:rPr lang="pt-BR" sz="1600" dirty="0"/>
              <a:t>Coloque o período de execução</a:t>
            </a:r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SALVAR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A577794-DDE4-4FBE-8887-D1DEB67D6174}"/>
              </a:ext>
            </a:extLst>
          </p:cNvPr>
          <p:cNvSpPr/>
          <p:nvPr/>
        </p:nvSpPr>
        <p:spPr>
          <a:xfrm rot="5400000">
            <a:off x="3721149" y="4497008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3D0839-E31F-4302-ABB1-E25318B6FF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7A12DF-269A-4A39-939E-A77F4F2F62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52F4EA6-601C-4003-94EE-6A901155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8151B4-CD2D-4174-8AD6-7D135DAE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368289"/>
            <a:ext cx="7982400" cy="3074377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CF184053-C8D2-4058-A153-E71A43CB5F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4442666"/>
            <a:ext cx="5879393" cy="1079643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Vamos configurar o tipo de agendamento “IMEDIATA”.</a:t>
            </a:r>
          </a:p>
          <a:p>
            <a:r>
              <a:rPr lang="pt-BR" sz="1600" dirty="0"/>
              <a:t>Ao salvar a campanha já é iniciada.</a:t>
            </a:r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320228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C0D1805-ECD7-458E-B051-999FDAA4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2762448"/>
            <a:ext cx="6592406" cy="2585714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50E232-CFCA-4B4C-9BA9-751A79473C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A9C7EE-CD8D-44B7-B313-100ED09359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EB08E5F0-F81B-4AD7-8DC8-BD6AC0F8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91B0F4FB-5F75-4359-8CA0-D1DA900924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44939"/>
            <a:ext cx="5879393" cy="1079643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A Campanha nasce com status Pendente</a:t>
            </a:r>
          </a:p>
          <a:p>
            <a:r>
              <a:rPr lang="pt-BR" sz="1600" dirty="0"/>
              <a:t>Clique na campanha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3A4078-F08C-4CD6-89A6-15D65DC632D5}"/>
              </a:ext>
            </a:extLst>
          </p:cNvPr>
          <p:cNvSpPr/>
          <p:nvPr/>
        </p:nvSpPr>
        <p:spPr>
          <a:xfrm>
            <a:off x="3945181" y="2799471"/>
            <a:ext cx="3074598" cy="118168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C44C42-E8E8-40F1-9E62-4F2DF6697F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F2AABA-252A-4732-B904-1A76E13FE6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ED200F79-2981-4039-833F-221C971CF6D3}"/>
              </a:ext>
            </a:extLst>
          </p:cNvPr>
          <p:cNvSpPr txBox="1">
            <a:spLocks/>
          </p:cNvSpPr>
          <p:nvPr/>
        </p:nvSpPr>
        <p:spPr>
          <a:xfrm>
            <a:off x="507339" y="4562059"/>
            <a:ext cx="4218296" cy="944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t-BR" sz="1600" dirty="0"/>
          </a:p>
          <a:p>
            <a:r>
              <a:rPr lang="pt-BR" sz="1600" dirty="0"/>
              <a:t>Clique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APROVAR</a:t>
            </a:r>
          </a:p>
          <a:p>
            <a:r>
              <a:rPr lang="pt-BR" sz="1600" dirty="0"/>
              <a:t>Logo após em </a:t>
            </a:r>
            <a:r>
              <a:rPr lang="pt-BR" sz="1600" dirty="0">
                <a:solidFill>
                  <a:schemeClr val="bg1"/>
                </a:solidFill>
                <a:highlight>
                  <a:srgbClr val="096881"/>
                </a:highlight>
              </a:rPr>
              <a:t>CONFIRMAR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F9E257A1-8C22-42D7-9595-2F80B851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CF1B67-D4A1-48C8-B0F6-DA4B8109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55" y="1780115"/>
            <a:ext cx="5921371" cy="1385116"/>
          </a:xfrm>
          <a:prstGeom prst="rect">
            <a:avLst/>
          </a:prstGeom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7B88051B-2ECF-4D37-9DA6-D71156140C6A}"/>
              </a:ext>
            </a:extLst>
          </p:cNvPr>
          <p:cNvSpPr/>
          <p:nvPr/>
        </p:nvSpPr>
        <p:spPr>
          <a:xfrm>
            <a:off x="7564933" y="1916923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92D4677-663B-40FE-9CDE-40A00E95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13" y="3429000"/>
            <a:ext cx="43243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jpeg" descr="Capa Zu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43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D77E5352-83D3-4D9F-8AD3-27FF839B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3" y="1016571"/>
            <a:ext cx="8780464" cy="5314492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E879AF0-C383-4CE1-883D-EB342E7F54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01568" y="2512323"/>
            <a:ext cx="6568710" cy="4521524"/>
          </a:xfrm>
        </p:spPr>
        <p:txBody>
          <a:bodyPr/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Campanhas: são notificações que o cliente recebe, pode estar ou não relacionado a ofertas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E2F0E-BE06-431F-93A8-F5C1E2EE33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0D983A-D4A2-4549-B6CF-F0F23A8D5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Shape 1099">
            <a:extLst>
              <a:ext uri="{FF2B5EF4-FFF2-40B4-BE49-F238E27FC236}">
                <a16:creationId xmlns:a16="http://schemas.microsoft.com/office/drawing/2014/main" id="{3CA2F14A-B684-4504-BD43-69083C98E704}"/>
              </a:ext>
            </a:extLst>
          </p:cNvPr>
          <p:cNvSpPr/>
          <p:nvPr/>
        </p:nvSpPr>
        <p:spPr>
          <a:xfrm>
            <a:off x="566193" y="379159"/>
            <a:ext cx="51030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457200">
              <a:defRPr sz="3200">
                <a:solidFill>
                  <a:srgbClr val="013751"/>
                </a:solidFill>
                <a:latin typeface="Sansation Regular"/>
                <a:ea typeface="Sansation Regular"/>
                <a:cs typeface="Sansation Regular"/>
                <a:sym typeface="Sansation Regular"/>
              </a:defRPr>
            </a:lvl1pPr>
          </a:lstStyle>
          <a:p>
            <a:r>
              <a:rPr lang="pt-BR" dirty="0"/>
              <a:t>Módulo - Mensagens</a:t>
            </a:r>
            <a:endParaRPr dirty="0"/>
          </a:p>
        </p:txBody>
      </p:sp>
      <p:sp>
        <p:nvSpPr>
          <p:cNvPr id="9" name="Novo fluxo de atendimento 100% digital via app">
            <a:extLst>
              <a:ext uri="{FF2B5EF4-FFF2-40B4-BE49-F238E27FC236}">
                <a16:creationId xmlns:a16="http://schemas.microsoft.com/office/drawing/2014/main" id="{F40900D6-8599-40E8-BBBF-2D573E0C27E0}"/>
              </a:ext>
            </a:extLst>
          </p:cNvPr>
          <p:cNvSpPr txBox="1"/>
          <p:nvPr/>
        </p:nvSpPr>
        <p:spPr>
          <a:xfrm>
            <a:off x="-885137" y="3874578"/>
            <a:ext cx="505309" cy="287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6" tIns="35716" rIns="35716" bIns="35716" anchor="ctr">
            <a:spAutoFit/>
          </a:bodyPr>
          <a:lstStyle>
            <a:lvl1pPr>
              <a:defRPr sz="1600">
                <a:solidFill>
                  <a:srgbClr val="013751"/>
                </a:solidFill>
                <a:latin typeface="Sansation Regular"/>
                <a:ea typeface="Sansation Regular"/>
                <a:cs typeface="Sansation Regular"/>
                <a:sym typeface="Sansation Regular"/>
              </a:defRPr>
            </a:lvl1pPr>
          </a:lstStyle>
          <a:p>
            <a:r>
              <a:rPr lang="pt-BR" sz="1400" b="1" dirty="0" err="1">
                <a:solidFill>
                  <a:schemeClr val="accent3">
                    <a:lumMod val="75000"/>
                  </a:schemeClr>
                </a:solidFill>
                <a:sym typeface="Helvetica"/>
              </a:rPr>
              <a:t>Clients</a:t>
            </a:r>
            <a:endParaRPr lang="pt-BR" sz="1400" b="1" dirty="0">
              <a:solidFill>
                <a:schemeClr val="accent3">
                  <a:lumMod val="75000"/>
                </a:schemeClr>
              </a:solidFill>
              <a:sym typeface="Helvetica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sym typeface="Helvetica"/>
              </a:rPr>
              <a:t>Boost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sym typeface="Helvetica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sym typeface="Helvetica"/>
              </a:rPr>
              <a:t>existing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sym typeface="Helvetica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</a:rPr>
              <a:t>relationships</a:t>
            </a:r>
            <a:endParaRPr lang="pt-BR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</a:rPr>
              <a:t>Leverage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</a:rPr>
              <a:t> new business</a:t>
            </a:r>
          </a:p>
        </p:txBody>
      </p:sp>
      <p:pic>
        <p:nvPicPr>
          <p:cNvPr id="10" name="pasted-image.tiff" descr="pasted-image.tiff">
            <a:extLst>
              <a:ext uri="{FF2B5EF4-FFF2-40B4-BE49-F238E27FC236}">
                <a16:creationId xmlns:a16="http://schemas.microsoft.com/office/drawing/2014/main" id="{C0B59A1A-2883-4642-9CBA-BAF1E0C8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0818" y="488930"/>
            <a:ext cx="458838" cy="4178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71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BDF68C-8C0D-4567-8BDC-9F5FF669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39" y="1950884"/>
            <a:ext cx="7753630" cy="4489472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6A62EA-E452-4B2E-81EA-8963FA1945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4D2D69-BE19-4A14-9315-72EEA44107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A376E68-9585-4E2A-A4A9-6306611E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00DC3E8-2D16-4B21-B0F9-B9101D52FB74}"/>
              </a:ext>
            </a:extLst>
          </p:cNvPr>
          <p:cNvSpPr/>
          <p:nvPr/>
        </p:nvSpPr>
        <p:spPr>
          <a:xfrm>
            <a:off x="1645605" y="5108281"/>
            <a:ext cx="1059494" cy="26958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2272C1A-5813-4C34-B253-09F8AA52CA0F}"/>
              </a:ext>
            </a:extLst>
          </p:cNvPr>
          <p:cNvSpPr/>
          <p:nvPr/>
        </p:nvSpPr>
        <p:spPr>
          <a:xfrm>
            <a:off x="3258058" y="5123656"/>
            <a:ext cx="767052" cy="26958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EBEB0B-8A65-49A7-97F5-4381B19AD952}"/>
              </a:ext>
            </a:extLst>
          </p:cNvPr>
          <p:cNvSpPr/>
          <p:nvPr/>
        </p:nvSpPr>
        <p:spPr>
          <a:xfrm>
            <a:off x="7753351" y="6013133"/>
            <a:ext cx="1014412" cy="37385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Espaço Reservado para Conteúdo 1">
            <a:extLst>
              <a:ext uri="{FF2B5EF4-FFF2-40B4-BE49-F238E27FC236}">
                <a16:creationId xmlns:a16="http://schemas.microsoft.com/office/drawing/2014/main" id="{4330FE27-0BF4-4369-B36F-8C59CE78320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863457"/>
            <a:ext cx="9100895" cy="1859031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Esse modulo descreve como enviar Campanhas (mensagens) promocionais aos clientes.</a:t>
            </a:r>
          </a:p>
          <a:p>
            <a:r>
              <a:rPr lang="pt-BR" sz="1600" dirty="0"/>
              <a:t>Siga as orientações para criar uma nova Campanha.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2594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85CC1F-0064-49C8-AFF3-036ADF0E9A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FFD01C-6AE8-4C94-B168-D288EB707D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320679-D7B3-4EB0-87B8-1D5C0C10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06" y="2171700"/>
            <a:ext cx="7474703" cy="4186237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BAF89421-EA9C-4A4F-8A92-E1A111A2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0C4C8D72-4641-4786-986D-1C0B780481B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473057"/>
            <a:ext cx="9100895" cy="1079643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Vamos cadastrar o tipo de Campanha via </a:t>
            </a:r>
            <a:r>
              <a:rPr lang="pt-BR" sz="1600" dirty="0" err="1"/>
              <a:t>Push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252CA59-9E70-4444-863B-57E64B3B9518}"/>
              </a:ext>
            </a:extLst>
          </p:cNvPr>
          <p:cNvSpPr/>
          <p:nvPr/>
        </p:nvSpPr>
        <p:spPr>
          <a:xfrm>
            <a:off x="3822700" y="4699001"/>
            <a:ext cx="1638300" cy="16129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2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FF341-67BF-45F4-91AE-D54AB8EA8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BED21-CE20-40E9-8E5F-5F9EB3E96A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39F64A-4C47-4CF4-94AD-77938B84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2241171"/>
            <a:ext cx="8527205" cy="39227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47E150-DBB1-491B-8A34-EAC348F1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87" y="5852353"/>
            <a:ext cx="2254125" cy="465137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91D30440-FD1F-4DC8-AE08-A0AAC2BD2B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58757"/>
            <a:ext cx="9100895" cy="1079643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Insira as informações.</a:t>
            </a:r>
          </a:p>
          <a:p>
            <a:r>
              <a:rPr lang="pt-BR" sz="1600" dirty="0"/>
              <a:t>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D8AAC"/>
                </a:highlight>
              </a:rPr>
              <a:t>PRÓXIMO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0FEFF312-64F5-4036-B270-A801980C8B66}"/>
              </a:ext>
            </a:extLst>
          </p:cNvPr>
          <p:cNvSpPr/>
          <p:nvPr/>
        </p:nvSpPr>
        <p:spPr>
          <a:xfrm rot="5400000">
            <a:off x="2248709" y="3566274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8E670E82-1190-48CA-88BD-11511093A3B0}"/>
              </a:ext>
            </a:extLst>
          </p:cNvPr>
          <p:cNvSpPr/>
          <p:nvPr/>
        </p:nvSpPr>
        <p:spPr>
          <a:xfrm rot="5400000">
            <a:off x="8067252" y="3583621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DC03FD09-08D5-4CA8-958D-617217A69BD8}"/>
              </a:ext>
            </a:extLst>
          </p:cNvPr>
          <p:cNvSpPr/>
          <p:nvPr/>
        </p:nvSpPr>
        <p:spPr>
          <a:xfrm rot="5400000">
            <a:off x="1818852" y="4345621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659C6B6E-B9BD-4F99-ADE8-F1C60CA4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</p:spTree>
    <p:extLst>
      <p:ext uri="{BB962C8B-B14F-4D97-AF65-F5344CB8AC3E}">
        <p14:creationId xmlns:p14="http://schemas.microsoft.com/office/powerpoint/2010/main" val="11877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31CD02D9-BC00-4442-AAE4-FF363461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69" y="6170067"/>
            <a:ext cx="1895475" cy="390525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7FBFE2-0885-4DF0-B6CA-3024112387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92F5A-A79F-427A-AE05-9A720A34E5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12064ACC-EA6F-4F98-8A69-630FF14D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65BE7F-5DE8-4BA9-AA86-AD058F78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" y="1913206"/>
            <a:ext cx="7875785" cy="4316109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101D60EA-53F4-4C60-91CA-63DA766D5697}"/>
              </a:ext>
            </a:extLst>
          </p:cNvPr>
          <p:cNvSpPr/>
          <p:nvPr/>
        </p:nvSpPr>
        <p:spPr>
          <a:xfrm rot="5400000">
            <a:off x="4225338" y="3787722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1D8F81D7-447C-4641-8A8E-1B8C2225702D}"/>
              </a:ext>
            </a:extLst>
          </p:cNvPr>
          <p:cNvSpPr/>
          <p:nvPr/>
        </p:nvSpPr>
        <p:spPr>
          <a:xfrm rot="5400000">
            <a:off x="4044462" y="5295174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FBCE91E9-7DFE-48CA-8B18-D7A535EE8DC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725597"/>
            <a:ext cx="7341098" cy="1327617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Selecione o catálogo para qual será enviado a campanha</a:t>
            </a:r>
          </a:p>
          <a:p>
            <a:r>
              <a:rPr lang="pt-BR" sz="1600" dirty="0"/>
              <a:t>Selecione o </a:t>
            </a:r>
            <a:r>
              <a:rPr lang="pt-BR" sz="1600" dirty="0" err="1"/>
              <a:t>Addons</a:t>
            </a:r>
            <a:r>
              <a:rPr lang="pt-BR" sz="1600" dirty="0"/>
              <a:t> ou Planos.</a:t>
            </a:r>
          </a:p>
          <a:p>
            <a:r>
              <a:rPr lang="pt-BR" sz="1600" dirty="0"/>
              <a:t>“Arraste” a campanha para o lado direito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15" name="Espaço Reservado para Conteúdo 1">
            <a:extLst>
              <a:ext uri="{FF2B5EF4-FFF2-40B4-BE49-F238E27FC236}">
                <a16:creationId xmlns:a16="http://schemas.microsoft.com/office/drawing/2014/main" id="{20795DCD-305B-44C5-82D2-821931E96432}"/>
              </a:ext>
            </a:extLst>
          </p:cNvPr>
          <p:cNvSpPr txBox="1">
            <a:spLocks/>
          </p:cNvSpPr>
          <p:nvPr/>
        </p:nvSpPr>
        <p:spPr>
          <a:xfrm>
            <a:off x="6089254" y="738113"/>
            <a:ext cx="2827597" cy="952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pt-BR" sz="1600" dirty="0"/>
          </a:p>
          <a:p>
            <a:r>
              <a:rPr lang="pt-BR" sz="1600" dirty="0"/>
              <a:t>Ao finalizar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D8AAC"/>
                </a:highlight>
              </a:rPr>
              <a:t>PRÓXIMO</a:t>
            </a:r>
          </a:p>
          <a:p>
            <a:pPr marL="0" indent="0">
              <a:buFontTx/>
              <a:buNone/>
            </a:pPr>
            <a:endParaRPr lang="pt-BR" sz="1600" dirty="0"/>
          </a:p>
          <a:p>
            <a:pPr marL="0" indent="0">
              <a:buFontTx/>
              <a:buNone/>
            </a:pPr>
            <a:endParaRPr lang="pt-BR" sz="1600" dirty="0"/>
          </a:p>
          <a:p>
            <a:pPr marL="0" indent="0">
              <a:buFontTx/>
              <a:buNone/>
            </a:pPr>
            <a:endParaRPr lang="pt-BR" sz="1600" dirty="0"/>
          </a:p>
          <a:p>
            <a:pPr marL="0" indent="0">
              <a:buFontTx/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3696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5E7371-3AAB-41FC-A8D3-0F7F646FDC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7F5838-E216-4540-9D56-6C8654FC86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822AED3C-434C-4EE2-8DB1-D52EA75A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BE6E61-E69C-4FF2-8AB2-E6205FD9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672167"/>
            <a:ext cx="8524875" cy="4829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84BF3C-02E2-42E4-AEF2-8F1A5B94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34" y="3084731"/>
            <a:ext cx="4324350" cy="495300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2631B9C8-FBE9-40DD-B3B1-1D3F66F1FD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844349"/>
            <a:ext cx="8314969" cy="1079643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Selecione um perfil e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D8AAC"/>
                </a:highlight>
              </a:rPr>
              <a:t>PRÓXIMO</a:t>
            </a:r>
            <a:r>
              <a:rPr lang="pt-BR" sz="1600" b="1" dirty="0"/>
              <a:t>, </a:t>
            </a:r>
            <a:r>
              <a:rPr lang="pt-BR" sz="1600" dirty="0"/>
              <a:t>Se nenhum perfil for selecionado o </a:t>
            </a:r>
            <a:r>
              <a:rPr lang="pt-BR" sz="1600" dirty="0" err="1"/>
              <a:t>Push</a:t>
            </a:r>
            <a:r>
              <a:rPr lang="pt-BR" sz="1600" dirty="0"/>
              <a:t> será enviado para qualquer perfil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A12A90F-CC11-4105-B68E-F15C8C0C9EED}"/>
              </a:ext>
            </a:extLst>
          </p:cNvPr>
          <p:cNvSpPr/>
          <p:nvPr/>
        </p:nvSpPr>
        <p:spPr>
          <a:xfrm rot="16200000">
            <a:off x="4921687" y="3289205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24DFC0-70C0-4D09-B339-5DE4128859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074A4B-51AA-45FC-BA6C-9655535833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15737A21-B611-476C-9AB0-28841764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BB0CDA-9DB7-409A-8FAE-674E7009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869125"/>
            <a:ext cx="7096125" cy="2867025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A34CD16F-106B-4FA0-8A76-5DCB516A73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830569"/>
            <a:ext cx="5879393" cy="1079643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Preencha as informações, com a mensagem que o cliente vai receber</a:t>
            </a:r>
          </a:p>
          <a:p>
            <a:r>
              <a:rPr lang="pt-BR" sz="1600" dirty="0"/>
              <a:t>Após finalizar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D8AAC"/>
                </a:highlight>
              </a:rPr>
              <a:t>PRÓXIMO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BA51DF-5E9D-45B4-852A-A4176FD5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" y="4952863"/>
            <a:ext cx="3286125" cy="4286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857994-8D82-4400-92D1-B515D9F3D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823" y="5598202"/>
            <a:ext cx="1931003" cy="418895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3489C8FC-DEE6-4F16-A066-BFC1D2BC7594}"/>
              </a:ext>
            </a:extLst>
          </p:cNvPr>
          <p:cNvSpPr/>
          <p:nvPr/>
        </p:nvSpPr>
        <p:spPr>
          <a:xfrm rot="5400000">
            <a:off x="5384056" y="3163438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FD707A-8F64-45E7-9E4F-47A7F47B1B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FF5FB7-90B3-46D0-988D-DBE5A1A74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54A1BA-8F5F-4528-8EE8-8ED37A81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9" y="1322364"/>
            <a:ext cx="7899947" cy="3220915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473AF5FD-0E00-4C02-8A2D-CA9D7C7B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Mensagens – Campanhas</a:t>
            </a:r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7E7A91F8-78E7-4010-838C-EA30FCA77B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4442667"/>
            <a:ext cx="5879393" cy="1079643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Vamos configurar o tipo de agendamento “AGENDADA”</a:t>
            </a:r>
          </a:p>
        </p:txBody>
      </p:sp>
    </p:spTree>
    <p:extLst>
      <p:ext uri="{BB962C8B-B14F-4D97-AF65-F5344CB8AC3E}">
        <p14:creationId xmlns:p14="http://schemas.microsoft.com/office/powerpoint/2010/main" val="318898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00000000000000000000E+00&quot;&gt;&lt;m_msothmcolidx val=&quot;0&quot;/&gt;&lt;m_rgb r=&quot;B3&quot; g=&quot;FF&quot; b=&quot;BC&quot;/&gt;&lt;m_nBrightness val=&quot;0&quot;/&gt;&lt;/elem&gt;&lt;elem m_fUsage=&quot;9.00000000000000022204E-01&quot;&gt;&lt;m_msothmcolidx val=&quot;0&quot;/&gt;&lt;m_rgb r=&quot;9B&quot; g=&quot;FF&quot; b=&quot;A8&quot;/&gt;&lt;m_nBrightness val=&quot;0&quot;/&gt;&lt;/elem&gt;&lt;elem m_fUsage=&quot;8.10000000000000053291E-01&quot;&gt;&lt;m_msothmcolidx val=&quot;0&quot;/&gt;&lt;m_rgb r=&quot;62&quot; g=&quot;FF&quot; b=&quot;76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">
  <a:themeElements>
    <a:clrScheme name="ZUP_IT">
      <a:dk1>
        <a:srgbClr val="000000"/>
      </a:dk1>
      <a:lt1>
        <a:srgbClr val="FEFFFF"/>
      </a:lt1>
      <a:dk2>
        <a:srgbClr val="909090"/>
      </a:dk2>
      <a:lt2>
        <a:srgbClr val="FEFFFF"/>
      </a:lt2>
      <a:accent1>
        <a:srgbClr val="A4C038"/>
      </a:accent1>
      <a:accent2>
        <a:srgbClr val="DD5626"/>
      </a:accent2>
      <a:accent3>
        <a:srgbClr val="0C8AAC"/>
      </a:accent3>
      <a:accent4>
        <a:srgbClr val="013650"/>
      </a:accent4>
      <a:accent5>
        <a:srgbClr val="376333"/>
      </a:accent5>
      <a:accent6>
        <a:srgbClr val="D5D5D5"/>
      </a:accent6>
      <a:hlink>
        <a:srgbClr val="0C8AAC"/>
      </a:hlink>
      <a:folHlink>
        <a:srgbClr val="9320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12700"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400" dirty="0" err="1" smtClean="0">
            <a:solidFill>
              <a:schemeClr val="tx1"/>
            </a:solidFill>
            <a:latin typeface="Sansation" charset="0"/>
            <a:ea typeface="Sansation" charset="0"/>
            <a:cs typeface="Sansation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spcAft>
            <a:spcPts val="600"/>
          </a:spcAft>
          <a:defRPr sz="1400" dirty="0" err="1" smtClean="0">
            <a:latin typeface="Sansation" charset="0"/>
            <a:ea typeface="Sansation" charset="0"/>
            <a:cs typeface="Sansatio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575EFC7-1B59-D74A-910B-3DB130152E2F}" vid="{487EBBFF-C366-7948-80B9-E4A27F9DE0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ZUP_template_v1</Template>
  <TotalTime>8450</TotalTime>
  <Words>330</Words>
  <Application>Microsoft Office PowerPoint</Application>
  <PresentationFormat>Papel A4 (210 x 297 mm)</PresentationFormat>
  <Paragraphs>109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Helvetica</vt:lpstr>
      <vt:lpstr>Sansation</vt:lpstr>
      <vt:lpstr>Sansation Regular</vt:lpstr>
      <vt:lpstr>Simplon BP Regular</vt:lpstr>
      <vt:lpstr>Verdana</vt:lpstr>
      <vt:lpstr>Master</vt:lpstr>
      <vt:lpstr>Slide do think-cell</vt:lpstr>
      <vt:lpstr>RW – Introduction </vt:lpstr>
      <vt:lpstr>Apresentação do PowerPoint</vt:lpstr>
      <vt:lpstr>Mensagens – Campanhas</vt:lpstr>
      <vt:lpstr>Mensagens – Campanhas</vt:lpstr>
      <vt:lpstr>Mensagens – Campanhas</vt:lpstr>
      <vt:lpstr>Mensagens – Campanhas</vt:lpstr>
      <vt:lpstr>Mensagens – Campanhas</vt:lpstr>
      <vt:lpstr>Mensagens – Campanhas</vt:lpstr>
      <vt:lpstr>Mensagens – Campanhas</vt:lpstr>
      <vt:lpstr>Mensagens – Campanhas</vt:lpstr>
      <vt:lpstr>Mensagens – Campanhas</vt:lpstr>
      <vt:lpstr>Mensagens – Campanhas</vt:lpstr>
      <vt:lpstr>Mensagens – Campanhas</vt:lpstr>
      <vt:lpstr>Mensagens – Campanhas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Fernando Sampaio de C. Ferreira</dc:creator>
  <cp:keywords/>
  <dc:description/>
  <cp:lastModifiedBy>zup</cp:lastModifiedBy>
  <cp:revision>440</cp:revision>
  <dcterms:created xsi:type="dcterms:W3CDTF">2017-06-23T19:49:19Z</dcterms:created>
  <dcterms:modified xsi:type="dcterms:W3CDTF">2017-12-28T12:54:36Z</dcterms:modified>
  <cp:category/>
</cp:coreProperties>
</file>