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0" r:id="rId1"/>
  </p:sldMasterIdLst>
  <p:notesMasterIdLst>
    <p:notesMasterId r:id="rId33"/>
  </p:notesMasterIdLst>
  <p:sldIdLst>
    <p:sldId id="334" r:id="rId2"/>
    <p:sldId id="338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  <p:sldId id="347" r:id="rId12"/>
    <p:sldId id="348" r:id="rId13"/>
    <p:sldId id="349" r:id="rId14"/>
    <p:sldId id="350" r:id="rId15"/>
    <p:sldId id="351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9" r:id="rId32"/>
  </p:sldIdLst>
  <p:sldSz cx="9906000" cy="6858000" type="A4"/>
  <p:notesSz cx="6858000" cy="9144000"/>
  <p:custDataLst>
    <p:tags r:id="rId34"/>
  </p:custDataLst>
  <p:defaultTextStyle>
    <a:defPPr>
      <a:defRPr lang="en-US"/>
    </a:defPPr>
    <a:lvl1pPr marL="0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7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pos="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881"/>
    <a:srgbClr val="FF6600"/>
    <a:srgbClr val="A5C138"/>
    <a:srgbClr val="0D8AAC"/>
    <a:srgbClr val="FF9933"/>
    <a:srgbClr val="013650"/>
    <a:srgbClr val="376333"/>
    <a:srgbClr val="DD5626"/>
    <a:srgbClr val="909090"/>
    <a:srgbClr val="A5C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4" autoAdjust="0"/>
    <p:restoredTop sz="92066" autoAdjust="0"/>
  </p:normalViewPr>
  <p:slideViewPr>
    <p:cSldViewPr snapToGrid="0" snapToObjects="1">
      <p:cViewPr varScale="1">
        <p:scale>
          <a:sx n="67" d="100"/>
          <a:sy n="67" d="100"/>
        </p:scale>
        <p:origin x="564" y="66"/>
      </p:cViewPr>
      <p:guideLst>
        <p:guide orient="horz" pos="1857"/>
        <p:guide pos="3120"/>
        <p:guide pos="7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12/28/2017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Refil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 – </a:t>
            </a:r>
            <a:r>
              <a:rPr lang="en-US" dirty="0" err="1"/>
              <a:t>renova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expira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validade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o </a:t>
            </a:r>
            <a:r>
              <a:rPr lang="en-US" dirty="0" err="1"/>
              <a:t>saldo</a:t>
            </a:r>
            <a:endParaRPr lang="en-US" dirty="0"/>
          </a:p>
          <a:p>
            <a:r>
              <a:rPr lang="en-US" dirty="0" err="1"/>
              <a:t>Renovação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– so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expira</a:t>
            </a:r>
            <a:r>
              <a:rPr lang="en-US" dirty="0"/>
              <a:t> a </a:t>
            </a:r>
            <a:r>
              <a:rPr lang="en-US" dirty="0" err="1"/>
              <a:t>validade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30795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6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8507" y="3877457"/>
            <a:ext cx="11598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Sansation" charset="0"/>
                <a:ea typeface="Sansation" charset="0"/>
                <a:cs typeface="Sansation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Escur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2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13650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136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ver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4" y="2727000"/>
            <a:ext cx="2608632" cy="1404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130524" y="6404293"/>
            <a:ext cx="28017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1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316568"/>
            <a:ext cx="8891323" cy="5185833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07339" y="1316568"/>
            <a:ext cx="4368270" cy="51858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5030391" y="1316568"/>
            <a:ext cx="4368271" cy="518583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7339" y="1892301"/>
            <a:ext cx="8891323" cy="4609041"/>
          </a:xfrm>
        </p:spPr>
        <p:txBody>
          <a:bodyPr/>
          <a:lstStyle>
            <a:lvl1pPr>
              <a:defRPr>
                <a:latin typeface="Sansation" charset="0"/>
                <a:ea typeface="Sansation" charset="0"/>
                <a:cs typeface="Sansation" charset="0"/>
              </a:defRPr>
            </a:lvl1pPr>
            <a:lvl2pPr>
              <a:defRPr>
                <a:latin typeface="Sansation" charset="0"/>
                <a:ea typeface="Sansation" charset="0"/>
                <a:cs typeface="Sansation" charset="0"/>
              </a:defRPr>
            </a:lvl2pPr>
            <a:lvl3pPr>
              <a:defRPr>
                <a:latin typeface="Sansation" charset="0"/>
                <a:ea typeface="Sansation" charset="0"/>
                <a:cs typeface="Sansation" charset="0"/>
              </a:defRPr>
            </a:lvl3pPr>
            <a:lvl4pPr>
              <a:defRPr>
                <a:latin typeface="Sansation" charset="0"/>
                <a:ea typeface="Sansation" charset="0"/>
                <a:cs typeface="Sansation" charset="0"/>
              </a:defRPr>
            </a:lvl4pPr>
            <a:lvl5pPr>
              <a:defRPr>
                <a:latin typeface="Sansation" charset="0"/>
                <a:ea typeface="Sansation" charset="0"/>
                <a:cs typeface="Sansation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07340" y="0"/>
            <a:ext cx="8891323" cy="357717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7340" y="1007073"/>
            <a:ext cx="8891323" cy="309494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/>
              <a:t>&lt;sub-</a:t>
            </a:r>
            <a:r>
              <a:rPr lang="en-US" dirty="0" err="1"/>
              <a:t>título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0523" y="1892301"/>
            <a:ext cx="3528139" cy="2512415"/>
          </a:xfrm>
        </p:spPr>
        <p:txBody>
          <a:bodyPr anchor="b"/>
          <a:lstStyle>
            <a:lvl1pPr algn="r">
              <a:defRPr b="0">
                <a:solidFill>
                  <a:srgbClr val="A5C137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70523" y="4400067"/>
            <a:ext cx="3528139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rgbClr val="909090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 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blue">
    <p:bg>
      <p:bgPr>
        <a:solidFill>
          <a:srgbClr val="0C8B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6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8488" y="1892301"/>
            <a:ext cx="3220174" cy="2512415"/>
          </a:xfrm>
          <a:noFill/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09017" y="4400067"/>
            <a:ext cx="4289645" cy="21023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0">
                <a:solidFill>
                  <a:schemeClr val="bg2"/>
                </a:solidFill>
              </a:defRPr>
            </a:lvl1pPr>
            <a:lvl2pPr marL="188912" indent="0" algn="ctr">
              <a:buNone/>
              <a:defRPr sz="1800" b="1"/>
            </a:lvl2pPr>
            <a:lvl3pPr marL="365125" indent="0" algn="ctr">
              <a:buNone/>
              <a:defRPr sz="1800" b="1"/>
            </a:lvl3pPr>
            <a:lvl4pPr marL="541337" indent="0" algn="ctr">
              <a:buNone/>
              <a:defRPr sz="1800" b="1"/>
            </a:lvl4pPr>
            <a:lvl5pPr marL="71755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edit subtitle</a:t>
            </a:r>
            <a:endParaRPr lang="pt-B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9" y="1316038"/>
            <a:ext cx="5589470" cy="4595347"/>
          </a:xfrm>
          <a:prstGeom prst="rect">
            <a:avLst/>
          </a:prstGeom>
        </p:spPr>
      </p:pic>
      <p:pic>
        <p:nvPicPr>
          <p:cNvPr id="12" name="image6.png" descr="Asset 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latin typeface="Sansation" charset="0"/>
                <a:ea typeface="Sansation" charset="0"/>
                <a:cs typeface="Sansation" charset="0"/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4875611" y="1316567"/>
            <a:ext cx="4523052" cy="4337051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en-US" dirty="0" err="1"/>
              <a:t>Propósito</a:t>
            </a:r>
            <a:r>
              <a:rPr lang="en-US" dirty="0"/>
              <a:t> da </a:t>
            </a:r>
            <a:r>
              <a:rPr lang="en-US" dirty="0" err="1"/>
              <a:t>reunião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340" y="1316585"/>
            <a:ext cx="4211769" cy="4336244"/>
          </a:xfrm>
          <a:noFill/>
          <a:ln>
            <a:noFill/>
          </a:ln>
        </p:spPr>
        <p:txBody>
          <a:bodyPr lIns="0" tIns="0" rIns="0" bIns="0"/>
          <a:lstStyle>
            <a:lvl1pPr marL="184150" indent="-184150">
              <a:spcAft>
                <a:spcPts val="600"/>
              </a:spcAft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pt-PT" dirty="0"/>
              <a:t>3. </a:t>
            </a:r>
            <a:r>
              <a:rPr lang="pt-PT" dirty="0" err="1"/>
              <a:t>Impsum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5.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endParaRPr lang="pt-PT" dirty="0"/>
          </a:p>
          <a:p>
            <a:pPr marL="0" lvl="0" indent="0"/>
            <a:r>
              <a:rPr lang="pt-PT" dirty="0"/>
              <a:t>10.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  <a:p>
            <a:pPr marL="0" lvl="0" indent="0"/>
            <a:r>
              <a:rPr lang="pt-PT" dirty="0"/>
              <a:t>15.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6154" y="519659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138034" y="1169234"/>
            <a:ext cx="7276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endParaRPr lang="en-US" sz="1400" dirty="0"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&lt;Agenda / </a:t>
            </a:r>
            <a:r>
              <a:rPr lang="en-US" dirty="0" err="1"/>
              <a:t>Índice</a:t>
            </a:r>
            <a:r>
              <a:rPr lang="en-US" dirty="0"/>
              <a:t>&gt;</a:t>
            </a:r>
            <a:endParaRPr lang="pt-BR" dirty="0"/>
          </a:p>
        </p:txBody>
      </p:sp>
      <p:pic>
        <p:nvPicPr>
          <p:cNvPr id="13" name="image6.png" descr="Asset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43496" y="369547"/>
            <a:ext cx="849032" cy="43442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inish_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D8AAC"/>
                </a:solidFill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Oval 24"/>
          <p:cNvSpPr>
            <a:spLocks noChangeAspect="1"/>
          </p:cNvSpPr>
          <p:nvPr userDrawn="1"/>
        </p:nvSpPr>
        <p:spPr>
          <a:xfrm>
            <a:off x="8712007" y="164637"/>
            <a:ext cx="1014000" cy="691890"/>
          </a:xfrm>
          <a:prstGeom prst="rect">
            <a:avLst/>
          </a:prstGeom>
          <a:solidFill>
            <a:srgbClr val="0D8A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2"/>
          </a:p>
        </p:txBody>
      </p:sp>
      <p:pic>
        <p:nvPicPr>
          <p:cNvPr id="8" name="image6.png" descr="Asset 7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9800" y="2737800"/>
            <a:ext cx="2606400" cy="1382400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812001329"/>
              </p:ext>
            </p:extLst>
          </p:nvPr>
        </p:nvGraphicFramePr>
        <p:xfrm>
          <a:off x="1721" y="2118"/>
          <a:ext cx="1719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719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892301"/>
            <a:ext cx="8909713" cy="46090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Third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339" y="6501342"/>
            <a:ext cx="84069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6851" y="6501342"/>
            <a:ext cx="479258" cy="287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Sansation" charset="0"/>
                <a:ea typeface="Sansation" charset="0"/>
                <a:cs typeface="Sansation" charset="0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4" name="Freeform 83"/>
          <p:cNvSpPr>
            <a:spLocks/>
          </p:cNvSpPr>
          <p:nvPr userDrawn="1"/>
        </p:nvSpPr>
        <p:spPr bwMode="auto">
          <a:xfrm>
            <a:off x="9902440" y="2564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3764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56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10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52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5" name="Freeform 84"/>
          <p:cNvSpPr>
            <a:spLocks/>
          </p:cNvSpPr>
          <p:nvPr userDrawn="1"/>
        </p:nvSpPr>
        <p:spPr bwMode="auto">
          <a:xfrm>
            <a:off x="9902440" y="1988904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136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55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80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902440" y="1412840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C8BA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139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173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7" name="Freeform 86"/>
          <p:cNvSpPr>
            <a:spLocks/>
          </p:cNvSpPr>
          <p:nvPr userDrawn="1"/>
        </p:nvSpPr>
        <p:spPr bwMode="auto">
          <a:xfrm>
            <a:off x="9902440" y="83677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5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221 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86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38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902440" y="263981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5C1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165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G 193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B 56</a:t>
            </a:r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89" name="Freeform 5"/>
          <p:cNvSpPr>
            <a:spLocks/>
          </p:cNvSpPr>
          <p:nvPr userDrawn="1"/>
        </p:nvSpPr>
        <p:spPr bwMode="auto">
          <a:xfrm>
            <a:off x="10289535" y="263981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0" name="Freeform 5"/>
          <p:cNvSpPr>
            <a:spLocks/>
          </p:cNvSpPr>
          <p:nvPr userDrawn="1"/>
        </p:nvSpPr>
        <p:spPr bwMode="auto">
          <a:xfrm>
            <a:off x="10289535" y="548680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1" name="Freeform 5"/>
          <p:cNvSpPr>
            <a:spLocks/>
          </p:cNvSpPr>
          <p:nvPr userDrawn="1"/>
        </p:nvSpPr>
        <p:spPr bwMode="auto">
          <a:xfrm>
            <a:off x="10289535" y="87973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2" name="Freeform 5"/>
          <p:cNvSpPr>
            <a:spLocks/>
          </p:cNvSpPr>
          <p:nvPr userDrawn="1"/>
        </p:nvSpPr>
        <p:spPr bwMode="auto">
          <a:xfrm>
            <a:off x="10289535" y="115550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3" name="Freeform 5"/>
          <p:cNvSpPr>
            <a:spLocks/>
          </p:cNvSpPr>
          <p:nvPr userDrawn="1"/>
        </p:nvSpPr>
        <p:spPr bwMode="auto">
          <a:xfrm>
            <a:off x="10289535" y="147086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4" name="Freeform 5"/>
          <p:cNvSpPr>
            <a:spLocks/>
          </p:cNvSpPr>
          <p:nvPr userDrawn="1"/>
        </p:nvSpPr>
        <p:spPr bwMode="auto">
          <a:xfrm>
            <a:off x="10289535" y="174663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5" name="Freeform 5"/>
          <p:cNvSpPr>
            <a:spLocks/>
          </p:cNvSpPr>
          <p:nvPr userDrawn="1"/>
        </p:nvSpPr>
        <p:spPr bwMode="auto">
          <a:xfrm>
            <a:off x="10289535" y="204967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25000"/>
              <a:lumOff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6" name="Freeform 5"/>
          <p:cNvSpPr>
            <a:spLocks/>
          </p:cNvSpPr>
          <p:nvPr userDrawn="1"/>
        </p:nvSpPr>
        <p:spPr bwMode="auto">
          <a:xfrm>
            <a:off x="10289535" y="2325449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7" name="Freeform 5"/>
          <p:cNvSpPr>
            <a:spLocks/>
          </p:cNvSpPr>
          <p:nvPr userDrawn="1"/>
        </p:nvSpPr>
        <p:spPr bwMode="auto">
          <a:xfrm>
            <a:off x="10289535" y="2616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8" name="Freeform 5"/>
          <p:cNvSpPr>
            <a:spLocks/>
          </p:cNvSpPr>
          <p:nvPr userDrawn="1"/>
        </p:nvSpPr>
        <p:spPr bwMode="auto">
          <a:xfrm>
            <a:off x="10289535" y="2891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99" name="Freeform 98"/>
          <p:cNvSpPr>
            <a:spLocks/>
          </p:cNvSpPr>
          <p:nvPr userDrawn="1"/>
        </p:nvSpPr>
        <p:spPr bwMode="auto">
          <a:xfrm>
            <a:off x="9902440" y="3140968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213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213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00" name="Freeform 5"/>
          <p:cNvSpPr>
            <a:spLocks/>
          </p:cNvSpPr>
          <p:nvPr userDrawn="1"/>
        </p:nvSpPr>
        <p:spPr bwMode="auto">
          <a:xfrm>
            <a:off x="10289535" y="3192176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1" name="Freeform 5"/>
          <p:cNvSpPr>
            <a:spLocks/>
          </p:cNvSpPr>
          <p:nvPr userDrawn="1"/>
        </p:nvSpPr>
        <p:spPr bwMode="auto">
          <a:xfrm>
            <a:off x="10289535" y="3467947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233630" y="75125"/>
            <a:ext cx="194075" cy="1817705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26pt</a:t>
            </a: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-211970" y="2093574"/>
            <a:ext cx="172416" cy="2023725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14pt</a:t>
            </a:r>
          </a:p>
        </p:txBody>
      </p:sp>
      <p:sp>
        <p:nvSpPr>
          <p:cNvPr id="104" name="TextBox 103"/>
          <p:cNvSpPr txBox="1"/>
          <p:nvPr userDrawn="1"/>
        </p:nvSpPr>
        <p:spPr>
          <a:xfrm>
            <a:off x="-205293" y="4322621"/>
            <a:ext cx="194075" cy="217872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b="0" i="0" dirty="0" err="1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Sansation</a:t>
            </a:r>
            <a:r>
              <a:rPr lang="en-US" sz="1000" b="0" i="0" dirty="0">
                <a:solidFill>
                  <a:srgbClr val="4D4D4D"/>
                </a:solidFill>
                <a:latin typeface="Verdana" charset="0"/>
                <a:ea typeface="Verdana" charset="0"/>
                <a:cs typeface="Verdana" charset="0"/>
              </a:rPr>
              <a:t> 12pt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44227"/>
          </a:xfrm>
          <a:prstGeom prst="rect">
            <a:avLst/>
          </a:prstGeom>
        </p:spPr>
      </p:pic>
      <p:sp>
        <p:nvSpPr>
          <p:cNvPr id="35" name="Freeform 34"/>
          <p:cNvSpPr>
            <a:spLocks/>
          </p:cNvSpPr>
          <p:nvPr userDrawn="1"/>
        </p:nvSpPr>
        <p:spPr bwMode="auto">
          <a:xfrm>
            <a:off x="9902440" y="3744016"/>
            <a:ext cx="355150" cy="576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bg1"/>
                </a:solidFill>
                <a:latin typeface="Simplon BP Regular"/>
                <a:cs typeface="Simplon BP Regular"/>
              </a:rPr>
              <a:t>R 144  </a:t>
            </a: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G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r>
              <a:rPr lang="en-US" sz="700" baseline="0" dirty="0">
                <a:solidFill>
                  <a:schemeClr val="bg1"/>
                </a:solidFill>
                <a:latin typeface="Simplon BP Regular"/>
                <a:cs typeface="Simplon BP Regular"/>
              </a:rPr>
              <a:t>B 144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10289535" y="3795224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10289535" y="4070995"/>
            <a:ext cx="117000" cy="19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2112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52" y="366894"/>
            <a:ext cx="826456" cy="4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9" r:id="rId6"/>
    <p:sldLayoutId id="2147483981" r:id="rId7"/>
    <p:sldLayoutId id="2147483997" r:id="rId8"/>
    <p:sldLayoutId id="2147484010" r:id="rId9"/>
    <p:sldLayoutId id="2147484011" r:id="rId10"/>
    <p:sldLayoutId id="2147484013" r:id="rId11"/>
    <p:sldLayoutId id="2147484014" r:id="rId12"/>
  </p:sldLayoutIdLst>
  <p:hf hdr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spcAft>
          <a:spcPts val="0"/>
        </a:spcAft>
        <a:buNone/>
        <a:defRPr lang="en-US" sz="2600" b="0" i="0" kern="1200" noProof="0" dirty="0">
          <a:solidFill>
            <a:schemeClr val="tx2"/>
          </a:solidFill>
          <a:latin typeface="Sansation" charset="0"/>
          <a:ea typeface="Sansation" charset="0"/>
          <a:cs typeface="Sansation" charset="0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/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365125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541338" algn="l"/>
        </a:tabLst>
        <a:defRPr lang="es-ES_tradnl" sz="1400" b="0" i="0" kern="1200" smtClean="0">
          <a:solidFill>
            <a:schemeClr val="tx1"/>
          </a:solidFill>
          <a:latin typeface="Sansation" charset="0"/>
          <a:ea typeface="Sansation" charset="0"/>
          <a:cs typeface="Sansation" charset="0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717550" algn="l"/>
        </a:tabLst>
        <a:defRPr lang="es-ES_tradnl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Blip>
          <a:blip r:embed="rId20"/>
        </a:buBlip>
        <a:tabLst>
          <a:tab pos="893763" algn="l"/>
        </a:tabLst>
        <a:defRPr lang="pt-BR" sz="1400" b="0" i="0" kern="1200" smtClean="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25" userDrawn="1">
          <p15:clr>
            <a:srgbClr val="F26B43"/>
          </p15:clr>
        </p15:guide>
        <p15:guide id="4" pos="308" userDrawn="1">
          <p15:clr>
            <a:srgbClr val="F26B43"/>
          </p15:clr>
        </p15:guide>
        <p15:guide id="5" pos="5920" userDrawn="1">
          <p15:clr>
            <a:srgbClr val="F26B43"/>
          </p15:clr>
        </p15:guide>
        <p15:guide id="6" orient="horz" pos="4096" userDrawn="1">
          <p15:clr>
            <a:srgbClr val="F26B43"/>
          </p15:clr>
        </p15:guide>
        <p15:guide id="7" orient="horz" pos="829" userDrawn="1">
          <p15:clr>
            <a:srgbClr val="F26B43"/>
          </p15:clr>
        </p15:guide>
        <p15:guide id="8" orient="horz" pos="11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523162" y="-831365"/>
            <a:ext cx="184731" cy="444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88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pt-BR" dirty="0"/>
              <a:t>CONFIDENTIAL</a:t>
            </a:r>
          </a:p>
        </p:txBody>
      </p:sp>
      <p:sp>
        <p:nvSpPr>
          <p:cNvPr id="22" name="Title 6">
            <a:extLst>
              <a:ext uri="{FF2B5EF4-FFF2-40B4-BE49-F238E27FC236}">
                <a16:creationId xmlns:a16="http://schemas.microsoft.com/office/drawing/2014/main" id="{D44214D6-CA2F-4F76-95AA-6A9E7AC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sz="3200" dirty="0">
                <a:solidFill>
                  <a:srgbClr val="013751"/>
                </a:solidFill>
                <a:latin typeface="Sansation Regular"/>
              </a:rPr>
              <a:t>RW – </a:t>
            </a:r>
            <a:r>
              <a:rPr lang="en-US" sz="3200" dirty="0">
                <a:solidFill>
                  <a:srgbClr val="013751"/>
                </a:solidFill>
                <a:latin typeface="Sansation Regular"/>
              </a:rPr>
              <a:t>Introduction</a:t>
            </a:r>
            <a:r>
              <a:rPr lang="pt-BR" sz="3200" dirty="0">
                <a:solidFill>
                  <a:srgbClr val="013751"/>
                </a:solidFill>
                <a:latin typeface="Sansation Regular"/>
              </a:rPr>
              <a:t> </a:t>
            </a: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01000EDF-5264-4D76-869C-2360E8291B7A}"/>
              </a:ext>
            </a:extLst>
          </p:cNvPr>
          <p:cNvSpPr txBox="1">
            <a:spLocks/>
          </p:cNvSpPr>
          <p:nvPr/>
        </p:nvSpPr>
        <p:spPr>
          <a:xfrm>
            <a:off x="2046602" y="4467239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Constituído de vários módulos que podem ser independentes </a:t>
            </a:r>
            <a:r>
              <a:rPr lang="pt-BR" sz="2000">
                <a:latin typeface="Sansation Regular"/>
              </a:rPr>
              <a:t>entre si.</a:t>
            </a:r>
            <a:endParaRPr lang="pt-BR" sz="2000" dirty="0">
              <a:latin typeface="Sansation 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pic>
        <p:nvPicPr>
          <p:cNvPr id="38" name="pasted-image.tiff" descr="pasted-image.tiff">
            <a:extLst>
              <a:ext uri="{FF2B5EF4-FFF2-40B4-BE49-F238E27FC236}">
                <a16:creationId xmlns:a16="http://schemas.microsoft.com/office/drawing/2014/main" id="{1DB9D983-CEEC-4F9A-86B4-E655B10C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321" y="4639053"/>
            <a:ext cx="458838" cy="41787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29E5A9FF-053C-4AAB-8E5D-7A7A8D43F001}"/>
              </a:ext>
            </a:extLst>
          </p:cNvPr>
          <p:cNvSpPr txBox="1">
            <a:spLocks/>
          </p:cNvSpPr>
          <p:nvPr/>
        </p:nvSpPr>
        <p:spPr>
          <a:xfrm>
            <a:off x="1222230" y="2109373"/>
            <a:ext cx="7722109" cy="5612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Sansation Regular"/>
              </a:rPr>
              <a:t>Implantação em ambiente SaaS Cloud </a:t>
            </a:r>
            <a:r>
              <a:rPr lang="pt-BR" sz="2000" dirty="0" err="1">
                <a:latin typeface="Sansation Regular"/>
              </a:rPr>
              <a:t>Native</a:t>
            </a:r>
            <a:r>
              <a:rPr lang="pt-BR" sz="2000" dirty="0">
                <a:latin typeface="Sansation Regular"/>
              </a:rPr>
              <a:t> ou Private Cloud.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solidFill>
                  <a:srgbClr val="FF6600"/>
                </a:solidFill>
                <a:latin typeface="Sansation Regular"/>
              </a:rPr>
              <a:t>     </a:t>
            </a: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4EF3B996-65FE-4095-9044-B73AC631CAC1}"/>
              </a:ext>
            </a:extLst>
          </p:cNvPr>
          <p:cNvSpPr txBox="1">
            <a:spLocks/>
          </p:cNvSpPr>
          <p:nvPr/>
        </p:nvSpPr>
        <p:spPr>
          <a:xfrm>
            <a:off x="1566147" y="3252777"/>
            <a:ext cx="8713812" cy="1124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2000" dirty="0" err="1">
                <a:latin typeface="Sansation Regular"/>
              </a:rPr>
              <a:t>Multi-Tenants</a:t>
            </a:r>
            <a:r>
              <a:rPr lang="pt-BR" sz="2000" dirty="0">
                <a:latin typeface="Sansation Regular"/>
              </a:rPr>
              <a:t> – Ambiente SaaS, centralizado e compartilhado entre clientes. </a:t>
            </a:r>
          </a:p>
          <a:p>
            <a:pPr marL="0" indent="0">
              <a:lnSpc>
                <a:spcPct val="200000"/>
              </a:lnSpc>
              <a:buNone/>
            </a:pPr>
            <a:endParaRPr lang="pt-BR" sz="2000" b="1" dirty="0">
              <a:solidFill>
                <a:srgbClr val="FF6600"/>
              </a:solidFill>
              <a:latin typeface="Sansation Regular"/>
            </a:endParaRPr>
          </a:p>
        </p:txBody>
      </p:sp>
      <p:pic>
        <p:nvPicPr>
          <p:cNvPr id="46" name="pasted-image.tiff" descr="pasted-image.tiff">
            <a:extLst>
              <a:ext uri="{FF2B5EF4-FFF2-40B4-BE49-F238E27FC236}">
                <a16:creationId xmlns:a16="http://schemas.microsoft.com/office/drawing/2014/main" id="{A32D951F-2701-4412-9D62-4DA2DA76C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339" y="2280371"/>
            <a:ext cx="480455" cy="43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tiff" descr="pasted-image.tiff">
            <a:extLst>
              <a:ext uri="{FF2B5EF4-FFF2-40B4-BE49-F238E27FC236}">
                <a16:creationId xmlns:a16="http://schemas.microsoft.com/office/drawing/2014/main" id="{95C37266-F01C-4496-9E86-981EF792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866" y="3416945"/>
            <a:ext cx="480455" cy="437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tiff" descr="pasted-image.tiff">
            <a:extLst>
              <a:ext uri="{FF2B5EF4-FFF2-40B4-BE49-F238E27FC236}">
                <a16:creationId xmlns:a16="http://schemas.microsoft.com/office/drawing/2014/main" id="{286B8307-14D9-4087-B2E6-F131867C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5028" y="291984"/>
            <a:ext cx="458838" cy="417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03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07DC5070-013E-4CA0-A5BD-F1B8ED89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03" y="5546962"/>
            <a:ext cx="481537" cy="608257"/>
          </a:xfrm>
          <a:prstGeom prst="rect">
            <a:avLst/>
          </a:prstGeom>
        </p:spPr>
      </p:pic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7D7FDEA1-1813-4723-B09A-0211CF1D493C}"/>
              </a:ext>
            </a:extLst>
          </p:cNvPr>
          <p:cNvSpPr txBox="1">
            <a:spLocks/>
          </p:cNvSpPr>
          <p:nvPr/>
        </p:nvSpPr>
        <p:spPr>
          <a:xfrm>
            <a:off x="366273" y="5442756"/>
            <a:ext cx="4095141" cy="1055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É necessário aprovar para torna-lo válido</a:t>
            </a:r>
          </a:p>
          <a:p>
            <a:r>
              <a:rPr lang="pt-BR" sz="1600" dirty="0"/>
              <a:t>Clique no ícone              conforme a imagem</a:t>
            </a:r>
          </a:p>
          <a:p>
            <a:r>
              <a:rPr lang="pt-BR" sz="1600" dirty="0"/>
              <a:t>Depois clique em </a:t>
            </a:r>
            <a:r>
              <a:rPr lang="pt-BR" sz="1600" dirty="0">
                <a:solidFill>
                  <a:schemeClr val="bg2"/>
                </a:solidFill>
                <a:highlight>
                  <a:srgbClr val="096881"/>
                </a:highlight>
              </a:rPr>
              <a:t>CONFIRMAR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8D01F7-7CE4-45E9-A35A-8F4A363395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969995-22C3-4497-B3C2-F133917083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0E1243-429C-42CA-BB1C-FAC07E589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29" y="1589951"/>
            <a:ext cx="7939437" cy="3826111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687C39FC-55E0-4789-9C30-11E85CE8EF2F}"/>
              </a:ext>
            </a:extLst>
          </p:cNvPr>
          <p:cNvSpPr txBox="1">
            <a:spLocks/>
          </p:cNvSpPr>
          <p:nvPr/>
        </p:nvSpPr>
        <p:spPr>
          <a:xfrm>
            <a:off x="507339" y="1322454"/>
            <a:ext cx="8888770" cy="2461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Após a inserção do componente ele fica com status </a:t>
            </a:r>
            <a:r>
              <a:rPr lang="pt-BR" sz="1600" b="1" dirty="0">
                <a:solidFill>
                  <a:srgbClr val="FF9933"/>
                </a:solidFill>
              </a:rPr>
              <a:t>Pendente</a:t>
            </a:r>
            <a:r>
              <a:rPr lang="pt-BR" sz="16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BA5FFC-1F3F-4051-9021-651975950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34" y="4537345"/>
            <a:ext cx="4791075" cy="2047875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AAB1B77-30A1-4294-B907-4FA8F225C291}"/>
              </a:ext>
            </a:extLst>
          </p:cNvPr>
          <p:cNvSpPr/>
          <p:nvPr/>
        </p:nvSpPr>
        <p:spPr>
          <a:xfrm>
            <a:off x="6998863" y="6096000"/>
            <a:ext cx="957687" cy="3206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AC379FC-A8EF-4A32-B96F-63520A01B2CD}"/>
              </a:ext>
            </a:extLst>
          </p:cNvPr>
          <p:cNvSpPr/>
          <p:nvPr/>
        </p:nvSpPr>
        <p:spPr>
          <a:xfrm>
            <a:off x="6217315" y="4207115"/>
            <a:ext cx="732994" cy="2674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44E90564-C318-480C-9080-C2C41D4D9F59}"/>
              </a:ext>
            </a:extLst>
          </p:cNvPr>
          <p:cNvSpPr/>
          <p:nvPr/>
        </p:nvSpPr>
        <p:spPr>
          <a:xfrm>
            <a:off x="7442243" y="3545210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21" name="Título 2">
            <a:extLst>
              <a:ext uri="{FF2B5EF4-FFF2-40B4-BE49-F238E27FC236}">
                <a16:creationId xmlns:a16="http://schemas.microsoft.com/office/drawing/2014/main" id="{E6429B82-783E-4F55-BB16-ED5AA3CF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219073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E0EC3E-64BF-45EE-91BF-778C0BD41B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7B1E38-9127-4A10-9452-44460F8227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A70A45-8C3C-41AD-964A-69AE1BCB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1" y="1688427"/>
            <a:ext cx="7939437" cy="3826111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F612DE36-A4C6-47F1-9786-0750D6874CEC}"/>
              </a:ext>
            </a:extLst>
          </p:cNvPr>
          <p:cNvSpPr txBox="1">
            <a:spLocks/>
          </p:cNvSpPr>
          <p:nvPr/>
        </p:nvSpPr>
        <p:spPr>
          <a:xfrm>
            <a:off x="507339" y="1322454"/>
            <a:ext cx="8888770" cy="2461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Quando </a:t>
            </a:r>
            <a:r>
              <a:rPr lang="pt-BR" sz="1600" b="1" dirty="0">
                <a:solidFill>
                  <a:srgbClr val="92D050"/>
                </a:solidFill>
              </a:rPr>
              <a:t>Aprovado</a:t>
            </a:r>
            <a:r>
              <a:rPr lang="pt-BR" sz="1600" dirty="0"/>
              <a:t> é possível inserir um Bônus para o plano, clique no ícone  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B60AB03-B702-482C-8E91-C26D3B3A0C0A}"/>
              </a:ext>
            </a:extLst>
          </p:cNvPr>
          <p:cNvSpPr/>
          <p:nvPr/>
        </p:nvSpPr>
        <p:spPr>
          <a:xfrm>
            <a:off x="7554353" y="2384161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72123E9-7840-463E-8DD2-DC5AFDEEC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508" y="1135370"/>
            <a:ext cx="405691" cy="525012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87ECBD3C-E447-47B1-8B73-A96BAE5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 - bônus</a:t>
            </a:r>
          </a:p>
        </p:txBody>
      </p:sp>
    </p:spTree>
    <p:extLst>
      <p:ext uri="{BB962C8B-B14F-4D97-AF65-F5344CB8AC3E}">
        <p14:creationId xmlns:p14="http://schemas.microsoft.com/office/powerpoint/2010/main" val="35463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D471B9-3006-4903-9AD6-725C111608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72114C-6D43-4606-BF2B-3D82A9762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06D4D1-4737-4C6F-87C5-2CC73477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154"/>
            <a:ext cx="9906000" cy="3231691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F1F73548-0904-4B8B-95DC-7DBD16AB0C1A}"/>
              </a:ext>
            </a:extLst>
          </p:cNvPr>
          <p:cNvSpPr txBox="1">
            <a:spLocks/>
          </p:cNvSpPr>
          <p:nvPr/>
        </p:nvSpPr>
        <p:spPr>
          <a:xfrm>
            <a:off x="507339" y="1322454"/>
            <a:ext cx="8888770" cy="2461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Inserimos a validade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9C47F0-7BE3-4B52-A4D6-8A4B4F15E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22" y="4590291"/>
            <a:ext cx="1885950" cy="16002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C8E29E-086D-4B37-88A1-AE829F8FD02F}"/>
              </a:ext>
            </a:extLst>
          </p:cNvPr>
          <p:cNvSpPr/>
          <p:nvPr/>
        </p:nvSpPr>
        <p:spPr>
          <a:xfrm>
            <a:off x="276225" y="4379066"/>
            <a:ext cx="600075" cy="2674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CC6A2028-1085-41F4-9CB3-3B9E961E0A55}"/>
              </a:ext>
            </a:extLst>
          </p:cNvPr>
          <p:cNvSpPr/>
          <p:nvPr/>
        </p:nvSpPr>
        <p:spPr>
          <a:xfrm rot="5400000">
            <a:off x="436894" y="5115150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3" name="Espaço Reservado para Conteúdo 1">
            <a:extLst>
              <a:ext uri="{FF2B5EF4-FFF2-40B4-BE49-F238E27FC236}">
                <a16:creationId xmlns:a16="http://schemas.microsoft.com/office/drawing/2014/main" id="{90CF896F-96A3-46D6-A10A-22CF0ED0793C}"/>
              </a:ext>
            </a:extLst>
          </p:cNvPr>
          <p:cNvSpPr txBox="1">
            <a:spLocks/>
          </p:cNvSpPr>
          <p:nvPr/>
        </p:nvSpPr>
        <p:spPr>
          <a:xfrm>
            <a:off x="4391018" y="5298140"/>
            <a:ext cx="4523280" cy="1012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Selecione a </a:t>
            </a:r>
            <a:r>
              <a:rPr lang="pt-BR" sz="1600" b="1" dirty="0"/>
              <a:t>validade</a:t>
            </a:r>
            <a:r>
              <a:rPr lang="pt-BR" sz="1600" dirty="0"/>
              <a:t> (ciclo) do plano e clique em </a:t>
            </a:r>
            <a:r>
              <a:rPr lang="pt-BR" sz="1600" dirty="0">
                <a:solidFill>
                  <a:schemeClr val="bg2"/>
                </a:solidFill>
                <a:highlight>
                  <a:srgbClr val="096881"/>
                </a:highlight>
              </a:rPr>
              <a:t>Salvar.</a:t>
            </a:r>
          </a:p>
          <a:p>
            <a:r>
              <a:rPr lang="pt-BR" sz="1600" dirty="0"/>
              <a:t>Logo após clique em uma composição disponível para configurar.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EBFC2CB4-7E11-47FF-A901-5D9B9F6FE057}"/>
              </a:ext>
            </a:extLst>
          </p:cNvPr>
          <p:cNvSpPr/>
          <p:nvPr/>
        </p:nvSpPr>
        <p:spPr>
          <a:xfrm rot="5400000">
            <a:off x="6151772" y="4392565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B487CB30-3E16-480A-A44A-8051AC36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 - bônus</a:t>
            </a:r>
          </a:p>
        </p:txBody>
      </p:sp>
    </p:spTree>
    <p:extLst>
      <p:ext uri="{BB962C8B-B14F-4D97-AF65-F5344CB8AC3E}">
        <p14:creationId xmlns:p14="http://schemas.microsoft.com/office/powerpoint/2010/main" val="407893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78AB33-EF55-4158-BCF4-45B606C2C1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8B554E-437B-428B-B3E3-A93A075A44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4517649-69DF-4916-A5ED-C05B63CB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73" y="2098013"/>
            <a:ext cx="6325536" cy="4445533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E7CD6898-AC06-4D15-AE26-58A13F682F5F}"/>
              </a:ext>
            </a:extLst>
          </p:cNvPr>
          <p:cNvSpPr/>
          <p:nvPr/>
        </p:nvSpPr>
        <p:spPr>
          <a:xfrm rot="5400000">
            <a:off x="2139084" y="3342620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3" name="Espaço Reservado para Conteúdo 1">
            <a:extLst>
              <a:ext uri="{FF2B5EF4-FFF2-40B4-BE49-F238E27FC236}">
                <a16:creationId xmlns:a16="http://schemas.microsoft.com/office/drawing/2014/main" id="{4C2DD466-9093-46F9-8314-EF6332A17E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a composição (bônus) uma nova tela se abre solicitando a vigência do bônus (tempo que ficará liberado para adesão)</a:t>
            </a:r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INSERIR</a:t>
            </a:r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7EAE5230-9614-4AFC-BFB9-12959A84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 - bônus</a:t>
            </a:r>
          </a:p>
        </p:txBody>
      </p:sp>
    </p:spTree>
    <p:extLst>
      <p:ext uri="{BB962C8B-B14F-4D97-AF65-F5344CB8AC3E}">
        <p14:creationId xmlns:p14="http://schemas.microsoft.com/office/powerpoint/2010/main" val="311504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A3AC3528-BF3D-4ACB-A73D-55CD7E36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42" y="1427444"/>
            <a:ext cx="400174" cy="55023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92EF301-EBB3-4E61-A099-3D42AA6B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42" y="1430114"/>
            <a:ext cx="433827" cy="586942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44D1A7F7-DB09-461A-A7E7-A4DE406E0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finalizar a tela anterior fica preenchida com os bônus cadastrado com status </a:t>
            </a:r>
            <a:r>
              <a:rPr lang="pt-BR" sz="1600" b="1" dirty="0">
                <a:solidFill>
                  <a:schemeClr val="accent2"/>
                </a:solidFill>
              </a:rPr>
              <a:t>Pendente</a:t>
            </a:r>
            <a:r>
              <a:rPr lang="pt-BR" sz="1600" dirty="0"/>
              <a:t>, é necessário aprovar         o bônus, ou excluir </a:t>
            </a:r>
          </a:p>
          <a:p>
            <a:r>
              <a:rPr lang="pt-BR" sz="1600" dirty="0"/>
              <a:t>Após aprovar o bônus é possível somente arquivar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56F5B0-94A8-4C03-86CE-2543B7EE0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12" y="2238790"/>
            <a:ext cx="8705850" cy="3724275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38C879-F7C8-4DB8-8300-20C15259F8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EAB790-6A03-42D3-966F-3E78B37AFE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7C7D1F-4E37-4A7F-8B49-611FA4F35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57" y="1717724"/>
            <a:ext cx="419004" cy="478862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8B13DEEB-F603-4AE4-8D8F-C8130F1D270B}"/>
              </a:ext>
            </a:extLst>
          </p:cNvPr>
          <p:cNvSpPr/>
          <p:nvPr/>
        </p:nvSpPr>
        <p:spPr>
          <a:xfrm>
            <a:off x="8889629" y="389726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8079CE7B-2217-465B-9361-FF37C1B6B8CB}"/>
              </a:ext>
            </a:extLst>
          </p:cNvPr>
          <p:cNvSpPr/>
          <p:nvPr/>
        </p:nvSpPr>
        <p:spPr>
          <a:xfrm rot="10800000">
            <a:off x="8839879" y="5671645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22" name="Título 2">
            <a:extLst>
              <a:ext uri="{FF2B5EF4-FFF2-40B4-BE49-F238E27FC236}">
                <a16:creationId xmlns:a16="http://schemas.microsoft.com/office/drawing/2014/main" id="{AB5656D0-C5F0-432A-A672-4F620A51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 - bônus</a:t>
            </a:r>
          </a:p>
        </p:txBody>
      </p:sp>
    </p:spTree>
    <p:extLst>
      <p:ext uri="{BB962C8B-B14F-4D97-AF65-F5344CB8AC3E}">
        <p14:creationId xmlns:p14="http://schemas.microsoft.com/office/powerpoint/2010/main" val="39590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C6943E-2C3C-4815-9E96-860D16F7DA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032F60-8B61-4705-B2EC-4A752F8E5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84478D-9F4E-4490-9708-6AB04432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437"/>
            <a:ext cx="9906000" cy="3535171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87E36118-DCEF-4844-85C3-4617651E9B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1356294"/>
          </a:xfrm>
        </p:spPr>
        <p:txBody>
          <a:bodyPr/>
          <a:lstStyle/>
          <a:p>
            <a:r>
              <a:rPr lang="pt-BR" sz="1600" dirty="0"/>
              <a:t>Dentro de Planos Personalizados&gt; Disposição.</a:t>
            </a:r>
          </a:p>
          <a:p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Disposição</a:t>
            </a:r>
            <a:r>
              <a:rPr lang="pt-BR" sz="1600" dirty="0"/>
              <a:t>, define a ordem de visualização dos planos (App RW)</a:t>
            </a: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DA7A9901-6837-4737-AB58-9D68F2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Disposição</a:t>
            </a:r>
          </a:p>
        </p:txBody>
      </p:sp>
    </p:spTree>
    <p:extLst>
      <p:ext uri="{BB962C8B-B14F-4D97-AF65-F5344CB8AC3E}">
        <p14:creationId xmlns:p14="http://schemas.microsoft.com/office/powerpoint/2010/main" val="283282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C2023D-0F57-455D-BD60-B1B3FE9B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EDC3D8-EA1C-454C-BD03-0A522169F2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613659-90AC-49AC-B95B-FBCBC75D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945"/>
            <a:ext cx="9906000" cy="3019209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7DBF10A8-DEB9-4150-B324-F23A59B024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1356294"/>
          </a:xfrm>
        </p:spPr>
        <p:txBody>
          <a:bodyPr/>
          <a:lstStyle/>
          <a:p>
            <a:r>
              <a:rPr lang="pt-BR" sz="1600" dirty="0"/>
              <a:t>Vamos criar os Planos, basicamente o processo é similar ao de Planos Personalizados.</a:t>
            </a:r>
          </a:p>
          <a:p>
            <a:r>
              <a:rPr lang="pt-BR" sz="1600" dirty="0"/>
              <a:t>Basta inserir a validade do plano e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  <a:r>
              <a:rPr lang="pt-BR" sz="1600" dirty="0">
                <a:highlight>
                  <a:srgbClr val="0D8AAC"/>
                </a:highlight>
              </a:rPr>
              <a:t>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B6243D-F262-4B37-8D1A-8D71CD2CA5D9}"/>
              </a:ext>
            </a:extLst>
          </p:cNvPr>
          <p:cNvSpPr/>
          <p:nvPr/>
        </p:nvSpPr>
        <p:spPr>
          <a:xfrm>
            <a:off x="319088" y="4338646"/>
            <a:ext cx="614363" cy="2674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C697C18E-BF1B-4B0F-B630-D0891D03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</a:t>
            </a:r>
            <a:r>
              <a:rPr lang="pt-BR" dirty="0" err="1"/>
              <a:t>Pré</a:t>
            </a:r>
            <a:r>
              <a:rPr lang="pt-BR" dirty="0"/>
              <a:t> Configurados</a:t>
            </a:r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F70EBA91-1D0A-4DD9-A326-8B2A4446554B}"/>
              </a:ext>
            </a:extLst>
          </p:cNvPr>
          <p:cNvSpPr/>
          <p:nvPr/>
        </p:nvSpPr>
        <p:spPr>
          <a:xfrm rot="16200000">
            <a:off x="2060360" y="5281214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C5D27-29B8-46A4-8333-9256BA7EDA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E82E-4B7C-4BD8-BF6F-6AFA63BD36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008AA6-03F6-487B-AEE5-41C8DD7F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132"/>
            <a:ext cx="9906000" cy="411145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7B1AB59-A68E-4A6C-9B37-EF9D7DD1CF29}"/>
              </a:ext>
            </a:extLst>
          </p:cNvPr>
          <p:cNvSpPr/>
          <p:nvPr/>
        </p:nvSpPr>
        <p:spPr>
          <a:xfrm>
            <a:off x="6885764" y="3456923"/>
            <a:ext cx="2877214" cy="28296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CD6D97B9-4419-4D2B-AE15-D7C09DA145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o período de validade do plano, uma nova aba com os planos disponíveis se abre.</a:t>
            </a:r>
          </a:p>
          <a:p>
            <a:r>
              <a:rPr lang="pt-BR" sz="1600" dirty="0"/>
              <a:t>Selecione as composições disponíveis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873DD44B-A72F-4A67-A074-DEF5FF1D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</a:t>
            </a:r>
            <a:r>
              <a:rPr lang="pt-BR" dirty="0" err="1"/>
              <a:t>Pré</a:t>
            </a:r>
            <a:r>
              <a:rPr lang="pt-BR" dirty="0"/>
              <a:t> Configurados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2210558C-574A-4EDB-8075-F5A99AF06461}"/>
              </a:ext>
            </a:extLst>
          </p:cNvPr>
          <p:cNvSpPr/>
          <p:nvPr/>
        </p:nvSpPr>
        <p:spPr>
          <a:xfrm rot="5400000">
            <a:off x="6027450" y="4566509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7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F59B6C-B3F5-40F8-9E15-280FE54B2F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EB380B-7194-4576-9C13-21AC4345EF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5A403-1F90-43FF-A608-F3911241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54" y="1582341"/>
            <a:ext cx="4854797" cy="4780123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AC1D3E3E-5718-44DA-85C8-8EFDA3E3B4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o plano, uma nova tela se abre solicitando a vigência do componente (tempo que ficará liberado para compra) 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FF8B6A1F-EFD0-46D6-B045-3895A2C9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</a:t>
            </a:r>
            <a:r>
              <a:rPr lang="pt-BR" dirty="0" err="1"/>
              <a:t>Pré</a:t>
            </a:r>
            <a:r>
              <a:rPr lang="pt-BR" dirty="0"/>
              <a:t> Configurados</a:t>
            </a: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05CF0714-7ADC-4AD2-8DC3-5645578DE9D4}"/>
              </a:ext>
            </a:extLst>
          </p:cNvPr>
          <p:cNvSpPr txBox="1">
            <a:spLocks/>
          </p:cNvSpPr>
          <p:nvPr/>
        </p:nvSpPr>
        <p:spPr>
          <a:xfrm>
            <a:off x="507339" y="2630749"/>
            <a:ext cx="3853646" cy="1209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preço deve ser inserido com impostos.</a:t>
            </a:r>
            <a:endParaRPr lang="pt-BR" sz="1600" dirty="0">
              <a:highlight>
                <a:srgbClr val="096881"/>
              </a:highlight>
            </a:endParaRPr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INSERIR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3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843693F-D71B-41B0-B38F-56144889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48" y="5492473"/>
            <a:ext cx="481537" cy="608257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DF707C36-CFAF-4CC2-8F30-C993DF0E2CC1}"/>
              </a:ext>
            </a:extLst>
          </p:cNvPr>
          <p:cNvSpPr txBox="1">
            <a:spLocks/>
          </p:cNvSpPr>
          <p:nvPr/>
        </p:nvSpPr>
        <p:spPr>
          <a:xfrm>
            <a:off x="615677" y="5422544"/>
            <a:ext cx="4095141" cy="1055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É necessário aprovar para torna-lo válido</a:t>
            </a:r>
          </a:p>
          <a:p>
            <a:r>
              <a:rPr lang="pt-BR" sz="1600" dirty="0"/>
              <a:t>Clique no ícone              conforme a imagem</a:t>
            </a:r>
          </a:p>
          <a:p>
            <a:r>
              <a:rPr lang="pt-BR" sz="1600" dirty="0"/>
              <a:t>Depois clique em </a:t>
            </a:r>
            <a:r>
              <a:rPr lang="pt-BR" sz="1600" dirty="0">
                <a:solidFill>
                  <a:schemeClr val="bg2"/>
                </a:solidFill>
                <a:highlight>
                  <a:srgbClr val="096881"/>
                </a:highlight>
              </a:rPr>
              <a:t>CONFIRMAR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B3DAB6-F85B-425E-B294-CDCF1DEB0F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9A59A9-C428-4769-8A5C-5B53422836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135D84-65C3-4215-8D18-1D921109C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8" y="1768183"/>
            <a:ext cx="8923979" cy="3661946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1E7DB855-A5A0-44EF-9D6C-1DE350456D09}"/>
              </a:ext>
            </a:extLst>
          </p:cNvPr>
          <p:cNvSpPr txBox="1">
            <a:spLocks/>
          </p:cNvSpPr>
          <p:nvPr/>
        </p:nvSpPr>
        <p:spPr>
          <a:xfrm>
            <a:off x="507339" y="1322454"/>
            <a:ext cx="8888770" cy="2461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Após a inserção do Plano ele fica com status </a:t>
            </a:r>
            <a:r>
              <a:rPr lang="pt-BR" sz="1600" b="1" dirty="0">
                <a:solidFill>
                  <a:srgbClr val="FF9933"/>
                </a:solidFill>
              </a:rPr>
              <a:t>Pendente</a:t>
            </a:r>
            <a:r>
              <a:rPr lang="pt-BR" sz="1600" dirty="0"/>
              <a:t> 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4A8E13C-4966-401D-ACD3-B52F8F15EEA7}"/>
              </a:ext>
            </a:extLst>
          </p:cNvPr>
          <p:cNvSpPr/>
          <p:nvPr/>
        </p:nvSpPr>
        <p:spPr>
          <a:xfrm>
            <a:off x="8633378" y="3669495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AE8A1E-8293-43BD-A0E7-AC9A1312A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030" y="4648265"/>
            <a:ext cx="4391025" cy="1857375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67F5378A-40BF-45A3-961F-9856AB96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</a:t>
            </a:r>
            <a:r>
              <a:rPr lang="pt-BR" dirty="0" err="1"/>
              <a:t>Pré</a:t>
            </a:r>
            <a:r>
              <a:rPr lang="pt-BR" dirty="0"/>
              <a:t> Configurados</a:t>
            </a:r>
          </a:p>
        </p:txBody>
      </p:sp>
    </p:spTree>
    <p:extLst>
      <p:ext uri="{BB962C8B-B14F-4D97-AF65-F5344CB8AC3E}">
        <p14:creationId xmlns:p14="http://schemas.microsoft.com/office/powerpoint/2010/main" val="7283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8A4FD04-2CFB-4A48-A2F7-8BF6DD67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5" y="1372822"/>
            <a:ext cx="8780464" cy="53144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F7D073B-197A-4AFF-8748-2E4F30BD20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78476" y="1898510"/>
            <a:ext cx="7315191" cy="3711394"/>
          </a:xfrm>
        </p:spPr>
        <p:txBody>
          <a:bodyPr/>
          <a:lstStyle/>
          <a:p>
            <a:r>
              <a:rPr lang="pt-BR" sz="1600" dirty="0"/>
              <a:t>Onde vamos vender?</a:t>
            </a:r>
          </a:p>
          <a:p>
            <a:pPr marL="0" indent="0">
              <a:buNone/>
            </a:pPr>
            <a:r>
              <a:rPr lang="pt-BR" sz="1600" dirty="0"/>
              <a:t>Quais canais serão utilizados para as vendas</a:t>
            </a:r>
          </a:p>
          <a:p>
            <a:pPr marL="0" indent="0">
              <a:buNone/>
            </a:pPr>
            <a:r>
              <a:rPr lang="pt-BR" sz="1600" dirty="0" err="1"/>
              <a:t>Ex</a:t>
            </a:r>
            <a:r>
              <a:rPr lang="pt-BR" sz="1600" dirty="0"/>
              <a:t>: WEB, APP, Atendimento...</a:t>
            </a:r>
          </a:p>
          <a:p>
            <a:pPr marL="0" indent="0">
              <a:buNone/>
            </a:pP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Para quem vamos vender?</a:t>
            </a:r>
          </a:p>
          <a:p>
            <a:pPr marL="0" indent="0">
              <a:buNone/>
            </a:pPr>
            <a:r>
              <a:rPr lang="pt-BR" sz="1600" dirty="0"/>
              <a:t>Qual perfil  vamos escolher para realizar a venda</a:t>
            </a:r>
          </a:p>
          <a:p>
            <a:pPr marL="0" indent="0">
              <a:buNone/>
            </a:pPr>
            <a:r>
              <a:rPr lang="pt-BR" sz="1600" dirty="0" err="1"/>
              <a:t>Ex</a:t>
            </a:r>
            <a:r>
              <a:rPr lang="pt-BR" sz="1600" dirty="0"/>
              <a:t>: Idosos, Mulheres, Jovens, Homens...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O que é, e como vamos vender?</a:t>
            </a:r>
          </a:p>
          <a:p>
            <a:pPr marL="0" indent="0">
              <a:buNone/>
            </a:pPr>
            <a:r>
              <a:rPr lang="pt-BR" sz="1600" dirty="0"/>
              <a:t>Quais são os produtos e promoções, vigência e regulamento...</a:t>
            </a:r>
          </a:p>
          <a:p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868C-2163-4DBE-952A-BE27E1898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D224B-FF56-4C08-80C5-86B56E4A3D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819D721D-835D-4C55-952C-97E61D82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</a:t>
            </a:r>
          </a:p>
        </p:txBody>
      </p:sp>
    </p:spTree>
    <p:extLst>
      <p:ext uri="{BB962C8B-B14F-4D97-AF65-F5344CB8AC3E}">
        <p14:creationId xmlns:p14="http://schemas.microsoft.com/office/powerpoint/2010/main" val="9092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762C2C-A153-44E6-8DDD-D251702F40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15984-9BB6-47EF-B030-C2D62E98B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0DB8EF3A-2FFC-4F6D-950B-937969A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</a:t>
            </a:r>
            <a:r>
              <a:rPr lang="pt-BR" dirty="0" err="1"/>
              <a:t>Pré</a:t>
            </a:r>
            <a:r>
              <a:rPr lang="pt-BR" dirty="0"/>
              <a:t> Configurados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6C946E-C1D0-4130-9778-52F9D461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5" y="1310566"/>
            <a:ext cx="8861728" cy="4611933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B562B44-02D8-4914-AF4C-EFF65886BF34}"/>
              </a:ext>
            </a:extLst>
          </p:cNvPr>
          <p:cNvSpPr/>
          <p:nvPr/>
        </p:nvSpPr>
        <p:spPr>
          <a:xfrm>
            <a:off x="7196025" y="2725062"/>
            <a:ext cx="935101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0B332E6-CCEA-4592-AA45-B747D7FA5D3D}"/>
              </a:ext>
            </a:extLst>
          </p:cNvPr>
          <p:cNvSpPr/>
          <p:nvPr/>
        </p:nvSpPr>
        <p:spPr>
          <a:xfrm>
            <a:off x="7221813" y="3819997"/>
            <a:ext cx="935101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64559F6-1E8F-41DA-B121-44C0596A1B5A}"/>
              </a:ext>
            </a:extLst>
          </p:cNvPr>
          <p:cNvSpPr/>
          <p:nvPr/>
        </p:nvSpPr>
        <p:spPr>
          <a:xfrm>
            <a:off x="7593235" y="4857180"/>
            <a:ext cx="935101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9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82165C-E077-4BF4-8FC2-8FCDF4941E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 dirty="0"/>
              <a:t>MATERIAL CONFIDENCIAL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0C39AD-9FC5-46D9-ACEA-606F0E3DB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3DD4DC6A-5263-4E9A-AE15-1AC77E75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</a:t>
            </a:r>
            <a:r>
              <a:rPr lang="pt-BR" dirty="0" err="1"/>
              <a:t>Pré</a:t>
            </a:r>
            <a:r>
              <a:rPr lang="pt-BR" dirty="0"/>
              <a:t> Configurados</a:t>
            </a:r>
          </a:p>
        </p:txBody>
      </p:sp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79BA2F1C-F084-4B83-B944-A4AA66DACEF9}"/>
              </a:ext>
            </a:extLst>
          </p:cNvPr>
          <p:cNvSpPr txBox="1">
            <a:spLocks/>
          </p:cNvSpPr>
          <p:nvPr/>
        </p:nvSpPr>
        <p:spPr>
          <a:xfrm>
            <a:off x="619881" y="2951302"/>
            <a:ext cx="8891323" cy="2329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pt-BR" sz="1800" dirty="0"/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A5C138"/>
                </a:solidFill>
              </a:rPr>
              <a:t>Aprovado</a:t>
            </a:r>
            <a:r>
              <a:rPr lang="pt-BR" sz="1800" dirty="0"/>
              <a:t>: Configurado e aprovado para produção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rgbClr val="FF6600"/>
                </a:solidFill>
              </a:rPr>
              <a:t>Pendente</a:t>
            </a:r>
            <a:r>
              <a:rPr lang="pt-BR" sz="1800" dirty="0"/>
              <a:t>: Configurado mas não aprovado para produção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accent2">
                    <a:lumMod val="50000"/>
                  </a:schemeClr>
                </a:solidFill>
              </a:rPr>
              <a:t>Arquivado</a:t>
            </a:r>
            <a:r>
              <a:rPr lang="pt-BR" sz="1800" dirty="0"/>
              <a:t>: Configurado, aprovado e foi arquivado, não é possível excluir, pois nesse caso é possível ter clientes ativos.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BEC142-9284-4C3B-A977-B347C8168B12}"/>
              </a:ext>
            </a:extLst>
          </p:cNvPr>
          <p:cNvSpPr/>
          <p:nvPr/>
        </p:nvSpPr>
        <p:spPr>
          <a:xfrm>
            <a:off x="619880" y="1446460"/>
            <a:ext cx="8411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É importante reforçar sobre os status dos Planos, Planos Personalizados e Add-ons: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339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ADA6DF-48DF-471C-BACF-661772D20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68A5CA-1007-423E-AB72-B95D15E012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940C63-1C82-4C82-8DD8-6DC925D3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7" y="2906810"/>
            <a:ext cx="9394591" cy="3395516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C0247A06-AD73-42DC-A86C-9BC87E87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Add-ons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EA0E0CD7-CA0A-4281-9E35-04298BEAD3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786" y="1963683"/>
            <a:ext cx="8891323" cy="666976"/>
          </a:xfrm>
        </p:spPr>
        <p:txBody>
          <a:bodyPr/>
          <a:lstStyle/>
          <a:p>
            <a:r>
              <a:rPr lang="pt-BR" sz="1600" dirty="0"/>
              <a:t>Vamos criar os Add-ons, basicamente o processo é similar ao de Planos.</a:t>
            </a:r>
          </a:p>
          <a:p>
            <a:r>
              <a:rPr lang="pt-BR" sz="1600" dirty="0"/>
              <a:t>Basta inserir a validade do Add-on e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  <a:r>
              <a:rPr lang="pt-BR" sz="1600" dirty="0">
                <a:highlight>
                  <a:srgbClr val="0D8AAC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22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51F87D-792D-46C6-8FEA-A044393BE4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5318D-C24B-41BF-8073-30E3B9A6D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AA1060-1834-48FB-A3EB-B921E2BE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305"/>
            <a:ext cx="9906000" cy="3895241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06FDCDE1-25AC-4AA3-A916-D83C8A3434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o período de validade do Add-on, uma nova aba com os Add-ons disponíveis se abre.</a:t>
            </a:r>
          </a:p>
          <a:p>
            <a:r>
              <a:rPr lang="pt-BR" sz="1600" dirty="0"/>
              <a:t>Selecione os Add-ons disponíveis</a:t>
            </a:r>
          </a:p>
        </p:txBody>
      </p:sp>
      <p:sp>
        <p:nvSpPr>
          <p:cNvPr id="9" name="Seta: para Cima 8">
            <a:extLst>
              <a:ext uri="{FF2B5EF4-FFF2-40B4-BE49-F238E27FC236}">
                <a16:creationId xmlns:a16="http://schemas.microsoft.com/office/drawing/2014/main" id="{375A4671-0DD3-4484-9063-46003B4F9C9A}"/>
              </a:ext>
            </a:extLst>
          </p:cNvPr>
          <p:cNvSpPr/>
          <p:nvPr/>
        </p:nvSpPr>
        <p:spPr>
          <a:xfrm rot="5400000">
            <a:off x="6139990" y="4680730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C245353-0A75-4B7E-85F5-738BE753522A}"/>
              </a:ext>
            </a:extLst>
          </p:cNvPr>
          <p:cNvSpPr/>
          <p:nvPr/>
        </p:nvSpPr>
        <p:spPr>
          <a:xfrm>
            <a:off x="6885764" y="3840479"/>
            <a:ext cx="2877214" cy="244610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81027366-D3EA-41DE-96F0-59492101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Add-ons</a:t>
            </a:r>
          </a:p>
        </p:txBody>
      </p:sp>
    </p:spTree>
    <p:extLst>
      <p:ext uri="{BB962C8B-B14F-4D97-AF65-F5344CB8AC3E}">
        <p14:creationId xmlns:p14="http://schemas.microsoft.com/office/powerpoint/2010/main" val="254874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2F252B-6F0F-4A90-83BF-8FCC16C7A6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C291A0-7095-422F-92FB-D3F83FF15B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E7AC1D34-2263-4853-ACD7-9D9AF4A39DC8}"/>
              </a:ext>
            </a:extLst>
          </p:cNvPr>
          <p:cNvSpPr txBox="1">
            <a:spLocks/>
          </p:cNvSpPr>
          <p:nvPr/>
        </p:nvSpPr>
        <p:spPr>
          <a:xfrm>
            <a:off x="507339" y="1316569"/>
            <a:ext cx="8891323" cy="765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Após selecionar um Add-on, uma nova tela se abre solicitando a vigência do Add-on (tempo que ficará liberado para compra)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0CF20E-4A9A-417F-A774-BE3D0B18D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912" y="1691217"/>
            <a:ext cx="5353050" cy="4695825"/>
          </a:xfrm>
          <a:prstGeom prst="rect">
            <a:avLst/>
          </a:prstGeom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720B1B1D-EF91-4112-ADEC-43B5F241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Add-ons</a:t>
            </a: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E183F7B1-E31B-4215-9647-22504901E2A8}"/>
              </a:ext>
            </a:extLst>
          </p:cNvPr>
          <p:cNvSpPr txBox="1">
            <a:spLocks/>
          </p:cNvSpPr>
          <p:nvPr/>
        </p:nvSpPr>
        <p:spPr>
          <a:xfrm>
            <a:off x="507339" y="2630749"/>
            <a:ext cx="3538273" cy="1209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preço deve ser inserido com impostos.</a:t>
            </a:r>
            <a:endParaRPr lang="pt-BR" sz="1600" dirty="0">
              <a:highlight>
                <a:srgbClr val="096881"/>
              </a:highlight>
            </a:endParaRPr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INSERIR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86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E46A5B0-2752-4D6C-8F1D-828208C5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79" y="5412523"/>
            <a:ext cx="481537" cy="608257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6426F9-833C-47F9-A530-5C4F70253A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D5CDDB-E25C-4AE0-9070-A964CA951D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1B40DC-C419-4817-BE0A-51E1997C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035"/>
            <a:ext cx="9906000" cy="2744230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94663143-76FA-456C-B82F-001175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Add-ons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BC39C8FB-03E9-4038-A6FA-82E8965A3BB1}"/>
              </a:ext>
            </a:extLst>
          </p:cNvPr>
          <p:cNvSpPr txBox="1">
            <a:spLocks/>
          </p:cNvSpPr>
          <p:nvPr/>
        </p:nvSpPr>
        <p:spPr>
          <a:xfrm>
            <a:off x="507339" y="1322454"/>
            <a:ext cx="8888770" cy="2461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Após a inserção do Plano ele fica com status </a:t>
            </a:r>
            <a:r>
              <a:rPr lang="pt-BR" sz="1600" b="1" dirty="0">
                <a:solidFill>
                  <a:srgbClr val="FF9933"/>
                </a:solidFill>
              </a:rPr>
              <a:t>Pendente</a:t>
            </a:r>
            <a:r>
              <a:rPr lang="pt-BR" sz="1600" dirty="0"/>
              <a:t> </a:t>
            </a: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B23DE578-2060-431A-9CCB-324FBFD6CBDF}"/>
              </a:ext>
            </a:extLst>
          </p:cNvPr>
          <p:cNvSpPr txBox="1">
            <a:spLocks/>
          </p:cNvSpPr>
          <p:nvPr/>
        </p:nvSpPr>
        <p:spPr>
          <a:xfrm>
            <a:off x="470546" y="5349643"/>
            <a:ext cx="4095141" cy="1055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É necessário aprovar para torna-lo válido</a:t>
            </a:r>
          </a:p>
          <a:p>
            <a:r>
              <a:rPr lang="pt-BR" sz="1600" dirty="0"/>
              <a:t>Clique no ícone        conforme a imagem</a:t>
            </a:r>
          </a:p>
          <a:p>
            <a:r>
              <a:rPr lang="pt-BR" sz="1600" dirty="0"/>
              <a:t>Depois clique em </a:t>
            </a:r>
            <a:r>
              <a:rPr lang="pt-BR" sz="1600" dirty="0">
                <a:solidFill>
                  <a:schemeClr val="bg2"/>
                </a:solidFill>
                <a:highlight>
                  <a:srgbClr val="096881"/>
                </a:highlight>
              </a:rPr>
              <a:t>CONFIRMAR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EB7158-372E-4341-AB20-6422A0F6A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130" y="4787965"/>
            <a:ext cx="4391025" cy="1857375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92D782B8-0156-45B8-A536-DCA21204227B}"/>
              </a:ext>
            </a:extLst>
          </p:cNvPr>
          <p:cNvSpPr/>
          <p:nvPr/>
        </p:nvSpPr>
        <p:spPr>
          <a:xfrm>
            <a:off x="6354411" y="326294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8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341B26-23D5-4D92-837F-F525EE4EF5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BAF2BD-5490-4446-BC09-CE99BFB71B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1FF767-974E-4F39-B2D8-C3BC1F7C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9906000" cy="2892385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A4DAA7C5-DCFE-4B75-AD0E-1A01B568E7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786" y="2297171"/>
            <a:ext cx="8891323" cy="666976"/>
          </a:xfrm>
        </p:spPr>
        <p:txBody>
          <a:bodyPr/>
          <a:lstStyle/>
          <a:p>
            <a:r>
              <a:rPr lang="pt-BR" sz="1600" dirty="0"/>
              <a:t>Vamos criar as promoções, basicamente o processo e similar ao de Planos.</a:t>
            </a:r>
          </a:p>
          <a:p>
            <a:r>
              <a:rPr lang="pt-BR" sz="1600" dirty="0"/>
              <a:t>Basta inserir a validade da promoção e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salvar</a:t>
            </a:r>
            <a:r>
              <a:rPr lang="pt-BR" sz="1600" dirty="0">
                <a:highlight>
                  <a:srgbClr val="0D8AAC"/>
                </a:highlight>
              </a:rPr>
              <a:t>.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2394D6BE-6CC8-4D8C-A7A3-74DB7DAD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Promoções</a:t>
            </a:r>
          </a:p>
        </p:txBody>
      </p:sp>
    </p:spTree>
    <p:extLst>
      <p:ext uri="{BB962C8B-B14F-4D97-AF65-F5344CB8AC3E}">
        <p14:creationId xmlns:p14="http://schemas.microsoft.com/office/powerpoint/2010/main" val="87356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903C87-3C37-4839-AF93-860EC3B73E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D2F071-3B70-4F0D-B022-B741A5E4AF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919E8B-8EC2-4CC9-A59E-F99A467F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6" y="1657089"/>
            <a:ext cx="5074181" cy="4869490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F58948A2-0A73-465A-895F-CBA27545E6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o período de validade da promoção, uma nova aba com as promoções disponíveis se abre.</a:t>
            </a:r>
          </a:p>
          <a:p>
            <a:r>
              <a:rPr lang="pt-BR" sz="1600" dirty="0"/>
              <a:t>Selecione as promoções disponíveis</a:t>
            </a: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D3880080-8C78-4A80-80D5-95A3C2F599D5}"/>
              </a:ext>
            </a:extLst>
          </p:cNvPr>
          <p:cNvSpPr/>
          <p:nvPr/>
        </p:nvSpPr>
        <p:spPr>
          <a:xfrm rot="5400000">
            <a:off x="4720306" y="4680730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DE4F032-4762-4FAD-BA8C-E182B6B2B9F7}"/>
              </a:ext>
            </a:extLst>
          </p:cNvPr>
          <p:cNvSpPr/>
          <p:nvPr/>
        </p:nvSpPr>
        <p:spPr>
          <a:xfrm>
            <a:off x="5633740" y="3572486"/>
            <a:ext cx="3397718" cy="295409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90E244A7-FAF9-438A-BF38-95B0CEC5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Promoções</a:t>
            </a:r>
          </a:p>
        </p:txBody>
      </p:sp>
    </p:spTree>
    <p:extLst>
      <p:ext uri="{BB962C8B-B14F-4D97-AF65-F5344CB8AC3E}">
        <p14:creationId xmlns:p14="http://schemas.microsoft.com/office/powerpoint/2010/main" val="2889014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03ADA1-90E6-41D6-BA7C-2C12726BB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41A3CD-031F-4437-975A-65BCE83BC2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C7FF54-456E-49A7-907E-06BABB0B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4" y="1863790"/>
            <a:ext cx="5191125" cy="4781550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77D925DE-1A03-49EE-AA7E-620E6CE6474F}"/>
              </a:ext>
            </a:extLst>
          </p:cNvPr>
          <p:cNvSpPr txBox="1">
            <a:spLocks/>
          </p:cNvSpPr>
          <p:nvPr/>
        </p:nvSpPr>
        <p:spPr>
          <a:xfrm>
            <a:off x="507339" y="1316569"/>
            <a:ext cx="8891323" cy="765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Após selecionar uma promoção, uma nova tela se abre solicitando a vigência da promoção (tempo que ficará liberado para compra) 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0681A4B8-7E44-4D4B-AD90-594215F1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Promoções</a:t>
            </a:r>
          </a:p>
        </p:txBody>
      </p:sp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DEB49FBD-9D9A-4A3C-B28F-A346B8B64CBD}"/>
              </a:ext>
            </a:extLst>
          </p:cNvPr>
          <p:cNvSpPr txBox="1">
            <a:spLocks/>
          </p:cNvSpPr>
          <p:nvPr/>
        </p:nvSpPr>
        <p:spPr>
          <a:xfrm>
            <a:off x="507339" y="2630749"/>
            <a:ext cx="4388218" cy="1209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preço deve ser inserido com impostos.</a:t>
            </a:r>
            <a:endParaRPr lang="pt-BR" sz="1600" dirty="0">
              <a:highlight>
                <a:srgbClr val="096881"/>
              </a:highlight>
            </a:endParaRPr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INSERIR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329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86161BA-466D-4373-9ABB-F089284D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79" y="5412523"/>
            <a:ext cx="481537" cy="608257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A353CC-B37F-4146-9536-D8361D7166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1A87BA-52AE-4AB9-B728-6BC4F64037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4A85F1-310A-46FB-80F7-1E529510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568"/>
            <a:ext cx="9906000" cy="3653075"/>
          </a:xfrm>
          <a:prstGeom prst="rect">
            <a:avLst/>
          </a:prstGeom>
        </p:spPr>
      </p:pic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FCA1E17B-41FC-4375-A0EB-B0C359DD9897}"/>
              </a:ext>
            </a:extLst>
          </p:cNvPr>
          <p:cNvSpPr txBox="1">
            <a:spLocks/>
          </p:cNvSpPr>
          <p:nvPr/>
        </p:nvSpPr>
        <p:spPr>
          <a:xfrm>
            <a:off x="507339" y="1322454"/>
            <a:ext cx="8888770" cy="2461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Após a inserção da Promoção ela fica com status </a:t>
            </a:r>
            <a:r>
              <a:rPr lang="pt-BR" sz="1600" b="1" dirty="0">
                <a:solidFill>
                  <a:srgbClr val="FF9933"/>
                </a:solidFill>
              </a:rPr>
              <a:t>Pendente</a:t>
            </a:r>
            <a:r>
              <a:rPr lang="pt-BR" sz="1600" dirty="0"/>
              <a:t> 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C8536E48-627E-4903-8CA5-4D6102CA928C}"/>
              </a:ext>
            </a:extLst>
          </p:cNvPr>
          <p:cNvSpPr txBox="1">
            <a:spLocks/>
          </p:cNvSpPr>
          <p:nvPr/>
        </p:nvSpPr>
        <p:spPr>
          <a:xfrm>
            <a:off x="470546" y="5349643"/>
            <a:ext cx="4095141" cy="1055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É necessário aprovar para torna-la válida</a:t>
            </a:r>
          </a:p>
          <a:p>
            <a:r>
              <a:rPr lang="pt-BR" sz="1600" dirty="0"/>
              <a:t>Clique no ícone         conforme a imagem</a:t>
            </a:r>
          </a:p>
          <a:p>
            <a:r>
              <a:rPr lang="pt-BR" sz="1600" dirty="0"/>
              <a:t>Depois clique em </a:t>
            </a:r>
            <a:r>
              <a:rPr lang="pt-BR" sz="1600" dirty="0">
                <a:solidFill>
                  <a:schemeClr val="bg2"/>
                </a:solidFill>
                <a:highlight>
                  <a:srgbClr val="096881"/>
                </a:highlight>
              </a:rPr>
              <a:t>CONFIRMAR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51577F54-5EEB-4755-B85F-E920C6D8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Promoções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7699612-2F3F-4A35-92BB-1DC3FEC2A333}"/>
              </a:ext>
            </a:extLst>
          </p:cNvPr>
          <p:cNvSpPr/>
          <p:nvPr/>
        </p:nvSpPr>
        <p:spPr>
          <a:xfrm>
            <a:off x="5876109" y="3255654"/>
            <a:ext cx="266851" cy="704109"/>
          </a:xfrm>
          <a:prstGeom prst="downArrow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15D459-98B3-4CE2-93E2-17BC7642D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18" y="4382700"/>
            <a:ext cx="4362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53372-269D-4488-B40D-B96731D824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8D257E-34FC-4FD1-884C-FBC090B347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4A3B76-8306-40FA-8DEA-DA7D0D81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42" y="2335244"/>
            <a:ext cx="1991238" cy="378873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FC80D33-CB92-49E0-A69A-F86BA55640FE}"/>
              </a:ext>
            </a:extLst>
          </p:cNvPr>
          <p:cNvSpPr/>
          <p:nvPr/>
        </p:nvSpPr>
        <p:spPr>
          <a:xfrm>
            <a:off x="846690" y="5280033"/>
            <a:ext cx="1392702" cy="2532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C09C5F-B538-41A9-B872-7FC89CBC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56" y="4367212"/>
            <a:ext cx="2000250" cy="1876425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6A0CE5E-C6AE-46A7-87A7-76AFC2EB2662}"/>
              </a:ext>
            </a:extLst>
          </p:cNvPr>
          <p:cNvSpPr/>
          <p:nvPr/>
        </p:nvSpPr>
        <p:spPr>
          <a:xfrm>
            <a:off x="4902200" y="5778500"/>
            <a:ext cx="1028700" cy="3518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23C9DC3E-CAD3-40EB-9222-6AC8235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Adicionar um novo Catálogo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B7565E-3ED5-4E01-B872-E66B6202E5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641312"/>
          </a:xfrm>
        </p:spPr>
        <p:txBody>
          <a:bodyPr/>
          <a:lstStyle/>
          <a:p>
            <a:r>
              <a:rPr lang="pt-BR" dirty="0"/>
              <a:t>Para adicionar um Catálogo, siga as orientações abaixo.</a:t>
            </a:r>
          </a:p>
        </p:txBody>
      </p:sp>
    </p:spTree>
    <p:extLst>
      <p:ext uri="{BB962C8B-B14F-4D97-AF65-F5344CB8AC3E}">
        <p14:creationId xmlns:p14="http://schemas.microsoft.com/office/powerpoint/2010/main" val="440559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982863-65FA-434D-B835-0300EEE091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93E7CE-FEA2-498E-AD7D-0C8412EF54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E1E2165-35EF-4FE4-91D6-A3FF20B9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Resumo e Observações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7CF884F6-306E-4C69-A99F-D2241D958C8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600" dirty="0">
                <a:latin typeface="Sansation"/>
              </a:rPr>
              <a:t>Tipos de ofertas:</a:t>
            </a:r>
          </a:p>
          <a:p>
            <a:endParaRPr lang="pt-BR" sz="1600" dirty="0">
              <a:latin typeface="Sansation"/>
            </a:endParaRPr>
          </a:p>
          <a:p>
            <a:r>
              <a:rPr lang="pt-BR" sz="1600" dirty="0" err="1">
                <a:latin typeface="Sansation"/>
              </a:rPr>
              <a:t>Plan</a:t>
            </a:r>
            <a:r>
              <a:rPr lang="pt-BR" sz="1600" dirty="0">
                <a:latin typeface="Sansation"/>
              </a:rPr>
              <a:t> – Planos configurados pela operadora.</a:t>
            </a:r>
          </a:p>
          <a:p>
            <a:r>
              <a:rPr lang="pt-BR" sz="1600" dirty="0" err="1">
                <a:latin typeface="Sansation"/>
              </a:rPr>
              <a:t>Custom</a:t>
            </a:r>
            <a:r>
              <a:rPr lang="pt-BR" sz="1600" dirty="0">
                <a:latin typeface="Sansation"/>
              </a:rPr>
              <a:t> </a:t>
            </a:r>
            <a:r>
              <a:rPr lang="pt-BR" sz="1600" dirty="0" err="1">
                <a:latin typeface="Sansation"/>
              </a:rPr>
              <a:t>plan</a:t>
            </a:r>
            <a:r>
              <a:rPr lang="pt-BR" sz="1600" dirty="0">
                <a:latin typeface="Sansation"/>
              </a:rPr>
              <a:t> – Plano customizado pelo cliente.</a:t>
            </a:r>
          </a:p>
          <a:p>
            <a:r>
              <a:rPr lang="pt-BR" sz="1600" dirty="0" err="1">
                <a:latin typeface="Sansation"/>
              </a:rPr>
              <a:t>Addons</a:t>
            </a:r>
            <a:r>
              <a:rPr lang="pt-BR" sz="1600" dirty="0">
                <a:latin typeface="Sansation"/>
              </a:rPr>
              <a:t> – Pacotes adicionais, </a:t>
            </a:r>
            <a:r>
              <a:rPr lang="pt-BR" sz="1600" dirty="0" err="1">
                <a:latin typeface="Sansation"/>
              </a:rPr>
              <a:t>SVAs</a:t>
            </a:r>
            <a:r>
              <a:rPr lang="pt-BR" sz="1600" dirty="0">
                <a:latin typeface="Sansation"/>
              </a:rPr>
              <a:t> (com opção de recorrência ou não) </a:t>
            </a:r>
          </a:p>
          <a:p>
            <a:r>
              <a:rPr lang="pt-BR" sz="1600" dirty="0">
                <a:latin typeface="Sansation"/>
              </a:rPr>
              <a:t>Sales – promoções (tem regulamentos período de vigência)</a:t>
            </a:r>
          </a:p>
          <a:p>
            <a:pPr marL="0" indent="0">
              <a:buNone/>
            </a:pPr>
            <a:endParaRPr lang="pt-BR" sz="1600" dirty="0">
              <a:latin typeface="Sansation"/>
            </a:endParaRPr>
          </a:p>
          <a:p>
            <a:pPr marL="0" indent="0">
              <a:buNone/>
            </a:pPr>
            <a:endParaRPr lang="pt-BR" sz="1600" dirty="0">
              <a:latin typeface="Sansation"/>
            </a:endParaRPr>
          </a:p>
          <a:p>
            <a:pPr marL="0" indent="0">
              <a:buNone/>
            </a:pPr>
            <a:r>
              <a:rPr lang="pt-BR" sz="1600" dirty="0">
                <a:latin typeface="Sansation"/>
              </a:rPr>
              <a:t>Observações:</a:t>
            </a:r>
          </a:p>
          <a:p>
            <a:pPr marL="0" indent="0">
              <a:buNone/>
            </a:pPr>
            <a:endParaRPr lang="pt-BR" sz="1600" dirty="0">
              <a:latin typeface="Sansation"/>
            </a:endParaRPr>
          </a:p>
          <a:p>
            <a:r>
              <a:rPr lang="pt-BR" sz="1600" dirty="0">
                <a:latin typeface="Sansation"/>
              </a:rPr>
              <a:t>É possível ter vários catálogos (segmentação)</a:t>
            </a:r>
          </a:p>
          <a:p>
            <a:r>
              <a:rPr lang="pt-BR" sz="1600" dirty="0">
                <a:latin typeface="Sansation"/>
              </a:rPr>
              <a:t>Todo catálogo tem nome e período de vigência.</a:t>
            </a:r>
          </a:p>
          <a:p>
            <a:r>
              <a:rPr lang="pt-BR" sz="1600" dirty="0">
                <a:latin typeface="Sansation"/>
              </a:rPr>
              <a:t>Todo plano é imutável é possível alterar somente o período de vigência.</a:t>
            </a:r>
          </a:p>
          <a:p>
            <a:r>
              <a:rPr lang="pt-BR" sz="1600" dirty="0">
                <a:latin typeface="Sansation"/>
              </a:rPr>
              <a:t>Refil automático – Quando acaba o saldo ou quando expirou.</a:t>
            </a:r>
          </a:p>
          <a:p>
            <a:r>
              <a:rPr lang="pt-BR" sz="1600" dirty="0">
                <a:latin typeface="Sansation"/>
              </a:rPr>
              <a:t>Renovação automática – Só quando expirou.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1902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Capa Zu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43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1006F10-7005-4905-B88A-73B64C9365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1356294"/>
          </a:xfrm>
        </p:spPr>
        <p:txBody>
          <a:bodyPr/>
          <a:lstStyle/>
          <a:p>
            <a:r>
              <a:rPr lang="pt-BR" sz="1600" dirty="0"/>
              <a:t>Coloque o nome do Catálogo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D41AE1-9B90-4EEC-9E16-672DA9A559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37EB3-DE37-493D-AD1C-367A26ED8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0F9B37-33BC-4DAB-9E60-C11501A7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9" y="1958488"/>
            <a:ext cx="3486150" cy="14287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F5497D-1650-455F-B081-94A4240B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9" y="4497414"/>
            <a:ext cx="7286163" cy="770965"/>
          </a:xfrm>
          <a:prstGeom prst="rect">
            <a:avLst/>
          </a:prstGeom>
        </p:spPr>
      </p:pic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7CE92700-DD3F-4E59-ADAF-79B1D487BCB1}"/>
              </a:ext>
            </a:extLst>
          </p:cNvPr>
          <p:cNvSpPr txBox="1">
            <a:spLocks/>
          </p:cNvSpPr>
          <p:nvPr/>
        </p:nvSpPr>
        <p:spPr>
          <a:xfrm>
            <a:off x="504786" y="3905826"/>
            <a:ext cx="8891323" cy="4328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Coloque o período de vigência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748A889-0554-4E3B-BB37-3697A7F7F475}"/>
              </a:ext>
            </a:extLst>
          </p:cNvPr>
          <p:cNvSpPr/>
          <p:nvPr/>
        </p:nvSpPr>
        <p:spPr>
          <a:xfrm>
            <a:off x="324459" y="4708942"/>
            <a:ext cx="6132612" cy="4116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42410F-8505-4FB2-B5B6-3C2FA8FDD839}"/>
              </a:ext>
            </a:extLst>
          </p:cNvPr>
          <p:cNvSpPr/>
          <p:nvPr/>
        </p:nvSpPr>
        <p:spPr>
          <a:xfrm>
            <a:off x="6718300" y="4702592"/>
            <a:ext cx="800100" cy="4257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A1B10DAB-E4DE-4D56-8766-FEDA02750FB5}"/>
              </a:ext>
            </a:extLst>
          </p:cNvPr>
          <p:cNvSpPr/>
          <p:nvPr/>
        </p:nvSpPr>
        <p:spPr>
          <a:xfrm>
            <a:off x="7322234" y="3608313"/>
            <a:ext cx="1413803" cy="923475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600" dirty="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rPr>
              <a:t>Clique em salvar</a:t>
            </a:r>
          </a:p>
        </p:txBody>
      </p:sp>
      <p:sp>
        <p:nvSpPr>
          <p:cNvPr id="22" name="Título 2">
            <a:extLst>
              <a:ext uri="{FF2B5EF4-FFF2-40B4-BE49-F238E27FC236}">
                <a16:creationId xmlns:a16="http://schemas.microsoft.com/office/drawing/2014/main" id="{BE3067CC-3619-4553-A235-A1B42BE4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Adicionar um novo Catálogo</a:t>
            </a:r>
          </a:p>
        </p:txBody>
      </p:sp>
    </p:spTree>
    <p:extLst>
      <p:ext uri="{BB962C8B-B14F-4D97-AF65-F5344CB8AC3E}">
        <p14:creationId xmlns:p14="http://schemas.microsoft.com/office/powerpoint/2010/main" val="33685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038000-CE0B-46C1-9625-583A685EF5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 dirty="0"/>
              <a:t>MATERIAL CONFIDENCIAL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1928FF-2F93-46EF-8C01-84CD8E7AE5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51F8DB-603B-480D-9AD3-A2765A05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38"/>
            <a:ext cx="9906000" cy="2081914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55F35A0E-7CE4-48F9-B86F-E5078DD6F1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1356294"/>
          </a:xfrm>
        </p:spPr>
        <p:txBody>
          <a:bodyPr/>
          <a:lstStyle/>
          <a:p>
            <a:r>
              <a:rPr lang="pt-BR" sz="1600" dirty="0"/>
              <a:t>Dentro de Dados Gerais&gt; temos Perfis e Canais</a:t>
            </a:r>
          </a:p>
          <a:p>
            <a:r>
              <a:rPr lang="pt-BR" sz="1600" dirty="0"/>
              <a:t>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Perfis</a:t>
            </a:r>
            <a:r>
              <a:rPr lang="pt-BR" sz="1600" dirty="0"/>
              <a:t> vamos selecionar o tipo de público para o catálogo.</a:t>
            </a:r>
          </a:p>
          <a:p>
            <a:r>
              <a:rPr lang="pt-BR" sz="1600" dirty="0"/>
              <a:t>Clique no público que deseja adicionado.</a:t>
            </a:r>
          </a:p>
          <a:p>
            <a:r>
              <a:rPr lang="pt-BR" sz="1600" dirty="0"/>
              <a:t>Se não for associado um perfil todos os perfis existentes serão atingidos pelo Catálogo.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C725617-4424-47C6-97C2-DC02662B9EF5}"/>
              </a:ext>
            </a:extLst>
          </p:cNvPr>
          <p:cNvSpPr/>
          <p:nvPr/>
        </p:nvSpPr>
        <p:spPr>
          <a:xfrm>
            <a:off x="6483764" y="4892881"/>
            <a:ext cx="2943034" cy="469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6FF5503B-F5FE-40FA-A71B-35F6D19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Adicionar um novo Catálogo</a:t>
            </a:r>
          </a:p>
        </p:txBody>
      </p:sp>
    </p:spTree>
    <p:extLst>
      <p:ext uri="{BB962C8B-B14F-4D97-AF65-F5344CB8AC3E}">
        <p14:creationId xmlns:p14="http://schemas.microsoft.com/office/powerpoint/2010/main" val="26626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AC5D11-48A5-4735-9729-0CBF770602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256F60-8897-4FC4-950F-07695E00C3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C7A6F0-6861-4F7F-9F0B-93A2E387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3457"/>
            <a:ext cx="9906000" cy="209579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A106E6A-D6A6-4DCA-99BC-1BFECE8440A2}"/>
              </a:ext>
            </a:extLst>
          </p:cNvPr>
          <p:cNvSpPr/>
          <p:nvPr/>
        </p:nvSpPr>
        <p:spPr>
          <a:xfrm>
            <a:off x="6511900" y="4892870"/>
            <a:ext cx="2943034" cy="469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B7C6BF0D-2FDF-4D12-A085-6CAE7D9BE9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1356294"/>
          </a:xfrm>
        </p:spPr>
        <p:txBody>
          <a:bodyPr/>
          <a:lstStyle/>
          <a:p>
            <a:r>
              <a:rPr lang="pt-BR" sz="1600" dirty="0"/>
              <a:t>Dentro de Dados Gerais&gt; temos Perfis e Canais</a:t>
            </a:r>
          </a:p>
          <a:p>
            <a:r>
              <a:rPr lang="pt-BR" sz="1600" dirty="0"/>
              <a:t>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Canais</a:t>
            </a:r>
            <a:r>
              <a:rPr lang="pt-BR" sz="1600" dirty="0"/>
              <a:t> vamos selecionar o tipo de Canal que será direcionado o catálogo.</a:t>
            </a:r>
          </a:p>
          <a:p>
            <a:r>
              <a:rPr lang="pt-BR" sz="1600" dirty="0"/>
              <a:t>Clique em quais canais serão adicionados para esse Catálogo.</a:t>
            </a:r>
          </a:p>
          <a:p>
            <a:r>
              <a:rPr lang="pt-BR" sz="1600" dirty="0"/>
              <a:t>Se não for associado nenhum canal todos os canais serão atingidos pelo Catálogo.</a:t>
            </a: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E3388D5B-1903-4A72-8B48-17FF93ED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Adicionar um novo Catálogo</a:t>
            </a:r>
          </a:p>
        </p:txBody>
      </p:sp>
    </p:spTree>
    <p:extLst>
      <p:ext uri="{BB962C8B-B14F-4D97-AF65-F5344CB8AC3E}">
        <p14:creationId xmlns:p14="http://schemas.microsoft.com/office/powerpoint/2010/main" val="3903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AC5D11-48A5-4735-9729-0CBF770602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256F60-8897-4FC4-950F-07695E00C3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B7C6BF0D-2FDF-4D12-A085-6CAE7D9BE9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Dentro de Planos Personalizados&gt; temos Planos Personalizados</a:t>
            </a:r>
          </a:p>
          <a:p>
            <a:r>
              <a:rPr lang="pt-BR" sz="1600" dirty="0"/>
              <a:t>Em </a:t>
            </a:r>
            <a:r>
              <a:rPr lang="pt-BR" sz="1600" dirty="0">
                <a:solidFill>
                  <a:schemeClr val="bg1"/>
                </a:solidFill>
                <a:highlight>
                  <a:srgbClr val="0D8AAC"/>
                </a:highlight>
              </a:rPr>
              <a:t>Planos Personalizados</a:t>
            </a:r>
            <a:r>
              <a:rPr lang="pt-BR" sz="1600" dirty="0"/>
              <a:t> obrigatoriamente deve se adicionar uma validade do plano.</a:t>
            </a:r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E9F62B-E8E4-48E1-8A67-83C79281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7966"/>
            <a:ext cx="9906000" cy="1694943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A106E6A-D6A6-4DCA-99BC-1BFECE8440A2}"/>
              </a:ext>
            </a:extLst>
          </p:cNvPr>
          <p:cNvSpPr/>
          <p:nvPr/>
        </p:nvSpPr>
        <p:spPr>
          <a:xfrm>
            <a:off x="285750" y="4376738"/>
            <a:ext cx="614364" cy="2451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3" name="Seta: para Cima 2">
            <a:extLst>
              <a:ext uri="{FF2B5EF4-FFF2-40B4-BE49-F238E27FC236}">
                <a16:creationId xmlns:a16="http://schemas.microsoft.com/office/drawing/2014/main" id="{1032828B-0C36-4FDF-91F4-7D5B2AE3C74B}"/>
              </a:ext>
            </a:extLst>
          </p:cNvPr>
          <p:cNvSpPr/>
          <p:nvPr/>
        </p:nvSpPr>
        <p:spPr>
          <a:xfrm rot="5400000">
            <a:off x="1266994" y="5415392"/>
            <a:ext cx="600484" cy="83010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3A3AD55B-E4DB-4A28-94ED-3F0F526290D5}"/>
              </a:ext>
            </a:extLst>
          </p:cNvPr>
          <p:cNvSpPr txBox="1">
            <a:spLocks/>
          </p:cNvSpPr>
          <p:nvPr/>
        </p:nvSpPr>
        <p:spPr>
          <a:xfrm>
            <a:off x="4391018" y="5298140"/>
            <a:ext cx="4523280" cy="1012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Selecione a validade (ciclo) do plano em clique em </a:t>
            </a:r>
            <a:r>
              <a:rPr lang="pt-BR" sz="1600" dirty="0">
                <a:solidFill>
                  <a:schemeClr val="bg2"/>
                </a:solidFill>
                <a:highlight>
                  <a:srgbClr val="096881"/>
                </a:highlight>
              </a:rPr>
              <a:t>Salvar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6B047B6-DE8D-4E71-A02B-776BB5D5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4973192"/>
            <a:ext cx="1962150" cy="1714500"/>
          </a:xfrm>
          <a:prstGeom prst="rect">
            <a:avLst/>
          </a:prstGeom>
        </p:spPr>
      </p:pic>
      <p:sp>
        <p:nvSpPr>
          <p:cNvPr id="15" name="Título 2">
            <a:extLst>
              <a:ext uri="{FF2B5EF4-FFF2-40B4-BE49-F238E27FC236}">
                <a16:creationId xmlns:a16="http://schemas.microsoft.com/office/drawing/2014/main" id="{C43AA79A-86E9-419B-93F1-767E6939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205451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884E82E-0136-4B50-9AE0-E50A209B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603"/>
            <a:ext cx="9906000" cy="3182436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AC5D11-48A5-4735-9729-0CBF770602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256F60-8897-4FC4-950F-07695E00C3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B7C6BF0D-2FDF-4D12-A085-6CAE7D9BE9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o período de validade do plano, uma nova aba com os planos disponíveis se abre.</a:t>
            </a:r>
          </a:p>
          <a:p>
            <a:r>
              <a:rPr lang="pt-BR" sz="1600" dirty="0"/>
              <a:t>Selecione as composições disponíveis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A106E6A-D6A6-4DCA-99BC-1BFECE8440A2}"/>
              </a:ext>
            </a:extLst>
          </p:cNvPr>
          <p:cNvSpPr/>
          <p:nvPr/>
        </p:nvSpPr>
        <p:spPr>
          <a:xfrm>
            <a:off x="7023737" y="4730761"/>
            <a:ext cx="2640767" cy="14570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pt-BR" sz="1400" dirty="0" err="1">
              <a:solidFill>
                <a:schemeClr val="tx1"/>
              </a:solidFill>
              <a:latin typeface="Sansation" charset="0"/>
              <a:ea typeface="Sansation" charset="0"/>
              <a:cs typeface="Sansation" charset="0"/>
            </a:endParaRPr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A541423D-0AE9-4EB0-B41F-C8DE8D2C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42509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15E25A-4446-414E-AC86-EE1BC5F45A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pt-BR"/>
              <a:t>MATERIAL CONFIDENCIAL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8AB5F4-F194-40A7-8BC3-FDAB8E0E46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C091F9-CDCB-4C00-8FA5-356F7543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12" y="1839510"/>
            <a:ext cx="5542597" cy="4661831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545A71D3-32CD-455A-8562-3D56E1762B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7339" y="1316569"/>
            <a:ext cx="8891323" cy="765449"/>
          </a:xfrm>
        </p:spPr>
        <p:txBody>
          <a:bodyPr/>
          <a:lstStyle/>
          <a:p>
            <a:r>
              <a:rPr lang="pt-BR" sz="1600" dirty="0"/>
              <a:t>Após selecionar a composição uma nova tela se abre solicitando a vigência do componente (tempo que ficará liberado para compra) </a:t>
            </a:r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F6CAD4D9-280F-44D0-A8C4-7D508D0F0972}"/>
              </a:ext>
            </a:extLst>
          </p:cNvPr>
          <p:cNvSpPr txBox="1">
            <a:spLocks/>
          </p:cNvSpPr>
          <p:nvPr/>
        </p:nvSpPr>
        <p:spPr>
          <a:xfrm>
            <a:off x="507339" y="2630749"/>
            <a:ext cx="2981449" cy="1209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/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365125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541338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717550" algn="l"/>
              </a:tabLst>
              <a:defRPr lang="es-ES_tradnl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tabLst>
                <a:tab pos="893763" algn="l"/>
              </a:tabLst>
              <a:defRPr lang="pt-BR" sz="1400" b="0" i="0" kern="1200">
                <a:solidFill>
                  <a:schemeClr val="tx1"/>
                </a:solidFill>
                <a:latin typeface="Sansation" charset="0"/>
                <a:ea typeface="Sansation" charset="0"/>
                <a:cs typeface="Sansation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preço deve ser inserido com impostos.</a:t>
            </a:r>
            <a:endParaRPr lang="pt-BR" sz="1600" dirty="0">
              <a:highlight>
                <a:srgbClr val="096881"/>
              </a:highlight>
            </a:endParaRPr>
          </a:p>
          <a:p>
            <a:r>
              <a:rPr lang="pt-BR" sz="1600" dirty="0"/>
              <a:t>Ao finalizar clique em </a:t>
            </a:r>
            <a:r>
              <a:rPr lang="pt-BR" sz="1600" b="1" dirty="0">
                <a:solidFill>
                  <a:schemeClr val="bg1"/>
                </a:solidFill>
                <a:highlight>
                  <a:srgbClr val="096881"/>
                </a:highlight>
              </a:rPr>
              <a:t>INSERIR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2AA6BABF-6E02-4D71-9A74-D45F488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357719"/>
            <a:ext cx="7800034" cy="649354"/>
          </a:xfrm>
        </p:spPr>
        <p:txBody>
          <a:bodyPr/>
          <a:lstStyle/>
          <a:p>
            <a:r>
              <a:rPr lang="pt-BR" dirty="0"/>
              <a:t>Catálogo Comercial – Criando Planos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1311403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B3&quot; g=&quot;FF&quot; b=&quot;BC&quot;/&gt;&lt;m_nBrightness val=&quot;0&quot;/&gt;&lt;/elem&gt;&lt;elem m_fUsage=&quot;9.00000000000000022204E-01&quot;&gt;&lt;m_msothmcolidx val=&quot;0&quot;/&gt;&lt;m_rgb r=&quot;9B&quot; g=&quot;FF&quot; b=&quot;A8&quot;/&gt;&lt;m_nBrightness val=&quot;0&quot;/&gt;&lt;/elem&gt;&lt;elem m_fUsage=&quot;8.10000000000000053291E-01&quot;&gt;&lt;m_msothmcolidx val=&quot;0&quot;/&gt;&lt;m_rgb r=&quot;62&quot; g=&quot;FF&quot; b=&quot;76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">
  <a:themeElements>
    <a:clrScheme name="ZUP_IT">
      <a:dk1>
        <a:srgbClr val="000000"/>
      </a:dk1>
      <a:lt1>
        <a:srgbClr val="FEFFFF"/>
      </a:lt1>
      <a:dk2>
        <a:srgbClr val="909090"/>
      </a:dk2>
      <a:lt2>
        <a:srgbClr val="FEFFFF"/>
      </a:lt2>
      <a:accent1>
        <a:srgbClr val="A4C038"/>
      </a:accent1>
      <a:accent2>
        <a:srgbClr val="DD5626"/>
      </a:accent2>
      <a:accent3>
        <a:srgbClr val="0C8AAC"/>
      </a:accent3>
      <a:accent4>
        <a:srgbClr val="013650"/>
      </a:accent4>
      <a:accent5>
        <a:srgbClr val="376333"/>
      </a:accent5>
      <a:accent6>
        <a:srgbClr val="D5D5D5"/>
      </a:accent6>
      <a:hlink>
        <a:srgbClr val="0C8AAC"/>
      </a:hlink>
      <a:folHlink>
        <a:srgbClr val="9320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 dirty="0" err="1" smtClean="0">
            <a:solidFill>
              <a:schemeClr val="tx1"/>
            </a:solidFill>
            <a:latin typeface="Sansation" charset="0"/>
            <a:ea typeface="Sansation" charset="0"/>
            <a:cs typeface="Sansation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spcAft>
            <a:spcPts val="600"/>
          </a:spcAft>
          <a:defRPr sz="1400" dirty="0" err="1" smtClean="0">
            <a:latin typeface="Sansation" charset="0"/>
            <a:ea typeface="Sansation" charset="0"/>
            <a:cs typeface="Sansatio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575EFC7-1B59-D74A-910B-3DB130152E2F}" vid="{487EBBFF-C366-7948-80B9-E4A27F9DE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ZUP_template_v1</Template>
  <TotalTime>6397</TotalTime>
  <Words>1207</Words>
  <Application>Microsoft Office PowerPoint</Application>
  <PresentationFormat>Papel A4 (210 x 297 mm)</PresentationFormat>
  <Paragraphs>201</Paragraphs>
  <Slides>31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Sansation</vt:lpstr>
      <vt:lpstr>Sansation Regular</vt:lpstr>
      <vt:lpstr>Simplon BP Regular</vt:lpstr>
      <vt:lpstr>Verdana</vt:lpstr>
      <vt:lpstr>Master</vt:lpstr>
      <vt:lpstr>Slide do think-cell</vt:lpstr>
      <vt:lpstr>RW – Introduction </vt:lpstr>
      <vt:lpstr>Catálogo Comercial</vt:lpstr>
      <vt:lpstr>Catálogo Comercial – Adicionar um novo Catálogo</vt:lpstr>
      <vt:lpstr>Catálogo Comercial – Adicionar um novo Catálogo</vt:lpstr>
      <vt:lpstr>Catálogo Comercial – Adicionar um novo Catálogo</vt:lpstr>
      <vt:lpstr>Catálogo Comercial – Adicionar um novo Catálogo</vt:lpstr>
      <vt:lpstr>Catálogo Comercial – Criando Planos Personalizados</vt:lpstr>
      <vt:lpstr>Catálogo Comercial – Criando Planos Personalizados</vt:lpstr>
      <vt:lpstr>Catálogo Comercial – Criando Planos Personalizados</vt:lpstr>
      <vt:lpstr>Catálogo Comercial – Criando Planos Personalizados</vt:lpstr>
      <vt:lpstr>Catálogo Comercial – Criando Planos Personalizados - bônus</vt:lpstr>
      <vt:lpstr>Catálogo Comercial – Criando Planos Personalizados - bônus</vt:lpstr>
      <vt:lpstr>Catálogo Comercial – Criando Planos Personalizados - bônus</vt:lpstr>
      <vt:lpstr>Catálogo Comercial – Criando Planos Personalizados - bônus</vt:lpstr>
      <vt:lpstr>Catálogo Comercial – Disposição</vt:lpstr>
      <vt:lpstr>Catálogo Comercial – Criando Planos Pré Configurados</vt:lpstr>
      <vt:lpstr>Catálogo Comercial – Criando Planos Pré Configurados</vt:lpstr>
      <vt:lpstr>Catálogo Comercial – Criando Planos Pré Configurados</vt:lpstr>
      <vt:lpstr>Catálogo Comercial – Criando Planos Pré Configurados</vt:lpstr>
      <vt:lpstr>Catálogo Comercial – Criando Planos Pré Configurados</vt:lpstr>
      <vt:lpstr>Catálogo Comercial – Criando Planos Pré Configurados</vt:lpstr>
      <vt:lpstr>Catálogo Comercial – Criando Add-ons</vt:lpstr>
      <vt:lpstr>Catálogo Comercial – Criando Add-ons</vt:lpstr>
      <vt:lpstr>Catálogo Comercial – Criando Add-ons</vt:lpstr>
      <vt:lpstr>Catálogo Comercial – Criando Add-ons</vt:lpstr>
      <vt:lpstr>Catálogo Comercial – Promoções</vt:lpstr>
      <vt:lpstr>Catálogo Comercial – Promoções</vt:lpstr>
      <vt:lpstr>Catálogo Comercial – Promoções</vt:lpstr>
      <vt:lpstr>Catálogo Comercial – Promoções</vt:lpstr>
      <vt:lpstr>Catálogo Comercial – Resumo e Observações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Fernando Sampaio de C. Ferreira</dc:creator>
  <cp:keywords/>
  <dc:description/>
  <cp:lastModifiedBy>zup</cp:lastModifiedBy>
  <cp:revision>337</cp:revision>
  <dcterms:created xsi:type="dcterms:W3CDTF">2017-06-23T19:49:19Z</dcterms:created>
  <dcterms:modified xsi:type="dcterms:W3CDTF">2017-12-28T13:07:57Z</dcterms:modified>
  <cp:category/>
</cp:coreProperties>
</file>