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80" r:id="rId1"/>
  </p:sldMasterIdLst>
  <p:notesMasterIdLst>
    <p:notesMasterId r:id="rId24"/>
  </p:notesMasterIdLst>
  <p:sldIdLst>
    <p:sldId id="334" r:id="rId2"/>
    <p:sldId id="338" r:id="rId3"/>
    <p:sldId id="339" r:id="rId4"/>
    <p:sldId id="370" r:id="rId5"/>
    <p:sldId id="375" r:id="rId6"/>
    <p:sldId id="376" r:id="rId7"/>
    <p:sldId id="378" r:id="rId8"/>
    <p:sldId id="379" r:id="rId9"/>
    <p:sldId id="380" r:id="rId10"/>
    <p:sldId id="381" r:id="rId11"/>
    <p:sldId id="382" r:id="rId12"/>
    <p:sldId id="377" r:id="rId13"/>
    <p:sldId id="383" r:id="rId14"/>
    <p:sldId id="371" r:id="rId15"/>
    <p:sldId id="384" r:id="rId16"/>
    <p:sldId id="385" r:id="rId17"/>
    <p:sldId id="372" r:id="rId18"/>
    <p:sldId id="373" r:id="rId19"/>
    <p:sldId id="386" r:id="rId20"/>
    <p:sldId id="374" r:id="rId21"/>
    <p:sldId id="387" r:id="rId22"/>
    <p:sldId id="369" r:id="rId23"/>
  </p:sldIdLst>
  <p:sldSz cx="9906000" cy="6858000" type="A4"/>
  <p:notesSz cx="6858000" cy="9144000"/>
  <p:custDataLst>
    <p:tags r:id="rId25"/>
  </p:custDataLst>
  <p:defaultTextStyle>
    <a:defPPr>
      <a:defRPr lang="en-US"/>
    </a:defPPr>
    <a:lvl1pPr marL="0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7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pos="7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881"/>
    <a:srgbClr val="FF6600"/>
    <a:srgbClr val="A5C138"/>
    <a:srgbClr val="0D8AAC"/>
    <a:srgbClr val="FF9933"/>
    <a:srgbClr val="013650"/>
    <a:srgbClr val="376333"/>
    <a:srgbClr val="DD5626"/>
    <a:srgbClr val="909090"/>
    <a:srgbClr val="A5C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6" autoAdjust="0"/>
    <p:restoredTop sz="95707" autoAdjust="0"/>
  </p:normalViewPr>
  <p:slideViewPr>
    <p:cSldViewPr snapToGrid="0" snapToObjects="1">
      <p:cViewPr varScale="1">
        <p:scale>
          <a:sx n="68" d="100"/>
          <a:sy n="68" d="100"/>
        </p:scale>
        <p:origin x="1266" y="90"/>
      </p:cViewPr>
      <p:guideLst>
        <p:guide orient="horz" pos="1857"/>
        <p:guide pos="3120"/>
        <p:guide pos="7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3371-C7D7-F048-A57E-C03D5C4E4947}" type="datetimeFigureOut">
              <a:rPr lang="en-US" smtClean="0"/>
              <a:t>12/28/2017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AF3DB-B6A1-2444-9DD8-53D016F8E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05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5307959"/>
              </p:ext>
            </p:extLst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6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28507" y="3877457"/>
            <a:ext cx="11598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>
                <a:latin typeface="Sansation" charset="0"/>
                <a:ea typeface="Sansation" charset="0"/>
                <a:cs typeface="Sansation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Finish_AzulEscur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51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13650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13650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Oval 24"/>
          <p:cNvSpPr>
            <a:spLocks noChangeAspect="1"/>
          </p:cNvSpPr>
          <p:nvPr userDrawn="1"/>
        </p:nvSpPr>
        <p:spPr>
          <a:xfrm>
            <a:off x="8712007" y="164637"/>
            <a:ext cx="1014000" cy="691890"/>
          </a:xfrm>
          <a:prstGeom prst="rect">
            <a:avLst/>
          </a:prstGeom>
          <a:solidFill>
            <a:srgbClr val="0136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2"/>
          </a:p>
        </p:txBody>
      </p:sp>
      <p:pic>
        <p:nvPicPr>
          <p:cNvPr id="8" name="image6.png" descr="Asset 7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49800" y="2737800"/>
            <a:ext cx="2606400" cy="1382400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Finish_ver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94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24"/>
          <p:cNvSpPr>
            <a:spLocks noChangeAspect="1"/>
          </p:cNvSpPr>
          <p:nvPr userDrawn="1"/>
        </p:nvSpPr>
        <p:spPr>
          <a:xfrm>
            <a:off x="8712007" y="164637"/>
            <a:ext cx="1014000" cy="6918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2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84" y="2727000"/>
            <a:ext cx="2608632" cy="1404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130524" y="6404293"/>
            <a:ext cx="28017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11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07339" y="1316568"/>
            <a:ext cx="8891323" cy="5185833"/>
          </a:xfrm>
        </p:spPr>
        <p:txBody>
          <a:bodyPr/>
          <a:lstStyle>
            <a:lvl1pPr>
              <a:defRPr>
                <a:latin typeface="Sansation" charset="0"/>
                <a:ea typeface="Sansation" charset="0"/>
                <a:cs typeface="Sansation" charset="0"/>
              </a:defRPr>
            </a:lvl1pPr>
            <a:lvl2pPr>
              <a:defRPr>
                <a:latin typeface="Sansation" charset="0"/>
                <a:ea typeface="Sansation" charset="0"/>
                <a:cs typeface="Sansation" charset="0"/>
              </a:defRPr>
            </a:lvl2pPr>
            <a:lvl3pPr>
              <a:defRPr>
                <a:latin typeface="Sansation" charset="0"/>
                <a:ea typeface="Sansation" charset="0"/>
                <a:cs typeface="Sansation" charset="0"/>
              </a:defRPr>
            </a:lvl3pPr>
            <a:lvl4pPr>
              <a:defRPr>
                <a:latin typeface="Sansation" charset="0"/>
                <a:ea typeface="Sansation" charset="0"/>
                <a:cs typeface="Sansation" charset="0"/>
              </a:defRPr>
            </a:lvl4pPr>
            <a:lvl5pPr>
              <a:defRPr>
                <a:latin typeface="Sansation" charset="0"/>
                <a:ea typeface="Sansation" charset="0"/>
                <a:cs typeface="Sansation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507339" y="1316568"/>
            <a:ext cx="4368270" cy="51858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5030391" y="1316568"/>
            <a:ext cx="4368271" cy="518583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07339" y="1892301"/>
            <a:ext cx="8891323" cy="4609041"/>
          </a:xfrm>
        </p:spPr>
        <p:txBody>
          <a:bodyPr/>
          <a:lstStyle>
            <a:lvl1pPr>
              <a:defRPr>
                <a:latin typeface="Sansation" charset="0"/>
                <a:ea typeface="Sansation" charset="0"/>
                <a:cs typeface="Sansation" charset="0"/>
              </a:defRPr>
            </a:lvl1pPr>
            <a:lvl2pPr>
              <a:defRPr>
                <a:latin typeface="Sansation" charset="0"/>
                <a:ea typeface="Sansation" charset="0"/>
                <a:cs typeface="Sansation" charset="0"/>
              </a:defRPr>
            </a:lvl2pPr>
            <a:lvl3pPr>
              <a:defRPr>
                <a:latin typeface="Sansation" charset="0"/>
                <a:ea typeface="Sansation" charset="0"/>
                <a:cs typeface="Sansation" charset="0"/>
              </a:defRPr>
            </a:lvl3pPr>
            <a:lvl4pPr>
              <a:defRPr>
                <a:latin typeface="Sansation" charset="0"/>
                <a:ea typeface="Sansation" charset="0"/>
                <a:cs typeface="Sansation" charset="0"/>
              </a:defRPr>
            </a:lvl4pPr>
            <a:lvl5pPr>
              <a:defRPr>
                <a:latin typeface="Sansation" charset="0"/>
                <a:ea typeface="Sansation" charset="0"/>
                <a:cs typeface="Sansation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07340" y="0"/>
            <a:ext cx="8891323" cy="357717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909090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en-US" dirty="0"/>
              <a:t>&lt;sub-</a:t>
            </a:r>
            <a:r>
              <a:rPr lang="en-US" dirty="0" err="1"/>
              <a:t>título</a:t>
            </a:r>
            <a:r>
              <a:rPr lang="en-US" dirty="0"/>
              <a:t>&gt;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7340" y="1007073"/>
            <a:ext cx="8891323" cy="309494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909090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en-US" dirty="0"/>
              <a:t>&lt;sub-</a:t>
            </a:r>
            <a:r>
              <a:rPr lang="en-US" dirty="0" err="1"/>
              <a:t>título</a:t>
            </a:r>
            <a:r>
              <a:rPr lang="en-US" dirty="0"/>
              <a:t>&gt;</a:t>
            </a:r>
            <a:endParaRPr lang="pt-BR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21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0523" y="1892301"/>
            <a:ext cx="3528139" cy="2512415"/>
          </a:xfrm>
        </p:spPr>
        <p:txBody>
          <a:bodyPr anchor="b"/>
          <a:lstStyle>
            <a:lvl1pPr algn="r">
              <a:defRPr b="0">
                <a:solidFill>
                  <a:srgbClr val="A5C137"/>
                </a:solidFill>
                <a:latin typeface="Sansation" charset="0"/>
                <a:ea typeface="Sansation" charset="0"/>
                <a:cs typeface="Sansation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70523" y="4400067"/>
            <a:ext cx="3528139" cy="2102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0">
                <a:solidFill>
                  <a:srgbClr val="909090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188912" indent="0" algn="ctr">
              <a:buNone/>
              <a:defRPr sz="1800" b="1"/>
            </a:lvl2pPr>
            <a:lvl3pPr marL="365125" indent="0" algn="ctr">
              <a:buNone/>
              <a:defRPr sz="1800" b="1"/>
            </a:lvl3pPr>
            <a:lvl4pPr marL="541337" indent="0" algn="ctr">
              <a:buNone/>
              <a:defRPr sz="1800" b="1"/>
            </a:lvl4pPr>
            <a:lvl5pPr marL="717550" indent="0" algn="ctr">
              <a:buNone/>
              <a:defRPr sz="1800" b="1"/>
            </a:lvl5pPr>
          </a:lstStyle>
          <a:p>
            <a:pPr lvl="0"/>
            <a:r>
              <a:rPr lang="en-US" dirty="0"/>
              <a:t>Click to edit subtitle 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799" y="1316038"/>
            <a:ext cx="5589470" cy="459534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blue">
    <p:bg>
      <p:bgPr>
        <a:solidFill>
          <a:srgbClr val="0C8B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92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78488" y="1892301"/>
            <a:ext cx="3220174" cy="2512415"/>
          </a:xfrm>
          <a:noFill/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09017" y="4400067"/>
            <a:ext cx="4289645" cy="2102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0">
                <a:solidFill>
                  <a:schemeClr val="bg2"/>
                </a:solidFill>
              </a:defRPr>
            </a:lvl1pPr>
            <a:lvl2pPr marL="188912" indent="0" algn="ctr">
              <a:buNone/>
              <a:defRPr sz="1800" b="1"/>
            </a:lvl2pPr>
            <a:lvl3pPr marL="365125" indent="0" algn="ctr">
              <a:buNone/>
              <a:defRPr sz="1800" b="1"/>
            </a:lvl3pPr>
            <a:lvl4pPr marL="541337" indent="0" algn="ctr">
              <a:buNone/>
              <a:defRPr sz="1800" b="1"/>
            </a:lvl4pPr>
            <a:lvl5pPr marL="717550" indent="0" algn="ctr">
              <a:buNone/>
              <a:defRPr sz="1800" b="1"/>
            </a:lvl5pPr>
          </a:lstStyle>
          <a:p>
            <a:pPr lvl="0"/>
            <a:r>
              <a:rPr lang="en-US" dirty="0"/>
              <a:t>Click to edit subtitle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799" y="1316038"/>
            <a:ext cx="5589470" cy="4595347"/>
          </a:xfrm>
          <a:prstGeom prst="rect">
            <a:avLst/>
          </a:prstGeom>
        </p:spPr>
      </p:pic>
      <p:pic>
        <p:nvPicPr>
          <p:cNvPr id="12" name="image6.png" descr="Asset 7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43496" y="369547"/>
            <a:ext cx="849032" cy="43442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4875611" y="1316567"/>
            <a:ext cx="4523052" cy="4337051"/>
          </a:xfrm>
        </p:spPr>
        <p:txBody>
          <a:bodyPr/>
          <a:lstStyle>
            <a:lvl1pPr marL="0" indent="0">
              <a:buNone/>
              <a:defRPr b="0">
                <a:latin typeface="Sansation" charset="0"/>
                <a:ea typeface="Sansation" charset="0"/>
                <a:cs typeface="Sansation" charset="0"/>
              </a:defRPr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en-US" dirty="0" err="1"/>
              <a:t>Propósito</a:t>
            </a:r>
            <a:r>
              <a:rPr lang="en-US" dirty="0"/>
              <a:t> da </a:t>
            </a:r>
            <a:r>
              <a:rPr lang="en-US" dirty="0" err="1"/>
              <a:t>reunião</a:t>
            </a:r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07340" y="1316585"/>
            <a:ext cx="4211769" cy="4336244"/>
          </a:xfrm>
          <a:noFill/>
          <a:ln>
            <a:noFill/>
          </a:ln>
        </p:spPr>
        <p:txBody>
          <a:bodyPr lIns="0" tIns="0" rIns="0" bIns="0"/>
          <a:lstStyle>
            <a:lvl1pPr marL="184150" indent="-184150">
              <a:spcAft>
                <a:spcPts val="600"/>
              </a:spcAft>
              <a:buNone/>
              <a:defRPr lang="en-US" sz="1800" b="0" dirty="0">
                <a:latin typeface="Sansation" charset="0"/>
                <a:ea typeface="Sansation" charset="0"/>
                <a:cs typeface="Sansation" charset="0"/>
              </a:defRPr>
            </a:lvl1pPr>
          </a:lstStyle>
          <a:p>
            <a:pPr marL="0" lvl="0" indent="0"/>
            <a:r>
              <a:rPr lang="pt-PT" dirty="0"/>
              <a:t>3. </a:t>
            </a:r>
            <a:r>
              <a:rPr lang="pt-PT" dirty="0" err="1"/>
              <a:t>Impsum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endParaRPr lang="pt-PT" dirty="0"/>
          </a:p>
          <a:p>
            <a:pPr marL="0" lvl="0" indent="0"/>
            <a:r>
              <a:rPr lang="pt-PT" dirty="0"/>
              <a:t>5.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endParaRPr lang="pt-PT" dirty="0"/>
          </a:p>
          <a:p>
            <a:pPr marL="0" lvl="0" indent="0"/>
            <a:r>
              <a:rPr lang="pt-PT" dirty="0"/>
              <a:t>10. </a:t>
            </a:r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  <a:p>
            <a:pPr marL="0" lvl="0" indent="0"/>
            <a:r>
              <a:rPr lang="pt-PT" dirty="0"/>
              <a:t>15.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&lt;Agenda / </a:t>
            </a:r>
            <a:r>
              <a:rPr lang="en-US" dirty="0" err="1"/>
              <a:t>Índice</a:t>
            </a:r>
            <a:r>
              <a:rPr lang="en-US" dirty="0"/>
              <a:t>&gt;</a:t>
            </a:r>
            <a:endParaRPr lang="pt-BR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4875611" y="1316567"/>
            <a:ext cx="4523052" cy="4337051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en-US" dirty="0" err="1"/>
              <a:t>Propósito</a:t>
            </a:r>
            <a:r>
              <a:rPr lang="en-US" dirty="0"/>
              <a:t> da </a:t>
            </a:r>
            <a:r>
              <a:rPr lang="en-US" dirty="0" err="1"/>
              <a:t>reunião</a:t>
            </a:r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07340" y="1316585"/>
            <a:ext cx="4211769" cy="4336244"/>
          </a:xfrm>
          <a:noFill/>
          <a:ln>
            <a:noFill/>
          </a:ln>
        </p:spPr>
        <p:txBody>
          <a:bodyPr lIns="0" tIns="0" rIns="0" bIns="0"/>
          <a:lstStyle>
            <a:lvl1pPr marL="184150" indent="-184150">
              <a:spcAft>
                <a:spcPts val="600"/>
              </a:spcAft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pt-PT" dirty="0"/>
              <a:t>3. </a:t>
            </a:r>
            <a:r>
              <a:rPr lang="pt-PT" dirty="0" err="1"/>
              <a:t>Impsum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endParaRPr lang="pt-PT" dirty="0"/>
          </a:p>
          <a:p>
            <a:pPr marL="0" lvl="0" indent="0"/>
            <a:r>
              <a:rPr lang="pt-PT" dirty="0"/>
              <a:t>5.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endParaRPr lang="pt-PT" dirty="0"/>
          </a:p>
          <a:p>
            <a:pPr marL="0" lvl="0" indent="0"/>
            <a:r>
              <a:rPr lang="pt-PT" dirty="0"/>
              <a:t>10. </a:t>
            </a:r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  <a:p>
            <a:pPr marL="0" lvl="0" indent="0"/>
            <a:r>
              <a:rPr lang="pt-PT" dirty="0"/>
              <a:t>15.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6154" y="519659"/>
            <a:ext cx="7276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endParaRPr lang="en-US" sz="1400" dirty="0"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-138034" y="1169234"/>
            <a:ext cx="7276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endParaRPr lang="en-US" sz="1400" dirty="0"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&lt;Agenda / </a:t>
            </a:r>
            <a:r>
              <a:rPr lang="en-US" dirty="0" err="1"/>
              <a:t>Índice</a:t>
            </a:r>
            <a:r>
              <a:rPr lang="en-US" dirty="0"/>
              <a:t>&gt;</a:t>
            </a:r>
            <a:endParaRPr lang="pt-BR" dirty="0"/>
          </a:p>
        </p:txBody>
      </p:sp>
      <p:pic>
        <p:nvPicPr>
          <p:cNvPr id="13" name="image6.png" descr="Asset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43496" y="369547"/>
            <a:ext cx="849032" cy="43442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Finish_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27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D8AAC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D8AAC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Oval 24"/>
          <p:cNvSpPr>
            <a:spLocks noChangeAspect="1"/>
          </p:cNvSpPr>
          <p:nvPr userDrawn="1"/>
        </p:nvSpPr>
        <p:spPr>
          <a:xfrm>
            <a:off x="8712007" y="164637"/>
            <a:ext cx="1014000" cy="691890"/>
          </a:xfrm>
          <a:prstGeom prst="rect">
            <a:avLst/>
          </a:prstGeom>
          <a:solidFill>
            <a:srgbClr val="0D8A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2"/>
          </a:p>
        </p:txBody>
      </p:sp>
      <p:pic>
        <p:nvPicPr>
          <p:cNvPr id="8" name="image6.png" descr="Asset 7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49800" y="2737800"/>
            <a:ext cx="2606400" cy="1382400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812001329"/>
              </p:ext>
            </p:extLst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" name="Slide do think-cell" r:id="rId16" imgW="270" imgH="270" progId="TCLayout.ActiveDocument.1">
                  <p:embed/>
                </p:oleObj>
              </mc:Choice>
              <mc:Fallback>
                <p:oleObj name="Slide do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892301"/>
            <a:ext cx="8909713" cy="46090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Third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7339" y="6501342"/>
            <a:ext cx="8406958" cy="2879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r">
              <a:defRPr sz="800">
                <a:solidFill>
                  <a:schemeClr val="tx2"/>
                </a:solidFill>
                <a:latin typeface="Sansation" charset="0"/>
                <a:ea typeface="Sansation" charset="0"/>
                <a:cs typeface="Sansation" charset="0"/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6851" y="6501342"/>
            <a:ext cx="479258" cy="2879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r">
              <a:defRPr sz="800">
                <a:solidFill>
                  <a:schemeClr val="tx2"/>
                </a:solidFill>
                <a:latin typeface="Sansation" charset="0"/>
                <a:ea typeface="Sansation" charset="0"/>
                <a:cs typeface="Sansation" charset="0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4" name="Freeform 83"/>
          <p:cNvSpPr>
            <a:spLocks/>
          </p:cNvSpPr>
          <p:nvPr userDrawn="1"/>
        </p:nvSpPr>
        <p:spPr bwMode="auto">
          <a:xfrm>
            <a:off x="9902440" y="2564968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3764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56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10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52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5" name="Freeform 84"/>
          <p:cNvSpPr>
            <a:spLocks/>
          </p:cNvSpPr>
          <p:nvPr userDrawn="1"/>
        </p:nvSpPr>
        <p:spPr bwMode="auto">
          <a:xfrm>
            <a:off x="9902440" y="1988904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136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1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55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80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902440" y="1412840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C8BA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13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139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173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7" name="Freeform 86"/>
          <p:cNvSpPr>
            <a:spLocks/>
          </p:cNvSpPr>
          <p:nvPr userDrawn="1"/>
        </p:nvSpPr>
        <p:spPr bwMode="auto">
          <a:xfrm>
            <a:off x="9902440" y="836776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5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221 </a:t>
            </a:r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86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38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902440" y="263981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5C13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165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G 193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B 56</a:t>
            </a:r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9" name="Freeform 5"/>
          <p:cNvSpPr>
            <a:spLocks/>
          </p:cNvSpPr>
          <p:nvPr userDrawn="1"/>
        </p:nvSpPr>
        <p:spPr bwMode="auto">
          <a:xfrm>
            <a:off x="10289535" y="263981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0" name="Freeform 5"/>
          <p:cNvSpPr>
            <a:spLocks/>
          </p:cNvSpPr>
          <p:nvPr userDrawn="1"/>
        </p:nvSpPr>
        <p:spPr bwMode="auto">
          <a:xfrm>
            <a:off x="10289535" y="548680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1" name="Freeform 5"/>
          <p:cNvSpPr>
            <a:spLocks/>
          </p:cNvSpPr>
          <p:nvPr userDrawn="1"/>
        </p:nvSpPr>
        <p:spPr bwMode="auto">
          <a:xfrm>
            <a:off x="10289535" y="879739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2" name="Freeform 5"/>
          <p:cNvSpPr>
            <a:spLocks/>
          </p:cNvSpPr>
          <p:nvPr userDrawn="1"/>
        </p:nvSpPr>
        <p:spPr bwMode="auto">
          <a:xfrm>
            <a:off x="10289535" y="1155509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3" name="Freeform 5"/>
          <p:cNvSpPr>
            <a:spLocks/>
          </p:cNvSpPr>
          <p:nvPr userDrawn="1"/>
        </p:nvSpPr>
        <p:spPr bwMode="auto">
          <a:xfrm>
            <a:off x="10289535" y="1470867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4" name="Freeform 5"/>
          <p:cNvSpPr>
            <a:spLocks/>
          </p:cNvSpPr>
          <p:nvPr userDrawn="1"/>
        </p:nvSpPr>
        <p:spPr bwMode="auto">
          <a:xfrm>
            <a:off x="10289535" y="1746637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5" name="Freeform 5"/>
          <p:cNvSpPr>
            <a:spLocks/>
          </p:cNvSpPr>
          <p:nvPr userDrawn="1"/>
        </p:nvSpPr>
        <p:spPr bwMode="auto">
          <a:xfrm>
            <a:off x="10289535" y="2049679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4">
              <a:lumMod val="25000"/>
              <a:lumOff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6" name="Freeform 5"/>
          <p:cNvSpPr>
            <a:spLocks/>
          </p:cNvSpPr>
          <p:nvPr userDrawn="1"/>
        </p:nvSpPr>
        <p:spPr bwMode="auto">
          <a:xfrm>
            <a:off x="10289535" y="2325449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7" name="Freeform 5"/>
          <p:cNvSpPr>
            <a:spLocks/>
          </p:cNvSpPr>
          <p:nvPr userDrawn="1"/>
        </p:nvSpPr>
        <p:spPr bwMode="auto">
          <a:xfrm>
            <a:off x="10289535" y="2616176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8" name="Freeform 5"/>
          <p:cNvSpPr>
            <a:spLocks/>
          </p:cNvSpPr>
          <p:nvPr userDrawn="1"/>
        </p:nvSpPr>
        <p:spPr bwMode="auto">
          <a:xfrm>
            <a:off x="10289535" y="2891947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9" name="Freeform 98"/>
          <p:cNvSpPr>
            <a:spLocks/>
          </p:cNvSpPr>
          <p:nvPr userDrawn="1"/>
        </p:nvSpPr>
        <p:spPr bwMode="auto">
          <a:xfrm>
            <a:off x="9902440" y="3140968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213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213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213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100" name="Freeform 5"/>
          <p:cNvSpPr>
            <a:spLocks/>
          </p:cNvSpPr>
          <p:nvPr userDrawn="1"/>
        </p:nvSpPr>
        <p:spPr bwMode="auto">
          <a:xfrm>
            <a:off x="10289535" y="3192176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101" name="Freeform 5"/>
          <p:cNvSpPr>
            <a:spLocks/>
          </p:cNvSpPr>
          <p:nvPr userDrawn="1"/>
        </p:nvSpPr>
        <p:spPr bwMode="auto">
          <a:xfrm>
            <a:off x="10289535" y="3467947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6">
              <a:lumMod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102" name="TextBox 101"/>
          <p:cNvSpPr txBox="1"/>
          <p:nvPr userDrawn="1"/>
        </p:nvSpPr>
        <p:spPr>
          <a:xfrm>
            <a:off x="-233630" y="75125"/>
            <a:ext cx="194075" cy="1817705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b="0" i="0" dirty="0" err="1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Sansation</a:t>
            </a:r>
            <a:r>
              <a:rPr lang="en-US" sz="1000" b="0" i="0" dirty="0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 26pt</a:t>
            </a:r>
          </a:p>
        </p:txBody>
      </p:sp>
      <p:sp>
        <p:nvSpPr>
          <p:cNvPr id="103" name="TextBox 102"/>
          <p:cNvSpPr txBox="1"/>
          <p:nvPr userDrawn="1"/>
        </p:nvSpPr>
        <p:spPr>
          <a:xfrm>
            <a:off x="-211970" y="2093574"/>
            <a:ext cx="172416" cy="2023725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b="0" i="0" dirty="0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000" b="0" i="0" dirty="0" err="1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Sansation</a:t>
            </a:r>
            <a:r>
              <a:rPr lang="en-US" sz="1000" b="0" i="0" dirty="0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 14pt</a:t>
            </a:r>
          </a:p>
        </p:txBody>
      </p:sp>
      <p:sp>
        <p:nvSpPr>
          <p:cNvPr id="104" name="TextBox 103"/>
          <p:cNvSpPr txBox="1"/>
          <p:nvPr userDrawn="1"/>
        </p:nvSpPr>
        <p:spPr>
          <a:xfrm>
            <a:off x="-205293" y="4322621"/>
            <a:ext cx="194075" cy="217872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b="0" i="0" dirty="0" err="1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Sansation</a:t>
            </a:r>
            <a:r>
              <a:rPr lang="en-US" sz="1000" b="0" i="0" dirty="0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 12pt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44227"/>
          </a:xfrm>
          <a:prstGeom prst="rect">
            <a:avLst/>
          </a:prstGeom>
        </p:spPr>
      </p:pic>
      <p:sp>
        <p:nvSpPr>
          <p:cNvPr id="35" name="Freeform 34"/>
          <p:cNvSpPr>
            <a:spLocks/>
          </p:cNvSpPr>
          <p:nvPr userDrawn="1"/>
        </p:nvSpPr>
        <p:spPr bwMode="auto">
          <a:xfrm>
            <a:off x="9902440" y="3744016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144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144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144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10289535" y="3795224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10289535" y="4070995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852" y="366894"/>
            <a:ext cx="826456" cy="4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9" r:id="rId6"/>
    <p:sldLayoutId id="2147483981" r:id="rId7"/>
    <p:sldLayoutId id="2147483997" r:id="rId8"/>
    <p:sldLayoutId id="2147484010" r:id="rId9"/>
    <p:sldLayoutId id="2147484011" r:id="rId10"/>
    <p:sldLayoutId id="2147484013" r:id="rId11"/>
    <p:sldLayoutId id="2147484014" r:id="rId12"/>
  </p:sldLayoutIdLst>
  <p:hf hdr="0"/>
  <p:txStyles>
    <p:titleStyle>
      <a:lvl1pPr algn="l" defTabSz="457200" rtl="0" eaLnBrk="1" latinLnBrk="0" hangingPunct="1">
        <a:lnSpc>
          <a:spcPts val="2600"/>
        </a:lnSpc>
        <a:spcBef>
          <a:spcPct val="0"/>
        </a:spcBef>
        <a:spcAft>
          <a:spcPts val="0"/>
        </a:spcAft>
        <a:buNone/>
        <a:defRPr lang="en-US" sz="2600" b="0" i="0" kern="1200" noProof="0" dirty="0">
          <a:solidFill>
            <a:schemeClr val="tx2"/>
          </a:solidFill>
          <a:latin typeface="Sansation" charset="0"/>
          <a:ea typeface="Sansation" charset="0"/>
          <a:cs typeface="Sansation" charset="0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/>
        <a:defRPr lang="es-ES_tradnl" sz="1400" b="0" i="0" kern="1200" smtClean="0">
          <a:solidFill>
            <a:schemeClr val="tx1"/>
          </a:solidFill>
          <a:latin typeface="Sansation" charset="0"/>
          <a:ea typeface="Sansation" charset="0"/>
          <a:cs typeface="Sansation" charset="0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>
          <a:tab pos="365125" algn="l"/>
        </a:tabLst>
        <a:defRPr lang="es-ES_tradnl" sz="1400" b="0" i="0" kern="1200" smtClean="0">
          <a:solidFill>
            <a:schemeClr val="tx1"/>
          </a:solidFill>
          <a:latin typeface="Sansation" charset="0"/>
          <a:ea typeface="Sansation" charset="0"/>
          <a:cs typeface="Sansation" charset="0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>
          <a:tab pos="541338" algn="l"/>
        </a:tabLst>
        <a:defRPr lang="es-ES_tradnl" sz="1400" b="0" i="0" kern="1200" smtClean="0">
          <a:solidFill>
            <a:schemeClr val="tx1"/>
          </a:solidFill>
          <a:latin typeface="Sansation" charset="0"/>
          <a:ea typeface="Sansation" charset="0"/>
          <a:cs typeface="Sansation" charset="0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>
          <a:tab pos="717550" algn="l"/>
        </a:tabLst>
        <a:defRPr lang="es-ES_tradnl" sz="1400" b="0" i="0" kern="1200" smtClean="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>
          <a:tab pos="893763" algn="l"/>
        </a:tabLst>
        <a:defRPr lang="pt-BR" sz="1400" b="0" i="0" kern="1200" smtClean="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25" userDrawn="1">
          <p15:clr>
            <a:srgbClr val="F26B43"/>
          </p15:clr>
        </p15:guide>
        <p15:guide id="4" pos="308" userDrawn="1">
          <p15:clr>
            <a:srgbClr val="F26B43"/>
          </p15:clr>
        </p15:guide>
        <p15:guide id="5" pos="5920" userDrawn="1">
          <p15:clr>
            <a:srgbClr val="F26B43"/>
          </p15:clr>
        </p15:guide>
        <p15:guide id="6" orient="horz" pos="4096" userDrawn="1">
          <p15:clr>
            <a:srgbClr val="F26B43"/>
          </p15:clr>
        </p15:guide>
        <p15:guide id="7" orient="horz" pos="829" userDrawn="1">
          <p15:clr>
            <a:srgbClr val="F26B43"/>
          </p15:clr>
        </p15:guide>
        <p15:guide id="8" orient="horz" pos="11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tif"/><Relationship Id="rId4" Type="http://schemas.openxmlformats.org/officeDocument/2006/relationships/image" Target="../media/image9.t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523162" y="-831365"/>
            <a:ext cx="184731" cy="444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88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pt-BR" dirty="0"/>
              <a:t>CONFIDENTIAL</a:t>
            </a:r>
          </a:p>
        </p:txBody>
      </p:sp>
      <p:sp>
        <p:nvSpPr>
          <p:cNvPr id="22" name="Title 6">
            <a:extLst>
              <a:ext uri="{FF2B5EF4-FFF2-40B4-BE49-F238E27FC236}">
                <a16:creationId xmlns:a16="http://schemas.microsoft.com/office/drawing/2014/main" id="{D44214D6-CA2F-4F76-95AA-6A9E7ACB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sz="3200" dirty="0">
                <a:solidFill>
                  <a:srgbClr val="013751"/>
                </a:solidFill>
                <a:latin typeface="Sansation Regular"/>
              </a:rPr>
              <a:t>RW – </a:t>
            </a:r>
            <a:r>
              <a:rPr lang="en-US" sz="3200" dirty="0">
                <a:solidFill>
                  <a:srgbClr val="013751"/>
                </a:solidFill>
                <a:latin typeface="Sansation Regular"/>
              </a:rPr>
              <a:t>Introduction</a:t>
            </a:r>
            <a:r>
              <a:rPr lang="pt-BR" sz="3200" dirty="0">
                <a:solidFill>
                  <a:srgbClr val="013751"/>
                </a:solidFill>
                <a:latin typeface="Sansation Regular"/>
              </a:rPr>
              <a:t> </a:t>
            </a: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01000EDF-5264-4D76-869C-2360E8291B7A}"/>
              </a:ext>
            </a:extLst>
          </p:cNvPr>
          <p:cNvSpPr txBox="1">
            <a:spLocks/>
          </p:cNvSpPr>
          <p:nvPr/>
        </p:nvSpPr>
        <p:spPr>
          <a:xfrm>
            <a:off x="2046602" y="4467239"/>
            <a:ext cx="7722109" cy="5612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pt-BR" sz="2000" dirty="0">
                <a:latin typeface="Sansation Regular"/>
              </a:rPr>
              <a:t>Constituído de vários módulos que podem ser independentes </a:t>
            </a:r>
            <a:r>
              <a:rPr lang="pt-BR" sz="2000">
                <a:latin typeface="Sansation Regular"/>
              </a:rPr>
              <a:t>entre si.</a:t>
            </a:r>
            <a:endParaRPr lang="pt-BR" sz="2000" dirty="0">
              <a:latin typeface="Sansation Regular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2000" b="1" dirty="0">
                <a:solidFill>
                  <a:srgbClr val="FF6600"/>
                </a:solidFill>
                <a:latin typeface="Sansation Regular"/>
              </a:rPr>
              <a:t>     </a:t>
            </a:r>
          </a:p>
        </p:txBody>
      </p:sp>
      <p:pic>
        <p:nvPicPr>
          <p:cNvPr id="38" name="pasted-image.tiff" descr="pasted-image.tiff">
            <a:extLst>
              <a:ext uri="{FF2B5EF4-FFF2-40B4-BE49-F238E27FC236}">
                <a16:creationId xmlns:a16="http://schemas.microsoft.com/office/drawing/2014/main" id="{1DB9D983-CEEC-4F9A-86B4-E655B10CF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3321" y="4639053"/>
            <a:ext cx="458838" cy="41787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29E5A9FF-053C-4AAB-8E5D-7A7A8D43F001}"/>
              </a:ext>
            </a:extLst>
          </p:cNvPr>
          <p:cNvSpPr txBox="1">
            <a:spLocks/>
          </p:cNvSpPr>
          <p:nvPr/>
        </p:nvSpPr>
        <p:spPr>
          <a:xfrm>
            <a:off x="1222230" y="2109373"/>
            <a:ext cx="7722109" cy="5612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pt-BR" sz="2000" dirty="0">
                <a:latin typeface="Sansation Regular"/>
              </a:rPr>
              <a:t>Implantação em ambiente SaaS Cloud </a:t>
            </a:r>
            <a:r>
              <a:rPr lang="pt-BR" sz="2000" dirty="0" err="1">
                <a:latin typeface="Sansation Regular"/>
              </a:rPr>
              <a:t>Native</a:t>
            </a:r>
            <a:r>
              <a:rPr lang="pt-BR" sz="2000" dirty="0">
                <a:latin typeface="Sansation Regular"/>
              </a:rPr>
              <a:t> ou Private Cloud.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000" b="1" dirty="0">
                <a:solidFill>
                  <a:srgbClr val="FF6600"/>
                </a:solidFill>
                <a:latin typeface="Sansation Regular"/>
              </a:rPr>
              <a:t>     </a:t>
            </a:r>
          </a:p>
        </p:txBody>
      </p:sp>
      <p:sp>
        <p:nvSpPr>
          <p:cNvPr id="42" name="Content Placeholder 7">
            <a:extLst>
              <a:ext uri="{FF2B5EF4-FFF2-40B4-BE49-F238E27FC236}">
                <a16:creationId xmlns:a16="http://schemas.microsoft.com/office/drawing/2014/main" id="{4EF3B996-65FE-4095-9044-B73AC631CAC1}"/>
              </a:ext>
            </a:extLst>
          </p:cNvPr>
          <p:cNvSpPr txBox="1">
            <a:spLocks/>
          </p:cNvSpPr>
          <p:nvPr/>
        </p:nvSpPr>
        <p:spPr>
          <a:xfrm>
            <a:off x="1566147" y="3252777"/>
            <a:ext cx="8713812" cy="11248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pt-BR" sz="2000" dirty="0" err="1">
                <a:latin typeface="Sansation Regular"/>
              </a:rPr>
              <a:t>Multi-Tenants</a:t>
            </a:r>
            <a:r>
              <a:rPr lang="pt-BR" sz="2000" dirty="0">
                <a:latin typeface="Sansation Regular"/>
              </a:rPr>
              <a:t> – Ambiente SaaS, centralizado e compartilhado entre clientes. </a:t>
            </a:r>
          </a:p>
          <a:p>
            <a:pPr marL="0" indent="0">
              <a:lnSpc>
                <a:spcPct val="200000"/>
              </a:lnSpc>
              <a:buNone/>
            </a:pPr>
            <a:endParaRPr lang="pt-BR" sz="2000" b="1" dirty="0">
              <a:solidFill>
                <a:srgbClr val="FF6600"/>
              </a:solidFill>
              <a:latin typeface="Sansation Regular"/>
            </a:endParaRPr>
          </a:p>
        </p:txBody>
      </p:sp>
      <p:pic>
        <p:nvPicPr>
          <p:cNvPr id="46" name="pasted-image.tiff" descr="pasted-image.tiff">
            <a:extLst>
              <a:ext uri="{FF2B5EF4-FFF2-40B4-BE49-F238E27FC236}">
                <a16:creationId xmlns:a16="http://schemas.microsoft.com/office/drawing/2014/main" id="{A32D951F-2701-4412-9D62-4DA2DA76C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7339" y="2280371"/>
            <a:ext cx="480455" cy="436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tiff" descr="pasted-image.tiff">
            <a:extLst>
              <a:ext uri="{FF2B5EF4-FFF2-40B4-BE49-F238E27FC236}">
                <a16:creationId xmlns:a16="http://schemas.microsoft.com/office/drawing/2014/main" id="{95C37266-F01C-4496-9E86-981EF7927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2866" y="3416945"/>
            <a:ext cx="480455" cy="437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asted-image.tiff" descr="pasted-image.tiff">
            <a:extLst>
              <a:ext uri="{FF2B5EF4-FFF2-40B4-BE49-F238E27FC236}">
                <a16:creationId xmlns:a16="http://schemas.microsoft.com/office/drawing/2014/main" id="{286B8307-14D9-4087-B2E6-F131867C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6448" y="291984"/>
            <a:ext cx="458838" cy="4178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503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D363B-714E-4BD0-9731-E60DDA77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BB8A37-E7F3-4200-9B97-C7FEF91FEF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6D30BF7-B4E7-4DC1-992A-1A892147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Segmentação - </a:t>
            </a:r>
            <a:r>
              <a:rPr lang="pt-BR" dirty="0" err="1"/>
              <a:t>TAGs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A89AF1-10B4-46FD-8248-2EE6D3EC8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3818719"/>
            <a:ext cx="8467725" cy="2371725"/>
          </a:xfrm>
          <a:prstGeom prst="rect">
            <a:avLst/>
          </a:prstGeom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084C778D-FE76-411E-A11E-8D930FC3C4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2297171"/>
            <a:ext cx="8891323" cy="666976"/>
          </a:xfrm>
        </p:spPr>
        <p:txBody>
          <a:bodyPr/>
          <a:lstStyle/>
          <a:p>
            <a:r>
              <a:rPr lang="pt-BR" sz="1600" dirty="0"/>
              <a:t>A TAG nasce como status: Pendente.</a:t>
            </a:r>
          </a:p>
          <a:p>
            <a:r>
              <a:rPr lang="pt-BR" sz="1600" dirty="0"/>
              <a:t>Clique na TAG.</a:t>
            </a:r>
            <a:endParaRPr lang="pt-BR" sz="1600" dirty="0">
              <a:highlight>
                <a:srgbClr val="0D8AAC"/>
              </a:highlight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627B9B8-ACF3-4241-9DAE-BBD6F973B2D8}"/>
              </a:ext>
            </a:extLst>
          </p:cNvPr>
          <p:cNvSpPr/>
          <p:nvPr/>
        </p:nvSpPr>
        <p:spPr>
          <a:xfrm>
            <a:off x="6250363" y="5033271"/>
            <a:ext cx="2550737" cy="909550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D845B4-D391-43C5-B75C-88C1BC2A6B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8974DA-1A30-459C-A8F0-6D39C9B4CD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Espaço Reservado para Conteúdo 1">
            <a:extLst>
              <a:ext uri="{FF2B5EF4-FFF2-40B4-BE49-F238E27FC236}">
                <a16:creationId xmlns:a16="http://schemas.microsoft.com/office/drawing/2014/main" id="{8698E014-EB47-4ACE-9494-0B1F9BB4AE57}"/>
              </a:ext>
            </a:extLst>
          </p:cNvPr>
          <p:cNvSpPr txBox="1">
            <a:spLocks/>
          </p:cNvSpPr>
          <p:nvPr/>
        </p:nvSpPr>
        <p:spPr>
          <a:xfrm>
            <a:off x="1123950" y="4880354"/>
            <a:ext cx="4218296" cy="944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pt-BR" sz="1600" dirty="0"/>
          </a:p>
          <a:p>
            <a:r>
              <a:rPr lang="pt-BR" sz="1600" dirty="0"/>
              <a:t>Clique em </a:t>
            </a:r>
            <a:r>
              <a:rPr lang="pt-BR" sz="1600" dirty="0">
                <a:solidFill>
                  <a:schemeClr val="bg1"/>
                </a:solidFill>
                <a:highlight>
                  <a:srgbClr val="096881"/>
                </a:highlight>
              </a:rPr>
              <a:t>APROVAR</a:t>
            </a:r>
          </a:p>
          <a:p>
            <a:r>
              <a:rPr lang="pt-BR" sz="1600" dirty="0"/>
              <a:t>Logo após em </a:t>
            </a:r>
            <a:r>
              <a:rPr lang="pt-BR" sz="1600" dirty="0">
                <a:solidFill>
                  <a:schemeClr val="bg1"/>
                </a:solidFill>
                <a:highlight>
                  <a:srgbClr val="096881"/>
                </a:highlight>
              </a:rPr>
              <a:t>CONFIRMAR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680A798-3ED5-410B-9180-7280C5CF1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71" y="1899633"/>
            <a:ext cx="4144025" cy="1546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EC9C745-5CD8-4BCA-A1BD-6A7C90272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505" y="3240278"/>
            <a:ext cx="3967868" cy="1651822"/>
          </a:xfrm>
          <a:prstGeom prst="rect">
            <a:avLst/>
          </a:prstGeom>
        </p:spPr>
      </p:pic>
      <p:sp>
        <p:nvSpPr>
          <p:cNvPr id="9" name="Título 2">
            <a:extLst>
              <a:ext uri="{FF2B5EF4-FFF2-40B4-BE49-F238E27FC236}">
                <a16:creationId xmlns:a16="http://schemas.microsoft.com/office/drawing/2014/main" id="{E63F22F4-D68E-4406-9D53-1574834C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Segmentação - </a:t>
            </a:r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A706847B-81EC-4252-9820-0CD8E7F9D207}"/>
              </a:ext>
            </a:extLst>
          </p:cNvPr>
          <p:cNvSpPr/>
          <p:nvPr/>
        </p:nvSpPr>
        <p:spPr>
          <a:xfrm>
            <a:off x="5426654" y="1730882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8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8A4FD04-2CFB-4A48-A2F7-8BF6DD67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45" y="1372822"/>
            <a:ext cx="8780464" cy="5314492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F7D073B-197A-4AFF-8748-2E4F30BD20C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78477" y="1898510"/>
            <a:ext cx="6080786" cy="3711394"/>
          </a:xfrm>
        </p:spPr>
        <p:txBody>
          <a:bodyPr/>
          <a:lstStyle/>
          <a:p>
            <a:r>
              <a:rPr lang="pt-BR" sz="1600" dirty="0"/>
              <a:t>O que são os Perfis?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Servem para permitir a segmentação dos catálogos que estarão disponíveis para o </a:t>
            </a:r>
            <a:r>
              <a:rPr lang="pt-BR" sz="1600" dirty="0" err="1"/>
              <a:t>Customer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Quando um cliente vai acessar um catálogo, baseado no </a:t>
            </a:r>
            <a:r>
              <a:rPr lang="pt-BR" sz="1600" dirty="0" err="1"/>
              <a:t>User_Id</a:t>
            </a:r>
            <a:r>
              <a:rPr lang="pt-BR" sz="1600" dirty="0"/>
              <a:t>, é verificado o conjunto de informações desse clientes, para identificar os perfis em que ele se enquadra, e aí sim chama o catálogo disponível para o </a:t>
            </a:r>
            <a:r>
              <a:rPr lang="pt-BR" sz="1600" dirty="0" err="1"/>
              <a:t>Customer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Se o usuário não for um </a:t>
            </a:r>
            <a:r>
              <a:rPr lang="pt-BR" sz="1600" dirty="0" err="1"/>
              <a:t>Customer</a:t>
            </a:r>
            <a:r>
              <a:rPr lang="pt-BR" sz="1600" dirty="0"/>
              <a:t>, são solicitados dados básicos como Estado e Cidade, e é criado um objeto (que não persiste no banco de dados), que dá as informações para o serviço de busca de catálogo.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E2868C-2163-4DBE-952A-BE27E1898A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8D224B-FF56-4C08-80C5-86B56E4A3D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819D721D-835D-4C55-952C-97E61D82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Segmentação - Perfil</a:t>
            </a:r>
          </a:p>
        </p:txBody>
      </p:sp>
    </p:spTree>
    <p:extLst>
      <p:ext uri="{BB962C8B-B14F-4D97-AF65-F5344CB8AC3E}">
        <p14:creationId xmlns:p14="http://schemas.microsoft.com/office/powerpoint/2010/main" val="32311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7C0E7D-B294-4C0A-B488-EEF4F14D96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FA550E-A8F4-484C-9E3C-08D00A4B9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575637-4DA0-4B6F-839F-A42CC164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1976511"/>
            <a:ext cx="7334250" cy="4229100"/>
          </a:xfrm>
          <a:prstGeom prst="rect">
            <a:avLst/>
          </a:prstGeom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C0E4611C-AEB1-4D63-B03C-A2C12AA6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Segmentação - </a:t>
            </a:r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D1BE0FAB-F09E-4766-A5F9-2DBC5664E54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2963"/>
            <a:ext cx="7334250" cy="558394"/>
          </a:xfrm>
        </p:spPr>
        <p:txBody>
          <a:bodyPr/>
          <a:lstStyle/>
          <a:p>
            <a:r>
              <a:rPr lang="pt-BR" sz="1600" dirty="0"/>
              <a:t>Para criar Perfis, siga as orientações abaixo.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69FA284-772D-47A1-9732-EFA887E463A2}"/>
              </a:ext>
            </a:extLst>
          </p:cNvPr>
          <p:cNvSpPr/>
          <p:nvPr/>
        </p:nvSpPr>
        <p:spPr>
          <a:xfrm>
            <a:off x="645565" y="3441266"/>
            <a:ext cx="1297535" cy="2532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F28DDA8-7307-42DE-827E-40314FD8A52B}"/>
              </a:ext>
            </a:extLst>
          </p:cNvPr>
          <p:cNvSpPr/>
          <p:nvPr/>
        </p:nvSpPr>
        <p:spPr>
          <a:xfrm>
            <a:off x="6505574" y="5769319"/>
            <a:ext cx="841375" cy="3518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94B0467-8166-41AC-A0DB-C8C49EFDEEC0}"/>
              </a:ext>
            </a:extLst>
          </p:cNvPr>
          <p:cNvSpPr/>
          <p:nvPr/>
        </p:nvSpPr>
        <p:spPr>
          <a:xfrm>
            <a:off x="2151788" y="3534534"/>
            <a:ext cx="462828" cy="2532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3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0C95B-F0B7-4931-833A-F66DF9BF9A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65FEA5-EFC3-4147-B845-FBD4C96AFD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715CE70F-834C-423A-8CA4-EB2A1A16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Segmentação - Perfil</a:t>
            </a:r>
          </a:p>
        </p:txBody>
      </p:sp>
      <p:sp>
        <p:nvSpPr>
          <p:cNvPr id="13" name="Espaço Reservado para Conteúdo 1">
            <a:extLst>
              <a:ext uri="{FF2B5EF4-FFF2-40B4-BE49-F238E27FC236}">
                <a16:creationId xmlns:a16="http://schemas.microsoft.com/office/drawing/2014/main" id="{A1895285-CD9C-4258-A477-E97791CC90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5266824"/>
            <a:ext cx="5531064" cy="1234517"/>
          </a:xfrm>
        </p:spPr>
        <p:txBody>
          <a:bodyPr/>
          <a:lstStyle/>
          <a:p>
            <a:r>
              <a:rPr lang="pt-BR" sz="1600" dirty="0"/>
              <a:t>Adicione o nome do Perfil e clique em </a:t>
            </a:r>
            <a:r>
              <a:rPr lang="pt-BR" sz="1600" dirty="0">
                <a:highlight>
                  <a:srgbClr val="096881"/>
                </a:highlight>
              </a:rPr>
              <a:t>+ </a:t>
            </a:r>
            <a:r>
              <a:rPr lang="pt-BR" sz="1600" b="1" dirty="0">
                <a:solidFill>
                  <a:schemeClr val="bg1"/>
                </a:solidFill>
                <a:highlight>
                  <a:srgbClr val="096881"/>
                </a:highlight>
              </a:rPr>
              <a:t>Grupos</a:t>
            </a:r>
          </a:p>
          <a:p>
            <a:r>
              <a:rPr lang="pt-BR" sz="1600" dirty="0"/>
              <a:t>Selecione a dado que deseja filtrar</a:t>
            </a:r>
          </a:p>
          <a:p>
            <a:r>
              <a:rPr lang="pt-BR" sz="1600" dirty="0"/>
              <a:t>Aqui já é possível finalizar, porém pode ser adicionado mais regras, 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96881"/>
                </a:highlight>
              </a:rPr>
              <a:t>+ REGRA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6910902-E655-4CA5-BBB7-2A66522C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84" y="1160115"/>
            <a:ext cx="7667625" cy="4105275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D52AB4DD-D932-4601-A377-44C42C293DA0}"/>
              </a:ext>
            </a:extLst>
          </p:cNvPr>
          <p:cNvSpPr/>
          <p:nvPr/>
        </p:nvSpPr>
        <p:spPr>
          <a:xfrm rot="5400000">
            <a:off x="3139445" y="2531246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74CEA60-E742-498D-94AF-C0691F8972C1}"/>
              </a:ext>
            </a:extLst>
          </p:cNvPr>
          <p:cNvSpPr/>
          <p:nvPr/>
        </p:nvSpPr>
        <p:spPr>
          <a:xfrm>
            <a:off x="1937051" y="4017186"/>
            <a:ext cx="1637999" cy="3018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3CE5B2F-06AC-470E-B82A-EC419BCCF8FE}"/>
              </a:ext>
            </a:extLst>
          </p:cNvPr>
          <p:cNvSpPr/>
          <p:nvPr/>
        </p:nvSpPr>
        <p:spPr>
          <a:xfrm>
            <a:off x="5301704" y="4017185"/>
            <a:ext cx="2191296" cy="312959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AB8F48B-C273-4B7B-897F-F60ADA3A4E00}"/>
              </a:ext>
            </a:extLst>
          </p:cNvPr>
          <p:cNvSpPr/>
          <p:nvPr/>
        </p:nvSpPr>
        <p:spPr>
          <a:xfrm>
            <a:off x="3644354" y="4016488"/>
            <a:ext cx="1588046" cy="3025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1A6425-F47E-4B4D-B631-CD6D55F857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D70854-9A36-45F3-B128-D00C258CBA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EA46689C-5C11-45BF-8605-CD49B43E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Segmentação - Perfil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D70CA9-6E51-4CEF-8E96-7BDD8A95E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1014412"/>
            <a:ext cx="7629525" cy="4829175"/>
          </a:xfrm>
          <a:prstGeom prst="rect">
            <a:avLst/>
          </a:prstGeom>
        </p:spPr>
      </p:pic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C09025FD-E54B-4F33-BDDA-BFE04FBB6D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4784" y="5910531"/>
            <a:ext cx="7632079" cy="800147"/>
          </a:xfrm>
        </p:spPr>
        <p:txBody>
          <a:bodyPr/>
          <a:lstStyle/>
          <a:p>
            <a:r>
              <a:rPr lang="pt-BR" sz="1600" dirty="0"/>
              <a:t>Veja que é possível adicionar mais regras com o operador E ou </a:t>
            </a:r>
            <a:r>
              <a:rPr lang="pt-BR" sz="1600" dirty="0" err="1"/>
              <a:t>OU</a:t>
            </a:r>
            <a:endParaRPr lang="pt-BR" sz="1600" b="1" dirty="0">
              <a:solidFill>
                <a:schemeClr val="bg1"/>
              </a:solidFill>
              <a:highlight>
                <a:srgbClr val="096881"/>
              </a:highlight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122ACA4-CF80-435B-8CA7-223E2DA40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02" y="4226404"/>
            <a:ext cx="638175" cy="333375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14F8A8F-0EA2-4D86-ABF5-4DAEFA55C124}"/>
              </a:ext>
            </a:extLst>
          </p:cNvPr>
          <p:cNvSpPr/>
          <p:nvPr/>
        </p:nvSpPr>
        <p:spPr>
          <a:xfrm>
            <a:off x="1516137" y="3726604"/>
            <a:ext cx="6394149" cy="12663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CB384A1F-AE72-478C-9131-B716C4E1BBB8}"/>
              </a:ext>
            </a:extLst>
          </p:cNvPr>
          <p:cNvSpPr/>
          <p:nvPr/>
        </p:nvSpPr>
        <p:spPr>
          <a:xfrm>
            <a:off x="941738" y="3272395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869B7-FFBA-47E9-B2F0-E5C0ED9869B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A08E5C-2D35-4FE5-B2BE-9AD1129D1A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1F9002-021D-4AA3-AFB7-FC9ED547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1119187"/>
            <a:ext cx="6492355" cy="4341813"/>
          </a:xfrm>
          <a:prstGeom prst="rect">
            <a:avLst/>
          </a:prstGeom>
        </p:spPr>
      </p:pic>
      <p:sp>
        <p:nvSpPr>
          <p:cNvPr id="7" name="Espaço Reservado para Conteúdo 1">
            <a:extLst>
              <a:ext uri="{FF2B5EF4-FFF2-40B4-BE49-F238E27FC236}">
                <a16:creationId xmlns:a16="http://schemas.microsoft.com/office/drawing/2014/main" id="{390A6CB1-D650-4304-AC63-DFEDC5180FF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4784" y="5701195"/>
            <a:ext cx="7632079" cy="800147"/>
          </a:xfrm>
        </p:spPr>
        <p:txBody>
          <a:bodyPr/>
          <a:lstStyle/>
          <a:p>
            <a:r>
              <a:rPr lang="pt-BR" sz="1600" dirty="0"/>
              <a:t>É possível combinar grupos, após finalizar a customização do perfil 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96881"/>
                </a:highlight>
              </a:rPr>
              <a:t>SALVAR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4AD19717-F035-4B75-8687-50E75BCB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Segmentação - Perfil</a:t>
            </a:r>
          </a:p>
        </p:txBody>
      </p:sp>
    </p:spTree>
    <p:extLst>
      <p:ext uri="{BB962C8B-B14F-4D97-AF65-F5344CB8AC3E}">
        <p14:creationId xmlns:p14="http://schemas.microsoft.com/office/powerpoint/2010/main" val="22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983F01-DCAB-4E04-AABB-62E6FA2BAA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6BFD2B-BE4B-4557-9A75-297CE5E72F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7B2D572D-5D7F-4B63-A5F1-1F45E38A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Segmentação - Perfil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8649651-F776-487B-A6A3-46E058D5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4080766"/>
            <a:ext cx="8048625" cy="2057400"/>
          </a:xfrm>
          <a:prstGeom prst="rect">
            <a:avLst/>
          </a:prstGeom>
        </p:spPr>
      </p:pic>
      <p:sp>
        <p:nvSpPr>
          <p:cNvPr id="10" name="Espaço Reservado para Conteúdo 1">
            <a:extLst>
              <a:ext uri="{FF2B5EF4-FFF2-40B4-BE49-F238E27FC236}">
                <a16:creationId xmlns:a16="http://schemas.microsoft.com/office/drawing/2014/main" id="{51F8B0E1-295F-4AB5-BBD8-3371A9490FC8}"/>
              </a:ext>
            </a:extLst>
          </p:cNvPr>
          <p:cNvSpPr txBox="1">
            <a:spLocks/>
          </p:cNvSpPr>
          <p:nvPr/>
        </p:nvSpPr>
        <p:spPr>
          <a:xfrm>
            <a:off x="507339" y="3050614"/>
            <a:ext cx="8891323" cy="6669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O Perfil nasce como status: Pendente.</a:t>
            </a:r>
          </a:p>
          <a:p>
            <a:r>
              <a:rPr lang="pt-BR" sz="1600" dirty="0"/>
              <a:t>Clique no Perfil.</a:t>
            </a:r>
            <a:endParaRPr lang="pt-BR" sz="1600" dirty="0">
              <a:highlight>
                <a:srgbClr val="0D8AAC"/>
              </a:highlight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666DA81-66D3-428D-93A0-2567112259A2}"/>
              </a:ext>
            </a:extLst>
          </p:cNvPr>
          <p:cNvSpPr/>
          <p:nvPr/>
        </p:nvSpPr>
        <p:spPr>
          <a:xfrm>
            <a:off x="6005227" y="4168140"/>
            <a:ext cx="2550737" cy="822176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7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BDC151-3E25-4990-AB7D-54C01E5F98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6C60EA-1532-47B1-87AC-7708639CEA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938227A0-42DE-47DE-93AA-A25F9C80EF79}"/>
              </a:ext>
            </a:extLst>
          </p:cNvPr>
          <p:cNvSpPr txBox="1">
            <a:spLocks/>
          </p:cNvSpPr>
          <p:nvPr/>
        </p:nvSpPr>
        <p:spPr>
          <a:xfrm>
            <a:off x="1123950" y="4880354"/>
            <a:ext cx="4218296" cy="944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pt-BR" sz="1600" dirty="0"/>
          </a:p>
          <a:p>
            <a:r>
              <a:rPr lang="pt-BR" sz="1600" dirty="0"/>
              <a:t>Clique em </a:t>
            </a:r>
            <a:r>
              <a:rPr lang="pt-BR" sz="1600" dirty="0">
                <a:solidFill>
                  <a:schemeClr val="bg1"/>
                </a:solidFill>
                <a:highlight>
                  <a:srgbClr val="096881"/>
                </a:highlight>
              </a:rPr>
              <a:t>APROVAR</a:t>
            </a:r>
          </a:p>
          <a:p>
            <a:r>
              <a:rPr lang="pt-BR" sz="1600" dirty="0"/>
              <a:t>Logo após em </a:t>
            </a:r>
            <a:r>
              <a:rPr lang="pt-BR" sz="1600" dirty="0">
                <a:solidFill>
                  <a:schemeClr val="bg1"/>
                </a:solidFill>
                <a:highlight>
                  <a:srgbClr val="096881"/>
                </a:highlight>
              </a:rPr>
              <a:t>CONFIRMAR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B505F8-2024-4BAD-9A42-062AF0AE6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9" y="2286000"/>
            <a:ext cx="5238750" cy="1143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C752A41-E3D6-4B69-ADEE-CDA77EE9B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548" y="3245040"/>
            <a:ext cx="4314825" cy="1819275"/>
          </a:xfrm>
          <a:prstGeom prst="rect">
            <a:avLst/>
          </a:prstGeom>
        </p:spPr>
      </p:pic>
      <p:sp>
        <p:nvSpPr>
          <p:cNvPr id="9" name="Título 2">
            <a:extLst>
              <a:ext uri="{FF2B5EF4-FFF2-40B4-BE49-F238E27FC236}">
                <a16:creationId xmlns:a16="http://schemas.microsoft.com/office/drawing/2014/main" id="{540C93BB-3764-45C2-AF1A-4B965AD2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Segmentação - Perfil</a:t>
            </a: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E9493B21-3D31-495B-A3DD-BBF1FD1A53E4}"/>
              </a:ext>
            </a:extLst>
          </p:cNvPr>
          <p:cNvSpPr/>
          <p:nvPr/>
        </p:nvSpPr>
        <p:spPr>
          <a:xfrm>
            <a:off x="5208820" y="2132394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8A4FD04-2CFB-4A48-A2F7-8BF6DD67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45" y="1372822"/>
            <a:ext cx="8780464" cy="5314492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F7D073B-197A-4AFF-8748-2E4F30BD20C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78477" y="2863710"/>
            <a:ext cx="6080786" cy="1466990"/>
          </a:xfrm>
        </p:spPr>
        <p:txBody>
          <a:bodyPr/>
          <a:lstStyle/>
          <a:p>
            <a:r>
              <a:rPr lang="pt-BR" sz="1600" dirty="0"/>
              <a:t>O que são os Canais?</a:t>
            </a:r>
          </a:p>
          <a:p>
            <a:pPr marL="0" indent="0">
              <a:buNone/>
            </a:pPr>
            <a:r>
              <a:rPr lang="pt-BR" sz="1600" dirty="0"/>
              <a:t>É o meio de venda, </a:t>
            </a:r>
            <a:r>
              <a:rPr lang="pt-BR" sz="1600" dirty="0" err="1"/>
              <a:t>ex</a:t>
            </a:r>
            <a:r>
              <a:rPr lang="pt-BR" sz="1600" dirty="0"/>
              <a:t>: App, </a:t>
            </a:r>
            <a:r>
              <a:rPr lang="pt-BR" sz="1600" dirty="0" err="1"/>
              <a:t>Call</a:t>
            </a:r>
            <a:r>
              <a:rPr lang="pt-BR" sz="1600" dirty="0"/>
              <a:t> Center, Site, Revendedores.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E2868C-2163-4DBE-952A-BE27E1898A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8D224B-FF56-4C08-80C5-86B56E4A3D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819D721D-835D-4C55-952C-97E61D82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Configurações - Canais</a:t>
            </a:r>
          </a:p>
        </p:txBody>
      </p:sp>
    </p:spTree>
    <p:extLst>
      <p:ext uri="{BB962C8B-B14F-4D97-AF65-F5344CB8AC3E}">
        <p14:creationId xmlns:p14="http://schemas.microsoft.com/office/powerpoint/2010/main" val="2411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8A4FD04-2CFB-4A48-A2F7-8BF6DD67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45" y="1372822"/>
            <a:ext cx="8780464" cy="5314492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F7D073B-197A-4AFF-8748-2E4F30BD20C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78477" y="1898510"/>
            <a:ext cx="6080786" cy="3711394"/>
          </a:xfrm>
        </p:spPr>
        <p:txBody>
          <a:bodyPr/>
          <a:lstStyle/>
          <a:p>
            <a:r>
              <a:rPr lang="pt-BR" sz="1600" dirty="0"/>
              <a:t>O que são as </a:t>
            </a:r>
            <a:r>
              <a:rPr lang="pt-BR" sz="1600" dirty="0" err="1"/>
              <a:t>TAGs</a:t>
            </a:r>
            <a:r>
              <a:rPr lang="pt-BR" sz="1600" dirty="0"/>
              <a:t>?</a:t>
            </a:r>
          </a:p>
          <a:p>
            <a:pPr marL="0" indent="0">
              <a:buNone/>
            </a:pPr>
            <a:r>
              <a:rPr lang="pt-BR" sz="1600" dirty="0"/>
              <a:t>São marcações no </a:t>
            </a:r>
            <a:r>
              <a:rPr lang="pt-BR" sz="1600" dirty="0" err="1"/>
              <a:t>customer</a:t>
            </a:r>
            <a:r>
              <a:rPr lang="pt-BR" sz="1600" dirty="0"/>
              <a:t> com o objetivo de fazer: Campanhas direcionadas, score de clientes etc...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Existem </a:t>
            </a:r>
            <a:r>
              <a:rPr lang="pt-BR" sz="1600" dirty="0" err="1"/>
              <a:t>TAGs</a:t>
            </a:r>
            <a:r>
              <a:rPr lang="pt-BR" sz="1600" dirty="0"/>
              <a:t>: </a:t>
            </a:r>
          </a:p>
          <a:p>
            <a:pPr marL="0" indent="0">
              <a:buNone/>
            </a:pPr>
            <a:r>
              <a:rPr lang="pt-BR" sz="1600" dirty="0"/>
              <a:t>Customizadas – O objetivo desse tipo de TAG é marcar o cliente em seu estado atual.</a:t>
            </a:r>
          </a:p>
          <a:p>
            <a:pPr marL="0" indent="0">
              <a:buNone/>
            </a:pPr>
            <a:r>
              <a:rPr lang="pt-BR" sz="1600" dirty="0"/>
              <a:t>Geolocalizadas – O objetivo é identificar um cliente que está em um determinado local.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Em ambos os casos o intuito é identificar uma oportunidade de venda para esse cliente TAG.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E2868C-2163-4DBE-952A-BE27E1898A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8D224B-FF56-4C08-80C5-86B56E4A3D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819D721D-835D-4C55-952C-97E61D82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Segmentação - </a:t>
            </a:r>
            <a:r>
              <a:rPr lang="pt-BR" dirty="0" err="1"/>
              <a:t>TAGs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924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952368-22E0-4DA9-8BE6-0F2B11D5D0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BD8399-647C-4162-B76B-E740EE1362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32D55D-1D5C-4279-A824-E41BCB6B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1538287"/>
            <a:ext cx="4600575" cy="4543425"/>
          </a:xfrm>
          <a:prstGeom prst="rect">
            <a:avLst/>
          </a:prstGeom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A397D715-CF6E-4D6A-A1D4-1D987F81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Configurações - Canais</a:t>
            </a:r>
          </a:p>
        </p:txBody>
      </p:sp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AA5FCBC3-69AC-4188-8FE9-35DB5B19CE8C}"/>
              </a:ext>
            </a:extLst>
          </p:cNvPr>
          <p:cNvSpPr txBox="1">
            <a:spLocks/>
          </p:cNvSpPr>
          <p:nvPr/>
        </p:nvSpPr>
        <p:spPr>
          <a:xfrm>
            <a:off x="5107914" y="1871775"/>
            <a:ext cx="4288195" cy="6669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Para criar um canal, siga as orientações ao lado.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64C110E-F78C-4B8C-ADBD-38215D052573}"/>
              </a:ext>
            </a:extLst>
          </p:cNvPr>
          <p:cNvSpPr/>
          <p:nvPr/>
        </p:nvSpPr>
        <p:spPr>
          <a:xfrm>
            <a:off x="652511" y="5565406"/>
            <a:ext cx="1297535" cy="2532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C1D9326-A83D-4C32-8BC0-4EAE0F2773D7}"/>
              </a:ext>
            </a:extLst>
          </p:cNvPr>
          <p:cNvSpPr/>
          <p:nvPr/>
        </p:nvSpPr>
        <p:spPr>
          <a:xfrm>
            <a:off x="2366961" y="2981327"/>
            <a:ext cx="2543175" cy="9286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0F3190C-38AF-4BD8-AA57-2F4001DF249A}"/>
              </a:ext>
            </a:extLst>
          </p:cNvPr>
          <p:cNvSpPr/>
          <p:nvPr/>
        </p:nvSpPr>
        <p:spPr>
          <a:xfrm>
            <a:off x="2315500" y="5559056"/>
            <a:ext cx="491199" cy="2532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53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B9DD69-C64A-4DE5-BFA1-F862EECA8F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65CA98-AD92-4AEA-A014-B02D0B863C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C98ACF-8C2A-41DB-A7DB-AEFA7036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1388663"/>
            <a:ext cx="4762500" cy="2286000"/>
          </a:xfrm>
          <a:prstGeom prst="rect">
            <a:avLst/>
          </a:prstGeom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201930B3-5317-473A-BFBD-718D5631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Configurações - Canais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06177A7-F05F-4776-A6D1-5F6605101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847" y="3055685"/>
            <a:ext cx="4743450" cy="3114675"/>
          </a:xfrm>
          <a:prstGeom prst="rect">
            <a:avLst/>
          </a:prstGeom>
        </p:spPr>
      </p:pic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610F2F6A-4528-449E-880D-0583775976EA}"/>
              </a:ext>
            </a:extLst>
          </p:cNvPr>
          <p:cNvSpPr/>
          <p:nvPr/>
        </p:nvSpPr>
        <p:spPr>
          <a:xfrm rot="5400000">
            <a:off x="7821893" y="4686930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0" name="Espaço Reservado para Conteúdo 1">
            <a:extLst>
              <a:ext uri="{FF2B5EF4-FFF2-40B4-BE49-F238E27FC236}">
                <a16:creationId xmlns:a16="http://schemas.microsoft.com/office/drawing/2014/main" id="{604E526A-26FD-4103-8479-EC241F620390}"/>
              </a:ext>
            </a:extLst>
          </p:cNvPr>
          <p:cNvSpPr txBox="1">
            <a:spLocks/>
          </p:cNvSpPr>
          <p:nvPr/>
        </p:nvSpPr>
        <p:spPr>
          <a:xfrm>
            <a:off x="5269839" y="1427288"/>
            <a:ext cx="4288195" cy="6669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Digite o nome do canal e 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96881"/>
                </a:highlight>
              </a:rPr>
              <a:t>SALVAR</a:t>
            </a:r>
          </a:p>
        </p:txBody>
      </p:sp>
      <p:sp>
        <p:nvSpPr>
          <p:cNvPr id="11" name="Espaço Reservado para Conteúdo 1">
            <a:extLst>
              <a:ext uri="{FF2B5EF4-FFF2-40B4-BE49-F238E27FC236}">
                <a16:creationId xmlns:a16="http://schemas.microsoft.com/office/drawing/2014/main" id="{9515950C-4AC3-4EFA-B126-7070E42092C3}"/>
              </a:ext>
            </a:extLst>
          </p:cNvPr>
          <p:cNvSpPr txBox="1">
            <a:spLocks/>
          </p:cNvSpPr>
          <p:nvPr/>
        </p:nvSpPr>
        <p:spPr>
          <a:xfrm>
            <a:off x="522359" y="4589022"/>
            <a:ext cx="3486933" cy="13616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Será gerado uma ID – Essa ID é utilizada para identificação do canal em uma determinada venda</a:t>
            </a:r>
          </a:p>
          <a:p>
            <a:r>
              <a:rPr lang="pt-BR" sz="1600" dirty="0"/>
              <a:t>Ao finalizar 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96881"/>
                </a:highlight>
              </a:rPr>
              <a:t>SALVAR</a:t>
            </a:r>
          </a:p>
        </p:txBody>
      </p:sp>
    </p:spTree>
    <p:extLst>
      <p:ext uri="{BB962C8B-B14F-4D97-AF65-F5344CB8AC3E}">
        <p14:creationId xmlns:p14="http://schemas.microsoft.com/office/powerpoint/2010/main" val="371214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1.jpeg" descr="Capa Zu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443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08C1842-4DDC-427B-B2FD-D58E5711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8" y="1891703"/>
            <a:ext cx="7790449" cy="4410623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653372-269D-4488-B40D-B96731D824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8D257E-34FC-4FD1-884C-FBC090B347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FC80D33-CB92-49E0-A69A-F86BA55640FE}"/>
              </a:ext>
            </a:extLst>
          </p:cNvPr>
          <p:cNvSpPr/>
          <p:nvPr/>
        </p:nvSpPr>
        <p:spPr>
          <a:xfrm>
            <a:off x="729385" y="3446027"/>
            <a:ext cx="1392702" cy="2532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6A0CE5E-C6AE-46A7-87A7-76AFC2EB2662}"/>
              </a:ext>
            </a:extLst>
          </p:cNvPr>
          <p:cNvSpPr/>
          <p:nvPr/>
        </p:nvSpPr>
        <p:spPr>
          <a:xfrm>
            <a:off x="6457950" y="5874092"/>
            <a:ext cx="1517650" cy="3518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B7565E-3ED5-4E01-B872-E66B6202E54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641312"/>
          </a:xfrm>
        </p:spPr>
        <p:txBody>
          <a:bodyPr/>
          <a:lstStyle/>
          <a:p>
            <a:r>
              <a:rPr lang="pt-BR" sz="1600" dirty="0"/>
              <a:t>Para adicionar uma TAG </a:t>
            </a:r>
            <a:r>
              <a:rPr lang="pt-BR" sz="1600" dirty="0">
                <a:highlight>
                  <a:srgbClr val="096881"/>
                </a:highlight>
              </a:rPr>
              <a:t> </a:t>
            </a:r>
            <a:r>
              <a:rPr lang="pt-BR" sz="1600" b="1" dirty="0">
                <a:solidFill>
                  <a:schemeClr val="bg1"/>
                </a:solidFill>
                <a:highlight>
                  <a:srgbClr val="096881"/>
                </a:highlight>
              </a:rPr>
              <a:t>Customizada</a:t>
            </a:r>
            <a:r>
              <a:rPr lang="pt-BR" sz="1600" b="1" dirty="0"/>
              <a:t>, </a:t>
            </a:r>
            <a:r>
              <a:rPr lang="pt-BR" sz="1600" dirty="0"/>
              <a:t>siga as orientações abaixo:</a:t>
            </a:r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31ACC299-3949-45AD-9BA2-A9C59CDA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Segmentação - </a:t>
            </a:r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91D5BF-7203-42BA-B79B-66D924A5A732}"/>
              </a:ext>
            </a:extLst>
          </p:cNvPr>
          <p:cNvSpPr/>
          <p:nvPr/>
        </p:nvSpPr>
        <p:spPr>
          <a:xfrm>
            <a:off x="2208935" y="3864185"/>
            <a:ext cx="527915" cy="2532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F8188A14-CCF8-49BC-B940-D122E732B140}"/>
              </a:ext>
            </a:extLst>
          </p:cNvPr>
          <p:cNvSpPr/>
          <p:nvPr/>
        </p:nvSpPr>
        <p:spPr>
          <a:xfrm>
            <a:off x="3048503" y="1915322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5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758DF1-9CD4-4A05-947C-6E5598EA556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9CC93A-3F60-49B6-8926-493D3211FE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8492EF91-791D-4347-A454-01EB0C8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Segmentação - </a:t>
            </a:r>
            <a:r>
              <a:rPr lang="pt-BR" dirty="0" err="1"/>
              <a:t>TAGs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31BEBC-D07D-43F3-81EF-2DB3EC804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86" y="1762568"/>
            <a:ext cx="4051300" cy="3787966"/>
          </a:xfrm>
          <a:prstGeom prst="rect">
            <a:avLst/>
          </a:prstGeom>
        </p:spPr>
      </p:pic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C0260664-9C24-484E-A55B-CAA37BA4EE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641312"/>
          </a:xfrm>
        </p:spPr>
        <p:txBody>
          <a:bodyPr/>
          <a:lstStyle/>
          <a:p>
            <a:r>
              <a:rPr lang="pt-BR" sz="1600" dirty="0"/>
              <a:t>Para adicionar uma TAG, siga as orientações abaixo.</a:t>
            </a:r>
          </a:p>
        </p:txBody>
      </p:sp>
      <p:sp>
        <p:nvSpPr>
          <p:cNvPr id="9" name="Espaço Reservado para Conteúdo 5">
            <a:extLst>
              <a:ext uri="{FF2B5EF4-FFF2-40B4-BE49-F238E27FC236}">
                <a16:creationId xmlns:a16="http://schemas.microsoft.com/office/drawing/2014/main" id="{1E997FD1-EC02-42E1-BE5C-727BA0CA06F8}"/>
              </a:ext>
            </a:extLst>
          </p:cNvPr>
          <p:cNvSpPr txBox="1">
            <a:spLocks/>
          </p:cNvSpPr>
          <p:nvPr/>
        </p:nvSpPr>
        <p:spPr>
          <a:xfrm>
            <a:off x="507339" y="5705282"/>
            <a:ext cx="8891323" cy="6413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Preencha as informações e 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96881"/>
                </a:highlight>
              </a:rPr>
              <a:t>SALVAR</a:t>
            </a:r>
          </a:p>
        </p:txBody>
      </p:sp>
    </p:spTree>
    <p:extLst>
      <p:ext uri="{BB962C8B-B14F-4D97-AF65-F5344CB8AC3E}">
        <p14:creationId xmlns:p14="http://schemas.microsoft.com/office/powerpoint/2010/main" val="273756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13F1B5-6D27-4427-B705-16CA6559F2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6C1142-84E5-4592-AD96-060CB7E62A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201E689-509A-49F2-9AF5-83C4F6B0D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3599543"/>
            <a:ext cx="8434073" cy="2452461"/>
          </a:xfrm>
          <a:prstGeom prst="rect">
            <a:avLst/>
          </a:prstGeom>
        </p:spPr>
      </p:pic>
      <p:sp>
        <p:nvSpPr>
          <p:cNvPr id="7" name="Espaço Reservado para Conteúdo 1">
            <a:extLst>
              <a:ext uri="{FF2B5EF4-FFF2-40B4-BE49-F238E27FC236}">
                <a16:creationId xmlns:a16="http://schemas.microsoft.com/office/drawing/2014/main" id="{CF55F08B-0642-48A9-9B0F-20845D3B4F7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4786" y="2297171"/>
            <a:ext cx="8891323" cy="666976"/>
          </a:xfrm>
        </p:spPr>
        <p:txBody>
          <a:bodyPr/>
          <a:lstStyle/>
          <a:p>
            <a:r>
              <a:rPr lang="pt-BR" sz="1600" dirty="0"/>
              <a:t>A TAG nasce como status: Pendente.</a:t>
            </a:r>
          </a:p>
          <a:p>
            <a:r>
              <a:rPr lang="pt-BR" sz="1600" dirty="0"/>
              <a:t>Clique na TAG.</a:t>
            </a:r>
            <a:endParaRPr lang="pt-BR" sz="1600" dirty="0">
              <a:highlight>
                <a:srgbClr val="0D8AAC"/>
              </a:highlight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451BBA3F-9AB3-4130-8F6A-81A79DA4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Segmentação - </a:t>
            </a:r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2A8A4AB-3338-407A-933F-92D650F441DB}"/>
              </a:ext>
            </a:extLst>
          </p:cNvPr>
          <p:cNvSpPr/>
          <p:nvPr/>
        </p:nvSpPr>
        <p:spPr>
          <a:xfrm>
            <a:off x="6299199" y="3916223"/>
            <a:ext cx="2608747" cy="909550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35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394CEF-ABA5-471F-9F80-A406986EC2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63D28C-0223-4879-A2B1-05EAB6DB16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6FC671-833A-44EF-8B8F-581D1FF98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340875"/>
            <a:ext cx="3586868" cy="3559695"/>
          </a:xfrm>
          <a:prstGeom prst="rect">
            <a:avLst/>
          </a:prstGeom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FE2808AA-4194-4A02-A7E9-22A63467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Segmentação - </a:t>
            </a:r>
            <a:r>
              <a:rPr lang="pt-BR" dirty="0" err="1"/>
              <a:t>TAGs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37E2DF6-48E6-4E20-88CA-645214D83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05" y="3700808"/>
            <a:ext cx="3967868" cy="1651822"/>
          </a:xfrm>
          <a:prstGeom prst="rect">
            <a:avLst/>
          </a:prstGeom>
        </p:spPr>
      </p:pic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0CD9B2DD-91FE-4C96-9BC4-F8AAF47CE885}"/>
              </a:ext>
            </a:extLst>
          </p:cNvPr>
          <p:cNvSpPr txBox="1">
            <a:spLocks/>
          </p:cNvSpPr>
          <p:nvPr/>
        </p:nvSpPr>
        <p:spPr>
          <a:xfrm>
            <a:off x="1123950" y="4880354"/>
            <a:ext cx="4218296" cy="944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pt-BR" sz="1600" dirty="0"/>
          </a:p>
          <a:p>
            <a:r>
              <a:rPr lang="pt-BR" sz="1600" dirty="0"/>
              <a:t>Clique em </a:t>
            </a:r>
            <a:r>
              <a:rPr lang="pt-BR" sz="1600" dirty="0">
                <a:solidFill>
                  <a:schemeClr val="bg1"/>
                </a:solidFill>
                <a:highlight>
                  <a:srgbClr val="096881"/>
                </a:highlight>
              </a:rPr>
              <a:t>APROVAR</a:t>
            </a:r>
          </a:p>
          <a:p>
            <a:r>
              <a:rPr lang="pt-BR" sz="1600" dirty="0"/>
              <a:t>Logo após em </a:t>
            </a:r>
            <a:r>
              <a:rPr lang="pt-BR" sz="1600" dirty="0">
                <a:solidFill>
                  <a:schemeClr val="bg1"/>
                </a:solidFill>
                <a:highlight>
                  <a:srgbClr val="096881"/>
                </a:highlight>
              </a:rPr>
              <a:t>CONFIRMAR</a:t>
            </a:r>
          </a:p>
        </p:txBody>
      </p:sp>
    </p:spTree>
    <p:extLst>
      <p:ext uri="{BB962C8B-B14F-4D97-AF65-F5344CB8AC3E}">
        <p14:creationId xmlns:p14="http://schemas.microsoft.com/office/powerpoint/2010/main" val="178747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C0B922-747C-4D6A-A477-79A1F26D84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2DD414-9BFE-4FA8-A998-870F184165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506523EA-A9AB-4B3D-8F7A-E9F2358F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Segmentação - </a:t>
            </a:r>
            <a:r>
              <a:rPr lang="pt-BR" dirty="0" err="1"/>
              <a:t>TAGs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0D91AA-9E7A-44C0-8055-2B807F7C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2026665"/>
            <a:ext cx="7600950" cy="4181475"/>
          </a:xfrm>
          <a:prstGeom prst="rect">
            <a:avLst/>
          </a:prstGeom>
        </p:spPr>
      </p:pic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675A547B-7925-49D4-AF0C-8B774E0C38E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641312"/>
          </a:xfrm>
        </p:spPr>
        <p:txBody>
          <a:bodyPr/>
          <a:lstStyle/>
          <a:p>
            <a:r>
              <a:rPr lang="pt-BR" dirty="0"/>
              <a:t>Para adicionar uma TAG </a:t>
            </a:r>
            <a:r>
              <a:rPr lang="pt-BR" b="1" dirty="0">
                <a:solidFill>
                  <a:schemeClr val="bg1"/>
                </a:solidFill>
                <a:highlight>
                  <a:srgbClr val="096881"/>
                </a:highlight>
              </a:rPr>
              <a:t>Geolocalizada</a:t>
            </a:r>
            <a:r>
              <a:rPr lang="pt-BR" dirty="0"/>
              <a:t> siga as orientações abaixo: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1246812-2264-40AD-836C-F214C63DA4C9}"/>
              </a:ext>
            </a:extLst>
          </p:cNvPr>
          <p:cNvSpPr/>
          <p:nvPr/>
        </p:nvSpPr>
        <p:spPr>
          <a:xfrm>
            <a:off x="543648" y="3512704"/>
            <a:ext cx="1392702" cy="2532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4677C16-EF21-4591-9CFB-6486C019ADBD}"/>
              </a:ext>
            </a:extLst>
          </p:cNvPr>
          <p:cNvSpPr/>
          <p:nvPr/>
        </p:nvSpPr>
        <p:spPr>
          <a:xfrm>
            <a:off x="6038849" y="5836525"/>
            <a:ext cx="1590675" cy="3518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2BEAF07-A6B5-41D9-AE1E-88FCF192A9B6}"/>
              </a:ext>
            </a:extLst>
          </p:cNvPr>
          <p:cNvSpPr/>
          <p:nvPr/>
        </p:nvSpPr>
        <p:spPr>
          <a:xfrm>
            <a:off x="2042247" y="3907052"/>
            <a:ext cx="527915" cy="2532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A8EF8FDA-B824-449F-BCB8-704F88454FD8}"/>
              </a:ext>
            </a:extLst>
          </p:cNvPr>
          <p:cNvSpPr/>
          <p:nvPr/>
        </p:nvSpPr>
        <p:spPr>
          <a:xfrm>
            <a:off x="3894206" y="2040733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BEF516-747D-49B9-96ED-CBC467888A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7CDE78-4D37-4334-84FF-61F97D9A06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2CC28822-198D-42EF-9E9B-35C0A251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Segmentação - </a:t>
            </a:r>
            <a:r>
              <a:rPr lang="pt-BR" dirty="0" err="1"/>
              <a:t>TAGs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FE74AB-FF2B-407E-AC2F-CEE2DC04D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1007073"/>
            <a:ext cx="2607749" cy="545711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FF17B8-C171-45FE-BD80-B0C0EB6D4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19" y="3440966"/>
            <a:ext cx="4772878" cy="3037286"/>
          </a:xfrm>
          <a:prstGeom prst="rect">
            <a:avLst/>
          </a:prstGeom>
        </p:spPr>
      </p:pic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0BC4B2A7-36BA-40E4-B087-EA5FB2F184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18958" y="1052823"/>
            <a:ext cx="5344471" cy="1973778"/>
          </a:xfrm>
        </p:spPr>
        <p:txBody>
          <a:bodyPr/>
          <a:lstStyle/>
          <a:p>
            <a:r>
              <a:rPr lang="pt-BR" sz="1600" dirty="0"/>
              <a:t>Insira o nome e descrição da TAG</a:t>
            </a:r>
          </a:p>
          <a:p>
            <a:r>
              <a:rPr lang="pt-BR" sz="1600" dirty="0"/>
              <a:t>Coloque a permanência mínima no local – Tempo mínimo para estar dentro da TAG, no exemplo, somente clientes que permanecerem no local por 30 minutos, serão alvo da TAG.</a:t>
            </a:r>
          </a:p>
          <a:p>
            <a:r>
              <a:rPr lang="pt-BR" sz="1600" dirty="0"/>
              <a:t>Tempo de duração após ser </a:t>
            </a:r>
            <a:r>
              <a:rPr lang="pt-BR" sz="1600" dirty="0" err="1"/>
              <a:t>tageado</a:t>
            </a:r>
            <a:r>
              <a:rPr lang="pt-BR" sz="1600" dirty="0"/>
              <a:t> – No exemplo, ainda será considerado dentro da TAG, até uma hora depois.</a:t>
            </a:r>
          </a:p>
          <a:p>
            <a:r>
              <a:rPr lang="pt-BR" sz="1600" dirty="0"/>
              <a:t>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96881"/>
                </a:highlight>
              </a:rPr>
              <a:t>PRÓXIMO</a:t>
            </a:r>
          </a:p>
        </p:txBody>
      </p:sp>
    </p:spTree>
    <p:extLst>
      <p:ext uri="{BB962C8B-B14F-4D97-AF65-F5344CB8AC3E}">
        <p14:creationId xmlns:p14="http://schemas.microsoft.com/office/powerpoint/2010/main" val="310575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747675-565C-4B4A-8C19-F2BF2A35FF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52EC5A-AE98-4F83-80EA-0905997540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6BFE5293-DCAD-435D-B1E3-E5A6B120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Segmentação - </a:t>
            </a:r>
            <a:r>
              <a:rPr lang="pt-BR" dirty="0" err="1"/>
              <a:t>TAGs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E95B7AD-19DF-4CAD-931C-8A08FA38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785" y="2814250"/>
            <a:ext cx="4638675" cy="33623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D1A204-3C98-4212-BE73-ED6F7A6D0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9" y="885480"/>
            <a:ext cx="2755533" cy="5413604"/>
          </a:xfrm>
          <a:prstGeom prst="rect">
            <a:avLst/>
          </a:prstGeom>
        </p:spPr>
      </p:pic>
      <p:sp>
        <p:nvSpPr>
          <p:cNvPr id="10" name="Espaço Reservado para Conteúdo 1">
            <a:extLst>
              <a:ext uri="{FF2B5EF4-FFF2-40B4-BE49-F238E27FC236}">
                <a16:creationId xmlns:a16="http://schemas.microsoft.com/office/drawing/2014/main" id="{60347A34-DFB0-4B82-B14C-0CA0E7F1D0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65785" y="1052823"/>
            <a:ext cx="5344471" cy="1973778"/>
          </a:xfrm>
        </p:spPr>
        <p:txBody>
          <a:bodyPr/>
          <a:lstStyle/>
          <a:p>
            <a:r>
              <a:rPr lang="pt-BR" sz="1600" dirty="0"/>
              <a:t>Insira a marcação no mapa</a:t>
            </a:r>
          </a:p>
          <a:p>
            <a:r>
              <a:rPr lang="pt-BR" sz="1600" dirty="0"/>
              <a:t>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96881"/>
                </a:highlight>
              </a:rPr>
              <a:t>SALVAR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9C3ED9C-AF3C-44DD-91BE-6CA44D9C4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381" y="1712996"/>
            <a:ext cx="9429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454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1.00000000000000000000E+00&quot;&gt;&lt;m_msothmcolidx val=&quot;0&quot;/&gt;&lt;m_rgb r=&quot;B3&quot; g=&quot;FF&quot; b=&quot;BC&quot;/&gt;&lt;m_nBrightness val=&quot;0&quot;/&gt;&lt;/elem&gt;&lt;elem m_fUsage=&quot;9.00000000000000022204E-01&quot;&gt;&lt;m_msothmcolidx val=&quot;0&quot;/&gt;&lt;m_rgb r=&quot;9B&quot; g=&quot;FF&quot; b=&quot;A8&quot;/&gt;&lt;m_nBrightness val=&quot;0&quot;/&gt;&lt;/elem&gt;&lt;elem m_fUsage=&quot;8.10000000000000053291E-01&quot;&gt;&lt;m_msothmcolidx val=&quot;0&quot;/&gt;&lt;m_rgb r=&quot;62&quot; g=&quot;FF&quot; b=&quot;76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ter">
  <a:themeElements>
    <a:clrScheme name="ZUP_IT">
      <a:dk1>
        <a:srgbClr val="000000"/>
      </a:dk1>
      <a:lt1>
        <a:srgbClr val="FEFFFF"/>
      </a:lt1>
      <a:dk2>
        <a:srgbClr val="909090"/>
      </a:dk2>
      <a:lt2>
        <a:srgbClr val="FEFFFF"/>
      </a:lt2>
      <a:accent1>
        <a:srgbClr val="A4C038"/>
      </a:accent1>
      <a:accent2>
        <a:srgbClr val="DD5626"/>
      </a:accent2>
      <a:accent3>
        <a:srgbClr val="0C8AAC"/>
      </a:accent3>
      <a:accent4>
        <a:srgbClr val="013650"/>
      </a:accent4>
      <a:accent5>
        <a:srgbClr val="376333"/>
      </a:accent5>
      <a:accent6>
        <a:srgbClr val="D5D5D5"/>
      </a:accent6>
      <a:hlink>
        <a:srgbClr val="0C8AAC"/>
      </a:hlink>
      <a:folHlink>
        <a:srgbClr val="93209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12700"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400" dirty="0" err="1" smtClean="0">
            <a:solidFill>
              <a:schemeClr val="tx1"/>
            </a:solidFill>
            <a:latin typeface="Sansation" charset="0"/>
            <a:ea typeface="Sansation" charset="0"/>
            <a:cs typeface="Sansation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>
          <a:spcAft>
            <a:spcPts val="600"/>
          </a:spcAft>
          <a:defRPr sz="1400" dirty="0" err="1" smtClean="0">
            <a:latin typeface="Sansation" charset="0"/>
            <a:ea typeface="Sansation" charset="0"/>
            <a:cs typeface="Sansation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575EFC7-1B59-D74A-910B-3DB130152E2F}" vid="{487EBBFF-C366-7948-80B9-E4A27F9DE0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ZUP_template_v1</Template>
  <TotalTime>6703</TotalTime>
  <Words>643</Words>
  <Application>Microsoft Office PowerPoint</Application>
  <PresentationFormat>Papel A4 (210 x 297 mm)</PresentationFormat>
  <Paragraphs>119</Paragraphs>
  <Slides>22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Calibri</vt:lpstr>
      <vt:lpstr>Sansation</vt:lpstr>
      <vt:lpstr>Sansation Regular</vt:lpstr>
      <vt:lpstr>Simplon BP Regular</vt:lpstr>
      <vt:lpstr>Verdana</vt:lpstr>
      <vt:lpstr>Master</vt:lpstr>
      <vt:lpstr>Slide do think-cell</vt:lpstr>
      <vt:lpstr>RW – Introduction </vt:lpstr>
      <vt:lpstr>Segmentação - TAGs</vt:lpstr>
      <vt:lpstr>Segmentação - TAGs</vt:lpstr>
      <vt:lpstr>Segmentação - TAGs</vt:lpstr>
      <vt:lpstr>Segmentação - TAGs</vt:lpstr>
      <vt:lpstr>Segmentação - TAGs</vt:lpstr>
      <vt:lpstr>Segmentação - TAGs</vt:lpstr>
      <vt:lpstr>Segmentação - TAGs</vt:lpstr>
      <vt:lpstr>Segmentação - TAGs</vt:lpstr>
      <vt:lpstr>Segmentação - TAGs</vt:lpstr>
      <vt:lpstr>Segmentação - TAGs</vt:lpstr>
      <vt:lpstr>Segmentação - Perfil</vt:lpstr>
      <vt:lpstr>Segmentação - TAGs</vt:lpstr>
      <vt:lpstr>Segmentação - Perfil</vt:lpstr>
      <vt:lpstr>Segmentação - Perfil</vt:lpstr>
      <vt:lpstr>Segmentação - Perfil</vt:lpstr>
      <vt:lpstr>Segmentação - Perfil</vt:lpstr>
      <vt:lpstr>Segmentação - Perfil</vt:lpstr>
      <vt:lpstr>Configurações - Canais</vt:lpstr>
      <vt:lpstr>Configurações - Canais</vt:lpstr>
      <vt:lpstr>Configurações - Canais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Fernando Sampaio de C. Ferreira</dc:creator>
  <cp:keywords/>
  <dc:description/>
  <cp:lastModifiedBy>zup</cp:lastModifiedBy>
  <cp:revision>364</cp:revision>
  <dcterms:created xsi:type="dcterms:W3CDTF">2017-06-23T19:49:19Z</dcterms:created>
  <dcterms:modified xsi:type="dcterms:W3CDTF">2017-12-28T13:06:59Z</dcterms:modified>
  <cp:category/>
</cp:coreProperties>
</file>