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406" r:id="rId2"/>
    <p:sldId id="708" r:id="rId3"/>
    <p:sldId id="709" r:id="rId4"/>
    <p:sldId id="710" r:id="rId5"/>
    <p:sldId id="711" r:id="rId6"/>
    <p:sldId id="655" r:id="rId7"/>
    <p:sldId id="639" r:id="rId8"/>
    <p:sldId id="703" r:id="rId9"/>
    <p:sldId id="578" r:id="rId10"/>
    <p:sldId id="579" r:id="rId11"/>
    <p:sldId id="596" r:id="rId12"/>
    <p:sldId id="597" r:id="rId13"/>
    <p:sldId id="598" r:id="rId14"/>
    <p:sldId id="599" r:id="rId15"/>
    <p:sldId id="600" r:id="rId16"/>
    <p:sldId id="601" r:id="rId17"/>
    <p:sldId id="602" r:id="rId18"/>
    <p:sldId id="603" r:id="rId19"/>
    <p:sldId id="604" r:id="rId20"/>
    <p:sldId id="605" r:id="rId21"/>
    <p:sldId id="606" r:id="rId22"/>
    <p:sldId id="607" r:id="rId23"/>
    <p:sldId id="608" r:id="rId24"/>
    <p:sldId id="609" r:id="rId25"/>
    <p:sldId id="610" r:id="rId26"/>
    <p:sldId id="611" r:id="rId27"/>
    <p:sldId id="617" r:id="rId28"/>
    <p:sldId id="618" r:id="rId29"/>
    <p:sldId id="619" r:id="rId30"/>
    <p:sldId id="685" r:id="rId31"/>
    <p:sldId id="675" r:id="rId32"/>
    <p:sldId id="704" r:id="rId33"/>
    <p:sldId id="677" r:id="rId34"/>
  </p:sldIdLst>
  <p:sldSz cx="10972800" cy="6172200"/>
  <p:notesSz cx="6858000" cy="9144000"/>
  <p:defaultTextStyle>
    <a:defPPr>
      <a:defRPr lang="en-US"/>
    </a:defPPr>
    <a:lvl1pPr algn="l" defTabSz="822325"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11163" indent="46038" algn="l" defTabSz="822325"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822325" indent="92075" algn="l" defTabSz="822325"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233488" indent="138113" algn="l" defTabSz="822325"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644650" indent="184150" algn="l" defTabSz="822325"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282828"/>
    <a:srgbClr val="FF9539"/>
    <a:srgbClr val="FFFF00"/>
    <a:srgbClr val="95D050"/>
    <a:srgbClr val="37BEEB"/>
    <a:srgbClr val="789BAF"/>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8673" autoAdjust="0"/>
  </p:normalViewPr>
  <p:slideViewPr>
    <p:cSldViewPr snapToGrid="0">
      <p:cViewPr varScale="1">
        <p:scale>
          <a:sx n="80" d="100"/>
          <a:sy n="80" d="100"/>
        </p:scale>
        <p:origin x="-408" y="-96"/>
      </p:cViewPr>
      <p:guideLst>
        <p:guide orient="horz" pos="1944"/>
        <p:guide pos="345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8227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822760" fontAlgn="auto">
              <a:spcBef>
                <a:spcPts val="0"/>
              </a:spcBef>
              <a:spcAft>
                <a:spcPts val="0"/>
              </a:spcAft>
              <a:defRPr sz="1200" smtClean="0">
                <a:latin typeface="+mn-lt"/>
                <a:ea typeface="+mn-ea"/>
                <a:cs typeface="+mn-cs"/>
              </a:defRPr>
            </a:lvl1pPr>
          </a:lstStyle>
          <a:p>
            <a:pPr>
              <a:defRPr/>
            </a:pPr>
            <a:fld id="{F805269F-6DEB-7B44-85D6-997BCF8C2FE0}" type="datetimeFigureOut">
              <a:rPr lang="en-US"/>
              <a:pPr>
                <a:defRPr/>
              </a:pPr>
              <a:t>8/28/2014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8227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822760" fontAlgn="auto">
              <a:spcBef>
                <a:spcPts val="0"/>
              </a:spcBef>
              <a:spcAft>
                <a:spcPts val="0"/>
              </a:spcAft>
              <a:defRPr sz="1200" smtClean="0">
                <a:latin typeface="+mn-lt"/>
                <a:ea typeface="+mn-ea"/>
                <a:cs typeface="+mn-cs"/>
              </a:defRPr>
            </a:lvl1pPr>
          </a:lstStyle>
          <a:p>
            <a:pPr>
              <a:defRPr/>
            </a:pPr>
            <a:fld id="{96B6C636-7359-6B48-8A90-96768E30ACCD}" type="slidenum">
              <a:rPr lang="en-US"/>
              <a:pPr>
                <a:defRPr/>
              </a:pPr>
              <a:t>‹#›</a:t>
            </a:fld>
            <a:endParaRPr lang="en-US"/>
          </a:p>
        </p:txBody>
      </p:sp>
    </p:spTree>
    <p:extLst>
      <p:ext uri="{BB962C8B-B14F-4D97-AF65-F5344CB8AC3E}">
        <p14:creationId xmlns:p14="http://schemas.microsoft.com/office/powerpoint/2010/main" xmlns="" val="1778743124"/>
      </p:ext>
    </p:extLst>
  </p:cSld>
  <p:clrMap bg1="lt1" tx1="dk1" bg2="lt2" tx2="dk2" accent1="accent1" accent2="accent2" accent3="accent3" accent4="accent4" accent5="accent5" accent6="accent6" hlink="hlink" folHlink="folHlink"/>
  <p:notesStyle>
    <a:lvl1pPr algn="l" defTabSz="822325"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11163" algn="l" defTabSz="822325" rtl="0" fontAlgn="base">
      <a:spcBef>
        <a:spcPct val="30000"/>
      </a:spcBef>
      <a:spcAft>
        <a:spcPct val="0"/>
      </a:spcAft>
      <a:defRPr sz="1200" kern="1200">
        <a:solidFill>
          <a:schemeClr val="tx1"/>
        </a:solidFill>
        <a:latin typeface="+mn-lt"/>
        <a:ea typeface="ＭＳ Ｐゴシック" charset="0"/>
        <a:cs typeface="+mn-cs"/>
      </a:defRPr>
    </a:lvl2pPr>
    <a:lvl3pPr marL="822325" algn="l" defTabSz="822325" rtl="0" fontAlgn="base">
      <a:spcBef>
        <a:spcPct val="30000"/>
      </a:spcBef>
      <a:spcAft>
        <a:spcPct val="0"/>
      </a:spcAft>
      <a:defRPr sz="1200" kern="1200">
        <a:solidFill>
          <a:schemeClr val="tx1"/>
        </a:solidFill>
        <a:latin typeface="+mn-lt"/>
        <a:ea typeface="ＭＳ Ｐゴシック" charset="0"/>
        <a:cs typeface="+mn-cs"/>
      </a:defRPr>
    </a:lvl3pPr>
    <a:lvl4pPr marL="1233488" algn="l" defTabSz="822325" rtl="0" fontAlgn="base">
      <a:spcBef>
        <a:spcPct val="30000"/>
      </a:spcBef>
      <a:spcAft>
        <a:spcPct val="0"/>
      </a:spcAft>
      <a:defRPr sz="1200" kern="1200">
        <a:solidFill>
          <a:schemeClr val="tx1"/>
        </a:solidFill>
        <a:latin typeface="+mn-lt"/>
        <a:ea typeface="ＭＳ Ｐゴシック" charset="0"/>
        <a:cs typeface="+mn-cs"/>
      </a:defRPr>
    </a:lvl4pPr>
    <a:lvl5pPr marL="1644650" algn="l" defTabSz="822325" rtl="0" fontAlgn="base">
      <a:spcBef>
        <a:spcPct val="30000"/>
      </a:spcBef>
      <a:spcAft>
        <a:spcPct val="0"/>
      </a:spcAft>
      <a:defRPr sz="1200" kern="1200">
        <a:solidFill>
          <a:schemeClr val="tx1"/>
        </a:solidFill>
        <a:latin typeface="+mn-lt"/>
        <a:ea typeface="ＭＳ Ｐゴシック" charset="0"/>
        <a:cs typeface="+mn-cs"/>
      </a:defRPr>
    </a:lvl5pPr>
    <a:lvl6pPr marL="2056899" algn="l" defTabSz="822760" rtl="0" eaLnBrk="1" latinLnBrk="0" hangingPunct="1">
      <a:defRPr sz="1200" kern="1200">
        <a:solidFill>
          <a:schemeClr val="tx1"/>
        </a:solidFill>
        <a:latin typeface="+mn-lt"/>
        <a:ea typeface="+mn-ea"/>
        <a:cs typeface="+mn-cs"/>
      </a:defRPr>
    </a:lvl6pPr>
    <a:lvl7pPr marL="2468279" algn="l" defTabSz="822760" rtl="0" eaLnBrk="1" latinLnBrk="0" hangingPunct="1">
      <a:defRPr sz="1200" kern="1200">
        <a:solidFill>
          <a:schemeClr val="tx1"/>
        </a:solidFill>
        <a:latin typeface="+mn-lt"/>
        <a:ea typeface="+mn-ea"/>
        <a:cs typeface="+mn-cs"/>
      </a:defRPr>
    </a:lvl7pPr>
    <a:lvl8pPr marL="2879658" algn="l" defTabSz="822760" rtl="0" eaLnBrk="1" latinLnBrk="0" hangingPunct="1">
      <a:defRPr sz="1200" kern="1200">
        <a:solidFill>
          <a:schemeClr val="tx1"/>
        </a:solidFill>
        <a:latin typeface="+mn-lt"/>
        <a:ea typeface="+mn-ea"/>
        <a:cs typeface="+mn-cs"/>
      </a:defRPr>
    </a:lvl8pPr>
    <a:lvl9pPr marL="3291037" algn="l" defTabSz="8227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6B6C636-7359-6B48-8A90-96768E30ACCD}" type="slidenum">
              <a:rPr lang="en-US" smtClean="0"/>
              <a:pPr>
                <a:defRPr/>
              </a:pPr>
              <a:t>1</a:t>
            </a:fld>
            <a:endParaRPr lang="en-US"/>
          </a:p>
        </p:txBody>
      </p:sp>
    </p:spTree>
    <p:extLst>
      <p:ext uri="{BB962C8B-B14F-4D97-AF65-F5344CB8AC3E}">
        <p14:creationId xmlns:p14="http://schemas.microsoft.com/office/powerpoint/2010/main" xmlns="" val="260464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13</a:t>
            </a:fld>
            <a:endParaRPr lang="en-US" dirty="0"/>
          </a:p>
        </p:txBody>
      </p:sp>
    </p:spTree>
    <p:extLst>
      <p:ext uri="{BB962C8B-B14F-4D97-AF65-F5344CB8AC3E}">
        <p14:creationId xmlns:p14="http://schemas.microsoft.com/office/powerpoint/2010/main" xmlns="" val="289490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14</a:t>
            </a:fld>
            <a:endParaRPr lang="en-US" dirty="0"/>
          </a:p>
        </p:txBody>
      </p:sp>
    </p:spTree>
    <p:extLst>
      <p:ext uri="{BB962C8B-B14F-4D97-AF65-F5344CB8AC3E}">
        <p14:creationId xmlns:p14="http://schemas.microsoft.com/office/powerpoint/2010/main" xmlns="" val="312243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15</a:t>
            </a:fld>
            <a:endParaRPr lang="en-US" dirty="0"/>
          </a:p>
        </p:txBody>
      </p:sp>
    </p:spTree>
    <p:extLst>
      <p:ext uri="{BB962C8B-B14F-4D97-AF65-F5344CB8AC3E}">
        <p14:creationId xmlns:p14="http://schemas.microsoft.com/office/powerpoint/2010/main" xmlns="" val="58165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16</a:t>
            </a:fld>
            <a:endParaRPr lang="en-US" dirty="0"/>
          </a:p>
        </p:txBody>
      </p:sp>
    </p:spTree>
    <p:extLst>
      <p:ext uri="{BB962C8B-B14F-4D97-AF65-F5344CB8AC3E}">
        <p14:creationId xmlns:p14="http://schemas.microsoft.com/office/powerpoint/2010/main" xmlns="" val="10738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17</a:t>
            </a:fld>
            <a:endParaRPr lang="en-US" dirty="0"/>
          </a:p>
        </p:txBody>
      </p:sp>
    </p:spTree>
    <p:extLst>
      <p:ext uri="{BB962C8B-B14F-4D97-AF65-F5344CB8AC3E}">
        <p14:creationId xmlns:p14="http://schemas.microsoft.com/office/powerpoint/2010/main" xmlns="" val="343235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18</a:t>
            </a:fld>
            <a:endParaRPr lang="en-US" dirty="0"/>
          </a:p>
        </p:txBody>
      </p:sp>
    </p:spTree>
    <p:extLst>
      <p:ext uri="{BB962C8B-B14F-4D97-AF65-F5344CB8AC3E}">
        <p14:creationId xmlns:p14="http://schemas.microsoft.com/office/powerpoint/2010/main" xmlns="" val="1852268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19</a:t>
            </a:fld>
            <a:endParaRPr lang="en-US" dirty="0"/>
          </a:p>
        </p:txBody>
      </p:sp>
    </p:spTree>
    <p:extLst>
      <p:ext uri="{BB962C8B-B14F-4D97-AF65-F5344CB8AC3E}">
        <p14:creationId xmlns:p14="http://schemas.microsoft.com/office/powerpoint/2010/main" xmlns="" val="1710856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20</a:t>
            </a:fld>
            <a:endParaRPr lang="en-US" dirty="0"/>
          </a:p>
        </p:txBody>
      </p:sp>
    </p:spTree>
    <p:extLst>
      <p:ext uri="{BB962C8B-B14F-4D97-AF65-F5344CB8AC3E}">
        <p14:creationId xmlns:p14="http://schemas.microsoft.com/office/powerpoint/2010/main" xmlns="" val="364379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21</a:t>
            </a:fld>
            <a:endParaRPr lang="en-US" dirty="0"/>
          </a:p>
        </p:txBody>
      </p:sp>
    </p:spTree>
    <p:extLst>
      <p:ext uri="{BB962C8B-B14F-4D97-AF65-F5344CB8AC3E}">
        <p14:creationId xmlns:p14="http://schemas.microsoft.com/office/powerpoint/2010/main" xmlns="" val="3664948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22</a:t>
            </a:fld>
            <a:endParaRPr lang="en-US" dirty="0"/>
          </a:p>
        </p:txBody>
      </p:sp>
    </p:spTree>
    <p:extLst>
      <p:ext uri="{BB962C8B-B14F-4D97-AF65-F5344CB8AC3E}">
        <p14:creationId xmlns:p14="http://schemas.microsoft.com/office/powerpoint/2010/main" xmlns="" val="40992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dirty="0" smtClean="0"/>
          </a:p>
          <a:p>
            <a:pPr lvl="0"/>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C0485C0F-2148-4841-9A51-0CB1A960C84B}"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xmlns="" val="3381777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23</a:t>
            </a:fld>
            <a:endParaRPr lang="en-US" dirty="0"/>
          </a:p>
        </p:txBody>
      </p:sp>
    </p:spTree>
    <p:extLst>
      <p:ext uri="{BB962C8B-B14F-4D97-AF65-F5344CB8AC3E}">
        <p14:creationId xmlns:p14="http://schemas.microsoft.com/office/powerpoint/2010/main" xmlns="" val="171448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24</a:t>
            </a:fld>
            <a:endParaRPr lang="en-US" dirty="0"/>
          </a:p>
        </p:txBody>
      </p:sp>
    </p:spTree>
    <p:extLst>
      <p:ext uri="{BB962C8B-B14F-4D97-AF65-F5344CB8AC3E}">
        <p14:creationId xmlns:p14="http://schemas.microsoft.com/office/powerpoint/2010/main" xmlns="" val="1100958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25</a:t>
            </a:fld>
            <a:endParaRPr lang="en-US" dirty="0"/>
          </a:p>
        </p:txBody>
      </p:sp>
    </p:spTree>
    <p:extLst>
      <p:ext uri="{BB962C8B-B14F-4D97-AF65-F5344CB8AC3E}">
        <p14:creationId xmlns:p14="http://schemas.microsoft.com/office/powerpoint/2010/main" xmlns="" val="32303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26</a:t>
            </a:fld>
            <a:endParaRPr lang="en-US" dirty="0"/>
          </a:p>
        </p:txBody>
      </p:sp>
    </p:spTree>
    <p:extLst>
      <p:ext uri="{BB962C8B-B14F-4D97-AF65-F5344CB8AC3E}">
        <p14:creationId xmlns:p14="http://schemas.microsoft.com/office/powerpoint/2010/main" xmlns="" val="48099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27</a:t>
            </a:fld>
            <a:endParaRPr lang="en-US" dirty="0"/>
          </a:p>
        </p:txBody>
      </p:sp>
    </p:spTree>
    <p:extLst>
      <p:ext uri="{BB962C8B-B14F-4D97-AF65-F5344CB8AC3E}">
        <p14:creationId xmlns:p14="http://schemas.microsoft.com/office/powerpoint/2010/main" xmlns="" val="1832984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28</a:t>
            </a:fld>
            <a:endParaRPr lang="en-US" dirty="0"/>
          </a:p>
        </p:txBody>
      </p:sp>
    </p:spTree>
    <p:extLst>
      <p:ext uri="{BB962C8B-B14F-4D97-AF65-F5344CB8AC3E}">
        <p14:creationId xmlns:p14="http://schemas.microsoft.com/office/powerpoint/2010/main" xmlns="" val="758644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29</a:t>
            </a:fld>
            <a:endParaRPr lang="en-US" dirty="0"/>
          </a:p>
        </p:txBody>
      </p:sp>
    </p:spTree>
    <p:extLst>
      <p:ext uri="{BB962C8B-B14F-4D97-AF65-F5344CB8AC3E}">
        <p14:creationId xmlns:p14="http://schemas.microsoft.com/office/powerpoint/2010/main" xmlns="" val="2175347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Stress open standards and interoperability with physical infrastructure – we should stress differentiation in enabling a seamless evolution</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Juniper is delivering the industry’s first generally available SDN controller that tightly integrates physical networking gateways with the virtual network underlay</a:t>
            </a:r>
          </a:p>
          <a:p>
            <a:pPr lvl="0"/>
            <a:r>
              <a:rPr lang="en-US" sz="1200" kern="1200" dirty="0" smtClean="0">
                <a:solidFill>
                  <a:schemeClr val="tx1"/>
                </a:solidFill>
                <a:latin typeface="+mn-lt"/>
                <a:ea typeface="+mn-ea"/>
                <a:cs typeface="+mn-cs"/>
              </a:rPr>
              <a:t>Integration with Juniper and third party service chaining technologies helps customers move to NFV in a pragmatic fashion</a:t>
            </a:r>
          </a:p>
          <a:p>
            <a:pPr lvl="0"/>
            <a:r>
              <a:rPr lang="en-US" sz="1200" kern="1200" dirty="0" smtClean="0">
                <a:solidFill>
                  <a:schemeClr val="tx1"/>
                </a:solidFill>
                <a:latin typeface="+mn-lt"/>
                <a:ea typeface="+mn-ea"/>
                <a:cs typeface="+mn-cs"/>
              </a:rPr>
              <a:t>The ability to use the MX Series as the gateway greatly improves the scale of SDN deployments, while  simplifying the network </a:t>
            </a:r>
          </a:p>
          <a:p>
            <a:pPr lvl="0"/>
            <a:r>
              <a:rPr lang="en-US" sz="1200" kern="1200" dirty="0" smtClean="0">
                <a:solidFill>
                  <a:schemeClr val="tx1"/>
                </a:solidFill>
                <a:latin typeface="+mn-lt"/>
                <a:ea typeface="+mn-ea"/>
                <a:cs typeface="+mn-cs"/>
              </a:rPr>
              <a:t>Juniper is delivering a comprehensive ecosystem of technology, SI and </a:t>
            </a:r>
            <a:r>
              <a:rPr lang="en-US" sz="1200" kern="1200" dirty="0" err="1" smtClean="0">
                <a:solidFill>
                  <a:schemeClr val="tx1"/>
                </a:solidFill>
                <a:latin typeface="+mn-lt"/>
                <a:ea typeface="+mn-ea"/>
                <a:cs typeface="+mn-cs"/>
              </a:rPr>
              <a:t>fullfillment</a:t>
            </a:r>
            <a:r>
              <a:rPr lang="en-US" sz="1200" kern="1200" dirty="0" smtClean="0">
                <a:solidFill>
                  <a:schemeClr val="tx1"/>
                </a:solidFill>
                <a:latin typeface="+mn-lt"/>
                <a:ea typeface="+mn-ea"/>
                <a:cs typeface="+mn-cs"/>
              </a:rPr>
              <a:t> partnerships </a:t>
            </a:r>
          </a:p>
          <a:p>
            <a:pPr lvl="0"/>
            <a:r>
              <a:rPr lang="en-US" sz="1200" kern="1200" dirty="0" smtClean="0">
                <a:solidFill>
                  <a:schemeClr val="tx1"/>
                </a:solidFill>
                <a:latin typeface="+mn-lt"/>
                <a:ea typeface="+mn-ea"/>
                <a:cs typeface="+mn-cs"/>
              </a:rPr>
              <a:t>Juniper’s unique approach with Contrail relies on proven protocols like MPLS and BGP that ensures seamless interoperability with physical networks, and ensures maximum investment protection.  </a:t>
            </a:r>
          </a:p>
          <a:p>
            <a:pPr lvl="0"/>
            <a:r>
              <a:rPr lang="en-US" sz="1200" kern="1200" dirty="0" smtClean="0">
                <a:solidFill>
                  <a:schemeClr val="tx1"/>
                </a:solidFill>
                <a:latin typeface="+mn-lt"/>
                <a:ea typeface="+mn-ea"/>
                <a:cs typeface="+mn-cs"/>
              </a:rPr>
              <a:t>Contrail offers strongest security for cloud infrastructure. For companies that are building hybrid cloud or service providers offering </a:t>
            </a:r>
            <a:r>
              <a:rPr lang="en-US" sz="1200" kern="1200" dirty="0" err="1" smtClean="0">
                <a:solidFill>
                  <a:schemeClr val="tx1"/>
                </a:solidFill>
                <a:latin typeface="+mn-lt"/>
                <a:ea typeface="+mn-ea"/>
                <a:cs typeface="+mn-cs"/>
              </a:rPr>
              <a:t>IaaS</a:t>
            </a:r>
            <a:r>
              <a:rPr lang="en-US" sz="1200" kern="1200" dirty="0" smtClean="0">
                <a:solidFill>
                  <a:schemeClr val="tx1"/>
                </a:solidFill>
                <a:latin typeface="+mn-lt"/>
                <a:ea typeface="+mn-ea"/>
                <a:cs typeface="+mn-cs"/>
              </a:rPr>
              <a:t> services, with Contrail, MPLS VPN can be extended all the way to the host, ensuring security and privacy in cloud access and interconnect. Juniper has combined its strength in security and SDN software to create unique solutions to address application deployment and security concerns.</a:t>
            </a:r>
          </a:p>
          <a:p>
            <a:pPr lvl="0"/>
            <a:r>
              <a:rPr lang="en-US" sz="1200" kern="1200" dirty="0" smtClean="0">
                <a:solidFill>
                  <a:schemeClr val="tx1"/>
                </a:solidFill>
                <a:latin typeface="+mn-lt"/>
                <a:ea typeface="+mn-ea"/>
                <a:cs typeface="+mn-cs"/>
              </a:rPr>
              <a:t>Pioneered of the concept “SDN as a compiler”, a key concept that the industry is converging on (see previous video lecture). </a:t>
            </a:r>
          </a:p>
          <a:p>
            <a:pPr lvl="0"/>
            <a:r>
              <a:rPr lang="en-US" sz="1200" kern="1200" dirty="0" smtClean="0">
                <a:solidFill>
                  <a:schemeClr val="tx1"/>
                </a:solidFill>
                <a:latin typeface="+mn-lt"/>
                <a:ea typeface="+mn-ea"/>
                <a:cs typeface="+mn-cs"/>
              </a:rPr>
              <a:t>Industry’s first production-grade SDN controller that is designed in scale-out distributed software architecture to achieve high scalability and availability.</a:t>
            </a:r>
          </a:p>
          <a:p>
            <a:endParaRPr lang="en-US" dirty="0"/>
          </a:p>
        </p:txBody>
      </p:sp>
      <p:sp>
        <p:nvSpPr>
          <p:cNvPr id="4" name="Slide Number Placeholder 3"/>
          <p:cNvSpPr>
            <a:spLocks noGrp="1"/>
          </p:cNvSpPr>
          <p:nvPr>
            <p:ph type="sldNum" sz="quarter" idx="10"/>
          </p:nvPr>
        </p:nvSpPr>
        <p:spPr/>
        <p:txBody>
          <a:bodyPr/>
          <a:lstStyle/>
          <a:p>
            <a:pPr>
              <a:defRPr/>
            </a:pPr>
            <a:fld id="{3831C72B-E584-4CAE-951A-13E78C69AE82}" type="slidenum">
              <a:rPr lang="en-US" smtClean="0">
                <a:solidFill>
                  <a:prstClr val="black"/>
                </a:solidFill>
              </a:rPr>
              <a:pPr>
                <a:defRPr/>
              </a:pPr>
              <a:t>31</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dirty="0" smtClean="0"/>
          </a:p>
          <a:p>
            <a:pPr lvl="0"/>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C0485C0F-2148-4841-9A51-0CB1A960C84B}"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xmlns="" val="338177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305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6E7A1686-28CF-8D41-9553-72A4F9DB2483}" type="slidenum">
              <a:rPr lang="en-US" sz="1200">
                <a:latin typeface="Calibri" charset="0"/>
              </a:rPr>
              <a:pPr eaLnBrk="1" fontAlgn="base" hangingPunct="1">
                <a:spcBef>
                  <a:spcPct val="0"/>
                </a:spcBef>
                <a:spcAft>
                  <a:spcPct val="0"/>
                </a:spcAft>
              </a:pPr>
              <a:t>6</a:t>
            </a:fld>
            <a:endParaRPr lang="en-US" sz="12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822952" rtl="0" eaLnBrk="1" fontAlgn="auto" latinLnBrk="0" hangingPunct="1">
              <a:lnSpc>
                <a:spcPct val="100000"/>
              </a:lnSpc>
              <a:spcBef>
                <a:spcPts val="0"/>
              </a:spcBef>
              <a:spcAft>
                <a:spcPts val="0"/>
              </a:spcAft>
              <a:buClrTx/>
              <a:buSzTx/>
              <a:buFontTx/>
              <a:buNone/>
              <a:tabLst/>
              <a:defRPr/>
            </a:pPr>
            <a:r>
              <a:rPr lang="en-US" dirty="0" smtClean="0"/>
              <a:t>Analytics</a:t>
            </a:r>
            <a:r>
              <a:rPr lang="en-US" baseline="0" dirty="0" smtClean="0"/>
              <a:t> - </a:t>
            </a:r>
            <a:r>
              <a:rPr lang="en-US" sz="1100" dirty="0" smtClean="0">
                <a:solidFill>
                  <a:srgbClr val="FFFFFF"/>
                </a:solidFill>
              </a:rPr>
              <a:t>Real-time analytics engine collects, stores and analyzes network elements</a:t>
            </a:r>
          </a:p>
          <a:p>
            <a:pPr marL="0" marR="0" indent="0" algn="l" defTabSz="822952" rtl="0" eaLnBrk="1" fontAlgn="auto" latinLnBrk="0" hangingPunct="1">
              <a:lnSpc>
                <a:spcPct val="100000"/>
              </a:lnSpc>
              <a:spcBef>
                <a:spcPts val="0"/>
              </a:spcBef>
              <a:spcAft>
                <a:spcPts val="0"/>
              </a:spcAft>
              <a:buClrTx/>
              <a:buSzTx/>
              <a:buFontTx/>
              <a:buNone/>
              <a:tabLst/>
              <a:defRPr/>
            </a:pPr>
            <a:r>
              <a:rPr lang="en-US" sz="1100" dirty="0" smtClean="0">
                <a:solidFill>
                  <a:srgbClr val="FFFFFF"/>
                </a:solidFill>
              </a:rPr>
              <a:t>Control - Interacts with network elements for VM network provisioning and ensures uptime</a:t>
            </a:r>
          </a:p>
          <a:p>
            <a:pPr marL="0" marR="0" indent="0" algn="l" defTabSz="822952" rtl="0" eaLnBrk="1" fontAlgn="auto" latinLnBrk="0" hangingPunct="1">
              <a:lnSpc>
                <a:spcPct val="100000"/>
              </a:lnSpc>
              <a:spcBef>
                <a:spcPts val="0"/>
              </a:spcBef>
              <a:spcAft>
                <a:spcPts val="0"/>
              </a:spcAft>
              <a:buClrTx/>
              <a:buSzTx/>
              <a:buFontTx/>
              <a:buNone/>
              <a:tabLst/>
              <a:defRPr/>
            </a:pPr>
            <a:r>
              <a:rPr lang="en-US" sz="1100" dirty="0" smtClean="0">
                <a:solidFill>
                  <a:srgbClr val="FFFFFF"/>
                </a:solidFill>
              </a:rPr>
              <a:t>Configuration</a:t>
            </a:r>
            <a:r>
              <a:rPr lang="en-US" sz="1100" baseline="0" dirty="0" smtClean="0">
                <a:solidFill>
                  <a:srgbClr val="FFFFFF"/>
                </a:solidFill>
              </a:rPr>
              <a:t> - </a:t>
            </a:r>
            <a:r>
              <a:rPr lang="en-US" sz="1100" dirty="0" smtClean="0">
                <a:solidFill>
                  <a:srgbClr val="FFFFFF"/>
                </a:solidFill>
              </a:rPr>
              <a:t>Accepts and converts orchestrator requests for VM creation, translates requests, and assigns network </a:t>
            </a:r>
          </a:p>
          <a:p>
            <a:pPr marL="0" marR="0" indent="0" algn="l" defTabSz="822952" rtl="0" eaLnBrk="1" fontAlgn="auto" latinLnBrk="0" hangingPunct="1">
              <a:lnSpc>
                <a:spcPct val="100000"/>
              </a:lnSpc>
              <a:spcBef>
                <a:spcPts val="0"/>
              </a:spcBef>
              <a:spcAft>
                <a:spcPts val="0"/>
              </a:spcAft>
              <a:buClrTx/>
              <a:buSzTx/>
              <a:buFontTx/>
              <a:buNone/>
              <a:tabLst/>
              <a:defRPr/>
            </a:pPr>
            <a:r>
              <a:rPr lang="en-US" sz="1100" dirty="0" err="1" smtClean="0">
                <a:solidFill>
                  <a:srgbClr val="FFFFFF"/>
                </a:solidFill>
              </a:rPr>
              <a:t>vRouter</a:t>
            </a:r>
            <a:r>
              <a:rPr lang="en-US" sz="1100" dirty="0" smtClean="0">
                <a:solidFill>
                  <a:srgbClr val="FFFFFF"/>
                </a:solidFill>
              </a:rPr>
              <a:t> - Virtualized routing element handles localized control plane and forwarding plane work on the compute node</a:t>
            </a:r>
          </a:p>
          <a:p>
            <a:pPr marL="0" marR="0" indent="0" algn="l" defTabSz="822952" rtl="0" eaLnBrk="1" fontAlgn="auto" latinLnBrk="0" hangingPunct="1">
              <a:lnSpc>
                <a:spcPct val="100000"/>
              </a:lnSpc>
              <a:spcBef>
                <a:spcPts val="0"/>
              </a:spcBef>
              <a:spcAft>
                <a:spcPts val="0"/>
              </a:spcAft>
              <a:buClrTx/>
              <a:buSzTx/>
              <a:buFontTx/>
              <a:buNone/>
              <a:tabLst/>
              <a:defRPr/>
            </a:pPr>
            <a:r>
              <a:rPr lang="en-US" sz="1100" dirty="0" smtClean="0">
                <a:solidFill>
                  <a:srgbClr val="FFFFFF"/>
                </a:solidFill>
              </a:rPr>
              <a:t>Gateway - MX Series (or other router) or EX9200 serve as gateway eliminating need for SW gateway &amp; improving scale</a:t>
            </a:r>
          </a:p>
          <a:p>
            <a:pPr marL="0" marR="0" indent="0" algn="l" defTabSz="822952" rtl="0" eaLnBrk="1" fontAlgn="auto" latinLnBrk="0" hangingPunct="1">
              <a:lnSpc>
                <a:spcPct val="100000"/>
              </a:lnSpc>
              <a:spcBef>
                <a:spcPts val="0"/>
              </a:spcBef>
              <a:spcAft>
                <a:spcPts val="0"/>
              </a:spcAft>
              <a:buClrTx/>
              <a:buSzTx/>
              <a:buFontTx/>
              <a:buNone/>
              <a:tabLst/>
              <a:defRPr/>
            </a:pPr>
            <a:endParaRPr lang="en-US" sz="1100" dirty="0" smtClean="0">
              <a:solidFill>
                <a:srgbClr val="FFFFFF"/>
              </a:solidFill>
            </a:endParaRPr>
          </a:p>
          <a:p>
            <a:pPr marL="0" marR="0" indent="0" algn="l" defTabSz="822952" rtl="0" eaLnBrk="1" fontAlgn="auto" latinLnBrk="0" hangingPunct="1">
              <a:lnSpc>
                <a:spcPct val="100000"/>
              </a:lnSpc>
              <a:spcBef>
                <a:spcPts val="0"/>
              </a:spcBef>
              <a:spcAft>
                <a:spcPts val="0"/>
              </a:spcAft>
              <a:buClrTx/>
              <a:buSzTx/>
              <a:buFontTx/>
              <a:buNone/>
              <a:tabLst/>
              <a:defRPr/>
            </a:pPr>
            <a:endParaRPr lang="en-US" sz="1100" dirty="0" smtClean="0">
              <a:solidFill>
                <a:srgbClr val="FFFFFF"/>
              </a:solidFill>
            </a:endParaRPr>
          </a:p>
          <a:p>
            <a:endParaRPr lang="en-US" dirty="0"/>
          </a:p>
        </p:txBody>
      </p:sp>
      <p:sp>
        <p:nvSpPr>
          <p:cNvPr id="4" name="Slide Number Placeholder 3"/>
          <p:cNvSpPr>
            <a:spLocks noGrp="1"/>
          </p:cNvSpPr>
          <p:nvPr>
            <p:ph type="sldNum" sz="quarter" idx="10"/>
          </p:nvPr>
        </p:nvSpPr>
        <p:spPr/>
        <p:txBody>
          <a:bodyPr/>
          <a:lstStyle/>
          <a:p>
            <a:fld id="{51705833-42E9-489E-A1FC-8F8C42FC7CF8}" type="slidenum">
              <a:rPr lang="en-US" smtClean="0"/>
              <a:pPr/>
              <a:t>7</a:t>
            </a:fld>
            <a:endParaRPr lang="en-US"/>
          </a:p>
        </p:txBody>
      </p:sp>
    </p:spTree>
    <p:extLst>
      <p:ext uri="{BB962C8B-B14F-4D97-AF65-F5344CB8AC3E}">
        <p14:creationId xmlns:p14="http://schemas.microsoft.com/office/powerpoint/2010/main" xmlns="" val="255482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Each vrouter agent connects to at least two control nodes.  Both control nodes are active.  The vrouter receives all state (routes, routing instance configuration, etc.) from both control nodes.  The vrouter agent receives and stores both copies of the control state, one copy from each controller.  The state received from the two controllers is guaranteed to be eventually consistent but may be transiently inconsistent.  It makes a local decision about which copy of the control state to use.  This is similar to how a BGP PE router receives multiple copies of the same route (one from each IBGP neighbor) and makes a local best route selection.</a:t>
            </a:r>
          </a:p>
          <a:p>
            <a:pPr eaLnBrk="1" hangingPunct="1">
              <a:spcBef>
                <a:spcPct val="0"/>
              </a:spcBef>
            </a:pPr>
            <a:endParaRPr lang="en-US">
              <a:latin typeface="Calibri" charset="0"/>
            </a:endParaRPr>
          </a:p>
          <a:p>
            <a:pPr eaLnBrk="1" hangingPunct="1">
              <a:spcBef>
                <a:spcPct val="0"/>
              </a:spcBef>
            </a:pPr>
            <a:r>
              <a:rPr lang="en-US">
                <a:latin typeface="Calibri" charset="0"/>
              </a:rPr>
              <a:t>If a controller fails, the vrouter agent will notice that the connection to that controller is lost.  The vrouter agent will flush all state from the failed controller.  It already has a redundant copy of all the state from the other controller.  The vrouter can locally and immediately switch over without any need for resynchronization.  The vrouter agent will contact the service discovery server again to re-establish a connection with a new controller node to replace the failed controller node.</a:t>
            </a:r>
          </a:p>
          <a:p>
            <a:pPr eaLnBrk="1" hangingPunct="1">
              <a:spcBef>
                <a:spcPct val="0"/>
              </a:spcBef>
            </a:pPr>
            <a:endParaRPr lang="en-US">
              <a:latin typeface="Calibri"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64D43001-9B7A-CD48-AF3D-737EF53F8171}" type="slidenum">
              <a:rPr lang="en-US" sz="1200">
                <a:latin typeface="Calibri" charset="0"/>
              </a:rPr>
              <a:pPr eaLnBrk="1" fontAlgn="base" hangingPunct="1">
                <a:spcBef>
                  <a:spcPct val="0"/>
                </a:spcBef>
                <a:spcAft>
                  <a:spcPct val="0"/>
                </a:spcAft>
              </a:pPr>
              <a:t>9</a:t>
            </a:fld>
            <a:endParaRPr lang="en-US" sz="120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11</a:t>
            </a:fld>
            <a:endParaRPr lang="en-US" dirty="0"/>
          </a:p>
        </p:txBody>
      </p:sp>
    </p:spTree>
    <p:extLst>
      <p:ext uri="{BB962C8B-B14F-4D97-AF65-F5344CB8AC3E}">
        <p14:creationId xmlns:p14="http://schemas.microsoft.com/office/powerpoint/2010/main" xmlns="" val="1851392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12</a:t>
            </a:fld>
            <a:endParaRPr lang="en-US" dirty="0"/>
          </a:p>
        </p:txBody>
      </p:sp>
    </p:spTree>
    <p:extLst>
      <p:ext uri="{BB962C8B-B14F-4D97-AF65-F5344CB8AC3E}">
        <p14:creationId xmlns:p14="http://schemas.microsoft.com/office/powerpoint/2010/main" xmlns="" val="2611977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DV6_16x9_Event Intro">
    <p:spTree>
      <p:nvGrpSpPr>
        <p:cNvPr id="1" name=""/>
        <p:cNvGrpSpPr/>
        <p:nvPr/>
      </p:nvGrpSpPr>
      <p:grpSpPr>
        <a:xfrm>
          <a:off x="0" y="0"/>
          <a:ext cx="0" cy="0"/>
          <a:chOff x="0" y="0"/>
          <a:chExt cx="0" cy="0"/>
        </a:xfrm>
      </p:grpSpPr>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Executive Intro Slide</a:t>
            </a:r>
            <a:endParaRPr lang="en-US" dirty="0">
              <a:solidFill>
                <a:schemeClr val="tx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black">
          <a:xfrm>
            <a:off x="349250" y="130175"/>
            <a:ext cx="1568450" cy="1222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Text Placeholder 20"/>
          <p:cNvSpPr>
            <a:spLocks noGrp="1"/>
          </p:cNvSpPr>
          <p:nvPr>
            <p:ph type="body" sz="quarter" idx="16"/>
          </p:nvPr>
        </p:nvSpPr>
        <p:spPr>
          <a:xfrm>
            <a:off x="4526515" y="1156878"/>
            <a:ext cx="4886326" cy="2190749"/>
          </a:xfrm>
          <a:prstGeom prst="rect">
            <a:avLst/>
          </a:prstGeom>
        </p:spPr>
        <p:txBody>
          <a:bodyPr lIns="0" tIns="91418" rIns="0" bIns="91418" anchor="b"/>
          <a:lstStyle>
            <a:lvl1pPr marL="0" indent="0">
              <a:lnSpc>
                <a:spcPct val="95000"/>
              </a:lnSpc>
              <a:spcBef>
                <a:spcPts val="0"/>
              </a:spcBef>
              <a:buNone/>
              <a:defRPr lang="en-US" sz="4400" b="1" kern="1200" cap="all" baseline="0" dirty="0" smtClean="0">
                <a:solidFill>
                  <a:schemeClr val="tx1"/>
                </a:solidFill>
                <a:latin typeface="Antenna Black" pitchFamily="50" charset="0"/>
                <a:ea typeface="+mn-ea"/>
                <a:cs typeface="Aparajita" pitchFamily="34" charset="0"/>
              </a:defRPr>
            </a:lvl1pPr>
          </a:lstStyle>
          <a:p>
            <a:pPr lvl="0"/>
            <a:r>
              <a:rPr lang="en-US" smtClean="0"/>
              <a:t>Click to edit Master text styles</a:t>
            </a:r>
          </a:p>
        </p:txBody>
      </p:sp>
      <p:sp>
        <p:nvSpPr>
          <p:cNvPr id="20" name="Text Placeholder 5"/>
          <p:cNvSpPr>
            <a:spLocks noGrp="1"/>
          </p:cNvSpPr>
          <p:nvPr>
            <p:ph type="body" sz="quarter" idx="17"/>
          </p:nvPr>
        </p:nvSpPr>
        <p:spPr>
          <a:xfrm>
            <a:off x="4526517" y="3541460"/>
            <a:ext cx="4886324" cy="433387"/>
          </a:xfrm>
          <a:prstGeom prst="rect">
            <a:avLst/>
          </a:prstGeom>
        </p:spPr>
        <p:txBody>
          <a:bodyPr lIns="0" tIns="45710" rIns="91418" bIns="45710"/>
          <a:lstStyle>
            <a:lvl1pPr marL="0" indent="0">
              <a:lnSpc>
                <a:spcPct val="95000"/>
              </a:lnSpc>
              <a:buNone/>
              <a:defRPr sz="2800">
                <a:solidFill>
                  <a:schemeClr val="accent3"/>
                </a:solidFill>
              </a:defRPr>
            </a:lvl1pPr>
            <a:lvl2pPr>
              <a:defRPr sz="2400">
                <a:solidFill>
                  <a:schemeClr val="accent4"/>
                </a:solidFill>
              </a:defRPr>
            </a:lvl2pPr>
            <a:lvl3pPr>
              <a:defRPr sz="2400">
                <a:solidFill>
                  <a:schemeClr val="accent4"/>
                </a:solidFill>
              </a:defRPr>
            </a:lvl3pPr>
            <a:lvl4pPr>
              <a:defRPr sz="2400">
                <a:solidFill>
                  <a:schemeClr val="accent4"/>
                </a:solidFill>
              </a:defRPr>
            </a:lvl4pPr>
            <a:lvl5pPr>
              <a:defRPr sz="2400">
                <a:solidFill>
                  <a:schemeClr val="accent4"/>
                </a:solidFill>
              </a:defRPr>
            </a:lvl5pPr>
          </a:lstStyle>
          <a:p>
            <a:pPr lvl="0"/>
            <a:r>
              <a:rPr lang="en-US" smtClean="0"/>
              <a:t>Click to edit Master text styles</a:t>
            </a:r>
          </a:p>
        </p:txBody>
      </p:sp>
    </p:spTree>
    <p:extLst>
      <p:ext uri="{BB962C8B-B14F-4D97-AF65-F5344CB8AC3E}">
        <p14:creationId xmlns:p14="http://schemas.microsoft.com/office/powerpoint/2010/main" xmlns="" val="71655515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DV6_16x9_Big Concept">
    <p:spTree>
      <p:nvGrpSpPr>
        <p:cNvPr id="1" name=""/>
        <p:cNvGrpSpPr/>
        <p:nvPr/>
      </p:nvGrpSpPr>
      <p:grpSpPr>
        <a:xfrm>
          <a:off x="0" y="0"/>
          <a:ext cx="0" cy="0"/>
          <a:chOff x="0" y="0"/>
          <a:chExt cx="0" cy="0"/>
        </a:xfrm>
      </p:grpSpPr>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Big Concept Slide</a:t>
            </a:r>
          </a:p>
        </p:txBody>
      </p:sp>
      <p:sp>
        <p:nvSpPr>
          <p:cNvPr id="6" name="Text Placeholder 5"/>
          <p:cNvSpPr>
            <a:spLocks noGrp="1"/>
          </p:cNvSpPr>
          <p:nvPr>
            <p:ph type="body" sz="quarter" idx="10"/>
          </p:nvPr>
        </p:nvSpPr>
        <p:spPr>
          <a:xfrm>
            <a:off x="6135465" y="3433876"/>
            <a:ext cx="4827824" cy="538402"/>
          </a:xfrm>
          <a:prstGeom prst="rect">
            <a:avLst/>
          </a:prstGeom>
        </p:spPr>
        <p:txBody>
          <a:bodyPr lIns="0" tIns="45710" rIns="0" bIns="45710" anchor="b"/>
          <a:lstStyle>
            <a:lvl1pPr marL="0" indent="0" algn="l" defTabSz="822734" rtl="0" eaLnBrk="1" latinLnBrk="0" hangingPunct="1">
              <a:buNone/>
              <a:defRPr lang="en-US" sz="2800" b="0" kern="1200" cap="all" baseline="0" smtClean="0">
                <a:solidFill>
                  <a:schemeClr val="tx1"/>
                </a:solidFill>
                <a:latin typeface="+mn-lt"/>
                <a:ea typeface="+mn-ea"/>
                <a:cs typeface="+mn-cs"/>
              </a:defRPr>
            </a:lvl1pPr>
            <a:lvl2pPr marL="0" algn="l" defTabSz="822734" rtl="0" eaLnBrk="1" latinLnBrk="0" hangingPunct="1">
              <a:defRPr lang="en-US" sz="2800" kern="1200" smtClean="0">
                <a:solidFill>
                  <a:schemeClr val="accent4"/>
                </a:solidFill>
                <a:latin typeface="+mn-lt"/>
                <a:ea typeface="+mn-ea"/>
                <a:cs typeface="+mn-cs"/>
              </a:defRPr>
            </a:lvl2pPr>
            <a:lvl3pPr marL="0" algn="l" defTabSz="822734" rtl="0" eaLnBrk="1" latinLnBrk="0" hangingPunct="1">
              <a:defRPr lang="en-US" sz="2800" kern="1200" smtClean="0">
                <a:solidFill>
                  <a:schemeClr val="accent4"/>
                </a:solidFill>
                <a:latin typeface="+mn-lt"/>
                <a:ea typeface="+mn-ea"/>
                <a:cs typeface="+mn-cs"/>
              </a:defRPr>
            </a:lvl3pPr>
            <a:lvl4pPr marL="0" algn="l" defTabSz="822734" rtl="0" eaLnBrk="1" latinLnBrk="0" hangingPunct="1">
              <a:defRPr lang="en-US" sz="2800" kern="1200" smtClean="0">
                <a:solidFill>
                  <a:schemeClr val="accent4"/>
                </a:solidFill>
                <a:latin typeface="+mn-lt"/>
                <a:ea typeface="+mn-ea"/>
                <a:cs typeface="+mn-cs"/>
              </a:defRPr>
            </a:lvl4pPr>
            <a:lvl5pPr marL="0" algn="l" defTabSz="822734" rtl="0" eaLnBrk="1" latinLnBrk="0" hangingPunct="1">
              <a:defRPr lang="en-US" sz="2800" kern="1200">
                <a:solidFill>
                  <a:schemeClr val="accent4"/>
                </a:solidFill>
                <a:latin typeface="+mn-lt"/>
                <a:ea typeface="+mn-ea"/>
                <a:cs typeface="+mn-cs"/>
              </a:defRPr>
            </a:lvl5pPr>
          </a:lstStyle>
          <a:p>
            <a:pPr lvl="0"/>
            <a:r>
              <a:rPr lang="en-US" smtClean="0"/>
              <a:t>Click to edit Master text styles</a:t>
            </a:r>
          </a:p>
        </p:txBody>
      </p:sp>
      <p:sp>
        <p:nvSpPr>
          <p:cNvPr id="9" name="Text Placeholder 8"/>
          <p:cNvSpPr>
            <a:spLocks noGrp="1"/>
          </p:cNvSpPr>
          <p:nvPr>
            <p:ph type="body" sz="quarter" idx="11"/>
          </p:nvPr>
        </p:nvSpPr>
        <p:spPr>
          <a:xfrm>
            <a:off x="1" y="3979964"/>
            <a:ext cx="10963284" cy="998250"/>
          </a:xfrm>
          <a:prstGeom prst="rect">
            <a:avLst/>
          </a:prstGeom>
        </p:spPr>
        <p:txBody>
          <a:bodyPr lIns="0" tIns="45710" rIns="457094" bIns="45710" anchor="b"/>
          <a:lstStyle>
            <a:lvl1pPr marL="0" indent="0" algn="r">
              <a:buNone/>
              <a:defRPr sz="7200" b="1" cap="all" baseline="0"/>
            </a:lvl1pPr>
          </a:lstStyle>
          <a:p>
            <a:pPr lvl="0"/>
            <a:r>
              <a:rPr lang="en-US" smtClean="0"/>
              <a:t>Click to edit Master text styles</a:t>
            </a:r>
          </a:p>
        </p:txBody>
      </p:sp>
    </p:spTree>
    <p:extLst>
      <p:ext uri="{BB962C8B-B14F-4D97-AF65-F5344CB8AC3E}">
        <p14:creationId xmlns:p14="http://schemas.microsoft.com/office/powerpoint/2010/main" xmlns="" val="311402820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JDV6_16x9_Left_Big Concept">
    <p:spTree>
      <p:nvGrpSpPr>
        <p:cNvPr id="1" name=""/>
        <p:cNvGrpSpPr/>
        <p:nvPr/>
      </p:nvGrpSpPr>
      <p:grpSpPr>
        <a:xfrm>
          <a:off x="0" y="0"/>
          <a:ext cx="0" cy="0"/>
          <a:chOff x="0" y="0"/>
          <a:chExt cx="0" cy="0"/>
        </a:xfrm>
      </p:grpSpPr>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Big Concept Slide</a:t>
            </a:r>
          </a:p>
        </p:txBody>
      </p:sp>
      <p:sp>
        <p:nvSpPr>
          <p:cNvPr id="6" name="Text Placeholder 5"/>
          <p:cNvSpPr>
            <a:spLocks noGrp="1"/>
          </p:cNvSpPr>
          <p:nvPr>
            <p:ph type="body" sz="quarter" idx="10"/>
          </p:nvPr>
        </p:nvSpPr>
        <p:spPr>
          <a:xfrm>
            <a:off x="536579" y="3433876"/>
            <a:ext cx="9891712" cy="538402"/>
          </a:xfrm>
          <a:prstGeom prst="rect">
            <a:avLst/>
          </a:prstGeom>
        </p:spPr>
        <p:txBody>
          <a:bodyPr lIns="0" tIns="45710" rIns="0" bIns="45710" anchor="b"/>
          <a:lstStyle>
            <a:lvl1pPr marL="0" indent="0" algn="l" defTabSz="822734" rtl="0" eaLnBrk="1" latinLnBrk="0" hangingPunct="1">
              <a:buNone/>
              <a:defRPr lang="en-US" sz="2800" b="0" kern="1200" cap="all" baseline="0" smtClean="0">
                <a:solidFill>
                  <a:schemeClr val="tx1"/>
                </a:solidFill>
                <a:latin typeface="+mn-lt"/>
                <a:ea typeface="+mn-ea"/>
                <a:cs typeface="+mn-cs"/>
              </a:defRPr>
            </a:lvl1pPr>
            <a:lvl2pPr marL="0" algn="l" defTabSz="822734" rtl="0" eaLnBrk="1" latinLnBrk="0" hangingPunct="1">
              <a:defRPr lang="en-US" sz="2800" kern="1200" smtClean="0">
                <a:solidFill>
                  <a:schemeClr val="accent4"/>
                </a:solidFill>
                <a:latin typeface="+mn-lt"/>
                <a:ea typeface="+mn-ea"/>
                <a:cs typeface="+mn-cs"/>
              </a:defRPr>
            </a:lvl2pPr>
            <a:lvl3pPr marL="0" algn="l" defTabSz="822734" rtl="0" eaLnBrk="1" latinLnBrk="0" hangingPunct="1">
              <a:defRPr lang="en-US" sz="2800" kern="1200" smtClean="0">
                <a:solidFill>
                  <a:schemeClr val="accent4"/>
                </a:solidFill>
                <a:latin typeface="+mn-lt"/>
                <a:ea typeface="+mn-ea"/>
                <a:cs typeface="+mn-cs"/>
              </a:defRPr>
            </a:lvl3pPr>
            <a:lvl4pPr marL="0" algn="l" defTabSz="822734" rtl="0" eaLnBrk="1" latinLnBrk="0" hangingPunct="1">
              <a:defRPr lang="en-US" sz="2800" kern="1200" smtClean="0">
                <a:solidFill>
                  <a:schemeClr val="accent4"/>
                </a:solidFill>
                <a:latin typeface="+mn-lt"/>
                <a:ea typeface="+mn-ea"/>
                <a:cs typeface="+mn-cs"/>
              </a:defRPr>
            </a:lvl4pPr>
            <a:lvl5pPr marL="0" algn="l" defTabSz="822734" rtl="0" eaLnBrk="1" latinLnBrk="0" hangingPunct="1">
              <a:defRPr lang="en-US" sz="2800" kern="1200">
                <a:solidFill>
                  <a:schemeClr val="accent4"/>
                </a:solidFill>
                <a:latin typeface="+mn-lt"/>
                <a:ea typeface="+mn-ea"/>
                <a:cs typeface="+mn-cs"/>
              </a:defRPr>
            </a:lvl5pPr>
          </a:lstStyle>
          <a:p>
            <a:pPr lvl="0"/>
            <a:r>
              <a:rPr lang="en-US" smtClean="0"/>
              <a:t>Click to edit Master text styles</a:t>
            </a:r>
          </a:p>
        </p:txBody>
      </p:sp>
      <p:sp>
        <p:nvSpPr>
          <p:cNvPr id="9" name="Text Placeholder 8"/>
          <p:cNvSpPr>
            <a:spLocks noGrp="1"/>
          </p:cNvSpPr>
          <p:nvPr>
            <p:ph type="body" sz="quarter" idx="11"/>
          </p:nvPr>
        </p:nvSpPr>
        <p:spPr>
          <a:xfrm>
            <a:off x="536579" y="3979964"/>
            <a:ext cx="9891712" cy="998250"/>
          </a:xfrm>
          <a:prstGeom prst="rect">
            <a:avLst/>
          </a:prstGeom>
        </p:spPr>
        <p:txBody>
          <a:bodyPr lIns="0" tIns="45710" rIns="457094" bIns="45710" anchor="b"/>
          <a:lstStyle>
            <a:lvl1pPr marL="0" indent="0" algn="l">
              <a:buNone/>
              <a:defRPr sz="7200" b="1" cap="all" baseline="0"/>
            </a:lvl1pPr>
          </a:lstStyle>
          <a:p>
            <a:pPr lvl="0"/>
            <a:r>
              <a:rPr lang="en-US" smtClean="0"/>
              <a:t>Click to edit Master text styles</a:t>
            </a:r>
          </a:p>
        </p:txBody>
      </p:sp>
    </p:spTree>
    <p:extLst>
      <p:ext uri="{BB962C8B-B14F-4D97-AF65-F5344CB8AC3E}">
        <p14:creationId xmlns:p14="http://schemas.microsoft.com/office/powerpoint/2010/main" xmlns="" val="31752649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DV6_16x9_Right_Section Divider">
    <p:spTree>
      <p:nvGrpSpPr>
        <p:cNvPr id="1" name=""/>
        <p:cNvGrpSpPr/>
        <p:nvPr/>
      </p:nvGrpSpPr>
      <p:grpSpPr>
        <a:xfrm>
          <a:off x="0" y="0"/>
          <a:ext cx="0" cy="0"/>
          <a:chOff x="0" y="0"/>
          <a:chExt cx="0" cy="0"/>
        </a:xfrm>
      </p:grpSpPr>
      <p:sp>
        <p:nvSpPr>
          <p:cNvPr id="7" name="Rectangle 6"/>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Section Divider</a:t>
            </a:r>
          </a:p>
        </p:txBody>
      </p:sp>
      <p:sp>
        <p:nvSpPr>
          <p:cNvPr id="6" name="Text Placeholder 20"/>
          <p:cNvSpPr>
            <a:spLocks noGrp="1"/>
          </p:cNvSpPr>
          <p:nvPr>
            <p:ph type="body" sz="quarter" idx="17"/>
          </p:nvPr>
        </p:nvSpPr>
        <p:spPr>
          <a:xfrm>
            <a:off x="4525965" y="1166818"/>
            <a:ext cx="6189662" cy="2190749"/>
          </a:xfrm>
          <a:prstGeom prst="rect">
            <a:avLst/>
          </a:prstGeom>
        </p:spPr>
        <p:txBody>
          <a:bodyPr lIns="0" tIns="91418" rIns="0" bIns="91418" anchor="b"/>
          <a:lstStyle>
            <a:lvl1pPr marL="0" indent="0">
              <a:lnSpc>
                <a:spcPct val="95000"/>
              </a:lnSpc>
              <a:spcBef>
                <a:spcPts val="0"/>
              </a:spcBef>
              <a:buNone/>
              <a:defRPr lang="en-US" sz="4800" b="1" kern="1200" cap="all" baseline="0" dirty="0" smtClean="0">
                <a:solidFill>
                  <a:schemeClr val="tx1"/>
                </a:solidFill>
                <a:latin typeface="+mn-lt"/>
                <a:ea typeface="+mn-ea"/>
                <a:cs typeface="Aparajita" pitchFamily="34" charset="0"/>
              </a:defRPr>
            </a:lvl1pPr>
          </a:lstStyle>
          <a:p>
            <a:pPr lvl="0"/>
            <a:r>
              <a:rPr lang="en-US" smtClean="0"/>
              <a:t>Click to edit Master text styles</a:t>
            </a:r>
          </a:p>
        </p:txBody>
      </p:sp>
      <p:sp>
        <p:nvSpPr>
          <p:cNvPr id="9" name="Text Placeholder 5"/>
          <p:cNvSpPr>
            <a:spLocks noGrp="1"/>
          </p:cNvSpPr>
          <p:nvPr>
            <p:ph type="body" sz="quarter" idx="18"/>
          </p:nvPr>
        </p:nvSpPr>
        <p:spPr>
          <a:xfrm>
            <a:off x="4525965" y="3541459"/>
            <a:ext cx="6189662" cy="433387"/>
          </a:xfrm>
          <a:prstGeom prst="rect">
            <a:avLst/>
          </a:prstGeom>
        </p:spPr>
        <p:txBody>
          <a:bodyPr lIns="0" tIns="45710" rIns="91418" bIns="45710"/>
          <a:lstStyle>
            <a:lvl1pPr marL="0" indent="0">
              <a:lnSpc>
                <a:spcPct val="95000"/>
              </a:lnSpc>
              <a:buNone/>
              <a:defRPr lang="en-US" sz="2800" kern="1200" dirty="0">
                <a:solidFill>
                  <a:schemeClr val="accent3"/>
                </a:solidFill>
                <a:latin typeface="+mn-lt"/>
                <a:ea typeface="+mn-ea"/>
                <a:cs typeface="+mn-cs"/>
              </a:defRPr>
            </a:lvl1pPr>
            <a:lvl2pPr>
              <a:defRPr sz="2400">
                <a:solidFill>
                  <a:schemeClr val="accent4"/>
                </a:solidFill>
              </a:defRPr>
            </a:lvl2pPr>
            <a:lvl3pPr>
              <a:defRPr sz="2400">
                <a:solidFill>
                  <a:schemeClr val="accent4"/>
                </a:solidFill>
              </a:defRPr>
            </a:lvl3pPr>
            <a:lvl4pPr>
              <a:defRPr sz="2400">
                <a:solidFill>
                  <a:schemeClr val="accent4"/>
                </a:solidFill>
              </a:defRPr>
            </a:lvl4pPr>
            <a:lvl5pPr>
              <a:defRPr sz="2400">
                <a:solidFill>
                  <a:schemeClr val="accent4"/>
                </a:solidFill>
              </a:defRPr>
            </a:lvl5pPr>
          </a:lstStyle>
          <a:p>
            <a:pPr lvl="0"/>
            <a:r>
              <a:rPr lang="en-US" smtClean="0"/>
              <a:t>Click to edit Master text styles</a:t>
            </a:r>
          </a:p>
        </p:txBody>
      </p:sp>
      <p:sp>
        <p:nvSpPr>
          <p:cNvPr id="10" name="Text Placeholder 4"/>
          <p:cNvSpPr>
            <a:spLocks noGrp="1"/>
          </p:cNvSpPr>
          <p:nvPr>
            <p:ph type="body" sz="quarter" idx="15"/>
          </p:nvPr>
        </p:nvSpPr>
        <p:spPr>
          <a:xfrm>
            <a:off x="4525967" y="4882262"/>
            <a:ext cx="6189664" cy="351227"/>
          </a:xfrm>
          <a:prstGeom prst="rect">
            <a:avLst/>
          </a:prstGeom>
        </p:spPr>
        <p:txBody>
          <a:bodyPr lIns="0" tIns="91418" rIns="0" bIns="91418"/>
          <a:lstStyle>
            <a:lvl1pPr marL="308535" indent="-308535">
              <a:lnSpc>
                <a:spcPct val="95000"/>
              </a:lnSpc>
              <a:spcBef>
                <a:spcPts val="0"/>
              </a:spcBef>
              <a:buNone/>
              <a:defRPr lang="en-US" sz="1400" b="1" kern="1200" cap="all" baseline="0" smtClean="0">
                <a:solidFill>
                  <a:schemeClr val="tx1"/>
                </a:solidFill>
                <a:latin typeface="+mn-lt"/>
                <a:ea typeface="+mn-ea"/>
                <a:cs typeface="+mn-cs"/>
              </a:defRPr>
            </a:lvl1pPr>
          </a:lstStyle>
          <a:p>
            <a:pPr lvl="0"/>
            <a:r>
              <a:rPr lang="en-US" smtClean="0"/>
              <a:t>Click to edit Master text styles</a:t>
            </a:r>
          </a:p>
        </p:txBody>
      </p:sp>
      <p:sp>
        <p:nvSpPr>
          <p:cNvPr id="11" name="Text Placeholder 3"/>
          <p:cNvSpPr>
            <a:spLocks noGrp="1"/>
          </p:cNvSpPr>
          <p:nvPr>
            <p:ph type="body" sz="quarter" idx="14"/>
          </p:nvPr>
        </p:nvSpPr>
        <p:spPr>
          <a:xfrm>
            <a:off x="4525967" y="4453697"/>
            <a:ext cx="6189664" cy="410136"/>
          </a:xfrm>
          <a:prstGeom prst="rect">
            <a:avLst/>
          </a:prstGeom>
        </p:spPr>
        <p:txBody>
          <a:bodyPr lIns="0" tIns="91418" rIns="0" bIns="91418"/>
          <a:lstStyle>
            <a:lvl1pPr marL="0" marR="0" indent="0" algn="l" defTabSz="822734" rtl="0" eaLnBrk="1" fontAlgn="auto" latinLnBrk="0" hangingPunct="1">
              <a:lnSpc>
                <a:spcPct val="95000"/>
              </a:lnSpc>
              <a:spcBef>
                <a:spcPct val="20000"/>
              </a:spcBef>
              <a:spcAft>
                <a:spcPts val="0"/>
              </a:spcAft>
              <a:buClrTx/>
              <a:buSzTx/>
              <a:buFont typeface="Arial" pitchFamily="34" charset="0"/>
              <a:buNone/>
              <a:tabLst/>
              <a:defRPr lang="en-US" sz="2000" kern="1200" smtClean="0">
                <a:solidFill>
                  <a:srgbClr val="FFFFFF"/>
                </a:solidFill>
                <a:latin typeface="+mn-lt"/>
                <a:ea typeface="+mn-ea"/>
                <a:cs typeface="+mn-cs"/>
              </a:defRPr>
            </a:lvl1pPr>
            <a:lvl2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2pPr>
            <a:lvl3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3pPr>
            <a:lvl4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4pPr>
            <a:lvl5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a:solidFill>
                  <a:srgbClr val="FFFFFF"/>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170240330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JDV6_16x9_Section Divider_W Description">
    <p:spTree>
      <p:nvGrpSpPr>
        <p:cNvPr id="1" name=""/>
        <p:cNvGrpSpPr/>
        <p:nvPr/>
      </p:nvGrpSpPr>
      <p:grpSpPr>
        <a:xfrm>
          <a:off x="0" y="0"/>
          <a:ext cx="0" cy="0"/>
          <a:chOff x="0" y="0"/>
          <a:chExt cx="0" cy="0"/>
        </a:xfrm>
      </p:grpSpPr>
      <p:sp>
        <p:nvSpPr>
          <p:cNvPr id="5" name="Rectangle 4"/>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Section Divider</a:t>
            </a:r>
          </a:p>
        </p:txBody>
      </p:sp>
      <p:sp>
        <p:nvSpPr>
          <p:cNvPr id="6" name="Text Placeholder 20"/>
          <p:cNvSpPr>
            <a:spLocks noGrp="1"/>
          </p:cNvSpPr>
          <p:nvPr>
            <p:ph type="body" sz="quarter" idx="17"/>
          </p:nvPr>
        </p:nvSpPr>
        <p:spPr>
          <a:xfrm>
            <a:off x="915988" y="1166818"/>
            <a:ext cx="6189662" cy="2190749"/>
          </a:xfrm>
          <a:prstGeom prst="rect">
            <a:avLst/>
          </a:prstGeom>
        </p:spPr>
        <p:txBody>
          <a:bodyPr lIns="0" tIns="91418" rIns="0" bIns="91418" anchor="b"/>
          <a:lstStyle>
            <a:lvl1pPr marL="0" indent="0">
              <a:lnSpc>
                <a:spcPct val="95000"/>
              </a:lnSpc>
              <a:spcBef>
                <a:spcPts val="0"/>
              </a:spcBef>
              <a:buNone/>
              <a:defRPr lang="en-US" sz="4800" b="1" kern="1200" cap="all" baseline="0" dirty="0" smtClean="0">
                <a:solidFill>
                  <a:schemeClr val="tx1"/>
                </a:solidFill>
                <a:latin typeface="+mn-lt"/>
                <a:ea typeface="+mn-ea"/>
                <a:cs typeface="Aparajita" pitchFamily="34" charset="0"/>
              </a:defRPr>
            </a:lvl1pPr>
          </a:lstStyle>
          <a:p>
            <a:pPr lvl="0"/>
            <a:r>
              <a:rPr lang="en-US" smtClean="0"/>
              <a:t>Click to edit Master text styles</a:t>
            </a:r>
          </a:p>
        </p:txBody>
      </p:sp>
      <p:sp>
        <p:nvSpPr>
          <p:cNvPr id="9" name="Text Placeholder 5"/>
          <p:cNvSpPr>
            <a:spLocks noGrp="1"/>
          </p:cNvSpPr>
          <p:nvPr>
            <p:ph type="body" sz="quarter" idx="18"/>
          </p:nvPr>
        </p:nvSpPr>
        <p:spPr>
          <a:xfrm>
            <a:off x="915988" y="3541459"/>
            <a:ext cx="6189662" cy="433387"/>
          </a:xfrm>
          <a:prstGeom prst="rect">
            <a:avLst/>
          </a:prstGeom>
        </p:spPr>
        <p:txBody>
          <a:bodyPr lIns="0" tIns="45710" rIns="91418" bIns="45710"/>
          <a:lstStyle>
            <a:lvl1pPr marL="0" indent="0">
              <a:lnSpc>
                <a:spcPct val="95000"/>
              </a:lnSpc>
              <a:buNone/>
              <a:defRPr lang="en-US" sz="2800" kern="1200" dirty="0">
                <a:solidFill>
                  <a:schemeClr val="accent3"/>
                </a:solidFill>
                <a:latin typeface="+mn-lt"/>
                <a:ea typeface="+mn-ea"/>
                <a:cs typeface="+mn-cs"/>
              </a:defRPr>
            </a:lvl1pPr>
            <a:lvl2pPr>
              <a:defRPr sz="2400">
                <a:solidFill>
                  <a:schemeClr val="accent4"/>
                </a:solidFill>
              </a:defRPr>
            </a:lvl2pPr>
            <a:lvl3pPr>
              <a:defRPr sz="2400">
                <a:solidFill>
                  <a:schemeClr val="accent4"/>
                </a:solidFill>
              </a:defRPr>
            </a:lvl3pPr>
            <a:lvl4pPr>
              <a:defRPr sz="2400">
                <a:solidFill>
                  <a:schemeClr val="accent4"/>
                </a:solidFill>
              </a:defRPr>
            </a:lvl4pPr>
            <a:lvl5pPr>
              <a:defRPr sz="2400">
                <a:solidFill>
                  <a:schemeClr val="accent4"/>
                </a:solidFill>
              </a:defRPr>
            </a:lvl5pPr>
          </a:lstStyle>
          <a:p>
            <a:pPr lvl="0"/>
            <a:r>
              <a:rPr lang="en-US" smtClean="0"/>
              <a:t>Click to edit Master text styles</a:t>
            </a:r>
          </a:p>
        </p:txBody>
      </p:sp>
      <p:sp>
        <p:nvSpPr>
          <p:cNvPr id="11" name="Text Placeholder 3"/>
          <p:cNvSpPr>
            <a:spLocks noGrp="1"/>
          </p:cNvSpPr>
          <p:nvPr>
            <p:ph type="body" sz="quarter" idx="14"/>
          </p:nvPr>
        </p:nvSpPr>
        <p:spPr>
          <a:xfrm>
            <a:off x="915989" y="3939347"/>
            <a:ext cx="6189664" cy="410136"/>
          </a:xfrm>
          <a:prstGeom prst="rect">
            <a:avLst/>
          </a:prstGeom>
        </p:spPr>
        <p:txBody>
          <a:bodyPr lIns="0" tIns="274256" rIns="0" bIns="91418"/>
          <a:lstStyle>
            <a:lvl1pPr marL="0" marR="0" indent="0" algn="l" defTabSz="822734" rtl="0" eaLnBrk="1" fontAlgn="auto" latinLnBrk="0" hangingPunct="1">
              <a:lnSpc>
                <a:spcPct val="95000"/>
              </a:lnSpc>
              <a:spcBef>
                <a:spcPct val="20000"/>
              </a:spcBef>
              <a:spcAft>
                <a:spcPts val="0"/>
              </a:spcAft>
              <a:buClrTx/>
              <a:buSzTx/>
              <a:buFont typeface="Arial" pitchFamily="34" charset="0"/>
              <a:buNone/>
              <a:tabLst/>
              <a:defRPr lang="en-US" sz="2000" kern="1200" baseline="0" smtClean="0">
                <a:solidFill>
                  <a:srgbClr val="FFFFFF"/>
                </a:solidFill>
                <a:latin typeface="+mn-lt"/>
                <a:ea typeface="+mn-ea"/>
                <a:cs typeface="+mn-cs"/>
              </a:defRPr>
            </a:lvl1pPr>
            <a:lvl2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2pPr>
            <a:lvl3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3pPr>
            <a:lvl4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4pPr>
            <a:lvl5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a:solidFill>
                  <a:srgbClr val="FFFFFF"/>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156198308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JDV6_16x9_Thank You">
    <p:spTree>
      <p:nvGrpSpPr>
        <p:cNvPr id="1" name=""/>
        <p:cNvGrpSpPr/>
        <p:nvPr/>
      </p:nvGrpSpPr>
      <p:grpSpPr>
        <a:xfrm>
          <a:off x="0" y="0"/>
          <a:ext cx="0" cy="0"/>
          <a:chOff x="0" y="0"/>
          <a:chExt cx="0" cy="0"/>
        </a:xfrm>
      </p:grpSpPr>
      <p:sp>
        <p:nvSpPr>
          <p:cNvPr id="2" name="Rectangle 1"/>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Thank-You Slide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black">
          <a:xfrm>
            <a:off x="2085975" y="2159000"/>
            <a:ext cx="6800850" cy="189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black">
          <a:xfrm>
            <a:off x="2085975" y="2159000"/>
            <a:ext cx="6800850" cy="189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43990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nodeType="withEffect">
                                  <p:stCondLst>
                                    <p:cond delay="4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8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DV6_16x9_Welcome">
    <p:spTree>
      <p:nvGrpSpPr>
        <p:cNvPr id="1" name=""/>
        <p:cNvGrpSpPr/>
        <p:nvPr/>
      </p:nvGrpSpPr>
      <p:grpSpPr>
        <a:xfrm>
          <a:off x="0" y="0"/>
          <a:ext cx="0" cy="0"/>
          <a:chOff x="0" y="0"/>
          <a:chExt cx="0" cy="0"/>
        </a:xfrm>
      </p:grpSpPr>
      <p:sp>
        <p:nvSpPr>
          <p:cNvPr id="2" name="Rectangle 1"/>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Welcome Slide</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3044825" y="2655888"/>
            <a:ext cx="4883150" cy="676275"/>
          </a:xfrm>
          <a:prstGeom prst="rect">
            <a:avLst/>
          </a:prstGeom>
          <a:noFill/>
          <a:ln>
            <a:noFill/>
          </a:ln>
          <a:effectLst>
            <a:outerShdw blurRad="190500" dist="25400" dir="2700000" algn="ctr" rotWithShape="0">
              <a:schemeClr val="bg2">
                <a:alpha val="25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3209925" y="2600325"/>
            <a:ext cx="4457700"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6243" tIns="146243" rIns="146243" bIns="146243" anchor="ctr">
            <a:spAutoFit/>
          </a:bodyPr>
          <a:lstStyle/>
          <a:p>
            <a:pPr algn="ctr" defTabSz="1462588" fontAlgn="auto">
              <a:spcBef>
                <a:spcPts val="0"/>
              </a:spcBef>
              <a:spcAft>
                <a:spcPts val="0"/>
              </a:spcAft>
              <a:defRPr/>
            </a:pPr>
            <a:r>
              <a:rPr lang="en-US" sz="3200" dirty="0">
                <a:solidFill>
                  <a:schemeClr val="bg2"/>
                </a:solidFill>
                <a:effectLst>
                  <a:outerShdw blurRad="190500" algn="ctr" rotWithShape="0">
                    <a:schemeClr val="bg2">
                      <a:alpha val="25000"/>
                    </a:schemeClr>
                  </a:outerShdw>
                </a:effectLst>
                <a:latin typeface="Antenna Black" pitchFamily="50" charset="0"/>
              </a:rPr>
              <a:t>BIENVENUE</a:t>
            </a:r>
          </a:p>
        </p:txBody>
      </p:sp>
      <p:sp>
        <p:nvSpPr>
          <p:cNvPr id="5" name="Rectangle 4"/>
          <p:cNvSpPr/>
          <p:nvPr/>
        </p:nvSpPr>
        <p:spPr>
          <a:xfrm>
            <a:off x="1768475" y="2600325"/>
            <a:ext cx="7340600"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6243" tIns="146243" rIns="146243" bIns="146243" anchor="ctr">
            <a:spAutoFit/>
          </a:bodyPr>
          <a:lstStyle/>
          <a:p>
            <a:pPr algn="ctr" defTabSz="1462588" fontAlgn="auto">
              <a:spcBef>
                <a:spcPts val="0"/>
              </a:spcBef>
              <a:spcAft>
                <a:spcPts val="0"/>
              </a:spcAft>
              <a:defRPr/>
            </a:pPr>
            <a:r>
              <a:rPr lang="en-US" sz="3200" dirty="0" err="1">
                <a:solidFill>
                  <a:schemeClr val="bg2"/>
                </a:solidFill>
                <a:effectLst>
                  <a:outerShdw blurRad="190500" algn="ctr" rotWithShape="0">
                    <a:schemeClr val="bg2">
                      <a:alpha val="25000"/>
                    </a:schemeClr>
                  </a:outerShdw>
                </a:effectLst>
                <a:latin typeface="Arial Black" pitchFamily="34" charset="0"/>
              </a:rPr>
              <a:t>ДОБРО</a:t>
            </a:r>
            <a:r>
              <a:rPr lang="en-US" sz="3200" dirty="0">
                <a:solidFill>
                  <a:schemeClr val="bg2"/>
                </a:solidFill>
                <a:effectLst>
                  <a:outerShdw blurRad="190500" algn="ctr" rotWithShape="0">
                    <a:schemeClr val="bg2">
                      <a:alpha val="25000"/>
                    </a:schemeClr>
                  </a:outerShdw>
                </a:effectLst>
                <a:latin typeface="Arial Black" pitchFamily="34" charset="0"/>
              </a:rPr>
              <a:t> </a:t>
            </a:r>
            <a:r>
              <a:rPr lang="en-US" sz="3200" dirty="0" err="1">
                <a:solidFill>
                  <a:schemeClr val="bg2"/>
                </a:solidFill>
                <a:effectLst>
                  <a:outerShdw blurRad="190500" algn="ctr" rotWithShape="0">
                    <a:schemeClr val="bg2">
                      <a:alpha val="25000"/>
                    </a:schemeClr>
                  </a:outerShdw>
                </a:effectLst>
                <a:latin typeface="Arial Black" pitchFamily="34" charset="0"/>
              </a:rPr>
              <a:t>ПОЖАЛОВАТЬ</a:t>
            </a:r>
            <a:endParaRPr lang="en-US" sz="3200" dirty="0">
              <a:solidFill>
                <a:schemeClr val="bg2"/>
              </a:solidFill>
              <a:effectLst>
                <a:outerShdw blurRad="190500" algn="ctr" rotWithShape="0">
                  <a:schemeClr val="bg2">
                    <a:alpha val="25000"/>
                  </a:schemeClr>
                </a:outerShdw>
              </a:effectLst>
              <a:latin typeface="Arial Black" pitchFamily="34" charset="0"/>
            </a:endParaRPr>
          </a:p>
        </p:txBody>
      </p:sp>
      <p:sp>
        <p:nvSpPr>
          <p:cNvPr id="6" name="Rectangle 5"/>
          <p:cNvSpPr/>
          <p:nvPr/>
        </p:nvSpPr>
        <p:spPr>
          <a:xfrm>
            <a:off x="3209925" y="2600325"/>
            <a:ext cx="4457700"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6243" tIns="146243" rIns="146243" bIns="146243" anchor="ctr">
            <a:spAutoFit/>
          </a:bodyPr>
          <a:lstStyle/>
          <a:p>
            <a:pPr algn="ctr" defTabSz="1462588" fontAlgn="auto">
              <a:spcBef>
                <a:spcPts val="0"/>
              </a:spcBef>
              <a:spcAft>
                <a:spcPts val="0"/>
              </a:spcAft>
              <a:defRPr/>
            </a:pPr>
            <a:r>
              <a:rPr lang="en-US" sz="3200" dirty="0" err="1">
                <a:solidFill>
                  <a:schemeClr val="bg2"/>
                </a:solidFill>
                <a:effectLst>
                  <a:outerShdw blurRad="190500" algn="ctr" rotWithShape="0">
                    <a:schemeClr val="bg2">
                      <a:alpha val="25000"/>
                    </a:schemeClr>
                  </a:outerShdw>
                </a:effectLst>
                <a:latin typeface="Antenna Black" pitchFamily="50" charset="0"/>
              </a:rPr>
              <a:t>BENVENUTO</a:t>
            </a:r>
            <a:endParaRPr lang="en-US" sz="3200" dirty="0">
              <a:solidFill>
                <a:schemeClr val="bg2"/>
              </a:solidFill>
              <a:effectLst>
                <a:outerShdw blurRad="190500" algn="ctr" rotWithShape="0">
                  <a:schemeClr val="bg2">
                    <a:alpha val="25000"/>
                  </a:schemeClr>
                </a:outerShdw>
              </a:effectLst>
              <a:latin typeface="Antenna Black" pitchFamily="50" charset="0"/>
            </a:endParaRPr>
          </a:p>
        </p:txBody>
      </p:sp>
      <p:sp>
        <p:nvSpPr>
          <p:cNvPr id="7" name="Rectangle 6"/>
          <p:cNvSpPr/>
          <p:nvPr/>
        </p:nvSpPr>
        <p:spPr>
          <a:xfrm>
            <a:off x="3036888" y="2600325"/>
            <a:ext cx="4803775"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6243" tIns="146243" rIns="146243" bIns="146243" anchor="ctr">
            <a:spAutoFit/>
          </a:bodyPr>
          <a:lstStyle/>
          <a:p>
            <a:pPr algn="ctr" defTabSz="1462588" fontAlgn="auto">
              <a:spcBef>
                <a:spcPts val="0"/>
              </a:spcBef>
              <a:spcAft>
                <a:spcPts val="0"/>
              </a:spcAft>
              <a:defRPr/>
            </a:pPr>
            <a:r>
              <a:rPr lang="en-US" sz="3200" dirty="0">
                <a:solidFill>
                  <a:schemeClr val="bg2"/>
                </a:solidFill>
                <a:effectLst>
                  <a:outerShdw blurRad="190500" algn="ctr" rotWithShape="0">
                    <a:schemeClr val="bg2">
                      <a:alpha val="25000"/>
                    </a:schemeClr>
                  </a:outerShdw>
                </a:effectLst>
                <a:latin typeface="Antenna Black" pitchFamily="50" charset="0"/>
              </a:rPr>
              <a:t>KARIBU</a:t>
            </a:r>
          </a:p>
        </p:txBody>
      </p:sp>
      <p:pic>
        <p:nvPicPr>
          <p:cNvPr id="8" name="Picture 2" descr="\\psf\Host\Volumes\EP File Share\Touch\Project Juniper Regional Sales Summit\Development\T2625\Welcomes_PNGs\Arabic Welcom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1488" y="2674938"/>
            <a:ext cx="2316162"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descr="\\psf\Host\Volumes\EP File Share\Touch\Project Juniper Regional Sales Summit\Development\T2625\Welcomes_PNGs\Urdu and Farsi Welcome.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59250" y="2678113"/>
            <a:ext cx="2559050" cy="63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3044825" y="2655888"/>
            <a:ext cx="4883150" cy="676275"/>
          </a:xfrm>
          <a:prstGeom prst="rect">
            <a:avLst/>
          </a:prstGeom>
          <a:noFill/>
          <a:ln>
            <a:noFill/>
          </a:ln>
          <a:effectLst>
            <a:outerShdw blurRad="190500" algn="ctr" rotWithShape="0">
              <a:schemeClr val="bg2">
                <a:alpha val="40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619837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1" nodeType="withEffect">
                                  <p:stCondLst>
                                    <p:cond delay="25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25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xit" presetSubtype="0" fill="hold" nodeType="withEffect">
                                  <p:stCondLst>
                                    <p:cond delay="50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ntr" presetSubtype="0" fill="hold" grpId="0" nodeType="withEffect">
                                  <p:stCondLst>
                                    <p:cond delay="7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xit" presetSubtype="0" fill="hold" grpId="1" nodeType="withEffect">
                                  <p:stCondLst>
                                    <p:cond delay="100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ntr" presetSubtype="0" fill="hold" grpId="0" nodeType="withEffect">
                                  <p:stCondLst>
                                    <p:cond delay="1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xit" presetSubtype="0" fill="hold" grpId="1" nodeType="withEffect">
                                  <p:stCondLst>
                                    <p:cond delay="125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ntr" presetSubtype="0" fill="hold" nodeType="withEffect">
                                  <p:stCondLst>
                                    <p:cond delay="125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xit" presetSubtype="0" fill="hold" nodeType="withEffect">
                                  <p:stCondLst>
                                    <p:cond delay="150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15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xit" presetSubtype="0" fill="hold" grpId="1" nodeType="withEffect">
                                  <p:stCondLst>
                                    <p:cond delay="175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par>
                          <p:cTn id="41" fill="hold">
                            <p:stCondLst>
                              <p:cond delay="2250"/>
                            </p:stCondLst>
                            <p:childTnLst>
                              <p:par>
                                <p:cTn id="42" presetID="10"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700"/>
                                        <p:tgtEl>
                                          <p:spTgt spid="3"/>
                                        </p:tgtEl>
                                      </p:cBhvr>
                                    </p:animEffect>
                                  </p:childTnLst>
                                </p:cTn>
                              </p:par>
                              <p:par>
                                <p:cTn id="45" presetID="10" presetClass="entr" presetSubtype="0" fill="hold" nodeType="withEffect">
                                  <p:stCondLst>
                                    <p:cond delay="40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8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DV6_16x9_Q&amp;A">
    <p:spTree>
      <p:nvGrpSpPr>
        <p:cNvPr id="1" name=""/>
        <p:cNvGrpSpPr/>
        <p:nvPr/>
      </p:nvGrpSpPr>
      <p:grpSpPr>
        <a:xfrm>
          <a:off x="0" y="0"/>
          <a:ext cx="0" cy="0"/>
          <a:chOff x="0" y="0"/>
          <a:chExt cx="0" cy="0"/>
        </a:xfrm>
      </p:grpSpPr>
      <p:sp>
        <p:nvSpPr>
          <p:cNvPr id="2" name="Rectangle 1"/>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Q&amp;A Slide</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5900" y="2257425"/>
            <a:ext cx="2921000" cy="1657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763278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DV6_16x9_Begin/En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black">
          <a:xfrm>
            <a:off x="4300538" y="2700338"/>
            <a:ext cx="2371725" cy="649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Begin/End Slide</a:t>
            </a:r>
          </a:p>
        </p:txBody>
      </p:sp>
    </p:spTree>
    <p:extLst>
      <p:ext uri="{BB962C8B-B14F-4D97-AF65-F5344CB8AC3E}">
        <p14:creationId xmlns:p14="http://schemas.microsoft.com/office/powerpoint/2010/main" xmlns="" val="84944141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DV6_Intermission">
    <p:spTree>
      <p:nvGrpSpPr>
        <p:cNvPr id="1" name=""/>
        <p:cNvGrpSpPr/>
        <p:nvPr/>
      </p:nvGrpSpPr>
      <p:grpSpPr>
        <a:xfrm>
          <a:off x="0" y="0"/>
          <a:ext cx="0" cy="0"/>
          <a:chOff x="0" y="0"/>
          <a:chExt cx="0" cy="0"/>
        </a:xfrm>
      </p:grpSpPr>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Intermission</a:t>
            </a:r>
          </a:p>
        </p:txBody>
      </p:sp>
      <p:sp>
        <p:nvSpPr>
          <p:cNvPr id="3" name="Text Placeholder 9"/>
          <p:cNvSpPr>
            <a:spLocks noGrp="1"/>
          </p:cNvSpPr>
          <p:nvPr>
            <p:ph type="body" sz="quarter" idx="10"/>
          </p:nvPr>
        </p:nvSpPr>
        <p:spPr>
          <a:xfrm>
            <a:off x="185738" y="1714500"/>
            <a:ext cx="10599737" cy="2743200"/>
          </a:xfrm>
          <a:prstGeom prst="rect">
            <a:avLst/>
          </a:prstGeom>
          <a:solidFill>
            <a:schemeClr val="accent1"/>
          </a:solidFill>
          <a:ln w="38100">
            <a:solidFill>
              <a:schemeClr val="tx1"/>
            </a:solidFill>
          </a:ln>
        </p:spPr>
        <p:txBody>
          <a:bodyPr lIns="91418" tIns="45710" rIns="91418" bIns="45710" anchor="ctr"/>
          <a:lstStyle>
            <a:lvl1pPr marL="0" indent="0" algn="ctr" defTabSz="822760" rtl="0" eaLnBrk="1" latinLnBrk="0" hangingPunct="1">
              <a:spcBef>
                <a:spcPct val="20000"/>
              </a:spcBef>
              <a:buFont typeface="Arial" pitchFamily="34" charset="0"/>
              <a:buNone/>
              <a:defRPr lang="en-US" sz="6600" kern="1200" cap="all" baseline="0" smtClean="0">
                <a:solidFill>
                  <a:schemeClr val="tx1"/>
                </a:solidFill>
                <a:latin typeface="+mn-lt"/>
                <a:ea typeface="+mn-ea"/>
                <a:cs typeface="+mn-cs"/>
              </a:defRPr>
            </a:lvl1pPr>
            <a:lvl2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2pPr>
            <a:lvl3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3pPr>
            <a:lvl4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4pPr>
            <a:lvl5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414757129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DV6_16x9_Video Cue">
    <p:spTree>
      <p:nvGrpSpPr>
        <p:cNvPr id="1" name=""/>
        <p:cNvGrpSpPr/>
        <p:nvPr/>
      </p:nvGrpSpPr>
      <p:grpSpPr>
        <a:xfrm>
          <a:off x="0" y="0"/>
          <a:ext cx="0" cy="0"/>
          <a:chOff x="0" y="0"/>
          <a:chExt cx="0" cy="0"/>
        </a:xfrm>
      </p:grpSpPr>
      <p:sp>
        <p:nvSpPr>
          <p:cNvPr id="3" name="Rectangle 2"/>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Video Cue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51163" y="1444625"/>
            <a:ext cx="5068887" cy="2005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 Placeholder 9"/>
          <p:cNvSpPr>
            <a:spLocks noGrp="1"/>
          </p:cNvSpPr>
          <p:nvPr>
            <p:ph type="body" sz="quarter" idx="10"/>
          </p:nvPr>
        </p:nvSpPr>
        <p:spPr>
          <a:xfrm>
            <a:off x="185737" y="3729038"/>
            <a:ext cx="10599737" cy="1219106"/>
          </a:xfrm>
          <a:prstGeom prst="rect">
            <a:avLst/>
          </a:prstGeom>
        </p:spPr>
        <p:txBody>
          <a:bodyPr lIns="91418" tIns="45710" rIns="91418" bIns="45710" anchor="ctr"/>
          <a:lstStyle>
            <a:lvl1pPr marL="0" indent="0" algn="ctr" defTabSz="822760" rtl="0" eaLnBrk="1" latinLnBrk="0" hangingPunct="1">
              <a:spcBef>
                <a:spcPct val="20000"/>
              </a:spcBef>
              <a:buFont typeface="Arial" pitchFamily="34" charset="0"/>
              <a:buNone/>
              <a:defRPr lang="en-US" sz="2800" kern="1200" baseline="0" dirty="0" smtClean="0">
                <a:solidFill>
                  <a:schemeClr val="bg2"/>
                </a:solidFill>
                <a:latin typeface="+mn-lt"/>
                <a:ea typeface="+mn-ea"/>
                <a:cs typeface="+mn-cs"/>
              </a:defRPr>
            </a:lvl1pPr>
            <a:lvl2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2pPr>
            <a:lvl3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3pPr>
            <a:lvl4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4pPr>
            <a:lvl5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261664497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DV6_16x9_Executive Intro 3">
    <p:spTree>
      <p:nvGrpSpPr>
        <p:cNvPr id="1" name=""/>
        <p:cNvGrpSpPr/>
        <p:nvPr/>
      </p:nvGrpSpPr>
      <p:grpSpPr>
        <a:xfrm>
          <a:off x="0" y="0"/>
          <a:ext cx="0" cy="0"/>
          <a:chOff x="0" y="0"/>
          <a:chExt cx="0" cy="0"/>
        </a:xfrm>
      </p:grpSpPr>
      <p:sp>
        <p:nvSpPr>
          <p:cNvPr id="6" name="Rectangle 5"/>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Executive Intro Slide</a:t>
            </a:r>
            <a:endParaRPr lang="en-US" dirty="0">
              <a:solidFill>
                <a:schemeClr val="tx1"/>
              </a:solidFill>
            </a:endParaRPr>
          </a:p>
        </p:txBody>
      </p:sp>
      <p:sp>
        <p:nvSpPr>
          <p:cNvPr id="42" name="Text Placeholder 20"/>
          <p:cNvSpPr>
            <a:spLocks noGrp="1"/>
          </p:cNvSpPr>
          <p:nvPr>
            <p:ph type="body" sz="quarter" idx="16"/>
          </p:nvPr>
        </p:nvSpPr>
        <p:spPr>
          <a:xfrm>
            <a:off x="4525965" y="1166818"/>
            <a:ext cx="6189662" cy="2190749"/>
          </a:xfrm>
          <a:prstGeom prst="rect">
            <a:avLst/>
          </a:prstGeom>
        </p:spPr>
        <p:txBody>
          <a:bodyPr lIns="0" tIns="91418" rIns="0" bIns="91418" anchor="b"/>
          <a:lstStyle>
            <a:lvl1pPr marL="0" indent="0">
              <a:lnSpc>
                <a:spcPct val="95000"/>
              </a:lnSpc>
              <a:spcBef>
                <a:spcPts val="0"/>
              </a:spcBef>
              <a:buNone/>
              <a:defRPr lang="en-US" sz="4800" b="1" kern="1200" cap="all" baseline="0" dirty="0" smtClean="0">
                <a:solidFill>
                  <a:schemeClr val="tx1"/>
                </a:solidFill>
                <a:latin typeface="+mn-lt"/>
                <a:ea typeface="+mn-ea"/>
                <a:cs typeface="Aparajita" pitchFamily="34" charset="0"/>
              </a:defRPr>
            </a:lvl1pPr>
          </a:lstStyle>
          <a:p>
            <a:pPr lvl="0"/>
            <a:r>
              <a:rPr lang="en-US" smtClean="0"/>
              <a:t>Click to edit Master text styles</a:t>
            </a:r>
          </a:p>
        </p:txBody>
      </p:sp>
      <p:sp>
        <p:nvSpPr>
          <p:cNvPr id="12" name="Text Placeholder 5"/>
          <p:cNvSpPr>
            <a:spLocks noGrp="1"/>
          </p:cNvSpPr>
          <p:nvPr>
            <p:ph type="body" sz="quarter" idx="17"/>
          </p:nvPr>
        </p:nvSpPr>
        <p:spPr>
          <a:xfrm>
            <a:off x="4525965" y="3541459"/>
            <a:ext cx="6189662" cy="433387"/>
          </a:xfrm>
          <a:prstGeom prst="rect">
            <a:avLst/>
          </a:prstGeom>
        </p:spPr>
        <p:txBody>
          <a:bodyPr lIns="0" tIns="45710" rIns="91418" bIns="45710"/>
          <a:lstStyle>
            <a:lvl1pPr marL="0" indent="0">
              <a:lnSpc>
                <a:spcPct val="95000"/>
              </a:lnSpc>
              <a:buNone/>
              <a:defRPr lang="en-US" sz="2800" kern="1200" dirty="0">
                <a:solidFill>
                  <a:schemeClr val="accent3"/>
                </a:solidFill>
                <a:latin typeface="+mn-lt"/>
                <a:ea typeface="+mn-ea"/>
                <a:cs typeface="+mn-cs"/>
              </a:defRPr>
            </a:lvl1pPr>
            <a:lvl2pPr>
              <a:defRPr sz="2400">
                <a:solidFill>
                  <a:schemeClr val="accent4"/>
                </a:solidFill>
              </a:defRPr>
            </a:lvl2pPr>
            <a:lvl3pPr>
              <a:defRPr sz="2400">
                <a:solidFill>
                  <a:schemeClr val="accent4"/>
                </a:solidFill>
              </a:defRPr>
            </a:lvl3pPr>
            <a:lvl4pPr>
              <a:defRPr sz="2400">
                <a:solidFill>
                  <a:schemeClr val="accent4"/>
                </a:solidFill>
              </a:defRPr>
            </a:lvl4pPr>
            <a:lvl5pPr>
              <a:defRPr sz="2400">
                <a:solidFill>
                  <a:schemeClr val="accent4"/>
                </a:solidFill>
              </a:defRPr>
            </a:lvl5pPr>
          </a:lstStyle>
          <a:p>
            <a:pPr lvl="0"/>
            <a:r>
              <a:rPr lang="en-US" smtClean="0"/>
              <a:t>Click to edit Master text styles</a:t>
            </a:r>
          </a:p>
        </p:txBody>
      </p:sp>
      <p:sp>
        <p:nvSpPr>
          <p:cNvPr id="21" name="Text Placeholder 4"/>
          <p:cNvSpPr>
            <a:spLocks noGrp="1"/>
          </p:cNvSpPr>
          <p:nvPr>
            <p:ph type="body" sz="quarter" idx="15"/>
          </p:nvPr>
        </p:nvSpPr>
        <p:spPr>
          <a:xfrm>
            <a:off x="4525967" y="4882262"/>
            <a:ext cx="6189664" cy="351227"/>
          </a:xfrm>
          <a:prstGeom prst="rect">
            <a:avLst/>
          </a:prstGeom>
        </p:spPr>
        <p:txBody>
          <a:bodyPr lIns="0" tIns="91418" rIns="0" bIns="91418"/>
          <a:lstStyle>
            <a:lvl1pPr marL="308535" indent="-308535">
              <a:lnSpc>
                <a:spcPct val="95000"/>
              </a:lnSpc>
              <a:spcBef>
                <a:spcPts val="0"/>
              </a:spcBef>
              <a:buNone/>
              <a:defRPr lang="en-US" sz="1400" b="1" kern="1200" cap="all" baseline="0" smtClean="0">
                <a:solidFill>
                  <a:schemeClr val="tx1"/>
                </a:solidFill>
                <a:latin typeface="+mn-lt"/>
                <a:ea typeface="+mn-ea"/>
                <a:cs typeface="+mn-cs"/>
              </a:defRPr>
            </a:lvl1pPr>
          </a:lstStyle>
          <a:p>
            <a:pPr lvl="0"/>
            <a:r>
              <a:rPr lang="en-US" smtClean="0"/>
              <a:t>Click to edit Master text styles</a:t>
            </a:r>
          </a:p>
        </p:txBody>
      </p:sp>
      <p:sp>
        <p:nvSpPr>
          <p:cNvPr id="22" name="Text Placeholder 3"/>
          <p:cNvSpPr>
            <a:spLocks noGrp="1"/>
          </p:cNvSpPr>
          <p:nvPr>
            <p:ph type="body" sz="quarter" idx="14"/>
          </p:nvPr>
        </p:nvSpPr>
        <p:spPr>
          <a:xfrm>
            <a:off x="4525967" y="4453697"/>
            <a:ext cx="6189664" cy="410136"/>
          </a:xfrm>
          <a:prstGeom prst="rect">
            <a:avLst/>
          </a:prstGeom>
        </p:spPr>
        <p:txBody>
          <a:bodyPr lIns="0" tIns="91418" rIns="0" bIns="91418"/>
          <a:lstStyle>
            <a:lvl1pPr marL="0" marR="0" indent="0" algn="l" defTabSz="822734" rtl="0" eaLnBrk="1" fontAlgn="auto" latinLnBrk="0" hangingPunct="1">
              <a:lnSpc>
                <a:spcPct val="95000"/>
              </a:lnSpc>
              <a:spcBef>
                <a:spcPct val="20000"/>
              </a:spcBef>
              <a:spcAft>
                <a:spcPts val="0"/>
              </a:spcAft>
              <a:buClrTx/>
              <a:buSzTx/>
              <a:buFont typeface="Arial" pitchFamily="34" charset="0"/>
              <a:buNone/>
              <a:tabLst/>
              <a:defRPr lang="en-US" sz="2000" kern="1200" smtClean="0">
                <a:solidFill>
                  <a:srgbClr val="FFFFFF"/>
                </a:solidFill>
                <a:latin typeface="+mn-lt"/>
                <a:ea typeface="+mn-ea"/>
                <a:cs typeface="+mn-cs"/>
              </a:defRPr>
            </a:lvl1pPr>
            <a:lvl2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2pPr>
            <a:lvl3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3pPr>
            <a:lvl4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4pPr>
            <a:lvl5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a:solidFill>
                  <a:srgbClr val="FFFFFF"/>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872650093"/>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DV6_16x9_Placeholder">
    <p:spTree>
      <p:nvGrpSpPr>
        <p:cNvPr id="1" name=""/>
        <p:cNvGrpSpPr/>
        <p:nvPr/>
      </p:nvGrpSpPr>
      <p:grpSpPr>
        <a:xfrm>
          <a:off x="0" y="0"/>
          <a:ext cx="0" cy="0"/>
          <a:chOff x="0" y="0"/>
          <a:chExt cx="0" cy="0"/>
        </a:xfrm>
      </p:grpSpPr>
      <p:sp>
        <p:nvSpPr>
          <p:cNvPr id="3" name="Rectangle 2"/>
          <p:cNvSpPr/>
          <p:nvPr/>
        </p:nvSpPr>
        <p:spPr>
          <a:xfrm>
            <a:off x="185738" y="182563"/>
            <a:ext cx="10599737" cy="5797550"/>
          </a:xfrm>
          <a:prstGeom prst="rect">
            <a:avLst/>
          </a:prstGeom>
          <a:solidFill>
            <a:srgbClr val="A0B9C8">
              <a:alpha val="5098"/>
            </a:srgb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186" anchor="ctr"/>
          <a:lstStyle/>
          <a:p>
            <a:pPr algn="ctr" defTabSz="822760" fontAlgn="auto">
              <a:spcBef>
                <a:spcPts val="0"/>
              </a:spcBef>
              <a:spcAft>
                <a:spcPts val="600"/>
              </a:spcAft>
              <a:defRPr/>
            </a:pPr>
            <a:r>
              <a:rPr lang="en-US" sz="4800" dirty="0">
                <a:solidFill>
                  <a:schemeClr val="tx1"/>
                </a:solidFill>
              </a:rPr>
              <a:t>PLACEHOLDER</a:t>
            </a:r>
          </a:p>
        </p:txBody>
      </p:sp>
      <p:sp>
        <p:nvSpPr>
          <p:cNvPr id="5" name="Rectangle 4"/>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Placeholder Slide</a:t>
            </a:r>
          </a:p>
        </p:txBody>
      </p:sp>
      <p:sp>
        <p:nvSpPr>
          <p:cNvPr id="4" name="Text Placeholder 9"/>
          <p:cNvSpPr>
            <a:spLocks noGrp="1"/>
          </p:cNvSpPr>
          <p:nvPr>
            <p:ph type="body" sz="quarter" idx="10"/>
          </p:nvPr>
        </p:nvSpPr>
        <p:spPr>
          <a:xfrm>
            <a:off x="185738" y="3349488"/>
            <a:ext cx="10599737" cy="1219106"/>
          </a:xfrm>
          <a:prstGeom prst="rect">
            <a:avLst/>
          </a:prstGeom>
        </p:spPr>
        <p:txBody>
          <a:bodyPr lIns="91418" tIns="45710" rIns="91418" bIns="45710" anchor="ctr"/>
          <a:lstStyle>
            <a:lvl1pPr marL="0" indent="0" algn="ctr" defTabSz="822760" rtl="0" eaLnBrk="1" latinLnBrk="0" hangingPunct="1">
              <a:spcBef>
                <a:spcPct val="20000"/>
              </a:spcBef>
              <a:buFont typeface="Arial" pitchFamily="34" charset="0"/>
              <a:buNone/>
              <a:defRPr lang="en-US" sz="2800" kern="1200" baseline="0" smtClean="0">
                <a:solidFill>
                  <a:schemeClr val="bg2"/>
                </a:solidFill>
                <a:latin typeface="+mn-lt"/>
                <a:ea typeface="+mn-ea"/>
                <a:cs typeface="+mn-cs"/>
              </a:defRPr>
            </a:lvl1pPr>
            <a:lvl2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2pPr>
            <a:lvl3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3pPr>
            <a:lvl4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4pPr>
            <a:lvl5pPr marL="0" indent="0" algn="ctr" defTabSz="822760" rtl="0" eaLnBrk="1" latinLnBrk="0" hangingPunct="1">
              <a:spcBef>
                <a:spcPct val="20000"/>
              </a:spcBef>
              <a:buFont typeface="Arial" pitchFamily="34" charset="0"/>
              <a:buNone/>
              <a:defRPr lang="en-US" sz="1800" kern="1200" smtClean="0">
                <a:solidFill>
                  <a:schemeClr val="accent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428813386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1501" y="230029"/>
            <a:ext cx="9864090" cy="667226"/>
          </a:xfrm>
          <a:prstGeom prst="rect">
            <a:avLst/>
          </a:prstGeom>
        </p:spPr>
        <p:txBody>
          <a:bodyPr>
            <a:noAutofit/>
          </a:bodyPr>
          <a:lstStyle>
            <a:lvl1pPr algn="l" defTabSz="457200" rtl="0" eaLnBrk="1" fontAlgn="base" hangingPunct="1">
              <a:lnSpc>
                <a:spcPct val="90000"/>
              </a:lnSpc>
              <a:spcBef>
                <a:spcPct val="0"/>
              </a:spcBef>
              <a:spcAft>
                <a:spcPct val="20000"/>
              </a:spcAft>
              <a:defRPr lang="en-US" sz="2400" b="1" cap="all" baseline="0" dirty="0" smtClean="0">
                <a:solidFill>
                  <a:srgbClr val="292929"/>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xmlns="" val="38508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DV6_16x9_Left_Executive Intro 1">
    <p:spTree>
      <p:nvGrpSpPr>
        <p:cNvPr id="1" name=""/>
        <p:cNvGrpSpPr/>
        <p:nvPr/>
      </p:nvGrpSpPr>
      <p:grpSpPr>
        <a:xfrm>
          <a:off x="0" y="0"/>
          <a:ext cx="0" cy="0"/>
          <a:chOff x="0" y="0"/>
          <a:chExt cx="0" cy="0"/>
        </a:xfrm>
      </p:grpSpPr>
      <p:sp>
        <p:nvSpPr>
          <p:cNvPr id="6" name="Rectangle 5"/>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Executive Intro Slide</a:t>
            </a:r>
            <a:endParaRPr lang="en-US" dirty="0">
              <a:solidFill>
                <a:schemeClr val="tx1"/>
              </a:solidFill>
            </a:endParaRPr>
          </a:p>
        </p:txBody>
      </p:sp>
      <p:sp>
        <p:nvSpPr>
          <p:cNvPr id="42" name="Text Placeholder 20"/>
          <p:cNvSpPr>
            <a:spLocks noGrp="1"/>
          </p:cNvSpPr>
          <p:nvPr>
            <p:ph type="body" sz="quarter" idx="16"/>
          </p:nvPr>
        </p:nvSpPr>
        <p:spPr>
          <a:xfrm>
            <a:off x="915988" y="1166818"/>
            <a:ext cx="6189662" cy="2190749"/>
          </a:xfrm>
          <a:prstGeom prst="rect">
            <a:avLst/>
          </a:prstGeom>
        </p:spPr>
        <p:txBody>
          <a:bodyPr lIns="0" tIns="91418" rIns="0" bIns="91418" anchor="b"/>
          <a:lstStyle>
            <a:lvl1pPr marL="0" indent="0">
              <a:lnSpc>
                <a:spcPct val="95000"/>
              </a:lnSpc>
              <a:spcBef>
                <a:spcPts val="0"/>
              </a:spcBef>
              <a:buNone/>
              <a:defRPr lang="en-US" sz="4800" b="1" kern="1200" cap="all" baseline="0" dirty="0" smtClean="0">
                <a:solidFill>
                  <a:schemeClr val="tx1"/>
                </a:solidFill>
                <a:latin typeface="+mn-lt"/>
                <a:ea typeface="+mn-ea"/>
                <a:cs typeface="Aparajita" pitchFamily="34" charset="0"/>
              </a:defRPr>
            </a:lvl1pPr>
          </a:lstStyle>
          <a:p>
            <a:pPr lvl="0"/>
            <a:r>
              <a:rPr lang="en-US" smtClean="0"/>
              <a:t>Click to edit Master text styles</a:t>
            </a:r>
          </a:p>
        </p:txBody>
      </p:sp>
      <p:sp>
        <p:nvSpPr>
          <p:cNvPr id="12" name="Text Placeholder 5"/>
          <p:cNvSpPr>
            <a:spLocks noGrp="1"/>
          </p:cNvSpPr>
          <p:nvPr>
            <p:ph type="body" sz="quarter" idx="17"/>
          </p:nvPr>
        </p:nvSpPr>
        <p:spPr>
          <a:xfrm>
            <a:off x="915988" y="3541459"/>
            <a:ext cx="6189662" cy="433387"/>
          </a:xfrm>
          <a:prstGeom prst="rect">
            <a:avLst/>
          </a:prstGeom>
        </p:spPr>
        <p:txBody>
          <a:bodyPr lIns="0" tIns="45710" rIns="91418" bIns="45710"/>
          <a:lstStyle>
            <a:lvl1pPr marL="0" indent="0">
              <a:lnSpc>
                <a:spcPct val="95000"/>
              </a:lnSpc>
              <a:buNone/>
              <a:defRPr lang="en-US" sz="2800" kern="1200" dirty="0">
                <a:solidFill>
                  <a:schemeClr val="accent3"/>
                </a:solidFill>
                <a:latin typeface="+mn-lt"/>
                <a:ea typeface="+mn-ea"/>
                <a:cs typeface="+mn-cs"/>
              </a:defRPr>
            </a:lvl1pPr>
            <a:lvl2pPr>
              <a:defRPr sz="2400">
                <a:solidFill>
                  <a:schemeClr val="accent4"/>
                </a:solidFill>
              </a:defRPr>
            </a:lvl2pPr>
            <a:lvl3pPr>
              <a:defRPr sz="2400">
                <a:solidFill>
                  <a:schemeClr val="accent4"/>
                </a:solidFill>
              </a:defRPr>
            </a:lvl3pPr>
            <a:lvl4pPr>
              <a:defRPr sz="2400">
                <a:solidFill>
                  <a:schemeClr val="accent4"/>
                </a:solidFill>
              </a:defRPr>
            </a:lvl4pPr>
            <a:lvl5pPr>
              <a:defRPr sz="2400">
                <a:solidFill>
                  <a:schemeClr val="accent4"/>
                </a:solidFill>
              </a:defRPr>
            </a:lvl5pPr>
          </a:lstStyle>
          <a:p>
            <a:pPr lvl="0"/>
            <a:r>
              <a:rPr lang="en-US" smtClean="0"/>
              <a:t>Click to edit Master text styles</a:t>
            </a:r>
          </a:p>
        </p:txBody>
      </p:sp>
      <p:sp>
        <p:nvSpPr>
          <p:cNvPr id="21" name="Text Placeholder 4"/>
          <p:cNvSpPr>
            <a:spLocks noGrp="1"/>
          </p:cNvSpPr>
          <p:nvPr>
            <p:ph type="body" sz="quarter" idx="15"/>
          </p:nvPr>
        </p:nvSpPr>
        <p:spPr>
          <a:xfrm>
            <a:off x="915989" y="4882262"/>
            <a:ext cx="6189664" cy="351227"/>
          </a:xfrm>
          <a:prstGeom prst="rect">
            <a:avLst/>
          </a:prstGeom>
        </p:spPr>
        <p:txBody>
          <a:bodyPr lIns="0" tIns="91418" rIns="0" bIns="91418"/>
          <a:lstStyle>
            <a:lvl1pPr marL="308535" indent="-308535">
              <a:lnSpc>
                <a:spcPct val="95000"/>
              </a:lnSpc>
              <a:spcBef>
                <a:spcPts val="0"/>
              </a:spcBef>
              <a:buNone/>
              <a:defRPr lang="en-US" sz="1400" b="1" kern="1200" cap="all" baseline="0" smtClean="0">
                <a:solidFill>
                  <a:schemeClr val="tx1"/>
                </a:solidFill>
                <a:latin typeface="+mn-lt"/>
                <a:ea typeface="+mn-ea"/>
                <a:cs typeface="+mn-cs"/>
              </a:defRPr>
            </a:lvl1pPr>
          </a:lstStyle>
          <a:p>
            <a:pPr lvl="0"/>
            <a:r>
              <a:rPr lang="en-US" smtClean="0"/>
              <a:t>Click to edit Master text styles</a:t>
            </a:r>
          </a:p>
        </p:txBody>
      </p:sp>
      <p:sp>
        <p:nvSpPr>
          <p:cNvPr id="22" name="Text Placeholder 3"/>
          <p:cNvSpPr>
            <a:spLocks noGrp="1"/>
          </p:cNvSpPr>
          <p:nvPr>
            <p:ph type="body" sz="quarter" idx="14"/>
          </p:nvPr>
        </p:nvSpPr>
        <p:spPr>
          <a:xfrm>
            <a:off x="915989" y="4453697"/>
            <a:ext cx="6189664" cy="410136"/>
          </a:xfrm>
          <a:prstGeom prst="rect">
            <a:avLst/>
          </a:prstGeom>
        </p:spPr>
        <p:txBody>
          <a:bodyPr lIns="0" tIns="91418" rIns="0" bIns="91418"/>
          <a:lstStyle>
            <a:lvl1pPr marL="0" marR="0" indent="0" algn="l" defTabSz="822734" rtl="0" eaLnBrk="1" fontAlgn="auto" latinLnBrk="0" hangingPunct="1">
              <a:lnSpc>
                <a:spcPct val="95000"/>
              </a:lnSpc>
              <a:spcBef>
                <a:spcPct val="20000"/>
              </a:spcBef>
              <a:spcAft>
                <a:spcPts val="0"/>
              </a:spcAft>
              <a:buClrTx/>
              <a:buSzTx/>
              <a:buFont typeface="Arial" pitchFamily="34" charset="0"/>
              <a:buNone/>
              <a:tabLst/>
              <a:defRPr lang="en-US" sz="2000" kern="1200" smtClean="0">
                <a:solidFill>
                  <a:srgbClr val="FFFFFF"/>
                </a:solidFill>
                <a:latin typeface="+mn-lt"/>
                <a:ea typeface="+mn-ea"/>
                <a:cs typeface="+mn-cs"/>
              </a:defRPr>
            </a:lvl1pPr>
            <a:lvl2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2pPr>
            <a:lvl3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3pPr>
            <a:lvl4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smtClean="0">
                <a:solidFill>
                  <a:srgbClr val="FFFFFF"/>
                </a:solidFill>
                <a:latin typeface="+mn-lt"/>
                <a:ea typeface="+mn-ea"/>
                <a:cs typeface="+mn-cs"/>
              </a:defRPr>
            </a:lvl4pPr>
            <a:lvl5pPr marL="0" marR="0" indent="0" algn="l" defTabSz="822734" rtl="0" eaLnBrk="1" fontAlgn="auto" latinLnBrk="0" hangingPunct="1">
              <a:lnSpc>
                <a:spcPct val="100000"/>
              </a:lnSpc>
              <a:spcBef>
                <a:spcPct val="20000"/>
              </a:spcBef>
              <a:spcAft>
                <a:spcPts val="0"/>
              </a:spcAft>
              <a:buClrTx/>
              <a:buSzTx/>
              <a:buFont typeface="Arial" pitchFamily="34" charset="0"/>
              <a:buNone/>
              <a:tabLst/>
              <a:defRPr lang="en-US" sz="1800" kern="1200">
                <a:solidFill>
                  <a:srgbClr val="FFFFFF"/>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113789783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DV6_16x9_1 Column">
    <p:spTree>
      <p:nvGrpSpPr>
        <p:cNvPr id="1" name=""/>
        <p:cNvGrpSpPr/>
        <p:nvPr/>
      </p:nvGrpSpPr>
      <p:grpSpPr>
        <a:xfrm>
          <a:off x="0" y="0"/>
          <a:ext cx="0" cy="0"/>
          <a:chOff x="0" y="0"/>
          <a:chExt cx="0" cy="0"/>
        </a:xfrm>
      </p:grpSpPr>
      <p:sp>
        <p:nvSpPr>
          <p:cNvPr id="5" name="Rectangle 4"/>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Blank Slide</a:t>
            </a:r>
          </a:p>
        </p:txBody>
      </p:sp>
      <p:sp>
        <p:nvSpPr>
          <p:cNvPr id="6" name="Rectangle 5"/>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Title and Content</a:t>
            </a:r>
          </a:p>
        </p:txBody>
      </p:sp>
      <p:sp>
        <p:nvSpPr>
          <p:cNvPr id="7" name="Rectangle 6"/>
          <p:cNvSpPr/>
          <p:nvPr/>
        </p:nvSpPr>
        <p:spPr>
          <a:xfrm>
            <a:off x="-2438400" y="-100013"/>
            <a:ext cx="2260600" cy="26035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sz="1200">
                <a:solidFill>
                  <a:schemeClr val="bg1"/>
                </a:solidFill>
              </a:rPr>
              <a:t>1-Line</a:t>
            </a:r>
          </a:p>
        </p:txBody>
      </p:sp>
      <p:sp>
        <p:nvSpPr>
          <p:cNvPr id="8" name="Text Placeholder 7"/>
          <p:cNvSpPr>
            <a:spLocks noGrp="1"/>
          </p:cNvSpPr>
          <p:nvPr>
            <p:ph type="body" sz="quarter" idx="10"/>
          </p:nvPr>
        </p:nvSpPr>
        <p:spPr>
          <a:xfrm>
            <a:off x="364490" y="341632"/>
            <a:ext cx="10063798" cy="538722"/>
          </a:xfrm>
          <a:prstGeom prst="rect">
            <a:avLst/>
          </a:prstGeom>
        </p:spPr>
        <p:txBody>
          <a:bodyPr lIns="0" tIns="0" rIns="0" bIns="0" anchor="t">
            <a:noAutofit/>
          </a:bodyPr>
          <a:lstStyle>
            <a:lvl1pPr marL="0" indent="0" algn="l" defTabSz="822760" rtl="0" eaLnBrk="1" latinLnBrk="0" hangingPunct="1">
              <a:lnSpc>
                <a:spcPct val="80000"/>
              </a:lnSpc>
              <a:spcBef>
                <a:spcPts val="0"/>
              </a:spcBef>
              <a:spcAft>
                <a:spcPts val="0"/>
              </a:spcAft>
              <a:buFont typeface="Arial" pitchFamily="34" charset="0"/>
              <a:buNone/>
              <a:defRPr lang="en-US" sz="3200" b="1" kern="1200" cap="all" baseline="0" smtClean="0">
                <a:solidFill>
                  <a:schemeClr val="tx1"/>
                </a:solidFill>
                <a:latin typeface="+mj-lt"/>
                <a:ea typeface="+mn-ea"/>
                <a:cs typeface="+mn-cs"/>
              </a:defRPr>
            </a:lvl1pPr>
          </a:lstStyle>
          <a:p>
            <a:pPr lvl="0"/>
            <a:r>
              <a:rPr lang="en-US" smtClean="0"/>
              <a:t>Click to edit Master text styles</a:t>
            </a:r>
          </a:p>
        </p:txBody>
      </p:sp>
      <p:sp>
        <p:nvSpPr>
          <p:cNvPr id="11" name="Text Placeholder 3"/>
          <p:cNvSpPr>
            <a:spLocks noGrp="1"/>
          </p:cNvSpPr>
          <p:nvPr>
            <p:ph type="body" sz="quarter" idx="15"/>
          </p:nvPr>
        </p:nvSpPr>
        <p:spPr>
          <a:xfrm>
            <a:off x="364491" y="660656"/>
            <a:ext cx="10063798" cy="281205"/>
          </a:xfrm>
          <a:prstGeom prst="rect">
            <a:avLst/>
          </a:prstGeom>
        </p:spPr>
        <p:txBody>
          <a:bodyPr lIns="0" tIns="118844" rIns="91418" bIns="45710" anchor="t" anchorCtr="0"/>
          <a:lstStyle>
            <a:lvl1pPr marL="0" indent="0" algn="l" defTabSz="822760" rtl="0" eaLnBrk="1" latinLnBrk="0" hangingPunct="1">
              <a:lnSpc>
                <a:spcPct val="95000"/>
              </a:lnSpc>
              <a:spcBef>
                <a:spcPts val="300"/>
              </a:spcBef>
              <a:buFont typeface="Arial" pitchFamily="34" charset="0"/>
              <a:buNone/>
              <a:defRPr lang="en-US" sz="2400" kern="1200" smtClean="0">
                <a:solidFill>
                  <a:schemeClr val="accent3"/>
                </a:solidFill>
                <a:latin typeface="+mn-lt"/>
                <a:ea typeface="+mn-ea"/>
                <a:cs typeface="+mn-cs"/>
              </a:defRPr>
            </a:lvl1pPr>
            <a:lvl2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2pPr>
            <a:lvl3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3pPr>
            <a:lvl4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4pPr>
            <a:lvl5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5pPr>
          </a:lstStyle>
          <a:p>
            <a:pPr lvl="0"/>
            <a:r>
              <a:rPr lang="en-US" smtClean="0"/>
              <a:t>Click to edit Master text styles</a:t>
            </a:r>
          </a:p>
        </p:txBody>
      </p:sp>
      <p:sp>
        <p:nvSpPr>
          <p:cNvPr id="16" name="Text Placeholder 11"/>
          <p:cNvSpPr>
            <a:spLocks noGrp="1"/>
          </p:cNvSpPr>
          <p:nvPr>
            <p:ph type="body" sz="quarter" idx="14"/>
          </p:nvPr>
        </p:nvSpPr>
        <p:spPr>
          <a:xfrm>
            <a:off x="537635" y="1989139"/>
            <a:ext cx="9890656" cy="3822700"/>
          </a:xfrm>
          <a:prstGeom prst="rect">
            <a:avLst/>
          </a:prstGeom>
        </p:spPr>
        <p:txBody>
          <a:bodyPr lIns="91418" tIns="45710" rIns="91418" bIns="45710"/>
          <a:lstStyle>
            <a:lvl1pPr marL="0" indent="0">
              <a:lnSpc>
                <a:spcPct val="95000"/>
              </a:lnSpc>
              <a:spcBef>
                <a:spcPts val="0"/>
              </a:spcBef>
              <a:spcAft>
                <a:spcPts val="600"/>
              </a:spcAft>
              <a:buNone/>
              <a:defRPr sz="2000">
                <a:solidFill>
                  <a:schemeClr val="tx1"/>
                </a:solidFill>
              </a:defRPr>
            </a:lvl1pPr>
            <a:lvl2pPr marL="339646" indent="-204740">
              <a:lnSpc>
                <a:spcPct val="95000"/>
              </a:lnSpc>
              <a:spcBef>
                <a:spcPts val="0"/>
              </a:spcBef>
              <a:spcAft>
                <a:spcPts val="600"/>
              </a:spcAft>
              <a:buClr>
                <a:schemeClr val="accent3"/>
              </a:buClr>
              <a:buFont typeface="Wingdings" pitchFamily="2" charset="2"/>
              <a:buChar char="§"/>
              <a:defRPr sz="1800"/>
            </a:lvl2pPr>
            <a:lvl3pPr marL="339646" indent="0">
              <a:lnSpc>
                <a:spcPct val="95000"/>
              </a:lnSpc>
              <a:spcBef>
                <a:spcPts val="0"/>
              </a:spcBef>
              <a:spcAft>
                <a:spcPts val="300"/>
              </a:spcAft>
              <a:buClr>
                <a:schemeClr val="accent4"/>
              </a:buClr>
              <a:buFont typeface="Wingdings" pitchFamily="2" charset="2"/>
              <a:buNone/>
              <a:defRPr sz="1600">
                <a:solidFill>
                  <a:schemeClr val="accent3"/>
                </a:solidFill>
              </a:defRPr>
            </a:lvl3pPr>
            <a:lvl4pPr marL="685639" indent="-171410">
              <a:lnSpc>
                <a:spcPct val="95000"/>
              </a:lnSpc>
              <a:spcBef>
                <a:spcPts val="0"/>
              </a:spcBef>
              <a:spcAft>
                <a:spcPts val="300"/>
              </a:spcAft>
              <a:buClr>
                <a:schemeClr val="accent3"/>
              </a:buClr>
              <a:buFont typeface="Wingdings" pitchFamily="2" charset="2"/>
              <a:buChar char="§"/>
              <a:defRPr sz="1600"/>
            </a:lvl4pPr>
            <a:lvl5pPr marL="857050" indent="-171410">
              <a:spcBef>
                <a:spcPts val="0"/>
              </a:spcBef>
              <a:spcAft>
                <a:spcPts val="100"/>
              </a:spcAft>
              <a:buClr>
                <a:schemeClr val="accent4"/>
              </a:buClr>
              <a:buFont typeface="Wingdings" pitchFamily="2" charset="2"/>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297652653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DV6_16x9_2 Lines_1 Column">
    <p:spTree>
      <p:nvGrpSpPr>
        <p:cNvPr id="1" name=""/>
        <p:cNvGrpSpPr/>
        <p:nvPr/>
      </p:nvGrpSpPr>
      <p:grpSpPr>
        <a:xfrm>
          <a:off x="0" y="0"/>
          <a:ext cx="0" cy="0"/>
          <a:chOff x="0" y="0"/>
          <a:chExt cx="0" cy="0"/>
        </a:xfrm>
      </p:grpSpPr>
      <p:sp>
        <p:nvSpPr>
          <p:cNvPr id="5" name="Rectangle 4"/>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Blank Slide</a:t>
            </a:r>
          </a:p>
        </p:txBody>
      </p:sp>
      <p:sp>
        <p:nvSpPr>
          <p:cNvPr id="6" name="Rectangle 5"/>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Title and Content</a:t>
            </a:r>
          </a:p>
        </p:txBody>
      </p:sp>
      <p:sp>
        <p:nvSpPr>
          <p:cNvPr id="7" name="Rectangle 6"/>
          <p:cNvSpPr/>
          <p:nvPr/>
        </p:nvSpPr>
        <p:spPr>
          <a:xfrm>
            <a:off x="-2438400" y="-100013"/>
            <a:ext cx="2260600" cy="26035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sz="1200">
                <a:solidFill>
                  <a:schemeClr val="bg1"/>
                </a:solidFill>
              </a:rPr>
              <a:t>2-Line</a:t>
            </a:r>
          </a:p>
        </p:txBody>
      </p:sp>
      <p:sp>
        <p:nvSpPr>
          <p:cNvPr id="8" name="Text Placeholder 7"/>
          <p:cNvSpPr>
            <a:spLocks noGrp="1"/>
          </p:cNvSpPr>
          <p:nvPr>
            <p:ph type="body" sz="quarter" idx="10"/>
          </p:nvPr>
        </p:nvSpPr>
        <p:spPr>
          <a:xfrm>
            <a:off x="364490" y="341632"/>
            <a:ext cx="10063798" cy="538722"/>
          </a:xfrm>
          <a:prstGeom prst="rect">
            <a:avLst/>
          </a:prstGeom>
        </p:spPr>
        <p:txBody>
          <a:bodyPr lIns="0" tIns="0" rIns="0" bIns="0" anchor="t">
            <a:noAutofit/>
          </a:bodyPr>
          <a:lstStyle>
            <a:lvl1pPr marL="0" indent="0" algn="l" defTabSz="822760" rtl="0" eaLnBrk="1" latinLnBrk="0" hangingPunct="1">
              <a:lnSpc>
                <a:spcPct val="80000"/>
              </a:lnSpc>
              <a:spcBef>
                <a:spcPts val="0"/>
              </a:spcBef>
              <a:spcAft>
                <a:spcPts val="0"/>
              </a:spcAft>
              <a:buFont typeface="Arial" pitchFamily="34" charset="0"/>
              <a:buNone/>
              <a:defRPr lang="en-US" sz="3200" b="1" kern="1200" cap="all" baseline="0" smtClean="0">
                <a:solidFill>
                  <a:schemeClr val="tx1"/>
                </a:solidFill>
                <a:latin typeface="+mj-lt"/>
                <a:ea typeface="+mn-ea"/>
                <a:cs typeface="+mn-cs"/>
              </a:defRPr>
            </a:lvl1pPr>
          </a:lstStyle>
          <a:p>
            <a:pPr lvl="0"/>
            <a:r>
              <a:rPr lang="en-US" smtClean="0"/>
              <a:t>Click to edit Master text styles</a:t>
            </a:r>
          </a:p>
        </p:txBody>
      </p:sp>
      <p:sp>
        <p:nvSpPr>
          <p:cNvPr id="11" name="Text Placeholder 3"/>
          <p:cNvSpPr>
            <a:spLocks noGrp="1"/>
          </p:cNvSpPr>
          <p:nvPr>
            <p:ph type="body" sz="quarter" idx="15"/>
          </p:nvPr>
        </p:nvSpPr>
        <p:spPr>
          <a:xfrm>
            <a:off x="364491" y="1210370"/>
            <a:ext cx="10063798" cy="281205"/>
          </a:xfrm>
          <a:prstGeom prst="rect">
            <a:avLst/>
          </a:prstGeom>
        </p:spPr>
        <p:txBody>
          <a:bodyPr lIns="0" tIns="118844" rIns="91418" bIns="45710" anchor="t"/>
          <a:lstStyle>
            <a:lvl1pPr marL="0" indent="0" algn="l" defTabSz="822760" rtl="0" eaLnBrk="1" latinLnBrk="0" hangingPunct="1">
              <a:lnSpc>
                <a:spcPct val="95000"/>
              </a:lnSpc>
              <a:spcBef>
                <a:spcPts val="300"/>
              </a:spcBef>
              <a:buFont typeface="Arial" pitchFamily="34" charset="0"/>
              <a:buNone/>
              <a:defRPr lang="en-US" sz="2400" kern="1200" smtClean="0">
                <a:solidFill>
                  <a:schemeClr val="accent3"/>
                </a:solidFill>
                <a:latin typeface="+mn-lt"/>
                <a:ea typeface="+mn-ea"/>
                <a:cs typeface="+mn-cs"/>
              </a:defRPr>
            </a:lvl1pPr>
            <a:lvl2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2pPr>
            <a:lvl3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3pPr>
            <a:lvl4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4pPr>
            <a:lvl5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5pPr>
          </a:lstStyle>
          <a:p>
            <a:pPr lvl="0"/>
            <a:r>
              <a:rPr lang="en-US" smtClean="0"/>
              <a:t>Click to edit Master text styles</a:t>
            </a:r>
          </a:p>
        </p:txBody>
      </p:sp>
      <p:sp>
        <p:nvSpPr>
          <p:cNvPr id="16" name="Text Placeholder 11"/>
          <p:cNvSpPr>
            <a:spLocks noGrp="1"/>
          </p:cNvSpPr>
          <p:nvPr>
            <p:ph type="body" sz="quarter" idx="14"/>
          </p:nvPr>
        </p:nvSpPr>
        <p:spPr>
          <a:xfrm>
            <a:off x="537635" y="1989139"/>
            <a:ext cx="9890656" cy="3822700"/>
          </a:xfrm>
          <a:prstGeom prst="rect">
            <a:avLst/>
          </a:prstGeom>
        </p:spPr>
        <p:txBody>
          <a:bodyPr lIns="91418" tIns="45710" rIns="91418" bIns="45710"/>
          <a:lstStyle>
            <a:lvl1pPr marL="0" indent="0">
              <a:lnSpc>
                <a:spcPct val="95000"/>
              </a:lnSpc>
              <a:spcBef>
                <a:spcPts val="0"/>
              </a:spcBef>
              <a:spcAft>
                <a:spcPts val="600"/>
              </a:spcAft>
              <a:buNone/>
              <a:defRPr sz="2000">
                <a:solidFill>
                  <a:schemeClr val="tx1"/>
                </a:solidFill>
              </a:defRPr>
            </a:lvl1pPr>
            <a:lvl2pPr marL="339646" indent="-204740">
              <a:lnSpc>
                <a:spcPct val="95000"/>
              </a:lnSpc>
              <a:spcBef>
                <a:spcPts val="0"/>
              </a:spcBef>
              <a:spcAft>
                <a:spcPts val="600"/>
              </a:spcAft>
              <a:buClr>
                <a:schemeClr val="accent3"/>
              </a:buClr>
              <a:buFont typeface="Wingdings" pitchFamily="2" charset="2"/>
              <a:buChar char="§"/>
              <a:defRPr sz="1800"/>
            </a:lvl2pPr>
            <a:lvl3pPr marL="339646" indent="0">
              <a:lnSpc>
                <a:spcPct val="95000"/>
              </a:lnSpc>
              <a:spcBef>
                <a:spcPts val="0"/>
              </a:spcBef>
              <a:spcAft>
                <a:spcPts val="300"/>
              </a:spcAft>
              <a:buClr>
                <a:schemeClr val="accent4"/>
              </a:buClr>
              <a:buFont typeface="Wingdings" pitchFamily="2" charset="2"/>
              <a:buNone/>
              <a:defRPr sz="1600">
                <a:solidFill>
                  <a:schemeClr val="accent3"/>
                </a:solidFill>
              </a:defRPr>
            </a:lvl3pPr>
            <a:lvl4pPr marL="685639" indent="-171410">
              <a:lnSpc>
                <a:spcPct val="95000"/>
              </a:lnSpc>
              <a:spcBef>
                <a:spcPts val="0"/>
              </a:spcBef>
              <a:spcAft>
                <a:spcPts val="300"/>
              </a:spcAft>
              <a:buClr>
                <a:schemeClr val="accent3"/>
              </a:buClr>
              <a:buFont typeface="Wingdings" pitchFamily="2" charset="2"/>
              <a:buChar char="§"/>
              <a:defRPr sz="1600"/>
            </a:lvl4pPr>
            <a:lvl5pPr marL="857050" indent="-171410">
              <a:spcBef>
                <a:spcPts val="0"/>
              </a:spcBef>
              <a:spcAft>
                <a:spcPts val="100"/>
              </a:spcAft>
              <a:buClr>
                <a:schemeClr val="accent4"/>
              </a:buClr>
              <a:buFont typeface="Wingdings" pitchFamily="2" charset="2"/>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5193653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DV6_16x9_Title and Bullets">
    <p:spTree>
      <p:nvGrpSpPr>
        <p:cNvPr id="1" name=""/>
        <p:cNvGrpSpPr/>
        <p:nvPr/>
      </p:nvGrpSpPr>
      <p:grpSpPr>
        <a:xfrm>
          <a:off x="0" y="0"/>
          <a:ext cx="0" cy="0"/>
          <a:chOff x="0" y="0"/>
          <a:chExt cx="0" cy="0"/>
        </a:xfrm>
      </p:grpSpPr>
      <p:sp>
        <p:nvSpPr>
          <p:cNvPr id="5" name="Rectangle 4"/>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Title and Bullets</a:t>
            </a:r>
            <a:endParaRPr lang="en-US" dirty="0">
              <a:solidFill>
                <a:schemeClr val="tx1"/>
              </a:solidFill>
            </a:endParaRPr>
          </a:p>
        </p:txBody>
      </p:sp>
      <p:sp>
        <p:nvSpPr>
          <p:cNvPr id="7" name="Text Placeholder 11"/>
          <p:cNvSpPr>
            <a:spLocks noGrp="1"/>
          </p:cNvSpPr>
          <p:nvPr>
            <p:ph type="body" sz="quarter" idx="14"/>
          </p:nvPr>
        </p:nvSpPr>
        <p:spPr>
          <a:xfrm>
            <a:off x="544519" y="1438277"/>
            <a:ext cx="10161587" cy="4373563"/>
          </a:xfrm>
          <a:prstGeom prst="rect">
            <a:avLst/>
          </a:prstGeom>
        </p:spPr>
        <p:txBody>
          <a:bodyPr lIns="91418" tIns="45710" rIns="91418" bIns="45710"/>
          <a:lstStyle>
            <a:lvl1pPr marL="288857" indent="-288857">
              <a:lnSpc>
                <a:spcPct val="95000"/>
              </a:lnSpc>
              <a:spcBef>
                <a:spcPts val="0"/>
              </a:spcBef>
              <a:spcAft>
                <a:spcPts val="600"/>
              </a:spcAft>
              <a:buClr>
                <a:schemeClr val="accent3"/>
              </a:buClr>
              <a:buFont typeface="Wingdings" pitchFamily="2" charset="2"/>
              <a:buChar char="§"/>
              <a:defRPr sz="2800">
                <a:solidFill>
                  <a:schemeClr val="tx1"/>
                </a:solidFill>
              </a:defRPr>
            </a:lvl1pPr>
            <a:lvl2pPr marL="576128" indent="-261877">
              <a:lnSpc>
                <a:spcPct val="95000"/>
              </a:lnSpc>
              <a:spcBef>
                <a:spcPts val="0"/>
              </a:spcBef>
              <a:spcAft>
                <a:spcPts val="600"/>
              </a:spcAft>
              <a:buClr>
                <a:schemeClr val="accent3"/>
              </a:buClr>
              <a:buFont typeface="Wingdings" pitchFamily="2" charset="2"/>
              <a:buChar char="§"/>
              <a:defRPr sz="2400">
                <a:solidFill>
                  <a:schemeClr val="tx1"/>
                </a:solidFill>
              </a:defRPr>
            </a:lvl2pPr>
            <a:lvl3pPr marL="804675" indent="-236483" defTabSz="914186">
              <a:lnSpc>
                <a:spcPct val="95000"/>
              </a:lnSpc>
              <a:spcBef>
                <a:spcPts val="0"/>
              </a:spcBef>
              <a:spcAft>
                <a:spcPts val="600"/>
              </a:spcAft>
              <a:buClr>
                <a:schemeClr val="accent3"/>
              </a:buClr>
              <a:buFont typeface="Wingdings" pitchFamily="2" charset="2"/>
              <a:buChar char="§"/>
              <a:defRPr sz="2000">
                <a:solidFill>
                  <a:schemeClr val="tx1"/>
                </a:solidFill>
              </a:defRPr>
            </a:lvl3pPr>
            <a:lvl4pPr marL="685639" indent="-171410">
              <a:spcBef>
                <a:spcPts val="0"/>
              </a:spcBef>
              <a:spcAft>
                <a:spcPts val="300"/>
              </a:spcAft>
              <a:buClr>
                <a:schemeClr val="accent4"/>
              </a:buClr>
              <a:buFont typeface="Wingdings" pitchFamily="2" charset="2"/>
              <a:buChar char="§"/>
              <a:defRPr sz="1600"/>
            </a:lvl4pPr>
            <a:lvl5pPr marL="857050" indent="-171410">
              <a:spcBef>
                <a:spcPts val="0"/>
              </a:spcBef>
              <a:spcAft>
                <a:spcPts val="100"/>
              </a:spcAft>
              <a:buClr>
                <a:schemeClr val="accent4"/>
              </a:buClr>
              <a:buFont typeface="Wingdings" pitchFamily="2" charset="2"/>
              <a:buChar char="§"/>
              <a:defRPr sz="1600"/>
            </a:lvl5pPr>
          </a:lstStyle>
          <a:p>
            <a:pPr lvl="0"/>
            <a:r>
              <a:rPr lang="en-US" smtClean="0"/>
              <a:t>Click to edit Master text styles</a:t>
            </a:r>
          </a:p>
          <a:p>
            <a:pPr lvl="1"/>
            <a:r>
              <a:rPr lang="en-US" smtClean="0"/>
              <a:t>Second level</a:t>
            </a:r>
          </a:p>
          <a:p>
            <a:pPr lvl="2"/>
            <a:r>
              <a:rPr lang="en-US" smtClean="0"/>
              <a:t>Third level</a:t>
            </a:r>
          </a:p>
        </p:txBody>
      </p:sp>
      <p:sp>
        <p:nvSpPr>
          <p:cNvPr id="11" name="Text Placeholder 7"/>
          <p:cNvSpPr>
            <a:spLocks noGrp="1"/>
          </p:cNvSpPr>
          <p:nvPr>
            <p:ph type="body" sz="quarter" idx="10"/>
          </p:nvPr>
        </p:nvSpPr>
        <p:spPr>
          <a:xfrm>
            <a:off x="364490" y="341632"/>
            <a:ext cx="10063798" cy="538722"/>
          </a:xfrm>
          <a:prstGeom prst="rect">
            <a:avLst/>
          </a:prstGeom>
        </p:spPr>
        <p:txBody>
          <a:bodyPr lIns="0" tIns="0" rIns="0" bIns="0" anchor="t">
            <a:noAutofit/>
          </a:bodyPr>
          <a:lstStyle>
            <a:lvl1pPr marL="0" indent="0" algn="l" defTabSz="822760" rtl="0" eaLnBrk="1" latinLnBrk="0" hangingPunct="1">
              <a:lnSpc>
                <a:spcPct val="80000"/>
              </a:lnSpc>
              <a:spcBef>
                <a:spcPts val="0"/>
              </a:spcBef>
              <a:spcAft>
                <a:spcPts val="0"/>
              </a:spcAft>
              <a:buFont typeface="Arial" pitchFamily="34" charset="0"/>
              <a:buNone/>
              <a:defRPr lang="en-US" sz="3200" b="1" kern="1200" cap="all" baseline="0" smtClean="0">
                <a:solidFill>
                  <a:schemeClr val="tx1"/>
                </a:solidFill>
                <a:latin typeface="+mj-lt"/>
                <a:ea typeface="+mn-ea"/>
                <a:cs typeface="+mn-cs"/>
              </a:defRPr>
            </a:lvl1pPr>
          </a:lstStyle>
          <a:p>
            <a:pPr lvl="0"/>
            <a:r>
              <a:rPr lang="en-US" smtClean="0"/>
              <a:t>Click to edit Master text styles</a:t>
            </a:r>
          </a:p>
        </p:txBody>
      </p:sp>
      <p:sp>
        <p:nvSpPr>
          <p:cNvPr id="12" name="Text Placeholder 3"/>
          <p:cNvSpPr>
            <a:spLocks noGrp="1"/>
          </p:cNvSpPr>
          <p:nvPr>
            <p:ph type="body" sz="quarter" idx="15"/>
          </p:nvPr>
        </p:nvSpPr>
        <p:spPr>
          <a:xfrm>
            <a:off x="364491" y="730229"/>
            <a:ext cx="10063798" cy="281205"/>
          </a:xfrm>
          <a:prstGeom prst="rect">
            <a:avLst/>
          </a:prstGeom>
        </p:spPr>
        <p:txBody>
          <a:bodyPr lIns="0" tIns="118844" rIns="91418" bIns="45710" anchor="t" anchorCtr="0"/>
          <a:lstStyle>
            <a:lvl1pPr marL="0" indent="0" algn="l" defTabSz="822760" rtl="0" eaLnBrk="1" latinLnBrk="0" hangingPunct="1">
              <a:lnSpc>
                <a:spcPct val="95000"/>
              </a:lnSpc>
              <a:spcBef>
                <a:spcPts val="300"/>
              </a:spcBef>
              <a:buFont typeface="Arial" pitchFamily="34" charset="0"/>
              <a:buNone/>
              <a:defRPr lang="en-US" sz="2400" kern="1200" smtClean="0">
                <a:solidFill>
                  <a:schemeClr val="accent3"/>
                </a:solidFill>
                <a:latin typeface="+mn-lt"/>
                <a:ea typeface="+mn-ea"/>
                <a:cs typeface="+mn-cs"/>
              </a:defRPr>
            </a:lvl1pPr>
            <a:lvl2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2pPr>
            <a:lvl3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3pPr>
            <a:lvl4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4pPr>
            <a:lvl5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209176670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
    <p:spTree>
      <p:nvGrpSpPr>
        <p:cNvPr id="1" name=""/>
        <p:cNvGrpSpPr/>
        <p:nvPr/>
      </p:nvGrpSpPr>
      <p:grpSpPr>
        <a:xfrm>
          <a:off x="0" y="0"/>
          <a:ext cx="0" cy="0"/>
          <a:chOff x="0" y="0"/>
          <a:chExt cx="0" cy="0"/>
        </a:xfrm>
      </p:grpSpPr>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Title and Bullets</a:t>
            </a:r>
            <a:endParaRPr lang="en-US" dirty="0">
              <a:solidFill>
                <a:schemeClr val="tx1"/>
              </a:solidFill>
            </a:endParaRPr>
          </a:p>
        </p:txBody>
      </p:sp>
      <p:sp>
        <p:nvSpPr>
          <p:cNvPr id="11" name="Text Placeholder 7"/>
          <p:cNvSpPr>
            <a:spLocks noGrp="1"/>
          </p:cNvSpPr>
          <p:nvPr>
            <p:ph type="body" sz="quarter" idx="10"/>
          </p:nvPr>
        </p:nvSpPr>
        <p:spPr>
          <a:xfrm>
            <a:off x="364490" y="341632"/>
            <a:ext cx="10063798" cy="538722"/>
          </a:xfrm>
          <a:prstGeom prst="rect">
            <a:avLst/>
          </a:prstGeom>
        </p:spPr>
        <p:txBody>
          <a:bodyPr lIns="0" tIns="0" rIns="0" bIns="0" anchor="t">
            <a:noAutofit/>
          </a:bodyPr>
          <a:lstStyle>
            <a:lvl1pPr marL="0" indent="0" algn="l" defTabSz="822760" rtl="0" eaLnBrk="1" latinLnBrk="0" hangingPunct="1">
              <a:lnSpc>
                <a:spcPct val="80000"/>
              </a:lnSpc>
              <a:spcBef>
                <a:spcPts val="0"/>
              </a:spcBef>
              <a:spcAft>
                <a:spcPts val="0"/>
              </a:spcAft>
              <a:buFont typeface="Arial" pitchFamily="34" charset="0"/>
              <a:buNone/>
              <a:defRPr lang="en-US" sz="3200" b="1" kern="1200" cap="all" baseline="0" smtClean="0">
                <a:solidFill>
                  <a:schemeClr val="tx1"/>
                </a:solidFill>
                <a:latin typeface="+mj-lt"/>
                <a:ea typeface="+mn-ea"/>
                <a:cs typeface="+mn-cs"/>
              </a:defRPr>
            </a:lvl1pPr>
          </a:lstStyle>
          <a:p>
            <a:pPr lvl="0"/>
            <a:r>
              <a:rPr lang="en-US" smtClean="0"/>
              <a:t>Click to edit Master text styles</a:t>
            </a:r>
          </a:p>
        </p:txBody>
      </p:sp>
      <p:sp>
        <p:nvSpPr>
          <p:cNvPr id="12" name="Text Placeholder 3"/>
          <p:cNvSpPr>
            <a:spLocks noGrp="1"/>
          </p:cNvSpPr>
          <p:nvPr>
            <p:ph type="body" sz="quarter" idx="15"/>
          </p:nvPr>
        </p:nvSpPr>
        <p:spPr>
          <a:xfrm>
            <a:off x="364491" y="730229"/>
            <a:ext cx="10063798" cy="281205"/>
          </a:xfrm>
          <a:prstGeom prst="rect">
            <a:avLst/>
          </a:prstGeom>
        </p:spPr>
        <p:txBody>
          <a:bodyPr lIns="0" tIns="118844" rIns="91418" bIns="45710" anchor="t" anchorCtr="0"/>
          <a:lstStyle>
            <a:lvl1pPr marL="0" indent="0" algn="l" defTabSz="822760" rtl="0" eaLnBrk="1" latinLnBrk="0" hangingPunct="1">
              <a:lnSpc>
                <a:spcPct val="95000"/>
              </a:lnSpc>
              <a:spcBef>
                <a:spcPts val="300"/>
              </a:spcBef>
              <a:buFont typeface="Arial" pitchFamily="34" charset="0"/>
              <a:buNone/>
              <a:defRPr lang="en-US" sz="2400" kern="1200" smtClean="0">
                <a:solidFill>
                  <a:schemeClr val="accent3"/>
                </a:solidFill>
                <a:latin typeface="+mn-lt"/>
                <a:ea typeface="+mn-ea"/>
                <a:cs typeface="+mn-cs"/>
              </a:defRPr>
            </a:lvl1pPr>
            <a:lvl2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2pPr>
            <a:lvl3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3pPr>
            <a:lvl4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4pPr>
            <a:lvl5pPr marL="0" indent="0" algn="l" defTabSz="822760" rtl="0" eaLnBrk="1" latinLnBrk="0" hangingPunct="1">
              <a:spcBef>
                <a:spcPct val="20000"/>
              </a:spcBef>
              <a:buFont typeface="Arial" pitchFamily="34" charset="0"/>
              <a:buNone/>
              <a:defRPr lang="en-US" sz="1800" kern="1200" smtClean="0">
                <a:solidFill>
                  <a:schemeClr val="accent3"/>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xmlns="" val="192635619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JDV6_16x9_title only">
    <p:spTree>
      <p:nvGrpSpPr>
        <p:cNvPr id="1" name=""/>
        <p:cNvGrpSpPr/>
        <p:nvPr/>
      </p:nvGrpSpPr>
      <p:grpSpPr>
        <a:xfrm>
          <a:off x="0" y="0"/>
          <a:ext cx="0" cy="0"/>
          <a:chOff x="0" y="0"/>
          <a:chExt cx="0" cy="0"/>
        </a:xfrm>
      </p:grpSpPr>
      <p:sp>
        <p:nvSpPr>
          <p:cNvPr id="3" name="Rectangle 2"/>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Blank Slide</a:t>
            </a:r>
          </a:p>
        </p:txBody>
      </p:sp>
      <p:sp>
        <p:nvSpPr>
          <p:cNvPr id="4" name="Rectangle 3"/>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a:solidFill>
                  <a:schemeClr val="tx1"/>
                </a:solidFill>
              </a:rPr>
              <a:t>Title and Content</a:t>
            </a:r>
          </a:p>
        </p:txBody>
      </p:sp>
      <p:sp>
        <p:nvSpPr>
          <p:cNvPr id="5" name="Rectangle 4"/>
          <p:cNvSpPr/>
          <p:nvPr/>
        </p:nvSpPr>
        <p:spPr>
          <a:xfrm>
            <a:off x="-2438400" y="-100013"/>
            <a:ext cx="2260600" cy="26035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sz="1200">
                <a:solidFill>
                  <a:schemeClr val="bg1"/>
                </a:solidFill>
              </a:rPr>
              <a:t>1-Line</a:t>
            </a:r>
          </a:p>
        </p:txBody>
      </p:sp>
      <p:sp>
        <p:nvSpPr>
          <p:cNvPr id="8" name="Text Placeholder 7"/>
          <p:cNvSpPr>
            <a:spLocks noGrp="1"/>
          </p:cNvSpPr>
          <p:nvPr>
            <p:ph type="body" sz="quarter" idx="10"/>
          </p:nvPr>
        </p:nvSpPr>
        <p:spPr>
          <a:xfrm>
            <a:off x="364490" y="341632"/>
            <a:ext cx="10063798" cy="538722"/>
          </a:xfrm>
          <a:prstGeom prst="rect">
            <a:avLst/>
          </a:prstGeom>
        </p:spPr>
        <p:txBody>
          <a:bodyPr lIns="0" tIns="0" rIns="0" bIns="0" anchor="t">
            <a:noAutofit/>
          </a:bodyPr>
          <a:lstStyle>
            <a:lvl1pPr marL="0" indent="0" algn="l" defTabSz="822760" rtl="0" eaLnBrk="1" latinLnBrk="0" hangingPunct="1">
              <a:lnSpc>
                <a:spcPct val="80000"/>
              </a:lnSpc>
              <a:spcBef>
                <a:spcPts val="0"/>
              </a:spcBef>
              <a:spcAft>
                <a:spcPts val="0"/>
              </a:spcAft>
              <a:buFont typeface="Arial" pitchFamily="34" charset="0"/>
              <a:buNone/>
              <a:defRPr lang="en-US" sz="3200" b="1" kern="1200" cap="all" baseline="0" smtClean="0">
                <a:solidFill>
                  <a:schemeClr val="tx1"/>
                </a:solidFill>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85364282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DV6_16x9_Blank">
    <p:spTree>
      <p:nvGrpSpPr>
        <p:cNvPr id="1" name=""/>
        <p:cNvGrpSpPr/>
        <p:nvPr/>
      </p:nvGrpSpPr>
      <p:grpSpPr>
        <a:xfrm>
          <a:off x="0" y="0"/>
          <a:ext cx="0" cy="0"/>
          <a:chOff x="0" y="0"/>
          <a:chExt cx="0" cy="0"/>
        </a:xfrm>
      </p:grpSpPr>
      <p:sp>
        <p:nvSpPr>
          <p:cNvPr id="2" name="Rectangle 1"/>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Blank Slide</a:t>
            </a:r>
          </a:p>
        </p:txBody>
      </p:sp>
    </p:spTree>
    <p:extLst>
      <p:ext uri="{BB962C8B-B14F-4D97-AF65-F5344CB8AC3E}">
        <p14:creationId xmlns:p14="http://schemas.microsoft.com/office/powerpoint/2010/main" xmlns="" val="7365483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invGray">
      <p:bgPr>
        <a:solidFill>
          <a:schemeClr val="tx2"/>
        </a:solidFill>
        <a:effectLst/>
      </p:bgPr>
    </p:bg>
    <p:spTree>
      <p:nvGrpSpPr>
        <p:cNvPr id="1" name=""/>
        <p:cNvGrpSpPr/>
        <p:nvPr/>
      </p:nvGrpSpPr>
      <p:grpSpPr>
        <a:xfrm>
          <a:off x="0" y="0"/>
          <a:ext cx="0" cy="0"/>
          <a:chOff x="0" y="0"/>
          <a:chExt cx="0" cy="0"/>
        </a:xfrm>
      </p:grpSpPr>
      <p:sp>
        <p:nvSpPr>
          <p:cNvPr id="18" name="Rectangle 17"/>
          <p:cNvSpPr/>
          <p:nvPr/>
        </p:nvSpPr>
        <p:spPr>
          <a:xfrm>
            <a:off x="-2438400" y="-568325"/>
            <a:ext cx="2260600" cy="457200"/>
          </a:xfrm>
          <a:prstGeom prst="rect">
            <a:avLst/>
          </a:prstGeom>
          <a:solidFill>
            <a:srgbClr val="A0B9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r>
              <a:rPr lang="en-US" dirty="0">
                <a:solidFill>
                  <a:schemeClr val="tx1"/>
                </a:solidFill>
              </a:rPr>
              <a:t>Slide Type</a:t>
            </a:r>
          </a:p>
        </p:txBody>
      </p:sp>
      <p:pic>
        <p:nvPicPr>
          <p:cNvPr id="1027" name="Picture 2" descr="\\psf\Host\Volumes\EP File Share\ Juniper\Major Tasks\Template Redesign Project\Development\Template Development\Artwork\Background\Background_05142012\Juniper-Dark-Background_Noise-3.png"/>
          <p:cNvPicPr>
            <a:picLocks noChangeAspect="1" noChangeArrowheads="1"/>
          </p:cNvPicPr>
          <p:nvPr/>
        </p:nvPicPr>
        <p:blipFill>
          <a:blip r:embed="rId23">
            <a:extLst>
              <a:ext uri="{28A0092B-C50C-407E-A947-70E740481C1C}">
                <a14:useLocalDpi xmlns:a14="http://schemas.microsoft.com/office/drawing/2010/main" xmlns="" val="0"/>
              </a:ext>
            </a:extLst>
          </a:blip>
          <a:srcRect/>
          <a:stretch>
            <a:fillRect/>
          </a:stretch>
        </p:blipFill>
        <p:spPr bwMode="invGray">
          <a:xfrm>
            <a:off x="0" y="0"/>
            <a:ext cx="10972800" cy="617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9"/>
          <p:cNvSpPr>
            <a:spLocks noChangeArrowheads="1"/>
          </p:cNvSpPr>
          <p:nvPr/>
        </p:nvSpPr>
        <p:spPr bwMode="auto">
          <a:xfrm>
            <a:off x="0" y="-568325"/>
            <a:ext cx="822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1418" tIns="0" rIns="0" bIns="0" anchor="ctr"/>
          <a:lstStyle/>
          <a:p>
            <a:pPr defTabSz="912813">
              <a:spcAft>
                <a:spcPts val="600"/>
              </a:spcAft>
            </a:pPr>
            <a:r>
              <a:rPr lang="en-US" sz="1200">
                <a:solidFill>
                  <a:srgbClr val="A8B9C8"/>
                </a:solidFill>
              </a:rPr>
              <a:t>Juniper Networks Large Venue Template / 16x9 / V6</a:t>
            </a:r>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15" r:id="rId21"/>
  </p:sldLayoutIdLst>
  <p:transition spd="med">
    <p:fade/>
  </p:transition>
  <p:timing>
    <p:tnLst>
      <p:par>
        <p:cTn id="1" dur="indefinite" restart="never" nodeType="tmRoot"/>
      </p:par>
    </p:tnLst>
  </p:timing>
  <p:hf sldNum="0" hdr="0" ftr="0" dt="0"/>
  <p:txStyles>
    <p:titleStyle>
      <a:lvl1pPr algn="ctr" defTabSz="822325" rtl="0" eaLnBrk="1" fontAlgn="base" hangingPunct="1">
        <a:spcBef>
          <a:spcPct val="0"/>
        </a:spcBef>
        <a:spcAft>
          <a:spcPct val="0"/>
        </a:spcAft>
        <a:defRPr sz="4000" kern="1200">
          <a:solidFill>
            <a:schemeClr val="tx1"/>
          </a:solidFill>
          <a:latin typeface="+mj-lt"/>
          <a:ea typeface="ＭＳ Ｐゴシック" charset="0"/>
          <a:cs typeface="ＭＳ Ｐゴシック" charset="0"/>
        </a:defRPr>
      </a:lvl1pPr>
      <a:lvl2pPr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2pPr>
      <a:lvl3pPr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3pPr>
      <a:lvl4pPr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4pPr>
      <a:lvl5pPr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5pPr>
      <a:lvl6pPr marL="457200"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6pPr>
      <a:lvl7pPr marL="914400"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7pPr>
      <a:lvl8pPr marL="1371600"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8pPr>
      <a:lvl9pPr marL="1828800" algn="ctr" defTabSz="822325" rtl="0" eaLnBrk="1" fontAlgn="base" hangingPunct="1">
        <a:spcBef>
          <a:spcPct val="0"/>
        </a:spcBef>
        <a:spcAft>
          <a:spcPct val="0"/>
        </a:spcAft>
        <a:defRPr sz="4000">
          <a:solidFill>
            <a:schemeClr val="tx1"/>
          </a:solidFill>
          <a:latin typeface="Arial" charset="0"/>
          <a:ea typeface="ＭＳ Ｐゴシック" charset="0"/>
          <a:cs typeface="ＭＳ Ｐゴシック" charset="0"/>
        </a:defRPr>
      </a:lvl9pPr>
    </p:titleStyle>
    <p:bodyStyle>
      <a:lvl1pPr marL="307975" indent="-307975" algn="l" defTabSz="8223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ＭＳ Ｐゴシック" charset="0"/>
        </a:defRPr>
      </a:lvl1pPr>
      <a:lvl2pPr marL="668338" indent="-255588" algn="l" defTabSz="822325"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2pPr>
      <a:lvl3pPr marL="1027113" indent="-204788" algn="l" defTabSz="822325" rtl="0" eaLnBrk="1" fontAlgn="base" hangingPunct="1">
        <a:spcBef>
          <a:spcPct val="20000"/>
        </a:spcBef>
        <a:spcAft>
          <a:spcPct val="0"/>
        </a:spcAft>
        <a:buFont typeface="Arial" charset="0"/>
        <a:buChar char="•"/>
        <a:defRPr sz="2200" kern="1200">
          <a:solidFill>
            <a:schemeClr val="tx1"/>
          </a:solidFill>
          <a:latin typeface="+mn-lt"/>
          <a:ea typeface="ＭＳ Ｐゴシック" charset="0"/>
          <a:cs typeface="+mn-cs"/>
        </a:defRPr>
      </a:lvl3pPr>
      <a:lvl4pPr marL="1438275" indent="-204788" algn="l" defTabSz="822325" rtl="0" eaLnBrk="1" fontAlgn="base" hangingPunct="1">
        <a:spcBef>
          <a:spcPct val="20000"/>
        </a:spcBef>
        <a:spcAft>
          <a:spcPct val="0"/>
        </a:spcAft>
        <a:buFont typeface="Arial" charset="0"/>
        <a:buChar char="–"/>
        <a:defRPr kern="1200">
          <a:solidFill>
            <a:schemeClr val="tx1"/>
          </a:solidFill>
          <a:latin typeface="+mn-lt"/>
          <a:ea typeface="ＭＳ Ｐゴシック" charset="0"/>
          <a:cs typeface="+mn-cs"/>
        </a:defRPr>
      </a:lvl4pPr>
      <a:lvl5pPr marL="1851025" indent="-204788" algn="l" defTabSz="822325" rtl="0" eaLnBrk="1" fontAlgn="base" hangingPunct="1">
        <a:spcBef>
          <a:spcPct val="20000"/>
        </a:spcBef>
        <a:spcAft>
          <a:spcPct val="0"/>
        </a:spcAft>
        <a:buFont typeface="Arial" charset="0"/>
        <a:buChar char="»"/>
        <a:defRPr kern="1200">
          <a:solidFill>
            <a:schemeClr val="tx1"/>
          </a:solidFill>
          <a:latin typeface="+mn-lt"/>
          <a:ea typeface="ＭＳ Ｐゴシック" charset="0"/>
          <a:cs typeface="+mn-cs"/>
        </a:defRPr>
      </a:lvl5pPr>
      <a:lvl6pPr marL="2262588" indent="-205690" algn="l" defTabSz="82276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3967" indent="-205690" algn="l" defTabSz="82276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5348" indent="-205690" algn="l" defTabSz="82276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6726" indent="-205690" algn="l" defTabSz="82276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22760" rtl="0" eaLnBrk="1" latinLnBrk="0" hangingPunct="1">
        <a:defRPr sz="1600" kern="1200">
          <a:solidFill>
            <a:schemeClr val="tx1"/>
          </a:solidFill>
          <a:latin typeface="+mn-lt"/>
          <a:ea typeface="+mn-ea"/>
          <a:cs typeface="+mn-cs"/>
        </a:defRPr>
      </a:lvl1pPr>
      <a:lvl2pPr marL="411380" algn="l" defTabSz="822760" rtl="0" eaLnBrk="1" latinLnBrk="0" hangingPunct="1">
        <a:defRPr sz="1600" kern="1200">
          <a:solidFill>
            <a:schemeClr val="tx1"/>
          </a:solidFill>
          <a:latin typeface="+mn-lt"/>
          <a:ea typeface="+mn-ea"/>
          <a:cs typeface="+mn-cs"/>
        </a:defRPr>
      </a:lvl2pPr>
      <a:lvl3pPr marL="822760" algn="l" defTabSz="822760" rtl="0" eaLnBrk="1" latinLnBrk="0" hangingPunct="1">
        <a:defRPr sz="1600" kern="1200">
          <a:solidFill>
            <a:schemeClr val="tx1"/>
          </a:solidFill>
          <a:latin typeface="+mn-lt"/>
          <a:ea typeface="+mn-ea"/>
          <a:cs typeface="+mn-cs"/>
        </a:defRPr>
      </a:lvl3pPr>
      <a:lvl4pPr marL="1234138" algn="l" defTabSz="822760" rtl="0" eaLnBrk="1" latinLnBrk="0" hangingPunct="1">
        <a:defRPr sz="1600" kern="1200">
          <a:solidFill>
            <a:schemeClr val="tx1"/>
          </a:solidFill>
          <a:latin typeface="+mn-lt"/>
          <a:ea typeface="+mn-ea"/>
          <a:cs typeface="+mn-cs"/>
        </a:defRPr>
      </a:lvl4pPr>
      <a:lvl5pPr marL="1645518" algn="l" defTabSz="822760" rtl="0" eaLnBrk="1" latinLnBrk="0" hangingPunct="1">
        <a:defRPr sz="1600" kern="1200">
          <a:solidFill>
            <a:schemeClr val="tx1"/>
          </a:solidFill>
          <a:latin typeface="+mn-lt"/>
          <a:ea typeface="+mn-ea"/>
          <a:cs typeface="+mn-cs"/>
        </a:defRPr>
      </a:lvl5pPr>
      <a:lvl6pPr marL="2056899" algn="l" defTabSz="822760" rtl="0" eaLnBrk="1" latinLnBrk="0" hangingPunct="1">
        <a:defRPr sz="1600" kern="1200">
          <a:solidFill>
            <a:schemeClr val="tx1"/>
          </a:solidFill>
          <a:latin typeface="+mn-lt"/>
          <a:ea typeface="+mn-ea"/>
          <a:cs typeface="+mn-cs"/>
        </a:defRPr>
      </a:lvl6pPr>
      <a:lvl7pPr marL="2468279" algn="l" defTabSz="822760" rtl="0" eaLnBrk="1" latinLnBrk="0" hangingPunct="1">
        <a:defRPr sz="1600" kern="1200">
          <a:solidFill>
            <a:schemeClr val="tx1"/>
          </a:solidFill>
          <a:latin typeface="+mn-lt"/>
          <a:ea typeface="+mn-ea"/>
          <a:cs typeface="+mn-cs"/>
        </a:defRPr>
      </a:lvl7pPr>
      <a:lvl8pPr marL="2879658" algn="l" defTabSz="822760" rtl="0" eaLnBrk="1" latinLnBrk="0" hangingPunct="1">
        <a:defRPr sz="1600" kern="1200">
          <a:solidFill>
            <a:schemeClr val="tx1"/>
          </a:solidFill>
          <a:latin typeface="+mn-lt"/>
          <a:ea typeface="+mn-ea"/>
          <a:cs typeface="+mn-cs"/>
        </a:defRPr>
      </a:lvl8pPr>
      <a:lvl9pPr marL="3291037" algn="l" defTabSz="82276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4.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4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32.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7.xml"/><Relationship Id="rId5" Type="http://schemas.openxmlformats.org/officeDocument/2006/relationships/image" Target="../media/image32.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9.xml"/><Relationship Id="rId5" Type="http://schemas.openxmlformats.org/officeDocument/2006/relationships/image" Target="../media/image32.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tags" Target="../tags/tag10.xml"/><Relationship Id="rId5" Type="http://schemas.openxmlformats.org/officeDocument/2006/relationships/image" Target="../media/image32.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tags" Target="../tags/tag11.xml"/><Relationship Id="rId5" Type="http://schemas.openxmlformats.org/officeDocument/2006/relationships/image" Target="../media/image32.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tags" Target="../tags/tag12.xml"/><Relationship Id="rId5" Type="http://schemas.openxmlformats.org/officeDocument/2006/relationships/image" Target="../media/image32.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5.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3.xml"/><Relationship Id="rId5" Type="http://schemas.openxmlformats.org/officeDocument/2006/relationships/image" Target="../media/image32.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tags" Target="../tags/tag15.xml"/><Relationship Id="rId5" Type="http://schemas.openxmlformats.org/officeDocument/2006/relationships/image" Target="../media/image32.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16.xml"/><Relationship Id="rId5" Type="http://schemas.openxmlformats.org/officeDocument/2006/relationships/image" Target="../media/image32.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17.xml"/><Relationship Id="rId5" Type="http://schemas.openxmlformats.org/officeDocument/2006/relationships/image" Target="../media/image32.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18.xml"/><Relationship Id="rId5" Type="http://schemas.openxmlformats.org/officeDocument/2006/relationships/image" Target="../media/image32.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19.xml"/><Relationship Id="rId5" Type="http://schemas.openxmlformats.org/officeDocument/2006/relationships/image" Target="../media/image32.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20.xml"/><Relationship Id="rId5" Type="http://schemas.openxmlformats.org/officeDocument/2006/relationships/image" Target="../media/image4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1.xml"/><Relationship Id="rId1" Type="http://schemas.openxmlformats.org/officeDocument/2006/relationships/tags" Target="../tags/tag21.xml"/><Relationship Id="rId5" Type="http://schemas.openxmlformats.org/officeDocument/2006/relationships/image" Target="../media/image4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1.xml"/><Relationship Id="rId1" Type="http://schemas.openxmlformats.org/officeDocument/2006/relationships/tags" Target="../tags/tag22.xml"/><Relationship Id="rId5" Type="http://schemas.openxmlformats.org/officeDocument/2006/relationships/image" Target="../media/image4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7.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9.png"/><Relationship Id="rId5" Type="http://schemas.microsoft.com/office/2007/relationships/hdphoto" Target="../media/hdphoto3.wdp"/><Relationship Id="rId10" Type="http://schemas.openxmlformats.org/officeDocument/2006/relationships/image" Target="../media/image20.png"/><Relationship Id="rId4" Type="http://schemas.openxmlformats.org/officeDocument/2006/relationships/image" Target="../media/image18.png"/><Relationship Id="rId9" Type="http://schemas.microsoft.com/office/2007/relationships/hdphoto" Target="../media/hdphoto6.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7" Type="http://schemas.microsoft.com/office/2007/relationships/hdphoto" Target="../media/hdphoto20.wdp"/><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46.png"/><Relationship Id="rId5" Type="http://schemas.microsoft.com/office/2007/relationships/hdphoto" Target="../media/hdphoto19.wdp"/><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1.png"/><Relationship Id="rId5" Type="http://schemas.microsoft.com/office/2007/relationships/hdphoto" Target="../media/hdphoto8.wdp"/><Relationship Id="rId4" Type="http://schemas.microsoft.com/office/2007/relationships/hdphoto" Target="../media/hdphoto7.wdp"/><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notesSlide" Target="../notesSlides/notesSlide5.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slideLayout" Target="../slideLayouts/slideLayout21.xml"/><Relationship Id="rId1" Type="http://schemas.openxmlformats.org/officeDocument/2006/relationships/tags" Target="../tags/tag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38.wmf"/><Relationship Id="rId1" Type="http://schemas.openxmlformats.org/officeDocument/2006/relationships/slideLayout" Target="../slideLayouts/slideLayout6.xml"/><Relationship Id="rId6" Type="http://schemas.microsoft.com/office/2007/relationships/hdphoto" Target="../media/hdphoto10.wdp"/><Relationship Id="rId5" Type="http://schemas.openxmlformats.org/officeDocument/2006/relationships/image" Target="../media/image40.png"/><Relationship Id="rId4" Type="http://schemas.microsoft.com/office/2007/relationships/hdphoto" Target="../media/hdphoto9.wdp"/><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0"/>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invGray">
          <a:xfrm>
            <a:off x="0" y="-3175"/>
            <a:ext cx="10972800" cy="617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bwMode="invGray">
          <a:xfrm>
            <a:off x="0" y="0"/>
            <a:ext cx="10972800" cy="6186488"/>
          </a:xfrm>
          <a:prstGeom prst="rect">
            <a:avLst/>
          </a:prstGeom>
          <a:solidFill>
            <a:srgbClr val="00000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2760" fontAlgn="auto">
              <a:spcBef>
                <a:spcPts val="0"/>
              </a:spcBef>
              <a:spcAft>
                <a:spcPts val="600"/>
              </a:spcAft>
              <a:defRPr/>
            </a:pPr>
            <a:endParaRPr lang="en-US"/>
          </a:p>
        </p:txBody>
      </p:sp>
      <p:sp>
        <p:nvSpPr>
          <p:cNvPr id="5" name="Text Placeholder 4"/>
          <p:cNvSpPr>
            <a:spLocks noGrp="1"/>
          </p:cNvSpPr>
          <p:nvPr>
            <p:ph type="body" sz="quarter" idx="16"/>
          </p:nvPr>
        </p:nvSpPr>
        <p:spPr>
          <a:xfrm>
            <a:off x="2587996" y="1213848"/>
            <a:ext cx="6189662" cy="2190750"/>
          </a:xfrm>
        </p:spPr>
        <p:txBody>
          <a:bodyPr/>
          <a:lstStyle/>
          <a:p>
            <a:pPr defTabSz="822760" fontAlgn="auto">
              <a:spcAft>
                <a:spcPts val="0"/>
              </a:spcAft>
              <a:buFont typeface="Arial" pitchFamily="34" charset="0"/>
              <a:buNone/>
              <a:defRPr/>
            </a:pPr>
            <a:r>
              <a:rPr lang="en-US" dirty="0" err="1" smtClean="0"/>
              <a:t>Contrail介绍</a:t>
            </a:r>
            <a:endParaRPr dirty="0"/>
          </a:p>
        </p:txBody>
      </p:sp>
      <p:pic>
        <p:nvPicPr>
          <p:cNvPr id="23560" name="Picture 9"/>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invGray">
          <a:xfrm>
            <a:off x="8866188" y="385763"/>
            <a:ext cx="191135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4"/>
          </p:nvPr>
        </p:nvSpPr>
        <p:spPr>
          <a:xfrm>
            <a:off x="2602146" y="3503670"/>
            <a:ext cx="8251883" cy="925825"/>
          </a:xfrm>
        </p:spPr>
        <p:txBody>
          <a:bodyPr/>
          <a:lstStyle/>
          <a:p>
            <a:r>
              <a:rPr kumimoji="1" altLang="zh-CN" sz="4000" b="1" dirty="0"/>
              <a:t> </a:t>
            </a:r>
            <a:r>
              <a:rPr kumimoji="1" altLang="zh-CN" sz="4000" b="1" dirty="0" smtClean="0"/>
              <a:t>---Juniper overlay SDN</a:t>
            </a:r>
            <a:r>
              <a:rPr kumimoji="1" lang="zh-CN" altLang="en-US" sz="4000" b="1" dirty="0" smtClean="0"/>
              <a:t>解决方案</a:t>
            </a:r>
            <a:endParaRPr kumimoji="1" lang="zh-CN" altLang="en-US" sz="4000" b="1"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8640" y="247175"/>
            <a:ext cx="9875520" cy="595788"/>
          </a:xfrm>
        </p:spPr>
        <p:txBody>
          <a:bodyPr>
            <a:normAutofit/>
          </a:bodyPr>
          <a:lstStyle/>
          <a:p>
            <a:pPr>
              <a:defRPr/>
            </a:pPr>
            <a:r>
              <a:rPr sz="3200" dirty="0">
                <a:solidFill>
                  <a:schemeClr val="tx1"/>
                </a:solidFill>
              </a:rPr>
              <a:t>Control plane – </a:t>
            </a:r>
            <a:r>
              <a:rPr lang="zh-CN" altLang="en-US" sz="3200" dirty="0" smtClean="0">
                <a:solidFill>
                  <a:schemeClr val="tx1"/>
                </a:solidFill>
              </a:rPr>
              <a:t>路由发布方式</a:t>
            </a:r>
            <a:endParaRPr sz="3200" dirty="0">
              <a:solidFill>
                <a:schemeClr val="tx1"/>
              </a:solidFill>
            </a:endParaRPr>
          </a:p>
        </p:txBody>
      </p:sp>
      <p:sp>
        <p:nvSpPr>
          <p:cNvPr id="8" name="Rectangle 7"/>
          <p:cNvSpPr/>
          <p:nvPr/>
        </p:nvSpPr>
        <p:spPr>
          <a:xfrm>
            <a:off x="777240" y="4493419"/>
            <a:ext cx="3587116" cy="110585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451610" y="4566285"/>
            <a:ext cx="2804160" cy="384334"/>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a:off x="3613786" y="4950619"/>
            <a:ext cx="0" cy="204311"/>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3451861" y="5154930"/>
            <a:ext cx="331470" cy="23288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TextBox 24"/>
          <p:cNvSpPr txBox="1">
            <a:spLocks noChangeArrowheads="1"/>
          </p:cNvSpPr>
          <p:nvPr/>
        </p:nvSpPr>
        <p:spPr bwMode="auto">
          <a:xfrm>
            <a:off x="3663316" y="4974908"/>
            <a:ext cx="81534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10.1.1.1</a:t>
            </a:r>
          </a:p>
        </p:txBody>
      </p:sp>
      <p:sp>
        <p:nvSpPr>
          <p:cNvPr id="26" name="TextBox 25"/>
          <p:cNvSpPr txBox="1">
            <a:spLocks noChangeArrowheads="1"/>
          </p:cNvSpPr>
          <p:nvPr/>
        </p:nvSpPr>
        <p:spPr bwMode="auto">
          <a:xfrm>
            <a:off x="6717030" y="5012055"/>
            <a:ext cx="67718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10.1.1.2</a:t>
            </a:r>
          </a:p>
        </p:txBody>
      </p:sp>
      <p:sp>
        <p:nvSpPr>
          <p:cNvPr id="28" name="Oval 27"/>
          <p:cNvSpPr/>
          <p:nvPr/>
        </p:nvSpPr>
        <p:spPr>
          <a:xfrm>
            <a:off x="3027046" y="3747612"/>
            <a:ext cx="4219574" cy="492918"/>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Elbow Connector 29"/>
          <p:cNvCxnSpPr>
            <a:stCxn id="8" idx="0"/>
            <a:endCxn id="28" idx="2"/>
          </p:cNvCxnSpPr>
          <p:nvPr/>
        </p:nvCxnSpPr>
        <p:spPr>
          <a:xfrm rot="5400000" flipH="1" flipV="1">
            <a:off x="2550081" y="4016454"/>
            <a:ext cx="498634" cy="455296"/>
          </a:xfrm>
          <a:prstGeom prst="bentConnector2">
            <a:avLst/>
          </a:prstGeom>
          <a:ln w="12700"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endCxn id="28" idx="6"/>
          </p:cNvCxnSpPr>
          <p:nvPr/>
        </p:nvCxnSpPr>
        <p:spPr>
          <a:xfrm rot="16200000" flipV="1">
            <a:off x="7165896" y="4075509"/>
            <a:ext cx="498634" cy="337186"/>
          </a:xfrm>
          <a:prstGeom prst="bentConnector2">
            <a:avLst/>
          </a:prstGeom>
          <a:ln w="12700"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2475" name="TextBox 38"/>
          <p:cNvSpPr txBox="1">
            <a:spLocks noChangeArrowheads="1"/>
          </p:cNvSpPr>
          <p:nvPr/>
        </p:nvSpPr>
        <p:spPr bwMode="auto">
          <a:xfrm>
            <a:off x="2527936" y="4284822"/>
            <a:ext cx="80031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70.10.10.1</a:t>
            </a:r>
          </a:p>
        </p:txBody>
      </p:sp>
      <p:sp>
        <p:nvSpPr>
          <p:cNvPr id="62476" name="TextBox 39"/>
          <p:cNvSpPr txBox="1">
            <a:spLocks noChangeArrowheads="1"/>
          </p:cNvSpPr>
          <p:nvPr/>
        </p:nvSpPr>
        <p:spPr bwMode="auto">
          <a:xfrm>
            <a:off x="7526656" y="4284822"/>
            <a:ext cx="86433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151.10.10.1</a:t>
            </a:r>
          </a:p>
        </p:txBody>
      </p:sp>
      <p:sp>
        <p:nvSpPr>
          <p:cNvPr id="44" name="TextBox 43"/>
          <p:cNvSpPr txBox="1">
            <a:spLocks noChangeArrowheads="1"/>
          </p:cNvSpPr>
          <p:nvPr/>
        </p:nvSpPr>
        <p:spPr bwMode="auto">
          <a:xfrm>
            <a:off x="1436370" y="4556284"/>
            <a:ext cx="240101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10.1.1.2: NH = 151.10.10.1; LBL = 17</a:t>
            </a:r>
          </a:p>
        </p:txBody>
      </p:sp>
      <p:sp>
        <p:nvSpPr>
          <p:cNvPr id="49" name="Rectangle 48"/>
          <p:cNvSpPr/>
          <p:nvPr/>
        </p:nvSpPr>
        <p:spPr>
          <a:xfrm>
            <a:off x="6393180" y="4493419"/>
            <a:ext cx="3726180" cy="110585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6518910" y="4566285"/>
            <a:ext cx="2806066" cy="384334"/>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 name="Straight Connector 50"/>
          <p:cNvCxnSpPr/>
          <p:nvPr/>
        </p:nvCxnSpPr>
        <p:spPr>
          <a:xfrm>
            <a:off x="6654166" y="4950619"/>
            <a:ext cx="0" cy="204311"/>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6488431" y="5154930"/>
            <a:ext cx="331470" cy="23288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TextBox 54"/>
          <p:cNvSpPr txBox="1">
            <a:spLocks noChangeArrowheads="1"/>
          </p:cNvSpPr>
          <p:nvPr/>
        </p:nvSpPr>
        <p:spPr bwMode="auto">
          <a:xfrm>
            <a:off x="6518910" y="4590574"/>
            <a:ext cx="233945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a:latin typeface="Courier New" charset="0"/>
                <a:cs typeface="Courier New" charset="0"/>
              </a:rPr>
              <a:t>10.1.1.1: NH = 70.10.10.1; LBL = 39</a:t>
            </a:r>
          </a:p>
        </p:txBody>
      </p:sp>
      <p:sp>
        <p:nvSpPr>
          <p:cNvPr id="61" name="Rectangle 60"/>
          <p:cNvSpPr/>
          <p:nvPr/>
        </p:nvSpPr>
        <p:spPr>
          <a:xfrm>
            <a:off x="3941446" y="2214563"/>
            <a:ext cx="2188844" cy="2143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6" name="Group 65"/>
          <p:cNvGrpSpPr>
            <a:grpSpLocks/>
          </p:cNvGrpSpPr>
          <p:nvPr/>
        </p:nvGrpSpPr>
        <p:grpSpPr bwMode="auto">
          <a:xfrm flipH="1">
            <a:off x="990601" y="5169213"/>
            <a:ext cx="2274570" cy="215444"/>
            <a:chOff x="457200" y="3391362"/>
            <a:chExt cx="1948590" cy="238877"/>
          </a:xfrm>
        </p:grpSpPr>
        <p:sp>
          <p:nvSpPr>
            <p:cNvPr id="62" name="TextBox 61"/>
            <p:cNvSpPr txBox="1"/>
            <p:nvPr/>
          </p:nvSpPr>
          <p:spPr>
            <a:xfrm>
              <a:off x="1141856" y="3391362"/>
              <a:ext cx="586660" cy="238877"/>
            </a:xfrm>
            <a:prstGeom prst="rect">
              <a:avLst/>
            </a:prstGeom>
            <a:solidFill>
              <a:schemeClr val="accent1">
                <a:lumMod val="20000"/>
                <a:lumOff val="80000"/>
              </a:schemeClr>
            </a:solidFill>
            <a:ln w="3175" cmpd="sng">
              <a:solidFill>
                <a:schemeClr val="tx1"/>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10.1.1.1</a:t>
              </a:r>
            </a:p>
          </p:txBody>
        </p:sp>
        <p:sp>
          <p:nvSpPr>
            <p:cNvPr id="63" name="TextBox 62"/>
            <p:cNvSpPr txBox="1"/>
            <p:nvPr/>
          </p:nvSpPr>
          <p:spPr>
            <a:xfrm>
              <a:off x="1825652" y="3391362"/>
              <a:ext cx="580138" cy="238877"/>
            </a:xfrm>
            <a:prstGeom prst="rect">
              <a:avLst/>
            </a:prstGeom>
            <a:solidFill>
              <a:schemeClr val="accent1">
                <a:lumMod val="20000"/>
                <a:lumOff val="80000"/>
              </a:schemeClr>
            </a:solidFill>
            <a:ln w="3175" cmpd="sng">
              <a:solidFill>
                <a:srgbClr val="000000"/>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10.1.1.2</a:t>
              </a:r>
            </a:p>
          </p:txBody>
        </p:sp>
        <p:sp>
          <p:nvSpPr>
            <p:cNvPr id="64" name="Rectangle 63"/>
            <p:cNvSpPr/>
            <p:nvPr/>
          </p:nvSpPr>
          <p:spPr>
            <a:xfrm>
              <a:off x="457200" y="3391362"/>
              <a:ext cx="587515" cy="21544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59" name="TextBox 64"/>
            <p:cNvSpPr txBox="1">
              <a:spLocks noChangeArrowheads="1"/>
            </p:cNvSpPr>
            <p:nvPr/>
          </p:nvSpPr>
          <p:spPr bwMode="auto">
            <a:xfrm>
              <a:off x="546153" y="3391362"/>
              <a:ext cx="531730" cy="238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latin typeface="Courier New" charset="0"/>
                  <a:cs typeface="Courier New" charset="0"/>
                </a:rPr>
                <a:t>PAYLOAD</a:t>
              </a:r>
            </a:p>
          </p:txBody>
        </p:sp>
      </p:grpSp>
      <p:sp>
        <p:nvSpPr>
          <p:cNvPr id="62485" name="TextBox 67"/>
          <p:cNvSpPr txBox="1">
            <a:spLocks noChangeArrowheads="1"/>
          </p:cNvSpPr>
          <p:nvPr/>
        </p:nvSpPr>
        <p:spPr bwMode="auto">
          <a:xfrm>
            <a:off x="1451610" y="4707732"/>
            <a:ext cx="44114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VRF</a:t>
            </a:r>
          </a:p>
        </p:txBody>
      </p:sp>
      <p:cxnSp>
        <p:nvCxnSpPr>
          <p:cNvPr id="93" name="Straight Arrow Connector 92"/>
          <p:cNvCxnSpPr/>
          <p:nvPr/>
        </p:nvCxnSpPr>
        <p:spPr>
          <a:xfrm flipV="1">
            <a:off x="3614505" y="4951975"/>
            <a:ext cx="0" cy="178848"/>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95" name="TextBox 94"/>
          <p:cNvSpPr txBox="1">
            <a:spLocks noChangeArrowheads="1"/>
          </p:cNvSpPr>
          <p:nvPr/>
        </p:nvSpPr>
        <p:spPr bwMode="auto">
          <a:xfrm>
            <a:off x="1710690" y="4943475"/>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PriSrcIP</a:t>
            </a:r>
          </a:p>
        </p:txBody>
      </p:sp>
      <p:sp>
        <p:nvSpPr>
          <p:cNvPr id="96" name="TextBox 95"/>
          <p:cNvSpPr txBox="1">
            <a:spLocks noChangeArrowheads="1"/>
          </p:cNvSpPr>
          <p:nvPr/>
        </p:nvSpPr>
        <p:spPr bwMode="auto">
          <a:xfrm>
            <a:off x="990600" y="4956335"/>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PriDstIP</a:t>
            </a:r>
          </a:p>
        </p:txBody>
      </p:sp>
      <p:cxnSp>
        <p:nvCxnSpPr>
          <p:cNvPr id="70" name="Straight Arrow Connector 69"/>
          <p:cNvCxnSpPr/>
          <p:nvPr/>
        </p:nvCxnSpPr>
        <p:spPr>
          <a:xfrm flipV="1">
            <a:off x="2521582" y="4012875"/>
            <a:ext cx="0" cy="280985"/>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flipH="1">
            <a:off x="6126480" y="3449003"/>
            <a:ext cx="684803" cy="215444"/>
          </a:xfrm>
          <a:prstGeom prst="rect">
            <a:avLst/>
          </a:prstGeom>
          <a:solidFill>
            <a:schemeClr val="accent1">
              <a:lumMod val="20000"/>
              <a:lumOff val="80000"/>
            </a:schemeClr>
          </a:solidFill>
          <a:ln w="3175" cmpd="sng">
            <a:solidFill>
              <a:schemeClr val="tx1"/>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10.1.1.1</a:t>
            </a:r>
          </a:p>
        </p:txBody>
      </p:sp>
      <p:sp>
        <p:nvSpPr>
          <p:cNvPr id="75" name="TextBox 74"/>
          <p:cNvSpPr txBox="1"/>
          <p:nvPr/>
        </p:nvSpPr>
        <p:spPr>
          <a:xfrm flipH="1">
            <a:off x="5328286" y="3449003"/>
            <a:ext cx="677189" cy="215444"/>
          </a:xfrm>
          <a:prstGeom prst="rect">
            <a:avLst/>
          </a:prstGeom>
          <a:solidFill>
            <a:schemeClr val="accent1">
              <a:lumMod val="20000"/>
              <a:lumOff val="80000"/>
            </a:schemeClr>
          </a:solidFill>
          <a:ln w="3175" cmpd="sng">
            <a:solidFill>
              <a:srgbClr val="000000"/>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10.1.1.2</a:t>
            </a:r>
          </a:p>
        </p:txBody>
      </p:sp>
      <p:sp>
        <p:nvSpPr>
          <p:cNvPr id="76" name="Rectangle 75"/>
          <p:cNvSpPr/>
          <p:nvPr/>
        </p:nvSpPr>
        <p:spPr>
          <a:xfrm flipH="1">
            <a:off x="6932296" y="3449003"/>
            <a:ext cx="691514" cy="19431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TextBox 76"/>
          <p:cNvSpPr txBox="1">
            <a:spLocks noChangeArrowheads="1"/>
          </p:cNvSpPr>
          <p:nvPr/>
        </p:nvSpPr>
        <p:spPr bwMode="auto">
          <a:xfrm flipH="1">
            <a:off x="6894196" y="3449003"/>
            <a:ext cx="62068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latin typeface="Courier New" charset="0"/>
                <a:cs typeface="Courier New" charset="0"/>
              </a:rPr>
              <a:t>PAYLOAD</a:t>
            </a:r>
          </a:p>
        </p:txBody>
      </p:sp>
      <p:sp>
        <p:nvSpPr>
          <p:cNvPr id="81" name="Rectangle 80"/>
          <p:cNvSpPr/>
          <p:nvPr/>
        </p:nvSpPr>
        <p:spPr>
          <a:xfrm flipH="1">
            <a:off x="4878706" y="3449003"/>
            <a:ext cx="449580" cy="19431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TextBox 81"/>
          <p:cNvSpPr txBox="1">
            <a:spLocks noChangeArrowheads="1"/>
          </p:cNvSpPr>
          <p:nvPr/>
        </p:nvSpPr>
        <p:spPr bwMode="auto">
          <a:xfrm flipH="1">
            <a:off x="4817746" y="3449003"/>
            <a:ext cx="496663"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700"/>
              <a:t>LBL=17</a:t>
            </a:r>
          </a:p>
        </p:txBody>
      </p:sp>
      <p:sp>
        <p:nvSpPr>
          <p:cNvPr id="84" name="Rectangle 83"/>
          <p:cNvSpPr/>
          <p:nvPr/>
        </p:nvSpPr>
        <p:spPr>
          <a:xfrm flipH="1">
            <a:off x="4594861" y="3449003"/>
            <a:ext cx="285750" cy="19431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TextBox 84"/>
          <p:cNvSpPr txBox="1">
            <a:spLocks noChangeArrowheads="1"/>
          </p:cNvSpPr>
          <p:nvPr/>
        </p:nvSpPr>
        <p:spPr bwMode="auto">
          <a:xfrm flipH="1">
            <a:off x="4556760" y="3440430"/>
            <a:ext cx="389850"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700"/>
              <a:t>GRE</a:t>
            </a:r>
          </a:p>
        </p:txBody>
      </p:sp>
      <p:sp>
        <p:nvSpPr>
          <p:cNvPr id="86" name="TextBox 85"/>
          <p:cNvSpPr txBox="1"/>
          <p:nvPr/>
        </p:nvSpPr>
        <p:spPr>
          <a:xfrm flipH="1">
            <a:off x="3661410" y="3449003"/>
            <a:ext cx="800319" cy="215444"/>
          </a:xfrm>
          <a:prstGeom prst="rect">
            <a:avLst/>
          </a:prstGeom>
          <a:solidFill>
            <a:schemeClr val="accent2">
              <a:lumMod val="20000"/>
              <a:lumOff val="80000"/>
            </a:schemeClr>
          </a:solidFill>
          <a:ln w="3175" cmpd="sng">
            <a:solidFill>
              <a:schemeClr val="tx1"/>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70.10.10.1</a:t>
            </a:r>
          </a:p>
        </p:txBody>
      </p:sp>
      <p:sp>
        <p:nvSpPr>
          <p:cNvPr id="87" name="TextBox 86"/>
          <p:cNvSpPr txBox="1"/>
          <p:nvPr/>
        </p:nvSpPr>
        <p:spPr>
          <a:xfrm flipH="1">
            <a:off x="2638426" y="3450432"/>
            <a:ext cx="864339" cy="215444"/>
          </a:xfrm>
          <a:prstGeom prst="rect">
            <a:avLst/>
          </a:prstGeom>
          <a:solidFill>
            <a:schemeClr val="accent2">
              <a:lumMod val="20000"/>
              <a:lumOff val="80000"/>
            </a:schemeClr>
          </a:solidFill>
          <a:ln w="3175" cmpd="sng">
            <a:solidFill>
              <a:srgbClr val="000000"/>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151.10.10.1</a:t>
            </a:r>
          </a:p>
        </p:txBody>
      </p:sp>
      <p:sp>
        <p:nvSpPr>
          <p:cNvPr id="97" name="TextBox 96"/>
          <p:cNvSpPr txBox="1">
            <a:spLocks noChangeArrowheads="1"/>
          </p:cNvSpPr>
          <p:nvPr/>
        </p:nvSpPr>
        <p:spPr bwMode="auto">
          <a:xfrm>
            <a:off x="3655696" y="3231833"/>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PubSrcIP</a:t>
            </a:r>
          </a:p>
        </p:txBody>
      </p:sp>
      <p:sp>
        <p:nvSpPr>
          <p:cNvPr id="98" name="TextBox 97"/>
          <p:cNvSpPr txBox="1">
            <a:spLocks noChangeArrowheads="1"/>
          </p:cNvSpPr>
          <p:nvPr/>
        </p:nvSpPr>
        <p:spPr bwMode="auto">
          <a:xfrm>
            <a:off x="2638426" y="3247550"/>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PubDstIP</a:t>
            </a:r>
          </a:p>
        </p:txBody>
      </p:sp>
      <p:sp>
        <p:nvSpPr>
          <p:cNvPr id="99" name="TextBox 98"/>
          <p:cNvSpPr txBox="1">
            <a:spLocks noChangeArrowheads="1"/>
          </p:cNvSpPr>
          <p:nvPr/>
        </p:nvSpPr>
        <p:spPr bwMode="auto">
          <a:xfrm>
            <a:off x="3411856" y="5154930"/>
            <a:ext cx="37702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VM</a:t>
            </a:r>
          </a:p>
        </p:txBody>
      </p:sp>
      <p:sp>
        <p:nvSpPr>
          <p:cNvPr id="62503" name="TextBox 100"/>
          <p:cNvSpPr txBox="1">
            <a:spLocks noChangeArrowheads="1"/>
          </p:cNvSpPr>
          <p:nvPr/>
        </p:nvSpPr>
        <p:spPr bwMode="auto">
          <a:xfrm>
            <a:off x="6536056" y="4734878"/>
            <a:ext cx="44114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VRF</a:t>
            </a:r>
          </a:p>
        </p:txBody>
      </p:sp>
      <p:sp>
        <p:nvSpPr>
          <p:cNvPr id="102" name="TextBox 101"/>
          <p:cNvSpPr txBox="1">
            <a:spLocks noChangeArrowheads="1"/>
          </p:cNvSpPr>
          <p:nvPr/>
        </p:nvSpPr>
        <p:spPr bwMode="auto">
          <a:xfrm>
            <a:off x="6113146" y="3240405"/>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PriSrcIP</a:t>
            </a:r>
          </a:p>
        </p:txBody>
      </p:sp>
      <p:sp>
        <p:nvSpPr>
          <p:cNvPr id="103" name="TextBox 102"/>
          <p:cNvSpPr txBox="1">
            <a:spLocks noChangeArrowheads="1"/>
          </p:cNvSpPr>
          <p:nvPr/>
        </p:nvSpPr>
        <p:spPr bwMode="auto">
          <a:xfrm>
            <a:off x="5290186" y="3247550"/>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PriDstIP</a:t>
            </a:r>
          </a:p>
        </p:txBody>
      </p:sp>
      <p:grpSp>
        <p:nvGrpSpPr>
          <p:cNvPr id="104" name="Group 103"/>
          <p:cNvGrpSpPr>
            <a:grpSpLocks/>
          </p:cNvGrpSpPr>
          <p:nvPr/>
        </p:nvGrpSpPr>
        <p:grpSpPr bwMode="auto">
          <a:xfrm flipH="1">
            <a:off x="7682866" y="5203503"/>
            <a:ext cx="2282190" cy="215444"/>
            <a:chOff x="457200" y="3391362"/>
            <a:chExt cx="1948590" cy="238877"/>
          </a:xfrm>
        </p:grpSpPr>
        <p:sp>
          <p:nvSpPr>
            <p:cNvPr id="105" name="TextBox 104"/>
            <p:cNvSpPr txBox="1"/>
            <p:nvPr/>
          </p:nvSpPr>
          <p:spPr>
            <a:xfrm>
              <a:off x="1144449" y="3391362"/>
              <a:ext cx="584702" cy="238877"/>
            </a:xfrm>
            <a:prstGeom prst="rect">
              <a:avLst/>
            </a:prstGeom>
            <a:solidFill>
              <a:schemeClr val="accent1">
                <a:lumMod val="20000"/>
                <a:lumOff val="80000"/>
              </a:schemeClr>
            </a:solidFill>
            <a:ln w="3175" cmpd="sng">
              <a:solidFill>
                <a:schemeClr val="tx1"/>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10.1.1.1</a:t>
              </a:r>
            </a:p>
          </p:txBody>
        </p:sp>
        <p:sp>
          <p:nvSpPr>
            <p:cNvPr id="106" name="TextBox 105"/>
            <p:cNvSpPr txBox="1"/>
            <p:nvPr/>
          </p:nvSpPr>
          <p:spPr>
            <a:xfrm>
              <a:off x="1827589" y="3391362"/>
              <a:ext cx="578201" cy="238877"/>
            </a:xfrm>
            <a:prstGeom prst="rect">
              <a:avLst/>
            </a:prstGeom>
            <a:solidFill>
              <a:schemeClr val="accent1">
                <a:lumMod val="20000"/>
                <a:lumOff val="80000"/>
              </a:schemeClr>
            </a:solidFill>
            <a:ln w="3175" cmpd="sng">
              <a:solidFill>
                <a:srgbClr val="000000"/>
              </a:solidFill>
            </a:ln>
          </p:spPr>
          <p:txBody>
            <a:bodyPr wrap="none">
              <a:spAutoFit/>
            </a:bodyPr>
            <a:lstStyle/>
            <a:p>
              <a:pPr fontAlgn="auto">
                <a:spcBef>
                  <a:spcPts val="0"/>
                </a:spcBef>
                <a:spcAft>
                  <a:spcPts val="0"/>
                </a:spcAft>
                <a:defRPr/>
              </a:pPr>
              <a:r>
                <a:rPr lang="en-US" sz="800" b="1" dirty="0">
                  <a:solidFill>
                    <a:srgbClr val="282828"/>
                  </a:solidFill>
                  <a:latin typeface="Courier New"/>
                  <a:ea typeface="+mn-ea"/>
                  <a:cs typeface="Courier New"/>
                </a:rPr>
                <a:t>10.1.1.2</a:t>
              </a:r>
            </a:p>
          </p:txBody>
        </p:sp>
        <p:sp>
          <p:nvSpPr>
            <p:cNvPr id="107" name="Rectangle 106"/>
            <p:cNvSpPr/>
            <p:nvPr/>
          </p:nvSpPr>
          <p:spPr>
            <a:xfrm>
              <a:off x="457200" y="3391362"/>
              <a:ext cx="587180" cy="21544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55" name="TextBox 107"/>
            <p:cNvSpPr txBox="1">
              <a:spLocks noChangeArrowheads="1"/>
            </p:cNvSpPr>
            <p:nvPr/>
          </p:nvSpPr>
          <p:spPr bwMode="auto">
            <a:xfrm>
              <a:off x="547928" y="3391362"/>
              <a:ext cx="529954" cy="238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latin typeface="Courier New" charset="0"/>
                  <a:cs typeface="Courier New" charset="0"/>
                </a:rPr>
                <a:t>PAYLOAD</a:t>
              </a:r>
            </a:p>
          </p:txBody>
        </p:sp>
      </p:grpSp>
      <p:cxnSp>
        <p:nvCxnSpPr>
          <p:cNvPr id="109" name="Straight Arrow Connector 108"/>
          <p:cNvCxnSpPr/>
          <p:nvPr/>
        </p:nvCxnSpPr>
        <p:spPr>
          <a:xfrm>
            <a:off x="6654863" y="4959567"/>
            <a:ext cx="0" cy="199449"/>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110" name="TextBox 109"/>
          <p:cNvSpPr txBox="1">
            <a:spLocks noChangeArrowheads="1"/>
          </p:cNvSpPr>
          <p:nvPr/>
        </p:nvSpPr>
        <p:spPr bwMode="auto">
          <a:xfrm>
            <a:off x="8462010" y="4980623"/>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PriSrcIP</a:t>
            </a:r>
          </a:p>
        </p:txBody>
      </p:sp>
      <p:sp>
        <p:nvSpPr>
          <p:cNvPr id="111" name="TextBox 110"/>
          <p:cNvSpPr txBox="1">
            <a:spLocks noChangeArrowheads="1"/>
          </p:cNvSpPr>
          <p:nvPr/>
        </p:nvSpPr>
        <p:spPr bwMode="auto">
          <a:xfrm>
            <a:off x="7677150" y="4980623"/>
            <a:ext cx="7387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latin typeface="Courier New" charset="0"/>
                <a:cs typeface="Courier New" charset="0"/>
              </a:rPr>
              <a:t>PriDstIP</a:t>
            </a:r>
          </a:p>
        </p:txBody>
      </p:sp>
      <p:sp>
        <p:nvSpPr>
          <p:cNvPr id="114" name="TextBox 113"/>
          <p:cNvSpPr txBox="1">
            <a:spLocks noChangeArrowheads="1"/>
          </p:cNvSpPr>
          <p:nvPr/>
        </p:nvSpPr>
        <p:spPr bwMode="auto">
          <a:xfrm>
            <a:off x="6433186" y="5149215"/>
            <a:ext cx="37702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VM</a:t>
            </a:r>
          </a:p>
        </p:txBody>
      </p:sp>
      <p:cxnSp>
        <p:nvCxnSpPr>
          <p:cNvPr id="116" name="Straight Arrow Connector 115"/>
          <p:cNvCxnSpPr/>
          <p:nvPr/>
        </p:nvCxnSpPr>
        <p:spPr>
          <a:xfrm>
            <a:off x="7638260" y="4084760"/>
            <a:ext cx="0" cy="199449"/>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62512" name="TextBox 116"/>
          <p:cNvSpPr txBox="1">
            <a:spLocks noChangeArrowheads="1"/>
          </p:cNvSpPr>
          <p:nvPr/>
        </p:nvSpPr>
        <p:spPr bwMode="auto">
          <a:xfrm>
            <a:off x="4242436" y="3827622"/>
            <a:ext cx="15698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cs typeface="Courier New" charset="0"/>
              </a:rPr>
              <a:t>IP Network </a:t>
            </a:r>
          </a:p>
        </p:txBody>
      </p:sp>
      <p:sp>
        <p:nvSpPr>
          <p:cNvPr id="118" name="Diamond 117"/>
          <p:cNvSpPr/>
          <p:nvPr/>
        </p:nvSpPr>
        <p:spPr>
          <a:xfrm>
            <a:off x="813436" y="4590574"/>
            <a:ext cx="581024" cy="340043"/>
          </a:xfrm>
          <a:prstGeom prst="diamond">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Diamond 118"/>
          <p:cNvSpPr/>
          <p:nvPr/>
        </p:nvSpPr>
        <p:spPr>
          <a:xfrm>
            <a:off x="9378316" y="4582002"/>
            <a:ext cx="579120" cy="340043"/>
          </a:xfrm>
          <a:prstGeom prst="diamond">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1" name="Straight Arrow Connector 120"/>
          <p:cNvCxnSpPr/>
          <p:nvPr/>
        </p:nvCxnSpPr>
        <p:spPr>
          <a:xfrm flipV="1">
            <a:off x="2645668" y="3926880"/>
            <a:ext cx="386240" cy="1"/>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62516" name="TextBox 122"/>
          <p:cNvSpPr txBox="1">
            <a:spLocks noChangeArrowheads="1"/>
          </p:cNvSpPr>
          <p:nvPr/>
        </p:nvSpPr>
        <p:spPr bwMode="auto">
          <a:xfrm>
            <a:off x="819151" y="4623435"/>
            <a:ext cx="51979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Agent</a:t>
            </a:r>
          </a:p>
        </p:txBody>
      </p:sp>
      <p:sp>
        <p:nvSpPr>
          <p:cNvPr id="62517" name="TextBox 123"/>
          <p:cNvSpPr txBox="1">
            <a:spLocks noChangeArrowheads="1"/>
          </p:cNvSpPr>
          <p:nvPr/>
        </p:nvSpPr>
        <p:spPr bwMode="auto">
          <a:xfrm>
            <a:off x="9372600" y="4626293"/>
            <a:ext cx="51979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Agent</a:t>
            </a:r>
          </a:p>
        </p:txBody>
      </p:sp>
      <p:cxnSp>
        <p:nvCxnSpPr>
          <p:cNvPr id="126" name="Elbow Connector 125"/>
          <p:cNvCxnSpPr>
            <a:stCxn id="61" idx="1"/>
            <a:endCxn id="62516" idx="0"/>
          </p:cNvCxnSpPr>
          <p:nvPr/>
        </p:nvCxnSpPr>
        <p:spPr>
          <a:xfrm rot="10800000" flipV="1">
            <a:off x="1079048" y="2321719"/>
            <a:ext cx="2862398" cy="2301715"/>
          </a:xfrm>
          <a:prstGeom prst="bentConnector2">
            <a:avLst/>
          </a:prstGeom>
          <a:ln w="9525" cmpd="sng">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Elbow Connector 127"/>
          <p:cNvCxnSpPr>
            <a:stCxn id="61" idx="3"/>
            <a:endCxn id="62517" idx="0"/>
          </p:cNvCxnSpPr>
          <p:nvPr/>
        </p:nvCxnSpPr>
        <p:spPr>
          <a:xfrm>
            <a:off x="6130290" y="2321720"/>
            <a:ext cx="3502207" cy="2304573"/>
          </a:xfrm>
          <a:prstGeom prst="bentConnector2">
            <a:avLst/>
          </a:prstGeom>
          <a:ln w="9525" cmpd="sng">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2520" name="TextBox 132"/>
          <p:cNvSpPr txBox="1">
            <a:spLocks noChangeArrowheads="1"/>
          </p:cNvSpPr>
          <p:nvPr/>
        </p:nvSpPr>
        <p:spPr bwMode="auto">
          <a:xfrm>
            <a:off x="1137286" y="2321720"/>
            <a:ext cx="58189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XMPP</a:t>
            </a:r>
          </a:p>
        </p:txBody>
      </p:sp>
      <p:sp>
        <p:nvSpPr>
          <p:cNvPr id="62521" name="TextBox 133"/>
          <p:cNvSpPr txBox="1">
            <a:spLocks noChangeArrowheads="1"/>
          </p:cNvSpPr>
          <p:nvPr/>
        </p:nvSpPr>
        <p:spPr bwMode="auto">
          <a:xfrm>
            <a:off x="9010650" y="2321720"/>
            <a:ext cx="58189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XMPP</a:t>
            </a:r>
          </a:p>
        </p:txBody>
      </p:sp>
      <p:sp>
        <p:nvSpPr>
          <p:cNvPr id="62522" name="TextBox 134"/>
          <p:cNvSpPr txBox="1">
            <a:spLocks noChangeArrowheads="1"/>
          </p:cNvSpPr>
          <p:nvPr/>
        </p:nvSpPr>
        <p:spPr bwMode="auto">
          <a:xfrm>
            <a:off x="4423410" y="2191703"/>
            <a:ext cx="1015829"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Control Node</a:t>
            </a:r>
          </a:p>
        </p:txBody>
      </p:sp>
      <p:sp>
        <p:nvSpPr>
          <p:cNvPr id="146" name="Rectangle 145"/>
          <p:cNvSpPr/>
          <p:nvPr/>
        </p:nvSpPr>
        <p:spPr>
          <a:xfrm>
            <a:off x="3941446" y="1725930"/>
            <a:ext cx="2188844" cy="23574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24" name="TextBox 146"/>
          <p:cNvSpPr txBox="1">
            <a:spLocks noChangeArrowheads="1"/>
          </p:cNvSpPr>
          <p:nvPr/>
        </p:nvSpPr>
        <p:spPr bwMode="auto">
          <a:xfrm>
            <a:off x="4202431" y="1725930"/>
            <a:ext cx="140017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Configuration Node</a:t>
            </a:r>
          </a:p>
        </p:txBody>
      </p:sp>
      <p:cxnSp>
        <p:nvCxnSpPr>
          <p:cNvPr id="151" name="Straight Arrow Connector 150"/>
          <p:cNvCxnSpPr>
            <a:stCxn id="146" idx="2"/>
          </p:cNvCxnSpPr>
          <p:nvPr/>
        </p:nvCxnSpPr>
        <p:spPr>
          <a:xfrm>
            <a:off x="5034916" y="1961675"/>
            <a:ext cx="0" cy="224313"/>
          </a:xfrm>
          <a:prstGeom prst="straightConnector1">
            <a:avLst/>
          </a:prstGeom>
          <a:ln>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5042536" y="1501617"/>
            <a:ext cx="0" cy="224313"/>
          </a:xfrm>
          <a:prstGeom prst="straightConnector1">
            <a:avLst/>
          </a:prstGeom>
          <a:ln>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2527" name="TextBox 157"/>
          <p:cNvSpPr txBox="1">
            <a:spLocks noChangeArrowheads="1"/>
          </p:cNvSpPr>
          <p:nvPr/>
        </p:nvSpPr>
        <p:spPr bwMode="auto">
          <a:xfrm>
            <a:off x="4591051" y="1267302"/>
            <a:ext cx="827445"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REST/API</a:t>
            </a:r>
          </a:p>
        </p:txBody>
      </p:sp>
      <p:sp>
        <p:nvSpPr>
          <p:cNvPr id="160" name="TextBox 159"/>
          <p:cNvSpPr txBox="1"/>
          <p:nvPr/>
        </p:nvSpPr>
        <p:spPr>
          <a:xfrm>
            <a:off x="1343026" y="2557463"/>
            <a:ext cx="2339453" cy="215444"/>
          </a:xfrm>
          <a:prstGeom prst="rect">
            <a:avLst/>
          </a:prstGeom>
          <a:solidFill>
            <a:schemeClr val="bg2">
              <a:lumMod val="90000"/>
            </a:schemeClr>
          </a:solidFill>
        </p:spPr>
        <p:txBody>
          <a:bodyPr wrap="none">
            <a:spAutoFit/>
          </a:bodyPr>
          <a:lstStyle/>
          <a:p>
            <a:pPr fontAlgn="auto">
              <a:spcBef>
                <a:spcPts val="0"/>
              </a:spcBef>
              <a:spcAft>
                <a:spcPts val="0"/>
              </a:spcAft>
              <a:defRPr/>
            </a:pPr>
            <a:r>
              <a:rPr lang="en-US" sz="800" b="1" dirty="0">
                <a:solidFill>
                  <a:schemeClr val="bg1"/>
                </a:solidFill>
                <a:latin typeface="Courier New"/>
                <a:ea typeface="+mn-ea"/>
                <a:cs typeface="Courier New"/>
              </a:rPr>
              <a:t>10.1.1.2:NH = 151.10.10.1; LBL = 17</a:t>
            </a:r>
          </a:p>
        </p:txBody>
      </p:sp>
      <p:sp>
        <p:nvSpPr>
          <p:cNvPr id="161" name="TextBox 160"/>
          <p:cNvSpPr txBox="1">
            <a:spLocks noChangeArrowheads="1"/>
          </p:cNvSpPr>
          <p:nvPr/>
        </p:nvSpPr>
        <p:spPr bwMode="auto">
          <a:xfrm>
            <a:off x="6547486" y="2557463"/>
            <a:ext cx="2277887" cy="215444"/>
          </a:xfrm>
          <a:prstGeom prst="rect">
            <a:avLst/>
          </a:prstGeom>
          <a:solidFill>
            <a:srgbClr val="BFBF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dirty="0">
                <a:solidFill>
                  <a:srgbClr val="282828"/>
                </a:solidFill>
                <a:latin typeface="Courier New" charset="0"/>
                <a:cs typeface="Courier New" charset="0"/>
              </a:rPr>
              <a:t>10.1.1.1:NH = 70.10.10.1; LBL = 39</a:t>
            </a:r>
          </a:p>
        </p:txBody>
      </p:sp>
      <p:sp>
        <p:nvSpPr>
          <p:cNvPr id="162" name="Down Arrow 161"/>
          <p:cNvSpPr/>
          <p:nvPr/>
        </p:nvSpPr>
        <p:spPr>
          <a:xfrm>
            <a:off x="1173481" y="2544605"/>
            <a:ext cx="118110" cy="252888"/>
          </a:xfrm>
          <a:prstGeom prst="downArrow">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5" name="Down Arrow 164"/>
          <p:cNvSpPr/>
          <p:nvPr/>
        </p:nvSpPr>
        <p:spPr>
          <a:xfrm flipV="1">
            <a:off x="9441180" y="2853214"/>
            <a:ext cx="144780" cy="280035"/>
          </a:xfrm>
          <a:prstGeom prst="downArrow">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32" name="TextBox 167"/>
          <p:cNvSpPr txBox="1">
            <a:spLocks noChangeArrowheads="1"/>
          </p:cNvSpPr>
          <p:nvPr/>
        </p:nvSpPr>
        <p:spPr bwMode="auto">
          <a:xfrm>
            <a:off x="2329816" y="4734878"/>
            <a:ext cx="203454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800">
                <a:solidFill>
                  <a:srgbClr val="FF0000"/>
                </a:solidFill>
              </a:rPr>
              <a:t>(Dynamic Tunnel Encapsulation)</a:t>
            </a:r>
          </a:p>
        </p:txBody>
      </p:sp>
      <p:sp>
        <p:nvSpPr>
          <p:cNvPr id="62533" name="TextBox 168"/>
          <p:cNvSpPr txBox="1">
            <a:spLocks noChangeArrowheads="1"/>
          </p:cNvSpPr>
          <p:nvPr/>
        </p:nvSpPr>
        <p:spPr bwMode="auto">
          <a:xfrm>
            <a:off x="7347586" y="4746308"/>
            <a:ext cx="204597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800">
                <a:solidFill>
                  <a:srgbClr val="FF0000"/>
                </a:solidFill>
              </a:rPr>
              <a:t>(Dynamic Tunnel Decapsulation)</a:t>
            </a:r>
          </a:p>
        </p:txBody>
      </p:sp>
      <p:sp>
        <p:nvSpPr>
          <p:cNvPr id="62534" name="TextBox 169"/>
          <p:cNvSpPr txBox="1">
            <a:spLocks noChangeArrowheads="1"/>
          </p:cNvSpPr>
          <p:nvPr/>
        </p:nvSpPr>
        <p:spPr bwMode="auto">
          <a:xfrm>
            <a:off x="908686" y="5349240"/>
            <a:ext cx="861885"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latin typeface="Courier New" charset="0"/>
                <a:cs typeface="Courier New" charset="0"/>
              </a:rPr>
              <a:t>Server 1</a:t>
            </a:r>
          </a:p>
        </p:txBody>
      </p:sp>
      <p:sp>
        <p:nvSpPr>
          <p:cNvPr id="62535" name="TextBox 170"/>
          <p:cNvSpPr txBox="1">
            <a:spLocks noChangeArrowheads="1"/>
          </p:cNvSpPr>
          <p:nvPr/>
        </p:nvSpPr>
        <p:spPr bwMode="auto">
          <a:xfrm>
            <a:off x="9010650" y="5363528"/>
            <a:ext cx="861885"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latin typeface="Courier New" charset="0"/>
                <a:cs typeface="Courier New" charset="0"/>
              </a:rPr>
              <a:t>Server 2</a:t>
            </a:r>
          </a:p>
        </p:txBody>
      </p:sp>
      <p:cxnSp>
        <p:nvCxnSpPr>
          <p:cNvPr id="172" name="Straight Arrow Connector 171"/>
          <p:cNvCxnSpPr/>
          <p:nvPr/>
        </p:nvCxnSpPr>
        <p:spPr>
          <a:xfrm flipV="1">
            <a:off x="7273330" y="3926879"/>
            <a:ext cx="386240" cy="1"/>
          </a:xfrm>
          <a:prstGeom prst="straightConnector1">
            <a:avLst/>
          </a:prstGeom>
          <a:ln>
            <a:solidFill>
              <a:srgbClr val="000000"/>
            </a:solidFill>
            <a:headEnd type="none"/>
            <a:tailEnd type="triangl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1000126" y="2094548"/>
            <a:ext cx="1000535" cy="253916"/>
          </a:xfrm>
          <a:prstGeom prst="rect">
            <a:avLst/>
          </a:prstGeom>
          <a:noFill/>
        </p:spPr>
        <p:txBody>
          <a:bodyPr wrap="none">
            <a:spAutoFit/>
          </a:bodyPr>
          <a:lstStyle/>
          <a:p>
            <a:pPr fontAlgn="auto">
              <a:spcBef>
                <a:spcPts val="0"/>
              </a:spcBef>
              <a:spcAft>
                <a:spcPts val="0"/>
              </a:spcAft>
              <a:defRPr/>
            </a:pPr>
            <a:r>
              <a:rPr lang="en-US" sz="1050" dirty="0">
                <a:solidFill>
                  <a:schemeClr val="accent6"/>
                </a:solidFill>
                <a:latin typeface="+mn-lt"/>
                <a:ea typeface="+mn-ea"/>
                <a:cs typeface="+mn-cs"/>
              </a:rPr>
              <a:t>Control Plane</a:t>
            </a:r>
          </a:p>
        </p:txBody>
      </p:sp>
      <p:sp>
        <p:nvSpPr>
          <p:cNvPr id="62538" name="TextBox 173"/>
          <p:cNvSpPr txBox="1">
            <a:spLocks noChangeArrowheads="1"/>
          </p:cNvSpPr>
          <p:nvPr/>
        </p:nvSpPr>
        <p:spPr bwMode="auto">
          <a:xfrm>
            <a:off x="695326" y="5845017"/>
            <a:ext cx="331533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*Outer MAC header was left out intentionally to reduce clutter</a:t>
            </a:r>
          </a:p>
        </p:txBody>
      </p:sp>
      <p:sp>
        <p:nvSpPr>
          <p:cNvPr id="175" name="TextBox 174"/>
          <p:cNvSpPr txBox="1">
            <a:spLocks noChangeArrowheads="1"/>
          </p:cNvSpPr>
          <p:nvPr/>
        </p:nvSpPr>
        <p:spPr bwMode="auto">
          <a:xfrm>
            <a:off x="1343026" y="2887504"/>
            <a:ext cx="2899410" cy="215444"/>
          </a:xfrm>
          <a:prstGeom prst="rect">
            <a:avLst/>
          </a:prstGeom>
          <a:solidFill>
            <a:srgbClr val="BFBF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b="1" dirty="0">
                <a:solidFill>
                  <a:srgbClr val="282828"/>
                </a:solidFill>
                <a:latin typeface="Courier New" charset="0"/>
                <a:cs typeface="Courier New" charset="0"/>
              </a:rPr>
              <a:t>10.1.1.1:NH = 70.10.10.1; LBL = 39</a:t>
            </a:r>
          </a:p>
        </p:txBody>
      </p:sp>
      <p:sp>
        <p:nvSpPr>
          <p:cNvPr id="176" name="TextBox 175"/>
          <p:cNvSpPr txBox="1"/>
          <p:nvPr/>
        </p:nvSpPr>
        <p:spPr>
          <a:xfrm>
            <a:off x="6536056" y="2887504"/>
            <a:ext cx="2811780" cy="215444"/>
          </a:xfrm>
          <a:prstGeom prst="rect">
            <a:avLst/>
          </a:prstGeom>
          <a:solidFill>
            <a:schemeClr val="bg2">
              <a:lumMod val="90000"/>
            </a:schemeClr>
          </a:solidFill>
        </p:spPr>
        <p:txBody>
          <a:bodyPr>
            <a:spAutoFit/>
          </a:bodyPr>
          <a:lstStyle/>
          <a:p>
            <a:pPr fontAlgn="auto">
              <a:spcBef>
                <a:spcPts val="0"/>
              </a:spcBef>
              <a:spcAft>
                <a:spcPts val="0"/>
              </a:spcAft>
              <a:defRPr/>
            </a:pPr>
            <a:r>
              <a:rPr lang="en-US" sz="800" b="1" dirty="0">
                <a:solidFill>
                  <a:srgbClr val="282828"/>
                </a:solidFill>
                <a:latin typeface="Courier New"/>
                <a:ea typeface="+mn-ea"/>
                <a:cs typeface="Courier New"/>
              </a:rPr>
              <a:t>10.1.1.2:NH = 151.10.10.1; LBL = 17</a:t>
            </a:r>
          </a:p>
        </p:txBody>
      </p:sp>
      <p:sp>
        <p:nvSpPr>
          <p:cNvPr id="177" name="Down Arrow 176"/>
          <p:cNvSpPr/>
          <p:nvPr/>
        </p:nvSpPr>
        <p:spPr>
          <a:xfrm>
            <a:off x="9429750" y="2510315"/>
            <a:ext cx="160020" cy="270033"/>
          </a:xfrm>
          <a:prstGeom prst="downArrow">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 name="Down Arrow 177"/>
          <p:cNvSpPr/>
          <p:nvPr/>
        </p:nvSpPr>
        <p:spPr>
          <a:xfrm flipV="1">
            <a:off x="1158240" y="2873217"/>
            <a:ext cx="144780" cy="280035"/>
          </a:xfrm>
          <a:prstGeom prst="downArrow">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9" name="Left-Up Arrow 178"/>
          <p:cNvSpPr/>
          <p:nvPr/>
        </p:nvSpPr>
        <p:spPr>
          <a:xfrm flipH="1">
            <a:off x="1143001" y="4319112"/>
            <a:ext cx="262890" cy="304323"/>
          </a:xfrm>
          <a:prstGeom prst="leftUpArrow">
            <a:avLst>
              <a:gd name="adj1" fmla="val 20466"/>
              <a:gd name="adj2" fmla="val 25000"/>
              <a:gd name="adj3" fmla="val 25000"/>
            </a:avLst>
          </a:prstGeom>
          <a:solidFill>
            <a:schemeClr val="bg1">
              <a:lumMod val="75000"/>
            </a:schemeClr>
          </a:solidFill>
          <a:ln>
            <a:noFill/>
          </a:ln>
          <a:effectLst>
            <a:glow rad="50800">
              <a:schemeClr val="accent2">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1" name="Left-Up Arrow 180"/>
          <p:cNvSpPr/>
          <p:nvPr/>
        </p:nvSpPr>
        <p:spPr>
          <a:xfrm>
            <a:off x="9340216" y="4303395"/>
            <a:ext cx="249554" cy="304324"/>
          </a:xfrm>
          <a:prstGeom prst="leftUpArrow">
            <a:avLst>
              <a:gd name="adj1" fmla="val 20466"/>
              <a:gd name="adj2" fmla="val 25000"/>
              <a:gd name="adj3" fmla="val 25000"/>
            </a:avLst>
          </a:prstGeom>
          <a:solidFill>
            <a:schemeClr val="bg1">
              <a:lumMod val="75000"/>
            </a:schemeClr>
          </a:solidFill>
          <a:ln>
            <a:noFill/>
          </a:ln>
          <a:effectLst>
            <a:glow rad="50800">
              <a:schemeClr val="accent2">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 name="Oval 181"/>
          <p:cNvSpPr/>
          <p:nvPr/>
        </p:nvSpPr>
        <p:spPr>
          <a:xfrm>
            <a:off x="3032760" y="3747612"/>
            <a:ext cx="4213860" cy="492918"/>
          </a:xfrm>
          <a:prstGeom prst="ellipse">
            <a:avLst/>
          </a:prstGeom>
          <a:no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83" name="Group 182"/>
          <p:cNvGrpSpPr>
            <a:grpSpLocks/>
          </p:cNvGrpSpPr>
          <p:nvPr/>
        </p:nvGrpSpPr>
        <p:grpSpPr bwMode="auto">
          <a:xfrm>
            <a:off x="5259706" y="3827622"/>
            <a:ext cx="360044" cy="71438"/>
            <a:chOff x="457200" y="1407552"/>
            <a:chExt cx="299911" cy="78528"/>
          </a:xfrm>
        </p:grpSpPr>
        <p:sp>
          <p:nvSpPr>
            <p:cNvPr id="184" name="Rectangle 183"/>
            <p:cNvSpPr/>
            <p:nvPr/>
          </p:nvSpPr>
          <p:spPr>
            <a:xfrm>
              <a:off x="457200" y="1407552"/>
              <a:ext cx="299911" cy="7852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5" name="Straight Connector 184"/>
            <p:cNvCxnSpPr/>
            <p:nvPr/>
          </p:nvCxnSpPr>
          <p:spPr>
            <a:xfrm>
              <a:off x="612710" y="1407552"/>
              <a:ext cx="0" cy="69105"/>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cxnSp>
        <p:nvCxnSpPr>
          <p:cNvPr id="186" name="Straight Connector 185"/>
          <p:cNvCxnSpPr/>
          <p:nvPr/>
        </p:nvCxnSpPr>
        <p:spPr>
          <a:xfrm flipV="1">
            <a:off x="5362576" y="3644742"/>
            <a:ext cx="0" cy="191453"/>
          </a:xfrm>
          <a:prstGeom prst="line">
            <a:avLst/>
          </a:prstGeom>
          <a:ln w="3175" cmpd="sng">
            <a:solidFill>
              <a:srgbClr val="000000"/>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8515350" y="2068830"/>
            <a:ext cx="1000535" cy="253916"/>
          </a:xfrm>
          <a:prstGeom prst="rect">
            <a:avLst/>
          </a:prstGeom>
          <a:noFill/>
        </p:spPr>
        <p:txBody>
          <a:bodyPr wrap="none">
            <a:spAutoFit/>
          </a:bodyPr>
          <a:lstStyle/>
          <a:p>
            <a:pPr fontAlgn="auto">
              <a:spcBef>
                <a:spcPts val="0"/>
              </a:spcBef>
              <a:spcAft>
                <a:spcPts val="0"/>
              </a:spcAft>
              <a:defRPr/>
            </a:pPr>
            <a:r>
              <a:rPr lang="en-US" sz="1050" dirty="0">
                <a:solidFill>
                  <a:schemeClr val="accent6"/>
                </a:solidFill>
                <a:latin typeface="+mn-lt"/>
                <a:ea typeface="+mn-ea"/>
                <a:cs typeface="+mn-cs"/>
              </a:rPr>
              <a:t>Control Plane</a:t>
            </a:r>
          </a:p>
        </p:txBody>
      </p:sp>
      <p:sp>
        <p:nvSpPr>
          <p:cNvPr id="62549" name="TextBox 99"/>
          <p:cNvSpPr txBox="1">
            <a:spLocks noChangeArrowheads="1"/>
          </p:cNvSpPr>
          <p:nvPr/>
        </p:nvSpPr>
        <p:spPr bwMode="auto">
          <a:xfrm>
            <a:off x="4993006" y="1964532"/>
            <a:ext cx="66013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a:t>IF-MAP</a:t>
            </a:r>
          </a:p>
        </p:txBody>
      </p:sp>
      <p:sp>
        <p:nvSpPr>
          <p:cNvPr id="100" name="TextBox 99"/>
          <p:cNvSpPr txBox="1"/>
          <p:nvPr/>
        </p:nvSpPr>
        <p:spPr>
          <a:xfrm>
            <a:off x="1009403" y="1591294"/>
            <a:ext cx="2565070" cy="584775"/>
          </a:xfrm>
          <a:prstGeom prst="rect">
            <a:avLst/>
          </a:prstGeom>
          <a:noFill/>
        </p:spPr>
        <p:txBody>
          <a:bodyPr wrap="square" rtlCol="0">
            <a:spAutoFit/>
          </a:bodyPr>
          <a:lstStyle/>
          <a:p>
            <a:r>
              <a:rPr lang="zh-CN" altLang="en-US" dirty="0" smtClean="0">
                <a:solidFill>
                  <a:srgbClr val="FF0000"/>
                </a:solidFill>
              </a:rPr>
              <a:t>通过</a:t>
            </a:r>
            <a:r>
              <a:rPr lang="en-US" altLang="zh-CN" dirty="0" smtClean="0">
                <a:solidFill>
                  <a:srgbClr val="FF0000"/>
                </a:solidFill>
              </a:rPr>
              <a:t>BGP</a:t>
            </a:r>
            <a:r>
              <a:rPr lang="zh-CN" altLang="en-US" dirty="0" smtClean="0">
                <a:solidFill>
                  <a:srgbClr val="FF0000"/>
                </a:solidFill>
              </a:rPr>
              <a:t>协议</a:t>
            </a:r>
            <a:r>
              <a:rPr lang="en-US" altLang="zh-CN" dirty="0" smtClean="0">
                <a:solidFill>
                  <a:srgbClr val="FF0000"/>
                </a:solidFill>
              </a:rPr>
              <a:t>VM</a:t>
            </a:r>
            <a:r>
              <a:rPr lang="zh-CN" altLang="en-US" dirty="0" smtClean="0">
                <a:solidFill>
                  <a:srgbClr val="FF0000"/>
                </a:solidFill>
              </a:rPr>
              <a:t>的地址被宣告到控制器中</a:t>
            </a:r>
            <a:endParaRPr lang="zh-CN" altLang="en-US" dirty="0">
              <a:solidFill>
                <a:srgbClr val="FF0000"/>
              </a:solidFill>
            </a:endParaRPr>
          </a:p>
        </p:txBody>
      </p:sp>
      <p:sp>
        <p:nvSpPr>
          <p:cNvPr id="101" name="TextBox 100"/>
          <p:cNvSpPr txBox="1"/>
          <p:nvPr/>
        </p:nvSpPr>
        <p:spPr>
          <a:xfrm>
            <a:off x="4381996" y="4239491"/>
            <a:ext cx="2030680" cy="584775"/>
          </a:xfrm>
          <a:prstGeom prst="rect">
            <a:avLst/>
          </a:prstGeom>
          <a:noFill/>
        </p:spPr>
        <p:txBody>
          <a:bodyPr wrap="square" rtlCol="0">
            <a:spAutoFit/>
          </a:bodyPr>
          <a:lstStyle/>
          <a:p>
            <a:r>
              <a:rPr lang="zh-CN" altLang="en-US" dirty="0" smtClean="0">
                <a:solidFill>
                  <a:srgbClr val="FF0000"/>
                </a:solidFill>
              </a:rPr>
              <a:t>转发时原始数据包经过</a:t>
            </a:r>
            <a:r>
              <a:rPr lang="en-US" altLang="zh-CN" dirty="0" smtClean="0">
                <a:solidFill>
                  <a:srgbClr val="FF0000"/>
                </a:solidFill>
              </a:rPr>
              <a:t>GRE</a:t>
            </a:r>
            <a:r>
              <a:rPr lang="zh-CN" altLang="en-US" dirty="0" smtClean="0">
                <a:solidFill>
                  <a:srgbClr val="FF0000"/>
                </a:solidFill>
              </a:rPr>
              <a:t>再次封装</a:t>
            </a:r>
            <a:endParaRPr lang="zh-CN" altLang="en-US" dirty="0">
              <a:solidFill>
                <a:srgbClr val="FF0000"/>
              </a:solidFill>
            </a:endParaRPr>
          </a:p>
        </p:txBody>
      </p:sp>
    </p:spTree>
    <p:extLst>
      <p:ext uri="{BB962C8B-B14F-4D97-AF65-F5344CB8AC3E}">
        <p14:creationId xmlns:p14="http://schemas.microsoft.com/office/powerpoint/2010/main" xmlns="" val="117567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500" fill="hold"/>
                                        <p:tgtEl>
                                          <p:spTgt spid="178"/>
                                        </p:tgtEl>
                                        <p:attrNameLst>
                                          <p:attrName>ppt_x</p:attrName>
                                        </p:attrNameLst>
                                      </p:cBhvr>
                                      <p:tavLst>
                                        <p:tav tm="0">
                                          <p:val>
                                            <p:strVal val="#ppt_x"/>
                                          </p:val>
                                        </p:tav>
                                        <p:tav tm="100000">
                                          <p:val>
                                            <p:strVal val="#ppt_x"/>
                                          </p:val>
                                        </p:tav>
                                      </p:tavLst>
                                    </p:anim>
                                    <p:anim calcmode="lin" valueType="num">
                                      <p:cBhvr additive="base">
                                        <p:cTn id="8" dur="500" fill="hold"/>
                                        <p:tgtEl>
                                          <p:spTgt spid="1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ppt_x"/>
                                          </p:val>
                                        </p:tav>
                                        <p:tav tm="100000">
                                          <p:val>
                                            <p:strVal val="#ppt_x"/>
                                          </p:val>
                                        </p:tav>
                                      </p:tavLst>
                                    </p:anim>
                                    <p:anim calcmode="lin" valueType="num">
                                      <p:cBhvr additive="base">
                                        <p:cTn id="12" dur="500" fill="hold"/>
                                        <p:tgtEl>
                                          <p:spTgt spid="1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anim calcmode="lin" valueType="num">
                                      <p:cBhvr additive="base">
                                        <p:cTn id="15" dur="500" fill="hold"/>
                                        <p:tgtEl>
                                          <p:spTgt spid="161"/>
                                        </p:tgtEl>
                                        <p:attrNameLst>
                                          <p:attrName>ppt_x</p:attrName>
                                        </p:attrNameLst>
                                      </p:cBhvr>
                                      <p:tavLst>
                                        <p:tav tm="0">
                                          <p:val>
                                            <p:strVal val="#ppt_x"/>
                                          </p:val>
                                        </p:tav>
                                        <p:tav tm="100000">
                                          <p:val>
                                            <p:strVal val="#ppt_x"/>
                                          </p:val>
                                        </p:tav>
                                      </p:tavLst>
                                    </p:anim>
                                    <p:anim calcmode="lin" valueType="num">
                                      <p:cBhvr additive="base">
                                        <p:cTn id="16" dur="500" fill="hold"/>
                                        <p:tgtEl>
                                          <p:spTgt spid="1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500" fill="hold"/>
                                        <p:tgtEl>
                                          <p:spTgt spid="177"/>
                                        </p:tgtEl>
                                        <p:attrNameLst>
                                          <p:attrName>ppt_x</p:attrName>
                                        </p:attrNameLst>
                                      </p:cBhvr>
                                      <p:tavLst>
                                        <p:tav tm="0">
                                          <p:val>
                                            <p:strVal val="#ppt_x"/>
                                          </p:val>
                                        </p:tav>
                                        <p:tav tm="100000">
                                          <p:val>
                                            <p:strVal val="#ppt_x"/>
                                          </p:val>
                                        </p:tav>
                                      </p:tavLst>
                                    </p:anim>
                                    <p:anim calcmode="lin" valueType="num">
                                      <p:cBhvr additive="base">
                                        <p:cTn id="20" dur="500" fill="hold"/>
                                        <p:tgtEl>
                                          <p:spTgt spid="17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9"/>
                                        </p:tgtEl>
                                        <p:attrNameLst>
                                          <p:attrName>style.visibility</p:attrName>
                                        </p:attrNameLst>
                                      </p:cBhvr>
                                      <p:to>
                                        <p:strVal val="visible"/>
                                      </p:to>
                                    </p:set>
                                    <p:anim calcmode="lin" valueType="num">
                                      <p:cBhvr additive="base">
                                        <p:cTn id="23" dur="500" fill="hold"/>
                                        <p:tgtEl>
                                          <p:spTgt spid="179"/>
                                        </p:tgtEl>
                                        <p:attrNameLst>
                                          <p:attrName>ppt_x</p:attrName>
                                        </p:attrNameLst>
                                      </p:cBhvr>
                                      <p:tavLst>
                                        <p:tav tm="0">
                                          <p:val>
                                            <p:strVal val="#ppt_x"/>
                                          </p:val>
                                        </p:tav>
                                        <p:tav tm="100000">
                                          <p:val>
                                            <p:strVal val="#ppt_x"/>
                                          </p:val>
                                        </p:tav>
                                      </p:tavLst>
                                    </p:anim>
                                    <p:anim calcmode="lin" valueType="num">
                                      <p:cBhvr additive="base">
                                        <p:cTn id="24" dur="500" fill="hold"/>
                                        <p:tgtEl>
                                          <p:spTgt spid="17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1"/>
                                        </p:tgtEl>
                                        <p:attrNameLst>
                                          <p:attrName>style.visibility</p:attrName>
                                        </p:attrNameLst>
                                      </p:cBhvr>
                                      <p:to>
                                        <p:strVal val="visible"/>
                                      </p:to>
                                    </p:set>
                                    <p:anim calcmode="lin" valueType="num">
                                      <p:cBhvr additive="base">
                                        <p:cTn id="27" dur="500" fill="hold"/>
                                        <p:tgtEl>
                                          <p:spTgt spid="181"/>
                                        </p:tgtEl>
                                        <p:attrNameLst>
                                          <p:attrName>ppt_x</p:attrName>
                                        </p:attrNameLst>
                                      </p:cBhvr>
                                      <p:tavLst>
                                        <p:tav tm="0">
                                          <p:val>
                                            <p:strVal val="#ppt_x"/>
                                          </p:val>
                                        </p:tav>
                                        <p:tav tm="100000">
                                          <p:val>
                                            <p:strVal val="#ppt_x"/>
                                          </p:val>
                                        </p:tav>
                                      </p:tavLst>
                                    </p:anim>
                                    <p:anim calcmode="lin" valueType="num">
                                      <p:cBhvr additive="base">
                                        <p:cTn id="28" dur="500" fill="hold"/>
                                        <p:tgtEl>
                                          <p:spTgt spid="18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 calcmode="lin" valueType="num">
                                      <p:cBhvr additive="base">
                                        <p:cTn id="39" dur="500" fill="hold"/>
                                        <p:tgtEl>
                                          <p:spTgt spid="99"/>
                                        </p:tgtEl>
                                        <p:attrNameLst>
                                          <p:attrName>ppt_x</p:attrName>
                                        </p:attrNameLst>
                                      </p:cBhvr>
                                      <p:tavLst>
                                        <p:tav tm="0">
                                          <p:val>
                                            <p:strVal val="#ppt_x"/>
                                          </p:val>
                                        </p:tav>
                                        <p:tav tm="100000">
                                          <p:val>
                                            <p:strVal val="#ppt_x"/>
                                          </p:val>
                                        </p:tav>
                                      </p:tavLst>
                                    </p:anim>
                                    <p:anim calcmode="lin" valueType="num">
                                      <p:cBhvr additive="base">
                                        <p:cTn id="40" dur="500" fill="hold"/>
                                        <p:tgtEl>
                                          <p:spTgt spid="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2"/>
                                        </p:tgtEl>
                                        <p:attrNameLst>
                                          <p:attrName>style.visibility</p:attrName>
                                        </p:attrNameLst>
                                      </p:cBhvr>
                                      <p:to>
                                        <p:strVal val="visible"/>
                                      </p:to>
                                    </p:set>
                                    <p:anim calcmode="lin" valueType="num">
                                      <p:cBhvr additive="base">
                                        <p:cTn id="53" dur="500" fill="hold"/>
                                        <p:tgtEl>
                                          <p:spTgt spid="162"/>
                                        </p:tgtEl>
                                        <p:attrNameLst>
                                          <p:attrName>ppt_x</p:attrName>
                                        </p:attrNameLst>
                                      </p:cBhvr>
                                      <p:tavLst>
                                        <p:tav tm="0">
                                          <p:val>
                                            <p:strVal val="#ppt_x"/>
                                          </p:val>
                                        </p:tav>
                                        <p:tav tm="100000">
                                          <p:val>
                                            <p:strVal val="#ppt_x"/>
                                          </p:val>
                                        </p:tav>
                                      </p:tavLst>
                                    </p:anim>
                                    <p:anim calcmode="lin" valueType="num">
                                      <p:cBhvr additive="base">
                                        <p:cTn id="54" dur="500" fill="hold"/>
                                        <p:tgtEl>
                                          <p:spTgt spid="16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0"/>
                                        </p:tgtEl>
                                        <p:attrNameLst>
                                          <p:attrName>style.visibility</p:attrName>
                                        </p:attrNameLst>
                                      </p:cBhvr>
                                      <p:to>
                                        <p:strVal val="visible"/>
                                      </p:to>
                                    </p:set>
                                    <p:anim calcmode="lin" valueType="num">
                                      <p:cBhvr additive="base">
                                        <p:cTn id="57" dur="500" fill="hold"/>
                                        <p:tgtEl>
                                          <p:spTgt spid="160"/>
                                        </p:tgtEl>
                                        <p:attrNameLst>
                                          <p:attrName>ppt_x</p:attrName>
                                        </p:attrNameLst>
                                      </p:cBhvr>
                                      <p:tavLst>
                                        <p:tav tm="0">
                                          <p:val>
                                            <p:strVal val="#ppt_x"/>
                                          </p:val>
                                        </p:tav>
                                        <p:tav tm="100000">
                                          <p:val>
                                            <p:strVal val="#ppt_x"/>
                                          </p:val>
                                        </p:tav>
                                      </p:tavLst>
                                    </p:anim>
                                    <p:anim calcmode="lin" valueType="num">
                                      <p:cBhvr additive="base">
                                        <p:cTn id="58" dur="500" fill="hold"/>
                                        <p:tgtEl>
                                          <p:spTgt spid="16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6"/>
                                        </p:tgtEl>
                                        <p:attrNameLst>
                                          <p:attrName>style.visibility</p:attrName>
                                        </p:attrNameLst>
                                      </p:cBhvr>
                                      <p:to>
                                        <p:strVal val="visible"/>
                                      </p:to>
                                    </p:set>
                                    <p:anim calcmode="lin" valueType="num">
                                      <p:cBhvr additive="base">
                                        <p:cTn id="61" dur="500" fill="hold"/>
                                        <p:tgtEl>
                                          <p:spTgt spid="176"/>
                                        </p:tgtEl>
                                        <p:attrNameLst>
                                          <p:attrName>ppt_x</p:attrName>
                                        </p:attrNameLst>
                                      </p:cBhvr>
                                      <p:tavLst>
                                        <p:tav tm="0">
                                          <p:val>
                                            <p:strVal val="#ppt_x"/>
                                          </p:val>
                                        </p:tav>
                                        <p:tav tm="100000">
                                          <p:val>
                                            <p:strVal val="#ppt_x"/>
                                          </p:val>
                                        </p:tav>
                                      </p:tavLst>
                                    </p:anim>
                                    <p:anim calcmode="lin" valueType="num">
                                      <p:cBhvr additive="base">
                                        <p:cTn id="62" dur="500" fill="hold"/>
                                        <p:tgtEl>
                                          <p:spTgt spid="1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5"/>
                                        </p:tgtEl>
                                        <p:attrNameLst>
                                          <p:attrName>style.visibility</p:attrName>
                                        </p:attrNameLst>
                                      </p:cBhvr>
                                      <p:to>
                                        <p:strVal val="visible"/>
                                      </p:to>
                                    </p:set>
                                    <p:anim calcmode="lin" valueType="num">
                                      <p:cBhvr additive="base">
                                        <p:cTn id="65" dur="500" fill="hold"/>
                                        <p:tgtEl>
                                          <p:spTgt spid="165"/>
                                        </p:tgtEl>
                                        <p:attrNameLst>
                                          <p:attrName>ppt_x</p:attrName>
                                        </p:attrNameLst>
                                      </p:cBhvr>
                                      <p:tavLst>
                                        <p:tav tm="0">
                                          <p:val>
                                            <p:strVal val="#ppt_x"/>
                                          </p:val>
                                        </p:tav>
                                        <p:tav tm="100000">
                                          <p:val>
                                            <p:strVal val="#ppt_x"/>
                                          </p:val>
                                        </p:tav>
                                      </p:tavLst>
                                    </p:anim>
                                    <p:anim calcmode="lin" valueType="num">
                                      <p:cBhvr additive="base">
                                        <p:cTn id="66" dur="500" fill="hold"/>
                                        <p:tgtEl>
                                          <p:spTgt spid="16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4"/>
                                        </p:tgtEl>
                                        <p:attrNameLst>
                                          <p:attrName>style.visibility</p:attrName>
                                        </p:attrNameLst>
                                      </p:cBhvr>
                                      <p:to>
                                        <p:strVal val="visible"/>
                                      </p:to>
                                    </p:set>
                                    <p:anim calcmode="lin" valueType="num">
                                      <p:cBhvr additive="base">
                                        <p:cTn id="77" dur="500" fill="hold"/>
                                        <p:tgtEl>
                                          <p:spTgt spid="114"/>
                                        </p:tgtEl>
                                        <p:attrNameLst>
                                          <p:attrName>ppt_x</p:attrName>
                                        </p:attrNameLst>
                                      </p:cBhvr>
                                      <p:tavLst>
                                        <p:tav tm="0">
                                          <p:val>
                                            <p:strVal val="#ppt_x"/>
                                          </p:val>
                                        </p:tav>
                                        <p:tav tm="100000">
                                          <p:val>
                                            <p:strVal val="#ppt_x"/>
                                          </p:val>
                                        </p:tav>
                                      </p:tavLst>
                                    </p:anim>
                                    <p:anim calcmode="lin" valueType="num">
                                      <p:cBhvr additive="base">
                                        <p:cTn id="78" dur="500" fill="hold"/>
                                        <p:tgtEl>
                                          <p:spTgt spid="11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 calcmode="lin" valueType="num">
                                      <p:cBhvr additive="base">
                                        <p:cTn id="85" dur="500" fill="hold"/>
                                        <p:tgtEl>
                                          <p:spTgt spid="44"/>
                                        </p:tgtEl>
                                        <p:attrNameLst>
                                          <p:attrName>ppt_x</p:attrName>
                                        </p:attrNameLst>
                                      </p:cBhvr>
                                      <p:tavLst>
                                        <p:tav tm="0">
                                          <p:val>
                                            <p:strVal val="#ppt_x"/>
                                          </p:val>
                                        </p:tav>
                                        <p:tav tm="100000">
                                          <p:val>
                                            <p:strVal val="#ppt_x"/>
                                          </p:val>
                                        </p:tav>
                                      </p:tavLst>
                                    </p:anim>
                                    <p:anim calcmode="lin" valueType="num">
                                      <p:cBhvr additive="base">
                                        <p:cTn id="8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additive="base">
                                        <p:cTn id="91" dur="500" fill="hold"/>
                                        <p:tgtEl>
                                          <p:spTgt spid="95"/>
                                        </p:tgtEl>
                                        <p:attrNameLst>
                                          <p:attrName>ppt_x</p:attrName>
                                        </p:attrNameLst>
                                      </p:cBhvr>
                                      <p:tavLst>
                                        <p:tav tm="0">
                                          <p:val>
                                            <p:strVal val="#ppt_x"/>
                                          </p:val>
                                        </p:tav>
                                        <p:tav tm="100000">
                                          <p:val>
                                            <p:strVal val="#ppt_x"/>
                                          </p:val>
                                        </p:tav>
                                      </p:tavLst>
                                    </p:anim>
                                    <p:anim calcmode="lin" valueType="num">
                                      <p:cBhvr additive="base">
                                        <p:cTn id="92" dur="500" fill="hold"/>
                                        <p:tgtEl>
                                          <p:spTgt spid="9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6"/>
                                        </p:tgtEl>
                                        <p:attrNameLst>
                                          <p:attrName>style.visibility</p:attrName>
                                        </p:attrNameLst>
                                      </p:cBhvr>
                                      <p:to>
                                        <p:strVal val="visible"/>
                                      </p:to>
                                    </p:set>
                                    <p:anim calcmode="lin" valueType="num">
                                      <p:cBhvr additive="base">
                                        <p:cTn id="95" dur="500" fill="hold"/>
                                        <p:tgtEl>
                                          <p:spTgt spid="96"/>
                                        </p:tgtEl>
                                        <p:attrNameLst>
                                          <p:attrName>ppt_x</p:attrName>
                                        </p:attrNameLst>
                                      </p:cBhvr>
                                      <p:tavLst>
                                        <p:tav tm="0">
                                          <p:val>
                                            <p:strVal val="#ppt_x"/>
                                          </p:val>
                                        </p:tav>
                                        <p:tav tm="100000">
                                          <p:val>
                                            <p:strVal val="#ppt_x"/>
                                          </p:val>
                                        </p:tav>
                                      </p:tavLst>
                                    </p:anim>
                                    <p:anim calcmode="lin" valueType="num">
                                      <p:cBhvr additive="base">
                                        <p:cTn id="96" dur="500" fill="hold"/>
                                        <p:tgtEl>
                                          <p:spTgt spid="9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 calcmode="lin" valueType="num">
                                      <p:cBhvr additive="base">
                                        <p:cTn id="99" dur="500" fill="hold"/>
                                        <p:tgtEl>
                                          <p:spTgt spid="66"/>
                                        </p:tgtEl>
                                        <p:attrNameLst>
                                          <p:attrName>ppt_x</p:attrName>
                                        </p:attrNameLst>
                                      </p:cBhvr>
                                      <p:tavLst>
                                        <p:tav tm="0">
                                          <p:val>
                                            <p:strVal val="#ppt_x"/>
                                          </p:val>
                                        </p:tav>
                                        <p:tav tm="100000">
                                          <p:val>
                                            <p:strVal val="#ppt_x"/>
                                          </p:val>
                                        </p:tav>
                                      </p:tavLst>
                                    </p:anim>
                                    <p:anim calcmode="lin" valueType="num">
                                      <p:cBhvr additive="base">
                                        <p:cTn id="100" dur="500" fill="hold"/>
                                        <p:tgtEl>
                                          <p:spTgt spid="6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3"/>
                                        </p:tgtEl>
                                        <p:attrNameLst>
                                          <p:attrName>style.visibility</p:attrName>
                                        </p:attrNameLst>
                                      </p:cBhvr>
                                      <p:to>
                                        <p:strVal val="visible"/>
                                      </p:to>
                                    </p:set>
                                    <p:anim calcmode="lin" valueType="num">
                                      <p:cBhvr additive="base">
                                        <p:cTn id="103" dur="500" fill="hold"/>
                                        <p:tgtEl>
                                          <p:spTgt spid="93"/>
                                        </p:tgtEl>
                                        <p:attrNameLst>
                                          <p:attrName>ppt_x</p:attrName>
                                        </p:attrNameLst>
                                      </p:cBhvr>
                                      <p:tavLst>
                                        <p:tav tm="0">
                                          <p:val>
                                            <p:strVal val="#ppt_x"/>
                                          </p:val>
                                        </p:tav>
                                        <p:tav tm="100000">
                                          <p:val>
                                            <p:strVal val="#ppt_x"/>
                                          </p:val>
                                        </p:tav>
                                      </p:tavLst>
                                    </p:anim>
                                    <p:anim calcmode="lin" valueType="num">
                                      <p:cBhvr additive="base">
                                        <p:cTn id="10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additive="base">
                                        <p:cTn id="109" dur="500" fill="hold"/>
                                        <p:tgtEl>
                                          <p:spTgt spid="70"/>
                                        </p:tgtEl>
                                        <p:attrNameLst>
                                          <p:attrName>ppt_x</p:attrName>
                                        </p:attrNameLst>
                                      </p:cBhvr>
                                      <p:tavLst>
                                        <p:tav tm="0">
                                          <p:val>
                                            <p:strVal val="#ppt_x"/>
                                          </p:val>
                                        </p:tav>
                                        <p:tav tm="100000">
                                          <p:val>
                                            <p:strVal val="#ppt_x"/>
                                          </p:val>
                                        </p:tav>
                                      </p:tavLst>
                                    </p:anim>
                                    <p:anim calcmode="lin" valueType="num">
                                      <p:cBhvr additive="base">
                                        <p:cTn id="110" dur="500" fill="hold"/>
                                        <p:tgtEl>
                                          <p:spTgt spid="7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21"/>
                                        </p:tgtEl>
                                        <p:attrNameLst>
                                          <p:attrName>style.visibility</p:attrName>
                                        </p:attrNameLst>
                                      </p:cBhvr>
                                      <p:to>
                                        <p:strVal val="visible"/>
                                      </p:to>
                                    </p:set>
                                    <p:anim calcmode="lin" valueType="num">
                                      <p:cBhvr additive="base">
                                        <p:cTn id="113" dur="500" fill="hold"/>
                                        <p:tgtEl>
                                          <p:spTgt spid="121"/>
                                        </p:tgtEl>
                                        <p:attrNameLst>
                                          <p:attrName>ppt_x</p:attrName>
                                        </p:attrNameLst>
                                      </p:cBhvr>
                                      <p:tavLst>
                                        <p:tav tm="0">
                                          <p:val>
                                            <p:strVal val="#ppt_x"/>
                                          </p:val>
                                        </p:tav>
                                        <p:tav tm="100000">
                                          <p:val>
                                            <p:strVal val="#ppt_x"/>
                                          </p:val>
                                        </p:tav>
                                      </p:tavLst>
                                    </p:anim>
                                    <p:anim calcmode="lin" valueType="num">
                                      <p:cBhvr additive="base">
                                        <p:cTn id="114" dur="500" fill="hold"/>
                                        <p:tgtEl>
                                          <p:spTgt spid="12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anim calcmode="lin" valueType="num">
                                      <p:cBhvr additive="base">
                                        <p:cTn id="117" dur="500" fill="hold"/>
                                        <p:tgtEl>
                                          <p:spTgt spid="74"/>
                                        </p:tgtEl>
                                        <p:attrNameLst>
                                          <p:attrName>ppt_x</p:attrName>
                                        </p:attrNameLst>
                                      </p:cBhvr>
                                      <p:tavLst>
                                        <p:tav tm="0">
                                          <p:val>
                                            <p:strVal val="#ppt_x"/>
                                          </p:val>
                                        </p:tav>
                                        <p:tav tm="100000">
                                          <p:val>
                                            <p:strVal val="#ppt_x"/>
                                          </p:val>
                                        </p:tav>
                                      </p:tavLst>
                                    </p:anim>
                                    <p:anim calcmode="lin" valueType="num">
                                      <p:cBhvr additive="base">
                                        <p:cTn id="118" dur="500" fill="hold"/>
                                        <p:tgtEl>
                                          <p:spTgt spid="7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additive="base">
                                        <p:cTn id="121" dur="500" fill="hold"/>
                                        <p:tgtEl>
                                          <p:spTgt spid="75"/>
                                        </p:tgtEl>
                                        <p:attrNameLst>
                                          <p:attrName>ppt_x</p:attrName>
                                        </p:attrNameLst>
                                      </p:cBhvr>
                                      <p:tavLst>
                                        <p:tav tm="0">
                                          <p:val>
                                            <p:strVal val="#ppt_x"/>
                                          </p:val>
                                        </p:tav>
                                        <p:tav tm="100000">
                                          <p:val>
                                            <p:strVal val="#ppt_x"/>
                                          </p:val>
                                        </p:tav>
                                      </p:tavLst>
                                    </p:anim>
                                    <p:anim calcmode="lin" valueType="num">
                                      <p:cBhvr additive="base">
                                        <p:cTn id="122" dur="500" fill="hold"/>
                                        <p:tgtEl>
                                          <p:spTgt spid="7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6"/>
                                        </p:tgtEl>
                                        <p:attrNameLst>
                                          <p:attrName>style.visibility</p:attrName>
                                        </p:attrNameLst>
                                      </p:cBhvr>
                                      <p:to>
                                        <p:strVal val="visible"/>
                                      </p:to>
                                    </p:set>
                                    <p:anim calcmode="lin" valueType="num">
                                      <p:cBhvr additive="base">
                                        <p:cTn id="125" dur="500" fill="hold"/>
                                        <p:tgtEl>
                                          <p:spTgt spid="76"/>
                                        </p:tgtEl>
                                        <p:attrNameLst>
                                          <p:attrName>ppt_x</p:attrName>
                                        </p:attrNameLst>
                                      </p:cBhvr>
                                      <p:tavLst>
                                        <p:tav tm="0">
                                          <p:val>
                                            <p:strVal val="#ppt_x"/>
                                          </p:val>
                                        </p:tav>
                                        <p:tav tm="100000">
                                          <p:val>
                                            <p:strVal val="#ppt_x"/>
                                          </p:val>
                                        </p:tav>
                                      </p:tavLst>
                                    </p:anim>
                                    <p:anim calcmode="lin" valueType="num">
                                      <p:cBhvr additive="base">
                                        <p:cTn id="126" dur="500" fill="hold"/>
                                        <p:tgtEl>
                                          <p:spTgt spid="7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anim calcmode="lin" valueType="num">
                                      <p:cBhvr additive="base">
                                        <p:cTn id="129" dur="500" fill="hold"/>
                                        <p:tgtEl>
                                          <p:spTgt spid="77"/>
                                        </p:tgtEl>
                                        <p:attrNameLst>
                                          <p:attrName>ppt_x</p:attrName>
                                        </p:attrNameLst>
                                      </p:cBhvr>
                                      <p:tavLst>
                                        <p:tav tm="0">
                                          <p:val>
                                            <p:strVal val="#ppt_x"/>
                                          </p:val>
                                        </p:tav>
                                        <p:tav tm="100000">
                                          <p:val>
                                            <p:strVal val="#ppt_x"/>
                                          </p:val>
                                        </p:tav>
                                      </p:tavLst>
                                    </p:anim>
                                    <p:anim calcmode="lin" valueType="num">
                                      <p:cBhvr additive="base">
                                        <p:cTn id="130" dur="500" fill="hold"/>
                                        <p:tgtEl>
                                          <p:spTgt spid="7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anim calcmode="lin" valueType="num">
                                      <p:cBhvr additive="base">
                                        <p:cTn id="133" dur="500" fill="hold"/>
                                        <p:tgtEl>
                                          <p:spTgt spid="81"/>
                                        </p:tgtEl>
                                        <p:attrNameLst>
                                          <p:attrName>ppt_x</p:attrName>
                                        </p:attrNameLst>
                                      </p:cBhvr>
                                      <p:tavLst>
                                        <p:tav tm="0">
                                          <p:val>
                                            <p:strVal val="#ppt_x"/>
                                          </p:val>
                                        </p:tav>
                                        <p:tav tm="100000">
                                          <p:val>
                                            <p:strVal val="#ppt_x"/>
                                          </p:val>
                                        </p:tav>
                                      </p:tavLst>
                                    </p:anim>
                                    <p:anim calcmode="lin" valueType="num">
                                      <p:cBhvr additive="base">
                                        <p:cTn id="134" dur="500" fill="hold"/>
                                        <p:tgtEl>
                                          <p:spTgt spid="81"/>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iterate type="lt">
                                    <p:tmPct val="0"/>
                                  </p:iterate>
                                  <p:childTnLst>
                                    <p:set>
                                      <p:cBhvr>
                                        <p:cTn id="136" dur="1" fill="hold">
                                          <p:stCondLst>
                                            <p:cond delay="0"/>
                                          </p:stCondLst>
                                        </p:cTn>
                                        <p:tgtEl>
                                          <p:spTgt spid="82"/>
                                        </p:tgtEl>
                                        <p:attrNameLst>
                                          <p:attrName>style.visibility</p:attrName>
                                        </p:attrNameLst>
                                      </p:cBhvr>
                                      <p:to>
                                        <p:strVal val="visible"/>
                                      </p:to>
                                    </p:set>
                                    <p:anim calcmode="lin" valueType="num">
                                      <p:cBhvr additive="base">
                                        <p:cTn id="137" dur="500" fill="hold"/>
                                        <p:tgtEl>
                                          <p:spTgt spid="82"/>
                                        </p:tgtEl>
                                        <p:attrNameLst>
                                          <p:attrName>ppt_x</p:attrName>
                                        </p:attrNameLst>
                                      </p:cBhvr>
                                      <p:tavLst>
                                        <p:tav tm="0">
                                          <p:val>
                                            <p:strVal val="#ppt_x"/>
                                          </p:val>
                                        </p:tav>
                                        <p:tav tm="100000">
                                          <p:val>
                                            <p:strVal val="#ppt_x"/>
                                          </p:val>
                                        </p:tav>
                                      </p:tavLst>
                                    </p:anim>
                                    <p:anim calcmode="lin" valueType="num">
                                      <p:cBhvr additive="base">
                                        <p:cTn id="138" dur="500" fill="hold"/>
                                        <p:tgtEl>
                                          <p:spTgt spid="8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anim calcmode="lin" valueType="num">
                                      <p:cBhvr additive="base">
                                        <p:cTn id="141" dur="500" fill="hold"/>
                                        <p:tgtEl>
                                          <p:spTgt spid="84"/>
                                        </p:tgtEl>
                                        <p:attrNameLst>
                                          <p:attrName>ppt_x</p:attrName>
                                        </p:attrNameLst>
                                      </p:cBhvr>
                                      <p:tavLst>
                                        <p:tav tm="0">
                                          <p:val>
                                            <p:strVal val="#ppt_x"/>
                                          </p:val>
                                        </p:tav>
                                        <p:tav tm="100000">
                                          <p:val>
                                            <p:strVal val="#ppt_x"/>
                                          </p:val>
                                        </p:tav>
                                      </p:tavLst>
                                    </p:anim>
                                    <p:anim calcmode="lin" valueType="num">
                                      <p:cBhvr additive="base">
                                        <p:cTn id="142" dur="500" fill="hold"/>
                                        <p:tgtEl>
                                          <p:spTgt spid="8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iterate type="lt">
                                    <p:tmPct val="0"/>
                                  </p:iterate>
                                  <p:childTnLst>
                                    <p:set>
                                      <p:cBhvr>
                                        <p:cTn id="144" dur="1" fill="hold">
                                          <p:stCondLst>
                                            <p:cond delay="0"/>
                                          </p:stCondLst>
                                        </p:cTn>
                                        <p:tgtEl>
                                          <p:spTgt spid="85"/>
                                        </p:tgtEl>
                                        <p:attrNameLst>
                                          <p:attrName>style.visibility</p:attrName>
                                        </p:attrNameLst>
                                      </p:cBhvr>
                                      <p:to>
                                        <p:strVal val="visible"/>
                                      </p:to>
                                    </p:set>
                                    <p:anim calcmode="lin" valueType="num">
                                      <p:cBhvr additive="base">
                                        <p:cTn id="145" dur="500" fill="hold"/>
                                        <p:tgtEl>
                                          <p:spTgt spid="85"/>
                                        </p:tgtEl>
                                        <p:attrNameLst>
                                          <p:attrName>ppt_x</p:attrName>
                                        </p:attrNameLst>
                                      </p:cBhvr>
                                      <p:tavLst>
                                        <p:tav tm="0">
                                          <p:val>
                                            <p:strVal val="#ppt_x"/>
                                          </p:val>
                                        </p:tav>
                                        <p:tav tm="100000">
                                          <p:val>
                                            <p:strVal val="#ppt_x"/>
                                          </p:val>
                                        </p:tav>
                                      </p:tavLst>
                                    </p:anim>
                                    <p:anim calcmode="lin" valueType="num">
                                      <p:cBhvr additive="base">
                                        <p:cTn id="146" dur="500" fill="hold"/>
                                        <p:tgtEl>
                                          <p:spTgt spid="85"/>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iterate type="lt">
                                    <p:tmPct val="0"/>
                                  </p:iterate>
                                  <p:childTnLst>
                                    <p:set>
                                      <p:cBhvr>
                                        <p:cTn id="148" dur="1" fill="hold">
                                          <p:stCondLst>
                                            <p:cond delay="0"/>
                                          </p:stCondLst>
                                        </p:cTn>
                                        <p:tgtEl>
                                          <p:spTgt spid="86"/>
                                        </p:tgtEl>
                                        <p:attrNameLst>
                                          <p:attrName>style.visibility</p:attrName>
                                        </p:attrNameLst>
                                      </p:cBhvr>
                                      <p:to>
                                        <p:strVal val="visible"/>
                                      </p:to>
                                    </p:set>
                                    <p:anim calcmode="lin" valueType="num">
                                      <p:cBhvr additive="base">
                                        <p:cTn id="149" dur="500" fill="hold"/>
                                        <p:tgtEl>
                                          <p:spTgt spid="86"/>
                                        </p:tgtEl>
                                        <p:attrNameLst>
                                          <p:attrName>ppt_x</p:attrName>
                                        </p:attrNameLst>
                                      </p:cBhvr>
                                      <p:tavLst>
                                        <p:tav tm="0">
                                          <p:val>
                                            <p:strVal val="#ppt_x"/>
                                          </p:val>
                                        </p:tav>
                                        <p:tav tm="100000">
                                          <p:val>
                                            <p:strVal val="#ppt_x"/>
                                          </p:val>
                                        </p:tav>
                                      </p:tavLst>
                                    </p:anim>
                                    <p:anim calcmode="lin" valueType="num">
                                      <p:cBhvr additive="base">
                                        <p:cTn id="150" dur="500" fill="hold"/>
                                        <p:tgtEl>
                                          <p:spTgt spid="86"/>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iterate type="lt">
                                    <p:tmPct val="0"/>
                                  </p:iterate>
                                  <p:childTnLst>
                                    <p:set>
                                      <p:cBhvr>
                                        <p:cTn id="152" dur="1" fill="hold">
                                          <p:stCondLst>
                                            <p:cond delay="0"/>
                                          </p:stCondLst>
                                        </p:cTn>
                                        <p:tgtEl>
                                          <p:spTgt spid="87"/>
                                        </p:tgtEl>
                                        <p:attrNameLst>
                                          <p:attrName>style.visibility</p:attrName>
                                        </p:attrNameLst>
                                      </p:cBhvr>
                                      <p:to>
                                        <p:strVal val="visible"/>
                                      </p:to>
                                    </p:set>
                                    <p:anim calcmode="lin" valueType="num">
                                      <p:cBhvr additive="base">
                                        <p:cTn id="153" dur="500" fill="hold"/>
                                        <p:tgtEl>
                                          <p:spTgt spid="87"/>
                                        </p:tgtEl>
                                        <p:attrNameLst>
                                          <p:attrName>ppt_x</p:attrName>
                                        </p:attrNameLst>
                                      </p:cBhvr>
                                      <p:tavLst>
                                        <p:tav tm="0">
                                          <p:val>
                                            <p:strVal val="#ppt_x"/>
                                          </p:val>
                                        </p:tav>
                                        <p:tav tm="100000">
                                          <p:val>
                                            <p:strVal val="#ppt_x"/>
                                          </p:val>
                                        </p:tav>
                                      </p:tavLst>
                                    </p:anim>
                                    <p:anim calcmode="lin" valueType="num">
                                      <p:cBhvr additive="base">
                                        <p:cTn id="154" dur="500" fill="hold"/>
                                        <p:tgtEl>
                                          <p:spTgt spid="87"/>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97"/>
                                        </p:tgtEl>
                                        <p:attrNameLst>
                                          <p:attrName>style.visibility</p:attrName>
                                        </p:attrNameLst>
                                      </p:cBhvr>
                                      <p:to>
                                        <p:strVal val="visible"/>
                                      </p:to>
                                    </p:set>
                                    <p:anim calcmode="lin" valueType="num">
                                      <p:cBhvr additive="base">
                                        <p:cTn id="157" dur="500" fill="hold"/>
                                        <p:tgtEl>
                                          <p:spTgt spid="97"/>
                                        </p:tgtEl>
                                        <p:attrNameLst>
                                          <p:attrName>ppt_x</p:attrName>
                                        </p:attrNameLst>
                                      </p:cBhvr>
                                      <p:tavLst>
                                        <p:tav tm="0">
                                          <p:val>
                                            <p:strVal val="#ppt_x"/>
                                          </p:val>
                                        </p:tav>
                                        <p:tav tm="100000">
                                          <p:val>
                                            <p:strVal val="#ppt_x"/>
                                          </p:val>
                                        </p:tav>
                                      </p:tavLst>
                                    </p:anim>
                                    <p:anim calcmode="lin" valueType="num">
                                      <p:cBhvr additive="base">
                                        <p:cTn id="158" dur="500" fill="hold"/>
                                        <p:tgtEl>
                                          <p:spTgt spid="97"/>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98"/>
                                        </p:tgtEl>
                                        <p:attrNameLst>
                                          <p:attrName>style.visibility</p:attrName>
                                        </p:attrNameLst>
                                      </p:cBhvr>
                                      <p:to>
                                        <p:strVal val="visible"/>
                                      </p:to>
                                    </p:set>
                                    <p:anim calcmode="lin" valueType="num">
                                      <p:cBhvr additive="base">
                                        <p:cTn id="161" dur="500" fill="hold"/>
                                        <p:tgtEl>
                                          <p:spTgt spid="98"/>
                                        </p:tgtEl>
                                        <p:attrNameLst>
                                          <p:attrName>ppt_x</p:attrName>
                                        </p:attrNameLst>
                                      </p:cBhvr>
                                      <p:tavLst>
                                        <p:tav tm="0">
                                          <p:val>
                                            <p:strVal val="#ppt_x"/>
                                          </p:val>
                                        </p:tav>
                                        <p:tav tm="100000">
                                          <p:val>
                                            <p:strVal val="#ppt_x"/>
                                          </p:val>
                                        </p:tav>
                                      </p:tavLst>
                                    </p:anim>
                                    <p:anim calcmode="lin" valueType="num">
                                      <p:cBhvr additive="base">
                                        <p:cTn id="162" dur="500" fill="hold"/>
                                        <p:tgtEl>
                                          <p:spTgt spid="98"/>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02"/>
                                        </p:tgtEl>
                                        <p:attrNameLst>
                                          <p:attrName>style.visibility</p:attrName>
                                        </p:attrNameLst>
                                      </p:cBhvr>
                                      <p:to>
                                        <p:strVal val="visible"/>
                                      </p:to>
                                    </p:set>
                                    <p:anim calcmode="lin" valueType="num">
                                      <p:cBhvr additive="base">
                                        <p:cTn id="165" dur="500" fill="hold"/>
                                        <p:tgtEl>
                                          <p:spTgt spid="102"/>
                                        </p:tgtEl>
                                        <p:attrNameLst>
                                          <p:attrName>ppt_x</p:attrName>
                                        </p:attrNameLst>
                                      </p:cBhvr>
                                      <p:tavLst>
                                        <p:tav tm="0">
                                          <p:val>
                                            <p:strVal val="#ppt_x"/>
                                          </p:val>
                                        </p:tav>
                                        <p:tav tm="100000">
                                          <p:val>
                                            <p:strVal val="#ppt_x"/>
                                          </p:val>
                                        </p:tav>
                                      </p:tavLst>
                                    </p:anim>
                                    <p:anim calcmode="lin" valueType="num">
                                      <p:cBhvr additive="base">
                                        <p:cTn id="166" dur="500" fill="hold"/>
                                        <p:tgtEl>
                                          <p:spTgt spid="10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03"/>
                                        </p:tgtEl>
                                        <p:attrNameLst>
                                          <p:attrName>style.visibility</p:attrName>
                                        </p:attrNameLst>
                                      </p:cBhvr>
                                      <p:to>
                                        <p:strVal val="visible"/>
                                      </p:to>
                                    </p:set>
                                    <p:anim calcmode="lin" valueType="num">
                                      <p:cBhvr additive="base">
                                        <p:cTn id="169" dur="500" fill="hold"/>
                                        <p:tgtEl>
                                          <p:spTgt spid="103"/>
                                        </p:tgtEl>
                                        <p:attrNameLst>
                                          <p:attrName>ppt_x</p:attrName>
                                        </p:attrNameLst>
                                      </p:cBhvr>
                                      <p:tavLst>
                                        <p:tav tm="0">
                                          <p:val>
                                            <p:strVal val="#ppt_x"/>
                                          </p:val>
                                        </p:tav>
                                        <p:tav tm="100000">
                                          <p:val>
                                            <p:strVal val="#ppt_x"/>
                                          </p:val>
                                        </p:tav>
                                      </p:tavLst>
                                    </p:anim>
                                    <p:anim calcmode="lin" valueType="num">
                                      <p:cBhvr additive="base">
                                        <p:cTn id="170" dur="500" fill="hold"/>
                                        <p:tgtEl>
                                          <p:spTgt spid="10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72"/>
                                        </p:tgtEl>
                                        <p:attrNameLst>
                                          <p:attrName>style.visibility</p:attrName>
                                        </p:attrNameLst>
                                      </p:cBhvr>
                                      <p:to>
                                        <p:strVal val="visible"/>
                                      </p:to>
                                    </p:set>
                                    <p:anim calcmode="lin" valueType="num">
                                      <p:cBhvr additive="base">
                                        <p:cTn id="173" dur="500" fill="hold"/>
                                        <p:tgtEl>
                                          <p:spTgt spid="172"/>
                                        </p:tgtEl>
                                        <p:attrNameLst>
                                          <p:attrName>ppt_x</p:attrName>
                                        </p:attrNameLst>
                                      </p:cBhvr>
                                      <p:tavLst>
                                        <p:tav tm="0">
                                          <p:val>
                                            <p:strVal val="#ppt_x"/>
                                          </p:val>
                                        </p:tav>
                                        <p:tav tm="100000">
                                          <p:val>
                                            <p:strVal val="#ppt_x"/>
                                          </p:val>
                                        </p:tav>
                                      </p:tavLst>
                                    </p:anim>
                                    <p:anim calcmode="lin" valueType="num">
                                      <p:cBhvr additive="base">
                                        <p:cTn id="174" dur="500" fill="hold"/>
                                        <p:tgtEl>
                                          <p:spTgt spid="172"/>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116"/>
                                        </p:tgtEl>
                                        <p:attrNameLst>
                                          <p:attrName>style.visibility</p:attrName>
                                        </p:attrNameLst>
                                      </p:cBhvr>
                                      <p:to>
                                        <p:strVal val="visible"/>
                                      </p:to>
                                    </p:set>
                                    <p:anim calcmode="lin" valueType="num">
                                      <p:cBhvr additive="base">
                                        <p:cTn id="177" dur="500" fill="hold"/>
                                        <p:tgtEl>
                                          <p:spTgt spid="116"/>
                                        </p:tgtEl>
                                        <p:attrNameLst>
                                          <p:attrName>ppt_x</p:attrName>
                                        </p:attrNameLst>
                                      </p:cBhvr>
                                      <p:tavLst>
                                        <p:tav tm="0">
                                          <p:val>
                                            <p:strVal val="#ppt_x"/>
                                          </p:val>
                                        </p:tav>
                                        <p:tav tm="100000">
                                          <p:val>
                                            <p:strVal val="#ppt_x"/>
                                          </p:val>
                                        </p:tav>
                                      </p:tavLst>
                                    </p:anim>
                                    <p:anim calcmode="lin" valueType="num">
                                      <p:cBhvr additive="base">
                                        <p:cTn id="178" dur="500" fill="hold"/>
                                        <p:tgtEl>
                                          <p:spTgt spid="116"/>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86"/>
                                        </p:tgtEl>
                                        <p:attrNameLst>
                                          <p:attrName>style.visibility</p:attrName>
                                        </p:attrNameLst>
                                      </p:cBhvr>
                                      <p:to>
                                        <p:strVal val="visible"/>
                                      </p:to>
                                    </p:set>
                                    <p:anim calcmode="lin" valueType="num">
                                      <p:cBhvr additive="base">
                                        <p:cTn id="181" dur="500" fill="hold"/>
                                        <p:tgtEl>
                                          <p:spTgt spid="186"/>
                                        </p:tgtEl>
                                        <p:attrNameLst>
                                          <p:attrName>ppt_x</p:attrName>
                                        </p:attrNameLst>
                                      </p:cBhvr>
                                      <p:tavLst>
                                        <p:tav tm="0">
                                          <p:val>
                                            <p:strVal val="#ppt_x"/>
                                          </p:val>
                                        </p:tav>
                                        <p:tav tm="100000">
                                          <p:val>
                                            <p:strVal val="#ppt_x"/>
                                          </p:val>
                                        </p:tav>
                                      </p:tavLst>
                                    </p:anim>
                                    <p:anim calcmode="lin" valueType="num">
                                      <p:cBhvr additive="base">
                                        <p:cTn id="182" dur="500" fill="hold"/>
                                        <p:tgtEl>
                                          <p:spTgt spid="186"/>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183"/>
                                        </p:tgtEl>
                                        <p:attrNameLst>
                                          <p:attrName>style.visibility</p:attrName>
                                        </p:attrNameLst>
                                      </p:cBhvr>
                                      <p:to>
                                        <p:strVal val="visible"/>
                                      </p:to>
                                    </p:set>
                                    <p:anim calcmode="lin" valueType="num">
                                      <p:cBhvr additive="base">
                                        <p:cTn id="185" dur="500" fill="hold"/>
                                        <p:tgtEl>
                                          <p:spTgt spid="183"/>
                                        </p:tgtEl>
                                        <p:attrNameLst>
                                          <p:attrName>ppt_x</p:attrName>
                                        </p:attrNameLst>
                                      </p:cBhvr>
                                      <p:tavLst>
                                        <p:tav tm="0">
                                          <p:val>
                                            <p:strVal val="#ppt_x"/>
                                          </p:val>
                                        </p:tav>
                                        <p:tav tm="100000">
                                          <p:val>
                                            <p:strVal val="#ppt_x"/>
                                          </p:val>
                                        </p:tav>
                                      </p:tavLst>
                                    </p:anim>
                                    <p:anim calcmode="lin" valueType="num">
                                      <p:cBhvr additive="base">
                                        <p:cTn id="18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110"/>
                                        </p:tgtEl>
                                        <p:attrNameLst>
                                          <p:attrName>style.visibility</p:attrName>
                                        </p:attrNameLst>
                                      </p:cBhvr>
                                      <p:to>
                                        <p:strVal val="visible"/>
                                      </p:to>
                                    </p:set>
                                    <p:anim calcmode="lin" valueType="num">
                                      <p:cBhvr additive="base">
                                        <p:cTn id="191" dur="500" fill="hold"/>
                                        <p:tgtEl>
                                          <p:spTgt spid="110"/>
                                        </p:tgtEl>
                                        <p:attrNameLst>
                                          <p:attrName>ppt_x</p:attrName>
                                        </p:attrNameLst>
                                      </p:cBhvr>
                                      <p:tavLst>
                                        <p:tav tm="0">
                                          <p:val>
                                            <p:strVal val="#ppt_x"/>
                                          </p:val>
                                        </p:tav>
                                        <p:tav tm="100000">
                                          <p:val>
                                            <p:strVal val="#ppt_x"/>
                                          </p:val>
                                        </p:tav>
                                      </p:tavLst>
                                    </p:anim>
                                    <p:anim calcmode="lin" valueType="num">
                                      <p:cBhvr additive="base">
                                        <p:cTn id="192" dur="500" fill="hold"/>
                                        <p:tgtEl>
                                          <p:spTgt spid="110"/>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11"/>
                                        </p:tgtEl>
                                        <p:attrNameLst>
                                          <p:attrName>style.visibility</p:attrName>
                                        </p:attrNameLst>
                                      </p:cBhvr>
                                      <p:to>
                                        <p:strVal val="visible"/>
                                      </p:to>
                                    </p:set>
                                    <p:anim calcmode="lin" valueType="num">
                                      <p:cBhvr additive="base">
                                        <p:cTn id="195" dur="500" fill="hold"/>
                                        <p:tgtEl>
                                          <p:spTgt spid="111"/>
                                        </p:tgtEl>
                                        <p:attrNameLst>
                                          <p:attrName>ppt_x</p:attrName>
                                        </p:attrNameLst>
                                      </p:cBhvr>
                                      <p:tavLst>
                                        <p:tav tm="0">
                                          <p:val>
                                            <p:strVal val="#ppt_x"/>
                                          </p:val>
                                        </p:tav>
                                        <p:tav tm="100000">
                                          <p:val>
                                            <p:strVal val="#ppt_x"/>
                                          </p:val>
                                        </p:tav>
                                      </p:tavLst>
                                    </p:anim>
                                    <p:anim calcmode="lin" valueType="num">
                                      <p:cBhvr additive="base">
                                        <p:cTn id="196" dur="500" fill="hold"/>
                                        <p:tgtEl>
                                          <p:spTgt spid="111"/>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04"/>
                                        </p:tgtEl>
                                        <p:attrNameLst>
                                          <p:attrName>style.visibility</p:attrName>
                                        </p:attrNameLst>
                                      </p:cBhvr>
                                      <p:to>
                                        <p:strVal val="visible"/>
                                      </p:to>
                                    </p:set>
                                    <p:anim calcmode="lin" valueType="num">
                                      <p:cBhvr additive="base">
                                        <p:cTn id="199" dur="500" fill="hold"/>
                                        <p:tgtEl>
                                          <p:spTgt spid="104"/>
                                        </p:tgtEl>
                                        <p:attrNameLst>
                                          <p:attrName>ppt_x</p:attrName>
                                        </p:attrNameLst>
                                      </p:cBhvr>
                                      <p:tavLst>
                                        <p:tav tm="0">
                                          <p:val>
                                            <p:strVal val="#ppt_x"/>
                                          </p:val>
                                        </p:tav>
                                        <p:tav tm="100000">
                                          <p:val>
                                            <p:strVal val="#ppt_x"/>
                                          </p:val>
                                        </p:tav>
                                      </p:tavLst>
                                    </p:anim>
                                    <p:anim calcmode="lin" valueType="num">
                                      <p:cBhvr additive="base">
                                        <p:cTn id="200" dur="500" fill="hold"/>
                                        <p:tgtEl>
                                          <p:spTgt spid="104"/>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09"/>
                                        </p:tgtEl>
                                        <p:attrNameLst>
                                          <p:attrName>style.visibility</p:attrName>
                                        </p:attrNameLst>
                                      </p:cBhvr>
                                      <p:to>
                                        <p:strVal val="visible"/>
                                      </p:to>
                                    </p:set>
                                    <p:anim calcmode="lin" valueType="num">
                                      <p:cBhvr additive="base">
                                        <p:cTn id="203" dur="500" fill="hold"/>
                                        <p:tgtEl>
                                          <p:spTgt spid="109"/>
                                        </p:tgtEl>
                                        <p:attrNameLst>
                                          <p:attrName>ppt_x</p:attrName>
                                        </p:attrNameLst>
                                      </p:cBhvr>
                                      <p:tavLst>
                                        <p:tav tm="0">
                                          <p:val>
                                            <p:strVal val="#ppt_x"/>
                                          </p:val>
                                        </p:tav>
                                        <p:tav tm="100000">
                                          <p:val>
                                            <p:strVal val="#ppt_x"/>
                                          </p:val>
                                        </p:tav>
                                      </p:tavLst>
                                    </p:anim>
                                    <p:anim calcmode="lin" valueType="num">
                                      <p:cBhvr additive="base">
                                        <p:cTn id="20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6" grpId="0"/>
      <p:bldP spid="44" grpId="0"/>
      <p:bldP spid="52" grpId="0" animBg="1"/>
      <p:bldP spid="55" grpId="0"/>
      <p:bldP spid="95" grpId="0"/>
      <p:bldP spid="96" grpId="0"/>
      <p:bldP spid="74" grpId="0" animBg="1"/>
      <p:bldP spid="75" grpId="0" animBg="1"/>
      <p:bldP spid="76" grpId="0" animBg="1"/>
      <p:bldP spid="77" grpId="0"/>
      <p:bldP spid="81" grpId="0" animBg="1"/>
      <p:bldP spid="82" grpId="0"/>
      <p:bldP spid="84" grpId="0" animBg="1"/>
      <p:bldP spid="85" grpId="0"/>
      <p:bldP spid="86" grpId="0" animBg="1"/>
      <p:bldP spid="87" grpId="0" animBg="1"/>
      <p:bldP spid="97" grpId="0"/>
      <p:bldP spid="98" grpId="0"/>
      <p:bldP spid="99" grpId="0"/>
      <p:bldP spid="102" grpId="0"/>
      <p:bldP spid="103" grpId="0"/>
      <p:bldP spid="110" grpId="0"/>
      <p:bldP spid="111" grpId="0"/>
      <p:bldP spid="114" grpId="0"/>
      <p:bldP spid="160" grpId="0" animBg="1"/>
      <p:bldP spid="161" grpId="0" animBg="1"/>
      <p:bldP spid="162" grpId="0" animBg="1"/>
      <p:bldP spid="165" grpId="0" animBg="1"/>
      <p:bldP spid="175" grpId="0" animBg="1"/>
      <p:bldP spid="176" grpId="0" animBg="1"/>
      <p:bldP spid="177" grpId="0" animBg="1"/>
      <p:bldP spid="1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526"/>
              </a:spcAft>
            </a:pPr>
            <a:r>
              <a:rPr lang="zh-CN" altLang="en-US" sz="3200" dirty="0" smtClean="0">
                <a:solidFill>
                  <a:schemeClr val="tx1"/>
                </a:solidFill>
              </a:rPr>
              <a:t>应用场景</a:t>
            </a:r>
            <a:r>
              <a:rPr lang="en-US" altLang="zh-CN" sz="3200" dirty="0" smtClean="0">
                <a:solidFill>
                  <a:schemeClr val="tx1"/>
                </a:solidFill>
              </a:rPr>
              <a:t>—</a:t>
            </a:r>
            <a:r>
              <a:rPr lang="zh-CN" altLang="en-US" sz="3200" dirty="0" smtClean="0">
                <a:solidFill>
                  <a:schemeClr val="tx1"/>
                </a:solidFill>
              </a:rPr>
              <a:t>逻辑拓扑</a:t>
            </a:r>
            <a:endParaRPr lang="en-US" sz="3200" dirty="0">
              <a:solidFill>
                <a:schemeClr val="tx1"/>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4330412"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4" name="TextBox 13"/>
          <p:cNvSpPr txBox="1"/>
          <p:nvPr/>
        </p:nvSpPr>
        <p:spPr>
          <a:xfrm>
            <a:off x="4930488"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5" name="TextBox 14"/>
          <p:cNvSpPr txBox="1"/>
          <p:nvPr/>
        </p:nvSpPr>
        <p:spPr>
          <a:xfrm>
            <a:off x="5530563"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grpSp>
        <p:nvGrpSpPr>
          <p:cNvPr id="5" name="Group 4"/>
          <p:cNvGrpSpPr/>
          <p:nvPr/>
        </p:nvGrpSpPr>
        <p:grpSpPr>
          <a:xfrm>
            <a:off x="4330411" y="1342546"/>
            <a:ext cx="1766388" cy="737313"/>
            <a:chOff x="3224213" y="1252727"/>
            <a:chExt cx="1471990" cy="819237"/>
          </a:xfrm>
        </p:grpSpPr>
        <p:grpSp>
          <p:nvGrpSpPr>
            <p:cNvPr id="7" name="Group 6"/>
            <p:cNvGrpSpPr/>
            <p:nvPr/>
          </p:nvGrpSpPr>
          <p:grpSpPr>
            <a:xfrm>
              <a:off x="3224213" y="1252727"/>
              <a:ext cx="1471990" cy="819237"/>
              <a:chOff x="3358221" y="4043480"/>
              <a:chExt cx="1757838" cy="978326"/>
            </a:xfrm>
            <a:solidFill>
              <a:srgbClr val="0AC80A"/>
            </a:solidFill>
          </p:grpSpPr>
          <p:sp>
            <p:nvSpPr>
              <p:cNvPr id="8" name="Oval 7"/>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7" name="Straight Connector 16"/>
          <p:cNvCxnSpPr>
            <a:stCxn id="4" idx="0"/>
          </p:cNvCxnSpPr>
          <p:nvPr/>
        </p:nvCxnSpPr>
        <p:spPr>
          <a:xfrm flipH="1" flipV="1">
            <a:off x="459044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519051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5790595"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30412" y="3723508"/>
            <a:ext cx="520064" cy="448342"/>
          </a:xfrm>
          <a:prstGeom prst="rect">
            <a:avLst/>
          </a:prstGeom>
          <a:solidFill>
            <a:srgbClr val="C80A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R1</a:t>
            </a:r>
            <a:endParaRPr lang="en-US" sz="1400" b="1" dirty="0">
              <a:solidFill>
                <a:schemeClr val="bg1"/>
              </a:solidFill>
            </a:endParaRPr>
          </a:p>
        </p:txBody>
      </p:sp>
      <p:sp>
        <p:nvSpPr>
          <p:cNvPr id="32" name="TextBox 31"/>
          <p:cNvSpPr txBox="1"/>
          <p:nvPr/>
        </p:nvSpPr>
        <p:spPr>
          <a:xfrm>
            <a:off x="4930488" y="3723508"/>
            <a:ext cx="520064" cy="448342"/>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5530563" y="3723508"/>
            <a:ext cx="520064" cy="448342"/>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4330411"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459044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519051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5790595"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330411"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grpFill/>
          </p:spPr>
          <p:txBody>
            <a:bodyPr wrap="square" lIns="0" tIns="0" rIns="0" bIns="0" rtlCol="0" anchor="ctr" anchorCtr="0">
              <a:noAutofit/>
            </a:bodyPr>
            <a:lstStyle/>
            <a:p>
              <a:pPr algn="ctr"/>
              <a:r>
                <a:rPr lang="en-US" sz="1400" b="1" dirty="0" smtClean="0">
                  <a:solidFill>
                    <a:schemeClr val="bg1"/>
                  </a:solidFill>
                </a:rPr>
                <a:t>PN</a:t>
              </a:r>
              <a:endParaRPr lang="en-US" sz="1400" b="1" dirty="0">
                <a:solidFill>
                  <a:schemeClr val="bg1"/>
                </a:solidFill>
              </a:endParaRPr>
            </a:p>
          </p:txBody>
        </p:sp>
      </p:grpSp>
      <p:sp>
        <p:nvSpPr>
          <p:cNvPr id="54" name="TextBox 53"/>
          <p:cNvSpPr txBox="1"/>
          <p:nvPr/>
        </p:nvSpPr>
        <p:spPr>
          <a:xfrm>
            <a:off x="3470305" y="2391222"/>
            <a:ext cx="520064" cy="448342"/>
          </a:xfrm>
          <a:prstGeom prst="rect">
            <a:avLst/>
          </a:prstGeom>
          <a:solidFill>
            <a:srgbClr val="F07800"/>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a:stCxn id="8" idx="2"/>
          </p:cNvCxnSpPr>
          <p:nvPr/>
        </p:nvCxnSpPr>
        <p:spPr>
          <a:xfrm flipH="1" flipV="1">
            <a:off x="3730336" y="1844729"/>
            <a:ext cx="600076" cy="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3730336" y="1844730"/>
            <a:ext cx="1" cy="54649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30336" y="3296073"/>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3730336" y="2839564"/>
            <a:ext cx="1" cy="456509"/>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3470305" y="4246748"/>
            <a:ext cx="532014" cy="399011"/>
          </a:xfrm>
          <a:prstGeom prst="rect">
            <a:avLst/>
          </a:prstGeom>
        </p:spPr>
      </p:pic>
      <p:cxnSp>
        <p:nvCxnSpPr>
          <p:cNvPr id="74" name="Straight Connector 73"/>
          <p:cNvCxnSpPr>
            <a:endCxn id="49" idx="2"/>
          </p:cNvCxnSpPr>
          <p:nvPr/>
        </p:nvCxnSpPr>
        <p:spPr>
          <a:xfrm>
            <a:off x="3730336" y="4948439"/>
            <a:ext cx="600076" cy="1"/>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3730336" y="4645759"/>
            <a:ext cx="5976" cy="30268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3736312" y="3524572"/>
            <a:ext cx="0" cy="722177"/>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730336" y="3524571"/>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243" name="Group 242"/>
          <p:cNvGrpSpPr/>
          <p:nvPr/>
        </p:nvGrpSpPr>
        <p:grpSpPr>
          <a:xfrm>
            <a:off x="6322223" y="1338933"/>
            <a:ext cx="127159" cy="737618"/>
            <a:chOff x="5175647" y="2042211"/>
            <a:chExt cx="105966" cy="1100675"/>
          </a:xfrm>
        </p:grpSpPr>
        <p:cxnSp>
          <p:nvCxnSpPr>
            <p:cNvPr id="245" name="Straight Connector 244"/>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49" name="Straight Connector 248"/>
          <p:cNvCxnSpPr/>
          <p:nvPr/>
        </p:nvCxnSpPr>
        <p:spPr>
          <a:xfrm>
            <a:off x="6445096" y="1706351"/>
            <a:ext cx="416483" cy="1331"/>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0" name="TextBox 249"/>
          <p:cNvSpPr txBox="1"/>
          <p:nvPr/>
        </p:nvSpPr>
        <p:spPr>
          <a:xfrm>
            <a:off x="6984450" y="1559247"/>
            <a:ext cx="1729372" cy="294208"/>
          </a:xfrm>
          <a:prstGeom prst="rect">
            <a:avLst/>
          </a:prstGeom>
          <a:noFill/>
          <a:ln>
            <a:noFill/>
          </a:ln>
        </p:spPr>
        <p:txBody>
          <a:bodyPr wrap="square" lIns="0" tIns="0" rIns="0" bIns="0" rtlCol="0" anchor="ctr" anchorCtr="0">
            <a:noAutofit/>
          </a:bodyPr>
          <a:lstStyle/>
          <a:p>
            <a:r>
              <a:rPr lang="zh-CN" altLang="en-US" sz="1400" dirty="0" smtClean="0"/>
              <a:t>虚拟网络</a:t>
            </a:r>
            <a:endParaRPr lang="en-US" sz="1400" dirty="0" smtClean="0"/>
          </a:p>
        </p:txBody>
      </p:sp>
      <p:grpSp>
        <p:nvGrpSpPr>
          <p:cNvPr id="252" name="Group 251"/>
          <p:cNvGrpSpPr/>
          <p:nvPr/>
        </p:nvGrpSpPr>
        <p:grpSpPr>
          <a:xfrm>
            <a:off x="6317359" y="2167052"/>
            <a:ext cx="127159" cy="448342"/>
            <a:chOff x="5175647" y="2042211"/>
            <a:chExt cx="105966" cy="1100675"/>
          </a:xfrm>
        </p:grpSpPr>
        <p:cxnSp>
          <p:nvCxnSpPr>
            <p:cNvPr id="253" name="Straight Connector 252"/>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60" name="Straight Connector 259"/>
          <p:cNvCxnSpPr/>
          <p:nvPr/>
        </p:nvCxnSpPr>
        <p:spPr>
          <a:xfrm>
            <a:off x="6448807" y="2390558"/>
            <a:ext cx="416483" cy="1331"/>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6984449" y="2243454"/>
            <a:ext cx="2529466" cy="294208"/>
          </a:xfrm>
          <a:prstGeom prst="rect">
            <a:avLst/>
          </a:prstGeom>
          <a:noFill/>
          <a:ln>
            <a:noFill/>
          </a:ln>
        </p:spPr>
        <p:txBody>
          <a:bodyPr wrap="square" lIns="0" tIns="0" rIns="0" bIns="0" rtlCol="0" anchor="ctr" anchorCtr="0">
            <a:noAutofit/>
          </a:bodyPr>
          <a:lstStyle/>
          <a:p>
            <a:r>
              <a:rPr lang="zh-CN" altLang="en-US" sz="1400" dirty="0" smtClean="0"/>
              <a:t>用户的</a:t>
            </a:r>
            <a:r>
              <a:rPr lang="en-US" altLang="zh-CN" sz="1400" dirty="0" smtClean="0"/>
              <a:t>VM</a:t>
            </a:r>
            <a:endParaRPr lang="en-US" sz="1400" dirty="0" smtClean="0"/>
          </a:p>
        </p:txBody>
      </p:sp>
      <p:grpSp>
        <p:nvGrpSpPr>
          <p:cNvPr id="263" name="Group 262"/>
          <p:cNvGrpSpPr/>
          <p:nvPr/>
        </p:nvGrpSpPr>
        <p:grpSpPr>
          <a:xfrm rot="10800000">
            <a:off x="3182867" y="2390327"/>
            <a:ext cx="127159" cy="448342"/>
            <a:chOff x="5175647" y="2042211"/>
            <a:chExt cx="105966" cy="1100675"/>
          </a:xfrm>
        </p:grpSpPr>
        <p:cxnSp>
          <p:nvCxnSpPr>
            <p:cNvPr id="264" name="Straight Connector 263"/>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67" name="Straight Connector 266"/>
          <p:cNvCxnSpPr/>
          <p:nvPr/>
        </p:nvCxnSpPr>
        <p:spPr>
          <a:xfrm flipH="1">
            <a:off x="2770094" y="2614498"/>
            <a:ext cx="412772"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8" name="TextBox 267"/>
          <p:cNvSpPr txBox="1"/>
          <p:nvPr/>
        </p:nvSpPr>
        <p:spPr>
          <a:xfrm>
            <a:off x="1134950" y="2467394"/>
            <a:ext cx="1531548" cy="294208"/>
          </a:xfrm>
          <a:prstGeom prst="rect">
            <a:avLst/>
          </a:prstGeom>
          <a:noFill/>
          <a:ln>
            <a:noFill/>
          </a:ln>
        </p:spPr>
        <p:txBody>
          <a:bodyPr wrap="square" lIns="0" tIns="0" rIns="0" bIns="0" rtlCol="0" anchor="ctr" anchorCtr="0">
            <a:noAutofit/>
          </a:bodyPr>
          <a:lstStyle/>
          <a:p>
            <a:pPr algn="r"/>
            <a:r>
              <a:rPr lang="zh-CN" altLang="en-US" sz="1400" dirty="0" smtClean="0"/>
              <a:t>虚拟防火墙</a:t>
            </a:r>
            <a:endParaRPr lang="en-US" sz="1400" dirty="0" smtClean="0"/>
          </a:p>
        </p:txBody>
      </p:sp>
      <p:grpSp>
        <p:nvGrpSpPr>
          <p:cNvPr id="270" name="Group 269"/>
          <p:cNvGrpSpPr/>
          <p:nvPr/>
        </p:nvGrpSpPr>
        <p:grpSpPr>
          <a:xfrm rot="10800000">
            <a:off x="3180917" y="4222083"/>
            <a:ext cx="127159" cy="448342"/>
            <a:chOff x="5175647" y="2042211"/>
            <a:chExt cx="105966" cy="1100675"/>
          </a:xfrm>
        </p:grpSpPr>
        <p:cxnSp>
          <p:nvCxnSpPr>
            <p:cNvPr id="271" name="Straight Connector 270"/>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74" name="Straight Connector 273"/>
          <p:cNvCxnSpPr/>
          <p:nvPr/>
        </p:nvCxnSpPr>
        <p:spPr>
          <a:xfrm flipH="1">
            <a:off x="2768144" y="4446254"/>
            <a:ext cx="412772"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5" name="TextBox 274"/>
          <p:cNvSpPr txBox="1"/>
          <p:nvPr/>
        </p:nvSpPr>
        <p:spPr>
          <a:xfrm>
            <a:off x="224444" y="4299150"/>
            <a:ext cx="2440104" cy="294208"/>
          </a:xfrm>
          <a:prstGeom prst="rect">
            <a:avLst/>
          </a:prstGeom>
          <a:noFill/>
          <a:ln>
            <a:noFill/>
          </a:ln>
        </p:spPr>
        <p:txBody>
          <a:bodyPr wrap="square" lIns="0" tIns="0" rIns="0" bIns="0" rtlCol="0" anchor="ctr" anchorCtr="0">
            <a:noAutofit/>
          </a:bodyPr>
          <a:lstStyle/>
          <a:p>
            <a:pPr algn="r"/>
            <a:r>
              <a:rPr lang="zh-CN" altLang="en-US" sz="1400" dirty="0" smtClean="0"/>
              <a:t>物理路由器</a:t>
            </a:r>
            <a:endParaRPr lang="en-US" sz="1400" dirty="0" smtClean="0"/>
          </a:p>
        </p:txBody>
      </p:sp>
      <p:grpSp>
        <p:nvGrpSpPr>
          <p:cNvPr id="284" name="Group 283"/>
          <p:cNvGrpSpPr/>
          <p:nvPr/>
        </p:nvGrpSpPr>
        <p:grpSpPr>
          <a:xfrm>
            <a:off x="6122715" y="4444025"/>
            <a:ext cx="127159" cy="739423"/>
            <a:chOff x="5175647" y="2042211"/>
            <a:chExt cx="105966" cy="1100675"/>
          </a:xfrm>
        </p:grpSpPr>
        <p:cxnSp>
          <p:nvCxnSpPr>
            <p:cNvPr id="285" name="Straight Connector 284"/>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88" name="Straight Connector 287"/>
          <p:cNvCxnSpPr/>
          <p:nvPr/>
        </p:nvCxnSpPr>
        <p:spPr>
          <a:xfrm>
            <a:off x="6245588" y="4818860"/>
            <a:ext cx="628852"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9" name="TextBox 288"/>
          <p:cNvSpPr txBox="1"/>
          <p:nvPr/>
        </p:nvSpPr>
        <p:spPr>
          <a:xfrm>
            <a:off x="6993598" y="4670425"/>
            <a:ext cx="3679943" cy="294208"/>
          </a:xfrm>
          <a:prstGeom prst="rect">
            <a:avLst/>
          </a:prstGeom>
          <a:noFill/>
          <a:ln>
            <a:noFill/>
          </a:ln>
        </p:spPr>
        <p:txBody>
          <a:bodyPr wrap="square" lIns="0" tIns="0" rIns="0" bIns="0" rtlCol="0" anchor="ctr" anchorCtr="0">
            <a:noAutofit/>
          </a:bodyPr>
          <a:lstStyle/>
          <a:p>
            <a:r>
              <a:rPr lang="zh-CN" altLang="en-US" sz="1400" dirty="0" smtClean="0"/>
              <a:t>物理网络</a:t>
            </a:r>
            <a:endParaRPr lang="en-US" sz="1400" dirty="0" smtClean="0"/>
          </a:p>
        </p:txBody>
      </p:sp>
    </p:spTree>
    <p:custDataLst>
      <p:tags r:id="rId1"/>
    </p:custDataLst>
    <p:extLst>
      <p:ext uri="{BB962C8B-B14F-4D97-AF65-F5344CB8AC3E}">
        <p14:creationId xmlns:p14="http://schemas.microsoft.com/office/powerpoint/2010/main" xmlns="" val="1461103589"/>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2800" dirty="0" smtClean="0">
                <a:solidFill>
                  <a:srgbClr val="FFFFFF"/>
                </a:solidFill>
              </a:rPr>
              <a:t>应用场景</a:t>
            </a:r>
            <a:r>
              <a:rPr lang="en-US" altLang="zh-CN" sz="2800" dirty="0" smtClean="0">
                <a:solidFill>
                  <a:srgbClr val="FFFFFF"/>
                </a:solidFill>
              </a:rPr>
              <a:t>—</a:t>
            </a:r>
            <a:r>
              <a:rPr lang="zh-CN" altLang="en-US" sz="2800" dirty="0" smtClean="0">
                <a:solidFill>
                  <a:srgbClr val="FFFFFF"/>
                </a:solidFill>
              </a:rPr>
              <a:t>物理拓扑</a:t>
            </a:r>
            <a:endParaRPr lang="en-US" sz="2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4"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4"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4"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5" cstate="print"/>
          <a:stretch>
            <a:fillRect/>
          </a:stretch>
        </p:blipFill>
        <p:spPr>
          <a:xfrm>
            <a:off x="2928001" y="5198964"/>
            <a:ext cx="516419" cy="387314"/>
          </a:xfrm>
          <a:prstGeom prst="rect">
            <a:avLst/>
          </a:prstGeom>
        </p:spPr>
      </p:pic>
      <p:grpSp>
        <p:nvGrpSpPr>
          <p:cNvPr id="213" name="Group 212"/>
          <p:cNvGrpSpPr/>
          <p:nvPr/>
        </p:nvGrpSpPr>
        <p:grpSpPr>
          <a:xfrm>
            <a:off x="3518083" y="5183022"/>
            <a:ext cx="956448" cy="399234"/>
            <a:chOff x="3224213" y="1252727"/>
            <a:chExt cx="1471990" cy="819237"/>
          </a:xfrm>
          <a:solidFill>
            <a:srgbClr val="0A0AC8"/>
          </a:solidFill>
        </p:grpSpPr>
        <p:grpSp>
          <p:nvGrpSpPr>
            <p:cNvPr id="214" name="Group 213"/>
            <p:cNvGrpSpPr/>
            <p:nvPr/>
          </p:nvGrpSpPr>
          <p:grpSpPr>
            <a:xfrm>
              <a:off x="3224213" y="1252727"/>
              <a:ext cx="1471990" cy="819237"/>
              <a:chOff x="3358221" y="4043480"/>
              <a:chExt cx="1757838" cy="978326"/>
            </a:xfrm>
            <a:grp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TextBox 214"/>
            <p:cNvSpPr txBox="1"/>
            <p:nvPr/>
          </p:nvSpPr>
          <p:spPr>
            <a:xfrm>
              <a:off x="3439340" y="1549456"/>
              <a:ext cx="910012" cy="444301"/>
            </a:xfrm>
            <a:prstGeom prst="rect">
              <a:avLst/>
            </a:prstGeom>
            <a:grpFill/>
          </p:spPr>
          <p:txBody>
            <a:bodyPr wrap="square" lIns="0" tIns="0" rIns="0" bIns="0" rtlCol="0" anchor="ctr" anchorCtr="0">
              <a:noAutofit/>
            </a:bodyPr>
            <a:lstStyle/>
            <a:p>
              <a:pPr algn="ctr"/>
              <a:endParaRPr lang="en-US" sz="1000" dirty="0">
                <a:solidFill>
                  <a:schemeClr val="bg1"/>
                </a:solidFill>
              </a:endParaRPr>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210777" y="1837990"/>
            <a:ext cx="127159" cy="990608"/>
            <a:chOff x="5175647" y="2042211"/>
            <a:chExt cx="105966" cy="1100675"/>
          </a:xfrm>
        </p:grpSpPr>
        <p:cxnSp>
          <p:nvCxnSpPr>
            <p:cNvPr id="160" name="Straight Connector 159"/>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184" name="Straight Connector 183"/>
          <p:cNvCxnSpPr/>
          <p:nvPr/>
        </p:nvCxnSpPr>
        <p:spPr>
          <a:xfrm>
            <a:off x="6333649" y="2146600"/>
            <a:ext cx="692945"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6487239" y="2450950"/>
            <a:ext cx="127159" cy="377647"/>
            <a:chOff x="5175647" y="2042211"/>
            <a:chExt cx="105966" cy="1100675"/>
          </a:xfrm>
        </p:grpSpPr>
        <p:cxnSp>
          <p:nvCxnSpPr>
            <p:cNvPr id="186" name="Straight Connector 185"/>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189" name="Straight Connector 188"/>
          <p:cNvCxnSpPr/>
          <p:nvPr/>
        </p:nvCxnSpPr>
        <p:spPr>
          <a:xfrm>
            <a:off x="6610112" y="2636045"/>
            <a:ext cx="416483" cy="1331"/>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4641179" y="5197018"/>
            <a:ext cx="127159" cy="377647"/>
            <a:chOff x="5175647" y="2042211"/>
            <a:chExt cx="105966" cy="1100675"/>
          </a:xfrm>
        </p:grpSpPr>
        <p:cxnSp>
          <p:nvCxnSpPr>
            <p:cNvPr id="221" name="Straight Connector 220"/>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p:cNvCxnSpPr/>
          <p:nvPr/>
        </p:nvCxnSpPr>
        <p:spPr>
          <a:xfrm>
            <a:off x="4764052" y="5382112"/>
            <a:ext cx="2262542"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rot="16200000">
            <a:off x="3152461" y="3622038"/>
            <a:ext cx="95369" cy="1845620"/>
            <a:chOff x="5175647" y="2042211"/>
            <a:chExt cx="105966" cy="1100675"/>
          </a:xfrm>
        </p:grpSpPr>
        <p:cxnSp>
          <p:nvCxnSpPr>
            <p:cNvPr id="228" name="Straight Connector 227"/>
            <p:cNvCxnSpPr/>
            <p:nvPr/>
          </p:nvCxnSpPr>
          <p:spPr>
            <a:xfrm>
              <a:off x="5281613" y="2042211"/>
              <a:ext cx="0" cy="10984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5179219" y="3142886"/>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175647" y="2042211"/>
              <a:ext cx="102394" cy="0"/>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231" name="Straight Connector 230"/>
          <p:cNvCxnSpPr/>
          <p:nvPr/>
        </p:nvCxnSpPr>
        <p:spPr>
          <a:xfrm>
            <a:off x="3180075" y="3495259"/>
            <a:ext cx="3846520" cy="0"/>
          </a:xfrm>
          <a:prstGeom prst="line">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180074" y="3496542"/>
            <a:ext cx="10990" cy="998276"/>
          </a:xfrm>
          <a:prstGeom prst="line">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7149466" y="1999496"/>
            <a:ext cx="3536545" cy="294208"/>
          </a:xfrm>
          <a:prstGeom prst="rect">
            <a:avLst/>
          </a:prstGeom>
          <a:noFill/>
          <a:ln>
            <a:noFill/>
          </a:ln>
        </p:spPr>
        <p:txBody>
          <a:bodyPr wrap="square" lIns="0" tIns="0" rIns="0" bIns="0" rtlCol="0" anchor="ctr" anchorCtr="0">
            <a:noAutofit/>
          </a:bodyPr>
          <a:lstStyle/>
          <a:p>
            <a:r>
              <a:rPr lang="zh-CN" altLang="en-US" sz="1400" dirty="0" smtClean="0"/>
              <a:t>虚拟</a:t>
            </a:r>
            <a:r>
              <a:rPr lang="en-US" altLang="zh-CN" sz="1400" dirty="0" smtClean="0"/>
              <a:t>VM</a:t>
            </a:r>
            <a:endParaRPr lang="en-US" sz="1400" dirty="0" smtClean="0"/>
          </a:p>
        </p:txBody>
      </p:sp>
      <p:sp>
        <p:nvSpPr>
          <p:cNvPr id="241" name="TextBox 240"/>
          <p:cNvSpPr txBox="1"/>
          <p:nvPr/>
        </p:nvSpPr>
        <p:spPr>
          <a:xfrm>
            <a:off x="7149466" y="2488940"/>
            <a:ext cx="3487410" cy="294208"/>
          </a:xfrm>
          <a:prstGeom prst="rect">
            <a:avLst/>
          </a:prstGeom>
          <a:noFill/>
          <a:ln>
            <a:noFill/>
          </a:ln>
        </p:spPr>
        <p:txBody>
          <a:bodyPr wrap="square" lIns="0" tIns="0" rIns="0" bIns="0" rtlCol="0" anchor="ctr" anchorCtr="0">
            <a:noAutofit/>
          </a:bodyPr>
          <a:lstStyle/>
          <a:p>
            <a:r>
              <a:rPr lang="zh-CN" altLang="en-US" sz="1400" dirty="0" smtClean="0"/>
              <a:t>带</a:t>
            </a:r>
            <a:r>
              <a:rPr lang="en-US" altLang="zh-CN" sz="1400" dirty="0" err="1" smtClean="0"/>
              <a:t>vrouter</a:t>
            </a:r>
            <a:r>
              <a:rPr lang="zh-CN" altLang="en-US" sz="1400" dirty="0" smtClean="0"/>
              <a:t>的</a:t>
            </a:r>
            <a:r>
              <a:rPr lang="en-US" sz="1400" dirty="0" smtClean="0"/>
              <a:t>Hypervisor</a:t>
            </a:r>
          </a:p>
        </p:txBody>
      </p:sp>
      <p:sp>
        <p:nvSpPr>
          <p:cNvPr id="243" name="TextBox 242"/>
          <p:cNvSpPr txBox="1"/>
          <p:nvPr/>
        </p:nvSpPr>
        <p:spPr>
          <a:xfrm>
            <a:off x="7141427" y="3340117"/>
            <a:ext cx="3536545" cy="294208"/>
          </a:xfrm>
          <a:prstGeom prst="rect">
            <a:avLst/>
          </a:prstGeom>
          <a:noFill/>
          <a:ln>
            <a:noFill/>
          </a:ln>
        </p:spPr>
        <p:txBody>
          <a:bodyPr wrap="square" lIns="0" tIns="0" rIns="0" bIns="0" rtlCol="0" anchor="ctr" anchorCtr="0">
            <a:noAutofit/>
          </a:bodyPr>
          <a:lstStyle/>
          <a:p>
            <a:r>
              <a:rPr lang="zh-CN" altLang="en-US" sz="1400" dirty="0" smtClean="0"/>
              <a:t>物理交换机</a:t>
            </a:r>
            <a:endParaRPr lang="en-US" sz="1400" dirty="0" smtClean="0"/>
          </a:p>
        </p:txBody>
      </p:sp>
      <p:sp>
        <p:nvSpPr>
          <p:cNvPr id="245" name="TextBox 244"/>
          <p:cNvSpPr txBox="1"/>
          <p:nvPr/>
        </p:nvSpPr>
        <p:spPr>
          <a:xfrm>
            <a:off x="7149464" y="5214116"/>
            <a:ext cx="3536545" cy="294208"/>
          </a:xfrm>
          <a:prstGeom prst="rect">
            <a:avLst/>
          </a:prstGeom>
          <a:noFill/>
          <a:ln>
            <a:noFill/>
          </a:ln>
        </p:spPr>
        <p:txBody>
          <a:bodyPr wrap="square" lIns="0" tIns="0" rIns="0" bIns="0" rtlCol="0" anchor="ctr" anchorCtr="0">
            <a:noAutofit/>
          </a:bodyPr>
          <a:lstStyle/>
          <a:p>
            <a:r>
              <a:rPr lang="zh-CN" altLang="en-US" sz="1400" dirty="0" smtClean="0"/>
              <a:t>物理出口路由器</a:t>
            </a:r>
            <a:endParaRPr lang="en-US" sz="1400" dirty="0" smtClean="0"/>
          </a:p>
        </p:txBody>
      </p:sp>
    </p:spTree>
    <p:custDataLst>
      <p:tags r:id="rId1"/>
    </p:custDataLst>
    <p:extLst>
      <p:ext uri="{BB962C8B-B14F-4D97-AF65-F5344CB8AC3E}">
        <p14:creationId xmlns:p14="http://schemas.microsoft.com/office/powerpoint/2010/main" xmlns="" val="419634199"/>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2800" dirty="0" smtClean="0">
                <a:solidFill>
                  <a:srgbClr val="FFFFFF"/>
                </a:solidFill>
              </a:rPr>
              <a:t>逻辑与物理拓扑对应</a:t>
            </a:r>
            <a:endParaRPr lang="en-US" sz="2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4" name="TextBox 13"/>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grpSp>
        <p:nvGrpSpPr>
          <p:cNvPr id="5" name="Group 4"/>
          <p:cNvGrpSpPr/>
          <p:nvPr/>
        </p:nvGrpSpPr>
        <p:grpSpPr>
          <a:xfrm>
            <a:off x="8245706" y="1342546"/>
            <a:ext cx="1766388" cy="737313"/>
            <a:chOff x="3224213" y="1252727"/>
            <a:chExt cx="1471990" cy="819237"/>
          </a:xfrm>
        </p:grpSpPr>
        <p:grpSp>
          <p:nvGrpSpPr>
            <p:cNvPr id="7" name="Group 6"/>
            <p:cNvGrpSpPr/>
            <p:nvPr/>
          </p:nvGrpSpPr>
          <p:grpSpPr>
            <a:xfrm>
              <a:off x="3224213" y="1252727"/>
              <a:ext cx="1471990" cy="819237"/>
              <a:chOff x="3358221" y="4043480"/>
              <a:chExt cx="1757838" cy="978326"/>
            </a:xfrm>
            <a:solidFill>
              <a:srgbClr val="0AC80A"/>
            </a:solidFill>
          </p:grpSpPr>
          <p:sp>
            <p:nvSpPr>
              <p:cNvPr id="8" name="Oval 7"/>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C80A0A"/>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R1</a:t>
            </a:r>
            <a:endParaRPr lang="en-US" sz="1400" b="1" dirty="0">
              <a:solidFill>
                <a:schemeClr val="bg1"/>
              </a:solidFill>
            </a:endParaRPr>
          </a:p>
        </p:txBody>
      </p:sp>
      <p:sp>
        <p:nvSpPr>
          <p:cNvPr id="32" name="TextBox 31"/>
          <p:cNvSpPr txBox="1"/>
          <p:nvPr/>
        </p:nvSpPr>
        <p:spPr>
          <a:xfrm>
            <a:off x="8845783" y="3723508"/>
            <a:ext cx="520064" cy="448342"/>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C80A0A"/>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grpFill/>
          </p:spPr>
          <p:txBody>
            <a:bodyPr wrap="square" lIns="0" tIns="0" rIns="0" bIns="0" rtlCol="0" anchor="ctr" anchorCtr="0">
              <a:noAutofit/>
            </a:bodyPr>
            <a:lstStyle/>
            <a:p>
              <a:pPr algn="ctr"/>
              <a:r>
                <a:rPr lang="en-US" sz="1200" b="1" dirty="0" smtClean="0">
                  <a:solidFill>
                    <a:schemeClr val="bg1"/>
                  </a:solidFill>
                </a:rPr>
                <a:t>L3VPN</a:t>
              </a:r>
              <a:endParaRPr lang="en-US" sz="1200" b="1" dirty="0">
                <a:solidFill>
                  <a:schemeClr val="bg1"/>
                </a:solidFill>
              </a:endParaRPr>
            </a:p>
          </p:txBody>
        </p:sp>
      </p:grpSp>
      <p:sp>
        <p:nvSpPr>
          <p:cNvPr id="54" name="TextBox 53"/>
          <p:cNvSpPr txBox="1"/>
          <p:nvPr/>
        </p:nvSpPr>
        <p:spPr>
          <a:xfrm>
            <a:off x="7385600" y="2391222"/>
            <a:ext cx="520064" cy="448342"/>
          </a:xfrm>
          <a:prstGeom prst="rect">
            <a:avLst/>
          </a:prstGeom>
          <a:solidFill>
            <a:srgbClr val="F07800"/>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a:stCxn id="8" idx="2"/>
          </p:cNvCxnSpPr>
          <p:nvPr/>
        </p:nvCxnSpPr>
        <p:spPr>
          <a:xfrm flipH="1" flipV="1">
            <a:off x="7645631" y="1844729"/>
            <a:ext cx="600076" cy="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rot="10800000">
            <a:off x="6135121" y="3090418"/>
            <a:ext cx="934090" cy="624147"/>
          </a:xfrm>
          <a:prstGeom prst="rightArrow">
            <a:avLst>
              <a:gd name="adj1" fmla="val 63933"/>
              <a:gd name="adj2" fmla="val 75064"/>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1796578860"/>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初始化过程，网络还没有建立</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4" name="TextBox 13"/>
          <p:cNvSpPr txBox="1"/>
          <p:nvPr/>
        </p:nvSpPr>
        <p:spPr>
          <a:xfrm>
            <a:off x="8845783"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grpSp>
        <p:nvGrpSpPr>
          <p:cNvPr id="5" name="Group 4"/>
          <p:cNvGrpSpPr/>
          <p:nvPr/>
        </p:nvGrpSpPr>
        <p:grpSpPr>
          <a:xfrm>
            <a:off x="8245706" y="1342546"/>
            <a:ext cx="1766388" cy="737313"/>
            <a:chOff x="3224213" y="1252727"/>
            <a:chExt cx="1471990" cy="819237"/>
          </a:xfrm>
        </p:grpSpPr>
        <p:grpSp>
          <p:nvGrpSpPr>
            <p:cNvPr id="7" name="Group 6"/>
            <p:cNvGrpSpPr/>
            <p:nvPr/>
          </p:nvGrpSpPr>
          <p:grpSpPr>
            <a:xfrm>
              <a:off x="3224213" y="1252727"/>
              <a:ext cx="1471990" cy="819237"/>
              <a:chOff x="3358221" y="4043480"/>
              <a:chExt cx="1757838" cy="978326"/>
            </a:xfrm>
            <a:solidFill>
              <a:srgbClr val="0AC80A"/>
            </a:solidFill>
          </p:grpSpPr>
          <p:sp>
            <p:nvSpPr>
              <p:cNvPr id="8" name="Oval 7"/>
              <p:cNvSpPr/>
              <p:nvPr/>
            </p:nvSpPr>
            <p:spPr>
              <a:xfrm>
                <a:off x="3358221" y="4401038"/>
                <a:ext cx="583164" cy="617563"/>
              </a:xfrm>
              <a:prstGeom prst="ellipse">
                <a:avLst/>
              </a:prstGeom>
              <a:solidFill>
                <a:srgbClr val="DBFDDB"/>
              </a:solidFill>
            </p:spPr>
            <p:txBody>
              <a:bodyPr wrap="square" lIns="0" tIns="0" rIns="0" bIns="0" rtlCol="0" anchor="ctr" anchorCtr="0">
                <a:noAutofit/>
              </a:bodyPr>
              <a:lstStyle/>
              <a:p>
                <a:pPr algn="ctr"/>
                <a:endParaRPr lang="en-US" sz="1400" b="1">
                  <a:solidFill>
                    <a:schemeClr val="bg1"/>
                  </a:solidFill>
                </a:endParaRPr>
              </a:p>
            </p:txBody>
          </p:sp>
          <p:sp>
            <p:nvSpPr>
              <p:cNvPr id="9" name="Rectangle 8"/>
              <p:cNvSpPr/>
              <p:nvPr/>
            </p:nvSpPr>
            <p:spPr>
              <a:xfrm>
                <a:off x="3650280" y="4777354"/>
                <a:ext cx="1279075" cy="244452"/>
              </a:xfrm>
              <a:prstGeom prst="rect">
                <a:avLst/>
              </a:prstGeom>
              <a:solidFill>
                <a:srgbClr val="DBFDDB"/>
              </a:solidFill>
            </p:spPr>
            <p:txBody>
              <a:bodyPr wrap="square" lIns="0" tIns="0" rIns="0" bIns="0" rtlCol="0" anchor="ctr" anchorCtr="0">
                <a:noAutofit/>
              </a:bodyPr>
              <a:lstStyle/>
              <a:p>
                <a:pPr algn="ctr"/>
                <a:endParaRPr lang="en-US" sz="1400" b="1">
                  <a:solidFill>
                    <a:schemeClr val="bg1"/>
                  </a:solidFill>
                </a:endParaRPr>
              </a:p>
            </p:txBody>
          </p:sp>
          <p:sp>
            <p:nvSpPr>
              <p:cNvPr id="10" name="Oval 9"/>
              <p:cNvSpPr/>
              <p:nvPr/>
            </p:nvSpPr>
            <p:spPr>
              <a:xfrm>
                <a:off x="3634263" y="4043480"/>
                <a:ext cx="835641" cy="884933"/>
              </a:xfrm>
              <a:prstGeom prst="ellipse">
                <a:avLst/>
              </a:prstGeom>
              <a:solidFill>
                <a:srgbClr val="DBFDDB"/>
              </a:solidFill>
            </p:spPr>
            <p:txBody>
              <a:bodyPr wrap="square" lIns="0" tIns="0" rIns="0" bIns="0" rtlCol="0" anchor="ctr" anchorCtr="0">
                <a:noAutofit/>
              </a:bodyPr>
              <a:lstStyle/>
              <a:p>
                <a:pPr algn="ctr"/>
                <a:endParaRPr lang="en-US" sz="1400" b="1">
                  <a:solidFill>
                    <a:schemeClr val="bg1"/>
                  </a:solidFill>
                </a:endParaRPr>
              </a:p>
            </p:txBody>
          </p:sp>
          <p:sp>
            <p:nvSpPr>
              <p:cNvPr id="11" name="Oval 10"/>
              <p:cNvSpPr/>
              <p:nvPr/>
            </p:nvSpPr>
            <p:spPr>
              <a:xfrm>
                <a:off x="4280418" y="4280415"/>
                <a:ext cx="583164" cy="617563"/>
              </a:xfrm>
              <a:prstGeom prst="ellipse">
                <a:avLst/>
              </a:prstGeom>
              <a:solidFill>
                <a:srgbClr val="DBFDDB"/>
              </a:solidFill>
            </p:spPr>
            <p:txBody>
              <a:bodyPr wrap="square" lIns="0" tIns="0" rIns="0" bIns="0" rtlCol="0" anchor="ctr" anchorCtr="0">
                <a:noAutofit/>
              </a:bodyPr>
              <a:lstStyle/>
              <a:p>
                <a:pPr algn="ctr"/>
                <a:endParaRPr lang="en-US" sz="1400" b="1">
                  <a:solidFill>
                    <a:schemeClr val="bg1"/>
                  </a:solidFill>
                </a:endParaRPr>
              </a:p>
            </p:txBody>
          </p:sp>
          <p:sp>
            <p:nvSpPr>
              <p:cNvPr id="12" name="Oval 11"/>
              <p:cNvSpPr/>
              <p:nvPr/>
            </p:nvSpPr>
            <p:spPr>
              <a:xfrm>
                <a:off x="4711689" y="4589196"/>
                <a:ext cx="404370" cy="428222"/>
              </a:xfrm>
              <a:prstGeom prst="ellipse">
                <a:avLst/>
              </a:prstGeom>
              <a:solidFill>
                <a:srgbClr val="DBFDDB"/>
              </a:solidFill>
            </p:spPr>
            <p:txBody>
              <a:bodyPr wrap="square" lIns="0" tIns="0" rIns="0" bIns="0" rtlCol="0" anchor="ctr" anchorCtr="0">
                <a:noAutofit/>
              </a:bodyPr>
              <a:lstStyle/>
              <a:p>
                <a:pPr algn="ctr"/>
                <a:endParaRPr lang="en-US" sz="1400" b="1">
                  <a:solidFill>
                    <a:schemeClr val="bg1"/>
                  </a:solidFill>
                </a:endParaRPr>
              </a:p>
            </p:txBody>
          </p:sp>
        </p:grpSp>
        <p:sp>
          <p:nvSpPr>
            <p:cNvPr id="16" name="TextBox 15"/>
            <p:cNvSpPr txBox="1"/>
            <p:nvPr/>
          </p:nvSpPr>
          <p:spPr>
            <a:xfrm>
              <a:off x="3529013" y="1549456"/>
              <a:ext cx="773499" cy="444301"/>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G</a:t>
              </a:r>
            </a:p>
          </p:txBody>
        </p:sp>
      </p:grpSp>
      <p:cxnSp>
        <p:nvCxnSpPr>
          <p:cNvPr id="17" name="Straight Connector 16"/>
          <p:cNvCxnSpPr>
            <a:stCxn id="4" idx="0"/>
          </p:cNvCxnSpPr>
          <p:nvPr/>
        </p:nvCxnSpPr>
        <p:spPr>
          <a:xfrm flipH="1" flipV="1">
            <a:off x="8505739"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a:stCxn id="8" idx="2"/>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3889297128"/>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用户新建虚拟网络</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4" name="TextBox 13"/>
          <p:cNvSpPr txBox="1"/>
          <p:nvPr/>
        </p:nvSpPr>
        <p:spPr>
          <a:xfrm>
            <a:off x="8845783"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02" name="Straight Connector 101"/>
          <p:cNvCxnSpPr>
            <a:endCxn id="237" idx="0"/>
          </p:cNvCxnSpPr>
          <p:nvPr/>
        </p:nvCxnSpPr>
        <p:spPr>
          <a:xfrm>
            <a:off x="4034791" y="968693"/>
            <a:ext cx="1112" cy="118799"/>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36500" y="972884"/>
            <a:ext cx="1627066" cy="0"/>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28" idx="0"/>
          </p:cNvCxnSpPr>
          <p:nvPr/>
        </p:nvCxnSpPr>
        <p:spPr>
          <a:xfrm>
            <a:off x="5663565" y="972979"/>
            <a:ext cx="3058" cy="113402"/>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888877" y="1086381"/>
            <a:ext cx="1555493" cy="458438"/>
          </a:xfrm>
          <a:prstGeom prst="roundRect">
            <a:avLst>
              <a:gd name="adj" fmla="val 15492"/>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Create VN G</a:t>
            </a:r>
            <a:endParaRPr lang="en-US" sz="1200" b="1" dirty="0"/>
          </a:p>
        </p:txBody>
      </p:sp>
    </p:spTree>
    <p:custDataLst>
      <p:tags r:id="rId1"/>
    </p:custDataLst>
    <p:extLst>
      <p:ext uri="{BB962C8B-B14F-4D97-AF65-F5344CB8AC3E}">
        <p14:creationId xmlns:p14="http://schemas.microsoft.com/office/powerpoint/2010/main" xmlns="" val="3454283448"/>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用户新建虚拟机</a:t>
            </a:r>
            <a:r>
              <a:rPr altLang="zh-CN" sz="1800" dirty="0" smtClean="0">
                <a:solidFill>
                  <a:srgbClr val="FFFFFF"/>
                </a:solidFill>
              </a:rPr>
              <a:t>VM G1</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4" name="TextBox 13"/>
          <p:cNvSpPr txBox="1"/>
          <p:nvPr/>
        </p:nvSpPr>
        <p:spPr>
          <a:xfrm>
            <a:off x="8845783"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02" name="Straight Connector 101"/>
          <p:cNvCxnSpPr/>
          <p:nvPr/>
        </p:nvCxnSpPr>
        <p:spPr>
          <a:xfrm>
            <a:off x="2491831" y="968693"/>
            <a:ext cx="1112" cy="118799"/>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7653" y="972884"/>
            <a:ext cx="3175913" cy="0"/>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28" idx="0"/>
          </p:cNvCxnSpPr>
          <p:nvPr/>
        </p:nvCxnSpPr>
        <p:spPr>
          <a:xfrm>
            <a:off x="5663565" y="972979"/>
            <a:ext cx="3058" cy="113402"/>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888877" y="1086381"/>
            <a:ext cx="1555493" cy="458438"/>
          </a:xfrm>
          <a:prstGeom prst="roundRect">
            <a:avLst>
              <a:gd name="adj" fmla="val 15492"/>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t>Create VM G1</a:t>
            </a:r>
            <a:br>
              <a:rPr lang="en-US" sz="1200" b="1" dirty="0" smtClean="0"/>
            </a:br>
            <a:r>
              <a:rPr lang="en-US" sz="1200" b="1" dirty="0" smtClean="0"/>
              <a:t>Attach to VN G</a:t>
            </a:r>
            <a:endParaRPr lang="en-US" sz="1200" b="1" dirty="0"/>
          </a:p>
        </p:txBody>
      </p:sp>
      <p:cxnSp>
        <p:nvCxnSpPr>
          <p:cNvPr id="119" name="Straight Connector 118"/>
          <p:cNvCxnSpPr/>
          <p:nvPr/>
        </p:nvCxnSpPr>
        <p:spPr>
          <a:xfrm>
            <a:off x="2115066" y="1673975"/>
            <a:ext cx="0" cy="970767"/>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1909446" y="2644742"/>
            <a:ext cx="205621"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201900" y="2399804"/>
            <a:ext cx="1956348" cy="294208"/>
          </a:xfrm>
          <a:prstGeom prst="rect">
            <a:avLst/>
          </a:prstGeom>
          <a:noFill/>
          <a:ln>
            <a:noFill/>
          </a:ln>
        </p:spPr>
        <p:txBody>
          <a:bodyPr wrap="square" lIns="0" tIns="0" rIns="0" bIns="0" rtlCol="0" anchor="ctr" anchorCtr="0">
            <a:noAutofit/>
          </a:bodyPr>
          <a:lstStyle/>
          <a:p>
            <a:r>
              <a:rPr lang="en-US" sz="1400" dirty="0" smtClean="0"/>
              <a:t>Nova: Create VM</a:t>
            </a:r>
          </a:p>
        </p:txBody>
      </p:sp>
      <p:sp>
        <p:nvSpPr>
          <p:cNvPr id="122" name="TextBox 121"/>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Tree>
    <p:custDataLst>
      <p:tags r:id="rId1"/>
    </p:custDataLst>
    <p:extLst>
      <p:ext uri="{BB962C8B-B14F-4D97-AF65-F5344CB8AC3E}">
        <p14:creationId xmlns:p14="http://schemas.microsoft.com/office/powerpoint/2010/main" xmlns="" val="515837668"/>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4" name="TextBox 13"/>
          <p:cNvSpPr txBox="1"/>
          <p:nvPr/>
        </p:nvSpPr>
        <p:spPr>
          <a:xfrm>
            <a:off x="8845783" y="2167051"/>
            <a:ext cx="520064" cy="448342"/>
          </a:xfrm>
          <a:prstGeom prst="rect">
            <a:avLst/>
          </a:prstGeom>
          <a:solidFill>
            <a:srgbClr val="DBFDDB"/>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03" name="Straight Connector 102"/>
          <p:cNvCxnSpPr>
            <a:stCxn id="238" idx="2"/>
          </p:cNvCxnSpPr>
          <p:nvPr/>
        </p:nvCxnSpPr>
        <p:spPr>
          <a:xfrm>
            <a:off x="2737079" y="1673975"/>
            <a:ext cx="0" cy="221653"/>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608593" y="1544820"/>
            <a:ext cx="0" cy="350808"/>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cxnSp>
        <p:nvCxnSpPr>
          <p:cNvPr id="113" name="Straight Connector 112"/>
          <p:cNvCxnSpPr/>
          <p:nvPr/>
        </p:nvCxnSpPr>
        <p:spPr>
          <a:xfrm>
            <a:off x="2737079" y="1885950"/>
            <a:ext cx="871514" cy="2467"/>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691742" y="1951618"/>
            <a:ext cx="1956348" cy="294208"/>
          </a:xfrm>
          <a:prstGeom prst="rect">
            <a:avLst/>
          </a:prstGeom>
          <a:noFill/>
          <a:ln>
            <a:noFill/>
          </a:ln>
        </p:spPr>
        <p:txBody>
          <a:bodyPr wrap="square" lIns="0" tIns="0" rIns="0" bIns="0" rtlCol="0" anchor="ctr" anchorCtr="0">
            <a:noAutofit/>
          </a:bodyPr>
          <a:lstStyle/>
          <a:p>
            <a:pPr algn="r"/>
            <a:r>
              <a:rPr lang="en-US" sz="1400" dirty="0" smtClean="0"/>
              <a:t>Neutron:</a:t>
            </a:r>
            <a:br>
              <a:rPr lang="en-US" sz="1400" dirty="0" smtClean="0"/>
            </a:br>
            <a:r>
              <a:rPr lang="en-US" sz="1400" dirty="0" smtClean="0"/>
              <a:t>Attach VM to VN</a:t>
            </a:r>
          </a:p>
        </p:txBody>
      </p:sp>
      <p:cxnSp>
        <p:nvCxnSpPr>
          <p:cNvPr id="117" name="Straight Connector 116"/>
          <p:cNvCxnSpPr/>
          <p:nvPr/>
        </p:nvCxnSpPr>
        <p:spPr>
          <a:xfrm>
            <a:off x="2491831" y="968693"/>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87653" y="972884"/>
            <a:ext cx="3175913" cy="0"/>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20" idx="0"/>
          </p:cNvCxnSpPr>
          <p:nvPr/>
        </p:nvCxnSpPr>
        <p:spPr>
          <a:xfrm>
            <a:off x="5663565" y="972979"/>
            <a:ext cx="3058" cy="113402"/>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4888877" y="1086381"/>
            <a:ext cx="1555493" cy="458438"/>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solidFill>
                  <a:schemeClr val="bg1">
                    <a:lumMod val="75000"/>
                  </a:schemeClr>
                </a:solidFill>
              </a:rPr>
              <a:t>Create VM G1</a:t>
            </a:r>
            <a:br>
              <a:rPr lang="en-US" sz="1200" b="1" dirty="0" smtClean="0">
                <a:solidFill>
                  <a:schemeClr val="bg1">
                    <a:lumMod val="75000"/>
                  </a:schemeClr>
                </a:solidFill>
              </a:rPr>
            </a:br>
            <a:r>
              <a:rPr lang="en-US" sz="1200" b="1" dirty="0" smtClean="0">
                <a:solidFill>
                  <a:schemeClr val="bg1">
                    <a:lumMod val="75000"/>
                  </a:schemeClr>
                </a:solidFill>
              </a:rPr>
              <a:t>Attach to VN G</a:t>
            </a:r>
            <a:endParaRPr lang="en-US" sz="1200" b="1" dirty="0">
              <a:solidFill>
                <a:schemeClr val="bg1">
                  <a:lumMod val="75000"/>
                </a:schemeClr>
              </a:solidFill>
            </a:endParaRPr>
          </a:p>
        </p:txBody>
      </p:sp>
      <p:cxnSp>
        <p:nvCxnSpPr>
          <p:cNvPr id="121" name="Straight Connector 120"/>
          <p:cNvCxnSpPr/>
          <p:nvPr/>
        </p:nvCxnSpPr>
        <p:spPr>
          <a:xfrm>
            <a:off x="4035902" y="1544820"/>
            <a:ext cx="0" cy="1113125"/>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877759" y="2657945"/>
            <a:ext cx="2158144"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129003" y="2727251"/>
            <a:ext cx="2243942" cy="294208"/>
          </a:xfrm>
          <a:prstGeom prst="rect">
            <a:avLst/>
          </a:prstGeom>
          <a:noFill/>
          <a:ln>
            <a:noFill/>
          </a:ln>
        </p:spPr>
        <p:txBody>
          <a:bodyPr wrap="square" lIns="0" tIns="0" rIns="0" bIns="0" rtlCol="0" anchor="ctr" anchorCtr="0">
            <a:noAutofit/>
          </a:bodyPr>
          <a:lstStyle/>
          <a:p>
            <a:r>
              <a:rPr lang="en-US" sz="1400" dirty="0" smtClean="0"/>
              <a:t>XMPP:</a:t>
            </a:r>
            <a:br>
              <a:rPr lang="en-US" sz="1400" dirty="0" smtClean="0"/>
            </a:br>
            <a:r>
              <a:rPr lang="en-US" sz="1400" dirty="0" smtClean="0"/>
              <a:t>Create routing-instance</a:t>
            </a:r>
          </a:p>
        </p:txBody>
      </p:sp>
      <p:sp>
        <p:nvSpPr>
          <p:cNvPr id="124" name="Oval 123"/>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5" name="Straight Connector 124"/>
          <p:cNvCxnSpPr>
            <a:endCxn id="124"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05" name="Title 1"/>
          <p:cNvSpPr txBox="1">
            <a:spLocks/>
          </p:cNvSpPr>
          <p:nvPr/>
        </p:nvSpPr>
        <p:spPr>
          <a:xfrm>
            <a:off x="569526" y="180554"/>
            <a:ext cx="9864090" cy="667226"/>
          </a:xfrm>
          <a:prstGeom prst="rect">
            <a:avLst/>
          </a:prstGeom>
        </p:spPr>
        <p:txBody>
          <a:bodyPr>
            <a:noAutofit/>
          </a:bodyPr>
          <a:lstStyle/>
          <a:p>
            <a:pPr marL="0" marR="0" lvl="0" indent="0" algn="l" defTabSz="457200" rtl="0" eaLnBrk="1" fontAlgn="base" latinLnBrk="0" hangingPunct="1">
              <a:lnSpc>
                <a:spcPct val="90000"/>
              </a:lnSpc>
              <a:spcBef>
                <a:spcPct val="0"/>
              </a:spcBef>
              <a:spcAft>
                <a:spcPts val="526"/>
              </a:spcAft>
              <a:buClrTx/>
              <a:buSzTx/>
              <a:buFontTx/>
              <a:buNone/>
              <a:tabLst/>
              <a:defRPr/>
            </a:pPr>
            <a:r>
              <a:rPr kumimoji="0" lang="zh-CN" altLang="en-US" sz="1800" b="1" i="0" u="none" strike="noStrike" kern="1200" cap="all" spc="0" normalizeH="0" baseline="0" noProof="0" smtClean="0">
                <a:ln>
                  <a:noFill/>
                </a:ln>
                <a:solidFill>
                  <a:srgbClr val="FFFFFF"/>
                </a:solidFill>
                <a:effectLst/>
                <a:uLnTx/>
                <a:uFillTx/>
                <a:latin typeface="+mj-lt"/>
                <a:ea typeface="+mj-ea"/>
                <a:cs typeface="+mj-cs"/>
              </a:rPr>
              <a:t>用户新建虚拟机</a:t>
            </a:r>
            <a:r>
              <a:rPr kumimoji="0" lang="en-US" altLang="zh-CN" sz="1800" b="1" i="0" u="none" strike="noStrike" kern="1200" cap="all" spc="0" normalizeH="0" baseline="0" noProof="0" smtClean="0">
                <a:ln>
                  <a:noFill/>
                </a:ln>
                <a:solidFill>
                  <a:srgbClr val="FFFFFF"/>
                </a:solidFill>
                <a:effectLst/>
                <a:uLnTx/>
                <a:uFillTx/>
                <a:latin typeface="+mj-lt"/>
                <a:ea typeface="+mj-ea"/>
                <a:cs typeface="+mj-cs"/>
              </a:rPr>
              <a:t>VM G1</a:t>
            </a:r>
            <a:endParaRPr kumimoji="0" lang="en-US" sz="1800" b="1" i="0" u="none" strike="noStrike" kern="1200" cap="all" spc="0" normalizeH="0" baseline="0" noProof="0" dirty="0">
              <a:ln>
                <a:noFill/>
              </a:ln>
              <a:solidFill>
                <a:srgbClr val="FFFFFF"/>
              </a:solidFill>
              <a:effectLst/>
              <a:uLnTx/>
              <a:uFillTx/>
              <a:latin typeface="+mj-lt"/>
              <a:ea typeface="+mj-ea"/>
              <a:cs typeface="+mj-cs"/>
            </a:endParaRPr>
          </a:p>
        </p:txBody>
      </p:sp>
    </p:spTree>
    <p:custDataLst>
      <p:tags r:id="rId1"/>
    </p:custDataLst>
    <p:extLst>
      <p:ext uri="{BB962C8B-B14F-4D97-AF65-F5344CB8AC3E}">
        <p14:creationId xmlns:p14="http://schemas.microsoft.com/office/powerpoint/2010/main" xmlns="" val="2952917239"/>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a:t>
            </a:r>
            <a:r>
              <a:rPr altLang="zh-CN" sz="1800" dirty="0" smtClean="0">
                <a:solidFill>
                  <a:srgbClr val="FFFFFF"/>
                </a:solidFill>
              </a:rPr>
              <a:t>VM G2</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4" name="TextBox 13"/>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02" name="Straight Connector 101"/>
          <p:cNvCxnSpPr/>
          <p:nvPr/>
        </p:nvCxnSpPr>
        <p:spPr>
          <a:xfrm>
            <a:off x="2491831" y="968693"/>
            <a:ext cx="1112" cy="118799"/>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7653" y="972884"/>
            <a:ext cx="3175913" cy="0"/>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28" idx="0"/>
          </p:cNvCxnSpPr>
          <p:nvPr/>
        </p:nvCxnSpPr>
        <p:spPr>
          <a:xfrm>
            <a:off x="5663565" y="972979"/>
            <a:ext cx="3058" cy="113402"/>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888877" y="1086381"/>
            <a:ext cx="1555493" cy="458438"/>
          </a:xfrm>
          <a:prstGeom prst="roundRect">
            <a:avLst>
              <a:gd name="adj" fmla="val 15492"/>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t>Create VM G2</a:t>
            </a:r>
            <a:br>
              <a:rPr lang="en-US" sz="1200" b="1" dirty="0" smtClean="0"/>
            </a:br>
            <a:r>
              <a:rPr lang="en-US" sz="1200" b="1" dirty="0" smtClean="0"/>
              <a:t>Attach to VN G</a:t>
            </a:r>
            <a:endParaRPr lang="en-US" sz="1200" b="1" dirty="0"/>
          </a:p>
        </p:txBody>
      </p:sp>
      <p:sp>
        <p:nvSpPr>
          <p:cNvPr id="103" name="TextBox 102"/>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4" name="Oval 103"/>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5" name="Straight Connector 104"/>
          <p:cNvCxnSpPr>
            <a:stCxn id="103" idx="2"/>
            <a:endCxn id="104"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115066" y="1673975"/>
            <a:ext cx="0" cy="970767"/>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115067" y="2644742"/>
            <a:ext cx="2460396"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167057" y="2385791"/>
            <a:ext cx="1956348" cy="294208"/>
          </a:xfrm>
          <a:prstGeom prst="rect">
            <a:avLst/>
          </a:prstGeom>
          <a:noFill/>
          <a:ln>
            <a:noFill/>
          </a:ln>
        </p:spPr>
        <p:txBody>
          <a:bodyPr wrap="square" lIns="0" tIns="0" rIns="0" bIns="0" rtlCol="0" anchor="ctr" anchorCtr="0">
            <a:noAutofit/>
          </a:bodyPr>
          <a:lstStyle/>
          <a:p>
            <a:r>
              <a:rPr lang="en-US" sz="1400" dirty="0" smtClean="0"/>
              <a:t>Nova: Create VM</a:t>
            </a:r>
          </a:p>
        </p:txBody>
      </p:sp>
      <p:sp>
        <p:nvSpPr>
          <p:cNvPr id="110" name="TextBox 109"/>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cxnSp>
        <p:nvCxnSpPr>
          <p:cNvPr id="112" name="Straight Connector 111"/>
          <p:cNvCxnSpPr/>
          <p:nvPr/>
        </p:nvCxnSpPr>
        <p:spPr>
          <a:xfrm>
            <a:off x="861602" y="265178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1379467358"/>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a:t>
            </a:r>
            <a:r>
              <a:rPr altLang="zh-CN" sz="1800" dirty="0" smtClean="0">
                <a:solidFill>
                  <a:srgbClr val="FFFFFF"/>
                </a:solidFill>
              </a:rPr>
              <a:t>VM G2</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895703"/>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cxnSp>
        <p:nvCxnSpPr>
          <p:cNvPr id="103" name="Straight Connector 102"/>
          <p:cNvCxnSpPr>
            <a:stCxn id="238" idx="2"/>
          </p:cNvCxnSpPr>
          <p:nvPr/>
        </p:nvCxnSpPr>
        <p:spPr>
          <a:xfrm>
            <a:off x="2737079" y="1673975"/>
            <a:ext cx="0" cy="221653"/>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608593" y="1544820"/>
            <a:ext cx="0" cy="350808"/>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cxnSp>
        <p:nvCxnSpPr>
          <p:cNvPr id="113" name="Straight Connector 112"/>
          <p:cNvCxnSpPr/>
          <p:nvPr/>
        </p:nvCxnSpPr>
        <p:spPr>
          <a:xfrm>
            <a:off x="2737079" y="1885950"/>
            <a:ext cx="871514" cy="2467"/>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692726" y="1952067"/>
            <a:ext cx="1956348" cy="294208"/>
          </a:xfrm>
          <a:prstGeom prst="rect">
            <a:avLst/>
          </a:prstGeom>
          <a:noFill/>
          <a:ln>
            <a:noFill/>
          </a:ln>
        </p:spPr>
        <p:txBody>
          <a:bodyPr wrap="square" lIns="0" tIns="0" rIns="0" bIns="0" rtlCol="0" anchor="ctr" anchorCtr="0">
            <a:noAutofit/>
          </a:bodyPr>
          <a:lstStyle/>
          <a:p>
            <a:pPr algn="r"/>
            <a:r>
              <a:rPr lang="en-US" sz="1400" dirty="0" smtClean="0"/>
              <a:t>Neutron:</a:t>
            </a:r>
            <a:br>
              <a:rPr lang="en-US" sz="1400" dirty="0" smtClean="0"/>
            </a:br>
            <a:r>
              <a:rPr lang="en-US" sz="1400" dirty="0" smtClean="0"/>
              <a:t>Attach VM to VN</a:t>
            </a:r>
          </a:p>
        </p:txBody>
      </p:sp>
      <p:cxnSp>
        <p:nvCxnSpPr>
          <p:cNvPr id="117" name="Straight Connector 116"/>
          <p:cNvCxnSpPr/>
          <p:nvPr/>
        </p:nvCxnSpPr>
        <p:spPr>
          <a:xfrm>
            <a:off x="2491831" y="968693"/>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87653" y="972884"/>
            <a:ext cx="3175913" cy="0"/>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20" idx="0"/>
          </p:cNvCxnSpPr>
          <p:nvPr/>
        </p:nvCxnSpPr>
        <p:spPr>
          <a:xfrm>
            <a:off x="5663565" y="972979"/>
            <a:ext cx="3058" cy="113402"/>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4888877" y="1086381"/>
            <a:ext cx="1555493" cy="458438"/>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solidFill>
                  <a:schemeClr val="bg1">
                    <a:lumMod val="75000"/>
                  </a:schemeClr>
                </a:solidFill>
              </a:rPr>
              <a:t>Create VM G2</a:t>
            </a:r>
            <a:br>
              <a:rPr lang="en-US" sz="1200" b="1" dirty="0" smtClean="0">
                <a:solidFill>
                  <a:schemeClr val="bg1">
                    <a:lumMod val="75000"/>
                  </a:schemeClr>
                </a:solidFill>
              </a:rPr>
            </a:br>
            <a:r>
              <a:rPr lang="en-US" sz="1200" b="1" dirty="0" smtClean="0">
                <a:solidFill>
                  <a:schemeClr val="bg1">
                    <a:lumMod val="75000"/>
                  </a:schemeClr>
                </a:solidFill>
              </a:rPr>
              <a:t>Attach to VN G</a:t>
            </a:r>
            <a:endParaRPr lang="en-US" sz="1200" b="1" dirty="0">
              <a:solidFill>
                <a:schemeClr val="bg1">
                  <a:lumMod val="75000"/>
                </a:schemeClr>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035902" y="1544820"/>
            <a:ext cx="0" cy="1113125"/>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035904" y="2657945"/>
            <a:ext cx="539560"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129003" y="2727251"/>
            <a:ext cx="2243942" cy="294208"/>
          </a:xfrm>
          <a:prstGeom prst="rect">
            <a:avLst/>
          </a:prstGeom>
          <a:noFill/>
          <a:ln>
            <a:noFill/>
          </a:ln>
        </p:spPr>
        <p:txBody>
          <a:bodyPr wrap="square" lIns="0" tIns="0" rIns="0" bIns="0" rtlCol="0" anchor="ctr" anchorCtr="0">
            <a:noAutofit/>
          </a:bodyPr>
          <a:lstStyle/>
          <a:p>
            <a:pPr algn="r"/>
            <a:r>
              <a:rPr lang="en-US" sz="1400" dirty="0" smtClean="0"/>
              <a:t>XMPP:</a:t>
            </a:r>
            <a:br>
              <a:rPr lang="en-US" sz="1400" dirty="0" smtClean="0"/>
            </a:br>
            <a:r>
              <a:rPr lang="en-US" sz="1400" dirty="0" smtClean="0"/>
              <a:t>Create routing-instance</a:t>
            </a:r>
          </a:p>
        </p:txBody>
      </p: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5" name="Straight Connector 124"/>
          <p:cNvCxnSpPr>
            <a:stCxn id="124"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61602" y="265178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882009" y="2647498"/>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939489921"/>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网络虚拟化演进方向</a:t>
            </a:r>
            <a:endParaRPr lang="en-US" dirty="0"/>
          </a:p>
        </p:txBody>
      </p:sp>
      <p:grpSp>
        <p:nvGrpSpPr>
          <p:cNvPr id="32" name="Group 31"/>
          <p:cNvGrpSpPr/>
          <p:nvPr/>
        </p:nvGrpSpPr>
        <p:grpSpPr>
          <a:xfrm>
            <a:off x="983081" y="3135655"/>
            <a:ext cx="9620476" cy="1205894"/>
            <a:chOff x="983080" y="2949679"/>
            <a:chExt cx="9620476" cy="1205894"/>
          </a:xfrm>
        </p:grpSpPr>
        <p:grpSp>
          <p:nvGrpSpPr>
            <p:cNvPr id="33" name="Group 32"/>
            <p:cNvGrpSpPr/>
            <p:nvPr/>
          </p:nvGrpSpPr>
          <p:grpSpPr>
            <a:xfrm>
              <a:off x="983080" y="2949679"/>
              <a:ext cx="9620476" cy="1205894"/>
              <a:chOff x="983080" y="2949679"/>
              <a:chExt cx="9620476" cy="1205894"/>
            </a:xfrm>
          </p:grpSpPr>
          <p:sp>
            <p:nvSpPr>
              <p:cNvPr id="41" name="Rectangle 9"/>
              <p:cNvSpPr/>
              <p:nvPr/>
            </p:nvSpPr>
            <p:spPr>
              <a:xfrm>
                <a:off x="983080" y="3120256"/>
                <a:ext cx="8971937" cy="919459"/>
              </a:xfrm>
              <a:custGeom>
                <a:avLst/>
                <a:gdLst>
                  <a:gd name="connsiteX0" fmla="*/ 0 w 9871075"/>
                  <a:gd name="connsiteY0" fmla="*/ 0 h 147537"/>
                  <a:gd name="connsiteX1" fmla="*/ 9871075 w 9871075"/>
                  <a:gd name="connsiteY1" fmla="*/ 0 h 147537"/>
                  <a:gd name="connsiteX2" fmla="*/ 9871075 w 9871075"/>
                  <a:gd name="connsiteY2" fmla="*/ 147537 h 147537"/>
                  <a:gd name="connsiteX3" fmla="*/ 0 w 9871075"/>
                  <a:gd name="connsiteY3" fmla="*/ 147537 h 147537"/>
                  <a:gd name="connsiteX4" fmla="*/ 0 w 9871075"/>
                  <a:gd name="connsiteY4" fmla="*/ 0 h 147537"/>
                  <a:gd name="connsiteX0" fmla="*/ 0 w 9871075"/>
                  <a:gd name="connsiteY0" fmla="*/ 180622 h 328159"/>
                  <a:gd name="connsiteX1" fmla="*/ 9871075 w 9871075"/>
                  <a:gd name="connsiteY1" fmla="*/ 0 h 328159"/>
                  <a:gd name="connsiteX2" fmla="*/ 9871075 w 9871075"/>
                  <a:gd name="connsiteY2" fmla="*/ 328159 h 328159"/>
                  <a:gd name="connsiteX3" fmla="*/ 0 w 9871075"/>
                  <a:gd name="connsiteY3" fmla="*/ 328159 h 328159"/>
                  <a:gd name="connsiteX4" fmla="*/ 0 w 9871075"/>
                  <a:gd name="connsiteY4" fmla="*/ 180622 h 328159"/>
                  <a:gd name="connsiteX0" fmla="*/ 0 w 9871075"/>
                  <a:gd name="connsiteY0" fmla="*/ 237066 h 328159"/>
                  <a:gd name="connsiteX1" fmla="*/ 9871075 w 9871075"/>
                  <a:gd name="connsiteY1" fmla="*/ 0 h 328159"/>
                  <a:gd name="connsiteX2" fmla="*/ 9871075 w 9871075"/>
                  <a:gd name="connsiteY2" fmla="*/ 328159 h 328159"/>
                  <a:gd name="connsiteX3" fmla="*/ 0 w 9871075"/>
                  <a:gd name="connsiteY3" fmla="*/ 328159 h 328159"/>
                  <a:gd name="connsiteX4" fmla="*/ 0 w 9871075"/>
                  <a:gd name="connsiteY4" fmla="*/ 237066 h 328159"/>
                  <a:gd name="connsiteX0" fmla="*/ 0 w 9871075"/>
                  <a:gd name="connsiteY0" fmla="*/ 282222 h 328159"/>
                  <a:gd name="connsiteX1" fmla="*/ 9871075 w 9871075"/>
                  <a:gd name="connsiteY1" fmla="*/ 0 h 328159"/>
                  <a:gd name="connsiteX2" fmla="*/ 9871075 w 9871075"/>
                  <a:gd name="connsiteY2" fmla="*/ 328159 h 328159"/>
                  <a:gd name="connsiteX3" fmla="*/ 0 w 9871075"/>
                  <a:gd name="connsiteY3" fmla="*/ 328159 h 328159"/>
                  <a:gd name="connsiteX4" fmla="*/ 0 w 9871075"/>
                  <a:gd name="connsiteY4" fmla="*/ 282222 h 328159"/>
                  <a:gd name="connsiteX0" fmla="*/ 0 w 9871075"/>
                  <a:gd name="connsiteY0" fmla="*/ 290876 h 328159"/>
                  <a:gd name="connsiteX1" fmla="*/ 9871075 w 9871075"/>
                  <a:gd name="connsiteY1" fmla="*/ 0 h 328159"/>
                  <a:gd name="connsiteX2" fmla="*/ 9871075 w 9871075"/>
                  <a:gd name="connsiteY2" fmla="*/ 328159 h 328159"/>
                  <a:gd name="connsiteX3" fmla="*/ 0 w 9871075"/>
                  <a:gd name="connsiteY3" fmla="*/ 328159 h 328159"/>
                  <a:gd name="connsiteX4" fmla="*/ 0 w 9871075"/>
                  <a:gd name="connsiteY4" fmla="*/ 290876 h 328159"/>
                  <a:gd name="connsiteX0" fmla="*/ 0 w 9871075"/>
                  <a:gd name="connsiteY0" fmla="*/ 290876 h 328159"/>
                  <a:gd name="connsiteX1" fmla="*/ 9871075 w 9871075"/>
                  <a:gd name="connsiteY1" fmla="*/ 0 h 328159"/>
                  <a:gd name="connsiteX2" fmla="*/ 9871075 w 9871075"/>
                  <a:gd name="connsiteY2" fmla="*/ 328159 h 328159"/>
                  <a:gd name="connsiteX3" fmla="*/ 0 w 9871075"/>
                  <a:gd name="connsiteY3" fmla="*/ 328159 h 328159"/>
                  <a:gd name="connsiteX4" fmla="*/ 0 w 9871075"/>
                  <a:gd name="connsiteY4" fmla="*/ 290876 h 328159"/>
                  <a:gd name="connsiteX0" fmla="*/ 0 w 9871075"/>
                  <a:gd name="connsiteY0" fmla="*/ 264914 h 302197"/>
                  <a:gd name="connsiteX1" fmla="*/ 9871075 w 9871075"/>
                  <a:gd name="connsiteY1" fmla="*/ 0 h 302197"/>
                  <a:gd name="connsiteX2" fmla="*/ 9871075 w 9871075"/>
                  <a:gd name="connsiteY2" fmla="*/ 302197 h 302197"/>
                  <a:gd name="connsiteX3" fmla="*/ 0 w 9871075"/>
                  <a:gd name="connsiteY3" fmla="*/ 302197 h 302197"/>
                  <a:gd name="connsiteX4" fmla="*/ 0 w 9871075"/>
                  <a:gd name="connsiteY4" fmla="*/ 264914 h 30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1075" h="302197">
                    <a:moveTo>
                      <a:pt x="0" y="264914"/>
                    </a:moveTo>
                    <a:lnTo>
                      <a:pt x="9871075" y="0"/>
                    </a:lnTo>
                    <a:lnTo>
                      <a:pt x="9871075" y="302197"/>
                    </a:lnTo>
                    <a:lnTo>
                      <a:pt x="0" y="302197"/>
                    </a:lnTo>
                    <a:lnTo>
                      <a:pt x="0" y="264914"/>
                    </a:lnTo>
                    <a:close/>
                  </a:path>
                </a:pathLst>
              </a:custGeom>
              <a:solidFill>
                <a:srgbClr val="E26C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27432" rtlCol="0" anchor="b" anchorCtr="0"/>
              <a:lstStyle/>
              <a:p>
                <a:pPr algn="r">
                  <a:spcAft>
                    <a:spcPts val="600"/>
                  </a:spcAft>
                </a:pPr>
                <a:endParaRPr lang="en-US" sz="1200" b="1" dirty="0">
                  <a:solidFill>
                    <a:srgbClr val="282828"/>
                  </a:solidFill>
                  <a:latin typeface="Arial"/>
                </a:endParaRPr>
              </a:p>
            </p:txBody>
          </p:sp>
          <p:sp>
            <p:nvSpPr>
              <p:cNvPr id="45" name="Isosceles Triangle 44"/>
              <p:cNvSpPr/>
              <p:nvPr/>
            </p:nvSpPr>
            <p:spPr>
              <a:xfrm rot="5400000">
                <a:off x="9671472" y="3223489"/>
                <a:ext cx="1205894" cy="658274"/>
              </a:xfrm>
              <a:prstGeom prst="triangle">
                <a:avLst>
                  <a:gd name="adj" fmla="val 51490"/>
                </a:avLst>
              </a:prstGeom>
              <a:solidFill>
                <a:srgbClr val="E26C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27432" rtlCol="0" anchor="b" anchorCtr="0"/>
              <a:lstStyle/>
              <a:p>
                <a:pPr algn="r">
                  <a:spcAft>
                    <a:spcPts val="600"/>
                  </a:spcAft>
                </a:pPr>
                <a:endParaRPr lang="en-US" sz="1200" b="1">
                  <a:solidFill>
                    <a:srgbClr val="282828"/>
                  </a:solidFill>
                  <a:latin typeface="Arial"/>
                </a:endParaRPr>
              </a:p>
            </p:txBody>
          </p:sp>
        </p:grpSp>
        <p:sp>
          <p:nvSpPr>
            <p:cNvPr id="34" name="TextBox 33"/>
            <p:cNvSpPr txBox="1"/>
            <p:nvPr/>
          </p:nvSpPr>
          <p:spPr>
            <a:xfrm>
              <a:off x="7158191" y="3721609"/>
              <a:ext cx="3040025" cy="338554"/>
            </a:xfrm>
            <a:prstGeom prst="rect">
              <a:avLst/>
            </a:prstGeom>
            <a:noFill/>
          </p:spPr>
          <p:txBody>
            <a:bodyPr wrap="square" rtlCol="0" anchor="b" anchorCtr="0">
              <a:spAutoFit/>
            </a:bodyPr>
            <a:lstStyle/>
            <a:p>
              <a:pPr algn="ctr"/>
              <a:r>
                <a:rPr lang="en-US" b="1" dirty="0" smtClean="0">
                  <a:solidFill>
                    <a:srgbClr val="282828"/>
                  </a:solidFill>
                  <a:latin typeface="Arial"/>
                </a:rPr>
                <a:t>Virtual Network Overlays</a:t>
              </a:r>
              <a:endParaRPr lang="en-US" b="1" dirty="0">
                <a:solidFill>
                  <a:srgbClr val="282828"/>
                </a:solidFill>
                <a:latin typeface="Arial"/>
              </a:endParaRPr>
            </a:p>
          </p:txBody>
        </p:sp>
      </p:grpSp>
      <p:grpSp>
        <p:nvGrpSpPr>
          <p:cNvPr id="46" name="Group 45"/>
          <p:cNvGrpSpPr/>
          <p:nvPr/>
        </p:nvGrpSpPr>
        <p:grpSpPr>
          <a:xfrm>
            <a:off x="1055388" y="3482140"/>
            <a:ext cx="6153845" cy="812095"/>
            <a:chOff x="1055387" y="3296163"/>
            <a:chExt cx="6153845" cy="812095"/>
          </a:xfrm>
        </p:grpSpPr>
        <p:sp>
          <p:nvSpPr>
            <p:cNvPr id="47" name="Rectangle 9"/>
            <p:cNvSpPr/>
            <p:nvPr/>
          </p:nvSpPr>
          <p:spPr>
            <a:xfrm>
              <a:off x="1055387" y="3380130"/>
              <a:ext cx="5697467" cy="659585"/>
            </a:xfrm>
            <a:custGeom>
              <a:avLst/>
              <a:gdLst/>
              <a:ahLst/>
              <a:cxnLst/>
              <a:rect l="l" t="t" r="r" b="b"/>
              <a:pathLst>
                <a:path w="4431696" h="172643">
                  <a:moveTo>
                    <a:pt x="4431696" y="0"/>
                  </a:moveTo>
                  <a:lnTo>
                    <a:pt x="4431696" y="172643"/>
                  </a:lnTo>
                  <a:lnTo>
                    <a:pt x="0" y="172643"/>
                  </a:lnTo>
                  <a:lnTo>
                    <a:pt x="0" y="126706"/>
                  </a:lnTo>
                  <a:close/>
                </a:path>
              </a:pathLst>
            </a:custGeom>
            <a:solidFill>
              <a:srgbClr val="FF9A3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dirty="0">
                <a:solidFill>
                  <a:srgbClr val="282828"/>
                </a:solidFill>
                <a:latin typeface="Arial"/>
              </a:endParaRPr>
            </a:p>
          </p:txBody>
        </p:sp>
        <p:sp>
          <p:nvSpPr>
            <p:cNvPr id="48" name="TextBox 47"/>
            <p:cNvSpPr txBox="1"/>
            <p:nvPr/>
          </p:nvSpPr>
          <p:spPr>
            <a:xfrm>
              <a:off x="4185723" y="3721608"/>
              <a:ext cx="2695034" cy="338554"/>
            </a:xfrm>
            <a:prstGeom prst="rect">
              <a:avLst/>
            </a:prstGeom>
            <a:noFill/>
          </p:spPr>
          <p:txBody>
            <a:bodyPr wrap="square" rtlCol="0" anchor="b" anchorCtr="0">
              <a:spAutoFit/>
            </a:bodyPr>
            <a:lstStyle/>
            <a:p>
              <a:r>
                <a:rPr lang="en-US" b="1" dirty="0" smtClean="0">
                  <a:solidFill>
                    <a:srgbClr val="282828"/>
                  </a:solidFill>
                  <a:latin typeface="Arial"/>
                </a:rPr>
                <a:t>Reactive End-to-End</a:t>
              </a:r>
              <a:endParaRPr lang="en-US" b="1" dirty="0">
                <a:solidFill>
                  <a:srgbClr val="282828"/>
                </a:solidFill>
                <a:latin typeface="Arial"/>
              </a:endParaRPr>
            </a:p>
          </p:txBody>
        </p:sp>
        <p:sp>
          <p:nvSpPr>
            <p:cNvPr id="49" name="Isosceles Triangle 48"/>
            <p:cNvSpPr/>
            <p:nvPr/>
          </p:nvSpPr>
          <p:spPr>
            <a:xfrm rot="5400000">
              <a:off x="6541217" y="3440244"/>
              <a:ext cx="812095" cy="523934"/>
            </a:xfrm>
            <a:prstGeom prst="triangle">
              <a:avLst>
                <a:gd name="adj" fmla="val 47727"/>
              </a:avLst>
            </a:prstGeom>
            <a:solidFill>
              <a:srgbClr val="FF9A3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rgbClr val="282828"/>
                </a:solidFill>
                <a:latin typeface="Arial"/>
              </a:endParaRPr>
            </a:p>
          </p:txBody>
        </p:sp>
      </p:grpSp>
      <p:grpSp>
        <p:nvGrpSpPr>
          <p:cNvPr id="51" name="Group 50"/>
          <p:cNvGrpSpPr/>
          <p:nvPr/>
        </p:nvGrpSpPr>
        <p:grpSpPr>
          <a:xfrm>
            <a:off x="524183" y="4280798"/>
            <a:ext cx="3107585" cy="2077379"/>
            <a:chOff x="524182" y="4094821"/>
            <a:chExt cx="3107585" cy="2077379"/>
          </a:xfrm>
        </p:grpSpPr>
        <p:sp>
          <p:nvSpPr>
            <p:cNvPr id="52" name="Rectangle 51"/>
            <p:cNvSpPr/>
            <p:nvPr/>
          </p:nvSpPr>
          <p:spPr>
            <a:xfrm>
              <a:off x="524182" y="4094821"/>
              <a:ext cx="3107585" cy="2077379"/>
            </a:xfrm>
            <a:prstGeom prst="rect">
              <a:avLst/>
            </a:prstGeom>
            <a:gradFill>
              <a:gsLst>
                <a:gs pos="0">
                  <a:schemeClr val="accent1">
                    <a:alpha val="35000"/>
                  </a:schemeClr>
                </a:gs>
                <a:gs pos="35000">
                  <a:schemeClr val="bg1">
                    <a:lumMod val="90000"/>
                    <a:lumOff val="10000"/>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1896">
                <a:lnSpc>
                  <a:spcPct val="90000"/>
                </a:lnSpc>
                <a:spcAft>
                  <a:spcPts val="300"/>
                </a:spcAft>
                <a:defRPr/>
              </a:pPr>
              <a:endParaRPr lang="en-US" dirty="0">
                <a:solidFill>
                  <a:srgbClr val="FFFFFF"/>
                </a:solidFill>
                <a:latin typeface="Arial"/>
              </a:endParaRPr>
            </a:p>
          </p:txBody>
        </p:sp>
        <p:sp>
          <p:nvSpPr>
            <p:cNvPr id="53" name="Rectangle 52"/>
            <p:cNvSpPr/>
            <p:nvPr/>
          </p:nvSpPr>
          <p:spPr>
            <a:xfrm>
              <a:off x="553999" y="4188883"/>
              <a:ext cx="2786142" cy="584801"/>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defTabSz="821406">
                <a:lnSpc>
                  <a:spcPct val="90000"/>
                </a:lnSpc>
                <a:spcAft>
                  <a:spcPts val="300"/>
                </a:spcAft>
              </a:pPr>
              <a:r>
                <a:rPr lang="en-US" sz="2400" dirty="0" smtClean="0">
                  <a:solidFill>
                    <a:schemeClr val="accent4">
                      <a:lumMod val="40000"/>
                      <a:lumOff val="60000"/>
                    </a:schemeClr>
                  </a:solidFill>
                  <a:latin typeface="Arial"/>
                </a:rPr>
                <a:t>VLAN configured </a:t>
              </a:r>
            </a:p>
            <a:p>
              <a:pPr defTabSz="821406">
                <a:lnSpc>
                  <a:spcPct val="90000"/>
                </a:lnSpc>
                <a:spcAft>
                  <a:spcPts val="300"/>
                </a:spcAft>
              </a:pPr>
              <a:r>
                <a:rPr lang="en-US" sz="2400" dirty="0" smtClean="0">
                  <a:solidFill>
                    <a:schemeClr val="accent4">
                      <a:lumMod val="40000"/>
                      <a:lumOff val="60000"/>
                    </a:schemeClr>
                  </a:solidFill>
                  <a:latin typeface="Arial"/>
                </a:rPr>
                <a:t>on </a:t>
              </a:r>
              <a:r>
                <a:rPr lang="en-US" sz="2400" smtClean="0">
                  <a:solidFill>
                    <a:schemeClr val="accent4">
                      <a:lumMod val="40000"/>
                      <a:lumOff val="60000"/>
                    </a:schemeClr>
                  </a:solidFill>
                  <a:latin typeface="Arial"/>
                </a:rPr>
                <a:t>physical switches</a:t>
              </a:r>
              <a:endParaRPr lang="en-US" sz="1000" dirty="0" smtClean="0">
                <a:solidFill>
                  <a:schemeClr val="accent4">
                    <a:lumMod val="40000"/>
                    <a:lumOff val="60000"/>
                  </a:schemeClr>
                </a:solidFill>
                <a:latin typeface="Arial"/>
              </a:endParaRPr>
            </a:p>
          </p:txBody>
        </p:sp>
      </p:grpSp>
      <p:grpSp>
        <p:nvGrpSpPr>
          <p:cNvPr id="54" name="Group 53"/>
          <p:cNvGrpSpPr/>
          <p:nvPr/>
        </p:nvGrpSpPr>
        <p:grpSpPr>
          <a:xfrm>
            <a:off x="3702439" y="4280798"/>
            <a:ext cx="3107585" cy="2077379"/>
            <a:chOff x="3702439" y="4094821"/>
            <a:chExt cx="3107585" cy="2077379"/>
          </a:xfrm>
        </p:grpSpPr>
        <p:sp>
          <p:nvSpPr>
            <p:cNvPr id="56" name="Rectangle 55"/>
            <p:cNvSpPr/>
            <p:nvPr/>
          </p:nvSpPr>
          <p:spPr>
            <a:xfrm>
              <a:off x="3702439" y="4094821"/>
              <a:ext cx="3107585" cy="2077379"/>
            </a:xfrm>
            <a:prstGeom prst="rect">
              <a:avLst/>
            </a:prstGeom>
            <a:gradFill>
              <a:gsLst>
                <a:gs pos="0">
                  <a:schemeClr val="accent1">
                    <a:alpha val="35000"/>
                  </a:schemeClr>
                </a:gs>
                <a:gs pos="35000">
                  <a:schemeClr val="bg1">
                    <a:lumMod val="90000"/>
                    <a:lumOff val="10000"/>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1896">
                <a:lnSpc>
                  <a:spcPct val="90000"/>
                </a:lnSpc>
                <a:spcAft>
                  <a:spcPts val="300"/>
                </a:spcAft>
                <a:defRPr/>
              </a:pPr>
              <a:endParaRPr lang="en-US" dirty="0">
                <a:solidFill>
                  <a:srgbClr val="FFFFFF"/>
                </a:solidFill>
                <a:latin typeface="Arial"/>
              </a:endParaRPr>
            </a:p>
          </p:txBody>
        </p:sp>
        <p:sp>
          <p:nvSpPr>
            <p:cNvPr id="57" name="Rectangle 56"/>
            <p:cNvSpPr/>
            <p:nvPr/>
          </p:nvSpPr>
          <p:spPr>
            <a:xfrm>
              <a:off x="3732256" y="4188883"/>
              <a:ext cx="2861259" cy="584801"/>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defTabSz="821406">
                <a:lnSpc>
                  <a:spcPct val="90000"/>
                </a:lnSpc>
                <a:spcAft>
                  <a:spcPts val="300"/>
                </a:spcAft>
              </a:pPr>
              <a:r>
                <a:rPr lang="en-US" sz="2400" dirty="0" smtClean="0">
                  <a:solidFill>
                    <a:schemeClr val="accent4">
                      <a:lumMod val="60000"/>
                      <a:lumOff val="40000"/>
                    </a:schemeClr>
                  </a:solidFill>
                  <a:latin typeface="Arial"/>
                </a:rPr>
                <a:t>Requires </a:t>
              </a:r>
              <a:r>
                <a:rPr lang="en-US" sz="2400" dirty="0">
                  <a:solidFill>
                    <a:schemeClr val="accent4">
                      <a:lumMod val="60000"/>
                      <a:lumOff val="40000"/>
                    </a:schemeClr>
                  </a:solidFill>
                  <a:latin typeface="Arial"/>
                </a:rPr>
                <a:t>programming </a:t>
              </a:r>
              <a:endParaRPr lang="en-US" sz="2400" dirty="0" smtClean="0">
                <a:solidFill>
                  <a:schemeClr val="accent4">
                    <a:lumMod val="60000"/>
                    <a:lumOff val="40000"/>
                  </a:schemeClr>
                </a:solidFill>
                <a:latin typeface="Arial"/>
              </a:endParaRPr>
            </a:p>
            <a:p>
              <a:pPr defTabSz="821406">
                <a:lnSpc>
                  <a:spcPct val="90000"/>
                </a:lnSpc>
                <a:spcAft>
                  <a:spcPts val="300"/>
                </a:spcAft>
              </a:pPr>
              <a:r>
                <a:rPr lang="en-US" sz="2400" dirty="0" smtClean="0">
                  <a:solidFill>
                    <a:schemeClr val="accent4">
                      <a:lumMod val="60000"/>
                      <a:lumOff val="40000"/>
                    </a:schemeClr>
                  </a:solidFill>
                  <a:latin typeface="Arial"/>
                </a:rPr>
                <a:t>of </a:t>
              </a:r>
              <a:r>
                <a:rPr lang="en-US" sz="2400">
                  <a:solidFill>
                    <a:schemeClr val="accent4">
                      <a:lumMod val="60000"/>
                      <a:lumOff val="40000"/>
                    </a:schemeClr>
                  </a:solidFill>
                  <a:latin typeface="Arial"/>
                </a:rPr>
                <a:t>flows </a:t>
              </a:r>
              <a:endParaRPr lang="en-US" sz="1000" dirty="0" smtClean="0">
                <a:solidFill>
                  <a:schemeClr val="accent4">
                    <a:lumMod val="60000"/>
                    <a:lumOff val="40000"/>
                  </a:schemeClr>
                </a:solidFill>
                <a:latin typeface="Arial"/>
              </a:endParaRPr>
            </a:p>
          </p:txBody>
        </p:sp>
      </p:grpSp>
      <p:grpSp>
        <p:nvGrpSpPr>
          <p:cNvPr id="64" name="Group 63"/>
          <p:cNvGrpSpPr/>
          <p:nvPr/>
        </p:nvGrpSpPr>
        <p:grpSpPr>
          <a:xfrm>
            <a:off x="6880697" y="4280798"/>
            <a:ext cx="3165526" cy="2077379"/>
            <a:chOff x="6880696" y="4094821"/>
            <a:chExt cx="3165525" cy="2077379"/>
          </a:xfrm>
        </p:grpSpPr>
        <p:sp>
          <p:nvSpPr>
            <p:cNvPr id="65" name="Rectangle 64"/>
            <p:cNvSpPr/>
            <p:nvPr/>
          </p:nvSpPr>
          <p:spPr>
            <a:xfrm>
              <a:off x="6880696" y="4094821"/>
              <a:ext cx="3107585" cy="2077379"/>
            </a:xfrm>
            <a:prstGeom prst="rect">
              <a:avLst/>
            </a:prstGeom>
            <a:gradFill>
              <a:gsLst>
                <a:gs pos="0">
                  <a:schemeClr val="accent1">
                    <a:alpha val="35000"/>
                  </a:schemeClr>
                </a:gs>
                <a:gs pos="35000">
                  <a:schemeClr val="bg1">
                    <a:lumMod val="90000"/>
                    <a:lumOff val="10000"/>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821896">
                <a:lnSpc>
                  <a:spcPct val="90000"/>
                </a:lnSpc>
                <a:spcAft>
                  <a:spcPts val="300"/>
                </a:spcAft>
                <a:defRPr/>
              </a:pPr>
              <a:endParaRPr lang="en-US" dirty="0">
                <a:solidFill>
                  <a:srgbClr val="FFFFFF"/>
                </a:solidFill>
                <a:latin typeface="Arial"/>
              </a:endParaRPr>
            </a:p>
          </p:txBody>
        </p:sp>
        <p:sp>
          <p:nvSpPr>
            <p:cNvPr id="66" name="Rectangle 65"/>
            <p:cNvSpPr/>
            <p:nvPr/>
          </p:nvSpPr>
          <p:spPr>
            <a:xfrm>
              <a:off x="6910575" y="4188883"/>
              <a:ext cx="3135646" cy="584801"/>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defTabSz="821406">
                <a:lnSpc>
                  <a:spcPct val="90000"/>
                </a:lnSpc>
                <a:spcAft>
                  <a:spcPts val="300"/>
                </a:spcAft>
              </a:pPr>
              <a:r>
                <a:rPr lang="en-US" sz="2400" smtClean="0">
                  <a:solidFill>
                    <a:schemeClr val="accent4"/>
                  </a:solidFill>
                  <a:latin typeface="Arial"/>
                </a:rPr>
                <a:t>No impact </a:t>
              </a:r>
              <a:br>
                <a:rPr lang="en-US" sz="2400" smtClean="0">
                  <a:solidFill>
                    <a:schemeClr val="accent4"/>
                  </a:solidFill>
                  <a:latin typeface="Arial"/>
                </a:rPr>
              </a:br>
              <a:r>
                <a:rPr lang="en-US" sz="2400" smtClean="0">
                  <a:solidFill>
                    <a:schemeClr val="accent4"/>
                  </a:solidFill>
                  <a:latin typeface="Arial"/>
                </a:rPr>
                <a:t>to physical </a:t>
              </a:r>
              <a:br>
                <a:rPr lang="en-US" sz="2400" smtClean="0">
                  <a:solidFill>
                    <a:schemeClr val="accent4"/>
                  </a:solidFill>
                  <a:latin typeface="Arial"/>
                </a:rPr>
              </a:br>
              <a:r>
                <a:rPr lang="en-US" sz="2400" smtClean="0">
                  <a:solidFill>
                    <a:schemeClr val="accent4"/>
                  </a:solidFill>
                  <a:latin typeface="Arial"/>
                </a:rPr>
                <a:t>network</a:t>
              </a:r>
              <a:endParaRPr lang="en-US" sz="1000" dirty="0" smtClean="0">
                <a:solidFill>
                  <a:schemeClr val="accent4"/>
                </a:solidFill>
                <a:latin typeface="Arial"/>
              </a:endParaRPr>
            </a:p>
          </p:txBody>
        </p:sp>
      </p:grpSp>
      <p:grpSp>
        <p:nvGrpSpPr>
          <p:cNvPr id="67" name="Group 66"/>
          <p:cNvGrpSpPr/>
          <p:nvPr/>
        </p:nvGrpSpPr>
        <p:grpSpPr>
          <a:xfrm>
            <a:off x="524181" y="3780914"/>
            <a:ext cx="3398050" cy="489136"/>
            <a:chOff x="524182" y="3594935"/>
            <a:chExt cx="3398049" cy="489136"/>
          </a:xfrm>
        </p:grpSpPr>
        <p:sp>
          <p:nvSpPr>
            <p:cNvPr id="68" name="Rectangle 9"/>
            <p:cNvSpPr/>
            <p:nvPr/>
          </p:nvSpPr>
          <p:spPr>
            <a:xfrm>
              <a:off x="524182" y="3652121"/>
              <a:ext cx="3107585" cy="387594"/>
            </a:xfrm>
            <a:custGeom>
              <a:avLst/>
              <a:gdLst/>
              <a:ahLst/>
              <a:cxnLst/>
              <a:rect l="l" t="t" r="r" b="b"/>
              <a:pathLst>
                <a:path w="1948140" h="101636">
                  <a:moveTo>
                    <a:pt x="1948140" y="0"/>
                  </a:moveTo>
                  <a:lnTo>
                    <a:pt x="1948140" y="101636"/>
                  </a:lnTo>
                  <a:lnTo>
                    <a:pt x="0" y="101636"/>
                  </a:lnTo>
                  <a:lnTo>
                    <a:pt x="0" y="55699"/>
                  </a:lnTo>
                  <a:close/>
                </a:path>
              </a:pathLst>
            </a:custGeom>
            <a:solidFill>
              <a:srgbClr val="FFBF8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dirty="0">
                <a:solidFill>
                  <a:srgbClr val="282828"/>
                </a:solidFill>
                <a:latin typeface="Arial"/>
              </a:endParaRPr>
            </a:p>
          </p:txBody>
        </p:sp>
        <p:sp>
          <p:nvSpPr>
            <p:cNvPr id="69" name="TextBox 68"/>
            <p:cNvSpPr txBox="1"/>
            <p:nvPr/>
          </p:nvSpPr>
          <p:spPr>
            <a:xfrm>
              <a:off x="1352135" y="3721609"/>
              <a:ext cx="2430446" cy="338554"/>
            </a:xfrm>
            <a:prstGeom prst="rect">
              <a:avLst/>
            </a:prstGeom>
            <a:noFill/>
          </p:spPr>
          <p:txBody>
            <a:bodyPr wrap="square" rtlCol="0" anchor="b" anchorCtr="0">
              <a:spAutoFit/>
            </a:bodyPr>
            <a:lstStyle/>
            <a:p>
              <a:r>
                <a:rPr lang="en-US" b="1" dirty="0" smtClean="0">
                  <a:solidFill>
                    <a:srgbClr val="282828"/>
                  </a:solidFill>
                  <a:latin typeface="Arial"/>
                </a:rPr>
                <a:t>Manual End-to-End</a:t>
              </a:r>
              <a:endParaRPr lang="en-US" b="1" dirty="0">
                <a:solidFill>
                  <a:srgbClr val="282828"/>
                </a:solidFill>
                <a:latin typeface="Arial"/>
              </a:endParaRPr>
            </a:p>
          </p:txBody>
        </p:sp>
        <p:sp>
          <p:nvSpPr>
            <p:cNvPr id="70" name="Isosceles Triangle 69"/>
            <p:cNvSpPr/>
            <p:nvPr/>
          </p:nvSpPr>
          <p:spPr>
            <a:xfrm rot="5400000">
              <a:off x="3502039" y="3663878"/>
              <a:ext cx="489136" cy="351249"/>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rgbClr val="282828"/>
                </a:solidFill>
                <a:latin typeface="Arial"/>
              </a:endParaRPr>
            </a:p>
          </p:txBody>
        </p:sp>
      </p:grpSp>
      <p:grpSp>
        <p:nvGrpSpPr>
          <p:cNvPr id="71" name="Group 70"/>
          <p:cNvGrpSpPr/>
          <p:nvPr/>
        </p:nvGrpSpPr>
        <p:grpSpPr>
          <a:xfrm>
            <a:off x="7218089" y="1649959"/>
            <a:ext cx="2554482" cy="1500191"/>
            <a:chOff x="7218089" y="1639077"/>
            <a:chExt cx="2554482" cy="1500191"/>
          </a:xfrm>
        </p:grpSpPr>
        <p:sp>
          <p:nvSpPr>
            <p:cNvPr id="72" name="Rectangle 71"/>
            <p:cNvSpPr/>
            <p:nvPr/>
          </p:nvSpPr>
          <p:spPr>
            <a:xfrm>
              <a:off x="7218089" y="2546596"/>
              <a:ext cx="2554482" cy="592672"/>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algn="ctr" defTabSz="821406">
                <a:lnSpc>
                  <a:spcPct val="90000"/>
                </a:lnSpc>
              </a:pPr>
              <a:r>
                <a:rPr lang="en-US" b="1" cap="all" dirty="0" smtClean="0">
                  <a:solidFill>
                    <a:schemeClr val="accent4"/>
                  </a:solidFill>
                  <a:latin typeface="Arial"/>
                  <a:cs typeface="Aparajita" pitchFamily="34" charset="0"/>
                </a:rPr>
                <a:t>PROACTIVE </a:t>
              </a:r>
              <a:br>
                <a:rPr lang="en-US" b="1" cap="all" dirty="0" smtClean="0">
                  <a:solidFill>
                    <a:schemeClr val="accent4"/>
                  </a:solidFill>
                  <a:latin typeface="Arial"/>
                  <a:cs typeface="Aparajita" pitchFamily="34" charset="0"/>
                </a:rPr>
              </a:br>
              <a:r>
                <a:rPr lang="en-US" b="1" cap="all" dirty="0" smtClean="0">
                  <a:solidFill>
                    <a:schemeClr val="accent4"/>
                  </a:solidFill>
                  <a:latin typeface="Arial"/>
                  <a:cs typeface="Aparajita" pitchFamily="34" charset="0"/>
                </a:rPr>
                <a:t>SOFTWARE OVERLAY</a:t>
              </a:r>
              <a:endParaRPr lang="en-US" b="1" cap="all" dirty="0">
                <a:solidFill>
                  <a:schemeClr val="accent4"/>
                </a:solidFill>
                <a:latin typeface="Arial"/>
                <a:cs typeface="Aparajita" pitchFamily="34" charset="0"/>
              </a:endParaRPr>
            </a:p>
          </p:txBody>
        </p:sp>
        <p:pic>
          <p:nvPicPr>
            <p:cNvPr id="73" name="Picture 6" descr="\\psf\Home\Documents\ Juniper\Major Tasks\FAM 2012\Gerri Elliot_Matt\Round 6\Artwork\Advanced Tech Team Icons\Gerri_Advanced Tech Team Icons-05.png"/>
            <p:cNvPicPr>
              <a:picLocks noChangeAspect="1" noChangeArrowheads="1"/>
            </p:cNvPicPr>
            <p:nvPr/>
          </p:nvPicPr>
          <p:blipFill rotWithShape="1">
            <a:blip r:embed="rId2" cstate="screen">
              <a:lum bright="70000" contrast="-70000"/>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a:ext>
              </a:extLst>
            </a:blip>
            <a:srcRect t="51900"/>
            <a:stretch/>
          </p:blipFill>
          <p:spPr bwMode="auto">
            <a:xfrm flipV="1">
              <a:off x="8169142" y="1639077"/>
              <a:ext cx="670445" cy="322486"/>
            </a:xfrm>
            <a:prstGeom prst="rect">
              <a:avLst/>
            </a:prstGeom>
            <a:noFill/>
            <a:extLst>
              <a:ext uri="{909E8E84-426E-40dd-AFC4-6F175D3DCCD1}">
                <a14:hiddenFill xmlns:a14="http://schemas.microsoft.com/office/drawing/2010/main" xmlns="">
                  <a:solidFill>
                    <a:srgbClr val="FFFFFF"/>
                  </a:solidFill>
                </a14:hiddenFill>
              </a:ext>
            </a:extLst>
          </p:spPr>
        </p:pic>
        <p:pic>
          <p:nvPicPr>
            <p:cNvPr id="74" name="Picture 3" descr="\\psf\Host\Volumes\EP File Share\ Juniper\Major Tasks\FAM 2012\Kevin Johnson\Artwork\SDN.wmf"/>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8202347" y="1965857"/>
              <a:ext cx="602593" cy="589207"/>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5" name="Group 74"/>
          <p:cNvGrpSpPr/>
          <p:nvPr/>
        </p:nvGrpSpPr>
        <p:grpSpPr>
          <a:xfrm>
            <a:off x="3911567" y="1649959"/>
            <a:ext cx="2455255" cy="1474277"/>
            <a:chOff x="3911566" y="1639078"/>
            <a:chExt cx="2455255" cy="1474277"/>
          </a:xfrm>
        </p:grpSpPr>
        <p:sp>
          <p:nvSpPr>
            <p:cNvPr id="76" name="Rectangle 75"/>
            <p:cNvSpPr/>
            <p:nvPr/>
          </p:nvSpPr>
          <p:spPr>
            <a:xfrm>
              <a:off x="3911566" y="2776663"/>
              <a:ext cx="2455255" cy="336692"/>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algn="ctr" defTabSz="821406">
                <a:lnSpc>
                  <a:spcPct val="90000"/>
                </a:lnSpc>
              </a:pPr>
              <a:r>
                <a:rPr lang="en-US" b="1" dirty="0">
                  <a:solidFill>
                    <a:schemeClr val="accent4">
                      <a:lumMod val="60000"/>
                      <a:lumOff val="40000"/>
                    </a:schemeClr>
                  </a:solidFill>
                  <a:latin typeface="Arial"/>
                </a:rPr>
                <a:t>OPENFLOW</a:t>
              </a:r>
            </a:p>
            <a:p>
              <a:pPr algn="ctr" defTabSz="821406">
                <a:lnSpc>
                  <a:spcPct val="90000"/>
                </a:lnSpc>
              </a:pPr>
              <a:r>
                <a:rPr lang="en-US" b="1" dirty="0">
                  <a:solidFill>
                    <a:schemeClr val="accent4">
                      <a:lumMod val="60000"/>
                      <a:lumOff val="40000"/>
                    </a:schemeClr>
                  </a:solidFill>
                  <a:latin typeface="Arial"/>
                </a:rPr>
                <a:t>REACTIVE  APPOACH</a:t>
              </a:r>
            </a:p>
          </p:txBody>
        </p:sp>
        <p:sp>
          <p:nvSpPr>
            <p:cNvPr id="77" name="Freeform 47"/>
            <p:cNvSpPr>
              <a:spLocks noChangeAspect="1" noEditPoints="1"/>
            </p:cNvSpPr>
            <p:nvPr/>
          </p:nvSpPr>
          <p:spPr bwMode="auto">
            <a:xfrm>
              <a:off x="4809337" y="2066785"/>
              <a:ext cx="659712" cy="659710"/>
            </a:xfrm>
            <a:custGeom>
              <a:avLst/>
              <a:gdLst>
                <a:gd name="T0" fmla="*/ 164 w 531"/>
                <a:gd name="T1" fmla="*/ 227 h 531"/>
                <a:gd name="T2" fmla="*/ 247 w 531"/>
                <a:gd name="T3" fmla="*/ 423 h 531"/>
                <a:gd name="T4" fmla="*/ 519 w 531"/>
                <a:gd name="T5" fmla="*/ 345 h 531"/>
                <a:gd name="T6" fmla="*/ 345 w 531"/>
                <a:gd name="T7" fmla="*/ 519 h 531"/>
                <a:gd name="T8" fmla="*/ 116 w 531"/>
                <a:gd name="T9" fmla="*/ 485 h 531"/>
                <a:gd name="T10" fmla="*/ 0 w 531"/>
                <a:gd name="T11" fmla="*/ 265 h 531"/>
                <a:gd name="T12" fmla="*/ 96 w 531"/>
                <a:gd name="T13" fmla="*/ 60 h 531"/>
                <a:gd name="T14" fmla="*/ 319 w 531"/>
                <a:gd name="T15" fmla="*/ 4 h 531"/>
                <a:gd name="T16" fmla="*/ 511 w 531"/>
                <a:gd name="T17" fmla="*/ 162 h 531"/>
                <a:gd name="T18" fmla="*/ 376 w 531"/>
                <a:gd name="T19" fmla="*/ 220 h 531"/>
                <a:gd name="T20" fmla="*/ 419 w 531"/>
                <a:gd name="T21" fmla="*/ 189 h 531"/>
                <a:gd name="T22" fmla="*/ 462 w 531"/>
                <a:gd name="T23" fmla="*/ 193 h 531"/>
                <a:gd name="T24" fmla="*/ 446 w 531"/>
                <a:gd name="T25" fmla="*/ 162 h 531"/>
                <a:gd name="T26" fmla="*/ 409 w 531"/>
                <a:gd name="T27" fmla="*/ 179 h 531"/>
                <a:gd name="T28" fmla="*/ 416 w 531"/>
                <a:gd name="T29" fmla="*/ 159 h 531"/>
                <a:gd name="T30" fmla="*/ 412 w 531"/>
                <a:gd name="T31" fmla="*/ 142 h 531"/>
                <a:gd name="T32" fmla="*/ 389 w 531"/>
                <a:gd name="T33" fmla="*/ 133 h 531"/>
                <a:gd name="T34" fmla="*/ 416 w 531"/>
                <a:gd name="T35" fmla="*/ 110 h 531"/>
                <a:gd name="T36" fmla="*/ 335 w 531"/>
                <a:gd name="T37" fmla="*/ 90 h 531"/>
                <a:gd name="T38" fmla="*/ 300 w 531"/>
                <a:gd name="T39" fmla="*/ 103 h 531"/>
                <a:gd name="T40" fmla="*/ 286 w 531"/>
                <a:gd name="T41" fmla="*/ 66 h 531"/>
                <a:gd name="T42" fmla="*/ 253 w 531"/>
                <a:gd name="T43" fmla="*/ 63 h 531"/>
                <a:gd name="T44" fmla="*/ 269 w 531"/>
                <a:gd name="T45" fmla="*/ 87 h 531"/>
                <a:gd name="T46" fmla="*/ 249 w 531"/>
                <a:gd name="T47" fmla="*/ 92 h 531"/>
                <a:gd name="T48" fmla="*/ 240 w 531"/>
                <a:gd name="T49" fmla="*/ 60 h 531"/>
                <a:gd name="T50" fmla="*/ 177 w 531"/>
                <a:gd name="T51" fmla="*/ 64 h 531"/>
                <a:gd name="T52" fmla="*/ 186 w 531"/>
                <a:gd name="T53" fmla="*/ 77 h 531"/>
                <a:gd name="T54" fmla="*/ 163 w 531"/>
                <a:gd name="T55" fmla="*/ 77 h 531"/>
                <a:gd name="T56" fmla="*/ 159 w 531"/>
                <a:gd name="T57" fmla="*/ 90 h 531"/>
                <a:gd name="T58" fmla="*/ 209 w 531"/>
                <a:gd name="T59" fmla="*/ 80 h 531"/>
                <a:gd name="T60" fmla="*/ 200 w 531"/>
                <a:gd name="T61" fmla="*/ 102 h 531"/>
                <a:gd name="T62" fmla="*/ 203 w 531"/>
                <a:gd name="T63" fmla="*/ 123 h 531"/>
                <a:gd name="T64" fmla="*/ 246 w 531"/>
                <a:gd name="T65" fmla="*/ 106 h 531"/>
                <a:gd name="T66" fmla="*/ 273 w 531"/>
                <a:gd name="T67" fmla="*/ 143 h 531"/>
                <a:gd name="T68" fmla="*/ 245 w 531"/>
                <a:gd name="T69" fmla="*/ 140 h 531"/>
                <a:gd name="T70" fmla="*/ 223 w 531"/>
                <a:gd name="T71" fmla="*/ 157 h 531"/>
                <a:gd name="T72" fmla="*/ 197 w 531"/>
                <a:gd name="T73" fmla="*/ 182 h 531"/>
                <a:gd name="T74" fmla="*/ 177 w 531"/>
                <a:gd name="T75" fmla="*/ 215 h 531"/>
                <a:gd name="T76" fmla="*/ 146 w 531"/>
                <a:gd name="T77" fmla="*/ 199 h 531"/>
                <a:gd name="T78" fmla="*/ 126 w 531"/>
                <a:gd name="T79" fmla="*/ 237 h 531"/>
                <a:gd name="T80" fmla="*/ 154 w 531"/>
                <a:gd name="T81" fmla="*/ 240 h 531"/>
                <a:gd name="T82" fmla="*/ 159 w 531"/>
                <a:gd name="T83" fmla="*/ 255 h 531"/>
                <a:gd name="T84" fmla="*/ 183 w 531"/>
                <a:gd name="T85" fmla="*/ 266 h 531"/>
                <a:gd name="T86" fmla="*/ 253 w 531"/>
                <a:gd name="T87" fmla="*/ 288 h 531"/>
                <a:gd name="T88" fmla="*/ 307 w 531"/>
                <a:gd name="T89" fmla="*/ 315 h 531"/>
                <a:gd name="T90" fmla="*/ 297 w 531"/>
                <a:gd name="T91" fmla="*/ 346 h 531"/>
                <a:gd name="T92" fmla="*/ 280 w 531"/>
                <a:gd name="T93" fmla="*/ 379 h 531"/>
                <a:gd name="T94" fmla="*/ 247 w 531"/>
                <a:gd name="T95" fmla="*/ 423 h 531"/>
                <a:gd name="T96" fmla="*/ 239 w 531"/>
                <a:gd name="T97" fmla="*/ 428 h 531"/>
                <a:gd name="T98" fmla="*/ 240 w 531"/>
                <a:gd name="T99" fmla="*/ 475 h 531"/>
                <a:gd name="T100" fmla="*/ 203 w 531"/>
                <a:gd name="T101" fmla="*/ 418 h 531"/>
                <a:gd name="T102" fmla="*/ 186 w 531"/>
                <a:gd name="T103" fmla="*/ 343 h 531"/>
                <a:gd name="T104" fmla="*/ 179 w 531"/>
                <a:gd name="T105" fmla="*/ 286 h 531"/>
                <a:gd name="T106" fmla="*/ 140 w 531"/>
                <a:gd name="T107" fmla="*/ 255 h 531"/>
                <a:gd name="T108" fmla="*/ 97 w 531"/>
                <a:gd name="T109" fmla="*/ 233 h 531"/>
                <a:gd name="T110" fmla="*/ 77 w 531"/>
                <a:gd name="T111" fmla="*/ 203 h 531"/>
                <a:gd name="T112" fmla="*/ 50 w 531"/>
                <a:gd name="T113" fmla="*/ 309 h 531"/>
                <a:gd name="T114" fmla="*/ 180 w 531"/>
                <a:gd name="T115" fmla="*/ 466 h 531"/>
                <a:gd name="T116" fmla="*/ 339 w 531"/>
                <a:gd name="T117" fmla="*/ 471 h 531"/>
                <a:gd name="T118" fmla="*/ 451 w 531"/>
                <a:gd name="T119" fmla="*/ 380 h 531"/>
                <a:gd name="T120" fmla="*/ 465 w 531"/>
                <a:gd name="T121" fmla="*/ 330 h 531"/>
                <a:gd name="T122" fmla="*/ 439 w 531"/>
                <a:gd name="T123" fmla="*/ 283 h 531"/>
                <a:gd name="T124" fmla="*/ 386 w 531"/>
                <a:gd name="T125" fmla="*/ 28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1" h="531">
                  <a:moveTo>
                    <a:pt x="186" y="227"/>
                  </a:moveTo>
                  <a:lnTo>
                    <a:pt x="186" y="227"/>
                  </a:lnTo>
                  <a:lnTo>
                    <a:pt x="186" y="230"/>
                  </a:lnTo>
                  <a:lnTo>
                    <a:pt x="183" y="233"/>
                  </a:lnTo>
                  <a:lnTo>
                    <a:pt x="174" y="235"/>
                  </a:lnTo>
                  <a:lnTo>
                    <a:pt x="174" y="235"/>
                  </a:lnTo>
                  <a:lnTo>
                    <a:pt x="170" y="235"/>
                  </a:lnTo>
                  <a:lnTo>
                    <a:pt x="167" y="233"/>
                  </a:lnTo>
                  <a:lnTo>
                    <a:pt x="166" y="232"/>
                  </a:lnTo>
                  <a:lnTo>
                    <a:pt x="164" y="227"/>
                  </a:lnTo>
                  <a:lnTo>
                    <a:pt x="164" y="227"/>
                  </a:lnTo>
                  <a:lnTo>
                    <a:pt x="164" y="227"/>
                  </a:lnTo>
                  <a:lnTo>
                    <a:pt x="169" y="226"/>
                  </a:lnTo>
                  <a:lnTo>
                    <a:pt x="174" y="226"/>
                  </a:lnTo>
                  <a:lnTo>
                    <a:pt x="182" y="226"/>
                  </a:lnTo>
                  <a:lnTo>
                    <a:pt x="186" y="227"/>
                  </a:lnTo>
                  <a:lnTo>
                    <a:pt x="186" y="227"/>
                  </a:lnTo>
                  <a:close/>
                  <a:moveTo>
                    <a:pt x="247" y="423"/>
                  </a:moveTo>
                  <a:lnTo>
                    <a:pt x="247" y="423"/>
                  </a:lnTo>
                  <a:lnTo>
                    <a:pt x="247" y="423"/>
                  </a:lnTo>
                  <a:lnTo>
                    <a:pt x="247" y="423"/>
                  </a:lnTo>
                  <a:lnTo>
                    <a:pt x="247" y="423"/>
                  </a:lnTo>
                  <a:lnTo>
                    <a:pt x="247" y="423"/>
                  </a:lnTo>
                  <a:lnTo>
                    <a:pt x="247" y="423"/>
                  </a:lnTo>
                  <a:lnTo>
                    <a:pt x="247" y="423"/>
                  </a:lnTo>
                  <a:close/>
                  <a:moveTo>
                    <a:pt x="531" y="265"/>
                  </a:moveTo>
                  <a:lnTo>
                    <a:pt x="531" y="265"/>
                  </a:lnTo>
                  <a:lnTo>
                    <a:pt x="529" y="292"/>
                  </a:lnTo>
                  <a:lnTo>
                    <a:pt x="525" y="319"/>
                  </a:lnTo>
                  <a:lnTo>
                    <a:pt x="519" y="345"/>
                  </a:lnTo>
                  <a:lnTo>
                    <a:pt x="511" y="369"/>
                  </a:lnTo>
                  <a:lnTo>
                    <a:pt x="499" y="392"/>
                  </a:lnTo>
                  <a:lnTo>
                    <a:pt x="485" y="413"/>
                  </a:lnTo>
                  <a:lnTo>
                    <a:pt x="471" y="435"/>
                  </a:lnTo>
                  <a:lnTo>
                    <a:pt x="453" y="453"/>
                  </a:lnTo>
                  <a:lnTo>
                    <a:pt x="435" y="471"/>
                  </a:lnTo>
                  <a:lnTo>
                    <a:pt x="413" y="485"/>
                  </a:lnTo>
                  <a:lnTo>
                    <a:pt x="392" y="499"/>
                  </a:lnTo>
                  <a:lnTo>
                    <a:pt x="369" y="511"/>
                  </a:lnTo>
                  <a:lnTo>
                    <a:pt x="345" y="519"/>
                  </a:lnTo>
                  <a:lnTo>
                    <a:pt x="319" y="525"/>
                  </a:lnTo>
                  <a:lnTo>
                    <a:pt x="292" y="529"/>
                  </a:lnTo>
                  <a:lnTo>
                    <a:pt x="265" y="531"/>
                  </a:lnTo>
                  <a:lnTo>
                    <a:pt x="265" y="531"/>
                  </a:lnTo>
                  <a:lnTo>
                    <a:pt x="237" y="529"/>
                  </a:lnTo>
                  <a:lnTo>
                    <a:pt x="212" y="525"/>
                  </a:lnTo>
                  <a:lnTo>
                    <a:pt x="186" y="519"/>
                  </a:lnTo>
                  <a:lnTo>
                    <a:pt x="162" y="511"/>
                  </a:lnTo>
                  <a:lnTo>
                    <a:pt x="139" y="499"/>
                  </a:lnTo>
                  <a:lnTo>
                    <a:pt x="116" y="485"/>
                  </a:lnTo>
                  <a:lnTo>
                    <a:pt x="96" y="471"/>
                  </a:lnTo>
                  <a:lnTo>
                    <a:pt x="77" y="453"/>
                  </a:lnTo>
                  <a:lnTo>
                    <a:pt x="60" y="435"/>
                  </a:lnTo>
                  <a:lnTo>
                    <a:pt x="44" y="413"/>
                  </a:lnTo>
                  <a:lnTo>
                    <a:pt x="31" y="392"/>
                  </a:lnTo>
                  <a:lnTo>
                    <a:pt x="20" y="369"/>
                  </a:lnTo>
                  <a:lnTo>
                    <a:pt x="11" y="345"/>
                  </a:lnTo>
                  <a:lnTo>
                    <a:pt x="4" y="319"/>
                  </a:lnTo>
                  <a:lnTo>
                    <a:pt x="1" y="292"/>
                  </a:lnTo>
                  <a:lnTo>
                    <a:pt x="0" y="265"/>
                  </a:lnTo>
                  <a:lnTo>
                    <a:pt x="0" y="265"/>
                  </a:lnTo>
                  <a:lnTo>
                    <a:pt x="1" y="237"/>
                  </a:lnTo>
                  <a:lnTo>
                    <a:pt x="4" y="212"/>
                  </a:lnTo>
                  <a:lnTo>
                    <a:pt x="11" y="186"/>
                  </a:lnTo>
                  <a:lnTo>
                    <a:pt x="20" y="162"/>
                  </a:lnTo>
                  <a:lnTo>
                    <a:pt x="31" y="139"/>
                  </a:lnTo>
                  <a:lnTo>
                    <a:pt x="44" y="116"/>
                  </a:lnTo>
                  <a:lnTo>
                    <a:pt x="60" y="96"/>
                  </a:lnTo>
                  <a:lnTo>
                    <a:pt x="77" y="77"/>
                  </a:lnTo>
                  <a:lnTo>
                    <a:pt x="96" y="60"/>
                  </a:lnTo>
                  <a:lnTo>
                    <a:pt x="116" y="44"/>
                  </a:lnTo>
                  <a:lnTo>
                    <a:pt x="139" y="32"/>
                  </a:lnTo>
                  <a:lnTo>
                    <a:pt x="162" y="20"/>
                  </a:lnTo>
                  <a:lnTo>
                    <a:pt x="186" y="11"/>
                  </a:lnTo>
                  <a:lnTo>
                    <a:pt x="212" y="4"/>
                  </a:lnTo>
                  <a:lnTo>
                    <a:pt x="237" y="0"/>
                  </a:lnTo>
                  <a:lnTo>
                    <a:pt x="265" y="0"/>
                  </a:lnTo>
                  <a:lnTo>
                    <a:pt x="265" y="0"/>
                  </a:lnTo>
                  <a:lnTo>
                    <a:pt x="292" y="0"/>
                  </a:lnTo>
                  <a:lnTo>
                    <a:pt x="319" y="4"/>
                  </a:lnTo>
                  <a:lnTo>
                    <a:pt x="345" y="11"/>
                  </a:lnTo>
                  <a:lnTo>
                    <a:pt x="369" y="20"/>
                  </a:lnTo>
                  <a:lnTo>
                    <a:pt x="392" y="32"/>
                  </a:lnTo>
                  <a:lnTo>
                    <a:pt x="413" y="44"/>
                  </a:lnTo>
                  <a:lnTo>
                    <a:pt x="435" y="60"/>
                  </a:lnTo>
                  <a:lnTo>
                    <a:pt x="453" y="77"/>
                  </a:lnTo>
                  <a:lnTo>
                    <a:pt x="471" y="96"/>
                  </a:lnTo>
                  <a:lnTo>
                    <a:pt x="485" y="116"/>
                  </a:lnTo>
                  <a:lnTo>
                    <a:pt x="499" y="139"/>
                  </a:lnTo>
                  <a:lnTo>
                    <a:pt x="511" y="162"/>
                  </a:lnTo>
                  <a:lnTo>
                    <a:pt x="519" y="186"/>
                  </a:lnTo>
                  <a:lnTo>
                    <a:pt x="525" y="212"/>
                  </a:lnTo>
                  <a:lnTo>
                    <a:pt x="529" y="237"/>
                  </a:lnTo>
                  <a:lnTo>
                    <a:pt x="531" y="265"/>
                  </a:lnTo>
                  <a:lnTo>
                    <a:pt x="531" y="265"/>
                  </a:lnTo>
                  <a:close/>
                  <a:moveTo>
                    <a:pt x="365" y="240"/>
                  </a:moveTo>
                  <a:lnTo>
                    <a:pt x="365" y="240"/>
                  </a:lnTo>
                  <a:lnTo>
                    <a:pt x="366" y="235"/>
                  </a:lnTo>
                  <a:lnTo>
                    <a:pt x="369" y="230"/>
                  </a:lnTo>
                  <a:lnTo>
                    <a:pt x="376" y="220"/>
                  </a:lnTo>
                  <a:lnTo>
                    <a:pt x="385" y="212"/>
                  </a:lnTo>
                  <a:lnTo>
                    <a:pt x="392" y="202"/>
                  </a:lnTo>
                  <a:lnTo>
                    <a:pt x="392" y="202"/>
                  </a:lnTo>
                  <a:lnTo>
                    <a:pt x="395" y="197"/>
                  </a:lnTo>
                  <a:lnTo>
                    <a:pt x="398" y="195"/>
                  </a:lnTo>
                  <a:lnTo>
                    <a:pt x="402" y="193"/>
                  </a:lnTo>
                  <a:lnTo>
                    <a:pt x="406" y="192"/>
                  </a:lnTo>
                  <a:lnTo>
                    <a:pt x="406" y="192"/>
                  </a:lnTo>
                  <a:lnTo>
                    <a:pt x="413" y="192"/>
                  </a:lnTo>
                  <a:lnTo>
                    <a:pt x="419" y="189"/>
                  </a:lnTo>
                  <a:lnTo>
                    <a:pt x="430" y="185"/>
                  </a:lnTo>
                  <a:lnTo>
                    <a:pt x="430" y="185"/>
                  </a:lnTo>
                  <a:lnTo>
                    <a:pt x="435" y="182"/>
                  </a:lnTo>
                  <a:lnTo>
                    <a:pt x="439" y="180"/>
                  </a:lnTo>
                  <a:lnTo>
                    <a:pt x="442" y="182"/>
                  </a:lnTo>
                  <a:lnTo>
                    <a:pt x="446" y="185"/>
                  </a:lnTo>
                  <a:lnTo>
                    <a:pt x="446" y="185"/>
                  </a:lnTo>
                  <a:lnTo>
                    <a:pt x="452" y="190"/>
                  </a:lnTo>
                  <a:lnTo>
                    <a:pt x="456" y="193"/>
                  </a:lnTo>
                  <a:lnTo>
                    <a:pt x="462" y="193"/>
                  </a:lnTo>
                  <a:lnTo>
                    <a:pt x="469" y="192"/>
                  </a:lnTo>
                  <a:lnTo>
                    <a:pt x="469" y="192"/>
                  </a:lnTo>
                  <a:lnTo>
                    <a:pt x="471" y="192"/>
                  </a:lnTo>
                  <a:lnTo>
                    <a:pt x="471" y="192"/>
                  </a:lnTo>
                  <a:lnTo>
                    <a:pt x="463" y="173"/>
                  </a:lnTo>
                  <a:lnTo>
                    <a:pt x="463" y="173"/>
                  </a:lnTo>
                  <a:lnTo>
                    <a:pt x="458" y="170"/>
                  </a:lnTo>
                  <a:lnTo>
                    <a:pt x="451" y="165"/>
                  </a:lnTo>
                  <a:lnTo>
                    <a:pt x="451" y="165"/>
                  </a:lnTo>
                  <a:lnTo>
                    <a:pt x="446" y="162"/>
                  </a:lnTo>
                  <a:lnTo>
                    <a:pt x="439" y="159"/>
                  </a:lnTo>
                  <a:lnTo>
                    <a:pt x="433" y="159"/>
                  </a:lnTo>
                  <a:lnTo>
                    <a:pt x="428" y="162"/>
                  </a:lnTo>
                  <a:lnTo>
                    <a:pt x="428" y="162"/>
                  </a:lnTo>
                  <a:lnTo>
                    <a:pt x="425" y="166"/>
                  </a:lnTo>
                  <a:lnTo>
                    <a:pt x="423" y="170"/>
                  </a:lnTo>
                  <a:lnTo>
                    <a:pt x="422" y="175"/>
                  </a:lnTo>
                  <a:lnTo>
                    <a:pt x="419" y="177"/>
                  </a:lnTo>
                  <a:lnTo>
                    <a:pt x="419" y="177"/>
                  </a:lnTo>
                  <a:lnTo>
                    <a:pt x="409" y="179"/>
                  </a:lnTo>
                  <a:lnTo>
                    <a:pt x="399" y="179"/>
                  </a:lnTo>
                  <a:lnTo>
                    <a:pt x="395" y="177"/>
                  </a:lnTo>
                  <a:lnTo>
                    <a:pt x="393" y="175"/>
                  </a:lnTo>
                  <a:lnTo>
                    <a:pt x="393" y="172"/>
                  </a:lnTo>
                  <a:lnTo>
                    <a:pt x="398" y="167"/>
                  </a:lnTo>
                  <a:lnTo>
                    <a:pt x="398" y="167"/>
                  </a:lnTo>
                  <a:lnTo>
                    <a:pt x="402" y="165"/>
                  </a:lnTo>
                  <a:lnTo>
                    <a:pt x="408" y="163"/>
                  </a:lnTo>
                  <a:lnTo>
                    <a:pt x="413" y="162"/>
                  </a:lnTo>
                  <a:lnTo>
                    <a:pt x="416" y="159"/>
                  </a:lnTo>
                  <a:lnTo>
                    <a:pt x="416" y="159"/>
                  </a:lnTo>
                  <a:lnTo>
                    <a:pt x="418" y="157"/>
                  </a:lnTo>
                  <a:lnTo>
                    <a:pt x="418" y="156"/>
                  </a:lnTo>
                  <a:lnTo>
                    <a:pt x="415" y="153"/>
                  </a:lnTo>
                  <a:lnTo>
                    <a:pt x="412" y="150"/>
                  </a:lnTo>
                  <a:lnTo>
                    <a:pt x="410" y="149"/>
                  </a:lnTo>
                  <a:lnTo>
                    <a:pt x="410" y="149"/>
                  </a:lnTo>
                  <a:lnTo>
                    <a:pt x="410" y="146"/>
                  </a:lnTo>
                  <a:lnTo>
                    <a:pt x="410" y="143"/>
                  </a:lnTo>
                  <a:lnTo>
                    <a:pt x="412" y="142"/>
                  </a:lnTo>
                  <a:lnTo>
                    <a:pt x="412" y="139"/>
                  </a:lnTo>
                  <a:lnTo>
                    <a:pt x="412" y="139"/>
                  </a:lnTo>
                  <a:lnTo>
                    <a:pt x="410" y="136"/>
                  </a:lnTo>
                  <a:lnTo>
                    <a:pt x="409" y="136"/>
                  </a:lnTo>
                  <a:lnTo>
                    <a:pt x="402" y="136"/>
                  </a:lnTo>
                  <a:lnTo>
                    <a:pt x="396" y="137"/>
                  </a:lnTo>
                  <a:lnTo>
                    <a:pt x="393" y="137"/>
                  </a:lnTo>
                  <a:lnTo>
                    <a:pt x="390" y="136"/>
                  </a:lnTo>
                  <a:lnTo>
                    <a:pt x="390" y="136"/>
                  </a:lnTo>
                  <a:lnTo>
                    <a:pt x="389" y="133"/>
                  </a:lnTo>
                  <a:lnTo>
                    <a:pt x="389" y="130"/>
                  </a:lnTo>
                  <a:lnTo>
                    <a:pt x="390" y="124"/>
                  </a:lnTo>
                  <a:lnTo>
                    <a:pt x="395" y="120"/>
                  </a:lnTo>
                  <a:lnTo>
                    <a:pt x="399" y="117"/>
                  </a:lnTo>
                  <a:lnTo>
                    <a:pt x="399" y="117"/>
                  </a:lnTo>
                  <a:lnTo>
                    <a:pt x="403" y="114"/>
                  </a:lnTo>
                  <a:lnTo>
                    <a:pt x="408" y="114"/>
                  </a:lnTo>
                  <a:lnTo>
                    <a:pt x="413" y="113"/>
                  </a:lnTo>
                  <a:lnTo>
                    <a:pt x="416" y="110"/>
                  </a:lnTo>
                  <a:lnTo>
                    <a:pt x="416" y="110"/>
                  </a:lnTo>
                  <a:lnTo>
                    <a:pt x="418" y="109"/>
                  </a:lnTo>
                  <a:lnTo>
                    <a:pt x="418" y="109"/>
                  </a:lnTo>
                  <a:lnTo>
                    <a:pt x="398" y="92"/>
                  </a:lnTo>
                  <a:lnTo>
                    <a:pt x="376" y="77"/>
                  </a:lnTo>
                  <a:lnTo>
                    <a:pt x="376" y="77"/>
                  </a:lnTo>
                  <a:lnTo>
                    <a:pt x="369" y="82"/>
                  </a:lnTo>
                  <a:lnTo>
                    <a:pt x="362" y="84"/>
                  </a:lnTo>
                  <a:lnTo>
                    <a:pt x="345" y="87"/>
                  </a:lnTo>
                  <a:lnTo>
                    <a:pt x="345" y="87"/>
                  </a:lnTo>
                  <a:lnTo>
                    <a:pt x="335" y="90"/>
                  </a:lnTo>
                  <a:lnTo>
                    <a:pt x="330" y="92"/>
                  </a:lnTo>
                  <a:lnTo>
                    <a:pt x="326" y="94"/>
                  </a:lnTo>
                  <a:lnTo>
                    <a:pt x="326" y="94"/>
                  </a:lnTo>
                  <a:lnTo>
                    <a:pt x="319" y="103"/>
                  </a:lnTo>
                  <a:lnTo>
                    <a:pt x="315" y="106"/>
                  </a:lnTo>
                  <a:lnTo>
                    <a:pt x="310" y="107"/>
                  </a:lnTo>
                  <a:lnTo>
                    <a:pt x="310" y="107"/>
                  </a:lnTo>
                  <a:lnTo>
                    <a:pt x="305" y="109"/>
                  </a:lnTo>
                  <a:lnTo>
                    <a:pt x="302" y="106"/>
                  </a:lnTo>
                  <a:lnTo>
                    <a:pt x="300" y="103"/>
                  </a:lnTo>
                  <a:lnTo>
                    <a:pt x="300" y="99"/>
                  </a:lnTo>
                  <a:lnTo>
                    <a:pt x="302" y="90"/>
                  </a:lnTo>
                  <a:lnTo>
                    <a:pt x="303" y="82"/>
                  </a:lnTo>
                  <a:lnTo>
                    <a:pt x="303" y="82"/>
                  </a:lnTo>
                  <a:lnTo>
                    <a:pt x="305" y="77"/>
                  </a:lnTo>
                  <a:lnTo>
                    <a:pt x="305" y="74"/>
                  </a:lnTo>
                  <a:lnTo>
                    <a:pt x="303" y="70"/>
                  </a:lnTo>
                  <a:lnTo>
                    <a:pt x="300" y="69"/>
                  </a:lnTo>
                  <a:lnTo>
                    <a:pt x="295" y="66"/>
                  </a:lnTo>
                  <a:lnTo>
                    <a:pt x="286" y="66"/>
                  </a:lnTo>
                  <a:lnTo>
                    <a:pt x="286" y="66"/>
                  </a:lnTo>
                  <a:lnTo>
                    <a:pt x="279" y="66"/>
                  </a:lnTo>
                  <a:lnTo>
                    <a:pt x="272" y="63"/>
                  </a:lnTo>
                  <a:lnTo>
                    <a:pt x="272" y="63"/>
                  </a:lnTo>
                  <a:lnTo>
                    <a:pt x="266" y="59"/>
                  </a:lnTo>
                  <a:lnTo>
                    <a:pt x="263" y="57"/>
                  </a:lnTo>
                  <a:lnTo>
                    <a:pt x="259" y="57"/>
                  </a:lnTo>
                  <a:lnTo>
                    <a:pt x="259" y="57"/>
                  </a:lnTo>
                  <a:lnTo>
                    <a:pt x="256" y="60"/>
                  </a:lnTo>
                  <a:lnTo>
                    <a:pt x="253" y="63"/>
                  </a:lnTo>
                  <a:lnTo>
                    <a:pt x="252" y="67"/>
                  </a:lnTo>
                  <a:lnTo>
                    <a:pt x="250" y="72"/>
                  </a:lnTo>
                  <a:lnTo>
                    <a:pt x="250" y="72"/>
                  </a:lnTo>
                  <a:lnTo>
                    <a:pt x="252" y="74"/>
                  </a:lnTo>
                  <a:lnTo>
                    <a:pt x="253" y="76"/>
                  </a:lnTo>
                  <a:lnTo>
                    <a:pt x="259" y="77"/>
                  </a:lnTo>
                  <a:lnTo>
                    <a:pt x="259" y="77"/>
                  </a:lnTo>
                  <a:lnTo>
                    <a:pt x="263" y="80"/>
                  </a:lnTo>
                  <a:lnTo>
                    <a:pt x="267" y="83"/>
                  </a:lnTo>
                  <a:lnTo>
                    <a:pt x="269" y="87"/>
                  </a:lnTo>
                  <a:lnTo>
                    <a:pt x="270" y="92"/>
                  </a:lnTo>
                  <a:lnTo>
                    <a:pt x="270" y="92"/>
                  </a:lnTo>
                  <a:lnTo>
                    <a:pt x="269" y="96"/>
                  </a:lnTo>
                  <a:lnTo>
                    <a:pt x="267" y="100"/>
                  </a:lnTo>
                  <a:lnTo>
                    <a:pt x="265" y="104"/>
                  </a:lnTo>
                  <a:lnTo>
                    <a:pt x="260" y="104"/>
                  </a:lnTo>
                  <a:lnTo>
                    <a:pt x="260" y="104"/>
                  </a:lnTo>
                  <a:lnTo>
                    <a:pt x="256" y="103"/>
                  </a:lnTo>
                  <a:lnTo>
                    <a:pt x="253" y="100"/>
                  </a:lnTo>
                  <a:lnTo>
                    <a:pt x="249" y="92"/>
                  </a:lnTo>
                  <a:lnTo>
                    <a:pt x="249" y="92"/>
                  </a:lnTo>
                  <a:lnTo>
                    <a:pt x="246" y="87"/>
                  </a:lnTo>
                  <a:lnTo>
                    <a:pt x="243" y="84"/>
                  </a:lnTo>
                  <a:lnTo>
                    <a:pt x="236" y="80"/>
                  </a:lnTo>
                  <a:lnTo>
                    <a:pt x="236" y="80"/>
                  </a:lnTo>
                  <a:lnTo>
                    <a:pt x="232" y="76"/>
                  </a:lnTo>
                  <a:lnTo>
                    <a:pt x="232" y="73"/>
                  </a:lnTo>
                  <a:lnTo>
                    <a:pt x="232" y="69"/>
                  </a:lnTo>
                  <a:lnTo>
                    <a:pt x="235" y="66"/>
                  </a:lnTo>
                  <a:lnTo>
                    <a:pt x="240" y="60"/>
                  </a:lnTo>
                  <a:lnTo>
                    <a:pt x="242" y="56"/>
                  </a:lnTo>
                  <a:lnTo>
                    <a:pt x="242" y="52"/>
                  </a:lnTo>
                  <a:lnTo>
                    <a:pt x="242" y="52"/>
                  </a:lnTo>
                  <a:lnTo>
                    <a:pt x="239" y="47"/>
                  </a:lnTo>
                  <a:lnTo>
                    <a:pt x="239" y="47"/>
                  </a:lnTo>
                  <a:lnTo>
                    <a:pt x="223" y="50"/>
                  </a:lnTo>
                  <a:lnTo>
                    <a:pt x="207" y="54"/>
                  </a:lnTo>
                  <a:lnTo>
                    <a:pt x="192" y="59"/>
                  </a:lnTo>
                  <a:lnTo>
                    <a:pt x="177" y="64"/>
                  </a:lnTo>
                  <a:lnTo>
                    <a:pt x="177" y="64"/>
                  </a:lnTo>
                  <a:lnTo>
                    <a:pt x="177" y="66"/>
                  </a:lnTo>
                  <a:lnTo>
                    <a:pt x="177" y="66"/>
                  </a:lnTo>
                  <a:lnTo>
                    <a:pt x="176" y="69"/>
                  </a:lnTo>
                  <a:lnTo>
                    <a:pt x="174" y="70"/>
                  </a:lnTo>
                  <a:lnTo>
                    <a:pt x="174" y="72"/>
                  </a:lnTo>
                  <a:lnTo>
                    <a:pt x="177" y="74"/>
                  </a:lnTo>
                  <a:lnTo>
                    <a:pt x="177" y="74"/>
                  </a:lnTo>
                  <a:lnTo>
                    <a:pt x="183" y="74"/>
                  </a:lnTo>
                  <a:lnTo>
                    <a:pt x="184" y="76"/>
                  </a:lnTo>
                  <a:lnTo>
                    <a:pt x="186" y="77"/>
                  </a:lnTo>
                  <a:lnTo>
                    <a:pt x="186" y="77"/>
                  </a:lnTo>
                  <a:lnTo>
                    <a:pt x="186" y="80"/>
                  </a:lnTo>
                  <a:lnTo>
                    <a:pt x="184" y="83"/>
                  </a:lnTo>
                  <a:lnTo>
                    <a:pt x="179" y="84"/>
                  </a:lnTo>
                  <a:lnTo>
                    <a:pt x="179" y="84"/>
                  </a:lnTo>
                  <a:lnTo>
                    <a:pt x="174" y="84"/>
                  </a:lnTo>
                  <a:lnTo>
                    <a:pt x="169" y="84"/>
                  </a:lnTo>
                  <a:lnTo>
                    <a:pt x="164" y="82"/>
                  </a:lnTo>
                  <a:lnTo>
                    <a:pt x="163" y="80"/>
                  </a:lnTo>
                  <a:lnTo>
                    <a:pt x="163" y="77"/>
                  </a:lnTo>
                  <a:lnTo>
                    <a:pt x="163" y="77"/>
                  </a:lnTo>
                  <a:lnTo>
                    <a:pt x="157" y="77"/>
                  </a:lnTo>
                  <a:lnTo>
                    <a:pt x="153" y="77"/>
                  </a:lnTo>
                  <a:lnTo>
                    <a:pt x="153" y="77"/>
                  </a:lnTo>
                  <a:lnTo>
                    <a:pt x="152" y="79"/>
                  </a:lnTo>
                  <a:lnTo>
                    <a:pt x="152" y="79"/>
                  </a:lnTo>
                  <a:lnTo>
                    <a:pt x="154" y="84"/>
                  </a:lnTo>
                  <a:lnTo>
                    <a:pt x="154" y="84"/>
                  </a:lnTo>
                  <a:lnTo>
                    <a:pt x="157" y="87"/>
                  </a:lnTo>
                  <a:lnTo>
                    <a:pt x="159" y="90"/>
                  </a:lnTo>
                  <a:lnTo>
                    <a:pt x="162" y="90"/>
                  </a:lnTo>
                  <a:lnTo>
                    <a:pt x="166" y="92"/>
                  </a:lnTo>
                  <a:lnTo>
                    <a:pt x="166" y="92"/>
                  </a:lnTo>
                  <a:lnTo>
                    <a:pt x="177" y="92"/>
                  </a:lnTo>
                  <a:lnTo>
                    <a:pt x="190" y="90"/>
                  </a:lnTo>
                  <a:lnTo>
                    <a:pt x="190" y="90"/>
                  </a:lnTo>
                  <a:lnTo>
                    <a:pt x="193" y="89"/>
                  </a:lnTo>
                  <a:lnTo>
                    <a:pt x="197" y="86"/>
                  </a:lnTo>
                  <a:lnTo>
                    <a:pt x="204" y="82"/>
                  </a:lnTo>
                  <a:lnTo>
                    <a:pt x="209" y="80"/>
                  </a:lnTo>
                  <a:lnTo>
                    <a:pt x="213" y="79"/>
                  </a:lnTo>
                  <a:lnTo>
                    <a:pt x="216" y="80"/>
                  </a:lnTo>
                  <a:lnTo>
                    <a:pt x="219" y="84"/>
                  </a:lnTo>
                  <a:lnTo>
                    <a:pt x="219" y="84"/>
                  </a:lnTo>
                  <a:lnTo>
                    <a:pt x="219" y="89"/>
                  </a:lnTo>
                  <a:lnTo>
                    <a:pt x="219" y="92"/>
                  </a:lnTo>
                  <a:lnTo>
                    <a:pt x="217" y="94"/>
                  </a:lnTo>
                  <a:lnTo>
                    <a:pt x="215" y="96"/>
                  </a:lnTo>
                  <a:lnTo>
                    <a:pt x="207" y="99"/>
                  </a:lnTo>
                  <a:lnTo>
                    <a:pt x="200" y="102"/>
                  </a:lnTo>
                  <a:lnTo>
                    <a:pt x="200" y="102"/>
                  </a:lnTo>
                  <a:lnTo>
                    <a:pt x="196" y="103"/>
                  </a:lnTo>
                  <a:lnTo>
                    <a:pt x="193" y="106"/>
                  </a:lnTo>
                  <a:lnTo>
                    <a:pt x="192" y="109"/>
                  </a:lnTo>
                  <a:lnTo>
                    <a:pt x="192" y="113"/>
                  </a:lnTo>
                  <a:lnTo>
                    <a:pt x="193" y="116"/>
                  </a:lnTo>
                  <a:lnTo>
                    <a:pt x="196" y="119"/>
                  </a:lnTo>
                  <a:lnTo>
                    <a:pt x="199" y="122"/>
                  </a:lnTo>
                  <a:lnTo>
                    <a:pt x="203" y="123"/>
                  </a:lnTo>
                  <a:lnTo>
                    <a:pt x="203" y="123"/>
                  </a:lnTo>
                  <a:lnTo>
                    <a:pt x="209" y="124"/>
                  </a:lnTo>
                  <a:lnTo>
                    <a:pt x="213" y="123"/>
                  </a:lnTo>
                  <a:lnTo>
                    <a:pt x="217" y="120"/>
                  </a:lnTo>
                  <a:lnTo>
                    <a:pt x="222" y="117"/>
                  </a:lnTo>
                  <a:lnTo>
                    <a:pt x="230" y="110"/>
                  </a:lnTo>
                  <a:lnTo>
                    <a:pt x="235" y="106"/>
                  </a:lnTo>
                  <a:lnTo>
                    <a:pt x="239" y="104"/>
                  </a:lnTo>
                  <a:lnTo>
                    <a:pt x="239" y="104"/>
                  </a:lnTo>
                  <a:lnTo>
                    <a:pt x="243" y="104"/>
                  </a:lnTo>
                  <a:lnTo>
                    <a:pt x="246" y="106"/>
                  </a:lnTo>
                  <a:lnTo>
                    <a:pt x="252" y="112"/>
                  </a:lnTo>
                  <a:lnTo>
                    <a:pt x="259" y="117"/>
                  </a:lnTo>
                  <a:lnTo>
                    <a:pt x="263" y="123"/>
                  </a:lnTo>
                  <a:lnTo>
                    <a:pt x="263" y="123"/>
                  </a:lnTo>
                  <a:lnTo>
                    <a:pt x="272" y="127"/>
                  </a:lnTo>
                  <a:lnTo>
                    <a:pt x="275" y="130"/>
                  </a:lnTo>
                  <a:lnTo>
                    <a:pt x="276" y="136"/>
                  </a:lnTo>
                  <a:lnTo>
                    <a:pt x="276" y="136"/>
                  </a:lnTo>
                  <a:lnTo>
                    <a:pt x="275" y="140"/>
                  </a:lnTo>
                  <a:lnTo>
                    <a:pt x="273" y="143"/>
                  </a:lnTo>
                  <a:lnTo>
                    <a:pt x="269" y="146"/>
                  </a:lnTo>
                  <a:lnTo>
                    <a:pt x="265" y="147"/>
                  </a:lnTo>
                  <a:lnTo>
                    <a:pt x="265" y="147"/>
                  </a:lnTo>
                  <a:lnTo>
                    <a:pt x="265" y="145"/>
                  </a:lnTo>
                  <a:lnTo>
                    <a:pt x="262" y="142"/>
                  </a:lnTo>
                  <a:lnTo>
                    <a:pt x="256" y="139"/>
                  </a:lnTo>
                  <a:lnTo>
                    <a:pt x="250" y="137"/>
                  </a:lnTo>
                  <a:lnTo>
                    <a:pt x="247" y="139"/>
                  </a:lnTo>
                  <a:lnTo>
                    <a:pt x="245" y="140"/>
                  </a:lnTo>
                  <a:lnTo>
                    <a:pt x="245" y="140"/>
                  </a:lnTo>
                  <a:lnTo>
                    <a:pt x="247" y="142"/>
                  </a:lnTo>
                  <a:lnTo>
                    <a:pt x="250" y="143"/>
                  </a:lnTo>
                  <a:lnTo>
                    <a:pt x="250" y="143"/>
                  </a:lnTo>
                  <a:lnTo>
                    <a:pt x="250" y="147"/>
                  </a:lnTo>
                  <a:lnTo>
                    <a:pt x="247" y="152"/>
                  </a:lnTo>
                  <a:lnTo>
                    <a:pt x="245" y="153"/>
                  </a:lnTo>
                  <a:lnTo>
                    <a:pt x="240" y="155"/>
                  </a:lnTo>
                  <a:lnTo>
                    <a:pt x="230" y="156"/>
                  </a:lnTo>
                  <a:lnTo>
                    <a:pt x="223" y="157"/>
                  </a:lnTo>
                  <a:lnTo>
                    <a:pt x="223" y="157"/>
                  </a:lnTo>
                  <a:lnTo>
                    <a:pt x="219" y="160"/>
                  </a:lnTo>
                  <a:lnTo>
                    <a:pt x="216" y="163"/>
                  </a:lnTo>
                  <a:lnTo>
                    <a:pt x="210" y="170"/>
                  </a:lnTo>
                  <a:lnTo>
                    <a:pt x="210" y="170"/>
                  </a:lnTo>
                  <a:lnTo>
                    <a:pt x="203" y="177"/>
                  </a:lnTo>
                  <a:lnTo>
                    <a:pt x="197" y="182"/>
                  </a:lnTo>
                  <a:lnTo>
                    <a:pt x="197" y="182"/>
                  </a:lnTo>
                  <a:lnTo>
                    <a:pt x="199" y="182"/>
                  </a:lnTo>
                  <a:lnTo>
                    <a:pt x="199" y="182"/>
                  </a:lnTo>
                  <a:lnTo>
                    <a:pt x="197" y="182"/>
                  </a:lnTo>
                  <a:lnTo>
                    <a:pt x="197" y="182"/>
                  </a:lnTo>
                  <a:lnTo>
                    <a:pt x="197" y="180"/>
                  </a:lnTo>
                  <a:lnTo>
                    <a:pt x="197" y="180"/>
                  </a:lnTo>
                  <a:lnTo>
                    <a:pt x="192" y="186"/>
                  </a:lnTo>
                  <a:lnTo>
                    <a:pt x="189" y="192"/>
                  </a:lnTo>
                  <a:lnTo>
                    <a:pt x="186" y="197"/>
                  </a:lnTo>
                  <a:lnTo>
                    <a:pt x="183" y="205"/>
                  </a:lnTo>
                  <a:lnTo>
                    <a:pt x="183" y="205"/>
                  </a:lnTo>
                  <a:lnTo>
                    <a:pt x="182" y="210"/>
                  </a:lnTo>
                  <a:lnTo>
                    <a:pt x="177" y="215"/>
                  </a:lnTo>
                  <a:lnTo>
                    <a:pt x="173" y="217"/>
                  </a:lnTo>
                  <a:lnTo>
                    <a:pt x="167" y="219"/>
                  </a:lnTo>
                  <a:lnTo>
                    <a:pt x="167" y="219"/>
                  </a:lnTo>
                  <a:lnTo>
                    <a:pt x="169" y="212"/>
                  </a:lnTo>
                  <a:lnTo>
                    <a:pt x="167" y="207"/>
                  </a:lnTo>
                  <a:lnTo>
                    <a:pt x="164" y="203"/>
                  </a:lnTo>
                  <a:lnTo>
                    <a:pt x="157" y="200"/>
                  </a:lnTo>
                  <a:lnTo>
                    <a:pt x="157" y="200"/>
                  </a:lnTo>
                  <a:lnTo>
                    <a:pt x="152" y="199"/>
                  </a:lnTo>
                  <a:lnTo>
                    <a:pt x="146" y="199"/>
                  </a:lnTo>
                  <a:lnTo>
                    <a:pt x="139" y="200"/>
                  </a:lnTo>
                  <a:lnTo>
                    <a:pt x="132" y="202"/>
                  </a:lnTo>
                  <a:lnTo>
                    <a:pt x="126" y="206"/>
                  </a:lnTo>
                  <a:lnTo>
                    <a:pt x="122" y="210"/>
                  </a:lnTo>
                  <a:lnTo>
                    <a:pt x="119" y="216"/>
                  </a:lnTo>
                  <a:lnTo>
                    <a:pt x="117" y="223"/>
                  </a:lnTo>
                  <a:lnTo>
                    <a:pt x="117" y="223"/>
                  </a:lnTo>
                  <a:lnTo>
                    <a:pt x="119" y="229"/>
                  </a:lnTo>
                  <a:lnTo>
                    <a:pt x="122" y="233"/>
                  </a:lnTo>
                  <a:lnTo>
                    <a:pt x="126" y="237"/>
                  </a:lnTo>
                  <a:lnTo>
                    <a:pt x="130" y="239"/>
                  </a:lnTo>
                  <a:lnTo>
                    <a:pt x="130" y="239"/>
                  </a:lnTo>
                  <a:lnTo>
                    <a:pt x="137" y="239"/>
                  </a:lnTo>
                  <a:lnTo>
                    <a:pt x="144" y="236"/>
                  </a:lnTo>
                  <a:lnTo>
                    <a:pt x="147" y="235"/>
                  </a:lnTo>
                  <a:lnTo>
                    <a:pt x="152" y="235"/>
                  </a:lnTo>
                  <a:lnTo>
                    <a:pt x="153" y="236"/>
                  </a:lnTo>
                  <a:lnTo>
                    <a:pt x="156" y="240"/>
                  </a:lnTo>
                  <a:lnTo>
                    <a:pt x="156" y="240"/>
                  </a:lnTo>
                  <a:lnTo>
                    <a:pt x="154" y="240"/>
                  </a:lnTo>
                  <a:lnTo>
                    <a:pt x="152" y="243"/>
                  </a:lnTo>
                  <a:lnTo>
                    <a:pt x="149" y="245"/>
                  </a:lnTo>
                  <a:lnTo>
                    <a:pt x="147" y="246"/>
                  </a:lnTo>
                  <a:lnTo>
                    <a:pt x="147" y="249"/>
                  </a:lnTo>
                  <a:lnTo>
                    <a:pt x="147" y="249"/>
                  </a:lnTo>
                  <a:lnTo>
                    <a:pt x="150" y="250"/>
                  </a:lnTo>
                  <a:lnTo>
                    <a:pt x="153" y="252"/>
                  </a:lnTo>
                  <a:lnTo>
                    <a:pt x="157" y="252"/>
                  </a:lnTo>
                  <a:lnTo>
                    <a:pt x="159" y="255"/>
                  </a:lnTo>
                  <a:lnTo>
                    <a:pt x="159" y="255"/>
                  </a:lnTo>
                  <a:lnTo>
                    <a:pt x="160" y="257"/>
                  </a:lnTo>
                  <a:lnTo>
                    <a:pt x="160" y="260"/>
                  </a:lnTo>
                  <a:lnTo>
                    <a:pt x="160" y="265"/>
                  </a:lnTo>
                  <a:lnTo>
                    <a:pt x="162" y="268"/>
                  </a:lnTo>
                  <a:lnTo>
                    <a:pt x="162" y="268"/>
                  </a:lnTo>
                  <a:lnTo>
                    <a:pt x="164" y="270"/>
                  </a:lnTo>
                  <a:lnTo>
                    <a:pt x="169" y="272"/>
                  </a:lnTo>
                  <a:lnTo>
                    <a:pt x="172" y="270"/>
                  </a:lnTo>
                  <a:lnTo>
                    <a:pt x="176" y="270"/>
                  </a:lnTo>
                  <a:lnTo>
                    <a:pt x="183" y="266"/>
                  </a:lnTo>
                  <a:lnTo>
                    <a:pt x="190" y="263"/>
                  </a:lnTo>
                  <a:lnTo>
                    <a:pt x="190" y="263"/>
                  </a:lnTo>
                  <a:lnTo>
                    <a:pt x="194" y="262"/>
                  </a:lnTo>
                  <a:lnTo>
                    <a:pt x="199" y="260"/>
                  </a:lnTo>
                  <a:lnTo>
                    <a:pt x="207" y="262"/>
                  </a:lnTo>
                  <a:lnTo>
                    <a:pt x="216" y="265"/>
                  </a:lnTo>
                  <a:lnTo>
                    <a:pt x="223" y="270"/>
                  </a:lnTo>
                  <a:lnTo>
                    <a:pt x="223" y="270"/>
                  </a:lnTo>
                  <a:lnTo>
                    <a:pt x="239" y="279"/>
                  </a:lnTo>
                  <a:lnTo>
                    <a:pt x="253" y="288"/>
                  </a:lnTo>
                  <a:lnTo>
                    <a:pt x="253" y="288"/>
                  </a:lnTo>
                  <a:lnTo>
                    <a:pt x="259" y="292"/>
                  </a:lnTo>
                  <a:lnTo>
                    <a:pt x="265" y="296"/>
                  </a:lnTo>
                  <a:lnTo>
                    <a:pt x="269" y="300"/>
                  </a:lnTo>
                  <a:lnTo>
                    <a:pt x="276" y="305"/>
                  </a:lnTo>
                  <a:lnTo>
                    <a:pt x="276" y="305"/>
                  </a:lnTo>
                  <a:lnTo>
                    <a:pt x="285" y="306"/>
                  </a:lnTo>
                  <a:lnTo>
                    <a:pt x="295" y="309"/>
                  </a:lnTo>
                  <a:lnTo>
                    <a:pt x="303" y="313"/>
                  </a:lnTo>
                  <a:lnTo>
                    <a:pt x="307" y="315"/>
                  </a:lnTo>
                  <a:lnTo>
                    <a:pt x="310" y="319"/>
                  </a:lnTo>
                  <a:lnTo>
                    <a:pt x="310" y="319"/>
                  </a:lnTo>
                  <a:lnTo>
                    <a:pt x="312" y="323"/>
                  </a:lnTo>
                  <a:lnTo>
                    <a:pt x="312" y="326"/>
                  </a:lnTo>
                  <a:lnTo>
                    <a:pt x="310" y="329"/>
                  </a:lnTo>
                  <a:lnTo>
                    <a:pt x="307" y="333"/>
                  </a:lnTo>
                  <a:lnTo>
                    <a:pt x="302" y="339"/>
                  </a:lnTo>
                  <a:lnTo>
                    <a:pt x="299" y="343"/>
                  </a:lnTo>
                  <a:lnTo>
                    <a:pt x="297" y="346"/>
                  </a:lnTo>
                  <a:lnTo>
                    <a:pt x="297" y="346"/>
                  </a:lnTo>
                  <a:lnTo>
                    <a:pt x="297" y="350"/>
                  </a:lnTo>
                  <a:lnTo>
                    <a:pt x="299" y="355"/>
                  </a:lnTo>
                  <a:lnTo>
                    <a:pt x="300" y="358"/>
                  </a:lnTo>
                  <a:lnTo>
                    <a:pt x="300" y="362"/>
                  </a:lnTo>
                  <a:lnTo>
                    <a:pt x="300" y="362"/>
                  </a:lnTo>
                  <a:lnTo>
                    <a:pt x="299" y="366"/>
                  </a:lnTo>
                  <a:lnTo>
                    <a:pt x="296" y="369"/>
                  </a:lnTo>
                  <a:lnTo>
                    <a:pt x="289" y="375"/>
                  </a:lnTo>
                  <a:lnTo>
                    <a:pt x="289" y="375"/>
                  </a:lnTo>
                  <a:lnTo>
                    <a:pt x="280" y="379"/>
                  </a:lnTo>
                  <a:lnTo>
                    <a:pt x="277" y="380"/>
                  </a:lnTo>
                  <a:lnTo>
                    <a:pt x="273" y="385"/>
                  </a:lnTo>
                  <a:lnTo>
                    <a:pt x="273" y="385"/>
                  </a:lnTo>
                  <a:lnTo>
                    <a:pt x="273" y="388"/>
                  </a:lnTo>
                  <a:lnTo>
                    <a:pt x="272" y="391"/>
                  </a:lnTo>
                  <a:lnTo>
                    <a:pt x="272" y="398"/>
                  </a:lnTo>
                  <a:lnTo>
                    <a:pt x="272" y="398"/>
                  </a:lnTo>
                  <a:lnTo>
                    <a:pt x="267" y="405"/>
                  </a:lnTo>
                  <a:lnTo>
                    <a:pt x="260" y="412"/>
                  </a:lnTo>
                  <a:lnTo>
                    <a:pt x="247" y="423"/>
                  </a:lnTo>
                  <a:lnTo>
                    <a:pt x="247" y="423"/>
                  </a:lnTo>
                  <a:lnTo>
                    <a:pt x="247" y="423"/>
                  </a:lnTo>
                  <a:lnTo>
                    <a:pt x="247" y="423"/>
                  </a:lnTo>
                  <a:lnTo>
                    <a:pt x="243" y="426"/>
                  </a:lnTo>
                  <a:lnTo>
                    <a:pt x="243" y="426"/>
                  </a:lnTo>
                  <a:lnTo>
                    <a:pt x="246" y="423"/>
                  </a:lnTo>
                  <a:lnTo>
                    <a:pt x="246" y="423"/>
                  </a:lnTo>
                  <a:lnTo>
                    <a:pt x="242" y="425"/>
                  </a:lnTo>
                  <a:lnTo>
                    <a:pt x="239" y="428"/>
                  </a:lnTo>
                  <a:lnTo>
                    <a:pt x="239" y="428"/>
                  </a:lnTo>
                  <a:lnTo>
                    <a:pt x="237" y="432"/>
                  </a:lnTo>
                  <a:lnTo>
                    <a:pt x="237" y="436"/>
                  </a:lnTo>
                  <a:lnTo>
                    <a:pt x="237" y="445"/>
                  </a:lnTo>
                  <a:lnTo>
                    <a:pt x="239" y="455"/>
                  </a:lnTo>
                  <a:lnTo>
                    <a:pt x="242" y="463"/>
                  </a:lnTo>
                  <a:lnTo>
                    <a:pt x="242" y="463"/>
                  </a:lnTo>
                  <a:lnTo>
                    <a:pt x="243" y="468"/>
                  </a:lnTo>
                  <a:lnTo>
                    <a:pt x="243" y="471"/>
                  </a:lnTo>
                  <a:lnTo>
                    <a:pt x="242" y="473"/>
                  </a:lnTo>
                  <a:lnTo>
                    <a:pt x="240" y="475"/>
                  </a:lnTo>
                  <a:lnTo>
                    <a:pt x="237" y="475"/>
                  </a:lnTo>
                  <a:lnTo>
                    <a:pt x="235" y="475"/>
                  </a:lnTo>
                  <a:lnTo>
                    <a:pt x="227" y="471"/>
                  </a:lnTo>
                  <a:lnTo>
                    <a:pt x="227" y="471"/>
                  </a:lnTo>
                  <a:lnTo>
                    <a:pt x="219" y="463"/>
                  </a:lnTo>
                  <a:lnTo>
                    <a:pt x="212" y="456"/>
                  </a:lnTo>
                  <a:lnTo>
                    <a:pt x="207" y="448"/>
                  </a:lnTo>
                  <a:lnTo>
                    <a:pt x="204" y="438"/>
                  </a:lnTo>
                  <a:lnTo>
                    <a:pt x="203" y="428"/>
                  </a:lnTo>
                  <a:lnTo>
                    <a:pt x="203" y="418"/>
                  </a:lnTo>
                  <a:lnTo>
                    <a:pt x="204" y="396"/>
                  </a:lnTo>
                  <a:lnTo>
                    <a:pt x="204" y="396"/>
                  </a:lnTo>
                  <a:lnTo>
                    <a:pt x="206" y="383"/>
                  </a:lnTo>
                  <a:lnTo>
                    <a:pt x="206" y="372"/>
                  </a:lnTo>
                  <a:lnTo>
                    <a:pt x="206" y="366"/>
                  </a:lnTo>
                  <a:lnTo>
                    <a:pt x="203" y="360"/>
                  </a:lnTo>
                  <a:lnTo>
                    <a:pt x="200" y="356"/>
                  </a:lnTo>
                  <a:lnTo>
                    <a:pt x="196" y="352"/>
                  </a:lnTo>
                  <a:lnTo>
                    <a:pt x="196" y="352"/>
                  </a:lnTo>
                  <a:lnTo>
                    <a:pt x="186" y="343"/>
                  </a:lnTo>
                  <a:lnTo>
                    <a:pt x="177" y="335"/>
                  </a:lnTo>
                  <a:lnTo>
                    <a:pt x="173" y="330"/>
                  </a:lnTo>
                  <a:lnTo>
                    <a:pt x="169" y="325"/>
                  </a:lnTo>
                  <a:lnTo>
                    <a:pt x="167" y="319"/>
                  </a:lnTo>
                  <a:lnTo>
                    <a:pt x="167" y="313"/>
                  </a:lnTo>
                  <a:lnTo>
                    <a:pt x="167" y="313"/>
                  </a:lnTo>
                  <a:lnTo>
                    <a:pt x="170" y="306"/>
                  </a:lnTo>
                  <a:lnTo>
                    <a:pt x="174" y="298"/>
                  </a:lnTo>
                  <a:lnTo>
                    <a:pt x="179" y="290"/>
                  </a:lnTo>
                  <a:lnTo>
                    <a:pt x="179" y="286"/>
                  </a:lnTo>
                  <a:lnTo>
                    <a:pt x="177" y="283"/>
                  </a:lnTo>
                  <a:lnTo>
                    <a:pt x="177" y="283"/>
                  </a:lnTo>
                  <a:lnTo>
                    <a:pt x="174" y="280"/>
                  </a:lnTo>
                  <a:lnTo>
                    <a:pt x="170" y="278"/>
                  </a:lnTo>
                  <a:lnTo>
                    <a:pt x="163" y="272"/>
                  </a:lnTo>
                  <a:lnTo>
                    <a:pt x="163" y="272"/>
                  </a:lnTo>
                  <a:lnTo>
                    <a:pt x="157" y="268"/>
                  </a:lnTo>
                  <a:lnTo>
                    <a:pt x="152" y="262"/>
                  </a:lnTo>
                  <a:lnTo>
                    <a:pt x="152" y="262"/>
                  </a:lnTo>
                  <a:lnTo>
                    <a:pt x="140" y="255"/>
                  </a:lnTo>
                  <a:lnTo>
                    <a:pt x="140" y="255"/>
                  </a:lnTo>
                  <a:lnTo>
                    <a:pt x="134" y="252"/>
                  </a:lnTo>
                  <a:lnTo>
                    <a:pt x="129" y="250"/>
                  </a:lnTo>
                  <a:lnTo>
                    <a:pt x="117" y="249"/>
                  </a:lnTo>
                  <a:lnTo>
                    <a:pt x="117" y="249"/>
                  </a:lnTo>
                  <a:lnTo>
                    <a:pt x="112" y="247"/>
                  </a:lnTo>
                  <a:lnTo>
                    <a:pt x="106" y="246"/>
                  </a:lnTo>
                  <a:lnTo>
                    <a:pt x="103" y="243"/>
                  </a:lnTo>
                  <a:lnTo>
                    <a:pt x="100" y="240"/>
                  </a:lnTo>
                  <a:lnTo>
                    <a:pt x="97" y="233"/>
                  </a:lnTo>
                  <a:lnTo>
                    <a:pt x="93" y="223"/>
                  </a:lnTo>
                  <a:lnTo>
                    <a:pt x="93" y="223"/>
                  </a:lnTo>
                  <a:lnTo>
                    <a:pt x="89" y="222"/>
                  </a:lnTo>
                  <a:lnTo>
                    <a:pt x="86" y="222"/>
                  </a:lnTo>
                  <a:lnTo>
                    <a:pt x="86" y="220"/>
                  </a:lnTo>
                  <a:lnTo>
                    <a:pt x="84" y="216"/>
                  </a:lnTo>
                  <a:lnTo>
                    <a:pt x="84" y="216"/>
                  </a:lnTo>
                  <a:lnTo>
                    <a:pt x="83" y="209"/>
                  </a:lnTo>
                  <a:lnTo>
                    <a:pt x="77" y="203"/>
                  </a:lnTo>
                  <a:lnTo>
                    <a:pt x="77" y="203"/>
                  </a:lnTo>
                  <a:lnTo>
                    <a:pt x="69" y="195"/>
                  </a:lnTo>
                  <a:lnTo>
                    <a:pt x="61" y="185"/>
                  </a:lnTo>
                  <a:lnTo>
                    <a:pt x="61" y="185"/>
                  </a:lnTo>
                  <a:lnTo>
                    <a:pt x="54" y="205"/>
                  </a:lnTo>
                  <a:lnTo>
                    <a:pt x="50" y="223"/>
                  </a:lnTo>
                  <a:lnTo>
                    <a:pt x="47" y="245"/>
                  </a:lnTo>
                  <a:lnTo>
                    <a:pt x="46" y="265"/>
                  </a:lnTo>
                  <a:lnTo>
                    <a:pt x="46" y="265"/>
                  </a:lnTo>
                  <a:lnTo>
                    <a:pt x="47" y="288"/>
                  </a:lnTo>
                  <a:lnTo>
                    <a:pt x="50" y="309"/>
                  </a:lnTo>
                  <a:lnTo>
                    <a:pt x="56" y="330"/>
                  </a:lnTo>
                  <a:lnTo>
                    <a:pt x="63" y="350"/>
                  </a:lnTo>
                  <a:lnTo>
                    <a:pt x="73" y="369"/>
                  </a:lnTo>
                  <a:lnTo>
                    <a:pt x="83" y="388"/>
                  </a:lnTo>
                  <a:lnTo>
                    <a:pt x="96" y="405"/>
                  </a:lnTo>
                  <a:lnTo>
                    <a:pt x="110" y="421"/>
                  </a:lnTo>
                  <a:lnTo>
                    <a:pt x="126" y="433"/>
                  </a:lnTo>
                  <a:lnTo>
                    <a:pt x="143" y="446"/>
                  </a:lnTo>
                  <a:lnTo>
                    <a:pt x="160" y="458"/>
                  </a:lnTo>
                  <a:lnTo>
                    <a:pt x="180" y="466"/>
                  </a:lnTo>
                  <a:lnTo>
                    <a:pt x="200" y="475"/>
                  </a:lnTo>
                  <a:lnTo>
                    <a:pt x="222" y="479"/>
                  </a:lnTo>
                  <a:lnTo>
                    <a:pt x="243" y="483"/>
                  </a:lnTo>
                  <a:lnTo>
                    <a:pt x="265" y="483"/>
                  </a:lnTo>
                  <a:lnTo>
                    <a:pt x="265" y="483"/>
                  </a:lnTo>
                  <a:lnTo>
                    <a:pt x="280" y="483"/>
                  </a:lnTo>
                  <a:lnTo>
                    <a:pt x="296" y="482"/>
                  </a:lnTo>
                  <a:lnTo>
                    <a:pt x="310" y="479"/>
                  </a:lnTo>
                  <a:lnTo>
                    <a:pt x="325" y="476"/>
                  </a:lnTo>
                  <a:lnTo>
                    <a:pt x="339" y="471"/>
                  </a:lnTo>
                  <a:lnTo>
                    <a:pt x="353" y="466"/>
                  </a:lnTo>
                  <a:lnTo>
                    <a:pt x="366" y="459"/>
                  </a:lnTo>
                  <a:lnTo>
                    <a:pt x="379" y="452"/>
                  </a:lnTo>
                  <a:lnTo>
                    <a:pt x="392" y="443"/>
                  </a:lnTo>
                  <a:lnTo>
                    <a:pt x="403" y="435"/>
                  </a:lnTo>
                  <a:lnTo>
                    <a:pt x="413" y="426"/>
                  </a:lnTo>
                  <a:lnTo>
                    <a:pt x="425" y="415"/>
                  </a:lnTo>
                  <a:lnTo>
                    <a:pt x="433" y="405"/>
                  </a:lnTo>
                  <a:lnTo>
                    <a:pt x="442" y="393"/>
                  </a:lnTo>
                  <a:lnTo>
                    <a:pt x="451" y="380"/>
                  </a:lnTo>
                  <a:lnTo>
                    <a:pt x="458" y="369"/>
                  </a:lnTo>
                  <a:lnTo>
                    <a:pt x="458" y="369"/>
                  </a:lnTo>
                  <a:lnTo>
                    <a:pt x="456" y="363"/>
                  </a:lnTo>
                  <a:lnTo>
                    <a:pt x="456" y="359"/>
                  </a:lnTo>
                  <a:lnTo>
                    <a:pt x="456" y="355"/>
                  </a:lnTo>
                  <a:lnTo>
                    <a:pt x="459" y="349"/>
                  </a:lnTo>
                  <a:lnTo>
                    <a:pt x="462" y="340"/>
                  </a:lnTo>
                  <a:lnTo>
                    <a:pt x="465" y="335"/>
                  </a:lnTo>
                  <a:lnTo>
                    <a:pt x="465" y="330"/>
                  </a:lnTo>
                  <a:lnTo>
                    <a:pt x="465" y="330"/>
                  </a:lnTo>
                  <a:lnTo>
                    <a:pt x="465" y="325"/>
                  </a:lnTo>
                  <a:lnTo>
                    <a:pt x="462" y="322"/>
                  </a:lnTo>
                  <a:lnTo>
                    <a:pt x="455" y="315"/>
                  </a:lnTo>
                  <a:lnTo>
                    <a:pt x="448" y="309"/>
                  </a:lnTo>
                  <a:lnTo>
                    <a:pt x="446" y="305"/>
                  </a:lnTo>
                  <a:lnTo>
                    <a:pt x="445" y="299"/>
                  </a:lnTo>
                  <a:lnTo>
                    <a:pt x="445" y="299"/>
                  </a:lnTo>
                  <a:lnTo>
                    <a:pt x="443" y="292"/>
                  </a:lnTo>
                  <a:lnTo>
                    <a:pt x="442" y="288"/>
                  </a:lnTo>
                  <a:lnTo>
                    <a:pt x="439" y="283"/>
                  </a:lnTo>
                  <a:lnTo>
                    <a:pt x="435" y="282"/>
                  </a:lnTo>
                  <a:lnTo>
                    <a:pt x="430" y="282"/>
                  </a:lnTo>
                  <a:lnTo>
                    <a:pt x="425" y="282"/>
                  </a:lnTo>
                  <a:lnTo>
                    <a:pt x="413" y="286"/>
                  </a:lnTo>
                  <a:lnTo>
                    <a:pt x="413" y="286"/>
                  </a:lnTo>
                  <a:lnTo>
                    <a:pt x="408" y="289"/>
                  </a:lnTo>
                  <a:lnTo>
                    <a:pt x="402" y="290"/>
                  </a:lnTo>
                  <a:lnTo>
                    <a:pt x="396" y="290"/>
                  </a:lnTo>
                  <a:lnTo>
                    <a:pt x="392" y="289"/>
                  </a:lnTo>
                  <a:lnTo>
                    <a:pt x="386" y="286"/>
                  </a:lnTo>
                  <a:lnTo>
                    <a:pt x="383" y="283"/>
                  </a:lnTo>
                  <a:lnTo>
                    <a:pt x="375" y="272"/>
                  </a:lnTo>
                  <a:lnTo>
                    <a:pt x="375" y="272"/>
                  </a:lnTo>
                  <a:lnTo>
                    <a:pt x="370" y="265"/>
                  </a:lnTo>
                  <a:lnTo>
                    <a:pt x="368" y="257"/>
                  </a:lnTo>
                  <a:lnTo>
                    <a:pt x="365" y="249"/>
                  </a:lnTo>
                  <a:lnTo>
                    <a:pt x="365" y="240"/>
                  </a:lnTo>
                  <a:lnTo>
                    <a:pt x="365" y="2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78" name="Picture 77"/>
            <p:cNvPicPr>
              <a:picLocks noChangeAspect="1"/>
            </p:cNvPicPr>
            <p:nvPr/>
          </p:nvPicPr>
          <p:blipFill>
            <a:blip r:embed="rId5" cstate="print">
              <a:alphaModFix/>
              <a:extLst>
                <a:ext uri="{BEBA8EAE-BF5A-486C-A8C5-ECC9F3942E4B}">
                  <a14:imgProps xmlns:a14="http://schemas.microsoft.com/office/drawing/2010/main" xmlns="">
                    <a14:imgLayer r:embed="rId6">
                      <a14:imgEffect>
                        <a14:brightnessContrast bright="20000" contrast="-40000"/>
                      </a14:imgEffect>
                    </a14:imgLayer>
                  </a14:imgProps>
                </a:ext>
                <a:ext uri="{28A0092B-C50C-407E-A947-70E740481C1C}">
                  <a14:useLocalDpi xmlns:a14="http://schemas.microsoft.com/office/drawing/2010/main" xmlns=""/>
                </a:ext>
              </a:extLst>
            </a:blip>
            <a:stretch>
              <a:fillRect/>
            </a:stretch>
          </p:blipFill>
          <p:spPr>
            <a:xfrm>
              <a:off x="4075143" y="1639078"/>
              <a:ext cx="1533047" cy="387422"/>
            </a:xfrm>
            <a:prstGeom prst="rect">
              <a:avLst/>
            </a:prstGeom>
          </p:spPr>
        </p:pic>
      </p:grpSp>
      <p:grpSp>
        <p:nvGrpSpPr>
          <p:cNvPr id="79" name="Group 78"/>
          <p:cNvGrpSpPr/>
          <p:nvPr/>
        </p:nvGrpSpPr>
        <p:grpSpPr>
          <a:xfrm>
            <a:off x="805748" y="1917545"/>
            <a:ext cx="2384701" cy="1452083"/>
            <a:chOff x="805747" y="1906663"/>
            <a:chExt cx="2384701" cy="1452083"/>
          </a:xfrm>
        </p:grpSpPr>
        <p:sp>
          <p:nvSpPr>
            <p:cNvPr id="80" name="Rectangle 79"/>
            <p:cNvSpPr/>
            <p:nvPr/>
          </p:nvSpPr>
          <p:spPr>
            <a:xfrm>
              <a:off x="805747" y="3078502"/>
              <a:ext cx="2384701" cy="280244"/>
            </a:xfrm>
            <a:prstGeom prst="rect">
              <a:avLst/>
            </a:prstGeom>
            <a:noFill/>
            <a:ln>
              <a:noFill/>
              <a:prstDash val="dash"/>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82151" tIns="91279" rIns="82151" bIns="41083" rtlCol="0" anchor="t" anchorCtr="0"/>
            <a:lstStyle/>
            <a:p>
              <a:pPr algn="ctr" defTabSz="821406">
                <a:lnSpc>
                  <a:spcPct val="90000"/>
                </a:lnSpc>
              </a:pPr>
              <a:r>
                <a:rPr lang="en-US" b="1" dirty="0" smtClean="0">
                  <a:solidFill>
                    <a:schemeClr val="accent4">
                      <a:lumMod val="40000"/>
                      <a:lumOff val="60000"/>
                    </a:schemeClr>
                  </a:solidFill>
                  <a:latin typeface="Arial"/>
                </a:rPr>
                <a:t>VLAN </a:t>
              </a:r>
            </a:p>
            <a:p>
              <a:pPr algn="ctr" defTabSz="821406">
                <a:lnSpc>
                  <a:spcPct val="90000"/>
                </a:lnSpc>
              </a:pPr>
              <a:r>
                <a:rPr lang="en-US" b="1" dirty="0" smtClean="0">
                  <a:solidFill>
                    <a:schemeClr val="accent4">
                      <a:lumMod val="40000"/>
                      <a:lumOff val="60000"/>
                    </a:schemeClr>
                  </a:solidFill>
                  <a:latin typeface="Arial"/>
                </a:rPr>
                <a:t>APPROACH</a:t>
              </a:r>
            </a:p>
          </p:txBody>
        </p:sp>
        <p:sp>
          <p:nvSpPr>
            <p:cNvPr id="81" name="Freeform 47"/>
            <p:cNvSpPr>
              <a:spLocks noChangeAspect="1" noEditPoints="1"/>
            </p:cNvSpPr>
            <p:nvPr/>
          </p:nvSpPr>
          <p:spPr bwMode="auto">
            <a:xfrm>
              <a:off x="1668241" y="2336393"/>
              <a:ext cx="659712" cy="659710"/>
            </a:xfrm>
            <a:custGeom>
              <a:avLst/>
              <a:gdLst>
                <a:gd name="T0" fmla="*/ 164 w 531"/>
                <a:gd name="T1" fmla="*/ 227 h 531"/>
                <a:gd name="T2" fmla="*/ 247 w 531"/>
                <a:gd name="T3" fmla="*/ 423 h 531"/>
                <a:gd name="T4" fmla="*/ 519 w 531"/>
                <a:gd name="T5" fmla="*/ 345 h 531"/>
                <a:gd name="T6" fmla="*/ 345 w 531"/>
                <a:gd name="T7" fmla="*/ 519 h 531"/>
                <a:gd name="T8" fmla="*/ 116 w 531"/>
                <a:gd name="T9" fmla="*/ 485 h 531"/>
                <a:gd name="T10" fmla="*/ 0 w 531"/>
                <a:gd name="T11" fmla="*/ 265 h 531"/>
                <a:gd name="T12" fmla="*/ 96 w 531"/>
                <a:gd name="T13" fmla="*/ 60 h 531"/>
                <a:gd name="T14" fmla="*/ 319 w 531"/>
                <a:gd name="T15" fmla="*/ 4 h 531"/>
                <a:gd name="T16" fmla="*/ 511 w 531"/>
                <a:gd name="T17" fmla="*/ 162 h 531"/>
                <a:gd name="T18" fmla="*/ 376 w 531"/>
                <a:gd name="T19" fmla="*/ 220 h 531"/>
                <a:gd name="T20" fmla="*/ 419 w 531"/>
                <a:gd name="T21" fmla="*/ 189 h 531"/>
                <a:gd name="T22" fmla="*/ 462 w 531"/>
                <a:gd name="T23" fmla="*/ 193 h 531"/>
                <a:gd name="T24" fmla="*/ 446 w 531"/>
                <a:gd name="T25" fmla="*/ 162 h 531"/>
                <a:gd name="T26" fmla="*/ 409 w 531"/>
                <a:gd name="T27" fmla="*/ 179 h 531"/>
                <a:gd name="T28" fmla="*/ 416 w 531"/>
                <a:gd name="T29" fmla="*/ 159 h 531"/>
                <a:gd name="T30" fmla="*/ 412 w 531"/>
                <a:gd name="T31" fmla="*/ 142 h 531"/>
                <a:gd name="T32" fmla="*/ 389 w 531"/>
                <a:gd name="T33" fmla="*/ 133 h 531"/>
                <a:gd name="T34" fmla="*/ 416 w 531"/>
                <a:gd name="T35" fmla="*/ 110 h 531"/>
                <a:gd name="T36" fmla="*/ 335 w 531"/>
                <a:gd name="T37" fmla="*/ 90 h 531"/>
                <a:gd name="T38" fmla="*/ 300 w 531"/>
                <a:gd name="T39" fmla="*/ 103 h 531"/>
                <a:gd name="T40" fmla="*/ 286 w 531"/>
                <a:gd name="T41" fmla="*/ 66 h 531"/>
                <a:gd name="T42" fmla="*/ 253 w 531"/>
                <a:gd name="T43" fmla="*/ 63 h 531"/>
                <a:gd name="T44" fmla="*/ 269 w 531"/>
                <a:gd name="T45" fmla="*/ 87 h 531"/>
                <a:gd name="T46" fmla="*/ 249 w 531"/>
                <a:gd name="T47" fmla="*/ 92 h 531"/>
                <a:gd name="T48" fmla="*/ 240 w 531"/>
                <a:gd name="T49" fmla="*/ 60 h 531"/>
                <a:gd name="T50" fmla="*/ 177 w 531"/>
                <a:gd name="T51" fmla="*/ 64 h 531"/>
                <a:gd name="T52" fmla="*/ 186 w 531"/>
                <a:gd name="T53" fmla="*/ 77 h 531"/>
                <a:gd name="T54" fmla="*/ 163 w 531"/>
                <a:gd name="T55" fmla="*/ 77 h 531"/>
                <a:gd name="T56" fmla="*/ 159 w 531"/>
                <a:gd name="T57" fmla="*/ 90 h 531"/>
                <a:gd name="T58" fmla="*/ 209 w 531"/>
                <a:gd name="T59" fmla="*/ 80 h 531"/>
                <a:gd name="T60" fmla="*/ 200 w 531"/>
                <a:gd name="T61" fmla="*/ 102 h 531"/>
                <a:gd name="T62" fmla="*/ 203 w 531"/>
                <a:gd name="T63" fmla="*/ 123 h 531"/>
                <a:gd name="T64" fmla="*/ 246 w 531"/>
                <a:gd name="T65" fmla="*/ 106 h 531"/>
                <a:gd name="T66" fmla="*/ 273 w 531"/>
                <a:gd name="T67" fmla="*/ 143 h 531"/>
                <a:gd name="T68" fmla="*/ 245 w 531"/>
                <a:gd name="T69" fmla="*/ 140 h 531"/>
                <a:gd name="T70" fmla="*/ 223 w 531"/>
                <a:gd name="T71" fmla="*/ 157 h 531"/>
                <a:gd name="T72" fmla="*/ 197 w 531"/>
                <a:gd name="T73" fmla="*/ 182 h 531"/>
                <a:gd name="T74" fmla="*/ 177 w 531"/>
                <a:gd name="T75" fmla="*/ 215 h 531"/>
                <a:gd name="T76" fmla="*/ 146 w 531"/>
                <a:gd name="T77" fmla="*/ 199 h 531"/>
                <a:gd name="T78" fmla="*/ 126 w 531"/>
                <a:gd name="T79" fmla="*/ 237 h 531"/>
                <a:gd name="T80" fmla="*/ 154 w 531"/>
                <a:gd name="T81" fmla="*/ 240 h 531"/>
                <a:gd name="T82" fmla="*/ 159 w 531"/>
                <a:gd name="T83" fmla="*/ 255 h 531"/>
                <a:gd name="T84" fmla="*/ 183 w 531"/>
                <a:gd name="T85" fmla="*/ 266 h 531"/>
                <a:gd name="T86" fmla="*/ 253 w 531"/>
                <a:gd name="T87" fmla="*/ 288 h 531"/>
                <a:gd name="T88" fmla="*/ 307 w 531"/>
                <a:gd name="T89" fmla="*/ 315 h 531"/>
                <a:gd name="T90" fmla="*/ 297 w 531"/>
                <a:gd name="T91" fmla="*/ 346 h 531"/>
                <a:gd name="T92" fmla="*/ 280 w 531"/>
                <a:gd name="T93" fmla="*/ 379 h 531"/>
                <a:gd name="T94" fmla="*/ 247 w 531"/>
                <a:gd name="T95" fmla="*/ 423 h 531"/>
                <a:gd name="T96" fmla="*/ 239 w 531"/>
                <a:gd name="T97" fmla="*/ 428 h 531"/>
                <a:gd name="T98" fmla="*/ 240 w 531"/>
                <a:gd name="T99" fmla="*/ 475 h 531"/>
                <a:gd name="T100" fmla="*/ 203 w 531"/>
                <a:gd name="T101" fmla="*/ 418 h 531"/>
                <a:gd name="T102" fmla="*/ 186 w 531"/>
                <a:gd name="T103" fmla="*/ 343 h 531"/>
                <a:gd name="T104" fmla="*/ 179 w 531"/>
                <a:gd name="T105" fmla="*/ 286 h 531"/>
                <a:gd name="T106" fmla="*/ 140 w 531"/>
                <a:gd name="T107" fmla="*/ 255 h 531"/>
                <a:gd name="T108" fmla="*/ 97 w 531"/>
                <a:gd name="T109" fmla="*/ 233 h 531"/>
                <a:gd name="T110" fmla="*/ 77 w 531"/>
                <a:gd name="T111" fmla="*/ 203 h 531"/>
                <a:gd name="T112" fmla="*/ 50 w 531"/>
                <a:gd name="T113" fmla="*/ 309 h 531"/>
                <a:gd name="T114" fmla="*/ 180 w 531"/>
                <a:gd name="T115" fmla="*/ 466 h 531"/>
                <a:gd name="T116" fmla="*/ 339 w 531"/>
                <a:gd name="T117" fmla="*/ 471 h 531"/>
                <a:gd name="T118" fmla="*/ 451 w 531"/>
                <a:gd name="T119" fmla="*/ 380 h 531"/>
                <a:gd name="T120" fmla="*/ 465 w 531"/>
                <a:gd name="T121" fmla="*/ 330 h 531"/>
                <a:gd name="T122" fmla="*/ 439 w 531"/>
                <a:gd name="T123" fmla="*/ 283 h 531"/>
                <a:gd name="T124" fmla="*/ 386 w 531"/>
                <a:gd name="T125" fmla="*/ 28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1" h="531">
                  <a:moveTo>
                    <a:pt x="186" y="227"/>
                  </a:moveTo>
                  <a:lnTo>
                    <a:pt x="186" y="227"/>
                  </a:lnTo>
                  <a:lnTo>
                    <a:pt x="186" y="230"/>
                  </a:lnTo>
                  <a:lnTo>
                    <a:pt x="183" y="233"/>
                  </a:lnTo>
                  <a:lnTo>
                    <a:pt x="174" y="235"/>
                  </a:lnTo>
                  <a:lnTo>
                    <a:pt x="174" y="235"/>
                  </a:lnTo>
                  <a:lnTo>
                    <a:pt x="170" y="235"/>
                  </a:lnTo>
                  <a:lnTo>
                    <a:pt x="167" y="233"/>
                  </a:lnTo>
                  <a:lnTo>
                    <a:pt x="166" y="232"/>
                  </a:lnTo>
                  <a:lnTo>
                    <a:pt x="164" y="227"/>
                  </a:lnTo>
                  <a:lnTo>
                    <a:pt x="164" y="227"/>
                  </a:lnTo>
                  <a:lnTo>
                    <a:pt x="164" y="227"/>
                  </a:lnTo>
                  <a:lnTo>
                    <a:pt x="169" y="226"/>
                  </a:lnTo>
                  <a:lnTo>
                    <a:pt x="174" y="226"/>
                  </a:lnTo>
                  <a:lnTo>
                    <a:pt x="182" y="226"/>
                  </a:lnTo>
                  <a:lnTo>
                    <a:pt x="186" y="227"/>
                  </a:lnTo>
                  <a:lnTo>
                    <a:pt x="186" y="227"/>
                  </a:lnTo>
                  <a:close/>
                  <a:moveTo>
                    <a:pt x="247" y="423"/>
                  </a:moveTo>
                  <a:lnTo>
                    <a:pt x="247" y="423"/>
                  </a:lnTo>
                  <a:lnTo>
                    <a:pt x="247" y="423"/>
                  </a:lnTo>
                  <a:lnTo>
                    <a:pt x="247" y="423"/>
                  </a:lnTo>
                  <a:lnTo>
                    <a:pt x="247" y="423"/>
                  </a:lnTo>
                  <a:lnTo>
                    <a:pt x="247" y="423"/>
                  </a:lnTo>
                  <a:lnTo>
                    <a:pt x="247" y="423"/>
                  </a:lnTo>
                  <a:lnTo>
                    <a:pt x="247" y="423"/>
                  </a:lnTo>
                  <a:close/>
                  <a:moveTo>
                    <a:pt x="531" y="265"/>
                  </a:moveTo>
                  <a:lnTo>
                    <a:pt x="531" y="265"/>
                  </a:lnTo>
                  <a:lnTo>
                    <a:pt x="529" y="292"/>
                  </a:lnTo>
                  <a:lnTo>
                    <a:pt x="525" y="319"/>
                  </a:lnTo>
                  <a:lnTo>
                    <a:pt x="519" y="345"/>
                  </a:lnTo>
                  <a:lnTo>
                    <a:pt x="511" y="369"/>
                  </a:lnTo>
                  <a:lnTo>
                    <a:pt x="499" y="392"/>
                  </a:lnTo>
                  <a:lnTo>
                    <a:pt x="485" y="413"/>
                  </a:lnTo>
                  <a:lnTo>
                    <a:pt x="471" y="435"/>
                  </a:lnTo>
                  <a:lnTo>
                    <a:pt x="453" y="453"/>
                  </a:lnTo>
                  <a:lnTo>
                    <a:pt x="435" y="471"/>
                  </a:lnTo>
                  <a:lnTo>
                    <a:pt x="413" y="485"/>
                  </a:lnTo>
                  <a:lnTo>
                    <a:pt x="392" y="499"/>
                  </a:lnTo>
                  <a:lnTo>
                    <a:pt x="369" y="511"/>
                  </a:lnTo>
                  <a:lnTo>
                    <a:pt x="345" y="519"/>
                  </a:lnTo>
                  <a:lnTo>
                    <a:pt x="319" y="525"/>
                  </a:lnTo>
                  <a:lnTo>
                    <a:pt x="292" y="529"/>
                  </a:lnTo>
                  <a:lnTo>
                    <a:pt x="265" y="531"/>
                  </a:lnTo>
                  <a:lnTo>
                    <a:pt x="265" y="531"/>
                  </a:lnTo>
                  <a:lnTo>
                    <a:pt x="237" y="529"/>
                  </a:lnTo>
                  <a:lnTo>
                    <a:pt x="212" y="525"/>
                  </a:lnTo>
                  <a:lnTo>
                    <a:pt x="186" y="519"/>
                  </a:lnTo>
                  <a:lnTo>
                    <a:pt x="162" y="511"/>
                  </a:lnTo>
                  <a:lnTo>
                    <a:pt x="139" y="499"/>
                  </a:lnTo>
                  <a:lnTo>
                    <a:pt x="116" y="485"/>
                  </a:lnTo>
                  <a:lnTo>
                    <a:pt x="96" y="471"/>
                  </a:lnTo>
                  <a:lnTo>
                    <a:pt x="77" y="453"/>
                  </a:lnTo>
                  <a:lnTo>
                    <a:pt x="60" y="435"/>
                  </a:lnTo>
                  <a:lnTo>
                    <a:pt x="44" y="413"/>
                  </a:lnTo>
                  <a:lnTo>
                    <a:pt x="31" y="392"/>
                  </a:lnTo>
                  <a:lnTo>
                    <a:pt x="20" y="369"/>
                  </a:lnTo>
                  <a:lnTo>
                    <a:pt x="11" y="345"/>
                  </a:lnTo>
                  <a:lnTo>
                    <a:pt x="4" y="319"/>
                  </a:lnTo>
                  <a:lnTo>
                    <a:pt x="1" y="292"/>
                  </a:lnTo>
                  <a:lnTo>
                    <a:pt x="0" y="265"/>
                  </a:lnTo>
                  <a:lnTo>
                    <a:pt x="0" y="265"/>
                  </a:lnTo>
                  <a:lnTo>
                    <a:pt x="1" y="237"/>
                  </a:lnTo>
                  <a:lnTo>
                    <a:pt x="4" y="212"/>
                  </a:lnTo>
                  <a:lnTo>
                    <a:pt x="11" y="186"/>
                  </a:lnTo>
                  <a:lnTo>
                    <a:pt x="20" y="162"/>
                  </a:lnTo>
                  <a:lnTo>
                    <a:pt x="31" y="139"/>
                  </a:lnTo>
                  <a:lnTo>
                    <a:pt x="44" y="116"/>
                  </a:lnTo>
                  <a:lnTo>
                    <a:pt x="60" y="96"/>
                  </a:lnTo>
                  <a:lnTo>
                    <a:pt x="77" y="77"/>
                  </a:lnTo>
                  <a:lnTo>
                    <a:pt x="96" y="60"/>
                  </a:lnTo>
                  <a:lnTo>
                    <a:pt x="116" y="44"/>
                  </a:lnTo>
                  <a:lnTo>
                    <a:pt x="139" y="32"/>
                  </a:lnTo>
                  <a:lnTo>
                    <a:pt x="162" y="20"/>
                  </a:lnTo>
                  <a:lnTo>
                    <a:pt x="186" y="11"/>
                  </a:lnTo>
                  <a:lnTo>
                    <a:pt x="212" y="4"/>
                  </a:lnTo>
                  <a:lnTo>
                    <a:pt x="237" y="0"/>
                  </a:lnTo>
                  <a:lnTo>
                    <a:pt x="265" y="0"/>
                  </a:lnTo>
                  <a:lnTo>
                    <a:pt x="265" y="0"/>
                  </a:lnTo>
                  <a:lnTo>
                    <a:pt x="292" y="0"/>
                  </a:lnTo>
                  <a:lnTo>
                    <a:pt x="319" y="4"/>
                  </a:lnTo>
                  <a:lnTo>
                    <a:pt x="345" y="11"/>
                  </a:lnTo>
                  <a:lnTo>
                    <a:pt x="369" y="20"/>
                  </a:lnTo>
                  <a:lnTo>
                    <a:pt x="392" y="32"/>
                  </a:lnTo>
                  <a:lnTo>
                    <a:pt x="413" y="44"/>
                  </a:lnTo>
                  <a:lnTo>
                    <a:pt x="435" y="60"/>
                  </a:lnTo>
                  <a:lnTo>
                    <a:pt x="453" y="77"/>
                  </a:lnTo>
                  <a:lnTo>
                    <a:pt x="471" y="96"/>
                  </a:lnTo>
                  <a:lnTo>
                    <a:pt x="485" y="116"/>
                  </a:lnTo>
                  <a:lnTo>
                    <a:pt x="499" y="139"/>
                  </a:lnTo>
                  <a:lnTo>
                    <a:pt x="511" y="162"/>
                  </a:lnTo>
                  <a:lnTo>
                    <a:pt x="519" y="186"/>
                  </a:lnTo>
                  <a:lnTo>
                    <a:pt x="525" y="212"/>
                  </a:lnTo>
                  <a:lnTo>
                    <a:pt x="529" y="237"/>
                  </a:lnTo>
                  <a:lnTo>
                    <a:pt x="531" y="265"/>
                  </a:lnTo>
                  <a:lnTo>
                    <a:pt x="531" y="265"/>
                  </a:lnTo>
                  <a:close/>
                  <a:moveTo>
                    <a:pt x="365" y="240"/>
                  </a:moveTo>
                  <a:lnTo>
                    <a:pt x="365" y="240"/>
                  </a:lnTo>
                  <a:lnTo>
                    <a:pt x="366" y="235"/>
                  </a:lnTo>
                  <a:lnTo>
                    <a:pt x="369" y="230"/>
                  </a:lnTo>
                  <a:lnTo>
                    <a:pt x="376" y="220"/>
                  </a:lnTo>
                  <a:lnTo>
                    <a:pt x="385" y="212"/>
                  </a:lnTo>
                  <a:lnTo>
                    <a:pt x="392" y="202"/>
                  </a:lnTo>
                  <a:lnTo>
                    <a:pt x="392" y="202"/>
                  </a:lnTo>
                  <a:lnTo>
                    <a:pt x="395" y="197"/>
                  </a:lnTo>
                  <a:lnTo>
                    <a:pt x="398" y="195"/>
                  </a:lnTo>
                  <a:lnTo>
                    <a:pt x="402" y="193"/>
                  </a:lnTo>
                  <a:lnTo>
                    <a:pt x="406" y="192"/>
                  </a:lnTo>
                  <a:lnTo>
                    <a:pt x="406" y="192"/>
                  </a:lnTo>
                  <a:lnTo>
                    <a:pt x="413" y="192"/>
                  </a:lnTo>
                  <a:lnTo>
                    <a:pt x="419" y="189"/>
                  </a:lnTo>
                  <a:lnTo>
                    <a:pt x="430" y="185"/>
                  </a:lnTo>
                  <a:lnTo>
                    <a:pt x="430" y="185"/>
                  </a:lnTo>
                  <a:lnTo>
                    <a:pt x="435" y="182"/>
                  </a:lnTo>
                  <a:lnTo>
                    <a:pt x="439" y="180"/>
                  </a:lnTo>
                  <a:lnTo>
                    <a:pt x="442" y="182"/>
                  </a:lnTo>
                  <a:lnTo>
                    <a:pt x="446" y="185"/>
                  </a:lnTo>
                  <a:lnTo>
                    <a:pt x="446" y="185"/>
                  </a:lnTo>
                  <a:lnTo>
                    <a:pt x="452" y="190"/>
                  </a:lnTo>
                  <a:lnTo>
                    <a:pt x="456" y="193"/>
                  </a:lnTo>
                  <a:lnTo>
                    <a:pt x="462" y="193"/>
                  </a:lnTo>
                  <a:lnTo>
                    <a:pt x="469" y="192"/>
                  </a:lnTo>
                  <a:lnTo>
                    <a:pt x="469" y="192"/>
                  </a:lnTo>
                  <a:lnTo>
                    <a:pt x="471" y="192"/>
                  </a:lnTo>
                  <a:lnTo>
                    <a:pt x="471" y="192"/>
                  </a:lnTo>
                  <a:lnTo>
                    <a:pt x="463" y="173"/>
                  </a:lnTo>
                  <a:lnTo>
                    <a:pt x="463" y="173"/>
                  </a:lnTo>
                  <a:lnTo>
                    <a:pt x="458" y="170"/>
                  </a:lnTo>
                  <a:lnTo>
                    <a:pt x="451" y="165"/>
                  </a:lnTo>
                  <a:lnTo>
                    <a:pt x="451" y="165"/>
                  </a:lnTo>
                  <a:lnTo>
                    <a:pt x="446" y="162"/>
                  </a:lnTo>
                  <a:lnTo>
                    <a:pt x="439" y="159"/>
                  </a:lnTo>
                  <a:lnTo>
                    <a:pt x="433" y="159"/>
                  </a:lnTo>
                  <a:lnTo>
                    <a:pt x="428" y="162"/>
                  </a:lnTo>
                  <a:lnTo>
                    <a:pt x="428" y="162"/>
                  </a:lnTo>
                  <a:lnTo>
                    <a:pt x="425" y="166"/>
                  </a:lnTo>
                  <a:lnTo>
                    <a:pt x="423" y="170"/>
                  </a:lnTo>
                  <a:lnTo>
                    <a:pt x="422" y="175"/>
                  </a:lnTo>
                  <a:lnTo>
                    <a:pt x="419" y="177"/>
                  </a:lnTo>
                  <a:lnTo>
                    <a:pt x="419" y="177"/>
                  </a:lnTo>
                  <a:lnTo>
                    <a:pt x="409" y="179"/>
                  </a:lnTo>
                  <a:lnTo>
                    <a:pt x="399" y="179"/>
                  </a:lnTo>
                  <a:lnTo>
                    <a:pt x="395" y="177"/>
                  </a:lnTo>
                  <a:lnTo>
                    <a:pt x="393" y="175"/>
                  </a:lnTo>
                  <a:lnTo>
                    <a:pt x="393" y="172"/>
                  </a:lnTo>
                  <a:lnTo>
                    <a:pt x="398" y="167"/>
                  </a:lnTo>
                  <a:lnTo>
                    <a:pt x="398" y="167"/>
                  </a:lnTo>
                  <a:lnTo>
                    <a:pt x="402" y="165"/>
                  </a:lnTo>
                  <a:lnTo>
                    <a:pt x="408" y="163"/>
                  </a:lnTo>
                  <a:lnTo>
                    <a:pt x="413" y="162"/>
                  </a:lnTo>
                  <a:lnTo>
                    <a:pt x="416" y="159"/>
                  </a:lnTo>
                  <a:lnTo>
                    <a:pt x="416" y="159"/>
                  </a:lnTo>
                  <a:lnTo>
                    <a:pt x="418" y="157"/>
                  </a:lnTo>
                  <a:lnTo>
                    <a:pt x="418" y="156"/>
                  </a:lnTo>
                  <a:lnTo>
                    <a:pt x="415" y="153"/>
                  </a:lnTo>
                  <a:lnTo>
                    <a:pt x="412" y="150"/>
                  </a:lnTo>
                  <a:lnTo>
                    <a:pt x="410" y="149"/>
                  </a:lnTo>
                  <a:lnTo>
                    <a:pt x="410" y="149"/>
                  </a:lnTo>
                  <a:lnTo>
                    <a:pt x="410" y="146"/>
                  </a:lnTo>
                  <a:lnTo>
                    <a:pt x="410" y="143"/>
                  </a:lnTo>
                  <a:lnTo>
                    <a:pt x="412" y="142"/>
                  </a:lnTo>
                  <a:lnTo>
                    <a:pt x="412" y="139"/>
                  </a:lnTo>
                  <a:lnTo>
                    <a:pt x="412" y="139"/>
                  </a:lnTo>
                  <a:lnTo>
                    <a:pt x="410" y="136"/>
                  </a:lnTo>
                  <a:lnTo>
                    <a:pt x="409" y="136"/>
                  </a:lnTo>
                  <a:lnTo>
                    <a:pt x="402" y="136"/>
                  </a:lnTo>
                  <a:lnTo>
                    <a:pt x="396" y="137"/>
                  </a:lnTo>
                  <a:lnTo>
                    <a:pt x="393" y="137"/>
                  </a:lnTo>
                  <a:lnTo>
                    <a:pt x="390" y="136"/>
                  </a:lnTo>
                  <a:lnTo>
                    <a:pt x="390" y="136"/>
                  </a:lnTo>
                  <a:lnTo>
                    <a:pt x="389" y="133"/>
                  </a:lnTo>
                  <a:lnTo>
                    <a:pt x="389" y="130"/>
                  </a:lnTo>
                  <a:lnTo>
                    <a:pt x="390" y="124"/>
                  </a:lnTo>
                  <a:lnTo>
                    <a:pt x="395" y="120"/>
                  </a:lnTo>
                  <a:lnTo>
                    <a:pt x="399" y="117"/>
                  </a:lnTo>
                  <a:lnTo>
                    <a:pt x="399" y="117"/>
                  </a:lnTo>
                  <a:lnTo>
                    <a:pt x="403" y="114"/>
                  </a:lnTo>
                  <a:lnTo>
                    <a:pt x="408" y="114"/>
                  </a:lnTo>
                  <a:lnTo>
                    <a:pt x="413" y="113"/>
                  </a:lnTo>
                  <a:lnTo>
                    <a:pt x="416" y="110"/>
                  </a:lnTo>
                  <a:lnTo>
                    <a:pt x="416" y="110"/>
                  </a:lnTo>
                  <a:lnTo>
                    <a:pt x="418" y="109"/>
                  </a:lnTo>
                  <a:lnTo>
                    <a:pt x="418" y="109"/>
                  </a:lnTo>
                  <a:lnTo>
                    <a:pt x="398" y="92"/>
                  </a:lnTo>
                  <a:lnTo>
                    <a:pt x="376" y="77"/>
                  </a:lnTo>
                  <a:lnTo>
                    <a:pt x="376" y="77"/>
                  </a:lnTo>
                  <a:lnTo>
                    <a:pt x="369" y="82"/>
                  </a:lnTo>
                  <a:lnTo>
                    <a:pt x="362" y="84"/>
                  </a:lnTo>
                  <a:lnTo>
                    <a:pt x="345" y="87"/>
                  </a:lnTo>
                  <a:lnTo>
                    <a:pt x="345" y="87"/>
                  </a:lnTo>
                  <a:lnTo>
                    <a:pt x="335" y="90"/>
                  </a:lnTo>
                  <a:lnTo>
                    <a:pt x="330" y="92"/>
                  </a:lnTo>
                  <a:lnTo>
                    <a:pt x="326" y="94"/>
                  </a:lnTo>
                  <a:lnTo>
                    <a:pt x="326" y="94"/>
                  </a:lnTo>
                  <a:lnTo>
                    <a:pt x="319" y="103"/>
                  </a:lnTo>
                  <a:lnTo>
                    <a:pt x="315" y="106"/>
                  </a:lnTo>
                  <a:lnTo>
                    <a:pt x="310" y="107"/>
                  </a:lnTo>
                  <a:lnTo>
                    <a:pt x="310" y="107"/>
                  </a:lnTo>
                  <a:lnTo>
                    <a:pt x="305" y="109"/>
                  </a:lnTo>
                  <a:lnTo>
                    <a:pt x="302" y="106"/>
                  </a:lnTo>
                  <a:lnTo>
                    <a:pt x="300" y="103"/>
                  </a:lnTo>
                  <a:lnTo>
                    <a:pt x="300" y="99"/>
                  </a:lnTo>
                  <a:lnTo>
                    <a:pt x="302" y="90"/>
                  </a:lnTo>
                  <a:lnTo>
                    <a:pt x="303" y="82"/>
                  </a:lnTo>
                  <a:lnTo>
                    <a:pt x="303" y="82"/>
                  </a:lnTo>
                  <a:lnTo>
                    <a:pt x="305" y="77"/>
                  </a:lnTo>
                  <a:lnTo>
                    <a:pt x="305" y="74"/>
                  </a:lnTo>
                  <a:lnTo>
                    <a:pt x="303" y="70"/>
                  </a:lnTo>
                  <a:lnTo>
                    <a:pt x="300" y="69"/>
                  </a:lnTo>
                  <a:lnTo>
                    <a:pt x="295" y="66"/>
                  </a:lnTo>
                  <a:lnTo>
                    <a:pt x="286" y="66"/>
                  </a:lnTo>
                  <a:lnTo>
                    <a:pt x="286" y="66"/>
                  </a:lnTo>
                  <a:lnTo>
                    <a:pt x="279" y="66"/>
                  </a:lnTo>
                  <a:lnTo>
                    <a:pt x="272" y="63"/>
                  </a:lnTo>
                  <a:lnTo>
                    <a:pt x="272" y="63"/>
                  </a:lnTo>
                  <a:lnTo>
                    <a:pt x="266" y="59"/>
                  </a:lnTo>
                  <a:lnTo>
                    <a:pt x="263" y="57"/>
                  </a:lnTo>
                  <a:lnTo>
                    <a:pt x="259" y="57"/>
                  </a:lnTo>
                  <a:lnTo>
                    <a:pt x="259" y="57"/>
                  </a:lnTo>
                  <a:lnTo>
                    <a:pt x="256" y="60"/>
                  </a:lnTo>
                  <a:lnTo>
                    <a:pt x="253" y="63"/>
                  </a:lnTo>
                  <a:lnTo>
                    <a:pt x="252" y="67"/>
                  </a:lnTo>
                  <a:lnTo>
                    <a:pt x="250" y="72"/>
                  </a:lnTo>
                  <a:lnTo>
                    <a:pt x="250" y="72"/>
                  </a:lnTo>
                  <a:lnTo>
                    <a:pt x="252" y="74"/>
                  </a:lnTo>
                  <a:lnTo>
                    <a:pt x="253" y="76"/>
                  </a:lnTo>
                  <a:lnTo>
                    <a:pt x="259" y="77"/>
                  </a:lnTo>
                  <a:lnTo>
                    <a:pt x="259" y="77"/>
                  </a:lnTo>
                  <a:lnTo>
                    <a:pt x="263" y="80"/>
                  </a:lnTo>
                  <a:lnTo>
                    <a:pt x="267" y="83"/>
                  </a:lnTo>
                  <a:lnTo>
                    <a:pt x="269" y="87"/>
                  </a:lnTo>
                  <a:lnTo>
                    <a:pt x="270" y="92"/>
                  </a:lnTo>
                  <a:lnTo>
                    <a:pt x="270" y="92"/>
                  </a:lnTo>
                  <a:lnTo>
                    <a:pt x="269" y="96"/>
                  </a:lnTo>
                  <a:lnTo>
                    <a:pt x="267" y="100"/>
                  </a:lnTo>
                  <a:lnTo>
                    <a:pt x="265" y="104"/>
                  </a:lnTo>
                  <a:lnTo>
                    <a:pt x="260" y="104"/>
                  </a:lnTo>
                  <a:lnTo>
                    <a:pt x="260" y="104"/>
                  </a:lnTo>
                  <a:lnTo>
                    <a:pt x="256" y="103"/>
                  </a:lnTo>
                  <a:lnTo>
                    <a:pt x="253" y="100"/>
                  </a:lnTo>
                  <a:lnTo>
                    <a:pt x="249" y="92"/>
                  </a:lnTo>
                  <a:lnTo>
                    <a:pt x="249" y="92"/>
                  </a:lnTo>
                  <a:lnTo>
                    <a:pt x="246" y="87"/>
                  </a:lnTo>
                  <a:lnTo>
                    <a:pt x="243" y="84"/>
                  </a:lnTo>
                  <a:lnTo>
                    <a:pt x="236" y="80"/>
                  </a:lnTo>
                  <a:lnTo>
                    <a:pt x="236" y="80"/>
                  </a:lnTo>
                  <a:lnTo>
                    <a:pt x="232" y="76"/>
                  </a:lnTo>
                  <a:lnTo>
                    <a:pt x="232" y="73"/>
                  </a:lnTo>
                  <a:lnTo>
                    <a:pt x="232" y="69"/>
                  </a:lnTo>
                  <a:lnTo>
                    <a:pt x="235" y="66"/>
                  </a:lnTo>
                  <a:lnTo>
                    <a:pt x="240" y="60"/>
                  </a:lnTo>
                  <a:lnTo>
                    <a:pt x="242" y="56"/>
                  </a:lnTo>
                  <a:lnTo>
                    <a:pt x="242" y="52"/>
                  </a:lnTo>
                  <a:lnTo>
                    <a:pt x="242" y="52"/>
                  </a:lnTo>
                  <a:lnTo>
                    <a:pt x="239" y="47"/>
                  </a:lnTo>
                  <a:lnTo>
                    <a:pt x="239" y="47"/>
                  </a:lnTo>
                  <a:lnTo>
                    <a:pt x="223" y="50"/>
                  </a:lnTo>
                  <a:lnTo>
                    <a:pt x="207" y="54"/>
                  </a:lnTo>
                  <a:lnTo>
                    <a:pt x="192" y="59"/>
                  </a:lnTo>
                  <a:lnTo>
                    <a:pt x="177" y="64"/>
                  </a:lnTo>
                  <a:lnTo>
                    <a:pt x="177" y="64"/>
                  </a:lnTo>
                  <a:lnTo>
                    <a:pt x="177" y="66"/>
                  </a:lnTo>
                  <a:lnTo>
                    <a:pt x="177" y="66"/>
                  </a:lnTo>
                  <a:lnTo>
                    <a:pt x="176" y="69"/>
                  </a:lnTo>
                  <a:lnTo>
                    <a:pt x="174" y="70"/>
                  </a:lnTo>
                  <a:lnTo>
                    <a:pt x="174" y="72"/>
                  </a:lnTo>
                  <a:lnTo>
                    <a:pt x="177" y="74"/>
                  </a:lnTo>
                  <a:lnTo>
                    <a:pt x="177" y="74"/>
                  </a:lnTo>
                  <a:lnTo>
                    <a:pt x="183" y="74"/>
                  </a:lnTo>
                  <a:lnTo>
                    <a:pt x="184" y="76"/>
                  </a:lnTo>
                  <a:lnTo>
                    <a:pt x="186" y="77"/>
                  </a:lnTo>
                  <a:lnTo>
                    <a:pt x="186" y="77"/>
                  </a:lnTo>
                  <a:lnTo>
                    <a:pt x="186" y="80"/>
                  </a:lnTo>
                  <a:lnTo>
                    <a:pt x="184" y="83"/>
                  </a:lnTo>
                  <a:lnTo>
                    <a:pt x="179" y="84"/>
                  </a:lnTo>
                  <a:lnTo>
                    <a:pt x="179" y="84"/>
                  </a:lnTo>
                  <a:lnTo>
                    <a:pt x="174" y="84"/>
                  </a:lnTo>
                  <a:lnTo>
                    <a:pt x="169" y="84"/>
                  </a:lnTo>
                  <a:lnTo>
                    <a:pt x="164" y="82"/>
                  </a:lnTo>
                  <a:lnTo>
                    <a:pt x="163" y="80"/>
                  </a:lnTo>
                  <a:lnTo>
                    <a:pt x="163" y="77"/>
                  </a:lnTo>
                  <a:lnTo>
                    <a:pt x="163" y="77"/>
                  </a:lnTo>
                  <a:lnTo>
                    <a:pt x="157" y="77"/>
                  </a:lnTo>
                  <a:lnTo>
                    <a:pt x="153" y="77"/>
                  </a:lnTo>
                  <a:lnTo>
                    <a:pt x="153" y="77"/>
                  </a:lnTo>
                  <a:lnTo>
                    <a:pt x="152" y="79"/>
                  </a:lnTo>
                  <a:lnTo>
                    <a:pt x="152" y="79"/>
                  </a:lnTo>
                  <a:lnTo>
                    <a:pt x="154" y="84"/>
                  </a:lnTo>
                  <a:lnTo>
                    <a:pt x="154" y="84"/>
                  </a:lnTo>
                  <a:lnTo>
                    <a:pt x="157" y="87"/>
                  </a:lnTo>
                  <a:lnTo>
                    <a:pt x="159" y="90"/>
                  </a:lnTo>
                  <a:lnTo>
                    <a:pt x="162" y="90"/>
                  </a:lnTo>
                  <a:lnTo>
                    <a:pt x="166" y="92"/>
                  </a:lnTo>
                  <a:lnTo>
                    <a:pt x="166" y="92"/>
                  </a:lnTo>
                  <a:lnTo>
                    <a:pt x="177" y="92"/>
                  </a:lnTo>
                  <a:lnTo>
                    <a:pt x="190" y="90"/>
                  </a:lnTo>
                  <a:lnTo>
                    <a:pt x="190" y="90"/>
                  </a:lnTo>
                  <a:lnTo>
                    <a:pt x="193" y="89"/>
                  </a:lnTo>
                  <a:lnTo>
                    <a:pt x="197" y="86"/>
                  </a:lnTo>
                  <a:lnTo>
                    <a:pt x="204" y="82"/>
                  </a:lnTo>
                  <a:lnTo>
                    <a:pt x="209" y="80"/>
                  </a:lnTo>
                  <a:lnTo>
                    <a:pt x="213" y="79"/>
                  </a:lnTo>
                  <a:lnTo>
                    <a:pt x="216" y="80"/>
                  </a:lnTo>
                  <a:lnTo>
                    <a:pt x="219" y="84"/>
                  </a:lnTo>
                  <a:lnTo>
                    <a:pt x="219" y="84"/>
                  </a:lnTo>
                  <a:lnTo>
                    <a:pt x="219" y="89"/>
                  </a:lnTo>
                  <a:lnTo>
                    <a:pt x="219" y="92"/>
                  </a:lnTo>
                  <a:lnTo>
                    <a:pt x="217" y="94"/>
                  </a:lnTo>
                  <a:lnTo>
                    <a:pt x="215" y="96"/>
                  </a:lnTo>
                  <a:lnTo>
                    <a:pt x="207" y="99"/>
                  </a:lnTo>
                  <a:lnTo>
                    <a:pt x="200" y="102"/>
                  </a:lnTo>
                  <a:lnTo>
                    <a:pt x="200" y="102"/>
                  </a:lnTo>
                  <a:lnTo>
                    <a:pt x="196" y="103"/>
                  </a:lnTo>
                  <a:lnTo>
                    <a:pt x="193" y="106"/>
                  </a:lnTo>
                  <a:lnTo>
                    <a:pt x="192" y="109"/>
                  </a:lnTo>
                  <a:lnTo>
                    <a:pt x="192" y="113"/>
                  </a:lnTo>
                  <a:lnTo>
                    <a:pt x="193" y="116"/>
                  </a:lnTo>
                  <a:lnTo>
                    <a:pt x="196" y="119"/>
                  </a:lnTo>
                  <a:lnTo>
                    <a:pt x="199" y="122"/>
                  </a:lnTo>
                  <a:lnTo>
                    <a:pt x="203" y="123"/>
                  </a:lnTo>
                  <a:lnTo>
                    <a:pt x="203" y="123"/>
                  </a:lnTo>
                  <a:lnTo>
                    <a:pt x="209" y="124"/>
                  </a:lnTo>
                  <a:lnTo>
                    <a:pt x="213" y="123"/>
                  </a:lnTo>
                  <a:lnTo>
                    <a:pt x="217" y="120"/>
                  </a:lnTo>
                  <a:lnTo>
                    <a:pt x="222" y="117"/>
                  </a:lnTo>
                  <a:lnTo>
                    <a:pt x="230" y="110"/>
                  </a:lnTo>
                  <a:lnTo>
                    <a:pt x="235" y="106"/>
                  </a:lnTo>
                  <a:lnTo>
                    <a:pt x="239" y="104"/>
                  </a:lnTo>
                  <a:lnTo>
                    <a:pt x="239" y="104"/>
                  </a:lnTo>
                  <a:lnTo>
                    <a:pt x="243" y="104"/>
                  </a:lnTo>
                  <a:lnTo>
                    <a:pt x="246" y="106"/>
                  </a:lnTo>
                  <a:lnTo>
                    <a:pt x="252" y="112"/>
                  </a:lnTo>
                  <a:lnTo>
                    <a:pt x="259" y="117"/>
                  </a:lnTo>
                  <a:lnTo>
                    <a:pt x="263" y="123"/>
                  </a:lnTo>
                  <a:lnTo>
                    <a:pt x="263" y="123"/>
                  </a:lnTo>
                  <a:lnTo>
                    <a:pt x="272" y="127"/>
                  </a:lnTo>
                  <a:lnTo>
                    <a:pt x="275" y="130"/>
                  </a:lnTo>
                  <a:lnTo>
                    <a:pt x="276" y="136"/>
                  </a:lnTo>
                  <a:lnTo>
                    <a:pt x="276" y="136"/>
                  </a:lnTo>
                  <a:lnTo>
                    <a:pt x="275" y="140"/>
                  </a:lnTo>
                  <a:lnTo>
                    <a:pt x="273" y="143"/>
                  </a:lnTo>
                  <a:lnTo>
                    <a:pt x="269" y="146"/>
                  </a:lnTo>
                  <a:lnTo>
                    <a:pt x="265" y="147"/>
                  </a:lnTo>
                  <a:lnTo>
                    <a:pt x="265" y="147"/>
                  </a:lnTo>
                  <a:lnTo>
                    <a:pt x="265" y="145"/>
                  </a:lnTo>
                  <a:lnTo>
                    <a:pt x="262" y="142"/>
                  </a:lnTo>
                  <a:lnTo>
                    <a:pt x="256" y="139"/>
                  </a:lnTo>
                  <a:lnTo>
                    <a:pt x="250" y="137"/>
                  </a:lnTo>
                  <a:lnTo>
                    <a:pt x="247" y="139"/>
                  </a:lnTo>
                  <a:lnTo>
                    <a:pt x="245" y="140"/>
                  </a:lnTo>
                  <a:lnTo>
                    <a:pt x="245" y="140"/>
                  </a:lnTo>
                  <a:lnTo>
                    <a:pt x="247" y="142"/>
                  </a:lnTo>
                  <a:lnTo>
                    <a:pt x="250" y="143"/>
                  </a:lnTo>
                  <a:lnTo>
                    <a:pt x="250" y="143"/>
                  </a:lnTo>
                  <a:lnTo>
                    <a:pt x="250" y="147"/>
                  </a:lnTo>
                  <a:lnTo>
                    <a:pt x="247" y="152"/>
                  </a:lnTo>
                  <a:lnTo>
                    <a:pt x="245" y="153"/>
                  </a:lnTo>
                  <a:lnTo>
                    <a:pt x="240" y="155"/>
                  </a:lnTo>
                  <a:lnTo>
                    <a:pt x="230" y="156"/>
                  </a:lnTo>
                  <a:lnTo>
                    <a:pt x="223" y="157"/>
                  </a:lnTo>
                  <a:lnTo>
                    <a:pt x="223" y="157"/>
                  </a:lnTo>
                  <a:lnTo>
                    <a:pt x="219" y="160"/>
                  </a:lnTo>
                  <a:lnTo>
                    <a:pt x="216" y="163"/>
                  </a:lnTo>
                  <a:lnTo>
                    <a:pt x="210" y="170"/>
                  </a:lnTo>
                  <a:lnTo>
                    <a:pt x="210" y="170"/>
                  </a:lnTo>
                  <a:lnTo>
                    <a:pt x="203" y="177"/>
                  </a:lnTo>
                  <a:lnTo>
                    <a:pt x="197" y="182"/>
                  </a:lnTo>
                  <a:lnTo>
                    <a:pt x="197" y="182"/>
                  </a:lnTo>
                  <a:lnTo>
                    <a:pt x="199" y="182"/>
                  </a:lnTo>
                  <a:lnTo>
                    <a:pt x="199" y="182"/>
                  </a:lnTo>
                  <a:lnTo>
                    <a:pt x="197" y="182"/>
                  </a:lnTo>
                  <a:lnTo>
                    <a:pt x="197" y="182"/>
                  </a:lnTo>
                  <a:lnTo>
                    <a:pt x="197" y="180"/>
                  </a:lnTo>
                  <a:lnTo>
                    <a:pt x="197" y="180"/>
                  </a:lnTo>
                  <a:lnTo>
                    <a:pt x="192" y="186"/>
                  </a:lnTo>
                  <a:lnTo>
                    <a:pt x="189" y="192"/>
                  </a:lnTo>
                  <a:lnTo>
                    <a:pt x="186" y="197"/>
                  </a:lnTo>
                  <a:lnTo>
                    <a:pt x="183" y="205"/>
                  </a:lnTo>
                  <a:lnTo>
                    <a:pt x="183" y="205"/>
                  </a:lnTo>
                  <a:lnTo>
                    <a:pt x="182" y="210"/>
                  </a:lnTo>
                  <a:lnTo>
                    <a:pt x="177" y="215"/>
                  </a:lnTo>
                  <a:lnTo>
                    <a:pt x="173" y="217"/>
                  </a:lnTo>
                  <a:lnTo>
                    <a:pt x="167" y="219"/>
                  </a:lnTo>
                  <a:lnTo>
                    <a:pt x="167" y="219"/>
                  </a:lnTo>
                  <a:lnTo>
                    <a:pt x="169" y="212"/>
                  </a:lnTo>
                  <a:lnTo>
                    <a:pt x="167" y="207"/>
                  </a:lnTo>
                  <a:lnTo>
                    <a:pt x="164" y="203"/>
                  </a:lnTo>
                  <a:lnTo>
                    <a:pt x="157" y="200"/>
                  </a:lnTo>
                  <a:lnTo>
                    <a:pt x="157" y="200"/>
                  </a:lnTo>
                  <a:lnTo>
                    <a:pt x="152" y="199"/>
                  </a:lnTo>
                  <a:lnTo>
                    <a:pt x="146" y="199"/>
                  </a:lnTo>
                  <a:lnTo>
                    <a:pt x="139" y="200"/>
                  </a:lnTo>
                  <a:lnTo>
                    <a:pt x="132" y="202"/>
                  </a:lnTo>
                  <a:lnTo>
                    <a:pt x="126" y="206"/>
                  </a:lnTo>
                  <a:lnTo>
                    <a:pt x="122" y="210"/>
                  </a:lnTo>
                  <a:lnTo>
                    <a:pt x="119" y="216"/>
                  </a:lnTo>
                  <a:lnTo>
                    <a:pt x="117" y="223"/>
                  </a:lnTo>
                  <a:lnTo>
                    <a:pt x="117" y="223"/>
                  </a:lnTo>
                  <a:lnTo>
                    <a:pt x="119" y="229"/>
                  </a:lnTo>
                  <a:lnTo>
                    <a:pt x="122" y="233"/>
                  </a:lnTo>
                  <a:lnTo>
                    <a:pt x="126" y="237"/>
                  </a:lnTo>
                  <a:lnTo>
                    <a:pt x="130" y="239"/>
                  </a:lnTo>
                  <a:lnTo>
                    <a:pt x="130" y="239"/>
                  </a:lnTo>
                  <a:lnTo>
                    <a:pt x="137" y="239"/>
                  </a:lnTo>
                  <a:lnTo>
                    <a:pt x="144" y="236"/>
                  </a:lnTo>
                  <a:lnTo>
                    <a:pt x="147" y="235"/>
                  </a:lnTo>
                  <a:lnTo>
                    <a:pt x="152" y="235"/>
                  </a:lnTo>
                  <a:lnTo>
                    <a:pt x="153" y="236"/>
                  </a:lnTo>
                  <a:lnTo>
                    <a:pt x="156" y="240"/>
                  </a:lnTo>
                  <a:lnTo>
                    <a:pt x="156" y="240"/>
                  </a:lnTo>
                  <a:lnTo>
                    <a:pt x="154" y="240"/>
                  </a:lnTo>
                  <a:lnTo>
                    <a:pt x="152" y="243"/>
                  </a:lnTo>
                  <a:lnTo>
                    <a:pt x="149" y="245"/>
                  </a:lnTo>
                  <a:lnTo>
                    <a:pt x="147" y="246"/>
                  </a:lnTo>
                  <a:lnTo>
                    <a:pt x="147" y="249"/>
                  </a:lnTo>
                  <a:lnTo>
                    <a:pt x="147" y="249"/>
                  </a:lnTo>
                  <a:lnTo>
                    <a:pt x="150" y="250"/>
                  </a:lnTo>
                  <a:lnTo>
                    <a:pt x="153" y="252"/>
                  </a:lnTo>
                  <a:lnTo>
                    <a:pt x="157" y="252"/>
                  </a:lnTo>
                  <a:lnTo>
                    <a:pt x="159" y="255"/>
                  </a:lnTo>
                  <a:lnTo>
                    <a:pt x="159" y="255"/>
                  </a:lnTo>
                  <a:lnTo>
                    <a:pt x="160" y="257"/>
                  </a:lnTo>
                  <a:lnTo>
                    <a:pt x="160" y="260"/>
                  </a:lnTo>
                  <a:lnTo>
                    <a:pt x="160" y="265"/>
                  </a:lnTo>
                  <a:lnTo>
                    <a:pt x="162" y="268"/>
                  </a:lnTo>
                  <a:lnTo>
                    <a:pt x="162" y="268"/>
                  </a:lnTo>
                  <a:lnTo>
                    <a:pt x="164" y="270"/>
                  </a:lnTo>
                  <a:lnTo>
                    <a:pt x="169" y="272"/>
                  </a:lnTo>
                  <a:lnTo>
                    <a:pt x="172" y="270"/>
                  </a:lnTo>
                  <a:lnTo>
                    <a:pt x="176" y="270"/>
                  </a:lnTo>
                  <a:lnTo>
                    <a:pt x="183" y="266"/>
                  </a:lnTo>
                  <a:lnTo>
                    <a:pt x="190" y="263"/>
                  </a:lnTo>
                  <a:lnTo>
                    <a:pt x="190" y="263"/>
                  </a:lnTo>
                  <a:lnTo>
                    <a:pt x="194" y="262"/>
                  </a:lnTo>
                  <a:lnTo>
                    <a:pt x="199" y="260"/>
                  </a:lnTo>
                  <a:lnTo>
                    <a:pt x="207" y="262"/>
                  </a:lnTo>
                  <a:lnTo>
                    <a:pt x="216" y="265"/>
                  </a:lnTo>
                  <a:lnTo>
                    <a:pt x="223" y="270"/>
                  </a:lnTo>
                  <a:lnTo>
                    <a:pt x="223" y="270"/>
                  </a:lnTo>
                  <a:lnTo>
                    <a:pt x="239" y="279"/>
                  </a:lnTo>
                  <a:lnTo>
                    <a:pt x="253" y="288"/>
                  </a:lnTo>
                  <a:lnTo>
                    <a:pt x="253" y="288"/>
                  </a:lnTo>
                  <a:lnTo>
                    <a:pt x="259" y="292"/>
                  </a:lnTo>
                  <a:lnTo>
                    <a:pt x="265" y="296"/>
                  </a:lnTo>
                  <a:lnTo>
                    <a:pt x="269" y="300"/>
                  </a:lnTo>
                  <a:lnTo>
                    <a:pt x="276" y="305"/>
                  </a:lnTo>
                  <a:lnTo>
                    <a:pt x="276" y="305"/>
                  </a:lnTo>
                  <a:lnTo>
                    <a:pt x="285" y="306"/>
                  </a:lnTo>
                  <a:lnTo>
                    <a:pt x="295" y="309"/>
                  </a:lnTo>
                  <a:lnTo>
                    <a:pt x="303" y="313"/>
                  </a:lnTo>
                  <a:lnTo>
                    <a:pt x="307" y="315"/>
                  </a:lnTo>
                  <a:lnTo>
                    <a:pt x="310" y="319"/>
                  </a:lnTo>
                  <a:lnTo>
                    <a:pt x="310" y="319"/>
                  </a:lnTo>
                  <a:lnTo>
                    <a:pt x="312" y="323"/>
                  </a:lnTo>
                  <a:lnTo>
                    <a:pt x="312" y="326"/>
                  </a:lnTo>
                  <a:lnTo>
                    <a:pt x="310" y="329"/>
                  </a:lnTo>
                  <a:lnTo>
                    <a:pt x="307" y="333"/>
                  </a:lnTo>
                  <a:lnTo>
                    <a:pt x="302" y="339"/>
                  </a:lnTo>
                  <a:lnTo>
                    <a:pt x="299" y="343"/>
                  </a:lnTo>
                  <a:lnTo>
                    <a:pt x="297" y="346"/>
                  </a:lnTo>
                  <a:lnTo>
                    <a:pt x="297" y="346"/>
                  </a:lnTo>
                  <a:lnTo>
                    <a:pt x="297" y="350"/>
                  </a:lnTo>
                  <a:lnTo>
                    <a:pt x="299" y="355"/>
                  </a:lnTo>
                  <a:lnTo>
                    <a:pt x="300" y="358"/>
                  </a:lnTo>
                  <a:lnTo>
                    <a:pt x="300" y="362"/>
                  </a:lnTo>
                  <a:lnTo>
                    <a:pt x="300" y="362"/>
                  </a:lnTo>
                  <a:lnTo>
                    <a:pt x="299" y="366"/>
                  </a:lnTo>
                  <a:lnTo>
                    <a:pt x="296" y="369"/>
                  </a:lnTo>
                  <a:lnTo>
                    <a:pt x="289" y="375"/>
                  </a:lnTo>
                  <a:lnTo>
                    <a:pt x="289" y="375"/>
                  </a:lnTo>
                  <a:lnTo>
                    <a:pt x="280" y="379"/>
                  </a:lnTo>
                  <a:lnTo>
                    <a:pt x="277" y="380"/>
                  </a:lnTo>
                  <a:lnTo>
                    <a:pt x="273" y="385"/>
                  </a:lnTo>
                  <a:lnTo>
                    <a:pt x="273" y="385"/>
                  </a:lnTo>
                  <a:lnTo>
                    <a:pt x="273" y="388"/>
                  </a:lnTo>
                  <a:lnTo>
                    <a:pt x="272" y="391"/>
                  </a:lnTo>
                  <a:lnTo>
                    <a:pt x="272" y="398"/>
                  </a:lnTo>
                  <a:lnTo>
                    <a:pt x="272" y="398"/>
                  </a:lnTo>
                  <a:lnTo>
                    <a:pt x="267" y="405"/>
                  </a:lnTo>
                  <a:lnTo>
                    <a:pt x="260" y="412"/>
                  </a:lnTo>
                  <a:lnTo>
                    <a:pt x="247" y="423"/>
                  </a:lnTo>
                  <a:lnTo>
                    <a:pt x="247" y="423"/>
                  </a:lnTo>
                  <a:lnTo>
                    <a:pt x="247" y="423"/>
                  </a:lnTo>
                  <a:lnTo>
                    <a:pt x="247" y="423"/>
                  </a:lnTo>
                  <a:lnTo>
                    <a:pt x="243" y="426"/>
                  </a:lnTo>
                  <a:lnTo>
                    <a:pt x="243" y="426"/>
                  </a:lnTo>
                  <a:lnTo>
                    <a:pt x="246" y="423"/>
                  </a:lnTo>
                  <a:lnTo>
                    <a:pt x="246" y="423"/>
                  </a:lnTo>
                  <a:lnTo>
                    <a:pt x="242" y="425"/>
                  </a:lnTo>
                  <a:lnTo>
                    <a:pt x="239" y="428"/>
                  </a:lnTo>
                  <a:lnTo>
                    <a:pt x="239" y="428"/>
                  </a:lnTo>
                  <a:lnTo>
                    <a:pt x="237" y="432"/>
                  </a:lnTo>
                  <a:lnTo>
                    <a:pt x="237" y="436"/>
                  </a:lnTo>
                  <a:lnTo>
                    <a:pt x="237" y="445"/>
                  </a:lnTo>
                  <a:lnTo>
                    <a:pt x="239" y="455"/>
                  </a:lnTo>
                  <a:lnTo>
                    <a:pt x="242" y="463"/>
                  </a:lnTo>
                  <a:lnTo>
                    <a:pt x="242" y="463"/>
                  </a:lnTo>
                  <a:lnTo>
                    <a:pt x="243" y="468"/>
                  </a:lnTo>
                  <a:lnTo>
                    <a:pt x="243" y="471"/>
                  </a:lnTo>
                  <a:lnTo>
                    <a:pt x="242" y="473"/>
                  </a:lnTo>
                  <a:lnTo>
                    <a:pt x="240" y="475"/>
                  </a:lnTo>
                  <a:lnTo>
                    <a:pt x="237" y="475"/>
                  </a:lnTo>
                  <a:lnTo>
                    <a:pt x="235" y="475"/>
                  </a:lnTo>
                  <a:lnTo>
                    <a:pt x="227" y="471"/>
                  </a:lnTo>
                  <a:lnTo>
                    <a:pt x="227" y="471"/>
                  </a:lnTo>
                  <a:lnTo>
                    <a:pt x="219" y="463"/>
                  </a:lnTo>
                  <a:lnTo>
                    <a:pt x="212" y="456"/>
                  </a:lnTo>
                  <a:lnTo>
                    <a:pt x="207" y="448"/>
                  </a:lnTo>
                  <a:lnTo>
                    <a:pt x="204" y="438"/>
                  </a:lnTo>
                  <a:lnTo>
                    <a:pt x="203" y="428"/>
                  </a:lnTo>
                  <a:lnTo>
                    <a:pt x="203" y="418"/>
                  </a:lnTo>
                  <a:lnTo>
                    <a:pt x="204" y="396"/>
                  </a:lnTo>
                  <a:lnTo>
                    <a:pt x="204" y="396"/>
                  </a:lnTo>
                  <a:lnTo>
                    <a:pt x="206" y="383"/>
                  </a:lnTo>
                  <a:lnTo>
                    <a:pt x="206" y="372"/>
                  </a:lnTo>
                  <a:lnTo>
                    <a:pt x="206" y="366"/>
                  </a:lnTo>
                  <a:lnTo>
                    <a:pt x="203" y="360"/>
                  </a:lnTo>
                  <a:lnTo>
                    <a:pt x="200" y="356"/>
                  </a:lnTo>
                  <a:lnTo>
                    <a:pt x="196" y="352"/>
                  </a:lnTo>
                  <a:lnTo>
                    <a:pt x="196" y="352"/>
                  </a:lnTo>
                  <a:lnTo>
                    <a:pt x="186" y="343"/>
                  </a:lnTo>
                  <a:lnTo>
                    <a:pt x="177" y="335"/>
                  </a:lnTo>
                  <a:lnTo>
                    <a:pt x="173" y="330"/>
                  </a:lnTo>
                  <a:lnTo>
                    <a:pt x="169" y="325"/>
                  </a:lnTo>
                  <a:lnTo>
                    <a:pt x="167" y="319"/>
                  </a:lnTo>
                  <a:lnTo>
                    <a:pt x="167" y="313"/>
                  </a:lnTo>
                  <a:lnTo>
                    <a:pt x="167" y="313"/>
                  </a:lnTo>
                  <a:lnTo>
                    <a:pt x="170" y="306"/>
                  </a:lnTo>
                  <a:lnTo>
                    <a:pt x="174" y="298"/>
                  </a:lnTo>
                  <a:lnTo>
                    <a:pt x="179" y="290"/>
                  </a:lnTo>
                  <a:lnTo>
                    <a:pt x="179" y="286"/>
                  </a:lnTo>
                  <a:lnTo>
                    <a:pt x="177" y="283"/>
                  </a:lnTo>
                  <a:lnTo>
                    <a:pt x="177" y="283"/>
                  </a:lnTo>
                  <a:lnTo>
                    <a:pt x="174" y="280"/>
                  </a:lnTo>
                  <a:lnTo>
                    <a:pt x="170" y="278"/>
                  </a:lnTo>
                  <a:lnTo>
                    <a:pt x="163" y="272"/>
                  </a:lnTo>
                  <a:lnTo>
                    <a:pt x="163" y="272"/>
                  </a:lnTo>
                  <a:lnTo>
                    <a:pt x="157" y="268"/>
                  </a:lnTo>
                  <a:lnTo>
                    <a:pt x="152" y="262"/>
                  </a:lnTo>
                  <a:lnTo>
                    <a:pt x="152" y="262"/>
                  </a:lnTo>
                  <a:lnTo>
                    <a:pt x="140" y="255"/>
                  </a:lnTo>
                  <a:lnTo>
                    <a:pt x="140" y="255"/>
                  </a:lnTo>
                  <a:lnTo>
                    <a:pt x="134" y="252"/>
                  </a:lnTo>
                  <a:lnTo>
                    <a:pt x="129" y="250"/>
                  </a:lnTo>
                  <a:lnTo>
                    <a:pt x="117" y="249"/>
                  </a:lnTo>
                  <a:lnTo>
                    <a:pt x="117" y="249"/>
                  </a:lnTo>
                  <a:lnTo>
                    <a:pt x="112" y="247"/>
                  </a:lnTo>
                  <a:lnTo>
                    <a:pt x="106" y="246"/>
                  </a:lnTo>
                  <a:lnTo>
                    <a:pt x="103" y="243"/>
                  </a:lnTo>
                  <a:lnTo>
                    <a:pt x="100" y="240"/>
                  </a:lnTo>
                  <a:lnTo>
                    <a:pt x="97" y="233"/>
                  </a:lnTo>
                  <a:lnTo>
                    <a:pt x="93" y="223"/>
                  </a:lnTo>
                  <a:lnTo>
                    <a:pt x="93" y="223"/>
                  </a:lnTo>
                  <a:lnTo>
                    <a:pt x="89" y="222"/>
                  </a:lnTo>
                  <a:lnTo>
                    <a:pt x="86" y="222"/>
                  </a:lnTo>
                  <a:lnTo>
                    <a:pt x="86" y="220"/>
                  </a:lnTo>
                  <a:lnTo>
                    <a:pt x="84" y="216"/>
                  </a:lnTo>
                  <a:lnTo>
                    <a:pt x="84" y="216"/>
                  </a:lnTo>
                  <a:lnTo>
                    <a:pt x="83" y="209"/>
                  </a:lnTo>
                  <a:lnTo>
                    <a:pt x="77" y="203"/>
                  </a:lnTo>
                  <a:lnTo>
                    <a:pt x="77" y="203"/>
                  </a:lnTo>
                  <a:lnTo>
                    <a:pt x="69" y="195"/>
                  </a:lnTo>
                  <a:lnTo>
                    <a:pt x="61" y="185"/>
                  </a:lnTo>
                  <a:lnTo>
                    <a:pt x="61" y="185"/>
                  </a:lnTo>
                  <a:lnTo>
                    <a:pt x="54" y="205"/>
                  </a:lnTo>
                  <a:lnTo>
                    <a:pt x="50" y="223"/>
                  </a:lnTo>
                  <a:lnTo>
                    <a:pt x="47" y="245"/>
                  </a:lnTo>
                  <a:lnTo>
                    <a:pt x="46" y="265"/>
                  </a:lnTo>
                  <a:lnTo>
                    <a:pt x="46" y="265"/>
                  </a:lnTo>
                  <a:lnTo>
                    <a:pt x="47" y="288"/>
                  </a:lnTo>
                  <a:lnTo>
                    <a:pt x="50" y="309"/>
                  </a:lnTo>
                  <a:lnTo>
                    <a:pt x="56" y="330"/>
                  </a:lnTo>
                  <a:lnTo>
                    <a:pt x="63" y="350"/>
                  </a:lnTo>
                  <a:lnTo>
                    <a:pt x="73" y="369"/>
                  </a:lnTo>
                  <a:lnTo>
                    <a:pt x="83" y="388"/>
                  </a:lnTo>
                  <a:lnTo>
                    <a:pt x="96" y="405"/>
                  </a:lnTo>
                  <a:lnTo>
                    <a:pt x="110" y="421"/>
                  </a:lnTo>
                  <a:lnTo>
                    <a:pt x="126" y="433"/>
                  </a:lnTo>
                  <a:lnTo>
                    <a:pt x="143" y="446"/>
                  </a:lnTo>
                  <a:lnTo>
                    <a:pt x="160" y="458"/>
                  </a:lnTo>
                  <a:lnTo>
                    <a:pt x="180" y="466"/>
                  </a:lnTo>
                  <a:lnTo>
                    <a:pt x="200" y="475"/>
                  </a:lnTo>
                  <a:lnTo>
                    <a:pt x="222" y="479"/>
                  </a:lnTo>
                  <a:lnTo>
                    <a:pt x="243" y="483"/>
                  </a:lnTo>
                  <a:lnTo>
                    <a:pt x="265" y="483"/>
                  </a:lnTo>
                  <a:lnTo>
                    <a:pt x="265" y="483"/>
                  </a:lnTo>
                  <a:lnTo>
                    <a:pt x="280" y="483"/>
                  </a:lnTo>
                  <a:lnTo>
                    <a:pt x="296" y="482"/>
                  </a:lnTo>
                  <a:lnTo>
                    <a:pt x="310" y="479"/>
                  </a:lnTo>
                  <a:lnTo>
                    <a:pt x="325" y="476"/>
                  </a:lnTo>
                  <a:lnTo>
                    <a:pt x="339" y="471"/>
                  </a:lnTo>
                  <a:lnTo>
                    <a:pt x="353" y="466"/>
                  </a:lnTo>
                  <a:lnTo>
                    <a:pt x="366" y="459"/>
                  </a:lnTo>
                  <a:lnTo>
                    <a:pt x="379" y="452"/>
                  </a:lnTo>
                  <a:lnTo>
                    <a:pt x="392" y="443"/>
                  </a:lnTo>
                  <a:lnTo>
                    <a:pt x="403" y="435"/>
                  </a:lnTo>
                  <a:lnTo>
                    <a:pt x="413" y="426"/>
                  </a:lnTo>
                  <a:lnTo>
                    <a:pt x="425" y="415"/>
                  </a:lnTo>
                  <a:lnTo>
                    <a:pt x="433" y="405"/>
                  </a:lnTo>
                  <a:lnTo>
                    <a:pt x="442" y="393"/>
                  </a:lnTo>
                  <a:lnTo>
                    <a:pt x="451" y="380"/>
                  </a:lnTo>
                  <a:lnTo>
                    <a:pt x="458" y="369"/>
                  </a:lnTo>
                  <a:lnTo>
                    <a:pt x="458" y="369"/>
                  </a:lnTo>
                  <a:lnTo>
                    <a:pt x="456" y="363"/>
                  </a:lnTo>
                  <a:lnTo>
                    <a:pt x="456" y="359"/>
                  </a:lnTo>
                  <a:lnTo>
                    <a:pt x="456" y="355"/>
                  </a:lnTo>
                  <a:lnTo>
                    <a:pt x="459" y="349"/>
                  </a:lnTo>
                  <a:lnTo>
                    <a:pt x="462" y="340"/>
                  </a:lnTo>
                  <a:lnTo>
                    <a:pt x="465" y="335"/>
                  </a:lnTo>
                  <a:lnTo>
                    <a:pt x="465" y="330"/>
                  </a:lnTo>
                  <a:lnTo>
                    <a:pt x="465" y="330"/>
                  </a:lnTo>
                  <a:lnTo>
                    <a:pt x="465" y="325"/>
                  </a:lnTo>
                  <a:lnTo>
                    <a:pt x="462" y="322"/>
                  </a:lnTo>
                  <a:lnTo>
                    <a:pt x="455" y="315"/>
                  </a:lnTo>
                  <a:lnTo>
                    <a:pt x="448" y="309"/>
                  </a:lnTo>
                  <a:lnTo>
                    <a:pt x="446" y="305"/>
                  </a:lnTo>
                  <a:lnTo>
                    <a:pt x="445" y="299"/>
                  </a:lnTo>
                  <a:lnTo>
                    <a:pt x="445" y="299"/>
                  </a:lnTo>
                  <a:lnTo>
                    <a:pt x="443" y="292"/>
                  </a:lnTo>
                  <a:lnTo>
                    <a:pt x="442" y="288"/>
                  </a:lnTo>
                  <a:lnTo>
                    <a:pt x="439" y="283"/>
                  </a:lnTo>
                  <a:lnTo>
                    <a:pt x="435" y="282"/>
                  </a:lnTo>
                  <a:lnTo>
                    <a:pt x="430" y="282"/>
                  </a:lnTo>
                  <a:lnTo>
                    <a:pt x="425" y="282"/>
                  </a:lnTo>
                  <a:lnTo>
                    <a:pt x="413" y="286"/>
                  </a:lnTo>
                  <a:lnTo>
                    <a:pt x="413" y="286"/>
                  </a:lnTo>
                  <a:lnTo>
                    <a:pt x="408" y="289"/>
                  </a:lnTo>
                  <a:lnTo>
                    <a:pt x="402" y="290"/>
                  </a:lnTo>
                  <a:lnTo>
                    <a:pt x="396" y="290"/>
                  </a:lnTo>
                  <a:lnTo>
                    <a:pt x="392" y="289"/>
                  </a:lnTo>
                  <a:lnTo>
                    <a:pt x="386" y="286"/>
                  </a:lnTo>
                  <a:lnTo>
                    <a:pt x="383" y="283"/>
                  </a:lnTo>
                  <a:lnTo>
                    <a:pt x="375" y="272"/>
                  </a:lnTo>
                  <a:lnTo>
                    <a:pt x="375" y="272"/>
                  </a:lnTo>
                  <a:lnTo>
                    <a:pt x="370" y="265"/>
                  </a:lnTo>
                  <a:lnTo>
                    <a:pt x="368" y="257"/>
                  </a:lnTo>
                  <a:lnTo>
                    <a:pt x="365" y="249"/>
                  </a:lnTo>
                  <a:lnTo>
                    <a:pt x="365" y="240"/>
                  </a:lnTo>
                  <a:lnTo>
                    <a:pt x="365" y="2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p:cNvGrpSpPr/>
            <p:nvPr/>
          </p:nvGrpSpPr>
          <p:grpSpPr>
            <a:xfrm>
              <a:off x="1217449" y="1906663"/>
              <a:ext cx="475114" cy="476099"/>
              <a:chOff x="2329801" y="1776107"/>
              <a:chExt cx="475114" cy="476099"/>
            </a:xfrm>
          </p:grpSpPr>
          <p:sp>
            <p:nvSpPr>
              <p:cNvPr id="83" name="Freeform 34"/>
              <p:cNvSpPr>
                <a:spLocks/>
              </p:cNvSpPr>
              <p:nvPr/>
            </p:nvSpPr>
            <p:spPr bwMode="auto">
              <a:xfrm>
                <a:off x="2329801" y="2062949"/>
                <a:ext cx="188272" cy="189257"/>
              </a:xfrm>
              <a:custGeom>
                <a:avLst/>
                <a:gdLst>
                  <a:gd name="T0" fmla="*/ 91 w 191"/>
                  <a:gd name="T1" fmla="*/ 74 h 192"/>
                  <a:gd name="T2" fmla="*/ 59 w 191"/>
                  <a:gd name="T3" fmla="*/ 80 h 192"/>
                  <a:gd name="T4" fmla="*/ 0 w 191"/>
                  <a:gd name="T5" fmla="*/ 170 h 192"/>
                  <a:gd name="T6" fmla="*/ 11 w 191"/>
                  <a:gd name="T7" fmla="*/ 180 h 192"/>
                  <a:gd name="T8" fmla="*/ 21 w 191"/>
                  <a:gd name="T9" fmla="*/ 192 h 192"/>
                  <a:gd name="T10" fmla="*/ 110 w 191"/>
                  <a:gd name="T11" fmla="*/ 133 h 192"/>
                  <a:gd name="T12" fmla="*/ 118 w 191"/>
                  <a:gd name="T13" fmla="*/ 101 h 192"/>
                  <a:gd name="T14" fmla="*/ 191 w 191"/>
                  <a:gd name="T15" fmla="*/ 27 h 192"/>
                  <a:gd name="T16" fmla="*/ 164 w 191"/>
                  <a:gd name="T17" fmla="*/ 0 h 192"/>
                  <a:gd name="T18" fmla="*/ 91 w 191"/>
                  <a:gd name="T19" fmla="*/ 7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2">
                    <a:moveTo>
                      <a:pt x="91" y="74"/>
                    </a:moveTo>
                    <a:lnTo>
                      <a:pt x="59" y="80"/>
                    </a:lnTo>
                    <a:lnTo>
                      <a:pt x="0" y="170"/>
                    </a:lnTo>
                    <a:lnTo>
                      <a:pt x="11" y="180"/>
                    </a:lnTo>
                    <a:lnTo>
                      <a:pt x="21" y="192"/>
                    </a:lnTo>
                    <a:lnTo>
                      <a:pt x="110" y="133"/>
                    </a:lnTo>
                    <a:lnTo>
                      <a:pt x="118" y="101"/>
                    </a:lnTo>
                    <a:lnTo>
                      <a:pt x="191" y="27"/>
                    </a:lnTo>
                    <a:lnTo>
                      <a:pt x="164" y="0"/>
                    </a:lnTo>
                    <a:lnTo>
                      <a:pt x="91" y="7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5"/>
              <p:cNvSpPr>
                <a:spLocks/>
              </p:cNvSpPr>
              <p:nvPr/>
            </p:nvSpPr>
            <p:spPr bwMode="auto">
              <a:xfrm>
                <a:off x="2589043" y="1776107"/>
                <a:ext cx="215872" cy="214885"/>
              </a:xfrm>
              <a:custGeom>
                <a:avLst/>
                <a:gdLst>
                  <a:gd name="T0" fmla="*/ 147 w 219"/>
                  <a:gd name="T1" fmla="*/ 29 h 218"/>
                  <a:gd name="T2" fmla="*/ 147 w 219"/>
                  <a:gd name="T3" fmla="*/ 29 h 218"/>
                  <a:gd name="T4" fmla="*/ 150 w 219"/>
                  <a:gd name="T5" fmla="*/ 27 h 218"/>
                  <a:gd name="T6" fmla="*/ 154 w 219"/>
                  <a:gd name="T7" fmla="*/ 27 h 218"/>
                  <a:gd name="T8" fmla="*/ 156 w 219"/>
                  <a:gd name="T9" fmla="*/ 27 h 218"/>
                  <a:gd name="T10" fmla="*/ 159 w 219"/>
                  <a:gd name="T11" fmla="*/ 29 h 218"/>
                  <a:gd name="T12" fmla="*/ 159 w 219"/>
                  <a:gd name="T13" fmla="*/ 29 h 218"/>
                  <a:gd name="T14" fmla="*/ 160 w 219"/>
                  <a:gd name="T15" fmla="*/ 32 h 218"/>
                  <a:gd name="T16" fmla="*/ 161 w 219"/>
                  <a:gd name="T17" fmla="*/ 35 h 218"/>
                  <a:gd name="T18" fmla="*/ 160 w 219"/>
                  <a:gd name="T19" fmla="*/ 38 h 218"/>
                  <a:gd name="T20" fmla="*/ 159 w 219"/>
                  <a:gd name="T21" fmla="*/ 40 h 218"/>
                  <a:gd name="T22" fmla="*/ 30 w 219"/>
                  <a:gd name="T23" fmla="*/ 169 h 218"/>
                  <a:gd name="T24" fmla="*/ 51 w 219"/>
                  <a:gd name="T25" fmla="*/ 190 h 218"/>
                  <a:gd name="T26" fmla="*/ 179 w 219"/>
                  <a:gd name="T27" fmla="*/ 61 h 218"/>
                  <a:gd name="T28" fmla="*/ 179 w 219"/>
                  <a:gd name="T29" fmla="*/ 61 h 218"/>
                  <a:gd name="T30" fmla="*/ 182 w 219"/>
                  <a:gd name="T31" fmla="*/ 58 h 218"/>
                  <a:gd name="T32" fmla="*/ 184 w 219"/>
                  <a:gd name="T33" fmla="*/ 58 h 218"/>
                  <a:gd name="T34" fmla="*/ 187 w 219"/>
                  <a:gd name="T35" fmla="*/ 58 h 218"/>
                  <a:gd name="T36" fmla="*/ 190 w 219"/>
                  <a:gd name="T37" fmla="*/ 61 h 218"/>
                  <a:gd name="T38" fmla="*/ 190 w 219"/>
                  <a:gd name="T39" fmla="*/ 61 h 218"/>
                  <a:gd name="T40" fmla="*/ 192 w 219"/>
                  <a:gd name="T41" fmla="*/ 63 h 218"/>
                  <a:gd name="T42" fmla="*/ 192 w 219"/>
                  <a:gd name="T43" fmla="*/ 66 h 218"/>
                  <a:gd name="T44" fmla="*/ 192 w 219"/>
                  <a:gd name="T45" fmla="*/ 69 h 218"/>
                  <a:gd name="T46" fmla="*/ 190 w 219"/>
                  <a:gd name="T47" fmla="*/ 72 h 218"/>
                  <a:gd name="T48" fmla="*/ 61 w 219"/>
                  <a:gd name="T49" fmla="*/ 200 h 218"/>
                  <a:gd name="T50" fmla="*/ 79 w 219"/>
                  <a:gd name="T51" fmla="*/ 218 h 218"/>
                  <a:gd name="T52" fmla="*/ 79 w 219"/>
                  <a:gd name="T53" fmla="*/ 218 h 218"/>
                  <a:gd name="T54" fmla="*/ 80 w 219"/>
                  <a:gd name="T55" fmla="*/ 218 h 218"/>
                  <a:gd name="T56" fmla="*/ 94 w 219"/>
                  <a:gd name="T57" fmla="*/ 204 h 218"/>
                  <a:gd name="T58" fmla="*/ 94 w 219"/>
                  <a:gd name="T59" fmla="*/ 204 h 218"/>
                  <a:gd name="T60" fmla="*/ 202 w 219"/>
                  <a:gd name="T61" fmla="*/ 96 h 218"/>
                  <a:gd name="T62" fmla="*/ 202 w 219"/>
                  <a:gd name="T63" fmla="*/ 96 h 218"/>
                  <a:gd name="T64" fmla="*/ 210 w 219"/>
                  <a:gd name="T65" fmla="*/ 87 h 218"/>
                  <a:gd name="T66" fmla="*/ 215 w 219"/>
                  <a:gd name="T67" fmla="*/ 76 h 218"/>
                  <a:gd name="T68" fmla="*/ 218 w 219"/>
                  <a:gd name="T69" fmla="*/ 66 h 218"/>
                  <a:gd name="T70" fmla="*/ 219 w 219"/>
                  <a:gd name="T71" fmla="*/ 56 h 218"/>
                  <a:gd name="T72" fmla="*/ 218 w 219"/>
                  <a:gd name="T73" fmla="*/ 45 h 218"/>
                  <a:gd name="T74" fmla="*/ 215 w 219"/>
                  <a:gd name="T75" fmla="*/ 35 h 218"/>
                  <a:gd name="T76" fmla="*/ 210 w 219"/>
                  <a:gd name="T77" fmla="*/ 25 h 218"/>
                  <a:gd name="T78" fmla="*/ 202 w 219"/>
                  <a:gd name="T79" fmla="*/ 16 h 218"/>
                  <a:gd name="T80" fmla="*/ 202 w 219"/>
                  <a:gd name="T81" fmla="*/ 16 h 218"/>
                  <a:gd name="T82" fmla="*/ 195 w 219"/>
                  <a:gd name="T83" fmla="*/ 9 h 218"/>
                  <a:gd name="T84" fmla="*/ 184 w 219"/>
                  <a:gd name="T85" fmla="*/ 4 h 218"/>
                  <a:gd name="T86" fmla="*/ 174 w 219"/>
                  <a:gd name="T87" fmla="*/ 2 h 218"/>
                  <a:gd name="T88" fmla="*/ 164 w 219"/>
                  <a:gd name="T89" fmla="*/ 0 h 218"/>
                  <a:gd name="T90" fmla="*/ 154 w 219"/>
                  <a:gd name="T91" fmla="*/ 2 h 218"/>
                  <a:gd name="T92" fmla="*/ 143 w 219"/>
                  <a:gd name="T93" fmla="*/ 4 h 218"/>
                  <a:gd name="T94" fmla="*/ 133 w 219"/>
                  <a:gd name="T95" fmla="*/ 9 h 218"/>
                  <a:gd name="T96" fmla="*/ 124 w 219"/>
                  <a:gd name="T97" fmla="*/ 16 h 218"/>
                  <a:gd name="T98" fmla="*/ 16 w 219"/>
                  <a:gd name="T99" fmla="*/ 125 h 218"/>
                  <a:gd name="T100" fmla="*/ 2 w 219"/>
                  <a:gd name="T101" fmla="*/ 139 h 218"/>
                  <a:gd name="T102" fmla="*/ 2 w 219"/>
                  <a:gd name="T103" fmla="*/ 139 h 218"/>
                  <a:gd name="T104" fmla="*/ 0 w 219"/>
                  <a:gd name="T105" fmla="*/ 139 h 218"/>
                  <a:gd name="T106" fmla="*/ 18 w 219"/>
                  <a:gd name="T107" fmla="*/ 157 h 218"/>
                  <a:gd name="T108" fmla="*/ 147 w 219"/>
                  <a:gd name="T109" fmla="*/ 2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9" h="218">
                    <a:moveTo>
                      <a:pt x="147" y="29"/>
                    </a:moveTo>
                    <a:lnTo>
                      <a:pt x="147" y="29"/>
                    </a:lnTo>
                    <a:lnTo>
                      <a:pt x="150" y="27"/>
                    </a:lnTo>
                    <a:lnTo>
                      <a:pt x="154" y="27"/>
                    </a:lnTo>
                    <a:lnTo>
                      <a:pt x="156" y="27"/>
                    </a:lnTo>
                    <a:lnTo>
                      <a:pt x="159" y="29"/>
                    </a:lnTo>
                    <a:lnTo>
                      <a:pt x="159" y="29"/>
                    </a:lnTo>
                    <a:lnTo>
                      <a:pt x="160" y="32"/>
                    </a:lnTo>
                    <a:lnTo>
                      <a:pt x="161" y="35"/>
                    </a:lnTo>
                    <a:lnTo>
                      <a:pt x="160" y="38"/>
                    </a:lnTo>
                    <a:lnTo>
                      <a:pt x="159" y="40"/>
                    </a:lnTo>
                    <a:lnTo>
                      <a:pt x="30" y="169"/>
                    </a:lnTo>
                    <a:lnTo>
                      <a:pt x="51" y="190"/>
                    </a:lnTo>
                    <a:lnTo>
                      <a:pt x="179" y="61"/>
                    </a:lnTo>
                    <a:lnTo>
                      <a:pt x="179" y="61"/>
                    </a:lnTo>
                    <a:lnTo>
                      <a:pt x="182" y="58"/>
                    </a:lnTo>
                    <a:lnTo>
                      <a:pt x="184" y="58"/>
                    </a:lnTo>
                    <a:lnTo>
                      <a:pt x="187" y="58"/>
                    </a:lnTo>
                    <a:lnTo>
                      <a:pt x="190" y="61"/>
                    </a:lnTo>
                    <a:lnTo>
                      <a:pt x="190" y="61"/>
                    </a:lnTo>
                    <a:lnTo>
                      <a:pt x="192" y="63"/>
                    </a:lnTo>
                    <a:lnTo>
                      <a:pt x="192" y="66"/>
                    </a:lnTo>
                    <a:lnTo>
                      <a:pt x="192" y="69"/>
                    </a:lnTo>
                    <a:lnTo>
                      <a:pt x="190" y="72"/>
                    </a:lnTo>
                    <a:lnTo>
                      <a:pt x="61" y="200"/>
                    </a:lnTo>
                    <a:lnTo>
                      <a:pt x="79" y="218"/>
                    </a:lnTo>
                    <a:lnTo>
                      <a:pt x="79" y="218"/>
                    </a:lnTo>
                    <a:lnTo>
                      <a:pt x="80" y="218"/>
                    </a:lnTo>
                    <a:lnTo>
                      <a:pt x="94" y="204"/>
                    </a:lnTo>
                    <a:lnTo>
                      <a:pt x="94" y="204"/>
                    </a:lnTo>
                    <a:lnTo>
                      <a:pt x="202" y="96"/>
                    </a:lnTo>
                    <a:lnTo>
                      <a:pt x="202" y="96"/>
                    </a:lnTo>
                    <a:lnTo>
                      <a:pt x="210" y="87"/>
                    </a:lnTo>
                    <a:lnTo>
                      <a:pt x="215" y="76"/>
                    </a:lnTo>
                    <a:lnTo>
                      <a:pt x="218" y="66"/>
                    </a:lnTo>
                    <a:lnTo>
                      <a:pt x="219" y="56"/>
                    </a:lnTo>
                    <a:lnTo>
                      <a:pt x="218" y="45"/>
                    </a:lnTo>
                    <a:lnTo>
                      <a:pt x="215" y="35"/>
                    </a:lnTo>
                    <a:lnTo>
                      <a:pt x="210" y="25"/>
                    </a:lnTo>
                    <a:lnTo>
                      <a:pt x="202" y="16"/>
                    </a:lnTo>
                    <a:lnTo>
                      <a:pt x="202" y="16"/>
                    </a:lnTo>
                    <a:lnTo>
                      <a:pt x="195" y="9"/>
                    </a:lnTo>
                    <a:lnTo>
                      <a:pt x="184" y="4"/>
                    </a:lnTo>
                    <a:lnTo>
                      <a:pt x="174" y="2"/>
                    </a:lnTo>
                    <a:lnTo>
                      <a:pt x="164" y="0"/>
                    </a:lnTo>
                    <a:lnTo>
                      <a:pt x="154" y="2"/>
                    </a:lnTo>
                    <a:lnTo>
                      <a:pt x="143" y="4"/>
                    </a:lnTo>
                    <a:lnTo>
                      <a:pt x="133" y="9"/>
                    </a:lnTo>
                    <a:lnTo>
                      <a:pt x="124" y="16"/>
                    </a:lnTo>
                    <a:lnTo>
                      <a:pt x="16" y="125"/>
                    </a:lnTo>
                    <a:lnTo>
                      <a:pt x="2" y="139"/>
                    </a:lnTo>
                    <a:lnTo>
                      <a:pt x="2" y="139"/>
                    </a:lnTo>
                    <a:lnTo>
                      <a:pt x="0" y="139"/>
                    </a:lnTo>
                    <a:lnTo>
                      <a:pt x="18" y="157"/>
                    </a:lnTo>
                    <a:lnTo>
                      <a:pt x="147" y="29"/>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6"/>
              <p:cNvSpPr>
                <a:spLocks noEditPoints="1"/>
              </p:cNvSpPr>
              <p:nvPr/>
            </p:nvSpPr>
            <p:spPr bwMode="auto">
              <a:xfrm>
                <a:off x="2331772" y="1776107"/>
                <a:ext cx="472157" cy="476099"/>
              </a:xfrm>
              <a:custGeom>
                <a:avLst/>
                <a:gdLst>
                  <a:gd name="T0" fmla="*/ 128 w 479"/>
                  <a:gd name="T1" fmla="*/ 224 h 483"/>
                  <a:gd name="T2" fmla="*/ 367 w 479"/>
                  <a:gd name="T3" fmla="*/ 464 h 483"/>
                  <a:gd name="T4" fmla="*/ 389 w 479"/>
                  <a:gd name="T5" fmla="*/ 478 h 483"/>
                  <a:gd name="T6" fmla="*/ 413 w 479"/>
                  <a:gd name="T7" fmla="*/ 483 h 483"/>
                  <a:gd name="T8" fmla="*/ 438 w 479"/>
                  <a:gd name="T9" fmla="*/ 478 h 483"/>
                  <a:gd name="T10" fmla="*/ 460 w 479"/>
                  <a:gd name="T11" fmla="*/ 464 h 483"/>
                  <a:gd name="T12" fmla="*/ 469 w 479"/>
                  <a:gd name="T13" fmla="*/ 453 h 483"/>
                  <a:gd name="T14" fmla="*/ 478 w 479"/>
                  <a:gd name="T15" fmla="*/ 429 h 483"/>
                  <a:gd name="T16" fmla="*/ 479 w 479"/>
                  <a:gd name="T17" fmla="*/ 416 h 483"/>
                  <a:gd name="T18" fmla="*/ 474 w 479"/>
                  <a:gd name="T19" fmla="*/ 392 h 483"/>
                  <a:gd name="T20" fmla="*/ 460 w 479"/>
                  <a:gd name="T21" fmla="*/ 370 h 483"/>
                  <a:gd name="T22" fmla="*/ 223 w 479"/>
                  <a:gd name="T23" fmla="*/ 133 h 483"/>
                  <a:gd name="T24" fmla="*/ 225 w 479"/>
                  <a:gd name="T25" fmla="*/ 103 h 483"/>
                  <a:gd name="T26" fmla="*/ 224 w 479"/>
                  <a:gd name="T27" fmla="*/ 93 h 483"/>
                  <a:gd name="T28" fmla="*/ 219 w 479"/>
                  <a:gd name="T29" fmla="*/ 75 h 483"/>
                  <a:gd name="T30" fmla="*/ 210 w 479"/>
                  <a:gd name="T31" fmla="*/ 57 h 483"/>
                  <a:gd name="T32" fmla="*/ 200 w 479"/>
                  <a:gd name="T33" fmla="*/ 40 h 483"/>
                  <a:gd name="T34" fmla="*/ 192 w 479"/>
                  <a:gd name="T35" fmla="*/ 34 h 483"/>
                  <a:gd name="T36" fmla="*/ 165 w 479"/>
                  <a:gd name="T37" fmla="*/ 13 h 483"/>
                  <a:gd name="T38" fmla="*/ 134 w 479"/>
                  <a:gd name="T39" fmla="*/ 3 h 483"/>
                  <a:gd name="T40" fmla="*/ 101 w 479"/>
                  <a:gd name="T41" fmla="*/ 0 h 483"/>
                  <a:gd name="T42" fmla="*/ 70 w 479"/>
                  <a:gd name="T43" fmla="*/ 9 h 483"/>
                  <a:gd name="T44" fmla="*/ 135 w 479"/>
                  <a:gd name="T45" fmla="*/ 75 h 483"/>
                  <a:gd name="T46" fmla="*/ 140 w 479"/>
                  <a:gd name="T47" fmla="*/ 84 h 483"/>
                  <a:gd name="T48" fmla="*/ 143 w 479"/>
                  <a:gd name="T49" fmla="*/ 93 h 483"/>
                  <a:gd name="T50" fmla="*/ 140 w 479"/>
                  <a:gd name="T51" fmla="*/ 103 h 483"/>
                  <a:gd name="T52" fmla="*/ 135 w 479"/>
                  <a:gd name="T53" fmla="*/ 111 h 483"/>
                  <a:gd name="T54" fmla="*/ 108 w 479"/>
                  <a:gd name="T55" fmla="*/ 139 h 483"/>
                  <a:gd name="T56" fmla="*/ 99 w 479"/>
                  <a:gd name="T57" fmla="*/ 144 h 483"/>
                  <a:gd name="T58" fmla="*/ 90 w 479"/>
                  <a:gd name="T59" fmla="*/ 146 h 483"/>
                  <a:gd name="T60" fmla="*/ 80 w 479"/>
                  <a:gd name="T61" fmla="*/ 144 h 483"/>
                  <a:gd name="T62" fmla="*/ 72 w 479"/>
                  <a:gd name="T63" fmla="*/ 139 h 483"/>
                  <a:gd name="T64" fmla="*/ 7 w 479"/>
                  <a:gd name="T65" fmla="*/ 74 h 483"/>
                  <a:gd name="T66" fmla="*/ 0 w 479"/>
                  <a:gd name="T67" fmla="*/ 105 h 483"/>
                  <a:gd name="T68" fmla="*/ 3 w 479"/>
                  <a:gd name="T69" fmla="*/ 137 h 483"/>
                  <a:gd name="T70" fmla="*/ 13 w 479"/>
                  <a:gd name="T71" fmla="*/ 166 h 483"/>
                  <a:gd name="T72" fmla="*/ 32 w 479"/>
                  <a:gd name="T73" fmla="*/ 192 h 483"/>
                  <a:gd name="T74" fmla="*/ 46 w 479"/>
                  <a:gd name="T75" fmla="*/ 205 h 483"/>
                  <a:gd name="T76" fmla="*/ 79 w 479"/>
                  <a:gd name="T77" fmla="*/ 220 h 483"/>
                  <a:gd name="T78" fmla="*/ 95 w 479"/>
                  <a:gd name="T79" fmla="*/ 224 h 483"/>
                  <a:gd name="T80" fmla="*/ 128 w 479"/>
                  <a:gd name="T81" fmla="*/ 224 h 483"/>
                  <a:gd name="T82" fmla="*/ 391 w 479"/>
                  <a:gd name="T83" fmla="*/ 394 h 483"/>
                  <a:gd name="T84" fmla="*/ 397 w 479"/>
                  <a:gd name="T85" fmla="*/ 390 h 483"/>
                  <a:gd name="T86" fmla="*/ 408 w 479"/>
                  <a:gd name="T87" fmla="*/ 385 h 483"/>
                  <a:gd name="T88" fmla="*/ 422 w 479"/>
                  <a:gd name="T89" fmla="*/ 385 h 483"/>
                  <a:gd name="T90" fmla="*/ 434 w 479"/>
                  <a:gd name="T91" fmla="*/ 390 h 483"/>
                  <a:gd name="T92" fmla="*/ 439 w 479"/>
                  <a:gd name="T93" fmla="*/ 394 h 483"/>
                  <a:gd name="T94" fmla="*/ 447 w 479"/>
                  <a:gd name="T95" fmla="*/ 406 h 483"/>
                  <a:gd name="T96" fmla="*/ 449 w 479"/>
                  <a:gd name="T97" fmla="*/ 419 h 483"/>
                  <a:gd name="T98" fmla="*/ 447 w 479"/>
                  <a:gd name="T99" fmla="*/ 431 h 483"/>
                  <a:gd name="T100" fmla="*/ 439 w 479"/>
                  <a:gd name="T101" fmla="*/ 443 h 483"/>
                  <a:gd name="T102" fmla="*/ 434 w 479"/>
                  <a:gd name="T103" fmla="*/ 447 h 483"/>
                  <a:gd name="T104" fmla="*/ 422 w 479"/>
                  <a:gd name="T105" fmla="*/ 452 h 483"/>
                  <a:gd name="T106" fmla="*/ 408 w 479"/>
                  <a:gd name="T107" fmla="*/ 452 h 483"/>
                  <a:gd name="T108" fmla="*/ 397 w 479"/>
                  <a:gd name="T109" fmla="*/ 447 h 483"/>
                  <a:gd name="T110" fmla="*/ 390 w 479"/>
                  <a:gd name="T111" fmla="*/ 443 h 483"/>
                  <a:gd name="T112" fmla="*/ 384 w 479"/>
                  <a:gd name="T113" fmla="*/ 431 h 483"/>
                  <a:gd name="T114" fmla="*/ 381 w 479"/>
                  <a:gd name="T115" fmla="*/ 419 h 483"/>
                  <a:gd name="T116" fmla="*/ 384 w 479"/>
                  <a:gd name="T117" fmla="*/ 406 h 483"/>
                  <a:gd name="T118" fmla="*/ 391 w 479"/>
                  <a:gd name="T119" fmla="*/ 39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83">
                    <a:moveTo>
                      <a:pt x="128" y="224"/>
                    </a:moveTo>
                    <a:lnTo>
                      <a:pt x="128" y="224"/>
                    </a:lnTo>
                    <a:lnTo>
                      <a:pt x="367" y="464"/>
                    </a:lnTo>
                    <a:lnTo>
                      <a:pt x="367" y="464"/>
                    </a:lnTo>
                    <a:lnTo>
                      <a:pt x="377" y="471"/>
                    </a:lnTo>
                    <a:lnTo>
                      <a:pt x="389" y="478"/>
                    </a:lnTo>
                    <a:lnTo>
                      <a:pt x="400" y="482"/>
                    </a:lnTo>
                    <a:lnTo>
                      <a:pt x="413" y="483"/>
                    </a:lnTo>
                    <a:lnTo>
                      <a:pt x="426" y="482"/>
                    </a:lnTo>
                    <a:lnTo>
                      <a:pt x="438" y="478"/>
                    </a:lnTo>
                    <a:lnTo>
                      <a:pt x="449" y="471"/>
                    </a:lnTo>
                    <a:lnTo>
                      <a:pt x="460" y="464"/>
                    </a:lnTo>
                    <a:lnTo>
                      <a:pt x="460" y="464"/>
                    </a:lnTo>
                    <a:lnTo>
                      <a:pt x="469" y="453"/>
                    </a:lnTo>
                    <a:lnTo>
                      <a:pt x="474" y="442"/>
                    </a:lnTo>
                    <a:lnTo>
                      <a:pt x="478" y="429"/>
                    </a:lnTo>
                    <a:lnTo>
                      <a:pt x="479" y="416"/>
                    </a:lnTo>
                    <a:lnTo>
                      <a:pt x="479" y="416"/>
                    </a:lnTo>
                    <a:lnTo>
                      <a:pt x="478" y="403"/>
                    </a:lnTo>
                    <a:lnTo>
                      <a:pt x="474" y="392"/>
                    </a:lnTo>
                    <a:lnTo>
                      <a:pt x="469" y="380"/>
                    </a:lnTo>
                    <a:lnTo>
                      <a:pt x="460" y="370"/>
                    </a:lnTo>
                    <a:lnTo>
                      <a:pt x="223" y="133"/>
                    </a:lnTo>
                    <a:lnTo>
                      <a:pt x="223" y="133"/>
                    </a:lnTo>
                    <a:lnTo>
                      <a:pt x="225" y="119"/>
                    </a:lnTo>
                    <a:lnTo>
                      <a:pt x="225" y="103"/>
                    </a:lnTo>
                    <a:lnTo>
                      <a:pt x="225" y="103"/>
                    </a:lnTo>
                    <a:lnTo>
                      <a:pt x="224" y="93"/>
                    </a:lnTo>
                    <a:lnTo>
                      <a:pt x="221" y="84"/>
                    </a:lnTo>
                    <a:lnTo>
                      <a:pt x="219" y="75"/>
                    </a:lnTo>
                    <a:lnTo>
                      <a:pt x="215" y="66"/>
                    </a:lnTo>
                    <a:lnTo>
                      <a:pt x="210" y="57"/>
                    </a:lnTo>
                    <a:lnTo>
                      <a:pt x="205" y="49"/>
                    </a:lnTo>
                    <a:lnTo>
                      <a:pt x="200" y="40"/>
                    </a:lnTo>
                    <a:lnTo>
                      <a:pt x="192" y="34"/>
                    </a:lnTo>
                    <a:lnTo>
                      <a:pt x="192" y="34"/>
                    </a:lnTo>
                    <a:lnTo>
                      <a:pt x="179" y="22"/>
                    </a:lnTo>
                    <a:lnTo>
                      <a:pt x="165" y="13"/>
                    </a:lnTo>
                    <a:lnTo>
                      <a:pt x="149" y="7"/>
                    </a:lnTo>
                    <a:lnTo>
                      <a:pt x="134" y="3"/>
                    </a:lnTo>
                    <a:lnTo>
                      <a:pt x="117" y="0"/>
                    </a:lnTo>
                    <a:lnTo>
                      <a:pt x="101" y="0"/>
                    </a:lnTo>
                    <a:lnTo>
                      <a:pt x="85" y="4"/>
                    </a:lnTo>
                    <a:lnTo>
                      <a:pt x="70" y="9"/>
                    </a:lnTo>
                    <a:lnTo>
                      <a:pt x="135" y="75"/>
                    </a:lnTo>
                    <a:lnTo>
                      <a:pt x="135" y="75"/>
                    </a:lnTo>
                    <a:lnTo>
                      <a:pt x="139" y="79"/>
                    </a:lnTo>
                    <a:lnTo>
                      <a:pt x="140" y="84"/>
                    </a:lnTo>
                    <a:lnTo>
                      <a:pt x="142" y="88"/>
                    </a:lnTo>
                    <a:lnTo>
                      <a:pt x="143" y="93"/>
                    </a:lnTo>
                    <a:lnTo>
                      <a:pt x="142" y="98"/>
                    </a:lnTo>
                    <a:lnTo>
                      <a:pt x="140" y="103"/>
                    </a:lnTo>
                    <a:lnTo>
                      <a:pt x="139" y="107"/>
                    </a:lnTo>
                    <a:lnTo>
                      <a:pt x="135" y="111"/>
                    </a:lnTo>
                    <a:lnTo>
                      <a:pt x="108" y="139"/>
                    </a:lnTo>
                    <a:lnTo>
                      <a:pt x="108" y="139"/>
                    </a:lnTo>
                    <a:lnTo>
                      <a:pt x="103" y="142"/>
                    </a:lnTo>
                    <a:lnTo>
                      <a:pt x="99" y="144"/>
                    </a:lnTo>
                    <a:lnTo>
                      <a:pt x="94" y="146"/>
                    </a:lnTo>
                    <a:lnTo>
                      <a:pt x="90" y="146"/>
                    </a:lnTo>
                    <a:lnTo>
                      <a:pt x="85" y="146"/>
                    </a:lnTo>
                    <a:lnTo>
                      <a:pt x="80" y="144"/>
                    </a:lnTo>
                    <a:lnTo>
                      <a:pt x="76" y="142"/>
                    </a:lnTo>
                    <a:lnTo>
                      <a:pt x="72" y="139"/>
                    </a:lnTo>
                    <a:lnTo>
                      <a:pt x="7" y="74"/>
                    </a:lnTo>
                    <a:lnTo>
                      <a:pt x="7" y="74"/>
                    </a:lnTo>
                    <a:lnTo>
                      <a:pt x="3" y="89"/>
                    </a:lnTo>
                    <a:lnTo>
                      <a:pt x="0" y="105"/>
                    </a:lnTo>
                    <a:lnTo>
                      <a:pt x="0" y="121"/>
                    </a:lnTo>
                    <a:lnTo>
                      <a:pt x="3" y="137"/>
                    </a:lnTo>
                    <a:lnTo>
                      <a:pt x="7" y="152"/>
                    </a:lnTo>
                    <a:lnTo>
                      <a:pt x="13" y="166"/>
                    </a:lnTo>
                    <a:lnTo>
                      <a:pt x="22" y="180"/>
                    </a:lnTo>
                    <a:lnTo>
                      <a:pt x="32" y="192"/>
                    </a:lnTo>
                    <a:lnTo>
                      <a:pt x="32" y="192"/>
                    </a:lnTo>
                    <a:lnTo>
                      <a:pt x="46" y="205"/>
                    </a:lnTo>
                    <a:lnTo>
                      <a:pt x="62" y="214"/>
                    </a:lnTo>
                    <a:lnTo>
                      <a:pt x="79" y="220"/>
                    </a:lnTo>
                    <a:lnTo>
                      <a:pt x="95" y="224"/>
                    </a:lnTo>
                    <a:lnTo>
                      <a:pt x="95" y="224"/>
                    </a:lnTo>
                    <a:lnTo>
                      <a:pt x="111" y="226"/>
                    </a:lnTo>
                    <a:lnTo>
                      <a:pt x="128" y="224"/>
                    </a:lnTo>
                    <a:lnTo>
                      <a:pt x="128" y="224"/>
                    </a:lnTo>
                    <a:close/>
                    <a:moveTo>
                      <a:pt x="391" y="394"/>
                    </a:moveTo>
                    <a:lnTo>
                      <a:pt x="391" y="394"/>
                    </a:lnTo>
                    <a:lnTo>
                      <a:pt x="397" y="390"/>
                    </a:lnTo>
                    <a:lnTo>
                      <a:pt x="402" y="386"/>
                    </a:lnTo>
                    <a:lnTo>
                      <a:pt x="408" y="385"/>
                    </a:lnTo>
                    <a:lnTo>
                      <a:pt x="415" y="384"/>
                    </a:lnTo>
                    <a:lnTo>
                      <a:pt x="422" y="385"/>
                    </a:lnTo>
                    <a:lnTo>
                      <a:pt x="427" y="386"/>
                    </a:lnTo>
                    <a:lnTo>
                      <a:pt x="434" y="390"/>
                    </a:lnTo>
                    <a:lnTo>
                      <a:pt x="439" y="394"/>
                    </a:lnTo>
                    <a:lnTo>
                      <a:pt x="439" y="394"/>
                    </a:lnTo>
                    <a:lnTo>
                      <a:pt x="444" y="399"/>
                    </a:lnTo>
                    <a:lnTo>
                      <a:pt x="447" y="406"/>
                    </a:lnTo>
                    <a:lnTo>
                      <a:pt x="449" y="412"/>
                    </a:lnTo>
                    <a:lnTo>
                      <a:pt x="449" y="419"/>
                    </a:lnTo>
                    <a:lnTo>
                      <a:pt x="449" y="425"/>
                    </a:lnTo>
                    <a:lnTo>
                      <a:pt x="447" y="431"/>
                    </a:lnTo>
                    <a:lnTo>
                      <a:pt x="444" y="438"/>
                    </a:lnTo>
                    <a:lnTo>
                      <a:pt x="439" y="443"/>
                    </a:lnTo>
                    <a:lnTo>
                      <a:pt x="439" y="443"/>
                    </a:lnTo>
                    <a:lnTo>
                      <a:pt x="434" y="447"/>
                    </a:lnTo>
                    <a:lnTo>
                      <a:pt x="427" y="451"/>
                    </a:lnTo>
                    <a:lnTo>
                      <a:pt x="422" y="452"/>
                    </a:lnTo>
                    <a:lnTo>
                      <a:pt x="415" y="453"/>
                    </a:lnTo>
                    <a:lnTo>
                      <a:pt x="408" y="452"/>
                    </a:lnTo>
                    <a:lnTo>
                      <a:pt x="402" y="451"/>
                    </a:lnTo>
                    <a:lnTo>
                      <a:pt x="397" y="447"/>
                    </a:lnTo>
                    <a:lnTo>
                      <a:pt x="390" y="443"/>
                    </a:lnTo>
                    <a:lnTo>
                      <a:pt x="390" y="443"/>
                    </a:lnTo>
                    <a:lnTo>
                      <a:pt x="386" y="438"/>
                    </a:lnTo>
                    <a:lnTo>
                      <a:pt x="384" y="431"/>
                    </a:lnTo>
                    <a:lnTo>
                      <a:pt x="381" y="425"/>
                    </a:lnTo>
                    <a:lnTo>
                      <a:pt x="381" y="419"/>
                    </a:lnTo>
                    <a:lnTo>
                      <a:pt x="381" y="412"/>
                    </a:lnTo>
                    <a:lnTo>
                      <a:pt x="384" y="406"/>
                    </a:lnTo>
                    <a:lnTo>
                      <a:pt x="386" y="399"/>
                    </a:lnTo>
                    <a:lnTo>
                      <a:pt x="391" y="394"/>
                    </a:lnTo>
                    <a:lnTo>
                      <a:pt x="391" y="39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xmlns="" val="1793234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par>
                                <p:cTn id="8" presetID="22" presetClass="entr" presetSubtype="8"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left)">
                                      <p:cBhvr>
                                        <p:cTn id="10" dur="1000"/>
                                        <p:tgtEl>
                                          <p:spTgt spid="67"/>
                                        </p:tgtEl>
                                      </p:cBhvr>
                                    </p:animEffect>
                                  </p:childTnLst>
                                </p:cTn>
                              </p:par>
                              <p:par>
                                <p:cTn id="11" presetID="22" presetClass="entr" presetSubtype="1"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10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1000"/>
                                        <p:tgtEl>
                                          <p:spTgt spid="75"/>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1000"/>
                                        <p:tgtEl>
                                          <p:spTgt spid="46"/>
                                        </p:tgtEl>
                                      </p:cBhvr>
                                    </p:animEffect>
                                  </p:childTnLst>
                                </p:cTn>
                              </p:par>
                              <p:par>
                                <p:cTn id="22" presetID="22" presetClass="entr" presetSubtype="1"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up)">
                                      <p:cBhvr>
                                        <p:cTn id="24" dur="10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1000"/>
                                        <p:tgtEl>
                                          <p:spTgt spid="71"/>
                                        </p:tgtEl>
                                      </p:cBhvr>
                                    </p:animEffect>
                                  </p:childTnLst>
                                </p:cTn>
                              </p:par>
                              <p:par>
                                <p:cTn id="30" presetID="22" presetClass="entr" presetSubtype="8"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par>
                                <p:cTn id="33" presetID="22" presetClass="entr" presetSubtype="1"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up)">
                                      <p:cBhvr>
                                        <p:cTn id="35"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en-US" altLang="zh-CN" sz="1800" dirty="0" smtClean="0">
                <a:solidFill>
                  <a:srgbClr val="FFFFFF"/>
                </a:solidFill>
              </a:rPr>
              <a:t>C</a:t>
            </a:r>
            <a:r>
              <a:rPr altLang="zh-CN" sz="1800" dirty="0" smtClean="0">
                <a:solidFill>
                  <a:srgbClr val="FFFFFF"/>
                </a:solidFill>
              </a:rPr>
              <a:t>ontrail</a:t>
            </a:r>
            <a:r>
              <a:rPr lang="zh-CN" altLang="en-US" sz="1800" dirty="0" smtClean="0">
                <a:solidFill>
                  <a:srgbClr val="FFFFFF"/>
                </a:solidFill>
              </a:rPr>
              <a:t>通过指令在两个服务器之间建立隧道</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DBFDDB"/>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cxnSp>
        <p:nvCxnSpPr>
          <p:cNvPr id="117" name="Straight Connector 116"/>
          <p:cNvCxnSpPr/>
          <p:nvPr/>
        </p:nvCxnSpPr>
        <p:spPr>
          <a:xfrm>
            <a:off x="2491831" y="968693"/>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87653" y="972884"/>
            <a:ext cx="3175913" cy="0"/>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20" idx="0"/>
          </p:cNvCxnSpPr>
          <p:nvPr/>
        </p:nvCxnSpPr>
        <p:spPr>
          <a:xfrm>
            <a:off x="5663565" y="972979"/>
            <a:ext cx="3058" cy="113402"/>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4888877" y="1086381"/>
            <a:ext cx="1555493" cy="458438"/>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solidFill>
                  <a:schemeClr val="bg1">
                    <a:lumMod val="75000"/>
                  </a:schemeClr>
                </a:solidFill>
              </a:rPr>
              <a:t>Create VM G2</a:t>
            </a:r>
            <a:br>
              <a:rPr lang="en-US" sz="1200" b="1" dirty="0" smtClean="0">
                <a:solidFill>
                  <a:schemeClr val="bg1">
                    <a:lumMod val="75000"/>
                  </a:schemeClr>
                </a:solidFill>
              </a:rPr>
            </a:br>
            <a:r>
              <a:rPr lang="en-US" sz="1200" b="1" dirty="0" smtClean="0">
                <a:solidFill>
                  <a:schemeClr val="bg1">
                    <a:lumMod val="75000"/>
                  </a:schemeClr>
                </a:solidFill>
              </a:rPr>
              <a:t>Attach to VN G</a:t>
            </a:r>
            <a:endParaRPr lang="en-US" sz="1200" b="1" dirty="0">
              <a:solidFill>
                <a:schemeClr val="bg1">
                  <a:lumMod val="75000"/>
                </a:schemeClr>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267054" y="1544819"/>
            <a:ext cx="0" cy="1011100"/>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67053" y="2555919"/>
            <a:ext cx="308410"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049536" y="1923544"/>
            <a:ext cx="1727876" cy="630238"/>
          </a:xfrm>
          <a:prstGeom prst="rect">
            <a:avLst/>
          </a:prstGeom>
          <a:noFill/>
          <a:ln>
            <a:noFill/>
          </a:ln>
        </p:spPr>
        <p:txBody>
          <a:bodyPr wrap="square" lIns="0" tIns="0" rIns="0" bIns="0" rtlCol="0" anchor="ctr" anchorCtr="0">
            <a:noAutofit/>
          </a:bodyPr>
          <a:lstStyle/>
          <a:p>
            <a:r>
              <a:rPr lang="en-US" sz="1400" dirty="0" smtClean="0"/>
              <a:t>XMPP:</a:t>
            </a:r>
            <a:br>
              <a:rPr lang="en-US" sz="1400" dirty="0" smtClean="0"/>
            </a:br>
            <a:r>
              <a:rPr lang="en-US" sz="1400" dirty="0" smtClean="0"/>
              <a:t>Exchange routes</a:t>
            </a:r>
          </a:p>
          <a:p>
            <a:r>
              <a:rPr lang="en-US" sz="1400" dirty="0" smtClean="0"/>
              <a:t>Create tunnels</a:t>
            </a:r>
          </a:p>
        </p:txBody>
      </p: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3835387" y="1544819"/>
            <a:ext cx="1112" cy="1011100"/>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flipV="1">
            <a:off x="1909445" y="2553782"/>
            <a:ext cx="1925942" cy="2138"/>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5" idx="2"/>
          </p:cNvCxnSpPr>
          <p:nvPr/>
        </p:nvCxnSpPr>
        <p:spPr>
          <a:xfrm flipV="1">
            <a:off x="4685425" y="2649146"/>
            <a:ext cx="135731" cy="2638"/>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2" idx="3"/>
          </p:cNvCxnSpPr>
          <p:nvPr/>
        </p:nvCxnSpPr>
        <p:spPr>
          <a:xfrm flipH="1" flipV="1">
            <a:off x="1030771" y="2642774"/>
            <a:ext cx="760681" cy="4746"/>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80116" y="262850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2" idx="3"/>
            <a:endCxn id="168" idx="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80116" y="2673516"/>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57257" y="26306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57257" y="267565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266728913"/>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用户的数据包在隧道中转发的情况</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5" idx="2"/>
          </p:cNvCxnSpPr>
          <p:nvPr/>
        </p:nvCxnSpPr>
        <p:spPr>
          <a:xfrm flipV="1">
            <a:off x="4685425" y="2649146"/>
            <a:ext cx="135731" cy="2638"/>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2" idx="3"/>
          </p:cNvCxnSpPr>
          <p:nvPr/>
        </p:nvCxnSpPr>
        <p:spPr>
          <a:xfrm flipH="1" flipV="1">
            <a:off x="1030771" y="2642774"/>
            <a:ext cx="760681" cy="4746"/>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80116" y="262850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2" idx="3"/>
            <a:endCxn id="168" idx="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80116" y="2673516"/>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57257" y="26306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57257" y="267565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224" name="Group 223"/>
          <p:cNvGrpSpPr/>
          <p:nvPr/>
        </p:nvGrpSpPr>
        <p:grpSpPr>
          <a:xfrm>
            <a:off x="566329" y="2897601"/>
            <a:ext cx="3840481" cy="2694786"/>
            <a:chOff x="1652154" y="2305156"/>
            <a:chExt cx="3200401" cy="2994207"/>
          </a:xfrm>
        </p:grpSpPr>
        <p:sp>
          <p:nvSpPr>
            <p:cNvPr id="225" name="Rounded Rectangle 224"/>
            <p:cNvSpPr/>
            <p:nvPr/>
          </p:nvSpPr>
          <p:spPr>
            <a:xfrm>
              <a:off x="1652154" y="2305156"/>
              <a:ext cx="3200401" cy="2994207"/>
            </a:xfrm>
            <a:prstGeom prst="roundRect">
              <a:avLst>
                <a:gd name="adj" fmla="val 2769"/>
              </a:avLst>
            </a:prstGeom>
            <a:solidFill>
              <a:schemeClr val="bg1">
                <a:lumMod val="95000"/>
              </a:schemeClr>
            </a:solidFill>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6" name="TextBox 225"/>
            <p:cNvSpPr txBox="1"/>
            <p:nvPr/>
          </p:nvSpPr>
          <p:spPr>
            <a:xfrm>
              <a:off x="1701619" y="2576224"/>
              <a:ext cx="1030999" cy="249779"/>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IP prefix</a:t>
              </a:r>
              <a:endParaRPr lang="en-US" sz="1200" dirty="0">
                <a:solidFill>
                  <a:schemeClr val="bg1"/>
                </a:solidFill>
              </a:endParaRPr>
            </a:p>
          </p:txBody>
        </p:sp>
        <p:sp>
          <p:nvSpPr>
            <p:cNvPr id="227" name="TextBox 226"/>
            <p:cNvSpPr txBox="1"/>
            <p:nvPr/>
          </p:nvSpPr>
          <p:spPr>
            <a:xfrm>
              <a:off x="2732618" y="2576225"/>
              <a:ext cx="2066358" cy="249778"/>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28" name="TextBox 227"/>
            <p:cNvSpPr txBox="1"/>
            <p:nvPr/>
          </p:nvSpPr>
          <p:spPr>
            <a:xfrm>
              <a:off x="1701618" y="2834261"/>
              <a:ext cx="1030999" cy="426137"/>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G1</a:t>
              </a:r>
              <a:endParaRPr lang="en-US" sz="1200" dirty="0">
                <a:solidFill>
                  <a:schemeClr val="bg1"/>
                </a:solidFill>
              </a:endParaRPr>
            </a:p>
          </p:txBody>
        </p:sp>
        <p:sp>
          <p:nvSpPr>
            <p:cNvPr id="229" name="TextBox 228"/>
            <p:cNvSpPr txBox="1"/>
            <p:nvPr/>
          </p:nvSpPr>
          <p:spPr>
            <a:xfrm>
              <a:off x="2732617" y="2834261"/>
              <a:ext cx="2066357" cy="426137"/>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Virtual ethernet port </a:t>
              </a:r>
              <a:br>
                <a:rPr lang="en-US" sz="1200" dirty="0" smtClean="0">
                  <a:solidFill>
                    <a:schemeClr val="bg1"/>
                  </a:solidFill>
                </a:rPr>
              </a:br>
              <a:r>
                <a:rPr lang="en-US" sz="1200" dirty="0" smtClean="0">
                  <a:solidFill>
                    <a:schemeClr val="bg1"/>
                  </a:solidFill>
                </a:rPr>
                <a:t>to VM G1</a:t>
              </a:r>
              <a:endParaRPr lang="en-US" sz="1200" dirty="0">
                <a:solidFill>
                  <a:schemeClr val="bg1"/>
                </a:solidFill>
              </a:endParaRPr>
            </a:p>
          </p:txBody>
        </p:sp>
        <p:sp>
          <p:nvSpPr>
            <p:cNvPr id="230" name="TextBox 229"/>
            <p:cNvSpPr txBox="1"/>
            <p:nvPr/>
          </p:nvSpPr>
          <p:spPr>
            <a:xfrm>
              <a:off x="1701619" y="2387852"/>
              <a:ext cx="3097356" cy="188371"/>
            </a:xfrm>
            <a:prstGeom prst="rect">
              <a:avLst/>
            </a:prstGeom>
            <a:noFill/>
            <a:ln>
              <a:solidFill>
                <a:schemeClr val="bg1"/>
              </a:solidFill>
            </a:ln>
          </p:spPr>
          <p:txBody>
            <a:bodyPr wrap="square" lIns="0" tIns="0" rIns="0" bIns="0" rtlCol="0" anchor="ctr" anchorCtr="0">
              <a:noAutofit/>
            </a:bodyPr>
            <a:lstStyle/>
            <a:p>
              <a:pPr algn="ctr"/>
              <a:r>
                <a:rPr lang="en-US" sz="1200" dirty="0" smtClean="0"/>
                <a:t>Green routing-instance IP FIB</a:t>
              </a:r>
              <a:endParaRPr lang="en-US" sz="1200" dirty="0"/>
            </a:p>
          </p:txBody>
        </p:sp>
        <p:sp>
          <p:nvSpPr>
            <p:cNvPr id="231" name="TextBox 230"/>
            <p:cNvSpPr txBox="1"/>
            <p:nvPr/>
          </p:nvSpPr>
          <p:spPr>
            <a:xfrm>
              <a:off x="1701618" y="3263395"/>
              <a:ext cx="1030999" cy="438946"/>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G2</a:t>
              </a:r>
              <a:endParaRPr lang="en-US" sz="1200" dirty="0">
                <a:solidFill>
                  <a:schemeClr val="bg1"/>
                </a:solidFill>
              </a:endParaRPr>
            </a:p>
          </p:txBody>
        </p:sp>
        <p:sp>
          <p:nvSpPr>
            <p:cNvPr id="232" name="TextBox 231"/>
            <p:cNvSpPr txBox="1"/>
            <p:nvPr/>
          </p:nvSpPr>
          <p:spPr>
            <a:xfrm>
              <a:off x="2732617" y="3263395"/>
              <a:ext cx="2066357" cy="438946"/>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Push label L2 +</a:t>
              </a:r>
              <a:br>
                <a:rPr lang="en-US" sz="1200" dirty="0" smtClean="0">
                  <a:solidFill>
                    <a:schemeClr val="bg1"/>
                  </a:solidFill>
                </a:rPr>
              </a:br>
              <a:r>
                <a:rPr lang="en-US" sz="1200" dirty="0" smtClean="0">
                  <a:solidFill>
                    <a:schemeClr val="bg1"/>
                  </a:solidFill>
                </a:rPr>
                <a:t>GRE </a:t>
              </a:r>
              <a:r>
                <a:rPr lang="en-US" sz="1200" dirty="0" err="1" smtClean="0">
                  <a:solidFill>
                    <a:schemeClr val="bg1"/>
                  </a:solidFill>
                </a:rPr>
                <a:t>encaps</a:t>
              </a:r>
              <a:r>
                <a:rPr lang="en-US" sz="1200" dirty="0" smtClean="0">
                  <a:solidFill>
                    <a:schemeClr val="bg1"/>
                  </a:solidFill>
                </a:rPr>
                <a:t> to server S2</a:t>
              </a:r>
              <a:endParaRPr lang="en-US" sz="1200" dirty="0">
                <a:solidFill>
                  <a:schemeClr val="bg1"/>
                </a:solidFill>
              </a:endParaRPr>
            </a:p>
          </p:txBody>
        </p:sp>
        <p:sp>
          <p:nvSpPr>
            <p:cNvPr id="233" name="TextBox 232"/>
            <p:cNvSpPr txBox="1"/>
            <p:nvPr/>
          </p:nvSpPr>
          <p:spPr>
            <a:xfrm>
              <a:off x="1701617" y="3953886"/>
              <a:ext cx="1030999" cy="26154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MPLS label</a:t>
              </a:r>
              <a:endParaRPr lang="en-US" sz="1200" dirty="0">
                <a:solidFill>
                  <a:schemeClr val="bg1"/>
                </a:solidFill>
              </a:endParaRPr>
            </a:p>
          </p:txBody>
        </p:sp>
        <p:sp>
          <p:nvSpPr>
            <p:cNvPr id="234" name="TextBox 233"/>
            <p:cNvSpPr txBox="1"/>
            <p:nvPr/>
          </p:nvSpPr>
          <p:spPr>
            <a:xfrm>
              <a:off x="2732616" y="3953886"/>
              <a:ext cx="2066358" cy="26154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35" name="TextBox 234"/>
            <p:cNvSpPr txBox="1"/>
            <p:nvPr/>
          </p:nvSpPr>
          <p:spPr>
            <a:xfrm>
              <a:off x="1701617" y="4215425"/>
              <a:ext cx="1030999" cy="261541"/>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L1</a:t>
              </a:r>
              <a:endParaRPr lang="en-US" sz="1200" dirty="0">
                <a:solidFill>
                  <a:schemeClr val="bg1"/>
                </a:solidFill>
              </a:endParaRPr>
            </a:p>
          </p:txBody>
        </p:sp>
        <p:sp>
          <p:nvSpPr>
            <p:cNvPr id="236" name="TextBox 235"/>
            <p:cNvSpPr txBox="1"/>
            <p:nvPr/>
          </p:nvSpPr>
          <p:spPr>
            <a:xfrm>
              <a:off x="2732616" y="4215425"/>
              <a:ext cx="2066357" cy="261541"/>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Pop + Green routing-instance</a:t>
              </a:r>
              <a:endParaRPr lang="en-US" sz="1200" dirty="0">
                <a:solidFill>
                  <a:schemeClr val="bg1"/>
                </a:solidFill>
              </a:endParaRPr>
            </a:p>
          </p:txBody>
        </p:sp>
        <p:sp>
          <p:nvSpPr>
            <p:cNvPr id="241" name="TextBox 240"/>
            <p:cNvSpPr txBox="1"/>
            <p:nvPr/>
          </p:nvSpPr>
          <p:spPr>
            <a:xfrm>
              <a:off x="1701618" y="3797552"/>
              <a:ext cx="3097356" cy="156333"/>
            </a:xfrm>
            <a:prstGeom prst="rect">
              <a:avLst/>
            </a:prstGeom>
            <a:noFill/>
            <a:ln>
              <a:solidFill>
                <a:schemeClr val="bg1"/>
              </a:solidFill>
            </a:ln>
          </p:spPr>
          <p:txBody>
            <a:bodyPr wrap="square" lIns="0" tIns="0" rIns="0" bIns="0" rtlCol="0" anchor="ctr" anchorCtr="0">
              <a:noAutofit/>
            </a:bodyPr>
            <a:lstStyle/>
            <a:p>
              <a:pPr algn="ctr"/>
              <a:r>
                <a:rPr lang="en-US" sz="1200" dirty="0" smtClean="0"/>
                <a:t>Global MPLS FIB</a:t>
              </a:r>
              <a:endParaRPr lang="en-US" sz="1200" dirty="0"/>
            </a:p>
          </p:txBody>
        </p:sp>
        <p:sp>
          <p:nvSpPr>
            <p:cNvPr id="242" name="TextBox 241"/>
            <p:cNvSpPr txBox="1"/>
            <p:nvPr/>
          </p:nvSpPr>
          <p:spPr>
            <a:xfrm>
              <a:off x="1701615" y="4713053"/>
              <a:ext cx="1030999" cy="218446"/>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IP prefix</a:t>
              </a:r>
              <a:endParaRPr lang="en-US" sz="1200" dirty="0">
                <a:solidFill>
                  <a:schemeClr val="bg1"/>
                </a:solidFill>
              </a:endParaRPr>
            </a:p>
          </p:txBody>
        </p:sp>
        <p:sp>
          <p:nvSpPr>
            <p:cNvPr id="243" name="TextBox 242"/>
            <p:cNvSpPr txBox="1"/>
            <p:nvPr/>
          </p:nvSpPr>
          <p:spPr>
            <a:xfrm>
              <a:off x="2732615" y="4713053"/>
              <a:ext cx="2066358" cy="218446"/>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45" name="TextBox 244"/>
            <p:cNvSpPr txBox="1"/>
            <p:nvPr/>
          </p:nvSpPr>
          <p:spPr>
            <a:xfrm>
              <a:off x="1701615" y="4931500"/>
              <a:ext cx="1030999" cy="27918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S2</a:t>
              </a:r>
              <a:endParaRPr lang="en-US" sz="1200" dirty="0">
                <a:solidFill>
                  <a:schemeClr val="bg1"/>
                </a:solidFill>
              </a:endParaRPr>
            </a:p>
          </p:txBody>
        </p:sp>
        <p:sp>
          <p:nvSpPr>
            <p:cNvPr id="247" name="TextBox 246"/>
            <p:cNvSpPr txBox="1"/>
            <p:nvPr/>
          </p:nvSpPr>
          <p:spPr>
            <a:xfrm>
              <a:off x="2732615" y="4931500"/>
              <a:ext cx="2066357" cy="27918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Physical ethernet port </a:t>
              </a:r>
              <a:endParaRPr lang="en-US" sz="1200" dirty="0">
                <a:solidFill>
                  <a:schemeClr val="bg1"/>
                </a:solidFill>
              </a:endParaRPr>
            </a:p>
          </p:txBody>
        </p:sp>
        <p:sp>
          <p:nvSpPr>
            <p:cNvPr id="248" name="TextBox 247"/>
            <p:cNvSpPr txBox="1"/>
            <p:nvPr/>
          </p:nvSpPr>
          <p:spPr>
            <a:xfrm>
              <a:off x="1701617" y="4540973"/>
              <a:ext cx="3097356" cy="172079"/>
            </a:xfrm>
            <a:prstGeom prst="rect">
              <a:avLst/>
            </a:prstGeom>
            <a:noFill/>
            <a:ln>
              <a:solidFill>
                <a:schemeClr val="bg1"/>
              </a:solidFill>
            </a:ln>
          </p:spPr>
          <p:txBody>
            <a:bodyPr wrap="square" lIns="0" tIns="0" rIns="0" bIns="0" rtlCol="0" anchor="ctr" anchorCtr="0">
              <a:noAutofit/>
            </a:bodyPr>
            <a:lstStyle/>
            <a:p>
              <a:pPr algn="ctr"/>
              <a:r>
                <a:rPr lang="en-US" sz="1200" dirty="0" smtClean="0"/>
                <a:t>Global IP FIB</a:t>
              </a:r>
              <a:endParaRPr lang="en-US" sz="1200" dirty="0"/>
            </a:p>
          </p:txBody>
        </p:sp>
      </p:grpSp>
      <p:grpSp>
        <p:nvGrpSpPr>
          <p:cNvPr id="249" name="Group 248"/>
          <p:cNvGrpSpPr/>
          <p:nvPr/>
        </p:nvGrpSpPr>
        <p:grpSpPr>
          <a:xfrm>
            <a:off x="6685630" y="2891492"/>
            <a:ext cx="3840481" cy="2694786"/>
            <a:chOff x="1652154" y="2294765"/>
            <a:chExt cx="3200401" cy="2994207"/>
          </a:xfrm>
        </p:grpSpPr>
        <p:sp>
          <p:nvSpPr>
            <p:cNvPr id="250" name="Rounded Rectangle 249"/>
            <p:cNvSpPr/>
            <p:nvPr/>
          </p:nvSpPr>
          <p:spPr>
            <a:xfrm>
              <a:off x="1652154" y="2294765"/>
              <a:ext cx="3200401" cy="2994207"/>
            </a:xfrm>
            <a:prstGeom prst="roundRect">
              <a:avLst>
                <a:gd name="adj" fmla="val 2769"/>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2" name="TextBox 251"/>
            <p:cNvSpPr txBox="1"/>
            <p:nvPr/>
          </p:nvSpPr>
          <p:spPr>
            <a:xfrm>
              <a:off x="1701619" y="2576224"/>
              <a:ext cx="1030999" cy="249779"/>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IP prefix</a:t>
              </a:r>
              <a:endParaRPr lang="en-US" sz="1200" dirty="0">
                <a:solidFill>
                  <a:schemeClr val="bg1"/>
                </a:solidFill>
              </a:endParaRPr>
            </a:p>
          </p:txBody>
        </p:sp>
        <p:sp>
          <p:nvSpPr>
            <p:cNvPr id="253" name="TextBox 252"/>
            <p:cNvSpPr txBox="1"/>
            <p:nvPr/>
          </p:nvSpPr>
          <p:spPr>
            <a:xfrm>
              <a:off x="2732618" y="2576225"/>
              <a:ext cx="2066358" cy="249778"/>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56" name="TextBox 255"/>
            <p:cNvSpPr txBox="1"/>
            <p:nvPr/>
          </p:nvSpPr>
          <p:spPr>
            <a:xfrm>
              <a:off x="1701618" y="2834261"/>
              <a:ext cx="1030999" cy="426137"/>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G1</a:t>
              </a:r>
              <a:endParaRPr lang="en-US" sz="1200" dirty="0">
                <a:solidFill>
                  <a:schemeClr val="bg1"/>
                </a:solidFill>
              </a:endParaRPr>
            </a:p>
          </p:txBody>
        </p:sp>
        <p:sp>
          <p:nvSpPr>
            <p:cNvPr id="259" name="TextBox 258"/>
            <p:cNvSpPr txBox="1"/>
            <p:nvPr/>
          </p:nvSpPr>
          <p:spPr>
            <a:xfrm>
              <a:off x="2732617" y="2834261"/>
              <a:ext cx="2066357" cy="426137"/>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Push label L1</a:t>
              </a:r>
              <a:br>
                <a:rPr lang="en-US" sz="1200" dirty="0" smtClean="0">
                  <a:solidFill>
                    <a:schemeClr val="bg1"/>
                  </a:solidFill>
                </a:rPr>
              </a:br>
              <a:r>
                <a:rPr lang="en-US" sz="1200" dirty="0" smtClean="0">
                  <a:solidFill>
                    <a:schemeClr val="bg1"/>
                  </a:solidFill>
                </a:rPr>
                <a:t>GRE </a:t>
              </a:r>
              <a:r>
                <a:rPr lang="en-US" sz="1200" dirty="0" err="1" smtClean="0">
                  <a:solidFill>
                    <a:schemeClr val="bg1"/>
                  </a:solidFill>
                </a:rPr>
                <a:t>encaps</a:t>
              </a:r>
              <a:r>
                <a:rPr lang="en-US" sz="1200" dirty="0" smtClean="0">
                  <a:solidFill>
                    <a:schemeClr val="bg1"/>
                  </a:solidFill>
                </a:rPr>
                <a:t> to server S1</a:t>
              </a:r>
              <a:endParaRPr lang="en-US" sz="1200" dirty="0">
                <a:solidFill>
                  <a:schemeClr val="bg1"/>
                </a:solidFill>
              </a:endParaRPr>
            </a:p>
          </p:txBody>
        </p:sp>
        <p:sp>
          <p:nvSpPr>
            <p:cNvPr id="260" name="TextBox 259"/>
            <p:cNvSpPr txBox="1"/>
            <p:nvPr/>
          </p:nvSpPr>
          <p:spPr>
            <a:xfrm>
              <a:off x="1701619" y="2387852"/>
              <a:ext cx="3097356" cy="188371"/>
            </a:xfrm>
            <a:prstGeom prst="rect">
              <a:avLst/>
            </a:prstGeom>
            <a:noFill/>
            <a:ln>
              <a:solidFill>
                <a:schemeClr val="bg1"/>
              </a:solidFill>
            </a:ln>
          </p:spPr>
          <p:txBody>
            <a:bodyPr wrap="square" lIns="0" tIns="0" rIns="0" bIns="0" rtlCol="0" anchor="ctr" anchorCtr="0">
              <a:noAutofit/>
            </a:bodyPr>
            <a:lstStyle/>
            <a:p>
              <a:pPr algn="ctr"/>
              <a:r>
                <a:rPr lang="en-US" sz="1200" dirty="0" smtClean="0"/>
                <a:t>Green routing-instance IP FIB</a:t>
              </a:r>
              <a:endParaRPr lang="en-US" sz="1200" dirty="0"/>
            </a:p>
          </p:txBody>
        </p:sp>
        <p:sp>
          <p:nvSpPr>
            <p:cNvPr id="261" name="TextBox 260"/>
            <p:cNvSpPr txBox="1"/>
            <p:nvPr/>
          </p:nvSpPr>
          <p:spPr>
            <a:xfrm>
              <a:off x="1701618" y="3263395"/>
              <a:ext cx="1030999" cy="438946"/>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G2</a:t>
              </a:r>
              <a:endParaRPr lang="en-US" sz="1200" dirty="0">
                <a:solidFill>
                  <a:schemeClr val="bg1"/>
                </a:solidFill>
              </a:endParaRPr>
            </a:p>
          </p:txBody>
        </p:sp>
        <p:sp>
          <p:nvSpPr>
            <p:cNvPr id="263" name="TextBox 262"/>
            <p:cNvSpPr txBox="1"/>
            <p:nvPr/>
          </p:nvSpPr>
          <p:spPr>
            <a:xfrm>
              <a:off x="2732617" y="3263395"/>
              <a:ext cx="2066357" cy="438946"/>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Virtual ethernet port</a:t>
              </a:r>
            </a:p>
            <a:p>
              <a:pPr algn="ctr"/>
              <a:r>
                <a:rPr lang="en-US" sz="1200" dirty="0" smtClean="0">
                  <a:solidFill>
                    <a:schemeClr val="bg1"/>
                  </a:solidFill>
                </a:rPr>
                <a:t>to VM G2</a:t>
              </a:r>
              <a:endParaRPr lang="en-US" sz="1200" dirty="0">
                <a:solidFill>
                  <a:schemeClr val="bg1"/>
                </a:solidFill>
              </a:endParaRPr>
            </a:p>
          </p:txBody>
        </p:sp>
        <p:sp>
          <p:nvSpPr>
            <p:cNvPr id="264" name="TextBox 263"/>
            <p:cNvSpPr txBox="1"/>
            <p:nvPr/>
          </p:nvSpPr>
          <p:spPr>
            <a:xfrm>
              <a:off x="1701617" y="3953886"/>
              <a:ext cx="1030999" cy="26154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MPLS label</a:t>
              </a:r>
              <a:endParaRPr lang="en-US" sz="1200" dirty="0">
                <a:solidFill>
                  <a:schemeClr val="bg1"/>
                </a:solidFill>
              </a:endParaRPr>
            </a:p>
          </p:txBody>
        </p:sp>
        <p:sp>
          <p:nvSpPr>
            <p:cNvPr id="265" name="TextBox 264"/>
            <p:cNvSpPr txBox="1"/>
            <p:nvPr/>
          </p:nvSpPr>
          <p:spPr>
            <a:xfrm>
              <a:off x="2732616" y="3953886"/>
              <a:ext cx="2066358" cy="26154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66" name="TextBox 265"/>
            <p:cNvSpPr txBox="1"/>
            <p:nvPr/>
          </p:nvSpPr>
          <p:spPr>
            <a:xfrm>
              <a:off x="1701617" y="4215425"/>
              <a:ext cx="1030999" cy="261541"/>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L2</a:t>
              </a:r>
              <a:endParaRPr lang="en-US" sz="1200" dirty="0">
                <a:solidFill>
                  <a:schemeClr val="bg1"/>
                </a:solidFill>
              </a:endParaRPr>
            </a:p>
          </p:txBody>
        </p:sp>
        <p:sp>
          <p:nvSpPr>
            <p:cNvPr id="267" name="TextBox 266"/>
            <p:cNvSpPr txBox="1"/>
            <p:nvPr/>
          </p:nvSpPr>
          <p:spPr>
            <a:xfrm>
              <a:off x="2732616" y="4215425"/>
              <a:ext cx="2066357" cy="261541"/>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Pop + Green routing-instance</a:t>
              </a:r>
              <a:endParaRPr lang="en-US" sz="1200" dirty="0">
                <a:solidFill>
                  <a:schemeClr val="bg1"/>
                </a:solidFill>
              </a:endParaRPr>
            </a:p>
          </p:txBody>
        </p:sp>
        <p:sp>
          <p:nvSpPr>
            <p:cNvPr id="268" name="TextBox 267"/>
            <p:cNvSpPr txBox="1"/>
            <p:nvPr/>
          </p:nvSpPr>
          <p:spPr>
            <a:xfrm>
              <a:off x="1701618" y="3797552"/>
              <a:ext cx="3097356" cy="156333"/>
            </a:xfrm>
            <a:prstGeom prst="rect">
              <a:avLst/>
            </a:prstGeom>
            <a:noFill/>
            <a:ln>
              <a:solidFill>
                <a:schemeClr val="bg1"/>
              </a:solidFill>
            </a:ln>
          </p:spPr>
          <p:txBody>
            <a:bodyPr wrap="square" lIns="0" tIns="0" rIns="0" bIns="0" rtlCol="0" anchor="ctr" anchorCtr="0">
              <a:noAutofit/>
            </a:bodyPr>
            <a:lstStyle/>
            <a:p>
              <a:pPr algn="ctr"/>
              <a:r>
                <a:rPr lang="en-US" sz="1200" dirty="0" smtClean="0"/>
                <a:t>Global MPLS FIB</a:t>
              </a:r>
              <a:endParaRPr lang="en-US" sz="1200" dirty="0"/>
            </a:p>
          </p:txBody>
        </p:sp>
        <p:sp>
          <p:nvSpPr>
            <p:cNvPr id="269" name="TextBox 268"/>
            <p:cNvSpPr txBox="1"/>
            <p:nvPr/>
          </p:nvSpPr>
          <p:spPr>
            <a:xfrm>
              <a:off x="1701615" y="4713053"/>
              <a:ext cx="1030999" cy="218446"/>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IP prefix</a:t>
              </a:r>
              <a:endParaRPr lang="en-US" sz="1200" dirty="0">
                <a:solidFill>
                  <a:schemeClr val="bg1"/>
                </a:solidFill>
              </a:endParaRPr>
            </a:p>
          </p:txBody>
        </p:sp>
        <p:sp>
          <p:nvSpPr>
            <p:cNvPr id="270" name="TextBox 269"/>
            <p:cNvSpPr txBox="1"/>
            <p:nvPr/>
          </p:nvSpPr>
          <p:spPr>
            <a:xfrm>
              <a:off x="2732615" y="4713053"/>
              <a:ext cx="2066358" cy="218446"/>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Nexthop</a:t>
              </a:r>
              <a:endParaRPr lang="en-US" sz="1200" dirty="0">
                <a:solidFill>
                  <a:schemeClr val="bg1"/>
                </a:solidFill>
              </a:endParaRPr>
            </a:p>
          </p:txBody>
        </p:sp>
        <p:sp>
          <p:nvSpPr>
            <p:cNvPr id="271" name="TextBox 270"/>
            <p:cNvSpPr txBox="1"/>
            <p:nvPr/>
          </p:nvSpPr>
          <p:spPr>
            <a:xfrm>
              <a:off x="1701615" y="4931500"/>
              <a:ext cx="1030999" cy="27918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S1</a:t>
              </a:r>
              <a:endParaRPr lang="en-US" sz="1200" dirty="0">
                <a:solidFill>
                  <a:schemeClr val="bg1"/>
                </a:solidFill>
              </a:endParaRPr>
            </a:p>
          </p:txBody>
        </p:sp>
        <p:sp>
          <p:nvSpPr>
            <p:cNvPr id="272" name="TextBox 271"/>
            <p:cNvSpPr txBox="1"/>
            <p:nvPr/>
          </p:nvSpPr>
          <p:spPr>
            <a:xfrm>
              <a:off x="2732615" y="4931500"/>
              <a:ext cx="2066357" cy="27918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Physical ethernet port </a:t>
              </a:r>
              <a:endParaRPr lang="en-US" sz="1200" dirty="0">
                <a:solidFill>
                  <a:schemeClr val="bg1"/>
                </a:solidFill>
              </a:endParaRPr>
            </a:p>
          </p:txBody>
        </p:sp>
        <p:sp>
          <p:nvSpPr>
            <p:cNvPr id="273" name="TextBox 272"/>
            <p:cNvSpPr txBox="1"/>
            <p:nvPr/>
          </p:nvSpPr>
          <p:spPr>
            <a:xfrm>
              <a:off x="1701617" y="4540973"/>
              <a:ext cx="3097356" cy="172079"/>
            </a:xfrm>
            <a:prstGeom prst="rect">
              <a:avLst/>
            </a:prstGeom>
            <a:noFill/>
            <a:ln>
              <a:solidFill>
                <a:schemeClr val="bg1"/>
              </a:solidFill>
            </a:ln>
          </p:spPr>
          <p:txBody>
            <a:bodyPr wrap="square" lIns="0" tIns="0" rIns="0" bIns="0" rtlCol="0" anchor="ctr" anchorCtr="0">
              <a:noAutofit/>
            </a:bodyPr>
            <a:lstStyle/>
            <a:p>
              <a:pPr algn="ctr"/>
              <a:r>
                <a:rPr lang="en-US" sz="1200" dirty="0" smtClean="0"/>
                <a:t>Global IP FIB</a:t>
              </a:r>
              <a:endParaRPr lang="en-US" sz="1200" dirty="0"/>
            </a:p>
          </p:txBody>
        </p:sp>
      </p:grpSp>
      <p:cxnSp>
        <p:nvCxnSpPr>
          <p:cNvPr id="6" name="Straight Arrow Connector 5"/>
          <p:cNvCxnSpPr/>
          <p:nvPr/>
        </p:nvCxnSpPr>
        <p:spPr>
          <a:xfrm>
            <a:off x="1214444" y="2766580"/>
            <a:ext cx="0" cy="143101"/>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5760720" y="2721770"/>
            <a:ext cx="924910" cy="492918"/>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5" name="TextBox 274"/>
          <p:cNvSpPr txBox="1"/>
          <p:nvPr/>
        </p:nvSpPr>
        <p:spPr>
          <a:xfrm>
            <a:off x="2003131" y="968869"/>
            <a:ext cx="2022910" cy="224800"/>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Inner IP header</a:t>
            </a:r>
            <a:endParaRPr lang="en-US" sz="1200" dirty="0">
              <a:solidFill>
                <a:schemeClr val="bg1"/>
              </a:solidFill>
            </a:endParaRPr>
          </a:p>
        </p:txBody>
      </p:sp>
      <p:sp>
        <p:nvSpPr>
          <p:cNvPr id="276" name="TextBox 275"/>
          <p:cNvSpPr txBox="1"/>
          <p:nvPr/>
        </p:nvSpPr>
        <p:spPr>
          <a:xfrm>
            <a:off x="914520" y="968868"/>
            <a:ext cx="1082892" cy="452489"/>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Payload</a:t>
            </a:r>
            <a:endParaRPr lang="en-US" sz="1200" dirty="0">
              <a:solidFill>
                <a:schemeClr val="bg1"/>
              </a:solidFill>
            </a:endParaRPr>
          </a:p>
        </p:txBody>
      </p:sp>
      <p:sp>
        <p:nvSpPr>
          <p:cNvPr id="277" name="TextBox 276"/>
          <p:cNvSpPr txBox="1"/>
          <p:nvPr/>
        </p:nvSpPr>
        <p:spPr>
          <a:xfrm>
            <a:off x="2003129" y="1428232"/>
            <a:ext cx="1082892" cy="224800"/>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G1</a:t>
            </a:r>
            <a:endParaRPr lang="en-US" sz="1200" dirty="0">
              <a:solidFill>
                <a:schemeClr val="bg1"/>
              </a:solidFill>
            </a:endParaRPr>
          </a:p>
        </p:txBody>
      </p:sp>
      <p:sp>
        <p:nvSpPr>
          <p:cNvPr id="278" name="TextBox 277"/>
          <p:cNvSpPr txBox="1"/>
          <p:nvPr/>
        </p:nvSpPr>
        <p:spPr>
          <a:xfrm>
            <a:off x="2003131" y="1196557"/>
            <a:ext cx="1082890" cy="224800"/>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Source IP</a:t>
            </a:r>
            <a:endParaRPr lang="en-US" sz="1200" dirty="0">
              <a:solidFill>
                <a:schemeClr val="bg1"/>
              </a:solidFill>
            </a:endParaRPr>
          </a:p>
        </p:txBody>
      </p:sp>
      <p:sp>
        <p:nvSpPr>
          <p:cNvPr id="279" name="TextBox 278"/>
          <p:cNvSpPr txBox="1"/>
          <p:nvPr/>
        </p:nvSpPr>
        <p:spPr>
          <a:xfrm>
            <a:off x="3091737" y="1428232"/>
            <a:ext cx="934303" cy="224800"/>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VM G2</a:t>
            </a:r>
            <a:endParaRPr lang="en-US" sz="1200" dirty="0">
              <a:solidFill>
                <a:schemeClr val="bg1"/>
              </a:solidFill>
            </a:endParaRPr>
          </a:p>
        </p:txBody>
      </p:sp>
      <p:sp>
        <p:nvSpPr>
          <p:cNvPr id="280" name="TextBox 279"/>
          <p:cNvSpPr txBox="1"/>
          <p:nvPr/>
        </p:nvSpPr>
        <p:spPr>
          <a:xfrm>
            <a:off x="3091739" y="1196557"/>
            <a:ext cx="934301" cy="224800"/>
          </a:xfrm>
          <a:prstGeom prst="rect">
            <a:avLst/>
          </a:prstGeom>
          <a:solidFill>
            <a:schemeClr val="bg2">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Dest</a:t>
            </a:r>
            <a:r>
              <a:rPr lang="en-US" sz="1200" dirty="0" smtClean="0">
                <a:solidFill>
                  <a:schemeClr val="bg1"/>
                </a:solidFill>
              </a:rPr>
              <a:t> IP</a:t>
            </a:r>
            <a:endParaRPr lang="en-US" sz="1200" dirty="0">
              <a:solidFill>
                <a:schemeClr val="bg1"/>
              </a:solidFill>
            </a:endParaRPr>
          </a:p>
        </p:txBody>
      </p:sp>
      <p:sp>
        <p:nvSpPr>
          <p:cNvPr id="281" name="TextBox 280"/>
          <p:cNvSpPr txBox="1"/>
          <p:nvPr/>
        </p:nvSpPr>
        <p:spPr>
          <a:xfrm>
            <a:off x="912473" y="1426533"/>
            <a:ext cx="1084939" cy="224800"/>
          </a:xfrm>
          <a:prstGeom prst="rect">
            <a:avLst/>
          </a:prstGeom>
          <a:solidFill>
            <a:schemeClr val="bg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a:t>
            </a:r>
            <a:endParaRPr lang="en-US" sz="1200" dirty="0">
              <a:solidFill>
                <a:schemeClr val="bg1"/>
              </a:solidFill>
            </a:endParaRPr>
          </a:p>
        </p:txBody>
      </p:sp>
      <p:sp>
        <p:nvSpPr>
          <p:cNvPr id="282" name="TextBox 281"/>
          <p:cNvSpPr txBox="1"/>
          <p:nvPr/>
        </p:nvSpPr>
        <p:spPr>
          <a:xfrm>
            <a:off x="4031757" y="968105"/>
            <a:ext cx="1088608" cy="224800"/>
          </a:xfrm>
          <a:prstGeom prst="rect">
            <a:avLst/>
          </a:prstGeom>
          <a:solidFill>
            <a:schemeClr val="tx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MPLS</a:t>
            </a:r>
            <a:endParaRPr lang="en-US" sz="1200" dirty="0">
              <a:solidFill>
                <a:schemeClr val="bg1"/>
              </a:solidFill>
            </a:endParaRPr>
          </a:p>
        </p:txBody>
      </p:sp>
      <p:sp>
        <p:nvSpPr>
          <p:cNvPr id="283" name="TextBox 282"/>
          <p:cNvSpPr txBox="1"/>
          <p:nvPr/>
        </p:nvSpPr>
        <p:spPr>
          <a:xfrm>
            <a:off x="4031755" y="1427468"/>
            <a:ext cx="1088609" cy="224800"/>
          </a:xfrm>
          <a:prstGeom prst="rect">
            <a:avLst/>
          </a:prstGeom>
          <a:solidFill>
            <a:schemeClr val="tx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L2</a:t>
            </a:r>
            <a:endParaRPr lang="en-US" sz="1200" dirty="0">
              <a:solidFill>
                <a:schemeClr val="bg1"/>
              </a:solidFill>
            </a:endParaRPr>
          </a:p>
        </p:txBody>
      </p:sp>
      <p:sp>
        <p:nvSpPr>
          <p:cNvPr id="284" name="TextBox 283"/>
          <p:cNvSpPr txBox="1"/>
          <p:nvPr/>
        </p:nvSpPr>
        <p:spPr>
          <a:xfrm>
            <a:off x="4031758" y="1195793"/>
            <a:ext cx="1088606" cy="224800"/>
          </a:xfrm>
          <a:prstGeom prst="rect">
            <a:avLst/>
          </a:prstGeom>
          <a:solidFill>
            <a:schemeClr val="tx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Label</a:t>
            </a:r>
            <a:endParaRPr lang="en-US" sz="1200" dirty="0">
              <a:solidFill>
                <a:schemeClr val="bg1"/>
              </a:solidFill>
            </a:endParaRPr>
          </a:p>
        </p:txBody>
      </p:sp>
      <p:sp>
        <p:nvSpPr>
          <p:cNvPr id="285" name="TextBox 284"/>
          <p:cNvSpPr txBox="1"/>
          <p:nvPr/>
        </p:nvSpPr>
        <p:spPr>
          <a:xfrm>
            <a:off x="5120365" y="968105"/>
            <a:ext cx="735156" cy="452488"/>
          </a:xfrm>
          <a:prstGeom prst="rect">
            <a:avLst/>
          </a:prstGeom>
          <a:solidFill>
            <a:schemeClr val="tx2">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GRE</a:t>
            </a:r>
            <a:endParaRPr lang="en-US" sz="1200" dirty="0">
              <a:solidFill>
                <a:schemeClr val="bg1"/>
              </a:solidFill>
            </a:endParaRPr>
          </a:p>
        </p:txBody>
      </p:sp>
      <p:sp>
        <p:nvSpPr>
          <p:cNvPr id="286" name="TextBox 285"/>
          <p:cNvSpPr txBox="1"/>
          <p:nvPr/>
        </p:nvSpPr>
        <p:spPr>
          <a:xfrm>
            <a:off x="5120363" y="1427468"/>
            <a:ext cx="735157" cy="224800"/>
          </a:xfrm>
          <a:prstGeom prst="rect">
            <a:avLst/>
          </a:prstGeom>
          <a:solidFill>
            <a:schemeClr val="tx2">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a:t>
            </a:r>
            <a:endParaRPr lang="en-US" sz="1200" dirty="0">
              <a:solidFill>
                <a:schemeClr val="bg1"/>
              </a:solidFill>
            </a:endParaRPr>
          </a:p>
        </p:txBody>
      </p:sp>
      <p:sp>
        <p:nvSpPr>
          <p:cNvPr id="287" name="TextBox 286"/>
          <p:cNvSpPr txBox="1"/>
          <p:nvPr/>
        </p:nvSpPr>
        <p:spPr>
          <a:xfrm>
            <a:off x="5866955" y="968105"/>
            <a:ext cx="2022910"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Outer IP header</a:t>
            </a:r>
            <a:endParaRPr lang="en-US" sz="1200" dirty="0">
              <a:solidFill>
                <a:schemeClr val="bg1"/>
              </a:solidFill>
            </a:endParaRPr>
          </a:p>
        </p:txBody>
      </p:sp>
      <p:sp>
        <p:nvSpPr>
          <p:cNvPr id="288" name="TextBox 287"/>
          <p:cNvSpPr txBox="1"/>
          <p:nvPr/>
        </p:nvSpPr>
        <p:spPr>
          <a:xfrm>
            <a:off x="5866952" y="1427468"/>
            <a:ext cx="1082892" cy="22480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S1</a:t>
            </a:r>
            <a:endParaRPr lang="en-US" sz="1200" dirty="0">
              <a:solidFill>
                <a:schemeClr val="bg1"/>
              </a:solidFill>
            </a:endParaRPr>
          </a:p>
        </p:txBody>
      </p:sp>
      <p:sp>
        <p:nvSpPr>
          <p:cNvPr id="289" name="TextBox 288"/>
          <p:cNvSpPr txBox="1"/>
          <p:nvPr/>
        </p:nvSpPr>
        <p:spPr>
          <a:xfrm>
            <a:off x="5866955" y="1195793"/>
            <a:ext cx="1082890"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Source IP</a:t>
            </a:r>
            <a:endParaRPr lang="en-US" sz="1200" dirty="0">
              <a:solidFill>
                <a:schemeClr val="bg1"/>
              </a:solidFill>
            </a:endParaRPr>
          </a:p>
        </p:txBody>
      </p:sp>
      <p:sp>
        <p:nvSpPr>
          <p:cNvPr id="290" name="TextBox 289"/>
          <p:cNvSpPr txBox="1"/>
          <p:nvPr/>
        </p:nvSpPr>
        <p:spPr>
          <a:xfrm>
            <a:off x="6955560" y="1427468"/>
            <a:ext cx="934303" cy="22480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S2</a:t>
            </a:r>
            <a:endParaRPr lang="en-US" sz="1200" dirty="0">
              <a:solidFill>
                <a:schemeClr val="bg1"/>
              </a:solidFill>
            </a:endParaRPr>
          </a:p>
        </p:txBody>
      </p:sp>
      <p:sp>
        <p:nvSpPr>
          <p:cNvPr id="291" name="TextBox 290"/>
          <p:cNvSpPr txBox="1"/>
          <p:nvPr/>
        </p:nvSpPr>
        <p:spPr>
          <a:xfrm>
            <a:off x="6955562" y="1195793"/>
            <a:ext cx="934301"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Dest</a:t>
            </a:r>
            <a:r>
              <a:rPr lang="en-US" sz="1200" dirty="0" smtClean="0">
                <a:solidFill>
                  <a:schemeClr val="bg1"/>
                </a:solidFill>
              </a:rPr>
              <a:t> IP</a:t>
            </a:r>
            <a:endParaRPr lang="en-US" sz="1200" dirty="0">
              <a:solidFill>
                <a:schemeClr val="bg1"/>
              </a:solidFill>
            </a:endParaRPr>
          </a:p>
        </p:txBody>
      </p:sp>
      <p:sp>
        <p:nvSpPr>
          <p:cNvPr id="292" name="TextBox 291"/>
          <p:cNvSpPr txBox="1"/>
          <p:nvPr/>
        </p:nvSpPr>
        <p:spPr>
          <a:xfrm>
            <a:off x="7901298" y="968883"/>
            <a:ext cx="2022910"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Ethernet</a:t>
            </a:r>
            <a:endParaRPr lang="en-US" sz="1200" dirty="0">
              <a:solidFill>
                <a:schemeClr val="bg1"/>
              </a:solidFill>
            </a:endParaRPr>
          </a:p>
        </p:txBody>
      </p:sp>
      <p:sp>
        <p:nvSpPr>
          <p:cNvPr id="293" name="TextBox 292"/>
          <p:cNvSpPr txBox="1"/>
          <p:nvPr/>
        </p:nvSpPr>
        <p:spPr>
          <a:xfrm>
            <a:off x="7901296" y="1428246"/>
            <a:ext cx="1082892" cy="22480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S1</a:t>
            </a:r>
            <a:endParaRPr lang="en-US" sz="1200" dirty="0">
              <a:solidFill>
                <a:schemeClr val="bg1"/>
              </a:solidFill>
            </a:endParaRPr>
          </a:p>
        </p:txBody>
      </p:sp>
      <p:sp>
        <p:nvSpPr>
          <p:cNvPr id="294" name="TextBox 293"/>
          <p:cNvSpPr txBox="1"/>
          <p:nvPr/>
        </p:nvSpPr>
        <p:spPr>
          <a:xfrm>
            <a:off x="7901298" y="1196572"/>
            <a:ext cx="1082890"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Source MAC</a:t>
            </a:r>
            <a:endParaRPr lang="en-US" sz="1200" dirty="0">
              <a:solidFill>
                <a:schemeClr val="bg1"/>
              </a:solidFill>
            </a:endParaRPr>
          </a:p>
        </p:txBody>
      </p:sp>
      <p:sp>
        <p:nvSpPr>
          <p:cNvPr id="295" name="TextBox 294"/>
          <p:cNvSpPr txBox="1"/>
          <p:nvPr/>
        </p:nvSpPr>
        <p:spPr>
          <a:xfrm>
            <a:off x="8989903" y="1428246"/>
            <a:ext cx="934303" cy="224800"/>
          </a:xfrm>
          <a:prstGeom prst="rect">
            <a:avLst/>
          </a:prstGeom>
          <a:solidFill>
            <a:schemeClr val="accent5">
              <a:lumMod val="75000"/>
            </a:schemeClr>
          </a:solidFill>
          <a:ln>
            <a:solidFill>
              <a:schemeClr val="bg1"/>
            </a:solidFill>
          </a:ln>
        </p:spPr>
        <p:txBody>
          <a:bodyPr wrap="square" lIns="0" tIns="0" rIns="0" bIns="0" rtlCol="0" anchor="ctr" anchorCtr="0">
            <a:noAutofit/>
          </a:bodyPr>
          <a:lstStyle/>
          <a:p>
            <a:pPr algn="ctr"/>
            <a:r>
              <a:rPr lang="en-US" sz="1200" dirty="0" smtClean="0">
                <a:solidFill>
                  <a:schemeClr val="bg1"/>
                </a:solidFill>
              </a:rPr>
              <a:t>Server S2</a:t>
            </a:r>
            <a:endParaRPr lang="en-US" sz="1200" dirty="0">
              <a:solidFill>
                <a:schemeClr val="bg1"/>
              </a:solidFill>
            </a:endParaRPr>
          </a:p>
        </p:txBody>
      </p:sp>
      <p:sp>
        <p:nvSpPr>
          <p:cNvPr id="296" name="TextBox 295"/>
          <p:cNvSpPr txBox="1"/>
          <p:nvPr/>
        </p:nvSpPr>
        <p:spPr>
          <a:xfrm>
            <a:off x="8989906" y="1196572"/>
            <a:ext cx="934301" cy="224800"/>
          </a:xfrm>
          <a:prstGeom prst="rect">
            <a:avLst/>
          </a:prstGeom>
          <a:solidFill>
            <a:schemeClr val="accent5">
              <a:lumMod val="50000"/>
            </a:schemeClr>
          </a:solidFill>
          <a:ln>
            <a:solidFill>
              <a:schemeClr val="bg1"/>
            </a:solidFill>
          </a:ln>
        </p:spPr>
        <p:txBody>
          <a:bodyPr wrap="square" lIns="0" tIns="0" rIns="0" bIns="0" rtlCol="0" anchor="ctr" anchorCtr="0">
            <a:noAutofit/>
          </a:bodyPr>
          <a:lstStyle/>
          <a:p>
            <a:pPr algn="ctr"/>
            <a:r>
              <a:rPr lang="en-US" sz="1200" dirty="0" err="1" smtClean="0">
                <a:solidFill>
                  <a:schemeClr val="bg1"/>
                </a:solidFill>
              </a:rPr>
              <a:t>Dest</a:t>
            </a:r>
            <a:r>
              <a:rPr lang="en-US" sz="1200" dirty="0" smtClean="0">
                <a:solidFill>
                  <a:schemeClr val="bg1"/>
                </a:solidFill>
              </a:rPr>
              <a:t> MAC</a:t>
            </a:r>
            <a:endParaRPr lang="en-US" sz="1200" dirty="0">
              <a:solidFill>
                <a:schemeClr val="bg1"/>
              </a:solidFill>
            </a:endParaRPr>
          </a:p>
        </p:txBody>
      </p:sp>
      <p:sp>
        <p:nvSpPr>
          <p:cNvPr id="297" name="TextBox 296"/>
          <p:cNvSpPr txBox="1"/>
          <p:nvPr/>
        </p:nvSpPr>
        <p:spPr>
          <a:xfrm>
            <a:off x="2819037" y="2364658"/>
            <a:ext cx="772496" cy="170393"/>
          </a:xfrm>
          <a:prstGeom prst="rect">
            <a:avLst/>
          </a:prstGeom>
          <a:solidFill>
            <a:schemeClr val="tx1"/>
          </a:solidFill>
          <a:ln>
            <a:solidFill>
              <a:schemeClr val="bg1"/>
            </a:solidFill>
          </a:ln>
        </p:spPr>
        <p:txBody>
          <a:bodyPr wrap="square" lIns="0" tIns="0" rIns="0" bIns="0" rtlCol="0" anchor="ctr" anchorCtr="0">
            <a:noAutofit/>
          </a:bodyPr>
          <a:lstStyle/>
          <a:p>
            <a:pPr algn="ctr"/>
            <a:r>
              <a:rPr lang="en-US" sz="1200" dirty="0" smtClean="0">
                <a:solidFill>
                  <a:schemeClr val="bg1"/>
                </a:solidFill>
              </a:rPr>
              <a:t>Packet</a:t>
            </a:r>
            <a:endParaRPr lang="en-US" sz="1200" dirty="0">
              <a:solidFill>
                <a:schemeClr val="bg1"/>
              </a:solidFill>
            </a:endParaRPr>
          </a:p>
        </p:txBody>
      </p:sp>
      <p:cxnSp>
        <p:nvCxnSpPr>
          <p:cNvPr id="298" name="Straight Arrow Connector 297"/>
          <p:cNvCxnSpPr/>
          <p:nvPr/>
        </p:nvCxnSpPr>
        <p:spPr>
          <a:xfrm flipH="1" flipV="1">
            <a:off x="3219948" y="1671397"/>
            <a:ext cx="1" cy="680648"/>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3571428" y="2452848"/>
            <a:ext cx="141146" cy="1440"/>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1">
            <a:off x="2741001" y="2462172"/>
            <a:ext cx="102200" cy="695"/>
          </a:xfrm>
          <a:prstGeom prst="straightConnector1">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01" name="TextBox 300"/>
          <p:cNvSpPr txBox="1"/>
          <p:nvPr/>
        </p:nvSpPr>
        <p:spPr>
          <a:xfrm>
            <a:off x="147466" y="2431874"/>
            <a:ext cx="520064" cy="448342"/>
          </a:xfrm>
          <a:prstGeom prst="rect">
            <a:avLst/>
          </a:prstGeom>
          <a:noFill/>
          <a:ln>
            <a:noFill/>
          </a:ln>
        </p:spPr>
        <p:txBody>
          <a:bodyPr wrap="square" lIns="0" tIns="0" rIns="0" bIns="0" rtlCol="0" anchor="ctr" anchorCtr="0">
            <a:noAutofit/>
          </a:bodyPr>
          <a:lstStyle/>
          <a:p>
            <a:pPr algn="ctr"/>
            <a:r>
              <a:rPr lang="en-US" sz="1400" b="1" dirty="0" smtClean="0"/>
              <a:t>S1</a:t>
            </a:r>
            <a:endParaRPr lang="en-US" sz="1400" b="1" dirty="0"/>
          </a:p>
        </p:txBody>
      </p:sp>
      <p:sp>
        <p:nvSpPr>
          <p:cNvPr id="303" name="TextBox 302"/>
          <p:cNvSpPr txBox="1"/>
          <p:nvPr/>
        </p:nvSpPr>
        <p:spPr>
          <a:xfrm>
            <a:off x="5811370" y="2406452"/>
            <a:ext cx="520064" cy="448342"/>
          </a:xfrm>
          <a:prstGeom prst="rect">
            <a:avLst/>
          </a:prstGeom>
          <a:noFill/>
          <a:ln>
            <a:noFill/>
          </a:ln>
        </p:spPr>
        <p:txBody>
          <a:bodyPr wrap="square" lIns="0" tIns="0" rIns="0" bIns="0" rtlCol="0" anchor="ctr" anchorCtr="0">
            <a:noAutofit/>
          </a:bodyPr>
          <a:lstStyle/>
          <a:p>
            <a:pPr algn="ctr"/>
            <a:r>
              <a:rPr lang="en-US" sz="1400" b="1" dirty="0" smtClean="0"/>
              <a:t>S2</a:t>
            </a:r>
            <a:endParaRPr lang="en-US" sz="1400" b="1" dirty="0"/>
          </a:p>
        </p:txBody>
      </p:sp>
    </p:spTree>
    <p:custDataLst>
      <p:tags r:id="rId1"/>
    </p:custDataLst>
    <p:extLst>
      <p:ext uri="{BB962C8B-B14F-4D97-AF65-F5344CB8AC3E}">
        <p14:creationId xmlns:p14="http://schemas.microsoft.com/office/powerpoint/2010/main" xmlns="" val="3389697713"/>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a:t>
            </a:r>
            <a:r>
              <a:rPr altLang="zh-CN" sz="1800" dirty="0" smtClean="0">
                <a:solidFill>
                  <a:srgbClr val="FFFFFF"/>
                </a:solidFill>
              </a:rPr>
              <a:t>VM G3</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91831" y="968693"/>
            <a:ext cx="1112" cy="118799"/>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87653" y="972884"/>
            <a:ext cx="3175913" cy="0"/>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9" idx="0"/>
          </p:cNvCxnSpPr>
          <p:nvPr/>
        </p:nvCxnSpPr>
        <p:spPr>
          <a:xfrm>
            <a:off x="5663565" y="972979"/>
            <a:ext cx="3058" cy="113402"/>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4888877" y="1086381"/>
            <a:ext cx="1555493" cy="458438"/>
          </a:xfrm>
          <a:prstGeom prst="roundRect">
            <a:avLst>
              <a:gd name="adj" fmla="val 15492"/>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t>Create VM G3</a:t>
            </a:r>
            <a:br>
              <a:rPr lang="en-US" sz="1200" b="1" dirty="0" smtClean="0"/>
            </a:br>
            <a:r>
              <a:rPr lang="en-US" sz="1200" b="1" dirty="0" smtClean="0"/>
              <a:t>Attach to VN G</a:t>
            </a:r>
            <a:endParaRPr lang="en-US" sz="1200" b="1" dirty="0"/>
          </a:p>
        </p:txBody>
      </p:sp>
      <p:cxnSp>
        <p:nvCxnSpPr>
          <p:cNvPr id="108" name="Straight Connector 107"/>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115066" y="1673975"/>
            <a:ext cx="0" cy="2040591"/>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1877757" y="3723508"/>
            <a:ext cx="237310"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190397" y="3524571"/>
            <a:ext cx="1956348" cy="294208"/>
          </a:xfrm>
          <a:prstGeom prst="rect">
            <a:avLst/>
          </a:prstGeom>
          <a:noFill/>
          <a:ln>
            <a:noFill/>
          </a:ln>
        </p:spPr>
        <p:txBody>
          <a:bodyPr wrap="square" lIns="0" tIns="0" rIns="0" bIns="0" rtlCol="0" anchor="ctr" anchorCtr="0">
            <a:noAutofit/>
          </a:bodyPr>
          <a:lstStyle/>
          <a:p>
            <a:r>
              <a:rPr lang="en-US" sz="1400" dirty="0" smtClean="0"/>
              <a:t>Nova: Create VM</a:t>
            </a:r>
          </a:p>
        </p:txBody>
      </p:sp>
      <p:sp>
        <p:nvSpPr>
          <p:cNvPr id="116" name="TextBox 115"/>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17" name="Straight Connector 116"/>
          <p:cNvCxnSpPr/>
          <p:nvPr/>
        </p:nvCxnSpPr>
        <p:spPr>
          <a:xfrm>
            <a:off x="4880116" y="262850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880116" y="2673516"/>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57257" y="26306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7257" y="267565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15187680"/>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用户新建</a:t>
            </a:r>
            <a:r>
              <a:rPr altLang="zh-CN" sz="1800" dirty="0" smtClean="0">
                <a:solidFill>
                  <a:srgbClr val="FFFFFF"/>
                </a:solidFill>
              </a:rPr>
              <a:t>VM G3</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2" idx="3"/>
          </p:cNvCxnSpPr>
          <p:nvPr/>
        </p:nvCxnSpPr>
        <p:spPr>
          <a:xfrm flipH="1" flipV="1">
            <a:off x="1030771" y="2642774"/>
            <a:ext cx="760681" cy="4746"/>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91831" y="968693"/>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87653" y="972884"/>
            <a:ext cx="3175913" cy="0"/>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9" idx="0"/>
          </p:cNvCxnSpPr>
          <p:nvPr/>
        </p:nvCxnSpPr>
        <p:spPr>
          <a:xfrm>
            <a:off x="5663565" y="972979"/>
            <a:ext cx="3058" cy="113402"/>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4888877" y="1086381"/>
            <a:ext cx="1555493" cy="458438"/>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a:solidFill>
                  <a:schemeClr val="bg1">
                    <a:lumMod val="75000"/>
                  </a:schemeClr>
                </a:solidFill>
              </a:rPr>
              <a:t>Create VM G3</a:t>
            </a:r>
            <a:br>
              <a:rPr lang="en-US" sz="1200" b="1" dirty="0">
                <a:solidFill>
                  <a:schemeClr val="bg1">
                    <a:lumMod val="75000"/>
                  </a:schemeClr>
                </a:solidFill>
              </a:rPr>
            </a:br>
            <a:r>
              <a:rPr lang="en-US" sz="1200" b="1" dirty="0">
                <a:solidFill>
                  <a:schemeClr val="bg1">
                    <a:lumMod val="75000"/>
                  </a:schemeClr>
                </a:solidFill>
              </a:rPr>
              <a:t>Attach to VN G</a:t>
            </a:r>
          </a:p>
        </p:txBody>
      </p: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10" name="Straight Connector 109"/>
          <p:cNvCxnSpPr/>
          <p:nvPr/>
        </p:nvCxnSpPr>
        <p:spPr>
          <a:xfrm>
            <a:off x="2737079" y="1673975"/>
            <a:ext cx="0" cy="221653"/>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608593" y="1544820"/>
            <a:ext cx="0" cy="350808"/>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37079" y="1885950"/>
            <a:ext cx="871514" cy="2467"/>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692726" y="1952067"/>
            <a:ext cx="1956348" cy="294208"/>
          </a:xfrm>
          <a:prstGeom prst="rect">
            <a:avLst/>
          </a:prstGeom>
          <a:noFill/>
          <a:ln>
            <a:noFill/>
          </a:ln>
        </p:spPr>
        <p:txBody>
          <a:bodyPr wrap="square" lIns="0" tIns="0" rIns="0" bIns="0" rtlCol="0" anchor="ctr" anchorCtr="0">
            <a:noAutofit/>
          </a:bodyPr>
          <a:lstStyle/>
          <a:p>
            <a:pPr algn="r"/>
            <a:r>
              <a:rPr lang="en-US" sz="1400" dirty="0" smtClean="0"/>
              <a:t>Neutron:</a:t>
            </a:r>
            <a:br>
              <a:rPr lang="en-US" sz="1400" dirty="0" smtClean="0"/>
            </a:br>
            <a:r>
              <a:rPr lang="en-US" sz="1400" dirty="0" smtClean="0"/>
              <a:t>Attach VM to VN</a:t>
            </a:r>
          </a:p>
        </p:txBody>
      </p:sp>
      <p:cxnSp>
        <p:nvCxnSpPr>
          <p:cNvPr id="118" name="Straight Connector 117"/>
          <p:cNvCxnSpPr/>
          <p:nvPr/>
        </p:nvCxnSpPr>
        <p:spPr>
          <a:xfrm>
            <a:off x="4035902" y="1544820"/>
            <a:ext cx="0" cy="2178689"/>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981317" y="3783936"/>
            <a:ext cx="2243942" cy="294208"/>
          </a:xfrm>
          <a:prstGeom prst="rect">
            <a:avLst/>
          </a:prstGeom>
          <a:noFill/>
          <a:ln>
            <a:noFill/>
          </a:ln>
        </p:spPr>
        <p:txBody>
          <a:bodyPr wrap="square" lIns="0" tIns="0" rIns="0" bIns="0" rtlCol="0" anchor="ctr" anchorCtr="0">
            <a:noAutofit/>
          </a:bodyPr>
          <a:lstStyle/>
          <a:p>
            <a:pPr algn="r"/>
            <a:r>
              <a:rPr lang="en-US" sz="1400" dirty="0" smtClean="0"/>
              <a:t>XMPP:</a:t>
            </a:r>
            <a:br>
              <a:rPr lang="en-US" sz="1400" dirty="0" smtClean="0"/>
            </a:br>
            <a:r>
              <a:rPr lang="en-US" sz="1400" dirty="0" smtClean="0"/>
              <a:t>Create routing-instance</a:t>
            </a:r>
          </a:p>
        </p:txBody>
      </p:sp>
      <p:cxnSp>
        <p:nvCxnSpPr>
          <p:cNvPr id="135" name="Straight Connector 134"/>
          <p:cNvCxnSpPr/>
          <p:nvPr/>
        </p:nvCxnSpPr>
        <p:spPr>
          <a:xfrm flipH="1">
            <a:off x="1877758" y="3723508"/>
            <a:ext cx="2158145"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39" name="Straight Connector 138"/>
          <p:cNvCxnSpPr>
            <a:stCxn id="140" idx="2"/>
            <a:endCxn id="136"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57257" y="26306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57257" y="267565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880116" y="2628509"/>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80116" y="2673516"/>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52599" y="379388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678747751"/>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en-US" altLang="zh-CN" sz="1800" dirty="0" smtClean="0">
                <a:solidFill>
                  <a:srgbClr val="FFFFFF"/>
                </a:solidFill>
              </a:rPr>
              <a:t>C</a:t>
            </a:r>
            <a:r>
              <a:rPr altLang="zh-CN" sz="1800" dirty="0" smtClean="0">
                <a:solidFill>
                  <a:srgbClr val="FFFFFF"/>
                </a:solidFill>
              </a:rPr>
              <a:t>ontrail</a:t>
            </a:r>
            <a:r>
              <a:rPr lang="zh-CN" altLang="en-US" sz="1800" dirty="0" smtClean="0">
                <a:solidFill>
                  <a:srgbClr val="FFFFFF"/>
                </a:solidFill>
              </a:rPr>
              <a:t>在物理服务器之间再搭建两条隧道</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91831" y="968693"/>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87653" y="972884"/>
            <a:ext cx="3175913" cy="0"/>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9" idx="0"/>
          </p:cNvCxnSpPr>
          <p:nvPr/>
        </p:nvCxnSpPr>
        <p:spPr>
          <a:xfrm>
            <a:off x="5663565" y="972979"/>
            <a:ext cx="3058" cy="113402"/>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4888877" y="1086381"/>
            <a:ext cx="1555493" cy="458438"/>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a:solidFill>
                  <a:schemeClr val="bg1">
                    <a:lumMod val="75000"/>
                  </a:schemeClr>
                </a:solidFill>
              </a:rPr>
              <a:t>Create VM G3</a:t>
            </a:r>
            <a:br>
              <a:rPr lang="en-US" sz="1200" b="1" dirty="0">
                <a:solidFill>
                  <a:schemeClr val="bg1">
                    <a:lumMod val="75000"/>
                  </a:schemeClr>
                </a:solidFill>
              </a:rPr>
            </a:br>
            <a:r>
              <a:rPr lang="en-US" sz="1200" b="1" dirty="0">
                <a:solidFill>
                  <a:schemeClr val="bg1">
                    <a:lumMod val="75000"/>
                  </a:schemeClr>
                </a:solidFill>
              </a:rPr>
              <a:t>Attach to VN G</a:t>
            </a:r>
          </a:p>
        </p:txBody>
      </p:sp>
      <p:cxnSp>
        <p:nvCxnSpPr>
          <p:cNvPr id="130" name="Straight Connector 129"/>
          <p:cNvCxnSpPr/>
          <p:nvPr/>
        </p:nvCxnSpPr>
        <p:spPr>
          <a:xfrm>
            <a:off x="4060244" y="1533698"/>
            <a:ext cx="0" cy="2189810"/>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10" name="Straight Connector 109"/>
          <p:cNvCxnSpPr/>
          <p:nvPr/>
        </p:nvCxnSpPr>
        <p:spPr>
          <a:xfrm>
            <a:off x="4267054" y="1544819"/>
            <a:ext cx="0" cy="1011100"/>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053" y="2555919"/>
            <a:ext cx="308410"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049536" y="1923544"/>
            <a:ext cx="1727876" cy="630238"/>
          </a:xfrm>
          <a:prstGeom prst="rect">
            <a:avLst/>
          </a:prstGeom>
          <a:noFill/>
          <a:ln>
            <a:noFill/>
          </a:ln>
        </p:spPr>
        <p:txBody>
          <a:bodyPr wrap="square" lIns="0" tIns="0" rIns="0" bIns="0" rtlCol="0" anchor="ctr" anchorCtr="0">
            <a:noAutofit/>
          </a:bodyPr>
          <a:lstStyle/>
          <a:p>
            <a:r>
              <a:rPr lang="en-US" sz="1400" dirty="0" smtClean="0"/>
              <a:t>XMPP:</a:t>
            </a:r>
            <a:br>
              <a:rPr lang="en-US" sz="1400" dirty="0" smtClean="0"/>
            </a:br>
            <a:r>
              <a:rPr lang="en-US" sz="1400" dirty="0" smtClean="0"/>
              <a:t>Exchange routes</a:t>
            </a:r>
          </a:p>
          <a:p>
            <a:r>
              <a:rPr lang="en-US" sz="1400" dirty="0" smtClean="0"/>
              <a:t>Create tunnels</a:t>
            </a:r>
          </a:p>
        </p:txBody>
      </p:sp>
      <p:cxnSp>
        <p:nvCxnSpPr>
          <p:cNvPr id="117" name="Straight Connector 116"/>
          <p:cNvCxnSpPr/>
          <p:nvPr/>
        </p:nvCxnSpPr>
        <p:spPr>
          <a:xfrm flipH="1">
            <a:off x="3835387" y="1544819"/>
            <a:ext cx="1112" cy="1011100"/>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1909445" y="2553782"/>
            <a:ext cx="1925942" cy="2138"/>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1877758" y="3723508"/>
            <a:ext cx="2182487"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1" idx="3"/>
            <a:endCxn id="119" idx="6"/>
          </p:cNvCxnSpPr>
          <p:nvPr/>
        </p:nvCxnSpPr>
        <p:spPr>
          <a:xfrm flipH="1">
            <a:off x="1047280" y="3774797"/>
            <a:ext cx="744172" cy="913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879795" y="260903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879795" y="26497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882652" y="269047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59292" y="261023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59292" y="265095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862149" y="269167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59292" y="374180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59292" y="378252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2149" y="382324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1605559517"/>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726411" y="4909313"/>
            <a:ext cx="3311323"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spcAft>
                <a:spcPts val="526"/>
              </a:spcAft>
            </a:pPr>
            <a:r>
              <a:rPr lang="zh-CN" altLang="en-US" sz="1800" dirty="0" smtClean="0">
                <a:solidFill>
                  <a:srgbClr val="FFFFFF"/>
                </a:solidFill>
              </a:rPr>
              <a:t>用户的最终状态</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8" name="Rectangle 37"/>
              <p:cNvSpPr/>
              <p:nvPr/>
            </p:nvSpPr>
            <p:spPr>
              <a:xfrm>
                <a:off x="3650280" y="4777354"/>
                <a:ext cx="1279075" cy="244452"/>
              </a:xfrm>
              <a:prstGeom prst="rect">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39" name="Oval 38"/>
              <p:cNvSpPr/>
              <p:nvPr/>
            </p:nvSpPr>
            <p:spPr>
              <a:xfrm>
                <a:off x="3634263" y="4043480"/>
                <a:ext cx="835641" cy="88493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0" name="Oval 39"/>
              <p:cNvSpPr/>
              <p:nvPr/>
            </p:nvSpPr>
            <p:spPr>
              <a:xfrm>
                <a:off x="4280418" y="4280415"/>
                <a:ext cx="583164" cy="617563"/>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sp>
            <p:nvSpPr>
              <p:cNvPr id="41" name="Oval 40"/>
              <p:cNvSpPr/>
              <p:nvPr/>
            </p:nvSpPr>
            <p:spPr>
              <a:xfrm>
                <a:off x="4711689" y="4589196"/>
                <a:ext cx="404370" cy="428222"/>
              </a:xfrm>
              <a:prstGeom prst="ellipse">
                <a:avLst/>
              </a:prstGeom>
              <a:solidFill>
                <a:srgbClr val="FDDFDF"/>
              </a:solidFill>
            </p:spPr>
            <p:txBody>
              <a:bodyPr wrap="square" lIns="0" tIns="0" rIns="0" bIns="0" rtlCol="0" anchor="ctr" anchorCtr="0">
                <a:noAutofit/>
              </a:bodyPr>
              <a:lstStyle/>
              <a:p>
                <a:pPr algn="ctr"/>
                <a:endParaRPr lang="en-US" sz="1400" b="1">
                  <a:solidFill>
                    <a:schemeClr val="bg1"/>
                  </a:solidFill>
                </a:endParaRPr>
              </a:p>
            </p:txBody>
          </p:sp>
        </p:grpSp>
        <p:sp>
          <p:nvSpPr>
            <p:cNvPr id="36" name="TextBox 35"/>
            <p:cNvSpPr txBox="1"/>
            <p:nvPr/>
          </p:nvSpPr>
          <p:spPr>
            <a:xfrm>
              <a:off x="3529013" y="1549456"/>
              <a:ext cx="773499" cy="444301"/>
            </a:xfrm>
            <a:prstGeom prst="rect">
              <a:avLst/>
            </a:prstGeom>
            <a:solidFill>
              <a:srgbClr val="FDDFDF"/>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VN R</a:t>
              </a:r>
            </a:p>
          </p:txBody>
        </p:sp>
      </p:grpSp>
      <p:cxnSp>
        <p:nvCxnSpPr>
          <p:cNvPr id="42" name="Straight Connector 41"/>
          <p:cNvCxnSpPr>
            <a:stCxn id="31" idx="0"/>
          </p:cNvCxnSpPr>
          <p:nvPr/>
        </p:nvCxnSpPr>
        <p:spPr>
          <a:xfrm flipH="1" flipV="1">
            <a:off x="8505739"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877757" y="4566857"/>
            <a:ext cx="2697706"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1" idx="3"/>
            <a:endCxn id="119" idx="6"/>
          </p:cNvCxnSpPr>
          <p:nvPr/>
        </p:nvCxnSpPr>
        <p:spPr>
          <a:xfrm flipH="1">
            <a:off x="1047280" y="3774797"/>
            <a:ext cx="744172" cy="913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79795" y="260903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879795" y="26497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82652" y="269047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59292" y="261023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859292" y="265095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62149" y="269167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59292" y="374180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59292" y="378252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2149" y="382324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3172656316"/>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42" name="Straight Connector 41"/>
          <p:cNvCxnSpPr>
            <a:stCxn id="31" idx="0"/>
          </p:cNvCxnSpPr>
          <p:nvPr/>
        </p:nvCxnSpPr>
        <p:spPr>
          <a:xfrm flipH="1" flipV="1">
            <a:off x="850573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45632" y="3296073"/>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645632" y="3524571"/>
            <a:ext cx="753685" cy="0"/>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895830" y="4909313"/>
            <a:ext cx="3141905" cy="12125"/>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8116" y="230429"/>
            <a:ext cx="10140364" cy="666598"/>
          </a:xfrm>
        </p:spPr>
        <p:txBody>
          <a:bodyPr/>
          <a:lstStyle/>
          <a:p>
            <a:pPr>
              <a:spcAft>
                <a:spcPts val="526"/>
              </a:spcAft>
            </a:pPr>
            <a:r>
              <a:rPr lang="zh-CN" altLang="en-US" sz="2000" dirty="0" smtClean="0">
                <a:solidFill>
                  <a:srgbClr val="FFFFFF"/>
                </a:solidFill>
              </a:rPr>
              <a:t>两个不同用户均新建了</a:t>
            </a:r>
            <a:r>
              <a:rPr altLang="zh-CN" sz="2000" dirty="0" smtClean="0">
                <a:solidFill>
                  <a:srgbClr val="FFFFFF"/>
                </a:solidFill>
              </a:rPr>
              <a:t>VM</a:t>
            </a:r>
            <a:r>
              <a:rPr lang="zh-CN" altLang="en-US" sz="2000" dirty="0" smtClean="0">
                <a:solidFill>
                  <a:srgbClr val="FFFFFF"/>
                </a:solidFill>
              </a:rPr>
              <a:t>以后</a:t>
            </a:r>
            <a:endParaRPr lang="en-US" sz="20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8" name="Rectangle 37"/>
              <p:cNvSpPr/>
              <p:nvPr/>
            </p:nvSpPr>
            <p:spPr>
              <a:xfrm>
                <a:off x="3650280" y="4777354"/>
                <a:ext cx="1279075" cy="244452"/>
              </a:xfrm>
              <a:prstGeom prst="rect">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9" name="Oval 38"/>
              <p:cNvSpPr/>
              <p:nvPr/>
            </p:nvSpPr>
            <p:spPr>
              <a:xfrm>
                <a:off x="3634263" y="4043480"/>
                <a:ext cx="835641" cy="88493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0" name="Oval 39"/>
              <p:cNvSpPr/>
              <p:nvPr/>
            </p:nvSpPr>
            <p:spPr>
              <a:xfrm>
                <a:off x="4280418" y="4280415"/>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1" name="Oval 40"/>
              <p:cNvSpPr/>
              <p:nvPr/>
            </p:nvSpPr>
            <p:spPr>
              <a:xfrm>
                <a:off x="4711689" y="4589196"/>
                <a:ext cx="404370" cy="428222"/>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VN R</a:t>
              </a:r>
            </a:p>
          </p:txBody>
        </p:sp>
      </p:grpSp>
      <p:grpSp>
        <p:nvGrpSpPr>
          <p:cNvPr id="46" name="Group 45"/>
          <p:cNvGrpSpPr/>
          <p:nvPr/>
        </p:nvGrpSpPr>
        <p:grpSpPr>
          <a:xfrm>
            <a:off x="8245706" y="4446254"/>
            <a:ext cx="1766388" cy="737313"/>
            <a:chOff x="3224213" y="1252727"/>
            <a:chExt cx="1471990" cy="819237"/>
          </a:xfrm>
          <a:solidFill>
            <a:srgbClr val="0A0AC8"/>
          </a:solidFill>
        </p:grpSpPr>
        <p:grpSp>
          <p:nvGrpSpPr>
            <p:cNvPr id="47" name="Group 46"/>
            <p:cNvGrpSpPr/>
            <p:nvPr/>
          </p:nvGrpSpPr>
          <p:grpSpPr>
            <a:xfrm>
              <a:off x="3224213" y="1252727"/>
              <a:ext cx="1471990" cy="819237"/>
              <a:chOff x="3358221" y="4043480"/>
              <a:chExt cx="1757838" cy="978326"/>
            </a:xfrm>
            <a:grpFill/>
          </p:grpSpPr>
          <p:sp>
            <p:nvSpPr>
              <p:cNvPr id="49" name="Oval 48"/>
              <p:cNvSpPr/>
              <p:nvPr/>
            </p:nvSpPr>
            <p:spPr>
              <a:xfrm>
                <a:off x="3358221" y="4401038"/>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50280" y="4777354"/>
                <a:ext cx="1279075" cy="244452"/>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34263" y="4043480"/>
                <a:ext cx="835641" cy="88493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80418" y="4280415"/>
                <a:ext cx="583164" cy="617563"/>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11689" y="4589196"/>
                <a:ext cx="404370" cy="428222"/>
              </a:xfrm>
              <a:prstGeom prst="ellipse">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529013" y="1549456"/>
              <a:ext cx="773499" cy="444301"/>
            </a:xfrm>
            <a:prstGeom prst="rect">
              <a:avLst/>
            </a:prstGeom>
            <a:solidFill>
              <a:srgbClr val="D3D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PN</a:t>
              </a:r>
            </a:p>
          </p:txBody>
        </p:sp>
      </p:grpSp>
      <p:sp>
        <p:nvSpPr>
          <p:cNvPr id="54" name="TextBox 53"/>
          <p:cNvSpPr txBox="1"/>
          <p:nvPr/>
        </p:nvSpPr>
        <p:spPr>
          <a:xfrm>
            <a:off x="7385600" y="2391222"/>
            <a:ext cx="520064" cy="448342"/>
          </a:xfrm>
          <a:prstGeom prst="rect">
            <a:avLst/>
          </a:prstGeom>
          <a:solidFill>
            <a:srgbClr val="FFE2C5"/>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55" name="Straight Connector 54"/>
          <p:cNvCxnSpPr/>
          <p:nvPr/>
        </p:nvCxnSpPr>
        <p:spPr>
          <a:xfrm flipH="1" flipV="1">
            <a:off x="7645631" y="1844729"/>
            <a:ext cx="600076" cy="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0"/>
          </p:cNvCxnSpPr>
          <p:nvPr/>
        </p:nvCxnSpPr>
        <p:spPr>
          <a:xfrm>
            <a:off x="7645632" y="1844730"/>
            <a:ext cx="1" cy="546492"/>
          </a:xfrm>
          <a:prstGeom prst="line">
            <a:avLst/>
          </a:prstGeom>
          <a:ln w="15875">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4" idx="2"/>
          </p:cNvCxnSpPr>
          <p:nvPr/>
        </p:nvCxnSpPr>
        <p:spPr>
          <a:xfrm flipV="1">
            <a:off x="7645632" y="2839564"/>
            <a:ext cx="1" cy="456509"/>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73" name="Picture 72" descr="Generic Router 1.png"/>
          <p:cNvPicPr>
            <a:picLocks noChangeAspect="1"/>
          </p:cNvPicPr>
          <p:nvPr/>
        </p:nvPicPr>
        <p:blipFill>
          <a:blip r:embed="rId4" cstate="print"/>
          <a:stretch>
            <a:fillRect/>
          </a:stretch>
        </p:blipFill>
        <p:spPr>
          <a:xfrm>
            <a:off x="7385600" y="4246748"/>
            <a:ext cx="532014" cy="399011"/>
          </a:xfrm>
          <a:prstGeom prst="rect">
            <a:avLst/>
          </a:prstGeom>
        </p:spPr>
      </p:pic>
      <p:cxnSp>
        <p:nvCxnSpPr>
          <p:cNvPr id="74" name="Straight Connector 73"/>
          <p:cNvCxnSpPr>
            <a:endCxn id="49" idx="2"/>
          </p:cNvCxnSpPr>
          <p:nvPr/>
        </p:nvCxnSpPr>
        <p:spPr>
          <a:xfrm>
            <a:off x="7645631" y="4948439"/>
            <a:ext cx="600076" cy="1"/>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73" idx="2"/>
          </p:cNvCxnSpPr>
          <p:nvPr/>
        </p:nvCxnSpPr>
        <p:spPr>
          <a:xfrm flipV="1">
            <a:off x="7645631" y="4645759"/>
            <a:ext cx="5976" cy="302680"/>
          </a:xfrm>
          <a:prstGeom prst="line">
            <a:avLst/>
          </a:prstGeom>
          <a:ln w="15875">
            <a:solidFill>
              <a:srgbClr val="D3D3FD"/>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0"/>
          </p:cNvCxnSpPr>
          <p:nvPr/>
        </p:nvCxnSpPr>
        <p:spPr>
          <a:xfrm flipV="1">
            <a:off x="7651607" y="3524572"/>
            <a:ext cx="0" cy="722177"/>
          </a:xfrm>
          <a:prstGeom prst="line">
            <a:avLst/>
          </a:prstGeom>
          <a:ln w="15875">
            <a:solidFill>
              <a:srgbClr val="FDDFD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5"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5"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5"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4"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914525" y="4566857"/>
            <a:ext cx="2660938" cy="1033216"/>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211601" y="4246833"/>
            <a:ext cx="830207" cy="39892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388" y="3058853"/>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R1</a:t>
            </a:r>
            <a:endParaRPr lang="en-US" sz="1200" b="1" dirty="0">
              <a:solidFill>
                <a:schemeClr val="bg1"/>
              </a:solidFill>
            </a:endParaRPr>
          </a:p>
        </p:txBody>
      </p:sp>
      <p:sp>
        <p:nvSpPr>
          <p:cNvPr id="159" name="TextBox 158"/>
          <p:cNvSpPr txBox="1"/>
          <p:nvPr/>
        </p:nvSpPr>
        <p:spPr>
          <a:xfrm>
            <a:off x="5293864" y="4183354"/>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R3</a:t>
            </a:r>
            <a:endParaRPr lang="en-US" sz="1200" b="1" dirty="0">
              <a:solidFill>
                <a:schemeClr val="bg1"/>
              </a:solidFill>
            </a:endParaRPr>
          </a:p>
        </p:txBody>
      </p:sp>
      <p:sp>
        <p:nvSpPr>
          <p:cNvPr id="180" name="Freeform 179"/>
          <p:cNvSpPr/>
          <p:nvPr/>
        </p:nvSpPr>
        <p:spPr>
          <a:xfrm>
            <a:off x="1708437" y="3772723"/>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271386" y="4186131"/>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R2</a:t>
            </a:r>
            <a:endParaRPr lang="en-US" sz="1200" b="1" dirty="0">
              <a:solidFill>
                <a:schemeClr val="bg1"/>
              </a:solidFill>
            </a:endParaRPr>
          </a:p>
        </p:txBody>
      </p:sp>
      <p:sp>
        <p:nvSpPr>
          <p:cNvPr id="155" name="Oval 154"/>
          <p:cNvSpPr/>
          <p:nvPr/>
        </p:nvSpPr>
        <p:spPr>
          <a:xfrm>
            <a:off x="1407116" y="4813134"/>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8" name="Straight Connector 177"/>
          <p:cNvCxnSpPr>
            <a:stCxn id="155" idx="0"/>
            <a:endCxn id="143" idx="2"/>
          </p:cNvCxnSpPr>
          <p:nvPr/>
        </p:nvCxnSpPr>
        <p:spPr>
          <a:xfrm flipV="1">
            <a:off x="1531418" y="4634473"/>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48" idx="3"/>
            <a:endCxn id="200" idx="1"/>
          </p:cNvCxnSpPr>
          <p:nvPr/>
        </p:nvCxnSpPr>
        <p:spPr>
          <a:xfrm flipV="1">
            <a:off x="1791451" y="4899299"/>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0" idx="0"/>
            <a:endCxn id="200" idx="1"/>
          </p:cNvCxnSpPr>
          <p:nvPr/>
        </p:nvCxnSpPr>
        <p:spPr>
          <a:xfrm>
            <a:off x="1754157" y="3772723"/>
            <a:ext cx="2931268" cy="1126576"/>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sp>
        <p:nvSpPr>
          <p:cNvPr id="136" name="Oval 135"/>
          <p:cNvSpPr/>
          <p:nvPr/>
        </p:nvSpPr>
        <p:spPr>
          <a:xfrm>
            <a:off x="1407117" y="3685856"/>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1" name="Straight Connector 170"/>
          <p:cNvCxnSpPr/>
          <p:nvPr/>
        </p:nvCxnSpPr>
        <p:spPr>
          <a:xfrm>
            <a:off x="1468662" y="3778328"/>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468662" y="3816652"/>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36" idx="6"/>
            <a:endCxn id="5" idx="2"/>
          </p:cNvCxnSpPr>
          <p:nvPr/>
        </p:nvCxnSpPr>
        <p:spPr>
          <a:xfrm flipV="1">
            <a:off x="1655720" y="3771900"/>
            <a:ext cx="138791" cy="71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1045846" y="3668952"/>
            <a:ext cx="748664" cy="115807"/>
          </a:xfrm>
          <a:custGeom>
            <a:avLst/>
            <a:gdLst>
              <a:gd name="connsiteX0" fmla="*/ 0 w 623887"/>
              <a:gd name="connsiteY0" fmla="*/ 14288 h 14288"/>
              <a:gd name="connsiteX1" fmla="*/ 623887 w 623887"/>
              <a:gd name="connsiteY1" fmla="*/ 0 h 14288"/>
              <a:gd name="connsiteX0" fmla="*/ 0 w 623887"/>
              <a:gd name="connsiteY0" fmla="*/ 119063 h 119063"/>
              <a:gd name="connsiteX1" fmla="*/ 209550 w 623887"/>
              <a:gd name="connsiteY1" fmla="*/ 0 h 119063"/>
              <a:gd name="connsiteX2" fmla="*/ 623887 w 623887"/>
              <a:gd name="connsiteY2" fmla="*/ 104775 h 119063"/>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4748 h 124748"/>
              <a:gd name="connsiteX1" fmla="*/ 209550 w 623887"/>
              <a:gd name="connsiteY1" fmla="*/ 5685 h 124748"/>
              <a:gd name="connsiteX2" fmla="*/ 514350 w 623887"/>
              <a:gd name="connsiteY2" fmla="*/ 10449 h 124748"/>
              <a:gd name="connsiteX3" fmla="*/ 623887 w 623887"/>
              <a:gd name="connsiteY3" fmla="*/ 110460 h 124748"/>
              <a:gd name="connsiteX0" fmla="*/ 0 w 623887"/>
              <a:gd name="connsiteY0" fmla="*/ 119112 h 119112"/>
              <a:gd name="connsiteX1" fmla="*/ 209550 w 623887"/>
              <a:gd name="connsiteY1" fmla="*/ 49 h 119112"/>
              <a:gd name="connsiteX2" fmla="*/ 623887 w 623887"/>
              <a:gd name="connsiteY2" fmla="*/ 104824 h 119112"/>
              <a:gd name="connsiteX0" fmla="*/ 0 w 623887"/>
              <a:gd name="connsiteY0" fmla="*/ 128632 h 128632"/>
              <a:gd name="connsiteX1" fmla="*/ 385762 w 623887"/>
              <a:gd name="connsiteY1" fmla="*/ 44 h 128632"/>
              <a:gd name="connsiteX2" fmla="*/ 623887 w 623887"/>
              <a:gd name="connsiteY2" fmla="*/ 114344 h 128632"/>
              <a:gd name="connsiteX0" fmla="*/ 0 w 623887"/>
              <a:gd name="connsiteY0" fmla="*/ 128674 h 128674"/>
              <a:gd name="connsiteX1" fmla="*/ 385762 w 623887"/>
              <a:gd name="connsiteY1" fmla="*/ 86 h 128674"/>
              <a:gd name="connsiteX2" fmla="*/ 623887 w 623887"/>
              <a:gd name="connsiteY2" fmla="*/ 114386 h 128674"/>
            </a:gdLst>
            <a:ahLst/>
            <a:cxnLst>
              <a:cxn ang="0">
                <a:pos x="connsiteX0" y="connsiteY0"/>
              </a:cxn>
              <a:cxn ang="0">
                <a:pos x="connsiteX1" y="connsiteY1"/>
              </a:cxn>
              <a:cxn ang="0">
                <a:pos x="connsiteX2" y="connsiteY2"/>
              </a:cxn>
            </a:cxnLst>
            <a:rect l="l" t="t" r="r" b="b"/>
            <a:pathLst>
              <a:path w="623887" h="128674">
                <a:moveTo>
                  <a:pt x="0" y="128674"/>
                </a:moveTo>
                <a:cubicBezTo>
                  <a:pt x="84137" y="76286"/>
                  <a:pt x="292100" y="86"/>
                  <a:pt x="385762" y="86"/>
                </a:cubicBezTo>
                <a:cubicBezTo>
                  <a:pt x="489743" y="-2295"/>
                  <a:pt x="561380" y="44933"/>
                  <a:pt x="623887" y="114386"/>
                </a:cubicBezTo>
              </a:path>
            </a:pathLst>
          </a:cu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Oval 163"/>
          <p:cNvSpPr/>
          <p:nvPr/>
        </p:nvSpPr>
        <p:spPr>
          <a:xfrm>
            <a:off x="5429594" y="4810357"/>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84" name="Straight Connector 183"/>
          <p:cNvCxnSpPr>
            <a:stCxn id="155" idx="6"/>
            <a:endCxn id="148" idx="3"/>
          </p:cNvCxnSpPr>
          <p:nvPr/>
        </p:nvCxnSpPr>
        <p:spPr>
          <a:xfrm flipV="1">
            <a:off x="1655718" y="4902075"/>
            <a:ext cx="135732" cy="4285"/>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200" idx="1"/>
            <a:endCxn id="164" idx="2"/>
          </p:cNvCxnSpPr>
          <p:nvPr/>
        </p:nvCxnSpPr>
        <p:spPr>
          <a:xfrm>
            <a:off x="4685425" y="4899299"/>
            <a:ext cx="744169" cy="4285"/>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4" idx="0"/>
            <a:endCxn id="159" idx="2"/>
          </p:cNvCxnSpPr>
          <p:nvPr/>
        </p:nvCxnSpPr>
        <p:spPr>
          <a:xfrm flipV="1">
            <a:off x="5553896" y="4631696"/>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879795" y="2609033"/>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879795" y="264975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882652" y="2690472"/>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859292" y="261023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859292" y="265095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862149" y="269167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859292" y="374180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859292" y="378252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862149" y="3823240"/>
            <a:ext cx="125609" cy="0"/>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468662" y="3739751"/>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468662" y="4903469"/>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468662" y="4941793"/>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468662" y="4864892"/>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491455" y="4903241"/>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491455" y="4941565"/>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491455" y="4864665"/>
            <a:ext cx="125609" cy="0"/>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530819076"/>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42" name="Straight Connector 41"/>
          <p:cNvCxnSpPr>
            <a:stCxn id="31" idx="0"/>
          </p:cNvCxnSpPr>
          <p:nvPr/>
        </p:nvCxnSpPr>
        <p:spPr>
          <a:xfrm flipH="1" flipV="1">
            <a:off x="850573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1780" y="232569"/>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895830" y="4909313"/>
            <a:ext cx="3141905" cy="12125"/>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8116" y="230429"/>
            <a:ext cx="10140364" cy="666598"/>
          </a:xfrm>
        </p:spPr>
        <p:txBody>
          <a:bodyPr/>
          <a:lstStyle/>
          <a:p>
            <a:pPr>
              <a:spcAft>
                <a:spcPts val="526"/>
              </a:spcAft>
            </a:pPr>
            <a:r>
              <a:rPr lang="zh-CN" altLang="en-US" sz="1800" dirty="0" smtClean="0">
                <a:solidFill>
                  <a:srgbClr val="FFFFFF"/>
                </a:solidFill>
              </a:rPr>
              <a:t>虚拟</a:t>
            </a:r>
            <a:r>
              <a:rPr altLang="zh-CN" sz="1800" dirty="0" smtClean="0">
                <a:solidFill>
                  <a:srgbClr val="FFFFFF"/>
                </a:solidFill>
              </a:rPr>
              <a:t>vrouter</a:t>
            </a:r>
            <a:r>
              <a:rPr lang="zh-CN" altLang="en-US" sz="1800" dirty="0" smtClean="0">
                <a:solidFill>
                  <a:srgbClr val="FFFFFF"/>
                </a:solidFill>
              </a:rPr>
              <a:t>和出口路由器之间建立隧道</a:t>
            </a:r>
            <a:endParaRPr lang="en-US" sz="1800" dirty="0">
              <a:solidFill>
                <a:srgbClr val="FFFFFF"/>
              </a:solidFill>
            </a:endParaRPr>
          </a:p>
        </p:txBody>
      </p: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8" name="Rectangle 37"/>
              <p:cNvSpPr/>
              <p:nvPr/>
            </p:nvSpPr>
            <p:spPr>
              <a:xfrm>
                <a:off x="3650280" y="4777354"/>
                <a:ext cx="1279075" cy="244452"/>
              </a:xfrm>
              <a:prstGeom prst="rect">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9" name="Oval 38"/>
              <p:cNvSpPr/>
              <p:nvPr/>
            </p:nvSpPr>
            <p:spPr>
              <a:xfrm>
                <a:off x="3634263" y="4043480"/>
                <a:ext cx="835641" cy="88493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0" name="Oval 39"/>
              <p:cNvSpPr/>
              <p:nvPr/>
            </p:nvSpPr>
            <p:spPr>
              <a:xfrm>
                <a:off x="4280418" y="4280415"/>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1" name="Oval 40"/>
              <p:cNvSpPr/>
              <p:nvPr/>
            </p:nvSpPr>
            <p:spPr>
              <a:xfrm>
                <a:off x="4711689" y="4589196"/>
                <a:ext cx="404370" cy="428222"/>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VN R</a:t>
              </a:r>
            </a:p>
          </p:txBody>
        </p:sp>
      </p:gr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4"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4"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4"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5"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914525" y="4566856"/>
            <a:ext cx="2660938" cy="62297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388" y="3058853"/>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R1</a:t>
            </a:r>
            <a:endParaRPr lang="en-US" sz="1200" b="1" dirty="0">
              <a:solidFill>
                <a:schemeClr val="bg1"/>
              </a:solidFill>
            </a:endParaRPr>
          </a:p>
        </p:txBody>
      </p:sp>
      <p:sp>
        <p:nvSpPr>
          <p:cNvPr id="159" name="TextBox 158"/>
          <p:cNvSpPr txBox="1"/>
          <p:nvPr/>
        </p:nvSpPr>
        <p:spPr>
          <a:xfrm>
            <a:off x="5293864" y="4183354"/>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R3</a:t>
            </a:r>
            <a:endParaRPr lang="en-US" sz="1200" b="1" dirty="0">
              <a:solidFill>
                <a:schemeClr val="bg1"/>
              </a:solidFill>
            </a:endParaRPr>
          </a:p>
        </p:txBody>
      </p:sp>
      <p:sp>
        <p:nvSpPr>
          <p:cNvPr id="180" name="Freeform 179"/>
          <p:cNvSpPr/>
          <p:nvPr/>
        </p:nvSpPr>
        <p:spPr>
          <a:xfrm>
            <a:off x="1708437" y="3772723"/>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271386" y="4186131"/>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R2</a:t>
            </a:r>
            <a:endParaRPr lang="en-US" sz="1200" b="1" dirty="0">
              <a:solidFill>
                <a:schemeClr val="bg1"/>
              </a:solidFill>
            </a:endParaRPr>
          </a:p>
        </p:txBody>
      </p:sp>
      <p:sp>
        <p:nvSpPr>
          <p:cNvPr id="155" name="Oval 154"/>
          <p:cNvSpPr/>
          <p:nvPr/>
        </p:nvSpPr>
        <p:spPr>
          <a:xfrm>
            <a:off x="1407116" y="4813134"/>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8" name="Straight Connector 177"/>
          <p:cNvCxnSpPr>
            <a:stCxn id="155" idx="0"/>
            <a:endCxn id="143" idx="2"/>
          </p:cNvCxnSpPr>
          <p:nvPr/>
        </p:nvCxnSpPr>
        <p:spPr>
          <a:xfrm flipV="1">
            <a:off x="1531418" y="4634473"/>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48" idx="3"/>
            <a:endCxn id="200" idx="1"/>
          </p:cNvCxnSpPr>
          <p:nvPr/>
        </p:nvCxnSpPr>
        <p:spPr>
          <a:xfrm flipV="1">
            <a:off x="1791451" y="4899299"/>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0" idx="0"/>
            <a:endCxn id="200" idx="1"/>
          </p:cNvCxnSpPr>
          <p:nvPr/>
        </p:nvCxnSpPr>
        <p:spPr>
          <a:xfrm>
            <a:off x="1754157" y="3772723"/>
            <a:ext cx="2931268" cy="1126576"/>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sp>
        <p:nvSpPr>
          <p:cNvPr id="136" name="Oval 135"/>
          <p:cNvSpPr/>
          <p:nvPr/>
        </p:nvSpPr>
        <p:spPr>
          <a:xfrm>
            <a:off x="1407117" y="3685856"/>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7" name="Straight Connector 176"/>
          <p:cNvCxnSpPr>
            <a:stCxn id="136" idx="6"/>
            <a:endCxn id="5" idx="2"/>
          </p:cNvCxnSpPr>
          <p:nvPr/>
        </p:nvCxnSpPr>
        <p:spPr>
          <a:xfrm flipV="1">
            <a:off x="1655720" y="3771900"/>
            <a:ext cx="138791" cy="71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1045846" y="3668952"/>
            <a:ext cx="748664" cy="115807"/>
          </a:xfrm>
          <a:custGeom>
            <a:avLst/>
            <a:gdLst>
              <a:gd name="connsiteX0" fmla="*/ 0 w 623887"/>
              <a:gd name="connsiteY0" fmla="*/ 14288 h 14288"/>
              <a:gd name="connsiteX1" fmla="*/ 623887 w 623887"/>
              <a:gd name="connsiteY1" fmla="*/ 0 h 14288"/>
              <a:gd name="connsiteX0" fmla="*/ 0 w 623887"/>
              <a:gd name="connsiteY0" fmla="*/ 119063 h 119063"/>
              <a:gd name="connsiteX1" fmla="*/ 209550 w 623887"/>
              <a:gd name="connsiteY1" fmla="*/ 0 h 119063"/>
              <a:gd name="connsiteX2" fmla="*/ 623887 w 623887"/>
              <a:gd name="connsiteY2" fmla="*/ 104775 h 119063"/>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4748 h 124748"/>
              <a:gd name="connsiteX1" fmla="*/ 209550 w 623887"/>
              <a:gd name="connsiteY1" fmla="*/ 5685 h 124748"/>
              <a:gd name="connsiteX2" fmla="*/ 514350 w 623887"/>
              <a:gd name="connsiteY2" fmla="*/ 10449 h 124748"/>
              <a:gd name="connsiteX3" fmla="*/ 623887 w 623887"/>
              <a:gd name="connsiteY3" fmla="*/ 110460 h 124748"/>
              <a:gd name="connsiteX0" fmla="*/ 0 w 623887"/>
              <a:gd name="connsiteY0" fmla="*/ 119112 h 119112"/>
              <a:gd name="connsiteX1" fmla="*/ 209550 w 623887"/>
              <a:gd name="connsiteY1" fmla="*/ 49 h 119112"/>
              <a:gd name="connsiteX2" fmla="*/ 623887 w 623887"/>
              <a:gd name="connsiteY2" fmla="*/ 104824 h 119112"/>
              <a:gd name="connsiteX0" fmla="*/ 0 w 623887"/>
              <a:gd name="connsiteY0" fmla="*/ 128632 h 128632"/>
              <a:gd name="connsiteX1" fmla="*/ 385762 w 623887"/>
              <a:gd name="connsiteY1" fmla="*/ 44 h 128632"/>
              <a:gd name="connsiteX2" fmla="*/ 623887 w 623887"/>
              <a:gd name="connsiteY2" fmla="*/ 114344 h 128632"/>
              <a:gd name="connsiteX0" fmla="*/ 0 w 623887"/>
              <a:gd name="connsiteY0" fmla="*/ 128674 h 128674"/>
              <a:gd name="connsiteX1" fmla="*/ 385762 w 623887"/>
              <a:gd name="connsiteY1" fmla="*/ 86 h 128674"/>
              <a:gd name="connsiteX2" fmla="*/ 623887 w 623887"/>
              <a:gd name="connsiteY2" fmla="*/ 114386 h 128674"/>
            </a:gdLst>
            <a:ahLst/>
            <a:cxnLst>
              <a:cxn ang="0">
                <a:pos x="connsiteX0" y="connsiteY0"/>
              </a:cxn>
              <a:cxn ang="0">
                <a:pos x="connsiteX1" y="connsiteY1"/>
              </a:cxn>
              <a:cxn ang="0">
                <a:pos x="connsiteX2" y="connsiteY2"/>
              </a:cxn>
            </a:cxnLst>
            <a:rect l="l" t="t" r="r" b="b"/>
            <a:pathLst>
              <a:path w="623887" h="128674">
                <a:moveTo>
                  <a:pt x="0" y="128674"/>
                </a:moveTo>
                <a:cubicBezTo>
                  <a:pt x="84137" y="76286"/>
                  <a:pt x="292100" y="86"/>
                  <a:pt x="385762" y="86"/>
                </a:cubicBezTo>
                <a:cubicBezTo>
                  <a:pt x="489743" y="-2295"/>
                  <a:pt x="561380" y="44933"/>
                  <a:pt x="623887" y="114386"/>
                </a:cubicBezTo>
              </a:path>
            </a:pathLst>
          </a:cu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4" name="Straight Connector 183"/>
          <p:cNvCxnSpPr>
            <a:stCxn id="155" idx="6"/>
            <a:endCxn id="148" idx="3"/>
          </p:cNvCxnSpPr>
          <p:nvPr/>
        </p:nvCxnSpPr>
        <p:spPr>
          <a:xfrm flipV="1">
            <a:off x="1655718" y="4902075"/>
            <a:ext cx="135732" cy="4285"/>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7385600" y="2391222"/>
            <a:ext cx="520064" cy="448342"/>
          </a:xfrm>
          <a:prstGeom prst="rect">
            <a:avLst/>
          </a:prstGeom>
          <a:solidFill>
            <a:srgbClr val="F07800"/>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154" name="Straight Connector 153"/>
          <p:cNvCxnSpPr/>
          <p:nvPr/>
        </p:nvCxnSpPr>
        <p:spPr>
          <a:xfrm flipH="1" flipV="1">
            <a:off x="7645631" y="1844729"/>
            <a:ext cx="600076" cy="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46" idx="0"/>
          </p:cNvCxnSpPr>
          <p:nvPr/>
        </p:nvCxnSpPr>
        <p:spPr>
          <a:xfrm>
            <a:off x="7645632" y="1844730"/>
            <a:ext cx="1" cy="54649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645632" y="3296073"/>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46" idx="2"/>
          </p:cNvCxnSpPr>
          <p:nvPr/>
        </p:nvCxnSpPr>
        <p:spPr>
          <a:xfrm flipV="1">
            <a:off x="7645632" y="2839564"/>
            <a:ext cx="1" cy="456509"/>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685425" y="4183354"/>
            <a:ext cx="520064" cy="448342"/>
          </a:xfrm>
          <a:prstGeom prst="rect">
            <a:avLst/>
          </a:prstGeom>
          <a:solidFill>
            <a:srgbClr val="F07800"/>
          </a:solidFill>
          <a:ln>
            <a:solidFill>
              <a:schemeClr val="bg1"/>
            </a:solidFill>
          </a:ln>
        </p:spPr>
        <p:txBody>
          <a:bodyPr wrap="square" lIns="0" tIns="0" rIns="0" bIns="0" rtlCol="0" anchor="ctr" anchorCtr="0">
            <a:noAutofit/>
          </a:bodyPr>
          <a:lstStyle>
            <a:defPPr>
              <a:defRPr lang="en-US"/>
            </a:defPPr>
            <a:lvl1pPr algn="ctr">
              <a:defRPr sz="1400" b="1">
                <a:solidFill>
                  <a:schemeClr val="bg1"/>
                </a:solidFill>
              </a:defRPr>
            </a:lvl1pPr>
          </a:lstStyle>
          <a:p>
            <a:r>
              <a:rPr lang="en-US" dirty="0" smtClean="0"/>
              <a:t>VM</a:t>
            </a:r>
            <a:r>
              <a:rPr lang="en-US" dirty="0"/>
              <a:t/>
            </a:r>
            <a:br>
              <a:rPr lang="en-US" dirty="0"/>
            </a:br>
            <a:r>
              <a:rPr lang="en-US" dirty="0" smtClean="0"/>
              <a:t>FW</a:t>
            </a:r>
            <a:endParaRPr lang="en-US" dirty="0"/>
          </a:p>
        </p:txBody>
      </p:sp>
      <p:cxnSp>
        <p:nvCxnSpPr>
          <p:cNvPr id="188" name="Straight Connector 187"/>
          <p:cNvCxnSpPr>
            <a:stCxn id="170" idx="2"/>
            <a:endCxn id="187" idx="0"/>
          </p:cNvCxnSpPr>
          <p:nvPr/>
        </p:nvCxnSpPr>
        <p:spPr>
          <a:xfrm flipH="1">
            <a:off x="4945330" y="4631696"/>
            <a:ext cx="127" cy="178661"/>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837061" y="374693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837061" y="3785506"/>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942761" y="374693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942761" y="378550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837061" y="3824082"/>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942763" y="3824082"/>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1445709" y="374050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445709" y="3779077"/>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551410" y="374050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1551410" y="3779077"/>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1445709" y="3817653"/>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1551411" y="3817654"/>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445192" y="487027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445192" y="490885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550893" y="487027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1550893" y="490885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1445192" y="4947426"/>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1550894" y="4947427"/>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7" name="Freeform 286"/>
          <p:cNvSpPr/>
          <p:nvPr/>
        </p:nvSpPr>
        <p:spPr>
          <a:xfrm flipH="1">
            <a:off x="4229804" y="2650453"/>
            <a:ext cx="457220" cy="2267813"/>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860391" y="261039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4860391" y="264897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966091" y="2610394"/>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966091" y="264897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860391" y="268754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4966093" y="268754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92" idx="3"/>
            <a:endCxn id="200" idx="1"/>
          </p:cNvCxnSpPr>
          <p:nvPr/>
        </p:nvCxnSpPr>
        <p:spPr>
          <a:xfrm>
            <a:off x="1791451" y="2647520"/>
            <a:ext cx="2893973" cy="2251779"/>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Oval 163"/>
          <p:cNvSpPr/>
          <p:nvPr/>
        </p:nvSpPr>
        <p:spPr>
          <a:xfrm>
            <a:off x="5429594" y="4810357"/>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85" name="Straight Connector 184"/>
          <p:cNvCxnSpPr>
            <a:stCxn id="200" idx="1"/>
            <a:endCxn id="187" idx="2"/>
          </p:cNvCxnSpPr>
          <p:nvPr/>
        </p:nvCxnSpPr>
        <p:spPr>
          <a:xfrm>
            <a:off x="4685424" y="4899299"/>
            <a:ext cx="135604" cy="428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4821028" y="4810357"/>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sp>
        <p:nvSpPr>
          <p:cNvPr id="20" name="Freeform 19"/>
          <p:cNvSpPr/>
          <p:nvPr/>
        </p:nvSpPr>
        <p:spPr>
          <a:xfrm>
            <a:off x="4692017" y="4899184"/>
            <a:ext cx="748666" cy="109316"/>
          </a:xfrm>
          <a:custGeom>
            <a:avLst/>
            <a:gdLst>
              <a:gd name="connsiteX0" fmla="*/ 600075 w 600075"/>
              <a:gd name="connsiteY0" fmla="*/ 0 h 128587"/>
              <a:gd name="connsiteX1" fmla="*/ 242887 w 600075"/>
              <a:gd name="connsiteY1" fmla="*/ 128587 h 128587"/>
              <a:gd name="connsiteX2" fmla="*/ 0 w 600075"/>
              <a:gd name="connsiteY2" fmla="*/ 0 h 128587"/>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09537"/>
              <a:gd name="connsiteX1" fmla="*/ 226218 w 600075"/>
              <a:gd name="connsiteY1" fmla="*/ 109537 h 109537"/>
              <a:gd name="connsiteX2" fmla="*/ 0 w 600075"/>
              <a:gd name="connsiteY2" fmla="*/ 0 h 109537"/>
              <a:gd name="connsiteX0" fmla="*/ 623888 w 623888"/>
              <a:gd name="connsiteY0" fmla="*/ 0 h 119082"/>
              <a:gd name="connsiteX1" fmla="*/ 226218 w 623888"/>
              <a:gd name="connsiteY1" fmla="*/ 119062 h 119082"/>
              <a:gd name="connsiteX2" fmla="*/ 0 w 623888"/>
              <a:gd name="connsiteY2" fmla="*/ 9525 h 119082"/>
              <a:gd name="connsiteX0" fmla="*/ 623888 w 623888"/>
              <a:gd name="connsiteY0" fmla="*/ 0 h 116701"/>
              <a:gd name="connsiteX1" fmla="*/ 176212 w 623888"/>
              <a:gd name="connsiteY1" fmla="*/ 116681 h 116701"/>
              <a:gd name="connsiteX2" fmla="*/ 0 w 623888"/>
              <a:gd name="connsiteY2" fmla="*/ 9525 h 116701"/>
              <a:gd name="connsiteX0" fmla="*/ 623888 w 623888"/>
              <a:gd name="connsiteY0" fmla="*/ 0 h 121462"/>
              <a:gd name="connsiteX1" fmla="*/ 202406 w 623888"/>
              <a:gd name="connsiteY1" fmla="*/ 121443 h 121462"/>
              <a:gd name="connsiteX2" fmla="*/ 0 w 623888"/>
              <a:gd name="connsiteY2" fmla="*/ 9525 h 121462"/>
              <a:gd name="connsiteX0" fmla="*/ 623888 w 623888"/>
              <a:gd name="connsiteY0" fmla="*/ 0 h 121462"/>
              <a:gd name="connsiteX1" fmla="*/ 202406 w 623888"/>
              <a:gd name="connsiteY1" fmla="*/ 121443 h 121462"/>
              <a:gd name="connsiteX2" fmla="*/ 0 w 623888"/>
              <a:gd name="connsiteY2" fmla="*/ 9525 h 121462"/>
            </a:gdLst>
            <a:ahLst/>
            <a:cxnLst>
              <a:cxn ang="0">
                <a:pos x="connsiteX0" y="connsiteY0"/>
              </a:cxn>
              <a:cxn ang="0">
                <a:pos x="connsiteX1" y="connsiteY1"/>
              </a:cxn>
              <a:cxn ang="0">
                <a:pos x="connsiteX2" y="connsiteY2"/>
              </a:cxn>
            </a:cxnLst>
            <a:rect l="l" t="t" r="r" b="b"/>
            <a:pathLst>
              <a:path w="623888" h="121462">
                <a:moveTo>
                  <a:pt x="623888" y="0"/>
                </a:moveTo>
                <a:cubicBezTo>
                  <a:pt x="495300" y="64293"/>
                  <a:pt x="306387" y="119856"/>
                  <a:pt x="202406" y="121443"/>
                </a:cubicBezTo>
                <a:cubicBezTo>
                  <a:pt x="98425" y="123031"/>
                  <a:pt x="40481" y="27781"/>
                  <a:pt x="0" y="9525"/>
                </a:cubicBezTo>
              </a:path>
            </a:pathLst>
          </a:cu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3" name="Straight Connector 262"/>
          <p:cNvCxnSpPr/>
          <p:nvPr/>
        </p:nvCxnSpPr>
        <p:spPr>
          <a:xfrm>
            <a:off x="4857799" y="486655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4857799" y="490513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4963499" y="48665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963499" y="490513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4857799" y="4943707"/>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4963501" y="4943708"/>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469304" y="4862269"/>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5469304" y="490084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5575005" y="4862269"/>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75005" y="490084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469304" y="493942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575006" y="4939422"/>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918" y="2617503"/>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39918" y="2656079"/>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945619" y="2617503"/>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945619" y="2656079"/>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839918" y="269465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945620" y="26946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4" idx="0"/>
            <a:endCxn id="159" idx="2"/>
          </p:cNvCxnSpPr>
          <p:nvPr/>
        </p:nvCxnSpPr>
        <p:spPr>
          <a:xfrm flipV="1">
            <a:off x="5553896" y="4631696"/>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64" idx="1"/>
          </p:cNvCxnSpPr>
          <p:nvPr/>
        </p:nvCxnSpPr>
        <p:spPr>
          <a:xfrm flipH="1" flipV="1">
            <a:off x="5114926" y="4637723"/>
            <a:ext cx="351074" cy="19994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8245706" y="4446254"/>
            <a:ext cx="1766388" cy="737313"/>
            <a:chOff x="3224213" y="1252727"/>
            <a:chExt cx="1471990" cy="819237"/>
          </a:xfrm>
          <a:solidFill>
            <a:srgbClr val="0A0AC8"/>
          </a:solidFill>
        </p:grpSpPr>
        <p:grpSp>
          <p:nvGrpSpPr>
            <p:cNvPr id="172" name="Group 171"/>
            <p:cNvGrpSpPr/>
            <p:nvPr/>
          </p:nvGrpSpPr>
          <p:grpSpPr>
            <a:xfrm>
              <a:off x="3224213" y="1252727"/>
              <a:ext cx="1471990" cy="819237"/>
              <a:chOff x="3358221" y="4043480"/>
              <a:chExt cx="1757838" cy="978326"/>
            </a:xfrm>
            <a:grpFill/>
          </p:grpSpPr>
          <p:sp>
            <p:nvSpPr>
              <p:cNvPr id="174" name="Oval 173"/>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TextBox 172"/>
            <p:cNvSpPr txBox="1"/>
            <p:nvPr/>
          </p:nvSpPr>
          <p:spPr>
            <a:xfrm>
              <a:off x="3529013" y="1549456"/>
              <a:ext cx="773499" cy="444301"/>
            </a:xfrm>
            <a:prstGeom prst="rect">
              <a:avLst/>
            </a:prstGeom>
            <a:grpFill/>
          </p:spPr>
          <p:txBody>
            <a:bodyPr wrap="square" lIns="0" tIns="0" rIns="0" bIns="0" rtlCol="0" anchor="ctr" anchorCtr="0">
              <a:noAutofit/>
            </a:bodyPr>
            <a:lstStyle/>
            <a:p>
              <a:pPr algn="ctr"/>
              <a:r>
                <a:rPr lang="en-US" sz="1200" b="1" dirty="0" smtClean="0">
                  <a:solidFill>
                    <a:schemeClr val="bg1"/>
                  </a:solidFill>
                </a:rPr>
                <a:t>L3VPN</a:t>
              </a:r>
              <a:endParaRPr lang="en-US" sz="1200" b="1" dirty="0">
                <a:solidFill>
                  <a:schemeClr val="bg1"/>
                </a:solidFill>
              </a:endParaRPr>
            </a:p>
          </p:txBody>
        </p:sp>
      </p:grpSp>
      <p:pic>
        <p:nvPicPr>
          <p:cNvPr id="191" name="Picture 190" descr="Generic Router 1.png"/>
          <p:cNvPicPr>
            <a:picLocks noChangeAspect="1"/>
          </p:cNvPicPr>
          <p:nvPr/>
        </p:nvPicPr>
        <p:blipFill>
          <a:blip r:embed="rId5" cstate="print"/>
          <a:stretch>
            <a:fillRect/>
          </a:stretch>
        </p:blipFill>
        <p:spPr>
          <a:xfrm>
            <a:off x="7385600" y="4246748"/>
            <a:ext cx="532014" cy="399011"/>
          </a:xfrm>
          <a:prstGeom prst="rect">
            <a:avLst/>
          </a:prstGeom>
        </p:spPr>
      </p:pic>
      <p:cxnSp>
        <p:nvCxnSpPr>
          <p:cNvPr id="192" name="Straight Connector 191"/>
          <p:cNvCxnSpPr>
            <a:endCxn id="174" idx="2"/>
          </p:cNvCxnSpPr>
          <p:nvPr/>
        </p:nvCxnSpPr>
        <p:spPr>
          <a:xfrm>
            <a:off x="7645631" y="4948439"/>
            <a:ext cx="600076" cy="1"/>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91" idx="2"/>
          </p:cNvCxnSpPr>
          <p:nvPr/>
        </p:nvCxnSpPr>
        <p:spPr>
          <a:xfrm flipV="1">
            <a:off x="7645631" y="4645759"/>
            <a:ext cx="5976" cy="30268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91" idx="0"/>
          </p:cNvCxnSpPr>
          <p:nvPr/>
        </p:nvCxnSpPr>
        <p:spPr>
          <a:xfrm flipV="1">
            <a:off x="7651607" y="3524572"/>
            <a:ext cx="0" cy="722177"/>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645632" y="3524571"/>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3997510" y="981458"/>
            <a:ext cx="1112" cy="118799"/>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3997510" y="972884"/>
            <a:ext cx="1666056" cy="8573"/>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endCxn id="202" idx="0"/>
          </p:cNvCxnSpPr>
          <p:nvPr/>
        </p:nvCxnSpPr>
        <p:spPr>
          <a:xfrm>
            <a:off x="5663565" y="972980"/>
            <a:ext cx="3058" cy="113401"/>
          </a:xfrm>
          <a:prstGeom prst="line">
            <a:avLst/>
          </a:prstGeom>
          <a:ln w="1905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02" name="Rounded Rectangle 201"/>
          <p:cNvSpPr/>
          <p:nvPr/>
        </p:nvSpPr>
        <p:spPr>
          <a:xfrm>
            <a:off x="4888877" y="1086381"/>
            <a:ext cx="1555493" cy="458439"/>
          </a:xfrm>
          <a:prstGeom prst="roundRect">
            <a:avLst>
              <a:gd name="adj" fmla="val 15492"/>
            </a:avLst>
          </a:prstGeom>
          <a:solidFill>
            <a:srgbClr val="FFC000"/>
          </a:solidFill>
          <a:ln w="9525">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smtClean="0"/>
              <a:t>Apply Policy</a:t>
            </a:r>
          </a:p>
          <a:p>
            <a:pPr algn="ctr"/>
            <a:r>
              <a:rPr lang="en-US" sz="1200" b="1" dirty="0" smtClean="0"/>
              <a:t>VN R ↔ L3VPN</a:t>
            </a:r>
            <a:endParaRPr lang="en-US" sz="1200" b="1" dirty="0"/>
          </a:p>
        </p:txBody>
      </p:sp>
      <p:sp>
        <p:nvSpPr>
          <p:cNvPr id="204" name="TextBox 203"/>
          <p:cNvSpPr txBox="1"/>
          <p:nvPr/>
        </p:nvSpPr>
        <p:spPr>
          <a:xfrm>
            <a:off x="2049536" y="1923544"/>
            <a:ext cx="1727876" cy="630238"/>
          </a:xfrm>
          <a:prstGeom prst="rect">
            <a:avLst/>
          </a:prstGeom>
          <a:noFill/>
          <a:ln>
            <a:noFill/>
          </a:ln>
        </p:spPr>
        <p:txBody>
          <a:bodyPr wrap="square" lIns="0" tIns="0" rIns="0" bIns="0" rtlCol="0" anchor="ctr" anchorCtr="0">
            <a:noAutofit/>
          </a:bodyPr>
          <a:lstStyle/>
          <a:p>
            <a:pPr algn="r"/>
            <a:r>
              <a:rPr lang="en-US" sz="1400" dirty="0" smtClean="0"/>
              <a:t>Netconf:</a:t>
            </a:r>
            <a:br>
              <a:rPr lang="en-US" sz="1400" dirty="0" smtClean="0"/>
            </a:br>
            <a:r>
              <a:rPr lang="en-US" sz="1400" dirty="0" smtClean="0"/>
              <a:t>Configure </a:t>
            </a:r>
            <a:br>
              <a:rPr lang="en-US" sz="1400" dirty="0" smtClean="0"/>
            </a:br>
            <a:r>
              <a:rPr lang="en-US" sz="1400" dirty="0" smtClean="0"/>
              <a:t>routing-instance</a:t>
            </a:r>
          </a:p>
        </p:txBody>
      </p:sp>
      <p:cxnSp>
        <p:nvCxnSpPr>
          <p:cNvPr id="207" name="Straight Connector 206"/>
          <p:cNvCxnSpPr>
            <a:endCxn id="3" idx="2"/>
          </p:cNvCxnSpPr>
          <p:nvPr/>
        </p:nvCxnSpPr>
        <p:spPr>
          <a:xfrm flipH="1">
            <a:off x="3244995" y="1544820"/>
            <a:ext cx="815250" cy="3645012"/>
          </a:xfrm>
          <a:prstGeom prst="line">
            <a:avLst/>
          </a:prstGeom>
          <a:ln w="1905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3055773" y="5219265"/>
            <a:ext cx="248603" cy="186452"/>
          </a:xfrm>
          <a:prstGeom prst="ellipse">
            <a:avLst/>
          </a:prstGeom>
          <a:solidFill>
            <a:srgbClr val="0A0AC8"/>
          </a:solidFill>
          <a:ln>
            <a:solidFill>
              <a:schemeClr val="bg1"/>
            </a:solidFill>
          </a:ln>
        </p:spPr>
        <p:txBody>
          <a:bodyPr wrap="square" lIns="0" tIns="0" rIns="0" bIns="0" rtlCol="0" anchor="ctr" anchorCtr="0">
            <a:noAutofit/>
          </a:bodyPr>
          <a:lstStyle/>
          <a:p>
            <a:pPr algn="ctr"/>
            <a:endParaRPr lang="en-US" sz="1400" b="1">
              <a:solidFill>
                <a:schemeClr val="bg1"/>
              </a:solidFill>
            </a:endParaRPr>
          </a:p>
        </p:txBody>
      </p:sp>
      <p:cxnSp>
        <p:nvCxnSpPr>
          <p:cNvPr id="205" name="Straight Connector 204"/>
          <p:cNvCxnSpPr/>
          <p:nvPr/>
        </p:nvCxnSpPr>
        <p:spPr>
          <a:xfrm>
            <a:off x="3144859" y="5283660"/>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3144859" y="5315807"/>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144859" y="5347954"/>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1531419" y="3507195"/>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354509049"/>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42" name="Straight Connector 41"/>
          <p:cNvCxnSpPr>
            <a:stCxn id="31" idx="0"/>
          </p:cNvCxnSpPr>
          <p:nvPr/>
        </p:nvCxnSpPr>
        <p:spPr>
          <a:xfrm flipH="1" flipV="1">
            <a:off x="850573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1780" y="232569"/>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895830" y="4909313"/>
            <a:ext cx="3141905" cy="12125"/>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8" name="Rectangle 37"/>
              <p:cNvSpPr/>
              <p:nvPr/>
            </p:nvSpPr>
            <p:spPr>
              <a:xfrm>
                <a:off x="3650280" y="4777354"/>
                <a:ext cx="1279075" cy="244452"/>
              </a:xfrm>
              <a:prstGeom prst="rect">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9" name="Oval 38"/>
              <p:cNvSpPr/>
              <p:nvPr/>
            </p:nvSpPr>
            <p:spPr>
              <a:xfrm>
                <a:off x="3634263" y="4043480"/>
                <a:ext cx="835641" cy="88493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0" name="Oval 39"/>
              <p:cNvSpPr/>
              <p:nvPr/>
            </p:nvSpPr>
            <p:spPr>
              <a:xfrm>
                <a:off x="4280418" y="4280415"/>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1" name="Oval 40"/>
              <p:cNvSpPr/>
              <p:nvPr/>
            </p:nvSpPr>
            <p:spPr>
              <a:xfrm>
                <a:off x="4711689" y="4589196"/>
                <a:ext cx="404370" cy="428222"/>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VN R</a:t>
              </a:r>
            </a:p>
          </p:txBody>
        </p:sp>
      </p:gr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4"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4"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4"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914525" y="4566856"/>
            <a:ext cx="2660938" cy="62297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388" y="3058853"/>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R1</a:t>
            </a:r>
            <a:endParaRPr lang="en-US" sz="1200" b="1" dirty="0">
              <a:solidFill>
                <a:schemeClr val="bg1"/>
              </a:solidFill>
            </a:endParaRPr>
          </a:p>
        </p:txBody>
      </p:sp>
      <p:sp>
        <p:nvSpPr>
          <p:cNvPr id="159" name="TextBox 158"/>
          <p:cNvSpPr txBox="1"/>
          <p:nvPr/>
        </p:nvSpPr>
        <p:spPr>
          <a:xfrm>
            <a:off x="5293864" y="4183354"/>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R3</a:t>
            </a:r>
            <a:endParaRPr lang="en-US" sz="1200" b="1" dirty="0">
              <a:solidFill>
                <a:schemeClr val="bg1"/>
              </a:solidFill>
            </a:endParaRPr>
          </a:p>
        </p:txBody>
      </p:sp>
      <p:sp>
        <p:nvSpPr>
          <p:cNvPr id="180" name="Freeform 179"/>
          <p:cNvSpPr/>
          <p:nvPr/>
        </p:nvSpPr>
        <p:spPr>
          <a:xfrm>
            <a:off x="1708437" y="3772723"/>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271386" y="4186131"/>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R2</a:t>
            </a:r>
            <a:endParaRPr lang="en-US" sz="1200" b="1" dirty="0">
              <a:solidFill>
                <a:schemeClr val="bg1"/>
              </a:solidFill>
            </a:endParaRPr>
          </a:p>
        </p:txBody>
      </p:sp>
      <p:cxnSp>
        <p:nvCxnSpPr>
          <p:cNvPr id="178" name="Straight Connector 177"/>
          <p:cNvCxnSpPr>
            <a:endCxn id="143" idx="2"/>
          </p:cNvCxnSpPr>
          <p:nvPr/>
        </p:nvCxnSpPr>
        <p:spPr>
          <a:xfrm flipV="1">
            <a:off x="1531418" y="4634473"/>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48" idx="3"/>
          </p:cNvCxnSpPr>
          <p:nvPr/>
        </p:nvCxnSpPr>
        <p:spPr>
          <a:xfrm flipV="1">
            <a:off x="1791451" y="4896409"/>
            <a:ext cx="2913248" cy="5666"/>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0" idx="0"/>
            <a:endCxn id="200" idx="1"/>
          </p:cNvCxnSpPr>
          <p:nvPr/>
        </p:nvCxnSpPr>
        <p:spPr>
          <a:xfrm>
            <a:off x="1754157" y="3772723"/>
            <a:ext cx="2931268" cy="1126576"/>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7" name="Straight Connector 176"/>
          <p:cNvCxnSpPr>
            <a:endCxn id="5" idx="2"/>
          </p:cNvCxnSpPr>
          <p:nvPr/>
        </p:nvCxnSpPr>
        <p:spPr>
          <a:xfrm flipV="1">
            <a:off x="1655720" y="3771900"/>
            <a:ext cx="138791" cy="71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1045846" y="3668952"/>
            <a:ext cx="748664" cy="115807"/>
          </a:xfrm>
          <a:custGeom>
            <a:avLst/>
            <a:gdLst>
              <a:gd name="connsiteX0" fmla="*/ 0 w 623887"/>
              <a:gd name="connsiteY0" fmla="*/ 14288 h 14288"/>
              <a:gd name="connsiteX1" fmla="*/ 623887 w 623887"/>
              <a:gd name="connsiteY1" fmla="*/ 0 h 14288"/>
              <a:gd name="connsiteX0" fmla="*/ 0 w 623887"/>
              <a:gd name="connsiteY0" fmla="*/ 119063 h 119063"/>
              <a:gd name="connsiteX1" fmla="*/ 209550 w 623887"/>
              <a:gd name="connsiteY1" fmla="*/ 0 h 119063"/>
              <a:gd name="connsiteX2" fmla="*/ 623887 w 623887"/>
              <a:gd name="connsiteY2" fmla="*/ 104775 h 119063"/>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4748 h 124748"/>
              <a:gd name="connsiteX1" fmla="*/ 209550 w 623887"/>
              <a:gd name="connsiteY1" fmla="*/ 5685 h 124748"/>
              <a:gd name="connsiteX2" fmla="*/ 514350 w 623887"/>
              <a:gd name="connsiteY2" fmla="*/ 10449 h 124748"/>
              <a:gd name="connsiteX3" fmla="*/ 623887 w 623887"/>
              <a:gd name="connsiteY3" fmla="*/ 110460 h 124748"/>
              <a:gd name="connsiteX0" fmla="*/ 0 w 623887"/>
              <a:gd name="connsiteY0" fmla="*/ 119112 h 119112"/>
              <a:gd name="connsiteX1" fmla="*/ 209550 w 623887"/>
              <a:gd name="connsiteY1" fmla="*/ 49 h 119112"/>
              <a:gd name="connsiteX2" fmla="*/ 623887 w 623887"/>
              <a:gd name="connsiteY2" fmla="*/ 104824 h 119112"/>
              <a:gd name="connsiteX0" fmla="*/ 0 w 623887"/>
              <a:gd name="connsiteY0" fmla="*/ 128632 h 128632"/>
              <a:gd name="connsiteX1" fmla="*/ 385762 w 623887"/>
              <a:gd name="connsiteY1" fmla="*/ 44 h 128632"/>
              <a:gd name="connsiteX2" fmla="*/ 623887 w 623887"/>
              <a:gd name="connsiteY2" fmla="*/ 114344 h 128632"/>
              <a:gd name="connsiteX0" fmla="*/ 0 w 623887"/>
              <a:gd name="connsiteY0" fmla="*/ 128674 h 128674"/>
              <a:gd name="connsiteX1" fmla="*/ 385762 w 623887"/>
              <a:gd name="connsiteY1" fmla="*/ 86 h 128674"/>
              <a:gd name="connsiteX2" fmla="*/ 623887 w 623887"/>
              <a:gd name="connsiteY2" fmla="*/ 114386 h 128674"/>
            </a:gdLst>
            <a:ahLst/>
            <a:cxnLst>
              <a:cxn ang="0">
                <a:pos x="connsiteX0" y="connsiteY0"/>
              </a:cxn>
              <a:cxn ang="0">
                <a:pos x="connsiteX1" y="connsiteY1"/>
              </a:cxn>
              <a:cxn ang="0">
                <a:pos x="connsiteX2" y="connsiteY2"/>
              </a:cxn>
            </a:cxnLst>
            <a:rect l="l" t="t" r="r" b="b"/>
            <a:pathLst>
              <a:path w="623887" h="128674">
                <a:moveTo>
                  <a:pt x="0" y="128674"/>
                </a:moveTo>
                <a:cubicBezTo>
                  <a:pt x="84137" y="76286"/>
                  <a:pt x="292100" y="86"/>
                  <a:pt x="385762" y="86"/>
                </a:cubicBezTo>
                <a:cubicBezTo>
                  <a:pt x="489743" y="-2295"/>
                  <a:pt x="561380" y="44933"/>
                  <a:pt x="623887" y="114386"/>
                </a:cubicBezTo>
              </a:path>
            </a:pathLst>
          </a:cu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4" name="Straight Connector 183"/>
          <p:cNvCxnSpPr>
            <a:endCxn id="148" idx="3"/>
          </p:cNvCxnSpPr>
          <p:nvPr/>
        </p:nvCxnSpPr>
        <p:spPr>
          <a:xfrm flipV="1">
            <a:off x="1655718" y="4902075"/>
            <a:ext cx="135732" cy="4285"/>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7385600" y="2391222"/>
            <a:ext cx="520064" cy="448342"/>
          </a:xfrm>
          <a:prstGeom prst="rect">
            <a:avLst/>
          </a:prstGeom>
          <a:solidFill>
            <a:srgbClr val="F07800"/>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154" name="Straight Connector 153"/>
          <p:cNvCxnSpPr/>
          <p:nvPr/>
        </p:nvCxnSpPr>
        <p:spPr>
          <a:xfrm flipH="1" flipV="1">
            <a:off x="7645631" y="1844729"/>
            <a:ext cx="600076" cy="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46" idx="0"/>
          </p:cNvCxnSpPr>
          <p:nvPr/>
        </p:nvCxnSpPr>
        <p:spPr>
          <a:xfrm>
            <a:off x="7645632" y="1844730"/>
            <a:ext cx="1" cy="54649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645632" y="3296073"/>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46" idx="2"/>
          </p:cNvCxnSpPr>
          <p:nvPr/>
        </p:nvCxnSpPr>
        <p:spPr>
          <a:xfrm flipV="1">
            <a:off x="7645632" y="2839564"/>
            <a:ext cx="1" cy="456509"/>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685425" y="4183354"/>
            <a:ext cx="520064" cy="448342"/>
          </a:xfrm>
          <a:prstGeom prst="rect">
            <a:avLst/>
          </a:prstGeom>
          <a:solidFill>
            <a:srgbClr val="F07800"/>
          </a:solidFill>
          <a:ln>
            <a:solidFill>
              <a:schemeClr val="bg1"/>
            </a:solidFill>
          </a:ln>
        </p:spPr>
        <p:txBody>
          <a:bodyPr wrap="square" lIns="0" tIns="0" rIns="0" bIns="0" rtlCol="0" anchor="ctr" anchorCtr="0">
            <a:noAutofit/>
          </a:bodyPr>
          <a:lstStyle>
            <a:defPPr>
              <a:defRPr lang="en-US"/>
            </a:defPPr>
            <a:lvl1pPr algn="ctr">
              <a:defRPr sz="1400" b="1">
                <a:solidFill>
                  <a:schemeClr val="bg1"/>
                </a:solidFill>
              </a:defRPr>
            </a:lvl1pPr>
          </a:lstStyle>
          <a:p>
            <a:r>
              <a:rPr lang="en-US" dirty="0" smtClean="0"/>
              <a:t>VM</a:t>
            </a:r>
            <a:r>
              <a:rPr lang="en-US" dirty="0"/>
              <a:t/>
            </a:r>
            <a:br>
              <a:rPr lang="en-US" dirty="0"/>
            </a:br>
            <a:r>
              <a:rPr lang="en-US" dirty="0" smtClean="0"/>
              <a:t>FW</a:t>
            </a:r>
            <a:endParaRPr lang="en-US" dirty="0"/>
          </a:p>
        </p:txBody>
      </p:sp>
      <p:cxnSp>
        <p:nvCxnSpPr>
          <p:cNvPr id="188" name="Straight Connector 187"/>
          <p:cNvCxnSpPr>
            <a:stCxn id="170" idx="2"/>
            <a:endCxn id="187" idx="0"/>
          </p:cNvCxnSpPr>
          <p:nvPr/>
        </p:nvCxnSpPr>
        <p:spPr>
          <a:xfrm flipH="1">
            <a:off x="4945330" y="4631696"/>
            <a:ext cx="127" cy="178661"/>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837061" y="374693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837061" y="3785506"/>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942761" y="374693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942761" y="378550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837061" y="3824082"/>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942763" y="3824082"/>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7" name="Freeform 286"/>
          <p:cNvSpPr/>
          <p:nvPr/>
        </p:nvSpPr>
        <p:spPr>
          <a:xfrm flipH="1">
            <a:off x="4229804" y="2650453"/>
            <a:ext cx="457220" cy="2267813"/>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860391" y="261039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4860391" y="264897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966091" y="2610394"/>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966091" y="264897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860391" y="268754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4966093" y="268754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92" idx="3"/>
            <a:endCxn id="200" idx="1"/>
          </p:cNvCxnSpPr>
          <p:nvPr/>
        </p:nvCxnSpPr>
        <p:spPr>
          <a:xfrm>
            <a:off x="1791451" y="2647520"/>
            <a:ext cx="2893973" cy="2251779"/>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p:cNvCxnSpPr>
            <a:stCxn id="200" idx="1"/>
            <a:endCxn id="187" idx="2"/>
          </p:cNvCxnSpPr>
          <p:nvPr/>
        </p:nvCxnSpPr>
        <p:spPr>
          <a:xfrm>
            <a:off x="4685424" y="4899299"/>
            <a:ext cx="135604" cy="428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4821028" y="4810357"/>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sp>
        <p:nvSpPr>
          <p:cNvPr id="20" name="Freeform 19"/>
          <p:cNvSpPr/>
          <p:nvPr/>
        </p:nvSpPr>
        <p:spPr>
          <a:xfrm>
            <a:off x="4692017" y="4899184"/>
            <a:ext cx="748666" cy="109316"/>
          </a:xfrm>
          <a:custGeom>
            <a:avLst/>
            <a:gdLst>
              <a:gd name="connsiteX0" fmla="*/ 600075 w 600075"/>
              <a:gd name="connsiteY0" fmla="*/ 0 h 128587"/>
              <a:gd name="connsiteX1" fmla="*/ 242887 w 600075"/>
              <a:gd name="connsiteY1" fmla="*/ 128587 h 128587"/>
              <a:gd name="connsiteX2" fmla="*/ 0 w 600075"/>
              <a:gd name="connsiteY2" fmla="*/ 0 h 128587"/>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09537"/>
              <a:gd name="connsiteX1" fmla="*/ 226218 w 600075"/>
              <a:gd name="connsiteY1" fmla="*/ 109537 h 109537"/>
              <a:gd name="connsiteX2" fmla="*/ 0 w 600075"/>
              <a:gd name="connsiteY2" fmla="*/ 0 h 109537"/>
              <a:gd name="connsiteX0" fmla="*/ 623888 w 623888"/>
              <a:gd name="connsiteY0" fmla="*/ 0 h 119082"/>
              <a:gd name="connsiteX1" fmla="*/ 226218 w 623888"/>
              <a:gd name="connsiteY1" fmla="*/ 119062 h 119082"/>
              <a:gd name="connsiteX2" fmla="*/ 0 w 623888"/>
              <a:gd name="connsiteY2" fmla="*/ 9525 h 119082"/>
              <a:gd name="connsiteX0" fmla="*/ 623888 w 623888"/>
              <a:gd name="connsiteY0" fmla="*/ 0 h 116701"/>
              <a:gd name="connsiteX1" fmla="*/ 176212 w 623888"/>
              <a:gd name="connsiteY1" fmla="*/ 116681 h 116701"/>
              <a:gd name="connsiteX2" fmla="*/ 0 w 623888"/>
              <a:gd name="connsiteY2" fmla="*/ 9525 h 116701"/>
              <a:gd name="connsiteX0" fmla="*/ 623888 w 623888"/>
              <a:gd name="connsiteY0" fmla="*/ 0 h 121462"/>
              <a:gd name="connsiteX1" fmla="*/ 202406 w 623888"/>
              <a:gd name="connsiteY1" fmla="*/ 121443 h 121462"/>
              <a:gd name="connsiteX2" fmla="*/ 0 w 623888"/>
              <a:gd name="connsiteY2" fmla="*/ 9525 h 121462"/>
              <a:gd name="connsiteX0" fmla="*/ 623888 w 623888"/>
              <a:gd name="connsiteY0" fmla="*/ 0 h 121462"/>
              <a:gd name="connsiteX1" fmla="*/ 202406 w 623888"/>
              <a:gd name="connsiteY1" fmla="*/ 121443 h 121462"/>
              <a:gd name="connsiteX2" fmla="*/ 0 w 623888"/>
              <a:gd name="connsiteY2" fmla="*/ 9525 h 121462"/>
            </a:gdLst>
            <a:ahLst/>
            <a:cxnLst>
              <a:cxn ang="0">
                <a:pos x="connsiteX0" y="connsiteY0"/>
              </a:cxn>
              <a:cxn ang="0">
                <a:pos x="connsiteX1" y="connsiteY1"/>
              </a:cxn>
              <a:cxn ang="0">
                <a:pos x="connsiteX2" y="connsiteY2"/>
              </a:cxn>
            </a:cxnLst>
            <a:rect l="l" t="t" r="r" b="b"/>
            <a:pathLst>
              <a:path w="623888" h="121462">
                <a:moveTo>
                  <a:pt x="623888" y="0"/>
                </a:moveTo>
                <a:cubicBezTo>
                  <a:pt x="495300" y="64293"/>
                  <a:pt x="306387" y="119856"/>
                  <a:pt x="202406" y="121443"/>
                </a:cubicBezTo>
                <a:cubicBezTo>
                  <a:pt x="98425" y="123031"/>
                  <a:pt x="40481" y="27781"/>
                  <a:pt x="0" y="9525"/>
                </a:cubicBezTo>
              </a:path>
            </a:pathLst>
          </a:cu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3" name="Straight Connector 262"/>
          <p:cNvCxnSpPr/>
          <p:nvPr/>
        </p:nvCxnSpPr>
        <p:spPr>
          <a:xfrm>
            <a:off x="4857799" y="486655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4857799" y="490513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4963499" y="48665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963499" y="490513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4857799" y="4943707"/>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4963501" y="4943708"/>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918" y="2617503"/>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39918" y="2656079"/>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945619" y="2617503"/>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945619" y="2656079"/>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839918" y="269465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945620" y="26946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59" idx="2"/>
          </p:cNvCxnSpPr>
          <p:nvPr/>
        </p:nvCxnSpPr>
        <p:spPr>
          <a:xfrm flipV="1">
            <a:off x="5553896" y="4631696"/>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flipV="1">
            <a:off x="5114926" y="4637723"/>
            <a:ext cx="351074" cy="19994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8245706" y="4446254"/>
            <a:ext cx="1766388" cy="737313"/>
            <a:chOff x="3224213" y="1252727"/>
            <a:chExt cx="1471990" cy="819237"/>
          </a:xfrm>
          <a:solidFill>
            <a:srgbClr val="0A0AC8"/>
          </a:solidFill>
        </p:grpSpPr>
        <p:grpSp>
          <p:nvGrpSpPr>
            <p:cNvPr id="172" name="Group 171"/>
            <p:cNvGrpSpPr/>
            <p:nvPr/>
          </p:nvGrpSpPr>
          <p:grpSpPr>
            <a:xfrm>
              <a:off x="3224213" y="1252727"/>
              <a:ext cx="1471990" cy="819237"/>
              <a:chOff x="3358221" y="4043480"/>
              <a:chExt cx="1757838" cy="978326"/>
            </a:xfrm>
            <a:grpFill/>
          </p:grpSpPr>
          <p:sp>
            <p:nvSpPr>
              <p:cNvPr id="174" name="Oval 173"/>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TextBox 172"/>
            <p:cNvSpPr txBox="1"/>
            <p:nvPr/>
          </p:nvSpPr>
          <p:spPr>
            <a:xfrm>
              <a:off x="3529013" y="1549456"/>
              <a:ext cx="773499" cy="444301"/>
            </a:xfrm>
            <a:prstGeom prst="rect">
              <a:avLst/>
            </a:prstGeom>
            <a:grpFill/>
          </p:spPr>
          <p:txBody>
            <a:bodyPr wrap="square" lIns="0" tIns="0" rIns="0" bIns="0" rtlCol="0" anchor="ctr" anchorCtr="0">
              <a:noAutofit/>
            </a:bodyPr>
            <a:lstStyle/>
            <a:p>
              <a:pPr algn="ctr"/>
              <a:r>
                <a:rPr lang="en-US" sz="1200" b="1" dirty="0" smtClean="0">
                  <a:solidFill>
                    <a:schemeClr val="bg1"/>
                  </a:solidFill>
                </a:rPr>
                <a:t>L3VPN</a:t>
              </a:r>
              <a:endParaRPr lang="en-US" sz="1200" b="1" dirty="0">
                <a:solidFill>
                  <a:schemeClr val="bg1"/>
                </a:solidFill>
              </a:endParaRPr>
            </a:p>
          </p:txBody>
        </p:sp>
      </p:grpSp>
      <p:pic>
        <p:nvPicPr>
          <p:cNvPr id="191" name="Picture 190" descr="Generic Router 1.png"/>
          <p:cNvPicPr>
            <a:picLocks noChangeAspect="1"/>
          </p:cNvPicPr>
          <p:nvPr/>
        </p:nvPicPr>
        <p:blipFill>
          <a:blip r:embed="rId5" cstate="print"/>
          <a:stretch>
            <a:fillRect/>
          </a:stretch>
        </p:blipFill>
        <p:spPr>
          <a:xfrm>
            <a:off x="7385600" y="4246748"/>
            <a:ext cx="532014" cy="399011"/>
          </a:xfrm>
          <a:prstGeom prst="rect">
            <a:avLst/>
          </a:prstGeom>
        </p:spPr>
      </p:pic>
      <p:cxnSp>
        <p:nvCxnSpPr>
          <p:cNvPr id="192" name="Straight Connector 191"/>
          <p:cNvCxnSpPr>
            <a:endCxn id="174" idx="2"/>
          </p:cNvCxnSpPr>
          <p:nvPr/>
        </p:nvCxnSpPr>
        <p:spPr>
          <a:xfrm>
            <a:off x="7645631" y="4948439"/>
            <a:ext cx="600076" cy="1"/>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91" idx="2"/>
          </p:cNvCxnSpPr>
          <p:nvPr/>
        </p:nvCxnSpPr>
        <p:spPr>
          <a:xfrm flipV="1">
            <a:off x="7645631" y="4645759"/>
            <a:ext cx="5976" cy="30268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91" idx="0"/>
          </p:cNvCxnSpPr>
          <p:nvPr/>
        </p:nvCxnSpPr>
        <p:spPr>
          <a:xfrm flipV="1">
            <a:off x="7651607" y="3524572"/>
            <a:ext cx="0" cy="722177"/>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645632" y="3524571"/>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3997510" y="981458"/>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3997510" y="972884"/>
            <a:ext cx="1666056" cy="8573"/>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endCxn id="202" idx="0"/>
          </p:cNvCxnSpPr>
          <p:nvPr/>
        </p:nvCxnSpPr>
        <p:spPr>
          <a:xfrm>
            <a:off x="5663565" y="972980"/>
            <a:ext cx="3058" cy="113401"/>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02" name="Rounded Rectangle 201"/>
          <p:cNvSpPr/>
          <p:nvPr/>
        </p:nvSpPr>
        <p:spPr>
          <a:xfrm>
            <a:off x="4888877" y="1086381"/>
            <a:ext cx="1555493" cy="458439"/>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a:solidFill>
                  <a:schemeClr val="bg1">
                    <a:lumMod val="75000"/>
                  </a:schemeClr>
                </a:solidFill>
              </a:rPr>
              <a:t>Apply Policy</a:t>
            </a:r>
          </a:p>
          <a:p>
            <a:pPr algn="ctr"/>
            <a:r>
              <a:rPr lang="en-US" sz="1200" b="1" dirty="0">
                <a:solidFill>
                  <a:schemeClr val="bg1">
                    <a:lumMod val="75000"/>
                  </a:schemeClr>
                </a:solidFill>
              </a:rPr>
              <a:t>VN R ↔ L3VPN</a:t>
            </a:r>
          </a:p>
        </p:txBody>
      </p:sp>
      <p:sp>
        <p:nvSpPr>
          <p:cNvPr id="204" name="TextBox 203"/>
          <p:cNvSpPr txBox="1"/>
          <p:nvPr/>
        </p:nvSpPr>
        <p:spPr>
          <a:xfrm>
            <a:off x="2049536" y="1923544"/>
            <a:ext cx="1727876" cy="630238"/>
          </a:xfrm>
          <a:prstGeom prst="rect">
            <a:avLst/>
          </a:prstGeom>
          <a:noFill/>
          <a:ln>
            <a:noFill/>
          </a:ln>
        </p:spPr>
        <p:txBody>
          <a:bodyPr wrap="square" lIns="0" tIns="0" rIns="0" bIns="0" rtlCol="0" anchor="ctr" anchorCtr="0">
            <a:noAutofit/>
          </a:bodyPr>
          <a:lstStyle/>
          <a:p>
            <a:pPr algn="r"/>
            <a:r>
              <a:rPr lang="en-US" sz="1400" dirty="0" smtClean="0"/>
              <a:t>BGP:</a:t>
            </a:r>
            <a:br>
              <a:rPr lang="en-US" sz="1400" dirty="0" smtClean="0"/>
            </a:br>
            <a:r>
              <a:rPr lang="en-US" sz="1400" dirty="0" smtClean="0"/>
              <a:t>Exchange routes</a:t>
            </a:r>
          </a:p>
          <a:p>
            <a:pPr algn="r"/>
            <a:r>
              <a:rPr lang="en-US" sz="1400" dirty="0" smtClean="0"/>
              <a:t>Create tunnels</a:t>
            </a:r>
          </a:p>
        </p:txBody>
      </p:sp>
      <p:cxnSp>
        <p:nvCxnSpPr>
          <p:cNvPr id="225" name="Straight Connector 224"/>
          <p:cNvCxnSpPr>
            <a:stCxn id="212" idx="0"/>
            <a:endCxn id="20" idx="2"/>
          </p:cNvCxnSpPr>
          <p:nvPr/>
        </p:nvCxnSpPr>
        <p:spPr>
          <a:xfrm flipV="1">
            <a:off x="3186211" y="4907757"/>
            <a:ext cx="1505807" cy="29120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12" idx="0"/>
            <a:endCxn id="148" idx="3"/>
          </p:cNvCxnSpPr>
          <p:nvPr/>
        </p:nvCxnSpPr>
        <p:spPr>
          <a:xfrm flipH="1" flipV="1">
            <a:off x="1791450" y="4902075"/>
            <a:ext cx="1394760" cy="296888"/>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5" cstate="print"/>
          <a:stretch>
            <a:fillRect/>
          </a:stretch>
        </p:blipFill>
        <p:spPr>
          <a:xfrm>
            <a:off x="2928001" y="5198964"/>
            <a:ext cx="516419" cy="387314"/>
          </a:xfrm>
          <a:prstGeom prst="rect">
            <a:avLst/>
          </a:prstGeom>
        </p:spPr>
      </p:pic>
      <p:sp>
        <p:nvSpPr>
          <p:cNvPr id="223" name="Oval 222"/>
          <p:cNvSpPr/>
          <p:nvPr/>
        </p:nvSpPr>
        <p:spPr>
          <a:xfrm>
            <a:off x="3055773" y="5219265"/>
            <a:ext cx="248603" cy="186452"/>
          </a:xfrm>
          <a:prstGeom prst="ellipse">
            <a:avLst/>
          </a:prstGeom>
          <a:solidFill>
            <a:srgbClr val="0A0AC8"/>
          </a:solidFill>
          <a:ln>
            <a:solidFill>
              <a:schemeClr val="bg1"/>
            </a:solidFill>
          </a:ln>
        </p:spPr>
        <p:txBody>
          <a:bodyPr wrap="square" lIns="0" tIns="0" rIns="0" bIns="0" rtlCol="0" anchor="ctr" anchorCtr="0">
            <a:noAutofit/>
          </a:bodyPr>
          <a:lstStyle/>
          <a:p>
            <a:pPr algn="ctr"/>
            <a:endParaRPr lang="en-US" sz="1400" b="1">
              <a:solidFill>
                <a:schemeClr val="bg1"/>
              </a:solidFill>
            </a:endParaRPr>
          </a:p>
        </p:txBody>
      </p:sp>
      <p:cxnSp>
        <p:nvCxnSpPr>
          <p:cNvPr id="207" name="Straight Connector 206"/>
          <p:cNvCxnSpPr>
            <a:endCxn id="212" idx="0"/>
          </p:cNvCxnSpPr>
          <p:nvPr/>
        </p:nvCxnSpPr>
        <p:spPr>
          <a:xfrm flipH="1">
            <a:off x="3186210" y="1544819"/>
            <a:ext cx="874036" cy="3654144"/>
          </a:xfrm>
          <a:prstGeom prst="line">
            <a:avLst/>
          </a:prstGeom>
          <a:ln w="1905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29" name="Freeform 228"/>
          <p:cNvSpPr/>
          <p:nvPr/>
        </p:nvSpPr>
        <p:spPr>
          <a:xfrm>
            <a:off x="1766018" y="3767631"/>
            <a:ext cx="1405890" cy="1431608"/>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 name="connsiteX0" fmla="*/ 0 w 1199832"/>
              <a:gd name="connsiteY0" fmla="*/ 0 h 1590675"/>
              <a:gd name="connsiteX1" fmla="*/ 342899 w 1199832"/>
              <a:gd name="connsiteY1" fmla="*/ 647700 h 1590675"/>
              <a:gd name="connsiteX2" fmla="*/ 1171575 w 1199832"/>
              <a:gd name="connsiteY2" fmla="*/ 1590675 h 1590675"/>
              <a:gd name="connsiteX0" fmla="*/ 0 w 1171575"/>
              <a:gd name="connsiteY0" fmla="*/ 0 h 1590675"/>
              <a:gd name="connsiteX1" fmla="*/ 342899 w 1171575"/>
              <a:gd name="connsiteY1" fmla="*/ 647700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604836 w 1171575"/>
              <a:gd name="connsiteY1" fmla="*/ 614363 h 1590675"/>
              <a:gd name="connsiteX2" fmla="*/ 1171575 w 1171575"/>
              <a:gd name="connsiteY2" fmla="*/ 1590675 h 1590675"/>
            </a:gdLst>
            <a:ahLst/>
            <a:cxnLst>
              <a:cxn ang="0">
                <a:pos x="connsiteX0" y="connsiteY0"/>
              </a:cxn>
              <a:cxn ang="0">
                <a:pos x="connsiteX1" y="connsiteY1"/>
              </a:cxn>
              <a:cxn ang="0">
                <a:pos x="connsiteX2" y="connsiteY2"/>
              </a:cxn>
            </a:cxnLst>
            <a:rect l="l" t="t" r="r" b="b"/>
            <a:pathLst>
              <a:path w="1171575" h="1590675">
                <a:moveTo>
                  <a:pt x="0" y="0"/>
                </a:moveTo>
                <a:cubicBezTo>
                  <a:pt x="246061" y="199232"/>
                  <a:pt x="474281" y="439785"/>
                  <a:pt x="604836" y="614363"/>
                </a:cubicBezTo>
                <a:cubicBezTo>
                  <a:pt x="741362" y="796926"/>
                  <a:pt x="968375" y="1121568"/>
                  <a:pt x="1171575" y="1590675"/>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1" name="Group 50"/>
          <p:cNvGrpSpPr/>
          <p:nvPr/>
        </p:nvGrpSpPr>
        <p:grpSpPr>
          <a:xfrm>
            <a:off x="3097348" y="5279826"/>
            <a:ext cx="157364" cy="61002"/>
            <a:chOff x="1969141" y="5926004"/>
            <a:chExt cx="131137" cy="67780"/>
          </a:xfrm>
        </p:grpSpPr>
        <p:cxnSp>
          <p:nvCxnSpPr>
            <p:cNvPr id="269" name="Straight Connector 268"/>
            <p:cNvCxnSpPr/>
            <p:nvPr/>
          </p:nvCxnSpPr>
          <p:spPr>
            <a:xfrm>
              <a:off x="1969141" y="5926181"/>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2023909" y="5926006"/>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2076301" y="5926004"/>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969147" y="5961902"/>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023915" y="5961727"/>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076307" y="5961725"/>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1971534" y="5992860"/>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2026302" y="5992685"/>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078694" y="5992683"/>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323" name="Oval 322"/>
          <p:cNvSpPr/>
          <p:nvPr/>
        </p:nvSpPr>
        <p:spPr>
          <a:xfrm>
            <a:off x="1407117" y="3685856"/>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324" name="Straight Connector 323"/>
          <p:cNvCxnSpPr/>
          <p:nvPr/>
        </p:nvCxnSpPr>
        <p:spPr>
          <a:xfrm>
            <a:off x="1445709" y="374050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1445709" y="3779077"/>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1551410" y="374050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551410" y="3779077"/>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445709" y="3817653"/>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1551411" y="3817654"/>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30" name="Oval 329"/>
          <p:cNvSpPr/>
          <p:nvPr/>
        </p:nvSpPr>
        <p:spPr>
          <a:xfrm>
            <a:off x="1407116" y="4813134"/>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331" name="Straight Connector 330"/>
          <p:cNvCxnSpPr/>
          <p:nvPr/>
        </p:nvCxnSpPr>
        <p:spPr>
          <a:xfrm>
            <a:off x="1445192" y="487027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445192" y="490885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550893" y="487027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550893" y="490885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1445192" y="4947426"/>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1550894" y="4947427"/>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37" name="Oval 336"/>
          <p:cNvSpPr/>
          <p:nvPr/>
        </p:nvSpPr>
        <p:spPr>
          <a:xfrm>
            <a:off x="5429594" y="4810357"/>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338" name="Straight Connector 337"/>
          <p:cNvCxnSpPr/>
          <p:nvPr/>
        </p:nvCxnSpPr>
        <p:spPr>
          <a:xfrm>
            <a:off x="5469304" y="4862269"/>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469304" y="490084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5575005" y="4862269"/>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5575005" y="490084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469304" y="493942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5575006" y="4939422"/>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V="1">
            <a:off x="1531419" y="3507195"/>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05" name="Title 1"/>
          <p:cNvSpPr>
            <a:spLocks noGrp="1"/>
          </p:cNvSpPr>
          <p:nvPr>
            <p:ph type="title"/>
          </p:nvPr>
        </p:nvSpPr>
        <p:spPr>
          <a:xfrm>
            <a:off x="558116" y="230429"/>
            <a:ext cx="10140364" cy="666598"/>
          </a:xfrm>
        </p:spPr>
        <p:txBody>
          <a:bodyPr/>
          <a:lstStyle/>
          <a:p>
            <a:pPr>
              <a:spcAft>
                <a:spcPts val="526"/>
              </a:spcAft>
            </a:pPr>
            <a:r>
              <a:rPr lang="zh-CN" altLang="en-US" sz="1800" dirty="0" smtClean="0">
                <a:solidFill>
                  <a:srgbClr val="FFFFFF"/>
                </a:solidFill>
              </a:rPr>
              <a:t>虚拟</a:t>
            </a:r>
            <a:r>
              <a:rPr altLang="zh-CN" sz="1800" dirty="0" smtClean="0">
                <a:solidFill>
                  <a:srgbClr val="FFFFFF"/>
                </a:solidFill>
              </a:rPr>
              <a:t>vrouter</a:t>
            </a:r>
            <a:r>
              <a:rPr lang="zh-CN" altLang="en-US" sz="1800" dirty="0" smtClean="0">
                <a:solidFill>
                  <a:srgbClr val="FFFFFF"/>
                </a:solidFill>
              </a:rPr>
              <a:t>和出口路由器之间建立隧道</a:t>
            </a:r>
            <a:endParaRPr lang="en-US" sz="1800" dirty="0">
              <a:solidFill>
                <a:srgbClr val="FFFFFF"/>
              </a:solidFill>
            </a:endParaRPr>
          </a:p>
        </p:txBody>
      </p:sp>
    </p:spTree>
    <p:custDataLst>
      <p:tags r:id="rId1"/>
    </p:custDataLst>
    <p:extLst>
      <p:ext uri="{BB962C8B-B14F-4D97-AF65-F5344CB8AC3E}">
        <p14:creationId xmlns:p14="http://schemas.microsoft.com/office/powerpoint/2010/main" xmlns="" val="2151299349"/>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p:cNvSpPr txBox="1"/>
          <p:nvPr/>
        </p:nvSpPr>
        <p:spPr>
          <a:xfrm>
            <a:off x="558117" y="4095322"/>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28" name="TextBox 127"/>
          <p:cNvSpPr txBox="1"/>
          <p:nvPr/>
        </p:nvSpPr>
        <p:spPr>
          <a:xfrm>
            <a:off x="558118" y="2968045"/>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42" name="Straight Connector 41"/>
          <p:cNvCxnSpPr>
            <a:stCxn id="31" idx="0"/>
          </p:cNvCxnSpPr>
          <p:nvPr/>
        </p:nvCxnSpPr>
        <p:spPr>
          <a:xfrm flipH="1" flipV="1">
            <a:off x="8505739"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0"/>
          </p:cNvCxnSpPr>
          <p:nvPr/>
        </p:nvCxnSpPr>
        <p:spPr>
          <a:xfrm flipH="1" flipV="1">
            <a:off x="9105814"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p:cNvCxnSpPr>
          <p:nvPr/>
        </p:nvCxnSpPr>
        <p:spPr>
          <a:xfrm flipH="1" flipV="1">
            <a:off x="9705890" y="3524625"/>
            <a:ext cx="1" cy="1988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8118" y="1840767"/>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sp>
        <p:nvSpPr>
          <p:cNvPr id="10" name="Freeform 9"/>
          <p:cNvSpPr/>
          <p:nvPr/>
        </p:nvSpPr>
        <p:spPr>
          <a:xfrm>
            <a:off x="1754505" y="2653190"/>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1780" y="232569"/>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4" name="Straight Connector 243"/>
          <p:cNvCxnSpPr/>
          <p:nvPr/>
        </p:nvCxnSpPr>
        <p:spPr>
          <a:xfrm flipH="1">
            <a:off x="3180075" y="5392620"/>
            <a:ext cx="773437" cy="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1895830" y="4909313"/>
            <a:ext cx="3141905" cy="12125"/>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2591" name="Rectangle 63"/>
          <p:cNvSpPr>
            <a:spLocks noChangeArrowheads="1"/>
          </p:cNvSpPr>
          <p:nvPr/>
        </p:nvSpPr>
        <p:spPr bwMode="auto">
          <a:xfrm>
            <a:off x="0" y="-169277"/>
            <a:ext cx="18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8245707"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G1</a:t>
            </a:r>
          </a:p>
        </p:txBody>
      </p:sp>
      <p:sp>
        <p:nvSpPr>
          <p:cNvPr id="15" name="TextBox 14"/>
          <p:cNvSpPr txBox="1"/>
          <p:nvPr/>
        </p:nvSpPr>
        <p:spPr>
          <a:xfrm>
            <a:off x="9445858"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G3</a:t>
            </a:r>
          </a:p>
        </p:txBody>
      </p:sp>
      <p:cxnSp>
        <p:nvCxnSpPr>
          <p:cNvPr id="17" name="Straight Connector 16"/>
          <p:cNvCxnSpPr>
            <a:stCxn id="4" idx="0"/>
          </p:cNvCxnSpPr>
          <p:nvPr/>
        </p:nvCxnSpPr>
        <p:spPr>
          <a:xfrm flipH="1" flipV="1">
            <a:off x="8505739"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flipV="1">
            <a:off x="9705890"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45707"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R1</a:t>
            </a:r>
          </a:p>
        </p:txBody>
      </p:sp>
      <p:sp>
        <p:nvSpPr>
          <p:cNvPr id="32" name="TextBox 31"/>
          <p:cNvSpPr txBox="1"/>
          <p:nvPr/>
        </p:nvSpPr>
        <p:spPr>
          <a:xfrm>
            <a:off x="8845783"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R2</a:t>
            </a:r>
          </a:p>
        </p:txBody>
      </p:sp>
      <p:sp>
        <p:nvSpPr>
          <p:cNvPr id="33" name="TextBox 32"/>
          <p:cNvSpPr txBox="1"/>
          <p:nvPr/>
        </p:nvSpPr>
        <p:spPr>
          <a:xfrm>
            <a:off x="9445858" y="3723508"/>
            <a:ext cx="520064" cy="448342"/>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VM</a:t>
            </a:r>
            <a:br>
              <a:rPr lang="en-US" dirty="0"/>
            </a:br>
            <a:r>
              <a:rPr lang="en-US" dirty="0"/>
              <a:t>R3</a:t>
            </a:r>
          </a:p>
        </p:txBody>
      </p:sp>
      <p:grpSp>
        <p:nvGrpSpPr>
          <p:cNvPr id="34" name="Group 33"/>
          <p:cNvGrpSpPr/>
          <p:nvPr/>
        </p:nvGrpSpPr>
        <p:grpSpPr>
          <a:xfrm>
            <a:off x="8245706" y="2899003"/>
            <a:ext cx="1766388" cy="737313"/>
            <a:chOff x="3224213" y="1252727"/>
            <a:chExt cx="1471990" cy="819237"/>
          </a:xfrm>
        </p:grpSpPr>
        <p:grpSp>
          <p:nvGrpSpPr>
            <p:cNvPr id="35" name="Group 34"/>
            <p:cNvGrpSpPr/>
            <p:nvPr/>
          </p:nvGrpSpPr>
          <p:grpSpPr>
            <a:xfrm>
              <a:off x="3224213" y="1252727"/>
              <a:ext cx="1471990" cy="819237"/>
              <a:chOff x="3358221" y="4043480"/>
              <a:chExt cx="1757838" cy="978326"/>
            </a:xfrm>
            <a:solidFill>
              <a:srgbClr val="0AC80A"/>
            </a:solidFill>
          </p:grpSpPr>
          <p:sp>
            <p:nvSpPr>
              <p:cNvPr id="37" name="Oval 36"/>
              <p:cNvSpPr/>
              <p:nvPr/>
            </p:nvSpPr>
            <p:spPr>
              <a:xfrm>
                <a:off x="3358221" y="4401038"/>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8" name="Rectangle 37"/>
              <p:cNvSpPr/>
              <p:nvPr/>
            </p:nvSpPr>
            <p:spPr>
              <a:xfrm>
                <a:off x="3650280" y="4777354"/>
                <a:ext cx="1279075" cy="244452"/>
              </a:xfrm>
              <a:prstGeom prst="rect">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39" name="Oval 38"/>
              <p:cNvSpPr/>
              <p:nvPr/>
            </p:nvSpPr>
            <p:spPr>
              <a:xfrm>
                <a:off x="3634263" y="4043480"/>
                <a:ext cx="835641" cy="88493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0" name="Oval 39"/>
              <p:cNvSpPr/>
              <p:nvPr/>
            </p:nvSpPr>
            <p:spPr>
              <a:xfrm>
                <a:off x="4280418" y="4280415"/>
                <a:ext cx="583164" cy="617563"/>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sp>
            <p:nvSpPr>
              <p:cNvPr id="41" name="Oval 40"/>
              <p:cNvSpPr/>
              <p:nvPr/>
            </p:nvSpPr>
            <p:spPr>
              <a:xfrm>
                <a:off x="4711689" y="4589196"/>
                <a:ext cx="404370" cy="428222"/>
              </a:xfrm>
              <a:prstGeom prst="ellipse">
                <a:avLst/>
              </a:prstGeom>
              <a:solidFill>
                <a:srgbClr val="C80A0A"/>
              </a:solidFill>
              <a:ln>
                <a:noFill/>
              </a:ln>
            </p:spPr>
            <p:txBody>
              <a:bodyPr wrap="square" lIns="0" tIns="0" rIns="0" bIns="0" rtlCol="0" anchor="ctr" anchorCtr="0">
                <a:noAutofit/>
              </a:bodyPr>
              <a:lstStyle/>
              <a:p>
                <a:pPr algn="ctr"/>
                <a:endParaRPr lang="en-US" sz="1200" b="1">
                  <a:solidFill>
                    <a:schemeClr val="bg1"/>
                  </a:solidFill>
                </a:endParaRPr>
              </a:p>
            </p:txBody>
          </p:sp>
        </p:grpSp>
        <p:sp>
          <p:nvSpPr>
            <p:cNvPr id="36" name="TextBox 35"/>
            <p:cNvSpPr txBox="1"/>
            <p:nvPr/>
          </p:nvSpPr>
          <p:spPr>
            <a:xfrm>
              <a:off x="3529013" y="1549456"/>
              <a:ext cx="773499" cy="444301"/>
            </a:xfrm>
            <a:prstGeom prst="rect">
              <a:avLst/>
            </a:prstGeom>
            <a:solidFill>
              <a:srgbClr val="C80A0A"/>
            </a:solidFill>
            <a:ln>
              <a:noFill/>
            </a:ln>
          </p:spPr>
          <p:txBody>
            <a:bodyPr wrap="square" lIns="0" tIns="0" rIns="0" bIns="0" rtlCol="0" anchor="ctr" anchorCtr="0">
              <a:noAutofit/>
            </a:bodyPr>
            <a:lstStyle>
              <a:defPPr>
                <a:defRPr lang="en-US"/>
              </a:defPPr>
              <a:lvl1pPr algn="ctr">
                <a:defRPr sz="1200" b="1">
                  <a:solidFill>
                    <a:schemeClr val="bg1"/>
                  </a:solidFill>
                </a:defRPr>
              </a:lvl1pPr>
            </a:lstStyle>
            <a:p>
              <a:r>
                <a:rPr lang="en-US" dirty="0"/>
                <a:t>VN R</a:t>
              </a:r>
            </a:p>
          </p:txBody>
        </p:sp>
      </p:grpSp>
      <p:cxnSp>
        <p:nvCxnSpPr>
          <p:cNvPr id="97" name="Straight Connector 96"/>
          <p:cNvCxnSpPr/>
          <p:nvPr/>
        </p:nvCxnSpPr>
        <p:spPr>
          <a:xfrm>
            <a:off x="558118" y="245372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58118" y="3581005"/>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61" name="Picture 2"/>
          <p:cNvPicPr>
            <a:picLocks noChangeAspect="1" noChangeArrowheads="1"/>
          </p:cNvPicPr>
          <p:nvPr/>
        </p:nvPicPr>
        <p:blipFill>
          <a:blip r:embed="rId4" cstate="print"/>
          <a:srcRect/>
          <a:stretch>
            <a:fillRect/>
          </a:stretch>
        </p:blipFill>
        <p:spPr bwMode="auto">
          <a:xfrm>
            <a:off x="2277335" y="4705029"/>
            <a:ext cx="519604" cy="389703"/>
          </a:xfrm>
          <a:prstGeom prst="rect">
            <a:avLst/>
          </a:prstGeom>
          <a:noFill/>
        </p:spPr>
      </p:pic>
      <p:pic>
        <p:nvPicPr>
          <p:cNvPr id="162" name="Picture 2"/>
          <p:cNvPicPr>
            <a:picLocks noChangeAspect="1" noChangeArrowheads="1"/>
          </p:cNvPicPr>
          <p:nvPr/>
        </p:nvPicPr>
        <p:blipFill>
          <a:blip r:embed="rId4" cstate="print"/>
          <a:srcRect/>
          <a:stretch>
            <a:fillRect/>
          </a:stretch>
        </p:blipFill>
        <p:spPr bwMode="auto">
          <a:xfrm>
            <a:off x="2926632" y="4704091"/>
            <a:ext cx="519604" cy="389703"/>
          </a:xfrm>
          <a:prstGeom prst="rect">
            <a:avLst/>
          </a:prstGeom>
          <a:noFill/>
        </p:spPr>
      </p:pic>
      <p:pic>
        <p:nvPicPr>
          <p:cNvPr id="163" name="Picture 2"/>
          <p:cNvPicPr>
            <a:picLocks noChangeAspect="1" noChangeArrowheads="1"/>
          </p:cNvPicPr>
          <p:nvPr/>
        </p:nvPicPr>
        <p:blipFill>
          <a:blip r:embed="rId4" cstate="print"/>
          <a:srcRect/>
          <a:stretch>
            <a:fillRect/>
          </a:stretch>
        </p:blipFill>
        <p:spPr bwMode="auto">
          <a:xfrm>
            <a:off x="3608594" y="4703706"/>
            <a:ext cx="519604" cy="389703"/>
          </a:xfrm>
          <a:prstGeom prst="rect">
            <a:avLst/>
          </a:prstGeom>
          <a:noFill/>
        </p:spPr>
      </p:pic>
      <p:sp>
        <p:nvSpPr>
          <p:cNvPr id="165" name="TextBox 164"/>
          <p:cNvSpPr txBox="1"/>
          <p:nvPr/>
        </p:nvSpPr>
        <p:spPr>
          <a:xfrm>
            <a:off x="4580596" y="1837990"/>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169" name="Straight Connector 168"/>
          <p:cNvCxnSpPr/>
          <p:nvPr/>
        </p:nvCxnSpPr>
        <p:spPr>
          <a:xfrm>
            <a:off x="4580596" y="2450951"/>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12" name="Picture 211" descr="Generic Router 1.png"/>
          <p:cNvPicPr>
            <a:picLocks noChangeAspect="1"/>
          </p:cNvPicPr>
          <p:nvPr/>
        </p:nvPicPr>
        <p:blipFill>
          <a:blip r:embed="rId5" cstate="print"/>
          <a:stretch>
            <a:fillRect/>
          </a:stretch>
        </p:blipFill>
        <p:spPr>
          <a:xfrm>
            <a:off x="2928001" y="5198964"/>
            <a:ext cx="516419" cy="387314"/>
          </a:xfrm>
          <a:prstGeom prst="rect">
            <a:avLst/>
          </a:prstGeom>
        </p:spPr>
      </p:pic>
      <p:grpSp>
        <p:nvGrpSpPr>
          <p:cNvPr id="214" name="Group 213"/>
          <p:cNvGrpSpPr/>
          <p:nvPr/>
        </p:nvGrpSpPr>
        <p:grpSpPr>
          <a:xfrm>
            <a:off x="3518083" y="5183022"/>
            <a:ext cx="956448" cy="399234"/>
            <a:chOff x="3358221" y="4043480"/>
            <a:chExt cx="1757838" cy="978326"/>
          </a:xfrm>
          <a:solidFill>
            <a:srgbClr val="0A0AC8"/>
          </a:solidFill>
        </p:grpSpPr>
        <p:sp>
          <p:nvSpPr>
            <p:cNvPr id="216" name="Oval 215"/>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TextBox 221"/>
          <p:cNvSpPr txBox="1"/>
          <p:nvPr/>
        </p:nvSpPr>
        <p:spPr>
          <a:xfrm>
            <a:off x="1818798" y="1089629"/>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OpenStack</a:t>
            </a:r>
            <a:endParaRPr lang="en-US" sz="1200" b="1" dirty="0">
              <a:solidFill>
                <a:schemeClr val="bg1"/>
              </a:solidFill>
            </a:endParaRPr>
          </a:p>
        </p:txBody>
      </p:sp>
      <p:sp>
        <p:nvSpPr>
          <p:cNvPr id="237" name="TextBox 236"/>
          <p:cNvSpPr txBox="1"/>
          <p:nvPr/>
        </p:nvSpPr>
        <p:spPr>
          <a:xfrm>
            <a:off x="3367046" y="1087492"/>
            <a:ext cx="1337713" cy="457328"/>
          </a:xfrm>
          <a:prstGeom prst="rect">
            <a:avLst/>
          </a:prstGeom>
          <a:solidFill>
            <a:schemeClr val="accent2"/>
          </a:solidFill>
          <a:ln>
            <a:noFill/>
          </a:ln>
        </p:spPr>
        <p:txBody>
          <a:bodyPr wrap="square" lIns="0" tIns="0" rIns="0" bIns="0" rtlCol="0" anchor="ctr" anchorCtr="0">
            <a:noAutofit/>
          </a:bodyPr>
          <a:lstStyle/>
          <a:p>
            <a:pPr algn="ctr"/>
            <a:r>
              <a:rPr lang="en-US" sz="1200" b="1" dirty="0" smtClean="0">
                <a:solidFill>
                  <a:schemeClr val="bg1"/>
                </a:solidFill>
              </a:rPr>
              <a:t>Contrail</a:t>
            </a:r>
            <a:br>
              <a:rPr lang="en-US" sz="1200" b="1" dirty="0" smtClean="0">
                <a:solidFill>
                  <a:schemeClr val="bg1"/>
                </a:solidFill>
              </a:rPr>
            </a:br>
            <a:r>
              <a:rPr lang="en-US" sz="1200" b="1" dirty="0" smtClean="0">
                <a:solidFill>
                  <a:schemeClr val="bg1"/>
                </a:solidFill>
              </a:rPr>
              <a:t>Controller</a:t>
            </a:r>
          </a:p>
        </p:txBody>
      </p:sp>
      <p:sp>
        <p:nvSpPr>
          <p:cNvPr id="238" name="TextBox 237"/>
          <p:cNvSpPr txBox="1"/>
          <p:nvPr/>
        </p:nvSpPr>
        <p:spPr>
          <a:xfrm>
            <a:off x="2404716" y="1470632"/>
            <a:ext cx="664726"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Neutron</a:t>
            </a:r>
            <a:endParaRPr lang="en-US" sz="800" dirty="0">
              <a:solidFill>
                <a:srgbClr val="FFFFFF"/>
              </a:solidFill>
            </a:endParaRPr>
          </a:p>
        </p:txBody>
      </p:sp>
      <p:sp>
        <p:nvSpPr>
          <p:cNvPr id="239" name="TextBox 238"/>
          <p:cNvSpPr txBox="1"/>
          <p:nvPr/>
        </p:nvSpPr>
        <p:spPr>
          <a:xfrm>
            <a:off x="1909445" y="1472706"/>
            <a:ext cx="411244" cy="203343"/>
          </a:xfrm>
          <a:prstGeom prst="rect">
            <a:avLst/>
          </a:prstGeom>
          <a:solidFill>
            <a:schemeClr val="bg1">
              <a:lumMod val="65000"/>
            </a:schemeClr>
          </a:solidFill>
          <a:ln>
            <a:solidFill>
              <a:schemeClr val="bg1"/>
            </a:solidFill>
          </a:ln>
        </p:spPr>
        <p:txBody>
          <a:bodyPr wrap="square" lIns="0" tIns="0" rIns="0" bIns="0" rtlCol="0" anchor="ctr" anchorCtr="0">
            <a:noAutofit/>
          </a:bodyPr>
          <a:lstStyle/>
          <a:p>
            <a:pPr algn="ctr"/>
            <a:r>
              <a:rPr lang="en-US" sz="800" dirty="0" smtClean="0">
                <a:solidFill>
                  <a:srgbClr val="FFFFFF"/>
                </a:solidFill>
              </a:rPr>
              <a:t>Nova</a:t>
            </a:r>
            <a:endParaRPr lang="en-US" sz="800" dirty="0">
              <a:solidFill>
                <a:srgbClr val="FFFFFF"/>
              </a:solidFill>
            </a:endParaRPr>
          </a:p>
        </p:txBody>
      </p:sp>
      <p:cxnSp>
        <p:nvCxnSpPr>
          <p:cNvPr id="246" name="Straight Connector 245"/>
          <p:cNvCxnSpPr>
            <a:stCxn id="162" idx="2"/>
            <a:endCxn id="212" idx="0"/>
          </p:cNvCxnSpPr>
          <p:nvPr/>
        </p:nvCxnSpPr>
        <p:spPr>
          <a:xfrm flipH="1">
            <a:off x="3186211" y="5093793"/>
            <a:ext cx="224" cy="10517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687330" y="981457"/>
            <a:ext cx="0" cy="4550267"/>
          </a:xfrm>
          <a:prstGeom prst="line">
            <a:avLst/>
          </a:prstGeom>
          <a:ln w="15875" cap="rnd">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44126" y="5228306"/>
            <a:ext cx="1497588" cy="457328"/>
          </a:xfrm>
          <a:prstGeom prst="rect">
            <a:avLst/>
          </a:prstGeom>
          <a:noFill/>
          <a:ln>
            <a:noFill/>
          </a:ln>
        </p:spPr>
        <p:txBody>
          <a:bodyPr wrap="square" lIns="0" tIns="0" rIns="0" bIns="0" rtlCol="0" anchor="ctr" anchorCtr="0">
            <a:noAutofit/>
          </a:bodyPr>
          <a:lstStyle/>
          <a:p>
            <a:r>
              <a:rPr lang="en-US" b="1" dirty="0" smtClean="0"/>
              <a:t>PHYSICAL</a:t>
            </a:r>
          </a:p>
        </p:txBody>
      </p:sp>
      <p:sp>
        <p:nvSpPr>
          <p:cNvPr id="255" name="TextBox 254"/>
          <p:cNvSpPr txBox="1"/>
          <p:nvPr/>
        </p:nvSpPr>
        <p:spPr>
          <a:xfrm>
            <a:off x="6800726" y="5236371"/>
            <a:ext cx="1316633" cy="457328"/>
          </a:xfrm>
          <a:prstGeom prst="rect">
            <a:avLst/>
          </a:prstGeom>
          <a:noFill/>
          <a:ln>
            <a:noFill/>
          </a:ln>
        </p:spPr>
        <p:txBody>
          <a:bodyPr wrap="square" lIns="0" tIns="0" rIns="0" bIns="0" rtlCol="0" anchor="ctr" anchorCtr="0">
            <a:noAutofit/>
          </a:bodyPr>
          <a:lstStyle/>
          <a:p>
            <a:r>
              <a:rPr lang="en-US" b="1" dirty="0" smtClean="0"/>
              <a:t>LOGICAL</a:t>
            </a:r>
          </a:p>
        </p:txBody>
      </p:sp>
      <p:sp>
        <p:nvSpPr>
          <p:cNvPr id="3" name="Rectangle 2"/>
          <p:cNvSpPr/>
          <p:nvPr/>
        </p:nvSpPr>
        <p:spPr>
          <a:xfrm>
            <a:off x="1914525" y="4566856"/>
            <a:ext cx="2660938" cy="622975"/>
          </a:xfrm>
          <a:prstGeom prst="rect">
            <a:avLst/>
          </a:prstGeom>
          <a:solidFill>
            <a:schemeClr val="bg1">
              <a:alpha val="75000"/>
            </a:schemeClr>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TextBox 196"/>
          <p:cNvSpPr txBox="1"/>
          <p:nvPr/>
        </p:nvSpPr>
        <p:spPr>
          <a:xfrm>
            <a:off x="4580595" y="4092546"/>
            <a:ext cx="1337713" cy="988628"/>
          </a:xfrm>
          <a:prstGeom prst="rect">
            <a:avLst/>
          </a:prstGeom>
          <a:solidFill>
            <a:schemeClr val="accent2"/>
          </a:solidFill>
          <a:ln>
            <a:noFill/>
          </a:ln>
        </p:spPr>
        <p:txBody>
          <a:bodyPr wrap="square" lIns="0" tIns="0" rIns="0" bIns="0" rtlCol="0" anchor="ctr" anchorCtr="0">
            <a:noAutofit/>
          </a:bodyPr>
          <a:lstStyle/>
          <a:p>
            <a:pPr algn="ctr"/>
            <a:endParaRPr lang="en-US" sz="1200" b="1" dirty="0">
              <a:solidFill>
                <a:schemeClr val="bg1"/>
              </a:solidFill>
            </a:endParaRPr>
          </a:p>
        </p:txBody>
      </p:sp>
      <p:cxnSp>
        <p:nvCxnSpPr>
          <p:cNvPr id="201" name="Straight Connector 200"/>
          <p:cNvCxnSpPr/>
          <p:nvPr/>
        </p:nvCxnSpPr>
        <p:spPr>
          <a:xfrm>
            <a:off x="4580595" y="4705507"/>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8245706" y="1342546"/>
            <a:ext cx="1766388" cy="737313"/>
            <a:chOff x="3224213" y="1252727"/>
            <a:chExt cx="1471990" cy="819237"/>
          </a:xfrm>
        </p:grpSpPr>
        <p:grpSp>
          <p:nvGrpSpPr>
            <p:cNvPr id="93" name="Group 92"/>
            <p:cNvGrpSpPr/>
            <p:nvPr/>
          </p:nvGrpSpPr>
          <p:grpSpPr>
            <a:xfrm>
              <a:off x="3224213" y="1252727"/>
              <a:ext cx="1471990" cy="819237"/>
              <a:chOff x="3358221" y="4043480"/>
              <a:chExt cx="1757838" cy="978326"/>
            </a:xfrm>
            <a:solidFill>
              <a:srgbClr val="0AC80A"/>
            </a:solidFill>
          </p:grpSpPr>
          <p:sp>
            <p:nvSpPr>
              <p:cNvPr id="95" name="Oval 94"/>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3529013" y="1549456"/>
              <a:ext cx="773499" cy="444301"/>
            </a:xfrm>
            <a:prstGeom prst="rect">
              <a:avLst/>
            </a:prstGeom>
            <a:solidFill>
              <a:srgbClr val="0AC80A"/>
            </a:solidFill>
          </p:spPr>
          <p:txBody>
            <a:bodyPr wrap="square" lIns="0" tIns="0" rIns="0" bIns="0" rtlCol="0" anchor="ctr" anchorCtr="0">
              <a:noAutofit/>
            </a:bodyPr>
            <a:lstStyle/>
            <a:p>
              <a:pPr algn="ctr"/>
              <a:r>
                <a:rPr lang="en-US" sz="1400" b="1" dirty="0" smtClean="0">
                  <a:solidFill>
                    <a:schemeClr val="bg1"/>
                  </a:solidFill>
                </a:rPr>
                <a:t>VN G</a:t>
              </a:r>
              <a:endParaRPr lang="en-US" sz="1400" b="1" dirty="0">
                <a:solidFill>
                  <a:schemeClr val="bg1"/>
                </a:solidFill>
              </a:endParaRPr>
            </a:p>
          </p:txBody>
        </p:sp>
      </p:grpSp>
      <p:sp>
        <p:nvSpPr>
          <p:cNvPr id="106" name="TextBox 105"/>
          <p:cNvSpPr txBox="1"/>
          <p:nvPr/>
        </p:nvSpPr>
        <p:spPr>
          <a:xfrm>
            <a:off x="662948" y="1931575"/>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G1</a:t>
            </a:r>
            <a:endParaRPr lang="en-US" sz="1400" b="1" dirty="0">
              <a:solidFill>
                <a:schemeClr val="bg1"/>
              </a:solidFill>
            </a:endParaRPr>
          </a:p>
        </p:txBody>
      </p:sp>
      <p:sp>
        <p:nvSpPr>
          <p:cNvPr id="102" name="TextBox 101"/>
          <p:cNvSpPr txBox="1"/>
          <p:nvPr/>
        </p:nvSpPr>
        <p:spPr>
          <a:xfrm>
            <a:off x="4685426" y="1928798"/>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G2</a:t>
            </a:r>
            <a:endParaRPr lang="en-US" sz="1400" b="1" dirty="0">
              <a:solidFill>
                <a:schemeClr val="bg1"/>
              </a:solidFill>
            </a:endParaRPr>
          </a:p>
        </p:txBody>
      </p:sp>
      <p:cxnSp>
        <p:nvCxnSpPr>
          <p:cNvPr id="107" name="Straight Connector 106"/>
          <p:cNvCxnSpPr>
            <a:endCxn id="105" idx="0"/>
          </p:cNvCxnSpPr>
          <p:nvPr/>
        </p:nvCxnSpPr>
        <p:spPr>
          <a:xfrm flipH="1">
            <a:off x="922980" y="2379917"/>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02" idx="2"/>
            <a:endCxn id="115" idx="0"/>
          </p:cNvCxnSpPr>
          <p:nvPr/>
        </p:nvCxnSpPr>
        <p:spPr>
          <a:xfrm flipH="1">
            <a:off x="4945458" y="2377141"/>
            <a:ext cx="1" cy="178779"/>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845783" y="2167051"/>
            <a:ext cx="520064" cy="448342"/>
          </a:xfrm>
          <a:prstGeom prst="rect">
            <a:avLst/>
          </a:prstGeom>
          <a:solidFill>
            <a:srgbClr val="0AC80A"/>
          </a:solidFill>
        </p:spPr>
        <p:txBody>
          <a:bodyPr wrap="square" lIns="0" tIns="0" rIns="0" bIns="0" rtlCol="0" anchor="ctr" anchorCtr="0">
            <a:noAutofit/>
          </a:bodyPr>
          <a:lstStyle>
            <a:defPPr>
              <a:defRPr lang="en-US"/>
            </a:defPPr>
            <a:lvl1pPr algn="ctr">
              <a:defRPr sz="1400" b="1">
                <a:solidFill>
                  <a:schemeClr val="bg1"/>
                </a:solidFill>
              </a:defRPr>
            </a:lvl1pPr>
          </a:lstStyle>
          <a:p>
            <a:r>
              <a:rPr lang="en-US" dirty="0"/>
              <a:t>VM</a:t>
            </a:r>
            <a:br>
              <a:rPr lang="en-US" dirty="0"/>
            </a:br>
            <a:r>
              <a:rPr lang="en-US" dirty="0"/>
              <a:t>G2</a:t>
            </a:r>
          </a:p>
        </p:txBody>
      </p:sp>
      <p:cxnSp>
        <p:nvCxnSpPr>
          <p:cNvPr id="124" name="Straight Connector 123"/>
          <p:cNvCxnSpPr>
            <a:stCxn id="122" idx="0"/>
          </p:cNvCxnSpPr>
          <p:nvPr/>
        </p:nvCxnSpPr>
        <p:spPr>
          <a:xfrm flipH="1" flipV="1">
            <a:off x="9105814" y="1968168"/>
            <a:ext cx="1" cy="19888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948" y="3058853"/>
            <a:ext cx="520064" cy="448342"/>
          </a:xfrm>
          <a:prstGeom prst="rect">
            <a:avLst/>
          </a:prstGeom>
          <a:solidFill>
            <a:srgbClr val="0AC80A"/>
          </a:solidFill>
          <a:ln>
            <a:solidFill>
              <a:schemeClr val="bg1"/>
            </a:solidFill>
          </a:ln>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G3</a:t>
            </a:r>
            <a:endParaRPr lang="en-US" sz="1400" b="1" dirty="0">
              <a:solidFill>
                <a:schemeClr val="bg1"/>
              </a:solidFill>
            </a:endParaRPr>
          </a:p>
        </p:txBody>
      </p:sp>
      <p:cxnSp>
        <p:nvCxnSpPr>
          <p:cNvPr id="142" name="Straight Connector 141"/>
          <p:cNvCxnSpPr/>
          <p:nvPr/>
        </p:nvCxnSpPr>
        <p:spPr>
          <a:xfrm flipV="1">
            <a:off x="1791452" y="2644743"/>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1" idx="3"/>
            <a:endCxn id="168" idx="1"/>
          </p:cNvCxnSpPr>
          <p:nvPr/>
        </p:nvCxnSpPr>
        <p:spPr>
          <a:xfrm flipV="1">
            <a:off x="1791452" y="2644743"/>
            <a:ext cx="2893974" cy="1130054"/>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9" idx="0"/>
          </p:cNvCxnSpPr>
          <p:nvPr/>
        </p:nvCxnSpPr>
        <p:spPr>
          <a:xfrm flipH="1">
            <a:off x="922980" y="3507195"/>
            <a:ext cx="1" cy="18351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388" y="3058853"/>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R1</a:t>
            </a:r>
            <a:endParaRPr lang="en-US" sz="1200" b="1" dirty="0">
              <a:solidFill>
                <a:schemeClr val="bg1"/>
              </a:solidFill>
            </a:endParaRPr>
          </a:p>
        </p:txBody>
      </p:sp>
      <p:sp>
        <p:nvSpPr>
          <p:cNvPr id="159" name="TextBox 158"/>
          <p:cNvSpPr txBox="1"/>
          <p:nvPr/>
        </p:nvSpPr>
        <p:spPr>
          <a:xfrm>
            <a:off x="5293864" y="4183354"/>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R3</a:t>
            </a:r>
            <a:endParaRPr lang="en-US" sz="1200" b="1" dirty="0">
              <a:solidFill>
                <a:schemeClr val="bg1"/>
              </a:solidFill>
            </a:endParaRPr>
          </a:p>
        </p:txBody>
      </p:sp>
      <p:sp>
        <p:nvSpPr>
          <p:cNvPr id="180" name="Freeform 179"/>
          <p:cNvSpPr/>
          <p:nvPr/>
        </p:nvSpPr>
        <p:spPr>
          <a:xfrm>
            <a:off x="1708437" y="3772723"/>
            <a:ext cx="457220" cy="1148715"/>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8" name="Rounded Rectangle 147"/>
          <p:cNvSpPr/>
          <p:nvPr/>
        </p:nvSpPr>
        <p:spPr>
          <a:xfrm>
            <a:off x="662946" y="4784495"/>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9" name="Straight Connector 148"/>
          <p:cNvCxnSpPr/>
          <p:nvPr/>
        </p:nvCxnSpPr>
        <p:spPr>
          <a:xfrm>
            <a:off x="558117" y="4708283"/>
            <a:ext cx="1337713" cy="1124"/>
          </a:xfrm>
          <a:prstGeom prst="line">
            <a:avLst/>
          </a:prstGeom>
          <a:ln w="15875" cap="rnd">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271386" y="4186131"/>
            <a:ext cx="520064" cy="448342"/>
          </a:xfrm>
          <a:prstGeom prst="rect">
            <a:avLst/>
          </a:prstGeom>
          <a:solidFill>
            <a:srgbClr val="C80A0A"/>
          </a:solidFill>
          <a:ln>
            <a:solidFill>
              <a:schemeClr val="bg1"/>
            </a:solidFill>
          </a:ln>
        </p:spPr>
        <p:txBody>
          <a:bodyPr wrap="square" lIns="0" tIns="0" rIns="0" bIns="0" rtlCol="0" anchor="ctr" anchorCtr="0">
            <a:noAutofit/>
          </a:bodyPr>
          <a:lstStyle/>
          <a:p>
            <a:pPr algn="ctr"/>
            <a:r>
              <a:rPr lang="en-US" sz="1200" b="1" dirty="0" smtClean="0">
                <a:solidFill>
                  <a:schemeClr val="bg1"/>
                </a:solidFill>
              </a:rPr>
              <a:t>VM</a:t>
            </a:r>
            <a:br>
              <a:rPr lang="en-US" sz="1200" b="1" dirty="0" smtClean="0">
                <a:solidFill>
                  <a:schemeClr val="bg1"/>
                </a:solidFill>
              </a:rPr>
            </a:br>
            <a:r>
              <a:rPr lang="en-US" sz="1200" b="1" dirty="0" smtClean="0">
                <a:solidFill>
                  <a:schemeClr val="bg1"/>
                </a:solidFill>
              </a:rPr>
              <a:t>R2</a:t>
            </a:r>
            <a:endParaRPr lang="en-US" sz="1200" b="1" dirty="0">
              <a:solidFill>
                <a:schemeClr val="bg1"/>
              </a:solidFill>
            </a:endParaRPr>
          </a:p>
        </p:txBody>
      </p:sp>
      <p:cxnSp>
        <p:nvCxnSpPr>
          <p:cNvPr id="178" name="Straight Connector 177"/>
          <p:cNvCxnSpPr>
            <a:endCxn id="143" idx="2"/>
          </p:cNvCxnSpPr>
          <p:nvPr/>
        </p:nvCxnSpPr>
        <p:spPr>
          <a:xfrm flipV="1">
            <a:off x="1531418" y="4634473"/>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48" idx="3"/>
            <a:endCxn id="200" idx="1"/>
          </p:cNvCxnSpPr>
          <p:nvPr/>
        </p:nvCxnSpPr>
        <p:spPr>
          <a:xfrm flipV="1">
            <a:off x="1791451" y="4899299"/>
            <a:ext cx="2893974" cy="277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0" idx="0"/>
            <a:endCxn id="200" idx="1"/>
          </p:cNvCxnSpPr>
          <p:nvPr/>
        </p:nvCxnSpPr>
        <p:spPr>
          <a:xfrm>
            <a:off x="1754157" y="3772723"/>
            <a:ext cx="2931268" cy="1126576"/>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662947" y="3657217"/>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p:cNvSpPr/>
          <p:nvPr/>
        </p:nvSpPr>
        <p:spPr>
          <a:xfrm>
            <a:off x="798677" y="369071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77" name="Straight Connector 176"/>
          <p:cNvCxnSpPr>
            <a:endCxn id="5" idx="2"/>
          </p:cNvCxnSpPr>
          <p:nvPr/>
        </p:nvCxnSpPr>
        <p:spPr>
          <a:xfrm flipV="1">
            <a:off x="1655720" y="3771900"/>
            <a:ext cx="138791" cy="7183"/>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1045846" y="3668952"/>
            <a:ext cx="748664" cy="115807"/>
          </a:xfrm>
          <a:custGeom>
            <a:avLst/>
            <a:gdLst>
              <a:gd name="connsiteX0" fmla="*/ 0 w 623887"/>
              <a:gd name="connsiteY0" fmla="*/ 14288 h 14288"/>
              <a:gd name="connsiteX1" fmla="*/ 623887 w 623887"/>
              <a:gd name="connsiteY1" fmla="*/ 0 h 14288"/>
              <a:gd name="connsiteX0" fmla="*/ 0 w 623887"/>
              <a:gd name="connsiteY0" fmla="*/ 119063 h 119063"/>
              <a:gd name="connsiteX1" fmla="*/ 209550 w 623887"/>
              <a:gd name="connsiteY1" fmla="*/ 0 h 119063"/>
              <a:gd name="connsiteX2" fmla="*/ 623887 w 623887"/>
              <a:gd name="connsiteY2" fmla="*/ 104775 h 119063"/>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1317 h 121317"/>
              <a:gd name="connsiteX1" fmla="*/ 209550 w 623887"/>
              <a:gd name="connsiteY1" fmla="*/ 2254 h 121317"/>
              <a:gd name="connsiteX2" fmla="*/ 514350 w 623887"/>
              <a:gd name="connsiteY2" fmla="*/ 7018 h 121317"/>
              <a:gd name="connsiteX3" fmla="*/ 623887 w 623887"/>
              <a:gd name="connsiteY3" fmla="*/ 107029 h 121317"/>
              <a:gd name="connsiteX0" fmla="*/ 0 w 623887"/>
              <a:gd name="connsiteY0" fmla="*/ 124748 h 124748"/>
              <a:gd name="connsiteX1" fmla="*/ 209550 w 623887"/>
              <a:gd name="connsiteY1" fmla="*/ 5685 h 124748"/>
              <a:gd name="connsiteX2" fmla="*/ 514350 w 623887"/>
              <a:gd name="connsiteY2" fmla="*/ 10449 h 124748"/>
              <a:gd name="connsiteX3" fmla="*/ 623887 w 623887"/>
              <a:gd name="connsiteY3" fmla="*/ 110460 h 124748"/>
              <a:gd name="connsiteX0" fmla="*/ 0 w 623887"/>
              <a:gd name="connsiteY0" fmla="*/ 119112 h 119112"/>
              <a:gd name="connsiteX1" fmla="*/ 209550 w 623887"/>
              <a:gd name="connsiteY1" fmla="*/ 49 h 119112"/>
              <a:gd name="connsiteX2" fmla="*/ 623887 w 623887"/>
              <a:gd name="connsiteY2" fmla="*/ 104824 h 119112"/>
              <a:gd name="connsiteX0" fmla="*/ 0 w 623887"/>
              <a:gd name="connsiteY0" fmla="*/ 128632 h 128632"/>
              <a:gd name="connsiteX1" fmla="*/ 385762 w 623887"/>
              <a:gd name="connsiteY1" fmla="*/ 44 h 128632"/>
              <a:gd name="connsiteX2" fmla="*/ 623887 w 623887"/>
              <a:gd name="connsiteY2" fmla="*/ 114344 h 128632"/>
              <a:gd name="connsiteX0" fmla="*/ 0 w 623887"/>
              <a:gd name="connsiteY0" fmla="*/ 128674 h 128674"/>
              <a:gd name="connsiteX1" fmla="*/ 385762 w 623887"/>
              <a:gd name="connsiteY1" fmla="*/ 86 h 128674"/>
              <a:gd name="connsiteX2" fmla="*/ 623887 w 623887"/>
              <a:gd name="connsiteY2" fmla="*/ 114386 h 128674"/>
            </a:gdLst>
            <a:ahLst/>
            <a:cxnLst>
              <a:cxn ang="0">
                <a:pos x="connsiteX0" y="connsiteY0"/>
              </a:cxn>
              <a:cxn ang="0">
                <a:pos x="connsiteX1" y="connsiteY1"/>
              </a:cxn>
              <a:cxn ang="0">
                <a:pos x="connsiteX2" y="connsiteY2"/>
              </a:cxn>
            </a:cxnLst>
            <a:rect l="l" t="t" r="r" b="b"/>
            <a:pathLst>
              <a:path w="623887" h="128674">
                <a:moveTo>
                  <a:pt x="0" y="128674"/>
                </a:moveTo>
                <a:cubicBezTo>
                  <a:pt x="84137" y="76286"/>
                  <a:pt x="292100" y="86"/>
                  <a:pt x="385762" y="86"/>
                </a:cubicBezTo>
                <a:cubicBezTo>
                  <a:pt x="489743" y="-2295"/>
                  <a:pt x="561380" y="44933"/>
                  <a:pt x="623887" y="114386"/>
                </a:cubicBezTo>
              </a:path>
            </a:pathLst>
          </a:cu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4" name="Straight Connector 183"/>
          <p:cNvCxnSpPr>
            <a:endCxn id="148" idx="3"/>
          </p:cNvCxnSpPr>
          <p:nvPr/>
        </p:nvCxnSpPr>
        <p:spPr>
          <a:xfrm flipV="1">
            <a:off x="1655718" y="4902075"/>
            <a:ext cx="135732" cy="4285"/>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7385600" y="2391222"/>
            <a:ext cx="520064" cy="448342"/>
          </a:xfrm>
          <a:prstGeom prst="rect">
            <a:avLst/>
          </a:prstGeom>
          <a:solidFill>
            <a:srgbClr val="F07800"/>
          </a:solidFill>
        </p:spPr>
        <p:txBody>
          <a:bodyPr wrap="square" lIns="0" tIns="0" rIns="0" bIns="0" rtlCol="0" anchor="ctr" anchorCtr="0">
            <a:noAutofit/>
          </a:bodyPr>
          <a:lstStyle/>
          <a:p>
            <a:pPr algn="ctr"/>
            <a:r>
              <a:rPr lang="en-US" sz="1400" b="1" dirty="0" smtClean="0">
                <a:solidFill>
                  <a:schemeClr val="bg1"/>
                </a:solidFill>
              </a:rPr>
              <a:t>VM</a:t>
            </a:r>
            <a:br>
              <a:rPr lang="en-US" sz="1400" b="1" dirty="0" smtClean="0">
                <a:solidFill>
                  <a:schemeClr val="bg1"/>
                </a:solidFill>
              </a:rPr>
            </a:br>
            <a:r>
              <a:rPr lang="en-US" sz="1400" b="1" dirty="0" smtClean="0">
                <a:solidFill>
                  <a:schemeClr val="bg1"/>
                </a:solidFill>
              </a:rPr>
              <a:t>FW</a:t>
            </a:r>
            <a:endParaRPr lang="en-US" sz="1400" b="1" dirty="0">
              <a:solidFill>
                <a:schemeClr val="bg1"/>
              </a:solidFill>
            </a:endParaRPr>
          </a:p>
        </p:txBody>
      </p:sp>
      <p:cxnSp>
        <p:nvCxnSpPr>
          <p:cNvPr id="154" name="Straight Connector 153"/>
          <p:cNvCxnSpPr/>
          <p:nvPr/>
        </p:nvCxnSpPr>
        <p:spPr>
          <a:xfrm flipH="1" flipV="1">
            <a:off x="7645631" y="1844729"/>
            <a:ext cx="600076" cy="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46" idx="0"/>
          </p:cNvCxnSpPr>
          <p:nvPr/>
        </p:nvCxnSpPr>
        <p:spPr>
          <a:xfrm>
            <a:off x="7645632" y="1844730"/>
            <a:ext cx="1" cy="546492"/>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645632" y="3296073"/>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46" idx="2"/>
          </p:cNvCxnSpPr>
          <p:nvPr/>
        </p:nvCxnSpPr>
        <p:spPr>
          <a:xfrm flipV="1">
            <a:off x="7645632" y="2839564"/>
            <a:ext cx="1" cy="456509"/>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685425" y="4183354"/>
            <a:ext cx="520064" cy="448342"/>
          </a:xfrm>
          <a:prstGeom prst="rect">
            <a:avLst/>
          </a:prstGeom>
          <a:solidFill>
            <a:srgbClr val="F07800"/>
          </a:solidFill>
          <a:ln>
            <a:solidFill>
              <a:schemeClr val="bg1"/>
            </a:solidFill>
          </a:ln>
        </p:spPr>
        <p:txBody>
          <a:bodyPr wrap="square" lIns="0" tIns="0" rIns="0" bIns="0" rtlCol="0" anchor="ctr" anchorCtr="0">
            <a:noAutofit/>
          </a:bodyPr>
          <a:lstStyle>
            <a:defPPr>
              <a:defRPr lang="en-US"/>
            </a:defPPr>
            <a:lvl1pPr algn="ctr">
              <a:defRPr sz="1400" b="1">
                <a:solidFill>
                  <a:schemeClr val="bg1"/>
                </a:solidFill>
              </a:defRPr>
            </a:lvl1pPr>
          </a:lstStyle>
          <a:p>
            <a:r>
              <a:rPr lang="en-US" dirty="0" smtClean="0"/>
              <a:t>VM</a:t>
            </a:r>
            <a:r>
              <a:rPr lang="en-US" dirty="0"/>
              <a:t/>
            </a:r>
            <a:br>
              <a:rPr lang="en-US" dirty="0"/>
            </a:br>
            <a:r>
              <a:rPr lang="en-US" dirty="0" smtClean="0"/>
              <a:t>FW</a:t>
            </a:r>
            <a:endParaRPr lang="en-US" dirty="0"/>
          </a:p>
        </p:txBody>
      </p:sp>
      <p:cxnSp>
        <p:nvCxnSpPr>
          <p:cNvPr id="188" name="Straight Connector 187"/>
          <p:cNvCxnSpPr>
            <a:stCxn id="170" idx="2"/>
            <a:endCxn id="187" idx="0"/>
          </p:cNvCxnSpPr>
          <p:nvPr/>
        </p:nvCxnSpPr>
        <p:spPr>
          <a:xfrm flipH="1">
            <a:off x="4945330" y="4631696"/>
            <a:ext cx="127" cy="178661"/>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837061" y="374693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837061" y="3785506"/>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942761" y="374693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942761" y="378550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837061" y="3824082"/>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942763" y="3824082"/>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87" name="Freeform 286"/>
          <p:cNvSpPr/>
          <p:nvPr/>
        </p:nvSpPr>
        <p:spPr>
          <a:xfrm flipH="1">
            <a:off x="4229804" y="2650453"/>
            <a:ext cx="457220" cy="2267813"/>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Lst>
            <a:ahLst/>
            <a:cxnLst>
              <a:cxn ang="0">
                <a:pos x="connsiteX0" y="connsiteY0"/>
              </a:cxn>
              <a:cxn ang="0">
                <a:pos x="connsiteX1" y="connsiteY1"/>
              </a:cxn>
              <a:cxn ang="0">
                <a:pos x="connsiteX2" y="connsiteY2"/>
              </a:cxn>
            </a:cxnLst>
            <a:rect l="l" t="t" r="r" b="b"/>
            <a:pathLst>
              <a:path w="381017" h="1276350">
                <a:moveTo>
                  <a:pt x="38100" y="0"/>
                </a:moveTo>
                <a:cubicBezTo>
                  <a:pt x="284161" y="199232"/>
                  <a:pt x="382587" y="436563"/>
                  <a:pt x="380999" y="647700"/>
                </a:cubicBezTo>
                <a:cubicBezTo>
                  <a:pt x="379412" y="858838"/>
                  <a:pt x="211138" y="1031080"/>
                  <a:pt x="0" y="1276350"/>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Rounded Rectangle 167"/>
          <p:cNvSpPr/>
          <p:nvPr/>
        </p:nvSpPr>
        <p:spPr>
          <a:xfrm>
            <a:off x="4685425" y="2527163"/>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Oval 114"/>
          <p:cNvSpPr/>
          <p:nvPr/>
        </p:nvSpPr>
        <p:spPr>
          <a:xfrm>
            <a:off x="4821155" y="2555920"/>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5" name="Straight Connector 124"/>
          <p:cNvCxnSpPr>
            <a:stCxn id="168" idx="1"/>
            <a:endCxn id="115" idx="2"/>
          </p:cNvCxnSpPr>
          <p:nvPr/>
        </p:nvCxnSpPr>
        <p:spPr>
          <a:xfrm>
            <a:off x="4685425" y="2644743"/>
            <a:ext cx="135730" cy="4403"/>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860391" y="261039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4860391" y="2648970"/>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966091" y="2610394"/>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966091" y="2648970"/>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860391" y="268754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4966093" y="2687546"/>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92" idx="3"/>
            <a:endCxn id="200" idx="1"/>
          </p:cNvCxnSpPr>
          <p:nvPr/>
        </p:nvCxnSpPr>
        <p:spPr>
          <a:xfrm>
            <a:off x="1791451" y="2647520"/>
            <a:ext cx="2893973" cy="2251779"/>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200" name="Rounded Rectangle 199"/>
          <p:cNvSpPr/>
          <p:nvPr/>
        </p:nvSpPr>
        <p:spPr>
          <a:xfrm>
            <a:off x="4685424" y="478171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p:cNvCxnSpPr>
            <a:stCxn id="200" idx="1"/>
            <a:endCxn id="187" idx="2"/>
          </p:cNvCxnSpPr>
          <p:nvPr/>
        </p:nvCxnSpPr>
        <p:spPr>
          <a:xfrm>
            <a:off x="4685424" y="4899299"/>
            <a:ext cx="135604" cy="4285"/>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4821028" y="4810357"/>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sp>
        <p:nvSpPr>
          <p:cNvPr id="20" name="Freeform 19"/>
          <p:cNvSpPr/>
          <p:nvPr/>
        </p:nvSpPr>
        <p:spPr>
          <a:xfrm>
            <a:off x="4692017" y="4899184"/>
            <a:ext cx="748666" cy="109316"/>
          </a:xfrm>
          <a:custGeom>
            <a:avLst/>
            <a:gdLst>
              <a:gd name="connsiteX0" fmla="*/ 600075 w 600075"/>
              <a:gd name="connsiteY0" fmla="*/ 0 h 128587"/>
              <a:gd name="connsiteX1" fmla="*/ 242887 w 600075"/>
              <a:gd name="connsiteY1" fmla="*/ 128587 h 128587"/>
              <a:gd name="connsiteX2" fmla="*/ 0 w 600075"/>
              <a:gd name="connsiteY2" fmla="*/ 0 h 128587"/>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16681"/>
              <a:gd name="connsiteX1" fmla="*/ 221456 w 600075"/>
              <a:gd name="connsiteY1" fmla="*/ 116681 h 116681"/>
              <a:gd name="connsiteX2" fmla="*/ 0 w 600075"/>
              <a:gd name="connsiteY2" fmla="*/ 0 h 116681"/>
              <a:gd name="connsiteX0" fmla="*/ 600075 w 600075"/>
              <a:gd name="connsiteY0" fmla="*/ 0 h 109537"/>
              <a:gd name="connsiteX1" fmla="*/ 226218 w 600075"/>
              <a:gd name="connsiteY1" fmla="*/ 109537 h 109537"/>
              <a:gd name="connsiteX2" fmla="*/ 0 w 600075"/>
              <a:gd name="connsiteY2" fmla="*/ 0 h 109537"/>
              <a:gd name="connsiteX0" fmla="*/ 623888 w 623888"/>
              <a:gd name="connsiteY0" fmla="*/ 0 h 119082"/>
              <a:gd name="connsiteX1" fmla="*/ 226218 w 623888"/>
              <a:gd name="connsiteY1" fmla="*/ 119062 h 119082"/>
              <a:gd name="connsiteX2" fmla="*/ 0 w 623888"/>
              <a:gd name="connsiteY2" fmla="*/ 9525 h 119082"/>
              <a:gd name="connsiteX0" fmla="*/ 623888 w 623888"/>
              <a:gd name="connsiteY0" fmla="*/ 0 h 116701"/>
              <a:gd name="connsiteX1" fmla="*/ 176212 w 623888"/>
              <a:gd name="connsiteY1" fmla="*/ 116681 h 116701"/>
              <a:gd name="connsiteX2" fmla="*/ 0 w 623888"/>
              <a:gd name="connsiteY2" fmla="*/ 9525 h 116701"/>
              <a:gd name="connsiteX0" fmla="*/ 623888 w 623888"/>
              <a:gd name="connsiteY0" fmla="*/ 0 h 121462"/>
              <a:gd name="connsiteX1" fmla="*/ 202406 w 623888"/>
              <a:gd name="connsiteY1" fmla="*/ 121443 h 121462"/>
              <a:gd name="connsiteX2" fmla="*/ 0 w 623888"/>
              <a:gd name="connsiteY2" fmla="*/ 9525 h 121462"/>
              <a:gd name="connsiteX0" fmla="*/ 623888 w 623888"/>
              <a:gd name="connsiteY0" fmla="*/ 0 h 121462"/>
              <a:gd name="connsiteX1" fmla="*/ 202406 w 623888"/>
              <a:gd name="connsiteY1" fmla="*/ 121443 h 121462"/>
              <a:gd name="connsiteX2" fmla="*/ 0 w 623888"/>
              <a:gd name="connsiteY2" fmla="*/ 9525 h 121462"/>
            </a:gdLst>
            <a:ahLst/>
            <a:cxnLst>
              <a:cxn ang="0">
                <a:pos x="connsiteX0" y="connsiteY0"/>
              </a:cxn>
              <a:cxn ang="0">
                <a:pos x="connsiteX1" y="connsiteY1"/>
              </a:cxn>
              <a:cxn ang="0">
                <a:pos x="connsiteX2" y="connsiteY2"/>
              </a:cxn>
            </a:cxnLst>
            <a:rect l="l" t="t" r="r" b="b"/>
            <a:pathLst>
              <a:path w="623888" h="121462">
                <a:moveTo>
                  <a:pt x="623888" y="0"/>
                </a:moveTo>
                <a:cubicBezTo>
                  <a:pt x="495300" y="64293"/>
                  <a:pt x="306387" y="119856"/>
                  <a:pt x="202406" y="121443"/>
                </a:cubicBezTo>
                <a:cubicBezTo>
                  <a:pt x="98425" y="123031"/>
                  <a:pt x="40481" y="27781"/>
                  <a:pt x="0" y="9525"/>
                </a:cubicBezTo>
              </a:path>
            </a:pathLst>
          </a:cu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3" name="Straight Connector 262"/>
          <p:cNvCxnSpPr/>
          <p:nvPr/>
        </p:nvCxnSpPr>
        <p:spPr>
          <a:xfrm>
            <a:off x="4857799" y="4866555"/>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4857799" y="4905131"/>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4963499" y="48665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963499" y="4905131"/>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4857799" y="4943707"/>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4963501" y="4943708"/>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62947" y="2529939"/>
            <a:ext cx="1128504" cy="235160"/>
          </a:xfrm>
          <a:prstGeom prst="roundRect">
            <a:avLst>
              <a:gd name="adj" fmla="val 50000"/>
            </a:avLst>
          </a:prstGeom>
          <a:solidFill>
            <a:schemeClr val="bg1"/>
          </a:solidFill>
          <a:ln w="9525">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Oval 104"/>
          <p:cNvSpPr/>
          <p:nvPr/>
        </p:nvSpPr>
        <p:spPr>
          <a:xfrm>
            <a:off x="798677" y="2558696"/>
            <a:ext cx="248603" cy="186452"/>
          </a:xfrm>
          <a:prstGeom prst="ellipse">
            <a:avLst/>
          </a:prstGeom>
          <a:solidFill>
            <a:srgbClr val="0AC80A"/>
          </a:solidFill>
          <a:ln>
            <a:noFill/>
          </a:ln>
        </p:spPr>
        <p:txBody>
          <a:bodyPr wrap="square" lIns="0" tIns="0" rIns="0" bIns="0" rtlCol="0" anchor="ctr" anchorCtr="0">
            <a:noAutofit/>
          </a:bodyPr>
          <a:lstStyle/>
          <a:p>
            <a:pPr algn="ctr"/>
            <a:endParaRPr lang="en-US" sz="1400" b="1">
              <a:solidFill>
                <a:schemeClr val="bg1"/>
              </a:solidFill>
            </a:endParaRPr>
          </a:p>
        </p:txBody>
      </p:sp>
      <p:cxnSp>
        <p:nvCxnSpPr>
          <p:cNvPr id="126" name="Straight Connector 125"/>
          <p:cNvCxnSpPr/>
          <p:nvPr/>
        </p:nvCxnSpPr>
        <p:spPr>
          <a:xfrm flipH="1" flipV="1">
            <a:off x="1030770" y="2642774"/>
            <a:ext cx="760680" cy="9010"/>
          </a:xfrm>
          <a:prstGeom prst="line">
            <a:avLst/>
          </a:prstGeom>
          <a:ln w="15875">
            <a:solidFill>
              <a:srgbClr val="0AC8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918" y="2617503"/>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39918" y="2656079"/>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945619" y="2617503"/>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945619" y="2656079"/>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839918" y="2694654"/>
            <a:ext cx="64715" cy="1"/>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945620" y="2694655"/>
            <a:ext cx="64715" cy="1"/>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59" idx="2"/>
          </p:cNvCxnSpPr>
          <p:nvPr/>
        </p:nvCxnSpPr>
        <p:spPr>
          <a:xfrm flipV="1">
            <a:off x="5553896" y="4631696"/>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flipV="1">
            <a:off x="5114926" y="4637723"/>
            <a:ext cx="351074" cy="19994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8245706" y="4446254"/>
            <a:ext cx="1766388" cy="737313"/>
            <a:chOff x="3224213" y="1252727"/>
            <a:chExt cx="1471990" cy="819237"/>
          </a:xfrm>
          <a:solidFill>
            <a:srgbClr val="0A0AC8"/>
          </a:solidFill>
        </p:grpSpPr>
        <p:grpSp>
          <p:nvGrpSpPr>
            <p:cNvPr id="172" name="Group 171"/>
            <p:cNvGrpSpPr/>
            <p:nvPr/>
          </p:nvGrpSpPr>
          <p:grpSpPr>
            <a:xfrm>
              <a:off x="3224213" y="1252727"/>
              <a:ext cx="1471990" cy="819237"/>
              <a:chOff x="3358221" y="4043480"/>
              <a:chExt cx="1757838" cy="978326"/>
            </a:xfrm>
            <a:grpFill/>
          </p:grpSpPr>
          <p:sp>
            <p:nvSpPr>
              <p:cNvPr id="174" name="Oval 173"/>
              <p:cNvSpPr/>
              <p:nvPr/>
            </p:nvSpPr>
            <p:spPr>
              <a:xfrm>
                <a:off x="3358221" y="4401038"/>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650280" y="4777354"/>
                <a:ext cx="1279075" cy="2444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634263" y="4043480"/>
                <a:ext cx="835641" cy="884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4280418" y="4280415"/>
                <a:ext cx="583164" cy="6175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4711689" y="4589196"/>
                <a:ext cx="404370" cy="4282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TextBox 172"/>
            <p:cNvSpPr txBox="1"/>
            <p:nvPr/>
          </p:nvSpPr>
          <p:spPr>
            <a:xfrm>
              <a:off x="3529013" y="1549456"/>
              <a:ext cx="773499" cy="444301"/>
            </a:xfrm>
            <a:prstGeom prst="rect">
              <a:avLst/>
            </a:prstGeom>
            <a:grpFill/>
          </p:spPr>
          <p:txBody>
            <a:bodyPr wrap="square" lIns="0" tIns="0" rIns="0" bIns="0" rtlCol="0" anchor="ctr" anchorCtr="0">
              <a:noAutofit/>
            </a:bodyPr>
            <a:lstStyle/>
            <a:p>
              <a:pPr algn="ctr"/>
              <a:r>
                <a:rPr lang="en-US" sz="1200" b="1" dirty="0" smtClean="0">
                  <a:solidFill>
                    <a:schemeClr val="bg1"/>
                  </a:solidFill>
                </a:rPr>
                <a:t>L3VPN</a:t>
              </a:r>
              <a:endParaRPr lang="en-US" sz="1200" b="1" dirty="0">
                <a:solidFill>
                  <a:schemeClr val="bg1"/>
                </a:solidFill>
              </a:endParaRPr>
            </a:p>
          </p:txBody>
        </p:sp>
      </p:grpSp>
      <p:pic>
        <p:nvPicPr>
          <p:cNvPr id="191" name="Picture 190" descr="Generic Router 1.png"/>
          <p:cNvPicPr>
            <a:picLocks noChangeAspect="1"/>
          </p:cNvPicPr>
          <p:nvPr/>
        </p:nvPicPr>
        <p:blipFill>
          <a:blip r:embed="rId5" cstate="print"/>
          <a:stretch>
            <a:fillRect/>
          </a:stretch>
        </p:blipFill>
        <p:spPr>
          <a:xfrm>
            <a:off x="7385600" y="4246748"/>
            <a:ext cx="532014" cy="399011"/>
          </a:xfrm>
          <a:prstGeom prst="rect">
            <a:avLst/>
          </a:prstGeom>
        </p:spPr>
      </p:pic>
      <p:cxnSp>
        <p:nvCxnSpPr>
          <p:cNvPr id="192" name="Straight Connector 191"/>
          <p:cNvCxnSpPr>
            <a:endCxn id="174" idx="2"/>
          </p:cNvCxnSpPr>
          <p:nvPr/>
        </p:nvCxnSpPr>
        <p:spPr>
          <a:xfrm>
            <a:off x="7645631" y="4948439"/>
            <a:ext cx="600076" cy="1"/>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91" idx="2"/>
          </p:cNvCxnSpPr>
          <p:nvPr/>
        </p:nvCxnSpPr>
        <p:spPr>
          <a:xfrm flipV="1">
            <a:off x="7645631" y="4645759"/>
            <a:ext cx="5976" cy="302680"/>
          </a:xfrm>
          <a:prstGeom prst="line">
            <a:avLst/>
          </a:prstGeom>
          <a:ln w="15875">
            <a:solidFill>
              <a:srgbClr val="0A0AC8"/>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91" idx="0"/>
          </p:cNvCxnSpPr>
          <p:nvPr/>
        </p:nvCxnSpPr>
        <p:spPr>
          <a:xfrm flipV="1">
            <a:off x="7651607" y="3524572"/>
            <a:ext cx="0" cy="722177"/>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645632" y="3524571"/>
            <a:ext cx="753685" cy="0"/>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3997510" y="981458"/>
            <a:ext cx="1112" cy="118799"/>
          </a:xfrm>
          <a:prstGeom prst="line">
            <a:avLst/>
          </a:prstGeom>
          <a:ln w="19050">
            <a:solidFill>
              <a:srgbClr val="FFEDB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3997510" y="972884"/>
            <a:ext cx="1666056" cy="8573"/>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endCxn id="202" idx="0"/>
          </p:cNvCxnSpPr>
          <p:nvPr/>
        </p:nvCxnSpPr>
        <p:spPr>
          <a:xfrm>
            <a:off x="5663565" y="972980"/>
            <a:ext cx="3058" cy="113401"/>
          </a:xfrm>
          <a:prstGeom prst="line">
            <a:avLst/>
          </a:prstGeom>
          <a:ln w="19050">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02" name="Rounded Rectangle 201"/>
          <p:cNvSpPr/>
          <p:nvPr/>
        </p:nvSpPr>
        <p:spPr>
          <a:xfrm>
            <a:off x="4888877" y="1086381"/>
            <a:ext cx="1555493" cy="458439"/>
          </a:xfrm>
          <a:prstGeom prst="roundRect">
            <a:avLst>
              <a:gd name="adj" fmla="val 15492"/>
            </a:avLst>
          </a:prstGeom>
          <a:solidFill>
            <a:srgbClr val="FFEDB3"/>
          </a:solidFill>
          <a:ln w="9525">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txBody>
          <a:bodyPr lIns="0" tIns="0" rIns="0" rtlCol="0" anchor="ctr"/>
          <a:lstStyle/>
          <a:p>
            <a:pPr algn="ctr"/>
            <a:r>
              <a:rPr lang="en-US" sz="1200" b="1" dirty="0">
                <a:solidFill>
                  <a:schemeClr val="bg1">
                    <a:lumMod val="75000"/>
                  </a:schemeClr>
                </a:solidFill>
              </a:rPr>
              <a:t>Apply Policy</a:t>
            </a:r>
          </a:p>
          <a:p>
            <a:pPr algn="ctr"/>
            <a:r>
              <a:rPr lang="en-US" sz="1200" b="1" dirty="0">
                <a:solidFill>
                  <a:schemeClr val="bg1">
                    <a:lumMod val="75000"/>
                  </a:schemeClr>
                </a:solidFill>
              </a:rPr>
              <a:t>VN R ↔ L3VPN</a:t>
            </a:r>
          </a:p>
        </p:txBody>
      </p:sp>
      <p:cxnSp>
        <p:nvCxnSpPr>
          <p:cNvPr id="203" name="Straight Connector 202"/>
          <p:cNvCxnSpPr/>
          <p:nvPr/>
        </p:nvCxnSpPr>
        <p:spPr>
          <a:xfrm>
            <a:off x="3895616" y="1547869"/>
            <a:ext cx="0" cy="2175639"/>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2049536" y="1923544"/>
            <a:ext cx="1727876" cy="630238"/>
          </a:xfrm>
          <a:prstGeom prst="rect">
            <a:avLst/>
          </a:prstGeom>
          <a:noFill/>
          <a:ln>
            <a:noFill/>
          </a:ln>
        </p:spPr>
        <p:txBody>
          <a:bodyPr wrap="square" lIns="0" tIns="0" rIns="0" bIns="0" rtlCol="0" anchor="ctr" anchorCtr="0">
            <a:noAutofit/>
          </a:bodyPr>
          <a:lstStyle/>
          <a:p>
            <a:pPr algn="r"/>
            <a:r>
              <a:rPr lang="en-US" sz="1400" dirty="0" smtClean="0"/>
              <a:t>XMPP:</a:t>
            </a:r>
            <a:br>
              <a:rPr lang="en-US" sz="1400" dirty="0" smtClean="0"/>
            </a:br>
            <a:r>
              <a:rPr lang="en-US" sz="1400" dirty="0" smtClean="0"/>
              <a:t>Exchange routes</a:t>
            </a:r>
          </a:p>
          <a:p>
            <a:pPr algn="r"/>
            <a:r>
              <a:rPr lang="en-US" sz="1400" dirty="0" smtClean="0"/>
              <a:t>Create tunnels</a:t>
            </a:r>
          </a:p>
        </p:txBody>
      </p:sp>
      <p:cxnSp>
        <p:nvCxnSpPr>
          <p:cNvPr id="205" name="Straight Connector 204"/>
          <p:cNvCxnSpPr/>
          <p:nvPr/>
        </p:nvCxnSpPr>
        <p:spPr>
          <a:xfrm flipH="1">
            <a:off x="1877759" y="3723508"/>
            <a:ext cx="2017858"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1877758" y="4818075"/>
            <a:ext cx="2182487" cy="0"/>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060244" y="1544820"/>
            <a:ext cx="0" cy="3271267"/>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220527" y="4811316"/>
            <a:ext cx="393444" cy="8807"/>
          </a:xfrm>
          <a:prstGeom prst="line">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4218167" y="1544820"/>
            <a:ext cx="0" cy="3265538"/>
          </a:xfrm>
          <a:prstGeom prst="line">
            <a:avLst/>
          </a:prstGeom>
          <a:ln w="19050">
            <a:solidFill>
              <a:srgbClr val="FFC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3186211" y="4891681"/>
            <a:ext cx="1505807" cy="291207"/>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flipV="1">
            <a:off x="1791450" y="4902075"/>
            <a:ext cx="1394760" cy="296888"/>
          </a:xfrm>
          <a:prstGeom prst="line">
            <a:avLst/>
          </a:pr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cxnSp>
      <p:sp>
        <p:nvSpPr>
          <p:cNvPr id="223" name="Freeform 222"/>
          <p:cNvSpPr/>
          <p:nvPr/>
        </p:nvSpPr>
        <p:spPr>
          <a:xfrm>
            <a:off x="1766018" y="3767631"/>
            <a:ext cx="1405890" cy="1431608"/>
          </a:xfrm>
          <a:custGeom>
            <a:avLst/>
            <a:gdLst>
              <a:gd name="connsiteX0" fmla="*/ 9525 w 347673"/>
              <a:gd name="connsiteY0" fmla="*/ 0 h 1266825"/>
              <a:gd name="connsiteX1" fmla="*/ 347662 w 347673"/>
              <a:gd name="connsiteY1" fmla="*/ 257175 h 1266825"/>
              <a:gd name="connsiteX2" fmla="*/ 0 w 347673"/>
              <a:gd name="connsiteY2" fmla="*/ 1266825 h 1266825"/>
              <a:gd name="connsiteX0" fmla="*/ 9525 w 352435"/>
              <a:gd name="connsiteY0" fmla="*/ 0 h 1266825"/>
              <a:gd name="connsiteX1" fmla="*/ 352425 w 352435"/>
              <a:gd name="connsiteY1" fmla="*/ 604838 h 1266825"/>
              <a:gd name="connsiteX2" fmla="*/ 0 w 352435"/>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197"/>
              <a:gd name="connsiteY0" fmla="*/ 0 h 1266825"/>
              <a:gd name="connsiteX1" fmla="*/ 357187 w 357197"/>
              <a:gd name="connsiteY1" fmla="*/ 604838 h 1266825"/>
              <a:gd name="connsiteX2" fmla="*/ 0 w 357197"/>
              <a:gd name="connsiteY2" fmla="*/ 1266825 h 1266825"/>
              <a:gd name="connsiteX0" fmla="*/ 9525 w 357271"/>
              <a:gd name="connsiteY0" fmla="*/ 0 h 1266825"/>
              <a:gd name="connsiteX1" fmla="*/ 357187 w 357271"/>
              <a:gd name="connsiteY1" fmla="*/ 604838 h 1266825"/>
              <a:gd name="connsiteX2" fmla="*/ 0 w 357271"/>
              <a:gd name="connsiteY2" fmla="*/ 1266825 h 1266825"/>
              <a:gd name="connsiteX0" fmla="*/ 9525 w 357703"/>
              <a:gd name="connsiteY0" fmla="*/ 0 h 1266825"/>
              <a:gd name="connsiteX1" fmla="*/ 357187 w 357703"/>
              <a:gd name="connsiteY1" fmla="*/ 604838 h 1266825"/>
              <a:gd name="connsiteX2" fmla="*/ 0 w 357703"/>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7205"/>
              <a:gd name="connsiteY0" fmla="*/ 0 h 1266825"/>
              <a:gd name="connsiteX1" fmla="*/ 357187 w 357205"/>
              <a:gd name="connsiteY1" fmla="*/ 604838 h 1266825"/>
              <a:gd name="connsiteX2" fmla="*/ 0 w 357205"/>
              <a:gd name="connsiteY2" fmla="*/ 1266825 h 1266825"/>
              <a:gd name="connsiteX0" fmla="*/ 9525 w 352442"/>
              <a:gd name="connsiteY0" fmla="*/ 0 h 1266825"/>
              <a:gd name="connsiteX1" fmla="*/ 352424 w 352442"/>
              <a:gd name="connsiteY1" fmla="*/ 647700 h 1266825"/>
              <a:gd name="connsiteX2" fmla="*/ 0 w 352442"/>
              <a:gd name="connsiteY2" fmla="*/ 1266825 h 1266825"/>
              <a:gd name="connsiteX0" fmla="*/ 38100 w 381017"/>
              <a:gd name="connsiteY0" fmla="*/ 0 h 1276350"/>
              <a:gd name="connsiteX1" fmla="*/ 380999 w 381017"/>
              <a:gd name="connsiteY1" fmla="*/ 647700 h 1276350"/>
              <a:gd name="connsiteX2" fmla="*/ 0 w 381017"/>
              <a:gd name="connsiteY2" fmla="*/ 1276350 h 1276350"/>
              <a:gd name="connsiteX0" fmla="*/ 0 w 1199832"/>
              <a:gd name="connsiteY0" fmla="*/ 0 h 1590675"/>
              <a:gd name="connsiteX1" fmla="*/ 342899 w 1199832"/>
              <a:gd name="connsiteY1" fmla="*/ 647700 h 1590675"/>
              <a:gd name="connsiteX2" fmla="*/ 1171575 w 1199832"/>
              <a:gd name="connsiteY2" fmla="*/ 1590675 h 1590675"/>
              <a:gd name="connsiteX0" fmla="*/ 0 w 1171575"/>
              <a:gd name="connsiteY0" fmla="*/ 0 h 1590675"/>
              <a:gd name="connsiteX1" fmla="*/ 342899 w 1171575"/>
              <a:gd name="connsiteY1" fmla="*/ 647700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533399 w 1171575"/>
              <a:gd name="connsiteY1" fmla="*/ 619125 h 1590675"/>
              <a:gd name="connsiteX2" fmla="*/ 1171575 w 1171575"/>
              <a:gd name="connsiteY2" fmla="*/ 1590675 h 1590675"/>
              <a:gd name="connsiteX0" fmla="*/ 0 w 1171575"/>
              <a:gd name="connsiteY0" fmla="*/ 0 h 1590675"/>
              <a:gd name="connsiteX1" fmla="*/ 604836 w 1171575"/>
              <a:gd name="connsiteY1" fmla="*/ 614363 h 1590675"/>
              <a:gd name="connsiteX2" fmla="*/ 1171575 w 1171575"/>
              <a:gd name="connsiteY2" fmla="*/ 1590675 h 1590675"/>
            </a:gdLst>
            <a:ahLst/>
            <a:cxnLst>
              <a:cxn ang="0">
                <a:pos x="connsiteX0" y="connsiteY0"/>
              </a:cxn>
              <a:cxn ang="0">
                <a:pos x="connsiteX1" y="connsiteY1"/>
              </a:cxn>
              <a:cxn ang="0">
                <a:pos x="connsiteX2" y="connsiteY2"/>
              </a:cxn>
            </a:cxnLst>
            <a:rect l="l" t="t" r="r" b="b"/>
            <a:pathLst>
              <a:path w="1171575" h="1590675">
                <a:moveTo>
                  <a:pt x="0" y="0"/>
                </a:moveTo>
                <a:cubicBezTo>
                  <a:pt x="246061" y="199232"/>
                  <a:pt x="474281" y="439785"/>
                  <a:pt x="604836" y="614363"/>
                </a:cubicBezTo>
                <a:cubicBezTo>
                  <a:pt x="741362" y="796926"/>
                  <a:pt x="968375" y="1121568"/>
                  <a:pt x="1171575" y="1590675"/>
                </a:cubicBezTo>
              </a:path>
            </a:pathLst>
          </a:custGeom>
          <a:ln w="57150">
            <a:solidFill>
              <a:schemeClr val="bg1">
                <a:lumMod val="75000"/>
              </a:schemeClr>
            </a:solidFill>
            <a:prstDash val="solid"/>
            <a:tailEnd type="none"/>
          </a:ln>
          <a:effectLst>
            <a:glow rad="50800">
              <a:schemeClr val="accent2">
                <a:alpha val="75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Oval 223"/>
          <p:cNvSpPr/>
          <p:nvPr/>
        </p:nvSpPr>
        <p:spPr>
          <a:xfrm>
            <a:off x="3055773" y="5219265"/>
            <a:ext cx="248603" cy="186452"/>
          </a:xfrm>
          <a:prstGeom prst="ellipse">
            <a:avLst/>
          </a:prstGeom>
          <a:solidFill>
            <a:srgbClr val="0A0AC8"/>
          </a:solidFill>
          <a:ln>
            <a:solidFill>
              <a:schemeClr val="bg1"/>
            </a:solidFill>
          </a:ln>
        </p:spPr>
        <p:txBody>
          <a:bodyPr wrap="square" lIns="0" tIns="0" rIns="0" bIns="0" rtlCol="0" anchor="ctr" anchorCtr="0">
            <a:noAutofit/>
          </a:bodyPr>
          <a:lstStyle/>
          <a:p>
            <a:pPr algn="ctr"/>
            <a:endParaRPr lang="en-US" sz="1400" b="1">
              <a:solidFill>
                <a:schemeClr val="bg1"/>
              </a:solidFill>
            </a:endParaRPr>
          </a:p>
        </p:txBody>
      </p:sp>
      <p:cxnSp>
        <p:nvCxnSpPr>
          <p:cNvPr id="225" name="Straight Connector 224"/>
          <p:cNvCxnSpPr/>
          <p:nvPr/>
        </p:nvCxnSpPr>
        <p:spPr>
          <a:xfrm>
            <a:off x="3144859" y="5283660"/>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3144859" y="5315807"/>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3144859" y="5347954"/>
            <a:ext cx="64715" cy="1"/>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1407117" y="3685856"/>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grpSp>
        <p:nvGrpSpPr>
          <p:cNvPr id="292" name="Group 291"/>
          <p:cNvGrpSpPr/>
          <p:nvPr/>
        </p:nvGrpSpPr>
        <p:grpSpPr>
          <a:xfrm>
            <a:off x="1458552" y="3749019"/>
            <a:ext cx="157364" cy="61002"/>
            <a:chOff x="1969141" y="5926004"/>
            <a:chExt cx="131137" cy="67780"/>
          </a:xfrm>
        </p:grpSpPr>
        <p:cxnSp>
          <p:nvCxnSpPr>
            <p:cNvPr id="293" name="Straight Connector 292"/>
            <p:cNvCxnSpPr/>
            <p:nvPr/>
          </p:nvCxnSpPr>
          <p:spPr>
            <a:xfrm>
              <a:off x="1969141" y="5926181"/>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2023909" y="5926006"/>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076301" y="5926004"/>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1969147" y="5961902"/>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2023915" y="5961727"/>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076307" y="5961725"/>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1971534" y="5992860"/>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2026302" y="5992685"/>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078694" y="5992683"/>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302" name="Oval 301"/>
          <p:cNvSpPr/>
          <p:nvPr/>
        </p:nvSpPr>
        <p:spPr>
          <a:xfrm>
            <a:off x="1407116" y="4813134"/>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grpSp>
        <p:nvGrpSpPr>
          <p:cNvPr id="303" name="Group 302"/>
          <p:cNvGrpSpPr/>
          <p:nvPr/>
        </p:nvGrpSpPr>
        <p:grpSpPr>
          <a:xfrm>
            <a:off x="1445713" y="4876918"/>
            <a:ext cx="157364" cy="61002"/>
            <a:chOff x="1969141" y="5926004"/>
            <a:chExt cx="131137" cy="67780"/>
          </a:xfrm>
        </p:grpSpPr>
        <p:cxnSp>
          <p:nvCxnSpPr>
            <p:cNvPr id="304" name="Straight Connector 303"/>
            <p:cNvCxnSpPr/>
            <p:nvPr/>
          </p:nvCxnSpPr>
          <p:spPr>
            <a:xfrm>
              <a:off x="1969141" y="5926181"/>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2023909" y="5926006"/>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076301" y="5926004"/>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1969147" y="5961902"/>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2023915" y="5961727"/>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2076307" y="5961725"/>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1971534" y="5992860"/>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2026302" y="5992685"/>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2078694" y="5992683"/>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313" name="Oval 312"/>
          <p:cNvSpPr/>
          <p:nvPr/>
        </p:nvSpPr>
        <p:spPr>
          <a:xfrm>
            <a:off x="5429594" y="4810357"/>
            <a:ext cx="248603" cy="186452"/>
          </a:xfrm>
          <a:prstGeom prst="ellipse">
            <a:avLst/>
          </a:prstGeom>
          <a:solidFill>
            <a:srgbClr val="C80A0A"/>
          </a:solidFill>
          <a:ln>
            <a:noFill/>
          </a:ln>
        </p:spPr>
        <p:txBody>
          <a:bodyPr wrap="square" lIns="0" tIns="0" rIns="0" bIns="0" rtlCol="0" anchor="ctr" anchorCtr="0">
            <a:noAutofit/>
          </a:bodyPr>
          <a:lstStyle/>
          <a:p>
            <a:pPr algn="ctr"/>
            <a:endParaRPr lang="en-US" sz="1400" b="1">
              <a:solidFill>
                <a:schemeClr val="bg1"/>
              </a:solidFill>
            </a:endParaRPr>
          </a:p>
        </p:txBody>
      </p:sp>
      <p:grpSp>
        <p:nvGrpSpPr>
          <p:cNvPr id="314" name="Group 313"/>
          <p:cNvGrpSpPr/>
          <p:nvPr/>
        </p:nvGrpSpPr>
        <p:grpSpPr>
          <a:xfrm>
            <a:off x="5474234" y="4878598"/>
            <a:ext cx="157364" cy="61002"/>
            <a:chOff x="1969141" y="5926004"/>
            <a:chExt cx="131137" cy="67780"/>
          </a:xfrm>
        </p:grpSpPr>
        <p:cxnSp>
          <p:nvCxnSpPr>
            <p:cNvPr id="315" name="Straight Connector 314"/>
            <p:cNvCxnSpPr/>
            <p:nvPr/>
          </p:nvCxnSpPr>
          <p:spPr>
            <a:xfrm>
              <a:off x="1969141" y="5926181"/>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2023909" y="5926006"/>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2076301" y="5926004"/>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1969147" y="5961902"/>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2023915" y="5961727"/>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2076307" y="5961725"/>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1971534" y="5992860"/>
              <a:ext cx="21584" cy="750"/>
            </a:xfrm>
            <a:prstGeom prst="line">
              <a:avLst/>
            </a:prstGeom>
            <a:ln w="25400" cap="rnd">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2026302" y="5992685"/>
              <a:ext cx="21584" cy="1099"/>
            </a:xfrm>
            <a:prstGeom prst="line">
              <a:avLst/>
            </a:prstGeom>
            <a:ln w="25400" cap="rnd">
              <a:solidFill>
                <a:srgbClr val="DBFDDB"/>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2078694" y="5992683"/>
              <a:ext cx="21584" cy="1099"/>
            </a:xfrm>
            <a:prstGeom prst="line">
              <a:avLst/>
            </a:prstGeom>
            <a:ln w="25400" cap="rnd">
              <a:solidFill>
                <a:srgbClr val="FFEDB3"/>
              </a:solidFill>
              <a:prstDash val="solid"/>
              <a:tailEnd type="none"/>
            </a:ln>
          </p:spPr>
          <p:style>
            <a:lnRef idx="1">
              <a:schemeClr val="accent1"/>
            </a:lnRef>
            <a:fillRef idx="0">
              <a:schemeClr val="accent1"/>
            </a:fillRef>
            <a:effectRef idx="0">
              <a:schemeClr val="accent1"/>
            </a:effectRef>
            <a:fontRef idx="minor">
              <a:schemeClr val="tx1"/>
            </a:fontRef>
          </p:style>
        </p:cxnSp>
      </p:grpSp>
      <p:cxnSp>
        <p:nvCxnSpPr>
          <p:cNvPr id="324" name="Straight Connector 323"/>
          <p:cNvCxnSpPr/>
          <p:nvPr/>
        </p:nvCxnSpPr>
        <p:spPr>
          <a:xfrm flipV="1">
            <a:off x="1531419" y="3507195"/>
            <a:ext cx="1" cy="178661"/>
          </a:xfrm>
          <a:prstGeom prst="line">
            <a:avLst/>
          </a:prstGeom>
          <a:ln w="15875">
            <a:solidFill>
              <a:srgbClr val="C80A0A"/>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29" name="Title 1"/>
          <p:cNvSpPr>
            <a:spLocks noGrp="1"/>
          </p:cNvSpPr>
          <p:nvPr>
            <p:ph type="title"/>
          </p:nvPr>
        </p:nvSpPr>
        <p:spPr>
          <a:xfrm>
            <a:off x="558116" y="230429"/>
            <a:ext cx="10140364" cy="666598"/>
          </a:xfrm>
        </p:spPr>
        <p:txBody>
          <a:bodyPr/>
          <a:lstStyle/>
          <a:p>
            <a:pPr>
              <a:spcAft>
                <a:spcPts val="526"/>
              </a:spcAft>
            </a:pPr>
            <a:r>
              <a:rPr lang="zh-CN" altLang="en-US" sz="1800" dirty="0" smtClean="0">
                <a:solidFill>
                  <a:srgbClr val="FFFFFF"/>
                </a:solidFill>
              </a:rPr>
              <a:t>虚拟</a:t>
            </a:r>
            <a:r>
              <a:rPr altLang="zh-CN" sz="1800" dirty="0" smtClean="0">
                <a:solidFill>
                  <a:srgbClr val="FFFFFF"/>
                </a:solidFill>
              </a:rPr>
              <a:t>vrouter</a:t>
            </a:r>
            <a:r>
              <a:rPr lang="zh-CN" altLang="en-US" sz="1800" dirty="0" smtClean="0">
                <a:solidFill>
                  <a:srgbClr val="FFFFFF"/>
                </a:solidFill>
              </a:rPr>
              <a:t>和出口路由器之间建立隧道</a:t>
            </a:r>
            <a:endParaRPr lang="en-US" sz="1800" dirty="0">
              <a:solidFill>
                <a:srgbClr val="FFFFFF"/>
              </a:solidFill>
            </a:endParaRPr>
          </a:p>
        </p:txBody>
      </p:sp>
    </p:spTree>
    <p:custDataLst>
      <p:tags r:id="rId1"/>
    </p:custDataLst>
    <p:extLst>
      <p:ext uri="{BB962C8B-B14F-4D97-AF65-F5344CB8AC3E}">
        <p14:creationId xmlns:p14="http://schemas.microsoft.com/office/powerpoint/2010/main" xmlns="" val="2407714014"/>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36"/>
          <p:cNvSpPr>
            <a:spLocks noChangeArrowheads="1"/>
          </p:cNvSpPr>
          <p:nvPr/>
        </p:nvSpPr>
        <p:spPr bwMode="auto">
          <a:xfrm>
            <a:off x="2745625" y="3652959"/>
            <a:ext cx="1369315" cy="737321"/>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a:endParaRPr lang="en-US" sz="2200" kern="0" dirty="0">
              <a:solidFill>
                <a:sysClr val="windowText" lastClr="000000"/>
              </a:solidFill>
              <a:latin typeface="Arial" charset="0"/>
              <a:cs typeface="Arial" charset="0"/>
            </a:endParaRPr>
          </a:p>
        </p:txBody>
      </p:sp>
      <p:grpSp>
        <p:nvGrpSpPr>
          <p:cNvPr id="10" name="Group 9"/>
          <p:cNvGrpSpPr/>
          <p:nvPr/>
        </p:nvGrpSpPr>
        <p:grpSpPr>
          <a:xfrm>
            <a:off x="4985862" y="995986"/>
            <a:ext cx="2047238" cy="1235541"/>
            <a:chOff x="8093082" y="464867"/>
            <a:chExt cx="1753227" cy="1058101"/>
          </a:xfrm>
        </p:grpSpPr>
        <p:sp>
          <p:nvSpPr>
            <p:cNvPr id="9" name="Oval 8"/>
            <p:cNvSpPr/>
            <p:nvPr/>
          </p:nvSpPr>
          <p:spPr>
            <a:xfrm>
              <a:off x="8093082" y="1056310"/>
              <a:ext cx="1708140" cy="324434"/>
            </a:xfrm>
            <a:prstGeom prst="ellipse">
              <a:avLst/>
            </a:prstGeom>
            <a:solidFill>
              <a:srgbClr val="708CA4">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a:p>
          </p:txBody>
        </p:sp>
        <p:pic>
          <p:nvPicPr>
            <p:cNvPr id="159" name="Picture 39" descr="Workstation Male Back.png"/>
            <p:cNvPicPr>
              <a:picLocks noChangeAspect="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8315246" y="464867"/>
              <a:ext cx="933761" cy="785574"/>
            </a:xfrm>
            <a:prstGeom prst="rect">
              <a:avLst/>
            </a:prstGeom>
            <a:noFill/>
            <a:ln w="9525">
              <a:noFill/>
              <a:miter lim="800000"/>
              <a:headEnd/>
              <a:tailEnd/>
            </a:ln>
          </p:spPr>
        </p:pic>
        <p:pic>
          <p:nvPicPr>
            <p:cNvPr id="160" name="Picture 159"/>
            <p:cNvPicPr>
              <a:picLocks noChangeAspect="1"/>
            </p:cNvPicPr>
            <p:nvPr/>
          </p:nvPicPr>
          <p:blipFill>
            <a:blip r:embed="rId4" cstate="print">
              <a:extLst>
                <a:ext uri="{BEBA8EAE-BF5A-486C-A8C5-ECC9F3942E4B}">
                  <a14:imgProps xmlns:a14="http://schemas.microsoft.com/office/drawing/2010/main" xmlns="">
                    <a14:imgLayer r:embed="rId5">
                      <a14:imgEffect>
                        <a14:brightnessContrast bright="100000"/>
                      </a14:imgEffect>
                    </a14:imgLayer>
                  </a14:imgProps>
                </a:ext>
                <a:ext uri="{28A0092B-C50C-407E-A947-70E740481C1C}">
                  <a14:useLocalDpi xmlns:a14="http://schemas.microsoft.com/office/drawing/2010/main" xmlns=""/>
                </a:ext>
              </a:extLst>
            </a:blip>
            <a:stretch>
              <a:fillRect/>
            </a:stretch>
          </p:blipFill>
          <p:spPr>
            <a:xfrm>
              <a:off x="8782127" y="483553"/>
              <a:ext cx="1064182" cy="1039415"/>
            </a:xfrm>
            <a:prstGeom prst="rect">
              <a:avLst/>
            </a:prstGeom>
          </p:spPr>
        </p:pic>
      </p:grpSp>
      <p:grpSp>
        <p:nvGrpSpPr>
          <p:cNvPr id="2" name="Group 7"/>
          <p:cNvGrpSpPr/>
          <p:nvPr/>
        </p:nvGrpSpPr>
        <p:grpSpPr>
          <a:xfrm>
            <a:off x="7270640" y="1631528"/>
            <a:ext cx="2778618" cy="589762"/>
            <a:chOff x="6288269" y="2055156"/>
            <a:chExt cx="2315515" cy="676656"/>
          </a:xfrm>
        </p:grpSpPr>
        <p:sp>
          <p:nvSpPr>
            <p:cNvPr id="780" name="TextBox 779"/>
            <p:cNvSpPr txBox="1"/>
            <p:nvPr/>
          </p:nvSpPr>
          <p:spPr>
            <a:xfrm>
              <a:off x="6288273" y="2055156"/>
              <a:ext cx="2315511" cy="676656"/>
            </a:xfrm>
            <a:prstGeom prst="rect">
              <a:avLst/>
            </a:prstGeom>
            <a:solidFill>
              <a:srgbClr val="A8B9C8">
                <a:alpha val="14902"/>
              </a:srgbClr>
            </a:solidFill>
            <a:ln w="25400" cap="flat" cmpd="sng" algn="ctr">
              <a:noFill/>
              <a:prstDash val="solid"/>
            </a:ln>
            <a:effectLst/>
          </p:spPr>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400" fontAlgn="base">
                <a:spcBef>
                  <a:spcPct val="0"/>
                </a:spcBef>
              </a:pPr>
              <a:r>
                <a:rPr lang="zh-CN" altLang="en-US" sz="1400" kern="0" dirty="0" smtClean="0">
                  <a:solidFill>
                    <a:srgbClr val="FFFFFF"/>
                  </a:solidFill>
                  <a:cs typeface="Arial" charset="0"/>
                </a:rPr>
                <a:t>需要手动在每台配置每隔</a:t>
              </a:r>
              <a:r>
                <a:rPr lang="en-US" altLang="zh-CN" sz="1400" kern="0" dirty="0" smtClean="0">
                  <a:solidFill>
                    <a:srgbClr val="FFFFFF"/>
                  </a:solidFill>
                  <a:cs typeface="Arial" charset="0"/>
                </a:rPr>
                <a:t>VLAN</a:t>
              </a:r>
              <a:r>
                <a:rPr lang="zh-CN" altLang="en-US" sz="1400" kern="0" dirty="0" smtClean="0">
                  <a:solidFill>
                    <a:srgbClr val="FFFFFF"/>
                  </a:solidFill>
                  <a:cs typeface="Arial" charset="0"/>
                </a:rPr>
                <a:t>的信息</a:t>
              </a:r>
              <a:endParaRPr lang="en-US" sz="1400" kern="0" dirty="0">
                <a:solidFill>
                  <a:srgbClr val="FFFFFF"/>
                </a:solidFill>
                <a:cs typeface="Arial" charset="0"/>
              </a:endParaRPr>
            </a:p>
          </p:txBody>
        </p:sp>
        <p:cxnSp>
          <p:nvCxnSpPr>
            <p:cNvPr id="796" name="Straight Connector 795"/>
            <p:cNvCxnSpPr/>
            <p:nvPr/>
          </p:nvCxnSpPr>
          <p:spPr>
            <a:xfrm>
              <a:off x="6288269" y="2055156"/>
              <a:ext cx="0" cy="676656"/>
            </a:xfrm>
            <a:prstGeom prst="line">
              <a:avLst/>
            </a:prstGeom>
            <a:noFill/>
            <a:ln w="38100" cap="flat" cmpd="sng" algn="ctr">
              <a:solidFill>
                <a:schemeClr val="accent4"/>
              </a:solidFill>
              <a:prstDash val="solid"/>
            </a:ln>
            <a:effectLst/>
          </p:spPr>
        </p:cxnSp>
      </p:grpSp>
      <p:grpSp>
        <p:nvGrpSpPr>
          <p:cNvPr id="11" name="Group 19"/>
          <p:cNvGrpSpPr/>
          <p:nvPr/>
        </p:nvGrpSpPr>
        <p:grpSpPr>
          <a:xfrm>
            <a:off x="987551" y="4284113"/>
            <a:ext cx="3535754" cy="858239"/>
            <a:chOff x="822913" y="4516078"/>
            <a:chExt cx="2946462" cy="954555"/>
          </a:xfrm>
        </p:grpSpPr>
        <p:sp>
          <p:nvSpPr>
            <p:cNvPr id="100" name="TextBox 99"/>
            <p:cNvSpPr txBox="1"/>
            <p:nvPr/>
          </p:nvSpPr>
          <p:spPr>
            <a:xfrm>
              <a:off x="822913" y="4990327"/>
              <a:ext cx="2125238" cy="480306"/>
            </a:xfrm>
            <a:prstGeom prst="rect">
              <a:avLst/>
            </a:prstGeom>
            <a:solidFill>
              <a:srgbClr val="A8B9C8">
                <a:alpha val="14902"/>
              </a:srgbClr>
            </a:solidFill>
            <a:ln w="25400" cap="flat" cmpd="sng" algn="ctr">
              <a:noFill/>
              <a:prstDash val="solid"/>
            </a:ln>
            <a:effectLst/>
          </p:spPr>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400" fontAlgn="base">
                <a:spcBef>
                  <a:spcPct val="0"/>
                </a:spcBef>
              </a:pPr>
              <a:r>
                <a:rPr lang="zh-CN" altLang="en-US" sz="1400" kern="0" dirty="0" smtClean="0">
                  <a:solidFill>
                    <a:srgbClr val="FFFFFF"/>
                  </a:solidFill>
                  <a:cs typeface="Arial" charset="0"/>
                </a:rPr>
                <a:t>插入服务相对比较复杂</a:t>
              </a:r>
              <a:endParaRPr lang="en-US" sz="1400" kern="0" dirty="0">
                <a:solidFill>
                  <a:srgbClr val="FFFFFF"/>
                </a:solidFill>
                <a:cs typeface="Arial" charset="0"/>
              </a:endParaRPr>
            </a:p>
          </p:txBody>
        </p:sp>
        <p:cxnSp>
          <p:nvCxnSpPr>
            <p:cNvPr id="120" name="Straight Arrow Connector 119"/>
            <p:cNvCxnSpPr>
              <a:stCxn id="273" idx="3"/>
              <a:endCxn id="100" idx="3"/>
            </p:cNvCxnSpPr>
            <p:nvPr/>
          </p:nvCxnSpPr>
          <p:spPr bwMode="auto">
            <a:xfrm flipH="1">
              <a:off x="2948151" y="4516078"/>
              <a:ext cx="821224" cy="714403"/>
            </a:xfrm>
            <a:prstGeom prst="straightConnector1">
              <a:avLst/>
            </a:prstGeom>
            <a:noFill/>
            <a:ln w="28575" cap="rnd">
              <a:solidFill>
                <a:srgbClr val="FFFFFF"/>
              </a:solidFill>
              <a:prstDash val="sysDot"/>
              <a:round/>
              <a:headEnd/>
              <a:tailEnd type="triangle"/>
            </a:ln>
          </p:spPr>
        </p:cxnSp>
        <p:cxnSp>
          <p:nvCxnSpPr>
            <p:cNvPr id="121" name="Straight Connector 120"/>
            <p:cNvCxnSpPr/>
            <p:nvPr/>
          </p:nvCxnSpPr>
          <p:spPr>
            <a:xfrm>
              <a:off x="2933700" y="4993640"/>
              <a:ext cx="0" cy="467360"/>
            </a:xfrm>
            <a:prstGeom prst="line">
              <a:avLst/>
            </a:prstGeom>
            <a:noFill/>
            <a:ln w="38100" cap="flat" cmpd="sng" algn="ctr">
              <a:solidFill>
                <a:schemeClr val="accent4"/>
              </a:solidFill>
              <a:prstDash val="solid"/>
            </a:ln>
            <a:effectLst/>
          </p:spPr>
        </p:cxnSp>
      </p:grpSp>
      <p:grpSp>
        <p:nvGrpSpPr>
          <p:cNvPr id="12" name="Group 22"/>
          <p:cNvGrpSpPr/>
          <p:nvPr/>
        </p:nvGrpSpPr>
        <p:grpSpPr>
          <a:xfrm>
            <a:off x="520630" y="2623389"/>
            <a:ext cx="2474034" cy="574095"/>
            <a:chOff x="433856" y="2949130"/>
            <a:chExt cx="2061695" cy="787149"/>
          </a:xfrm>
        </p:grpSpPr>
        <p:sp>
          <p:nvSpPr>
            <p:cNvPr id="108" name="TextBox 107"/>
            <p:cNvSpPr txBox="1"/>
            <p:nvPr/>
          </p:nvSpPr>
          <p:spPr>
            <a:xfrm>
              <a:off x="433856" y="2949130"/>
              <a:ext cx="2061695" cy="784669"/>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400" fontAlgn="base">
                <a:spcBef>
                  <a:spcPct val="0"/>
                </a:spcBef>
              </a:pPr>
              <a:r>
                <a:rPr lang="en-US" sz="1400" kern="0" dirty="0" smtClean="0">
                  <a:solidFill>
                    <a:srgbClr val="FFFFFF"/>
                  </a:solidFill>
                  <a:cs typeface="Arial" charset="0"/>
                </a:rPr>
                <a:t> </a:t>
              </a:r>
              <a:r>
                <a:rPr lang="en-US" altLang="zh-CN" sz="1400" kern="0" dirty="0" smtClean="0">
                  <a:solidFill>
                    <a:srgbClr val="FFFFFF"/>
                  </a:solidFill>
                  <a:cs typeface="Arial" charset="0"/>
                </a:rPr>
                <a:t>VLAN ID</a:t>
              </a:r>
              <a:r>
                <a:rPr lang="zh-CN" altLang="en-US" sz="1400" kern="0" dirty="0" smtClean="0">
                  <a:solidFill>
                    <a:srgbClr val="FFFFFF"/>
                  </a:solidFill>
                  <a:cs typeface="Arial" charset="0"/>
                </a:rPr>
                <a:t>一共只有</a:t>
              </a:r>
              <a:r>
                <a:rPr lang="en-US" altLang="zh-CN" sz="1400" kern="0" dirty="0" smtClean="0">
                  <a:solidFill>
                    <a:srgbClr val="FFFFFF"/>
                  </a:solidFill>
                  <a:cs typeface="Arial" charset="0"/>
                </a:rPr>
                <a:t>4096</a:t>
              </a:r>
              <a:r>
                <a:rPr lang="zh-CN" altLang="en-US" sz="1400" kern="0" dirty="0" smtClean="0">
                  <a:solidFill>
                    <a:srgbClr val="FFFFFF"/>
                  </a:solidFill>
                  <a:cs typeface="Arial" charset="0"/>
                </a:rPr>
                <a:t>个，支持的用户数量也是</a:t>
              </a:r>
              <a:r>
                <a:rPr lang="en-US" altLang="zh-CN" sz="1400" kern="0" dirty="0" smtClean="0">
                  <a:solidFill>
                    <a:srgbClr val="FFFFFF"/>
                  </a:solidFill>
                  <a:cs typeface="Arial" charset="0"/>
                </a:rPr>
                <a:t>4096</a:t>
              </a:r>
              <a:endParaRPr lang="en-US" sz="1400" kern="0" dirty="0">
                <a:solidFill>
                  <a:srgbClr val="FFFFFF"/>
                </a:solidFill>
                <a:cs typeface="Arial" charset="0"/>
              </a:endParaRPr>
            </a:p>
          </p:txBody>
        </p:sp>
        <p:cxnSp>
          <p:nvCxnSpPr>
            <p:cNvPr id="124" name="Straight Connector 123"/>
            <p:cNvCxnSpPr/>
            <p:nvPr/>
          </p:nvCxnSpPr>
          <p:spPr>
            <a:xfrm>
              <a:off x="2495551" y="2954979"/>
              <a:ext cx="0" cy="781300"/>
            </a:xfrm>
            <a:prstGeom prst="line">
              <a:avLst/>
            </a:prstGeom>
            <a:noFill/>
            <a:ln w="38100" cap="flat" cmpd="sng" algn="ctr">
              <a:solidFill>
                <a:schemeClr val="accent4"/>
              </a:solidFill>
              <a:prstDash val="solid"/>
            </a:ln>
            <a:effectLst/>
          </p:spPr>
        </p:cxnSp>
      </p:grpSp>
      <p:grpSp>
        <p:nvGrpSpPr>
          <p:cNvPr id="158" name="Group 22"/>
          <p:cNvGrpSpPr/>
          <p:nvPr/>
        </p:nvGrpSpPr>
        <p:grpSpPr>
          <a:xfrm>
            <a:off x="463441" y="1440198"/>
            <a:ext cx="2602939" cy="582083"/>
            <a:chOff x="326435" y="2949130"/>
            <a:chExt cx="2169116" cy="784669"/>
          </a:xfrm>
        </p:grpSpPr>
        <p:sp>
          <p:nvSpPr>
            <p:cNvPr id="167" name="TextBox 166"/>
            <p:cNvSpPr txBox="1"/>
            <p:nvPr/>
          </p:nvSpPr>
          <p:spPr>
            <a:xfrm>
              <a:off x="326435" y="2949130"/>
              <a:ext cx="2169116" cy="784669"/>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400" fontAlgn="base">
                <a:spcBef>
                  <a:spcPct val="0"/>
                </a:spcBef>
              </a:pPr>
              <a:r>
                <a:rPr lang="en-US" sz="1400" kern="0" dirty="0" smtClean="0">
                  <a:solidFill>
                    <a:srgbClr val="FFFFFF"/>
                  </a:solidFill>
                  <a:cs typeface="Arial" charset="0"/>
                </a:rPr>
                <a:t> </a:t>
              </a:r>
              <a:r>
                <a:rPr lang="zh-CN" altLang="en-US" sz="1400" kern="0" dirty="0" smtClean="0">
                  <a:solidFill>
                    <a:srgbClr val="FFFFFF"/>
                  </a:solidFill>
                  <a:cs typeface="Arial" charset="0"/>
                </a:rPr>
                <a:t>用户的流量在物理网络直接传输</a:t>
              </a:r>
              <a:endParaRPr lang="en-US" sz="1400" kern="0" dirty="0">
                <a:solidFill>
                  <a:srgbClr val="FFFFFF"/>
                </a:solidFill>
                <a:cs typeface="Arial" charset="0"/>
              </a:endParaRPr>
            </a:p>
          </p:txBody>
        </p:sp>
        <p:cxnSp>
          <p:nvCxnSpPr>
            <p:cNvPr id="168" name="Straight Connector 167"/>
            <p:cNvCxnSpPr/>
            <p:nvPr/>
          </p:nvCxnSpPr>
          <p:spPr>
            <a:xfrm>
              <a:off x="2495551" y="2949130"/>
              <a:ext cx="0" cy="784669"/>
            </a:xfrm>
            <a:prstGeom prst="line">
              <a:avLst/>
            </a:prstGeom>
            <a:noFill/>
            <a:ln w="38100" cap="flat" cmpd="sng" algn="ctr">
              <a:solidFill>
                <a:schemeClr val="accent4"/>
              </a:solidFill>
              <a:prstDash val="solid"/>
            </a:ln>
            <a:effectLst/>
          </p:spPr>
        </p:cxnSp>
      </p:grpSp>
      <p:cxnSp>
        <p:nvCxnSpPr>
          <p:cNvPr id="170" name="AutoShape 21"/>
          <p:cNvCxnSpPr>
            <a:cxnSpLocks noChangeShapeType="1"/>
          </p:cNvCxnSpPr>
          <p:nvPr/>
        </p:nvCxnSpPr>
        <p:spPr bwMode="auto">
          <a:xfrm flipH="1">
            <a:off x="4124976" y="4027207"/>
            <a:ext cx="500633" cy="0"/>
          </a:xfrm>
          <a:prstGeom prst="straightConnector1">
            <a:avLst/>
          </a:prstGeom>
          <a:noFill/>
          <a:ln w="19050">
            <a:solidFill>
              <a:srgbClr val="282828">
                <a:lumMod val="75000"/>
                <a:lumOff val="25000"/>
              </a:srgbClr>
            </a:solidFill>
            <a:round/>
            <a:headEnd/>
            <a:tailEnd/>
          </a:ln>
        </p:spPr>
      </p:cxnSp>
      <p:sp>
        <p:nvSpPr>
          <p:cNvPr id="173" name="Rectangle 36"/>
          <p:cNvSpPr>
            <a:spLocks noChangeArrowheads="1"/>
          </p:cNvSpPr>
          <p:nvPr/>
        </p:nvSpPr>
        <p:spPr bwMode="auto">
          <a:xfrm>
            <a:off x="7579601" y="4332980"/>
            <a:ext cx="1369315" cy="736682"/>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a:endParaRPr lang="en-US" sz="2200" kern="0" dirty="0">
              <a:solidFill>
                <a:sysClr val="windowText" lastClr="000000"/>
              </a:solidFill>
              <a:latin typeface="Arial" charset="0"/>
              <a:cs typeface="Arial" charset="0"/>
            </a:endParaRPr>
          </a:p>
        </p:txBody>
      </p:sp>
      <p:sp>
        <p:nvSpPr>
          <p:cNvPr id="178" name="Rectangle 2"/>
          <p:cNvSpPr>
            <a:spLocks noChangeArrowheads="1"/>
          </p:cNvSpPr>
          <p:nvPr/>
        </p:nvSpPr>
        <p:spPr bwMode="auto">
          <a:xfrm>
            <a:off x="7579601" y="2891278"/>
            <a:ext cx="1369315" cy="815823"/>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a:endParaRPr lang="en-US" sz="2200" kern="0" dirty="0">
              <a:solidFill>
                <a:sysClr val="windowText" lastClr="000000"/>
              </a:solidFill>
              <a:latin typeface="Arial" charset="0"/>
              <a:cs typeface="Arial" charset="0"/>
            </a:endParaRPr>
          </a:p>
        </p:txBody>
      </p:sp>
      <p:cxnSp>
        <p:nvCxnSpPr>
          <p:cNvPr id="184" name="AutoShape 8"/>
          <p:cNvCxnSpPr>
            <a:cxnSpLocks noChangeShapeType="1"/>
          </p:cNvCxnSpPr>
          <p:nvPr/>
        </p:nvCxnSpPr>
        <p:spPr bwMode="auto">
          <a:xfrm>
            <a:off x="8073587" y="3417915"/>
            <a:ext cx="342900" cy="0"/>
          </a:xfrm>
          <a:prstGeom prst="straightConnector1">
            <a:avLst/>
          </a:prstGeom>
          <a:noFill/>
          <a:ln w="38100" cap="rnd">
            <a:solidFill>
              <a:srgbClr val="95D050"/>
            </a:solidFill>
            <a:round/>
            <a:headEnd/>
            <a:tailEnd/>
          </a:ln>
        </p:spPr>
      </p:cxnSp>
      <p:sp>
        <p:nvSpPr>
          <p:cNvPr id="185" name="AutoShape 34"/>
          <p:cNvSpPr>
            <a:spLocks noChangeArrowheads="1"/>
          </p:cNvSpPr>
          <p:nvPr/>
        </p:nvSpPr>
        <p:spPr bwMode="auto">
          <a:xfrm>
            <a:off x="8437473" y="3318906"/>
            <a:ext cx="257626" cy="284041"/>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cxnSp>
        <p:nvCxnSpPr>
          <p:cNvPr id="186" name="AutoShape 37"/>
          <p:cNvCxnSpPr>
            <a:cxnSpLocks noChangeShapeType="1"/>
          </p:cNvCxnSpPr>
          <p:nvPr/>
        </p:nvCxnSpPr>
        <p:spPr bwMode="auto">
          <a:xfrm>
            <a:off x="8073587" y="4788708"/>
            <a:ext cx="342900" cy="1285"/>
          </a:xfrm>
          <a:prstGeom prst="straightConnector1">
            <a:avLst/>
          </a:prstGeom>
          <a:noFill/>
          <a:ln w="38100" cap="rnd">
            <a:solidFill>
              <a:srgbClr val="95D050"/>
            </a:solidFill>
            <a:round/>
            <a:headEnd/>
            <a:tailEnd/>
          </a:ln>
        </p:spPr>
      </p:cxnSp>
      <p:cxnSp>
        <p:nvCxnSpPr>
          <p:cNvPr id="187" name="AutoShape 38"/>
          <p:cNvCxnSpPr>
            <a:cxnSpLocks noChangeShapeType="1"/>
          </p:cNvCxnSpPr>
          <p:nvPr/>
        </p:nvCxnSpPr>
        <p:spPr bwMode="auto">
          <a:xfrm flipH="1">
            <a:off x="8094153" y="4498101"/>
            <a:ext cx="340615" cy="1285"/>
          </a:xfrm>
          <a:prstGeom prst="straightConnector1">
            <a:avLst/>
          </a:prstGeom>
          <a:noFill/>
          <a:ln w="38100" cap="rnd">
            <a:solidFill>
              <a:srgbClr val="FF9539"/>
            </a:solidFill>
            <a:round/>
            <a:headEnd/>
            <a:tailEnd/>
          </a:ln>
        </p:spPr>
      </p:cxnSp>
      <p:sp>
        <p:nvSpPr>
          <p:cNvPr id="188" name="AutoShape 39"/>
          <p:cNvSpPr>
            <a:spLocks noChangeArrowheads="1"/>
          </p:cNvSpPr>
          <p:nvPr/>
        </p:nvSpPr>
        <p:spPr bwMode="auto">
          <a:xfrm>
            <a:off x="8437473" y="4401664"/>
            <a:ext cx="257626" cy="285948"/>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sp>
        <p:nvSpPr>
          <p:cNvPr id="189" name="AutoShape 48"/>
          <p:cNvSpPr>
            <a:spLocks noChangeArrowheads="1"/>
          </p:cNvSpPr>
          <p:nvPr/>
        </p:nvSpPr>
        <p:spPr bwMode="auto">
          <a:xfrm>
            <a:off x="8437473" y="4689700"/>
            <a:ext cx="257626" cy="285948"/>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cxnSp>
        <p:nvCxnSpPr>
          <p:cNvPr id="191" name="AutoShape 49"/>
          <p:cNvCxnSpPr>
            <a:cxnSpLocks noChangeShapeType="1"/>
          </p:cNvCxnSpPr>
          <p:nvPr/>
        </p:nvCxnSpPr>
        <p:spPr bwMode="auto">
          <a:xfrm flipH="1">
            <a:off x="6847712" y="4816871"/>
            <a:ext cx="731520" cy="1285"/>
          </a:xfrm>
          <a:prstGeom prst="straightConnector1">
            <a:avLst/>
          </a:prstGeom>
          <a:noFill/>
          <a:ln w="19050">
            <a:solidFill>
              <a:srgbClr val="7F7F7F"/>
            </a:solidFill>
            <a:round/>
            <a:headEnd/>
            <a:tailEnd/>
          </a:ln>
        </p:spPr>
      </p:cxnSp>
      <p:sp>
        <p:nvSpPr>
          <p:cNvPr id="205" name="Rectangle 40"/>
          <p:cNvSpPr>
            <a:spLocks noChangeArrowheads="1"/>
          </p:cNvSpPr>
          <p:nvPr/>
        </p:nvSpPr>
        <p:spPr bwMode="auto">
          <a:xfrm>
            <a:off x="7760395" y="4401662"/>
            <a:ext cx="343382" cy="573987"/>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nvGrpSpPr>
          <p:cNvPr id="206" name="Group 41"/>
          <p:cNvGrpSpPr>
            <a:grpSpLocks/>
          </p:cNvGrpSpPr>
          <p:nvPr/>
        </p:nvGrpSpPr>
        <p:grpSpPr bwMode="auto">
          <a:xfrm>
            <a:off x="7783254" y="4604845"/>
            <a:ext cx="292608" cy="123910"/>
            <a:chOff x="2346" y="6386"/>
            <a:chExt cx="319" cy="162"/>
          </a:xfrm>
        </p:grpSpPr>
        <p:cxnSp>
          <p:nvCxnSpPr>
            <p:cNvPr id="207" name="AutoShape 42"/>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208" name="AutoShape 43"/>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209" name="AutoShape 44"/>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210" name="AutoShape 45"/>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
        <p:nvSpPr>
          <p:cNvPr id="211" name="Rectangle 27"/>
          <p:cNvSpPr>
            <a:spLocks noChangeArrowheads="1"/>
          </p:cNvSpPr>
          <p:nvPr/>
        </p:nvSpPr>
        <p:spPr bwMode="auto">
          <a:xfrm>
            <a:off x="7760395" y="3029588"/>
            <a:ext cx="343382" cy="575514"/>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nvGrpSpPr>
          <p:cNvPr id="212" name="Group 28"/>
          <p:cNvGrpSpPr>
            <a:grpSpLocks/>
          </p:cNvGrpSpPr>
          <p:nvPr/>
        </p:nvGrpSpPr>
        <p:grpSpPr bwMode="auto">
          <a:xfrm>
            <a:off x="7783254" y="3234037"/>
            <a:ext cx="292608" cy="123909"/>
            <a:chOff x="2346" y="6386"/>
            <a:chExt cx="319" cy="162"/>
          </a:xfrm>
        </p:grpSpPr>
        <p:cxnSp>
          <p:nvCxnSpPr>
            <p:cNvPr id="213" name="AutoShape 29"/>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214" name="AutoShape 30"/>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215" name="AutoShape 31"/>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216" name="AutoShape 32"/>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cxnSp>
        <p:nvCxnSpPr>
          <p:cNvPr id="217" name="AutoShape 8"/>
          <p:cNvCxnSpPr>
            <a:cxnSpLocks noChangeShapeType="1"/>
          </p:cNvCxnSpPr>
          <p:nvPr/>
        </p:nvCxnSpPr>
        <p:spPr bwMode="auto">
          <a:xfrm>
            <a:off x="8103777" y="3185807"/>
            <a:ext cx="319748" cy="0"/>
          </a:xfrm>
          <a:prstGeom prst="straightConnector1">
            <a:avLst/>
          </a:prstGeom>
          <a:noFill/>
          <a:ln w="38100" cap="rnd">
            <a:solidFill>
              <a:srgbClr val="FF9539"/>
            </a:solidFill>
            <a:round/>
            <a:headEnd/>
            <a:tailEnd/>
          </a:ln>
        </p:spPr>
      </p:cxnSp>
      <p:sp>
        <p:nvSpPr>
          <p:cNvPr id="218" name="AutoShape 34"/>
          <p:cNvSpPr>
            <a:spLocks noChangeArrowheads="1"/>
          </p:cNvSpPr>
          <p:nvPr/>
        </p:nvSpPr>
        <p:spPr bwMode="auto">
          <a:xfrm>
            <a:off x="8444511" y="3086797"/>
            <a:ext cx="257626" cy="284041"/>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a:spcAft>
                <a:spcPts val="1200"/>
              </a:spcAft>
            </a:pPr>
            <a:endParaRPr lang="en-US" sz="2200" kern="0" dirty="0">
              <a:solidFill>
                <a:sysClr val="windowText" lastClr="000000"/>
              </a:solidFill>
              <a:cs typeface="Arial" pitchFamily="34" charset="0"/>
            </a:endParaRPr>
          </a:p>
        </p:txBody>
      </p:sp>
      <p:grpSp>
        <p:nvGrpSpPr>
          <p:cNvPr id="222" name="Group 20"/>
          <p:cNvGrpSpPr/>
          <p:nvPr/>
        </p:nvGrpSpPr>
        <p:grpSpPr>
          <a:xfrm>
            <a:off x="4633499" y="3057441"/>
            <a:ext cx="2204020" cy="1866146"/>
            <a:chOff x="7099749" y="4405538"/>
            <a:chExt cx="1836683" cy="1683565"/>
          </a:xfrm>
        </p:grpSpPr>
        <p:sp>
          <p:nvSpPr>
            <p:cNvPr id="223" name="Rectangle 222"/>
            <p:cNvSpPr>
              <a:spLocks noChangeAspect="1"/>
            </p:cNvSpPr>
            <p:nvPr/>
          </p:nvSpPr>
          <p:spPr>
            <a:xfrm>
              <a:off x="8507056" y="5659727"/>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cxnSp>
          <p:nvCxnSpPr>
            <p:cNvPr id="224" name="AutoShape 15"/>
            <p:cNvCxnSpPr>
              <a:cxnSpLocks noChangeShapeType="1"/>
            </p:cNvCxnSpPr>
            <p:nvPr/>
          </p:nvCxnSpPr>
          <p:spPr bwMode="auto">
            <a:xfrm flipH="1">
              <a:off x="7513190" y="5259177"/>
              <a:ext cx="426720" cy="0"/>
            </a:xfrm>
            <a:prstGeom prst="straightConnector1">
              <a:avLst/>
            </a:prstGeom>
            <a:noFill/>
            <a:ln w="19050">
              <a:solidFill>
                <a:srgbClr val="282828">
                  <a:lumMod val="75000"/>
                  <a:lumOff val="25000"/>
                </a:srgbClr>
              </a:solidFill>
              <a:round/>
              <a:headEnd/>
              <a:tailEnd/>
            </a:ln>
          </p:spPr>
        </p:cxnSp>
        <p:cxnSp>
          <p:nvCxnSpPr>
            <p:cNvPr id="225" name="AutoShape 23"/>
            <p:cNvCxnSpPr>
              <a:cxnSpLocks noChangeShapeType="1"/>
            </p:cNvCxnSpPr>
            <p:nvPr/>
          </p:nvCxnSpPr>
          <p:spPr bwMode="auto">
            <a:xfrm flipH="1">
              <a:off x="8150822" y="4617668"/>
              <a:ext cx="356234" cy="480060"/>
            </a:xfrm>
            <a:prstGeom prst="straightConnector1">
              <a:avLst/>
            </a:prstGeom>
            <a:noFill/>
            <a:ln w="19050">
              <a:solidFill>
                <a:srgbClr val="282828">
                  <a:lumMod val="75000"/>
                  <a:lumOff val="25000"/>
                </a:srgbClr>
              </a:solidFill>
              <a:round/>
              <a:headEnd/>
              <a:tailEnd/>
            </a:ln>
          </p:spPr>
        </p:cxnSp>
        <p:cxnSp>
          <p:nvCxnSpPr>
            <p:cNvPr id="226" name="AutoShape 24"/>
            <p:cNvCxnSpPr>
              <a:cxnSpLocks noChangeShapeType="1"/>
            </p:cNvCxnSpPr>
            <p:nvPr/>
          </p:nvCxnSpPr>
          <p:spPr bwMode="auto">
            <a:xfrm flipH="1" flipV="1">
              <a:off x="8150822" y="5419197"/>
              <a:ext cx="356234" cy="481488"/>
            </a:xfrm>
            <a:prstGeom prst="straightConnector1">
              <a:avLst/>
            </a:prstGeom>
            <a:noFill/>
            <a:ln w="19050">
              <a:solidFill>
                <a:srgbClr val="282828">
                  <a:lumMod val="75000"/>
                  <a:lumOff val="25000"/>
                </a:srgbClr>
              </a:solidFill>
              <a:round/>
              <a:headEnd/>
              <a:tailEnd/>
            </a:ln>
          </p:spPr>
        </p:cxnSp>
        <p:sp>
          <p:nvSpPr>
            <p:cNvPr id="227" name="Rectangle 226"/>
            <p:cNvSpPr>
              <a:spLocks noChangeAspect="1"/>
            </p:cNvSpPr>
            <p:nvPr/>
          </p:nvSpPr>
          <p:spPr>
            <a:xfrm>
              <a:off x="7099749" y="5035921"/>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sp>
          <p:nvSpPr>
            <p:cNvPr id="228" name="Right Arrow 227"/>
            <p:cNvSpPr/>
            <p:nvPr/>
          </p:nvSpPr>
          <p:spPr>
            <a:xfrm>
              <a:off x="7284246" y="5132926"/>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defRPr/>
              </a:pPr>
              <a:endParaRPr lang="en-US" kern="0" dirty="0">
                <a:solidFill>
                  <a:srgbClr val="FFFFFF"/>
                </a:solidFill>
                <a:latin typeface="Arial"/>
                <a:cs typeface="Arial" charset="0"/>
              </a:endParaRPr>
            </a:p>
          </p:txBody>
        </p:sp>
        <p:sp>
          <p:nvSpPr>
            <p:cNvPr id="229" name="Right Arrow 228"/>
            <p:cNvSpPr/>
            <p:nvPr/>
          </p:nvSpPr>
          <p:spPr>
            <a:xfrm>
              <a:off x="7284246" y="5251401"/>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30" name="Right Arrow 229"/>
            <p:cNvSpPr/>
            <p:nvPr/>
          </p:nvSpPr>
          <p:spPr>
            <a:xfrm flipH="1">
              <a:off x="7175802" y="5192163"/>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31" name="Right Arrow 230"/>
            <p:cNvSpPr/>
            <p:nvPr/>
          </p:nvSpPr>
          <p:spPr>
            <a:xfrm flipH="1">
              <a:off x="7175802" y="5310639"/>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32" name="Rectangle 231"/>
            <p:cNvSpPr>
              <a:spLocks noChangeAspect="1"/>
            </p:cNvSpPr>
            <p:nvPr/>
          </p:nvSpPr>
          <p:spPr>
            <a:xfrm>
              <a:off x="8507056" y="4405538"/>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nvGrpSpPr>
            <p:cNvPr id="233" name="Group 46"/>
            <p:cNvGrpSpPr/>
            <p:nvPr/>
          </p:nvGrpSpPr>
          <p:grpSpPr>
            <a:xfrm>
              <a:off x="8583109" y="4502543"/>
              <a:ext cx="256891" cy="243884"/>
              <a:chOff x="-2740470" y="696591"/>
              <a:chExt cx="256891" cy="243884"/>
            </a:xfrm>
          </p:grpSpPr>
          <p:sp>
            <p:nvSpPr>
              <p:cNvPr id="255" name="Right Arrow 254"/>
              <p:cNvSpPr/>
              <p:nvPr/>
            </p:nvSpPr>
            <p:spPr>
              <a:xfrm>
                <a:off x="-2632026" y="696591"/>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6" name="Right Arrow 60"/>
              <p:cNvSpPr/>
              <p:nvPr/>
            </p:nvSpPr>
            <p:spPr>
              <a:xfrm>
                <a:off x="-2632026" y="815066"/>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7" name="Right Arrow 256"/>
              <p:cNvSpPr/>
              <p:nvPr/>
            </p:nvSpPr>
            <p:spPr>
              <a:xfrm flipH="1">
                <a:off x="-2740470" y="755828"/>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8" name="Right Arrow 62"/>
              <p:cNvSpPr/>
              <p:nvPr/>
            </p:nvSpPr>
            <p:spPr>
              <a:xfrm flipH="1">
                <a:off x="-2740470" y="874304"/>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grpSp>
          <p:nvGrpSpPr>
            <p:cNvPr id="234" name="Group 47"/>
            <p:cNvGrpSpPr/>
            <p:nvPr/>
          </p:nvGrpSpPr>
          <p:grpSpPr>
            <a:xfrm>
              <a:off x="8583109" y="5756732"/>
              <a:ext cx="256891" cy="243884"/>
              <a:chOff x="-2740470" y="1950780"/>
              <a:chExt cx="256891" cy="243884"/>
            </a:xfrm>
          </p:grpSpPr>
          <p:sp>
            <p:nvSpPr>
              <p:cNvPr id="251" name="Right Arrow 250"/>
              <p:cNvSpPr/>
              <p:nvPr/>
            </p:nvSpPr>
            <p:spPr>
              <a:xfrm>
                <a:off x="-2632026" y="1950780"/>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2" name="Right Arrow 56"/>
              <p:cNvSpPr/>
              <p:nvPr/>
            </p:nvSpPr>
            <p:spPr>
              <a:xfrm>
                <a:off x="-2632026" y="2069255"/>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3" name="Right Arrow 57"/>
              <p:cNvSpPr/>
              <p:nvPr/>
            </p:nvSpPr>
            <p:spPr>
              <a:xfrm flipH="1">
                <a:off x="-2740470" y="2010017"/>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4" name="Right Arrow 253"/>
              <p:cNvSpPr/>
              <p:nvPr/>
            </p:nvSpPr>
            <p:spPr>
              <a:xfrm flipH="1">
                <a:off x="-2740470" y="2128493"/>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sp>
          <p:nvSpPr>
            <p:cNvPr id="236" name="Rectangle 235"/>
            <p:cNvSpPr>
              <a:spLocks noChangeAspect="1"/>
            </p:cNvSpPr>
            <p:nvPr/>
          </p:nvSpPr>
          <p:spPr>
            <a:xfrm>
              <a:off x="7944915" y="5031870"/>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nvGrpSpPr>
            <p:cNvPr id="237" name="Group 126"/>
            <p:cNvGrpSpPr>
              <a:grpSpLocks noChangeAspect="1"/>
            </p:cNvGrpSpPr>
            <p:nvPr/>
          </p:nvGrpSpPr>
          <p:grpSpPr>
            <a:xfrm>
              <a:off x="8040496" y="5122542"/>
              <a:ext cx="241373" cy="241946"/>
              <a:chOff x="-6646768" y="3056316"/>
              <a:chExt cx="292061" cy="292753"/>
            </a:xfrm>
          </p:grpSpPr>
          <p:grpSp>
            <p:nvGrpSpPr>
              <p:cNvPr id="239" name="Group 127"/>
              <p:cNvGrpSpPr/>
              <p:nvPr/>
            </p:nvGrpSpPr>
            <p:grpSpPr>
              <a:xfrm rot="16200000" flipH="1" flipV="1">
                <a:off x="-6497931" y="3059737"/>
                <a:ext cx="143224" cy="142091"/>
                <a:chOff x="1536798" y="4928158"/>
                <a:chExt cx="443023" cy="439516"/>
              </a:xfrm>
            </p:grpSpPr>
            <p:sp>
              <p:nvSpPr>
                <p:cNvPr id="249" name="Right Arrow 248"/>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50" name="Right Arrow 249"/>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grpSp>
            <p:nvGrpSpPr>
              <p:cNvPr id="240" name="Group 152"/>
              <p:cNvGrpSpPr/>
              <p:nvPr/>
            </p:nvGrpSpPr>
            <p:grpSpPr>
              <a:xfrm rot="10800000" flipH="1" flipV="1">
                <a:off x="-6646768" y="3056316"/>
                <a:ext cx="143224" cy="142091"/>
                <a:chOff x="1536798" y="4928158"/>
                <a:chExt cx="443023" cy="439516"/>
              </a:xfrm>
            </p:grpSpPr>
            <p:sp>
              <p:nvSpPr>
                <p:cNvPr id="247" name="Right Arrow 246"/>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48" name="Right Arrow 247"/>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grpSp>
            <p:nvGrpSpPr>
              <p:cNvPr id="241" name="Group 155"/>
              <p:cNvGrpSpPr/>
              <p:nvPr/>
            </p:nvGrpSpPr>
            <p:grpSpPr>
              <a:xfrm flipH="1" flipV="1">
                <a:off x="-6497931" y="3206978"/>
                <a:ext cx="143224" cy="142091"/>
                <a:chOff x="1536798" y="4928158"/>
                <a:chExt cx="443023" cy="439516"/>
              </a:xfrm>
            </p:grpSpPr>
            <p:sp>
              <p:nvSpPr>
                <p:cNvPr id="245" name="Right Arrow 244"/>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46" name="Right Arrow 245"/>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grpSp>
            <p:nvGrpSpPr>
              <p:cNvPr id="242" name="Group 158"/>
              <p:cNvGrpSpPr/>
              <p:nvPr/>
            </p:nvGrpSpPr>
            <p:grpSpPr>
              <a:xfrm rot="5400000" flipH="1" flipV="1">
                <a:off x="-6646760" y="3203554"/>
                <a:ext cx="143226" cy="142097"/>
                <a:chOff x="1536792" y="4928158"/>
                <a:chExt cx="443029" cy="439533"/>
              </a:xfrm>
            </p:grpSpPr>
            <p:sp>
              <p:nvSpPr>
                <p:cNvPr id="243" name="Right Arrow 242"/>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sp>
              <p:nvSpPr>
                <p:cNvPr id="244" name="Right Arrow 243"/>
                <p:cNvSpPr/>
                <p:nvPr/>
              </p:nvSpPr>
              <p:spPr>
                <a:xfrm>
                  <a:off x="1536792" y="5181616"/>
                  <a:ext cx="394984" cy="186075"/>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kern="0" dirty="0">
                    <a:solidFill>
                      <a:srgbClr val="FFFFFF"/>
                    </a:solidFill>
                    <a:latin typeface="Arial"/>
                    <a:cs typeface="Arial" charset="0"/>
                  </a:endParaRPr>
                </a:p>
              </p:txBody>
            </p:sp>
          </p:grpSp>
        </p:grpSp>
        <p:sp>
          <p:nvSpPr>
            <p:cNvPr id="238" name="Oval 237"/>
            <p:cNvSpPr>
              <a:spLocks noChangeAspect="1"/>
            </p:cNvSpPr>
            <p:nvPr/>
          </p:nvSpPr>
          <p:spPr>
            <a:xfrm>
              <a:off x="7999451" y="5078675"/>
              <a:ext cx="322596" cy="322596"/>
            </a:xfrm>
            <a:prstGeom prst="ellipse">
              <a:avLst/>
            </a:prstGeom>
            <a:noFill/>
            <a:ln w="19050" cap="flat" cmpd="sng" algn="ctr">
              <a:solidFill>
                <a:srgbClr val="486782">
                  <a:lumMod val="75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sp>
        <p:nvSpPr>
          <p:cNvPr id="273" name="Oval 9"/>
          <p:cNvSpPr/>
          <p:nvPr/>
        </p:nvSpPr>
        <p:spPr>
          <a:xfrm>
            <a:off x="4378235" y="3486063"/>
            <a:ext cx="990600" cy="934970"/>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dirty="0"/>
          </a:p>
        </p:txBody>
      </p:sp>
      <p:grpSp>
        <p:nvGrpSpPr>
          <p:cNvPr id="279" name="Group 223"/>
          <p:cNvGrpSpPr/>
          <p:nvPr/>
        </p:nvGrpSpPr>
        <p:grpSpPr>
          <a:xfrm>
            <a:off x="6215849" y="2535808"/>
            <a:ext cx="1173090" cy="631994"/>
            <a:chOff x="7549773" y="3594734"/>
            <a:chExt cx="1216174" cy="731520"/>
          </a:xfrm>
        </p:grpSpPr>
        <p:sp>
          <p:nvSpPr>
            <p:cNvPr id="280" name="Oval 161"/>
            <p:cNvSpPr>
              <a:spLocks noChangeAspect="1"/>
            </p:cNvSpPr>
            <p:nvPr/>
          </p:nvSpPr>
          <p:spPr>
            <a:xfrm>
              <a:off x="7549773" y="3594734"/>
              <a:ext cx="1216174" cy="731520"/>
            </a:xfrm>
            <a:custGeom>
              <a:avLst/>
              <a:gdLst/>
              <a:ahLst/>
              <a:cxnLst/>
              <a:rect l="l" t="t" r="r" b="b"/>
              <a:pathLst>
                <a:path w="2960175" h="1780521">
                  <a:moveTo>
                    <a:pt x="1309222" y="429"/>
                  </a:moveTo>
                  <a:cubicBezTo>
                    <a:pt x="1509581" y="-6185"/>
                    <a:pt x="1705190" y="63530"/>
                    <a:pt x="1848557" y="211140"/>
                  </a:cubicBezTo>
                  <a:cubicBezTo>
                    <a:pt x="1905898" y="270180"/>
                    <a:pt x="1950540" y="337209"/>
                    <a:pt x="1979205" y="410741"/>
                  </a:cubicBezTo>
                  <a:cubicBezTo>
                    <a:pt x="2041288" y="389334"/>
                    <a:pt x="2108609" y="377802"/>
                    <a:pt x="2178893" y="377802"/>
                  </a:cubicBezTo>
                  <a:cubicBezTo>
                    <a:pt x="2487800" y="377802"/>
                    <a:pt x="2739473" y="600572"/>
                    <a:pt x="2748447" y="879099"/>
                  </a:cubicBezTo>
                  <a:cubicBezTo>
                    <a:pt x="2849560" y="949116"/>
                    <a:pt x="2922914" y="1056137"/>
                    <a:pt x="2948590" y="1180720"/>
                  </a:cubicBezTo>
                  <a:cubicBezTo>
                    <a:pt x="2948738" y="1181144"/>
                    <a:pt x="2948838" y="1181579"/>
                    <a:pt x="2948838" y="1182036"/>
                  </a:cubicBezTo>
                  <a:cubicBezTo>
                    <a:pt x="2956247" y="1213303"/>
                    <a:pt x="2959851" y="1245845"/>
                    <a:pt x="2959890" y="1279178"/>
                  </a:cubicBezTo>
                  <a:lnTo>
                    <a:pt x="2960174" y="1281670"/>
                  </a:lnTo>
                  <a:lnTo>
                    <a:pt x="2960091" y="1282403"/>
                  </a:lnTo>
                  <a:cubicBezTo>
                    <a:pt x="2960174" y="1282857"/>
                    <a:pt x="2960175" y="1283310"/>
                    <a:pt x="2960175" y="1283764"/>
                  </a:cubicBezTo>
                  <a:lnTo>
                    <a:pt x="2960174" y="1283764"/>
                  </a:lnTo>
                  <a:cubicBezTo>
                    <a:pt x="2960174" y="1556643"/>
                    <a:pt x="2738962" y="1777855"/>
                    <a:pt x="2466083" y="1777855"/>
                  </a:cubicBezTo>
                  <a:lnTo>
                    <a:pt x="2426990" y="1777855"/>
                  </a:lnTo>
                  <a:cubicBezTo>
                    <a:pt x="2417168" y="1780288"/>
                    <a:pt x="2407185" y="1780521"/>
                    <a:pt x="2397141" y="1780521"/>
                  </a:cubicBezTo>
                  <a:lnTo>
                    <a:pt x="2367292" y="1777855"/>
                  </a:lnTo>
                  <a:lnTo>
                    <a:pt x="539049" y="1777854"/>
                  </a:lnTo>
                  <a:cubicBezTo>
                    <a:pt x="355631" y="1777854"/>
                    <a:pt x="195556" y="1677911"/>
                    <a:pt x="112197" y="1528429"/>
                  </a:cubicBezTo>
                  <a:cubicBezTo>
                    <a:pt x="41265" y="1436313"/>
                    <a:pt x="0" y="1324063"/>
                    <a:pt x="0" y="1203051"/>
                  </a:cubicBezTo>
                  <a:cubicBezTo>
                    <a:pt x="0" y="924877"/>
                    <a:pt x="218053" y="693001"/>
                    <a:pt x="507314" y="641340"/>
                  </a:cubicBezTo>
                  <a:cubicBezTo>
                    <a:pt x="545476" y="498373"/>
                    <a:pt x="624337" y="361366"/>
                    <a:pt x="741379" y="247689"/>
                  </a:cubicBezTo>
                  <a:cubicBezTo>
                    <a:pt x="903751" y="89986"/>
                    <a:pt x="1108862" y="7043"/>
                    <a:pt x="1309222" y="429"/>
                  </a:cubicBezTo>
                  <a:close/>
                </a:path>
              </a:pathLst>
            </a:custGeom>
            <a:solidFill>
              <a:srgbClr val="282828"/>
            </a:solidFill>
            <a:ln w="19050" cap="flat" cmpd="sng" algn="ctr">
              <a:solidFill>
                <a:srgbClr val="B0FF5B"/>
              </a:solidFill>
              <a:prstDash val="solid"/>
            </a:ln>
            <a:effectLst/>
          </p:spPr>
          <p:txBody>
            <a:bodyPr lIns="91408" tIns="182815" rIns="91408" bIns="45702" rtlCol="0" anchor="ctr"/>
            <a:lstStyle/>
            <a:p>
              <a:pPr algn="ctr" defTabSz="914076">
                <a:defRPr/>
              </a:pPr>
              <a:endParaRPr lang="en-US" kern="0" dirty="0">
                <a:solidFill>
                  <a:srgbClr val="B0FF5B"/>
                </a:solidFill>
                <a:latin typeface="Arial" charset="0"/>
                <a:cs typeface="Arial" charset="0"/>
              </a:endParaRPr>
            </a:p>
          </p:txBody>
        </p:sp>
        <p:sp>
          <p:nvSpPr>
            <p:cNvPr id="281" name="AutoShape 39"/>
            <p:cNvSpPr>
              <a:spLocks noChangeArrowheads="1"/>
            </p:cNvSpPr>
            <p:nvPr/>
          </p:nvSpPr>
          <p:spPr bwMode="auto">
            <a:xfrm>
              <a:off x="7812053" y="4070103"/>
              <a:ext cx="214688" cy="214313"/>
            </a:xfrm>
            <a:prstGeom prst="roundRect">
              <a:avLst>
                <a:gd name="adj" fmla="val 16667"/>
              </a:avLst>
            </a:prstGeom>
            <a:solidFill>
              <a:srgbClr val="B0FF5B"/>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rgbClr val="B0FF5B"/>
                </a:solidFill>
                <a:latin typeface="Arial" charset="0"/>
                <a:cs typeface="Arial" pitchFamily="34" charset="0"/>
              </a:endParaRPr>
            </a:p>
          </p:txBody>
        </p:sp>
        <p:sp>
          <p:nvSpPr>
            <p:cNvPr id="282" name="AutoShape 39"/>
            <p:cNvSpPr>
              <a:spLocks noChangeArrowheads="1"/>
            </p:cNvSpPr>
            <p:nvPr/>
          </p:nvSpPr>
          <p:spPr bwMode="auto">
            <a:xfrm>
              <a:off x="8269253" y="4044703"/>
              <a:ext cx="214688" cy="214313"/>
            </a:xfrm>
            <a:prstGeom prst="roundRect">
              <a:avLst>
                <a:gd name="adj" fmla="val 16667"/>
              </a:avLst>
            </a:prstGeom>
            <a:solidFill>
              <a:srgbClr val="B0FF5B"/>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rgbClr val="B0FF5B"/>
                </a:solidFill>
                <a:latin typeface="Arial" charset="0"/>
                <a:cs typeface="Arial" pitchFamily="34" charset="0"/>
              </a:endParaRPr>
            </a:p>
          </p:txBody>
        </p:sp>
        <p:cxnSp>
          <p:nvCxnSpPr>
            <p:cNvPr id="283" name="AutoShape 38"/>
            <p:cNvCxnSpPr>
              <a:cxnSpLocks noChangeShapeType="1"/>
            </p:cNvCxnSpPr>
            <p:nvPr/>
          </p:nvCxnSpPr>
          <p:spPr bwMode="auto">
            <a:xfrm flipH="1">
              <a:off x="8008551" y="4151855"/>
              <a:ext cx="283846" cy="1428"/>
            </a:xfrm>
            <a:prstGeom prst="straightConnector1">
              <a:avLst/>
            </a:prstGeom>
            <a:noFill/>
            <a:ln w="38100" cap="rnd">
              <a:solidFill>
                <a:srgbClr val="B0FF5B"/>
              </a:solidFill>
              <a:round/>
              <a:headEnd/>
              <a:tailEnd/>
            </a:ln>
          </p:spPr>
        </p:cxnSp>
        <p:sp>
          <p:nvSpPr>
            <p:cNvPr id="284" name="AutoShape 39"/>
            <p:cNvSpPr>
              <a:spLocks noChangeArrowheads="1"/>
            </p:cNvSpPr>
            <p:nvPr/>
          </p:nvSpPr>
          <p:spPr bwMode="auto">
            <a:xfrm>
              <a:off x="7900953" y="3803403"/>
              <a:ext cx="214688" cy="214313"/>
            </a:xfrm>
            <a:prstGeom prst="roundRect">
              <a:avLst>
                <a:gd name="adj" fmla="val 16667"/>
              </a:avLst>
            </a:prstGeom>
            <a:solidFill>
              <a:srgbClr val="B0FF5B"/>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rgbClr val="B0FF5B"/>
                </a:solidFill>
                <a:latin typeface="Arial" charset="0"/>
                <a:cs typeface="Arial" pitchFamily="34" charset="0"/>
              </a:endParaRPr>
            </a:p>
          </p:txBody>
        </p:sp>
        <p:sp>
          <p:nvSpPr>
            <p:cNvPr id="285" name="AutoShape 39"/>
            <p:cNvSpPr>
              <a:spLocks noChangeArrowheads="1"/>
            </p:cNvSpPr>
            <p:nvPr/>
          </p:nvSpPr>
          <p:spPr bwMode="auto">
            <a:xfrm>
              <a:off x="8370853" y="3803403"/>
              <a:ext cx="214688" cy="214313"/>
            </a:xfrm>
            <a:prstGeom prst="roundRect">
              <a:avLst>
                <a:gd name="adj" fmla="val 16667"/>
              </a:avLst>
            </a:prstGeom>
            <a:solidFill>
              <a:srgbClr val="B0FF5B"/>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rgbClr val="B0FF5B"/>
                </a:solidFill>
                <a:latin typeface="Arial" charset="0"/>
                <a:cs typeface="Arial" pitchFamily="34" charset="0"/>
              </a:endParaRPr>
            </a:p>
          </p:txBody>
        </p:sp>
        <p:cxnSp>
          <p:nvCxnSpPr>
            <p:cNvPr id="286" name="AutoShape 38"/>
            <p:cNvCxnSpPr>
              <a:cxnSpLocks noChangeShapeType="1"/>
            </p:cNvCxnSpPr>
            <p:nvPr/>
          </p:nvCxnSpPr>
          <p:spPr bwMode="auto">
            <a:xfrm flipH="1">
              <a:off x="8097451" y="3897855"/>
              <a:ext cx="283846" cy="1428"/>
            </a:xfrm>
            <a:prstGeom prst="straightConnector1">
              <a:avLst/>
            </a:prstGeom>
            <a:noFill/>
            <a:ln w="38100" cap="rnd">
              <a:solidFill>
                <a:srgbClr val="B0FF5B"/>
              </a:solidFill>
              <a:round/>
              <a:headEnd/>
              <a:tailEnd/>
            </a:ln>
          </p:spPr>
        </p:cxnSp>
        <p:cxnSp>
          <p:nvCxnSpPr>
            <p:cNvPr id="287" name="AutoShape 38"/>
            <p:cNvCxnSpPr>
              <a:cxnSpLocks noChangeShapeType="1"/>
              <a:stCxn id="285" idx="1"/>
            </p:cNvCxnSpPr>
            <p:nvPr/>
          </p:nvCxnSpPr>
          <p:spPr bwMode="auto">
            <a:xfrm flipH="1">
              <a:off x="8039100" y="3910560"/>
              <a:ext cx="331753" cy="242340"/>
            </a:xfrm>
            <a:prstGeom prst="straightConnector1">
              <a:avLst/>
            </a:prstGeom>
            <a:noFill/>
            <a:ln w="38100" cap="rnd">
              <a:solidFill>
                <a:srgbClr val="B0FF5B"/>
              </a:solidFill>
              <a:round/>
              <a:headEnd/>
              <a:tailEnd/>
            </a:ln>
          </p:spPr>
        </p:cxnSp>
        <p:cxnSp>
          <p:nvCxnSpPr>
            <p:cNvPr id="288" name="AutoShape 38"/>
            <p:cNvCxnSpPr>
              <a:cxnSpLocks noChangeShapeType="1"/>
              <a:stCxn id="284" idx="3"/>
              <a:endCxn id="282" idx="1"/>
            </p:cNvCxnSpPr>
            <p:nvPr/>
          </p:nvCxnSpPr>
          <p:spPr bwMode="auto">
            <a:xfrm>
              <a:off x="8115641" y="3910560"/>
              <a:ext cx="153612" cy="241300"/>
            </a:xfrm>
            <a:prstGeom prst="straightConnector1">
              <a:avLst/>
            </a:prstGeom>
            <a:noFill/>
            <a:ln w="38100" cap="rnd">
              <a:solidFill>
                <a:srgbClr val="B0FF5B"/>
              </a:solidFill>
              <a:round/>
              <a:headEnd/>
              <a:tailEnd/>
            </a:ln>
          </p:spPr>
        </p:cxnSp>
        <p:cxnSp>
          <p:nvCxnSpPr>
            <p:cNvPr id="289" name="AutoShape 38"/>
            <p:cNvCxnSpPr>
              <a:cxnSpLocks noChangeShapeType="1"/>
              <a:stCxn id="284" idx="2"/>
              <a:endCxn id="281" idx="0"/>
            </p:cNvCxnSpPr>
            <p:nvPr/>
          </p:nvCxnSpPr>
          <p:spPr bwMode="auto">
            <a:xfrm flipH="1">
              <a:off x="7919397" y="4017716"/>
              <a:ext cx="88900" cy="52387"/>
            </a:xfrm>
            <a:prstGeom prst="straightConnector1">
              <a:avLst/>
            </a:prstGeom>
            <a:noFill/>
            <a:ln w="38100" cap="rnd">
              <a:solidFill>
                <a:srgbClr val="B0FF5B"/>
              </a:solidFill>
              <a:round/>
              <a:headEnd/>
              <a:tailEnd/>
            </a:ln>
          </p:spPr>
        </p:cxnSp>
        <p:cxnSp>
          <p:nvCxnSpPr>
            <p:cNvPr id="290" name="AutoShape 38"/>
            <p:cNvCxnSpPr>
              <a:cxnSpLocks noChangeShapeType="1"/>
            </p:cNvCxnSpPr>
            <p:nvPr/>
          </p:nvCxnSpPr>
          <p:spPr bwMode="auto">
            <a:xfrm flipH="1">
              <a:off x="8376597" y="4017716"/>
              <a:ext cx="88900" cy="52387"/>
            </a:xfrm>
            <a:prstGeom prst="straightConnector1">
              <a:avLst/>
            </a:prstGeom>
            <a:noFill/>
            <a:ln w="38100" cap="rnd">
              <a:solidFill>
                <a:srgbClr val="B0FF5B"/>
              </a:solidFill>
              <a:round/>
              <a:headEnd/>
              <a:tailEnd/>
            </a:ln>
          </p:spPr>
        </p:cxnSp>
      </p:grpSp>
      <p:grpSp>
        <p:nvGrpSpPr>
          <p:cNvPr id="291" name="Group 185"/>
          <p:cNvGrpSpPr/>
          <p:nvPr/>
        </p:nvGrpSpPr>
        <p:grpSpPr>
          <a:xfrm>
            <a:off x="4122419" y="3092959"/>
            <a:ext cx="3453185" cy="1636784"/>
            <a:chOff x="3416299" y="2931753"/>
            <a:chExt cx="2690076" cy="1346200"/>
          </a:xfrm>
        </p:grpSpPr>
        <p:cxnSp>
          <p:nvCxnSpPr>
            <p:cNvPr id="292" name="AutoShape 4"/>
            <p:cNvCxnSpPr>
              <a:cxnSpLocks noChangeShapeType="1"/>
            </p:cNvCxnSpPr>
            <p:nvPr/>
          </p:nvCxnSpPr>
          <p:spPr bwMode="auto">
            <a:xfrm flipH="1">
              <a:off x="3416299" y="3642505"/>
              <a:ext cx="1633469" cy="448"/>
            </a:xfrm>
            <a:prstGeom prst="straightConnector1">
              <a:avLst/>
            </a:prstGeom>
            <a:noFill/>
            <a:ln w="28575" cap="rnd">
              <a:solidFill>
                <a:srgbClr val="FF9539"/>
              </a:solidFill>
              <a:round/>
              <a:headEnd/>
              <a:tailEnd/>
            </a:ln>
          </p:spPr>
        </p:cxnSp>
        <p:cxnSp>
          <p:nvCxnSpPr>
            <p:cNvPr id="293" name="AutoShape 4"/>
            <p:cNvCxnSpPr>
              <a:cxnSpLocks noChangeShapeType="1"/>
            </p:cNvCxnSpPr>
            <p:nvPr/>
          </p:nvCxnSpPr>
          <p:spPr bwMode="auto">
            <a:xfrm flipH="1" flipV="1">
              <a:off x="5079204" y="3546065"/>
              <a:ext cx="474346" cy="662226"/>
            </a:xfrm>
            <a:prstGeom prst="straightConnector1">
              <a:avLst/>
            </a:prstGeom>
            <a:noFill/>
            <a:ln w="28575" cap="rnd">
              <a:solidFill>
                <a:srgbClr val="FF9539"/>
              </a:solidFill>
              <a:round/>
              <a:headEnd/>
              <a:tailEnd/>
            </a:ln>
          </p:spPr>
        </p:cxnSp>
        <p:cxnSp>
          <p:nvCxnSpPr>
            <p:cNvPr id="294" name="AutoShape 4"/>
            <p:cNvCxnSpPr>
              <a:cxnSpLocks noChangeShapeType="1"/>
            </p:cNvCxnSpPr>
            <p:nvPr/>
          </p:nvCxnSpPr>
          <p:spPr bwMode="auto">
            <a:xfrm flipH="1" flipV="1">
              <a:off x="5046910" y="3642505"/>
              <a:ext cx="457210" cy="627932"/>
            </a:xfrm>
            <a:prstGeom prst="straightConnector1">
              <a:avLst/>
            </a:prstGeom>
            <a:noFill/>
            <a:ln w="28575" cap="rnd">
              <a:solidFill>
                <a:srgbClr val="FF9539"/>
              </a:solidFill>
              <a:round/>
              <a:headEnd/>
              <a:tailEnd/>
            </a:ln>
          </p:spPr>
        </p:cxnSp>
        <p:cxnSp>
          <p:nvCxnSpPr>
            <p:cNvPr id="295" name="AutoShape 4"/>
            <p:cNvCxnSpPr>
              <a:cxnSpLocks noChangeShapeType="1"/>
            </p:cNvCxnSpPr>
            <p:nvPr/>
          </p:nvCxnSpPr>
          <p:spPr bwMode="auto">
            <a:xfrm flipH="1">
              <a:off x="5451032" y="2931753"/>
              <a:ext cx="655343" cy="5665"/>
            </a:xfrm>
            <a:prstGeom prst="straightConnector1">
              <a:avLst/>
            </a:prstGeom>
            <a:noFill/>
            <a:ln w="28575" cap="rnd">
              <a:solidFill>
                <a:srgbClr val="FF9539"/>
              </a:solidFill>
              <a:round/>
              <a:headEnd/>
              <a:tailEnd/>
            </a:ln>
          </p:spPr>
        </p:cxnSp>
        <p:cxnSp>
          <p:nvCxnSpPr>
            <p:cNvPr id="296" name="AutoShape 4"/>
            <p:cNvCxnSpPr>
              <a:cxnSpLocks noChangeShapeType="1"/>
            </p:cNvCxnSpPr>
            <p:nvPr/>
          </p:nvCxnSpPr>
          <p:spPr bwMode="auto">
            <a:xfrm flipH="1">
              <a:off x="4962057" y="2939593"/>
              <a:ext cx="480059" cy="636508"/>
            </a:xfrm>
            <a:prstGeom prst="straightConnector1">
              <a:avLst/>
            </a:prstGeom>
            <a:noFill/>
            <a:ln w="28575" cap="rnd">
              <a:solidFill>
                <a:srgbClr val="FF9539"/>
              </a:solidFill>
              <a:round/>
              <a:headEnd/>
              <a:tailEnd/>
            </a:ln>
          </p:spPr>
        </p:cxnSp>
        <p:cxnSp>
          <p:nvCxnSpPr>
            <p:cNvPr id="297" name="AutoShape 4"/>
            <p:cNvCxnSpPr>
              <a:cxnSpLocks noChangeShapeType="1"/>
            </p:cNvCxnSpPr>
            <p:nvPr/>
          </p:nvCxnSpPr>
          <p:spPr bwMode="auto">
            <a:xfrm flipH="1">
              <a:off x="3416367" y="3577549"/>
              <a:ext cx="1534932" cy="4952"/>
            </a:xfrm>
            <a:prstGeom prst="straightConnector1">
              <a:avLst/>
            </a:prstGeom>
            <a:noFill/>
            <a:ln w="28575" cap="rnd">
              <a:solidFill>
                <a:srgbClr val="FF9539"/>
              </a:solidFill>
              <a:round/>
              <a:headEnd/>
              <a:tailEnd/>
            </a:ln>
          </p:spPr>
        </p:cxnSp>
        <p:cxnSp>
          <p:nvCxnSpPr>
            <p:cNvPr id="298" name="AutoShape 4"/>
            <p:cNvCxnSpPr>
              <a:cxnSpLocks noChangeShapeType="1"/>
            </p:cNvCxnSpPr>
            <p:nvPr/>
          </p:nvCxnSpPr>
          <p:spPr bwMode="auto">
            <a:xfrm flipH="1" flipV="1">
              <a:off x="5505835" y="3001492"/>
              <a:ext cx="598357" cy="4096"/>
            </a:xfrm>
            <a:prstGeom prst="straightConnector1">
              <a:avLst/>
            </a:prstGeom>
            <a:noFill/>
            <a:ln w="28575" cap="rnd">
              <a:solidFill>
                <a:srgbClr val="FF9539"/>
              </a:solidFill>
              <a:round/>
              <a:headEnd/>
              <a:tailEnd/>
            </a:ln>
          </p:spPr>
        </p:cxnSp>
        <p:cxnSp>
          <p:nvCxnSpPr>
            <p:cNvPr id="299" name="AutoShape 4"/>
            <p:cNvCxnSpPr>
              <a:cxnSpLocks noChangeShapeType="1"/>
            </p:cNvCxnSpPr>
            <p:nvPr/>
          </p:nvCxnSpPr>
          <p:spPr bwMode="auto">
            <a:xfrm flipH="1">
              <a:off x="5082072" y="3003844"/>
              <a:ext cx="414337" cy="540067"/>
            </a:xfrm>
            <a:prstGeom prst="straightConnector1">
              <a:avLst/>
            </a:prstGeom>
            <a:noFill/>
            <a:ln w="28575" cap="rnd">
              <a:solidFill>
                <a:srgbClr val="FF9539"/>
              </a:solidFill>
              <a:round/>
              <a:headEnd/>
              <a:tailEnd/>
            </a:ln>
          </p:spPr>
        </p:cxnSp>
        <p:cxnSp>
          <p:nvCxnSpPr>
            <p:cNvPr id="300" name="AutoShape 4"/>
            <p:cNvCxnSpPr>
              <a:cxnSpLocks noChangeShapeType="1"/>
            </p:cNvCxnSpPr>
            <p:nvPr/>
          </p:nvCxnSpPr>
          <p:spPr bwMode="auto">
            <a:xfrm flipH="1">
              <a:off x="5549480" y="4208291"/>
              <a:ext cx="555938" cy="2699"/>
            </a:xfrm>
            <a:prstGeom prst="straightConnector1">
              <a:avLst/>
            </a:prstGeom>
            <a:noFill/>
            <a:ln w="28575" cap="rnd">
              <a:solidFill>
                <a:srgbClr val="FF9539"/>
              </a:solidFill>
              <a:round/>
              <a:headEnd/>
              <a:tailEnd/>
            </a:ln>
          </p:spPr>
        </p:cxnSp>
        <p:cxnSp>
          <p:nvCxnSpPr>
            <p:cNvPr id="301" name="AutoShape 4"/>
            <p:cNvCxnSpPr>
              <a:cxnSpLocks noChangeShapeType="1"/>
            </p:cNvCxnSpPr>
            <p:nvPr/>
          </p:nvCxnSpPr>
          <p:spPr bwMode="auto">
            <a:xfrm flipH="1" flipV="1">
              <a:off x="5507832" y="4276871"/>
              <a:ext cx="592914" cy="1082"/>
            </a:xfrm>
            <a:prstGeom prst="straightConnector1">
              <a:avLst/>
            </a:prstGeom>
            <a:noFill/>
            <a:ln w="28575" cap="rnd">
              <a:solidFill>
                <a:srgbClr val="FF9539"/>
              </a:solidFill>
              <a:round/>
              <a:headEnd/>
              <a:tailEnd/>
            </a:ln>
          </p:spPr>
        </p:cxnSp>
      </p:grpSp>
      <p:grpSp>
        <p:nvGrpSpPr>
          <p:cNvPr id="302" name="Group 196"/>
          <p:cNvGrpSpPr/>
          <p:nvPr/>
        </p:nvGrpSpPr>
        <p:grpSpPr>
          <a:xfrm>
            <a:off x="4122503" y="3414711"/>
            <a:ext cx="3446051" cy="1568743"/>
            <a:chOff x="3600507" y="3135505"/>
            <a:chExt cx="2688223" cy="1272100"/>
          </a:xfrm>
        </p:grpSpPr>
        <p:cxnSp>
          <p:nvCxnSpPr>
            <p:cNvPr id="303" name="AutoShape 5"/>
            <p:cNvCxnSpPr>
              <a:cxnSpLocks noChangeShapeType="1"/>
            </p:cNvCxnSpPr>
            <p:nvPr/>
          </p:nvCxnSpPr>
          <p:spPr bwMode="auto">
            <a:xfrm>
              <a:off x="3600507" y="3769953"/>
              <a:ext cx="1360687" cy="3284"/>
            </a:xfrm>
            <a:prstGeom prst="straightConnector1">
              <a:avLst/>
            </a:prstGeom>
            <a:noFill/>
            <a:ln w="28575" cap="rnd">
              <a:solidFill>
                <a:srgbClr val="95D050"/>
              </a:solidFill>
              <a:round/>
              <a:headEnd/>
              <a:tailEnd/>
            </a:ln>
          </p:spPr>
        </p:cxnSp>
        <p:cxnSp>
          <p:nvCxnSpPr>
            <p:cNvPr id="304" name="AutoShape 5"/>
            <p:cNvCxnSpPr>
              <a:cxnSpLocks noChangeShapeType="1"/>
            </p:cNvCxnSpPr>
            <p:nvPr/>
          </p:nvCxnSpPr>
          <p:spPr bwMode="auto">
            <a:xfrm flipV="1">
              <a:off x="5625349" y="3135505"/>
              <a:ext cx="663381" cy="1"/>
            </a:xfrm>
            <a:prstGeom prst="straightConnector1">
              <a:avLst/>
            </a:prstGeom>
            <a:noFill/>
            <a:ln w="28575" cap="rnd">
              <a:solidFill>
                <a:srgbClr val="95D050"/>
              </a:solidFill>
              <a:round/>
              <a:headEnd/>
              <a:tailEnd/>
            </a:ln>
          </p:spPr>
        </p:cxnSp>
        <p:cxnSp>
          <p:nvCxnSpPr>
            <p:cNvPr id="305" name="AutoShape 5"/>
            <p:cNvCxnSpPr>
              <a:cxnSpLocks noChangeShapeType="1"/>
            </p:cNvCxnSpPr>
            <p:nvPr/>
          </p:nvCxnSpPr>
          <p:spPr bwMode="auto">
            <a:xfrm flipV="1">
              <a:off x="5469822" y="4334733"/>
              <a:ext cx="818773" cy="2146"/>
            </a:xfrm>
            <a:prstGeom prst="straightConnector1">
              <a:avLst/>
            </a:prstGeom>
            <a:noFill/>
            <a:ln w="28575" cap="rnd">
              <a:solidFill>
                <a:srgbClr val="92D050"/>
              </a:solidFill>
              <a:round/>
              <a:headEnd/>
              <a:tailEnd/>
            </a:ln>
          </p:spPr>
        </p:cxnSp>
        <p:cxnSp>
          <p:nvCxnSpPr>
            <p:cNvPr id="306" name="AutoShape 5"/>
            <p:cNvCxnSpPr>
              <a:cxnSpLocks noChangeShapeType="1"/>
            </p:cNvCxnSpPr>
            <p:nvPr/>
          </p:nvCxnSpPr>
          <p:spPr bwMode="auto">
            <a:xfrm flipV="1">
              <a:off x="5415528" y="4405429"/>
              <a:ext cx="873067" cy="2175"/>
            </a:xfrm>
            <a:prstGeom prst="straightConnector1">
              <a:avLst/>
            </a:prstGeom>
            <a:noFill/>
            <a:ln w="28575" cap="rnd">
              <a:solidFill>
                <a:srgbClr val="92D050"/>
              </a:solidFill>
              <a:round/>
              <a:headEnd/>
              <a:tailEnd/>
            </a:ln>
          </p:spPr>
        </p:cxnSp>
        <p:cxnSp>
          <p:nvCxnSpPr>
            <p:cNvPr id="307" name="AutoShape 4"/>
            <p:cNvCxnSpPr>
              <a:cxnSpLocks noChangeShapeType="1"/>
            </p:cNvCxnSpPr>
            <p:nvPr/>
          </p:nvCxnSpPr>
          <p:spPr bwMode="auto">
            <a:xfrm flipH="1">
              <a:off x="5098760" y="3139739"/>
              <a:ext cx="517218" cy="662227"/>
            </a:xfrm>
            <a:prstGeom prst="straightConnector1">
              <a:avLst/>
            </a:prstGeom>
            <a:noFill/>
            <a:ln w="28575" cap="rnd">
              <a:solidFill>
                <a:srgbClr val="95D050"/>
              </a:solidFill>
              <a:round/>
              <a:headEnd/>
              <a:tailEnd/>
            </a:ln>
          </p:spPr>
        </p:cxnSp>
        <p:cxnSp>
          <p:nvCxnSpPr>
            <p:cNvPr id="308" name="AutoShape 4"/>
            <p:cNvCxnSpPr>
              <a:cxnSpLocks noChangeShapeType="1"/>
            </p:cNvCxnSpPr>
            <p:nvPr/>
          </p:nvCxnSpPr>
          <p:spPr bwMode="auto">
            <a:xfrm flipH="1" flipV="1">
              <a:off x="4958328" y="3777526"/>
              <a:ext cx="460058" cy="630079"/>
            </a:xfrm>
            <a:prstGeom prst="straightConnector1">
              <a:avLst/>
            </a:prstGeom>
            <a:noFill/>
            <a:ln w="28575" cap="rnd">
              <a:solidFill>
                <a:srgbClr val="95D050"/>
              </a:solidFill>
              <a:round/>
              <a:headEnd/>
              <a:tailEnd/>
            </a:ln>
          </p:spPr>
        </p:cxnSp>
        <p:cxnSp>
          <p:nvCxnSpPr>
            <p:cNvPr id="309" name="AutoShape 4"/>
            <p:cNvCxnSpPr>
              <a:cxnSpLocks noChangeShapeType="1"/>
            </p:cNvCxnSpPr>
            <p:nvPr/>
          </p:nvCxnSpPr>
          <p:spPr bwMode="auto">
            <a:xfrm flipH="1" flipV="1">
              <a:off x="5095493" y="3811813"/>
              <a:ext cx="362912" cy="522920"/>
            </a:xfrm>
            <a:prstGeom prst="straightConnector1">
              <a:avLst/>
            </a:prstGeom>
            <a:noFill/>
            <a:ln w="28575" cap="rnd">
              <a:solidFill>
                <a:srgbClr val="95D050"/>
              </a:solidFill>
              <a:round/>
              <a:headEnd/>
              <a:tailEnd/>
            </a:ln>
          </p:spPr>
        </p:cxnSp>
      </p:grpSp>
      <p:sp>
        <p:nvSpPr>
          <p:cNvPr id="6" name="Text Placeholder 5"/>
          <p:cNvSpPr>
            <a:spLocks noGrp="1"/>
          </p:cNvSpPr>
          <p:nvPr>
            <p:ph type="body" sz="quarter" idx="10"/>
          </p:nvPr>
        </p:nvSpPr>
        <p:spPr/>
        <p:txBody>
          <a:bodyPr/>
          <a:lstStyle/>
          <a:p>
            <a:r>
              <a:rPr lang="en-US" dirty="0" smtClean="0"/>
              <a:t>网络虚拟化---VLAN</a:t>
            </a:r>
            <a:endParaRPr lang="en-US" dirty="0"/>
          </a:p>
        </p:txBody>
      </p:sp>
      <p:grpSp>
        <p:nvGrpSpPr>
          <p:cNvPr id="8" name="Group 7"/>
          <p:cNvGrpSpPr/>
          <p:nvPr/>
        </p:nvGrpSpPr>
        <p:grpSpPr>
          <a:xfrm>
            <a:off x="401181" y="5410347"/>
            <a:ext cx="10282060" cy="520126"/>
            <a:chOff x="401180" y="5410347"/>
            <a:chExt cx="10282060" cy="520126"/>
          </a:xfrm>
        </p:grpSpPr>
        <p:sp>
          <p:nvSpPr>
            <p:cNvPr id="784" name="TextBox 783"/>
            <p:cNvSpPr txBox="1"/>
            <p:nvPr/>
          </p:nvSpPr>
          <p:spPr>
            <a:xfrm>
              <a:off x="441960" y="5410347"/>
              <a:ext cx="10241280" cy="520126"/>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defPPr>
                <a:defRPr lang="en-US"/>
              </a:defPPr>
              <a:lvl1pPr lvl="0" defTabSz="914400" fontAlgn="base">
                <a:lnSpc>
                  <a:spcPct val="95000"/>
                </a:lnSpc>
                <a:spcAft>
                  <a:spcPts val="200"/>
                </a:spcAft>
                <a:defRPr sz="1800" b="1" kern="0">
                  <a:solidFill>
                    <a:schemeClr val="accent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cap="all" dirty="0" smtClean="0"/>
                <a:t>手工控制</a:t>
              </a:r>
              <a:r>
                <a:rPr lang="en-US" cap="all" dirty="0" smtClean="0"/>
                <a:t>. </a:t>
              </a:r>
              <a:r>
                <a:rPr lang="zh-CN" altLang="en-US" cap="all" dirty="0" smtClean="0"/>
                <a:t>低效率</a:t>
              </a:r>
              <a:r>
                <a:rPr lang="en-US" cap="all" dirty="0" smtClean="0"/>
                <a:t>.  </a:t>
              </a:r>
              <a:r>
                <a:rPr lang="zh-CN" altLang="en-US" cap="all" dirty="0" smtClean="0"/>
                <a:t>扩展性低</a:t>
              </a:r>
              <a:r>
                <a:rPr lang="en-US" cap="all" dirty="0" smtClean="0"/>
                <a:t>. </a:t>
              </a:r>
              <a:endParaRPr lang="en-US" cap="all" dirty="0"/>
            </a:p>
          </p:txBody>
        </p:sp>
        <p:sp>
          <p:nvSpPr>
            <p:cNvPr id="154" name="Rectangle 153"/>
            <p:cNvSpPr/>
            <p:nvPr/>
          </p:nvSpPr>
          <p:spPr>
            <a:xfrm>
              <a:off x="401180" y="5410347"/>
              <a:ext cx="238900" cy="5201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chorCtr="0"/>
            <a:lstStyle/>
            <a:p>
              <a:pPr>
                <a:spcAft>
                  <a:spcPts val="600"/>
                </a:spcAft>
              </a:pPr>
              <a:endParaRPr lang="en-US" sz="1000">
                <a:solidFill>
                  <a:srgbClr val="FFFFFF"/>
                </a:solidFill>
              </a:endParaRPr>
            </a:p>
          </p:txBody>
        </p:sp>
      </p:grpSp>
      <p:grpSp>
        <p:nvGrpSpPr>
          <p:cNvPr id="200" name="Group 23"/>
          <p:cNvGrpSpPr/>
          <p:nvPr/>
        </p:nvGrpSpPr>
        <p:grpSpPr>
          <a:xfrm>
            <a:off x="4317042" y="2743771"/>
            <a:ext cx="1182266" cy="658368"/>
            <a:chOff x="7308473" y="4801234"/>
            <a:chExt cx="1216174" cy="731520"/>
          </a:xfrm>
        </p:grpSpPr>
        <p:sp>
          <p:nvSpPr>
            <p:cNvPr id="201" name="Oval 161"/>
            <p:cNvSpPr>
              <a:spLocks noChangeAspect="1"/>
            </p:cNvSpPr>
            <p:nvPr/>
          </p:nvSpPr>
          <p:spPr>
            <a:xfrm>
              <a:off x="7308473" y="4801234"/>
              <a:ext cx="1216174" cy="731520"/>
            </a:xfrm>
            <a:custGeom>
              <a:avLst/>
              <a:gdLst/>
              <a:ahLst/>
              <a:cxnLst/>
              <a:rect l="l" t="t" r="r" b="b"/>
              <a:pathLst>
                <a:path w="2960175" h="1780521">
                  <a:moveTo>
                    <a:pt x="1309222" y="429"/>
                  </a:moveTo>
                  <a:cubicBezTo>
                    <a:pt x="1509581" y="-6185"/>
                    <a:pt x="1705190" y="63530"/>
                    <a:pt x="1848557" y="211140"/>
                  </a:cubicBezTo>
                  <a:cubicBezTo>
                    <a:pt x="1905898" y="270180"/>
                    <a:pt x="1950540" y="337209"/>
                    <a:pt x="1979205" y="410741"/>
                  </a:cubicBezTo>
                  <a:cubicBezTo>
                    <a:pt x="2041288" y="389334"/>
                    <a:pt x="2108609" y="377802"/>
                    <a:pt x="2178893" y="377802"/>
                  </a:cubicBezTo>
                  <a:cubicBezTo>
                    <a:pt x="2487800" y="377802"/>
                    <a:pt x="2739473" y="600572"/>
                    <a:pt x="2748447" y="879099"/>
                  </a:cubicBezTo>
                  <a:cubicBezTo>
                    <a:pt x="2849560" y="949116"/>
                    <a:pt x="2922914" y="1056137"/>
                    <a:pt x="2948590" y="1180720"/>
                  </a:cubicBezTo>
                  <a:cubicBezTo>
                    <a:pt x="2948738" y="1181144"/>
                    <a:pt x="2948838" y="1181579"/>
                    <a:pt x="2948838" y="1182036"/>
                  </a:cubicBezTo>
                  <a:cubicBezTo>
                    <a:pt x="2956247" y="1213303"/>
                    <a:pt x="2959851" y="1245845"/>
                    <a:pt x="2959890" y="1279178"/>
                  </a:cubicBezTo>
                  <a:lnTo>
                    <a:pt x="2960174" y="1281670"/>
                  </a:lnTo>
                  <a:lnTo>
                    <a:pt x="2960091" y="1282403"/>
                  </a:lnTo>
                  <a:cubicBezTo>
                    <a:pt x="2960174" y="1282857"/>
                    <a:pt x="2960175" y="1283310"/>
                    <a:pt x="2960175" y="1283764"/>
                  </a:cubicBezTo>
                  <a:lnTo>
                    <a:pt x="2960174" y="1283764"/>
                  </a:lnTo>
                  <a:cubicBezTo>
                    <a:pt x="2960174" y="1556643"/>
                    <a:pt x="2738962" y="1777855"/>
                    <a:pt x="2466083" y="1777855"/>
                  </a:cubicBezTo>
                  <a:lnTo>
                    <a:pt x="2426990" y="1777855"/>
                  </a:lnTo>
                  <a:cubicBezTo>
                    <a:pt x="2417168" y="1780288"/>
                    <a:pt x="2407185" y="1780521"/>
                    <a:pt x="2397141" y="1780521"/>
                  </a:cubicBezTo>
                  <a:lnTo>
                    <a:pt x="2367292" y="1777855"/>
                  </a:lnTo>
                  <a:lnTo>
                    <a:pt x="539049" y="1777854"/>
                  </a:lnTo>
                  <a:cubicBezTo>
                    <a:pt x="355631" y="1777854"/>
                    <a:pt x="195556" y="1677911"/>
                    <a:pt x="112197" y="1528429"/>
                  </a:cubicBezTo>
                  <a:cubicBezTo>
                    <a:pt x="41265" y="1436313"/>
                    <a:pt x="0" y="1324063"/>
                    <a:pt x="0" y="1203051"/>
                  </a:cubicBezTo>
                  <a:cubicBezTo>
                    <a:pt x="0" y="924877"/>
                    <a:pt x="218053" y="693001"/>
                    <a:pt x="507314" y="641340"/>
                  </a:cubicBezTo>
                  <a:cubicBezTo>
                    <a:pt x="545476" y="498373"/>
                    <a:pt x="624337" y="361366"/>
                    <a:pt x="741379" y="247689"/>
                  </a:cubicBezTo>
                  <a:cubicBezTo>
                    <a:pt x="903751" y="89986"/>
                    <a:pt x="1108862" y="7043"/>
                    <a:pt x="1309222" y="429"/>
                  </a:cubicBezTo>
                  <a:close/>
                </a:path>
              </a:pathLst>
            </a:custGeom>
            <a:solidFill>
              <a:srgbClr val="282828"/>
            </a:solidFill>
            <a:ln w="19050" cap="flat" cmpd="sng" algn="ctr">
              <a:solidFill>
                <a:schemeClr val="accent4"/>
              </a:solidFill>
              <a:prstDash val="solid"/>
            </a:ln>
            <a:effectLst/>
          </p:spPr>
          <p:txBody>
            <a:bodyPr lIns="91408" tIns="182815" rIns="91408" bIns="45702" rtlCol="0" anchor="ctr"/>
            <a:lstStyle/>
            <a:p>
              <a:pPr algn="ctr" defTabSz="914076">
                <a:defRPr/>
              </a:pPr>
              <a:endParaRPr lang="en-US" kern="0" dirty="0">
                <a:solidFill>
                  <a:srgbClr val="FFFFFF"/>
                </a:solidFill>
                <a:latin typeface="Arial" charset="0"/>
                <a:cs typeface="Arial" charset="0"/>
              </a:endParaRPr>
            </a:p>
          </p:txBody>
        </p:sp>
        <p:sp>
          <p:nvSpPr>
            <p:cNvPr id="202" name="AutoShape 39"/>
            <p:cNvSpPr>
              <a:spLocks noChangeArrowheads="1"/>
            </p:cNvSpPr>
            <p:nvPr/>
          </p:nvSpPr>
          <p:spPr bwMode="auto">
            <a:xfrm>
              <a:off x="7570753" y="5175003"/>
              <a:ext cx="214688" cy="214313"/>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sp>
          <p:nvSpPr>
            <p:cNvPr id="203" name="AutoShape 39"/>
            <p:cNvSpPr>
              <a:spLocks noChangeArrowheads="1"/>
            </p:cNvSpPr>
            <p:nvPr/>
          </p:nvSpPr>
          <p:spPr bwMode="auto">
            <a:xfrm>
              <a:off x="8040653" y="5175003"/>
              <a:ext cx="214688" cy="214313"/>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cxnSp>
          <p:nvCxnSpPr>
            <p:cNvPr id="204" name="AutoShape 38"/>
            <p:cNvCxnSpPr>
              <a:cxnSpLocks noChangeShapeType="1"/>
            </p:cNvCxnSpPr>
            <p:nvPr/>
          </p:nvCxnSpPr>
          <p:spPr bwMode="auto">
            <a:xfrm flipH="1">
              <a:off x="7767251" y="5269455"/>
              <a:ext cx="283846" cy="1428"/>
            </a:xfrm>
            <a:prstGeom prst="straightConnector1">
              <a:avLst/>
            </a:prstGeom>
            <a:noFill/>
            <a:ln w="38100" cap="rnd">
              <a:solidFill>
                <a:srgbClr val="FF9539"/>
              </a:solidFill>
              <a:round/>
              <a:headEnd/>
              <a:tailEnd/>
            </a:ln>
          </p:spPr>
        </p:cxnSp>
      </p:grpSp>
      <p:cxnSp>
        <p:nvCxnSpPr>
          <p:cNvPr id="320" name="AutoShape 49"/>
          <p:cNvCxnSpPr>
            <a:cxnSpLocks noChangeShapeType="1"/>
          </p:cNvCxnSpPr>
          <p:nvPr/>
        </p:nvCxnSpPr>
        <p:spPr bwMode="auto">
          <a:xfrm flipH="1">
            <a:off x="6842353" y="3315059"/>
            <a:ext cx="731520" cy="1285"/>
          </a:xfrm>
          <a:prstGeom prst="straightConnector1">
            <a:avLst/>
          </a:prstGeom>
          <a:noFill/>
          <a:ln w="19050">
            <a:solidFill>
              <a:srgbClr val="7F7F7F"/>
            </a:solidFill>
            <a:round/>
            <a:headEnd/>
            <a:tailEnd/>
          </a:ln>
        </p:spPr>
      </p:cxnSp>
      <p:cxnSp>
        <p:nvCxnSpPr>
          <p:cNvPr id="180" name="AutoShape 4"/>
          <p:cNvCxnSpPr>
            <a:cxnSpLocks noChangeShapeType="1"/>
          </p:cNvCxnSpPr>
          <p:nvPr/>
        </p:nvCxnSpPr>
        <p:spPr bwMode="auto">
          <a:xfrm flipH="1">
            <a:off x="3225028" y="3842182"/>
            <a:ext cx="340615" cy="1286"/>
          </a:xfrm>
          <a:prstGeom prst="straightConnector1">
            <a:avLst/>
          </a:prstGeom>
          <a:noFill/>
          <a:ln w="38100">
            <a:solidFill>
              <a:srgbClr val="FF9539"/>
            </a:solidFill>
            <a:round/>
            <a:headEnd/>
            <a:tailEnd/>
          </a:ln>
        </p:spPr>
      </p:cxnSp>
      <p:cxnSp>
        <p:nvCxnSpPr>
          <p:cNvPr id="181" name="AutoShape 5"/>
          <p:cNvCxnSpPr>
            <a:cxnSpLocks noChangeShapeType="1"/>
          </p:cNvCxnSpPr>
          <p:nvPr/>
        </p:nvCxnSpPr>
        <p:spPr bwMode="auto">
          <a:xfrm>
            <a:off x="3222751" y="4131487"/>
            <a:ext cx="340613" cy="0"/>
          </a:xfrm>
          <a:prstGeom prst="straightConnector1">
            <a:avLst/>
          </a:prstGeom>
          <a:noFill/>
          <a:ln w="38100" cap="rnd">
            <a:solidFill>
              <a:srgbClr val="95D050"/>
            </a:solidFill>
            <a:round/>
            <a:headEnd/>
            <a:tailEnd/>
          </a:ln>
        </p:spPr>
      </p:cxnSp>
      <p:sp>
        <p:nvSpPr>
          <p:cNvPr id="182" name="AutoShape 6"/>
          <p:cNvSpPr>
            <a:spLocks noChangeArrowheads="1"/>
          </p:cNvSpPr>
          <p:nvPr/>
        </p:nvSpPr>
        <p:spPr bwMode="auto">
          <a:xfrm>
            <a:off x="2967516" y="4035049"/>
            <a:ext cx="257626" cy="285948"/>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sp>
        <p:nvSpPr>
          <p:cNvPr id="183" name="AutoShape 7"/>
          <p:cNvSpPr>
            <a:spLocks noChangeArrowheads="1"/>
          </p:cNvSpPr>
          <p:nvPr/>
        </p:nvSpPr>
        <p:spPr bwMode="auto">
          <a:xfrm>
            <a:off x="2967229" y="3747014"/>
            <a:ext cx="255910" cy="284043"/>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latin typeface="Arial" charset="0"/>
              <a:cs typeface="Arial" pitchFamily="34" charset="0"/>
            </a:endParaRPr>
          </a:p>
        </p:txBody>
      </p:sp>
      <p:sp>
        <p:nvSpPr>
          <p:cNvPr id="192" name="Rectangle 9"/>
          <p:cNvSpPr>
            <a:spLocks noChangeArrowheads="1"/>
          </p:cNvSpPr>
          <p:nvPr/>
        </p:nvSpPr>
        <p:spPr bwMode="auto">
          <a:xfrm>
            <a:off x="3565651" y="3743155"/>
            <a:ext cx="315468" cy="556131"/>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spcAft>
                <a:spcPts val="600"/>
              </a:spcAft>
            </a:pPr>
            <a:endParaRPr lang="en-US" kern="0" dirty="0">
              <a:solidFill>
                <a:srgbClr val="282828"/>
              </a:solidFill>
              <a:latin typeface="Arial"/>
              <a:cs typeface="Arial" charset="0"/>
            </a:endParaRPr>
          </a:p>
        </p:txBody>
      </p:sp>
      <p:grpSp>
        <p:nvGrpSpPr>
          <p:cNvPr id="193" name="Group 10"/>
          <p:cNvGrpSpPr>
            <a:grpSpLocks/>
          </p:cNvGrpSpPr>
          <p:nvPr/>
        </p:nvGrpSpPr>
        <p:grpSpPr bwMode="auto">
          <a:xfrm>
            <a:off x="3590796" y="3947606"/>
            <a:ext cx="290323" cy="122004"/>
            <a:chOff x="2346" y="6386"/>
            <a:chExt cx="319" cy="162"/>
          </a:xfrm>
        </p:grpSpPr>
        <p:cxnSp>
          <p:nvCxnSpPr>
            <p:cNvPr id="194" name="AutoShape 11"/>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195" name="AutoShape 12"/>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196" name="AutoShape 13"/>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197" name="AutoShape 14"/>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pic>
        <p:nvPicPr>
          <p:cNvPr id="219" name="Picture 218"/>
          <p:cNvPicPr>
            <a:picLocks noChangeAspect="1"/>
          </p:cNvPicPr>
          <p:nvPr/>
        </p:nvPicPr>
        <p:blipFill>
          <a:blip r:embed="rId6" cstate="print">
            <a:lum bright="70000" contrast="-70000"/>
            <a:extLst>
              <a:ext uri="{BEBA8EAE-BF5A-486C-A8C5-ECC9F3942E4B}">
                <a14:imgProps xmlns:a14="http://schemas.microsoft.com/office/drawing/2010/main" xmlns="">
                  <a14:imgLayer r:embed="rId7">
                    <a14:imgEffect>
                      <a14:colorTemperature colorTemp="4700"/>
                    </a14:imgEffect>
                  </a14:imgLayer>
                </a14:imgProps>
              </a:ext>
            </a:extLst>
          </a:blip>
          <a:stretch>
            <a:fillRect/>
          </a:stretch>
        </p:blipFill>
        <p:spPr>
          <a:xfrm>
            <a:off x="3035657" y="3185884"/>
            <a:ext cx="769866" cy="732023"/>
          </a:xfrm>
          <a:prstGeom prst="rect">
            <a:avLst/>
          </a:prstGeom>
        </p:spPr>
      </p:pic>
      <p:pic>
        <p:nvPicPr>
          <p:cNvPr id="220" name="Picture 219"/>
          <p:cNvPicPr>
            <a:picLocks noChangeAspect="1"/>
          </p:cNvPicPr>
          <p:nvPr/>
        </p:nvPicPr>
        <p:blipFill>
          <a:blip r:embed="rId6" cstate="print">
            <a:lum bright="70000" contrast="-70000"/>
            <a:extLst>
              <a:ext uri="{BEBA8EAE-BF5A-486C-A8C5-ECC9F3942E4B}">
                <a14:imgProps xmlns:a14="http://schemas.microsoft.com/office/drawing/2010/main" xmlns="">
                  <a14:imgLayer r:embed="rId8">
                    <a14:imgEffect>
                      <a14:colorTemperature colorTemp="4700"/>
                    </a14:imgEffect>
                  </a14:imgLayer>
                </a14:imgProps>
              </a:ext>
            </a:extLst>
          </a:blip>
          <a:stretch>
            <a:fillRect/>
          </a:stretch>
        </p:blipFill>
        <p:spPr>
          <a:xfrm>
            <a:off x="7903419" y="2451179"/>
            <a:ext cx="769866" cy="732023"/>
          </a:xfrm>
          <a:prstGeom prst="rect">
            <a:avLst/>
          </a:prstGeom>
        </p:spPr>
      </p:pic>
      <p:pic>
        <p:nvPicPr>
          <p:cNvPr id="221" name="Picture 220"/>
          <p:cNvPicPr>
            <a:picLocks noChangeAspect="1"/>
          </p:cNvPicPr>
          <p:nvPr/>
        </p:nvPicPr>
        <p:blipFill>
          <a:blip r:embed="rId6" cstate="print">
            <a:lum bright="70000" contrast="-70000"/>
            <a:extLst>
              <a:ext uri="{BEBA8EAE-BF5A-486C-A8C5-ECC9F3942E4B}">
                <a14:imgProps xmlns:a14="http://schemas.microsoft.com/office/drawing/2010/main" xmlns="">
                  <a14:imgLayer r:embed="rId9">
                    <a14:imgEffect>
                      <a14:colorTemperature colorTemp="4700"/>
                    </a14:imgEffect>
                  </a14:imgLayer>
                </a14:imgProps>
              </a:ext>
            </a:extLst>
          </a:blip>
          <a:stretch>
            <a:fillRect/>
          </a:stretch>
        </p:blipFill>
        <p:spPr>
          <a:xfrm>
            <a:off x="7898746" y="3894801"/>
            <a:ext cx="769866" cy="732023"/>
          </a:xfrm>
          <a:prstGeom prst="rect">
            <a:avLst/>
          </a:prstGeom>
        </p:spPr>
      </p:pic>
      <p:pic>
        <p:nvPicPr>
          <p:cNvPr id="259" name="Picture 3"/>
          <p:cNvPicPr>
            <a:picLocks noChangeAspect="1"/>
          </p:cNvPicPr>
          <p:nvPr/>
        </p:nvPicPr>
        <p:blipFill>
          <a:blip r:embed="rId10" cstate="print">
            <a:duotone>
              <a:schemeClr val="accent4">
                <a:shade val="45000"/>
                <a:satMod val="135000"/>
              </a:schemeClr>
              <a:prstClr val="white"/>
            </a:duotone>
          </a:blip>
          <a:stretch>
            <a:fillRect/>
          </a:stretch>
        </p:blipFill>
        <p:spPr>
          <a:xfrm>
            <a:off x="5516881" y="2061972"/>
            <a:ext cx="395021" cy="439214"/>
          </a:xfrm>
          <a:prstGeom prst="rect">
            <a:avLst/>
          </a:prstGeom>
        </p:spPr>
      </p:pic>
      <p:pic>
        <p:nvPicPr>
          <p:cNvPr id="260" name="Picture 259"/>
          <p:cNvPicPr>
            <a:picLocks noChangeAspect="1"/>
          </p:cNvPicPr>
          <p:nvPr/>
        </p:nvPicPr>
        <p:blipFill>
          <a:blip r:embed="rId10" cstate="print">
            <a:duotone>
              <a:schemeClr val="accent4">
                <a:shade val="45000"/>
                <a:satMod val="135000"/>
              </a:schemeClr>
              <a:prstClr val="white"/>
            </a:duotone>
          </a:blip>
          <a:stretch>
            <a:fillRect/>
          </a:stretch>
        </p:blipFill>
        <p:spPr>
          <a:xfrm>
            <a:off x="5867401" y="2073402"/>
            <a:ext cx="395021" cy="439214"/>
          </a:xfrm>
          <a:prstGeom prst="rect">
            <a:avLst/>
          </a:prstGeom>
        </p:spPr>
      </p:pic>
      <p:pic>
        <p:nvPicPr>
          <p:cNvPr id="261" name="Picture 260"/>
          <p:cNvPicPr>
            <a:picLocks noChangeAspect="1"/>
          </p:cNvPicPr>
          <p:nvPr/>
        </p:nvPicPr>
        <p:blipFill>
          <a:blip r:embed="rId10" cstate="print">
            <a:duotone>
              <a:schemeClr val="accent4">
                <a:shade val="45000"/>
                <a:satMod val="135000"/>
              </a:schemeClr>
              <a:prstClr val="white"/>
            </a:duotone>
          </a:blip>
          <a:stretch>
            <a:fillRect/>
          </a:stretch>
        </p:blipFill>
        <p:spPr>
          <a:xfrm>
            <a:off x="5090161" y="2073402"/>
            <a:ext cx="395021" cy="439214"/>
          </a:xfrm>
          <a:prstGeom prst="rect">
            <a:avLst/>
          </a:prstGeom>
        </p:spPr>
      </p:pic>
      <p:pic>
        <p:nvPicPr>
          <p:cNvPr id="262" name="Picture 261"/>
          <p:cNvPicPr>
            <a:picLocks noChangeAspect="1"/>
          </p:cNvPicPr>
          <p:nvPr/>
        </p:nvPicPr>
        <p:blipFill>
          <a:blip r:embed="rId10" cstate="print">
            <a:duotone>
              <a:schemeClr val="accent4">
                <a:shade val="45000"/>
                <a:satMod val="135000"/>
              </a:schemeClr>
              <a:prstClr val="white"/>
            </a:duotone>
          </a:blip>
          <a:stretch>
            <a:fillRect/>
          </a:stretch>
        </p:blipFill>
        <p:spPr>
          <a:xfrm>
            <a:off x="6294120" y="2061972"/>
            <a:ext cx="395021" cy="439214"/>
          </a:xfrm>
          <a:prstGeom prst="rect">
            <a:avLst/>
          </a:prstGeom>
        </p:spPr>
      </p:pic>
      <p:pic>
        <p:nvPicPr>
          <p:cNvPr id="263" name="Picture 6"/>
          <p:cNvPicPr>
            <a:picLocks noChangeAspect="1"/>
          </p:cNvPicPr>
          <p:nvPr/>
        </p:nvPicPr>
        <p:blipFill>
          <a:blip r:embed="rId10" cstate="print">
            <a:duotone>
              <a:prstClr val="black"/>
              <a:srgbClr val="ABFF48">
                <a:tint val="45000"/>
                <a:satMod val="400000"/>
              </a:srgbClr>
            </a:duotone>
          </a:blip>
          <a:stretch>
            <a:fillRect/>
          </a:stretch>
        </p:blipFill>
        <p:spPr>
          <a:xfrm>
            <a:off x="5090161" y="2073402"/>
            <a:ext cx="395021" cy="439214"/>
          </a:xfrm>
          <a:prstGeom prst="rect">
            <a:avLst/>
          </a:prstGeom>
        </p:spPr>
      </p:pic>
      <p:pic>
        <p:nvPicPr>
          <p:cNvPr id="264" name="Picture 263"/>
          <p:cNvPicPr>
            <a:picLocks noChangeAspect="1"/>
          </p:cNvPicPr>
          <p:nvPr/>
        </p:nvPicPr>
        <p:blipFill>
          <a:blip r:embed="rId10" cstate="print">
            <a:duotone>
              <a:prstClr val="black"/>
              <a:srgbClr val="ABFF48">
                <a:tint val="45000"/>
                <a:satMod val="400000"/>
              </a:srgbClr>
            </a:duotone>
          </a:blip>
          <a:stretch>
            <a:fillRect/>
          </a:stretch>
        </p:blipFill>
        <p:spPr>
          <a:xfrm>
            <a:off x="5429251" y="2073402"/>
            <a:ext cx="395021" cy="439214"/>
          </a:xfrm>
          <a:prstGeom prst="rect">
            <a:avLst/>
          </a:prstGeom>
        </p:spPr>
      </p:pic>
      <p:pic>
        <p:nvPicPr>
          <p:cNvPr id="265" name="Picture 264"/>
          <p:cNvPicPr>
            <a:picLocks noChangeAspect="1"/>
          </p:cNvPicPr>
          <p:nvPr/>
        </p:nvPicPr>
        <p:blipFill>
          <a:blip r:embed="rId10" cstate="print">
            <a:duotone>
              <a:prstClr val="black"/>
              <a:srgbClr val="ABFF48">
                <a:tint val="45000"/>
                <a:satMod val="400000"/>
              </a:srgbClr>
            </a:duotone>
          </a:blip>
          <a:stretch>
            <a:fillRect/>
          </a:stretch>
        </p:blipFill>
        <p:spPr>
          <a:xfrm>
            <a:off x="5768341" y="2073402"/>
            <a:ext cx="395021" cy="439214"/>
          </a:xfrm>
          <a:prstGeom prst="rect">
            <a:avLst/>
          </a:prstGeom>
        </p:spPr>
      </p:pic>
      <p:pic>
        <p:nvPicPr>
          <p:cNvPr id="266" name="Picture 265"/>
          <p:cNvPicPr>
            <a:picLocks noChangeAspect="1"/>
          </p:cNvPicPr>
          <p:nvPr/>
        </p:nvPicPr>
        <p:blipFill>
          <a:blip r:embed="rId10" cstate="print">
            <a:duotone>
              <a:prstClr val="black"/>
              <a:srgbClr val="ABFF48">
                <a:tint val="45000"/>
                <a:satMod val="400000"/>
              </a:srgbClr>
            </a:duotone>
          </a:blip>
          <a:stretch>
            <a:fillRect/>
          </a:stretch>
        </p:blipFill>
        <p:spPr>
          <a:xfrm>
            <a:off x="6107431" y="2073402"/>
            <a:ext cx="395021" cy="439214"/>
          </a:xfrm>
          <a:prstGeom prst="rect">
            <a:avLst/>
          </a:prstGeom>
        </p:spPr>
      </p:pic>
      <p:pic>
        <p:nvPicPr>
          <p:cNvPr id="267" name="Picture 266"/>
          <p:cNvPicPr>
            <a:picLocks noChangeAspect="1"/>
          </p:cNvPicPr>
          <p:nvPr/>
        </p:nvPicPr>
        <p:blipFill>
          <a:blip r:embed="rId10" cstate="print">
            <a:duotone>
              <a:prstClr val="black"/>
              <a:srgbClr val="ABFF48">
                <a:tint val="45000"/>
                <a:satMod val="400000"/>
              </a:srgbClr>
            </a:duotone>
          </a:blip>
          <a:stretch>
            <a:fillRect/>
          </a:stretch>
        </p:blipFill>
        <p:spPr>
          <a:xfrm>
            <a:off x="6385561" y="2084832"/>
            <a:ext cx="395021" cy="439214"/>
          </a:xfrm>
          <a:prstGeom prst="rect">
            <a:avLst/>
          </a:prstGeom>
        </p:spPr>
      </p:pic>
      <p:pic>
        <p:nvPicPr>
          <p:cNvPr id="268" name="Picture 267"/>
          <p:cNvPicPr>
            <a:picLocks noChangeAspect="1"/>
          </p:cNvPicPr>
          <p:nvPr/>
        </p:nvPicPr>
        <p:blipFill>
          <a:blip r:embed="rId10" cstate="print">
            <a:duotone>
              <a:prstClr val="black"/>
              <a:srgbClr val="ABFF48">
                <a:tint val="45000"/>
                <a:satMod val="400000"/>
              </a:srgbClr>
            </a:duotone>
          </a:blip>
          <a:stretch>
            <a:fillRect/>
          </a:stretch>
        </p:blipFill>
        <p:spPr>
          <a:xfrm>
            <a:off x="6446521" y="2073402"/>
            <a:ext cx="395021" cy="439214"/>
          </a:xfrm>
          <a:prstGeom prst="rect">
            <a:avLst/>
          </a:prstGeom>
        </p:spPr>
      </p:pic>
      <p:pic>
        <p:nvPicPr>
          <p:cNvPr id="269" name="Picture 8"/>
          <p:cNvPicPr>
            <a:picLocks noChangeAspect="1"/>
          </p:cNvPicPr>
          <p:nvPr/>
        </p:nvPicPr>
        <p:blipFill>
          <a:blip r:embed="rId10" cstate="print">
            <a:duotone>
              <a:prstClr val="black"/>
              <a:srgbClr val="D11DFF">
                <a:tint val="45000"/>
                <a:satMod val="400000"/>
              </a:srgbClr>
            </a:duotone>
          </a:blip>
          <a:stretch>
            <a:fillRect/>
          </a:stretch>
        </p:blipFill>
        <p:spPr>
          <a:xfrm>
            <a:off x="4404361" y="1593342"/>
            <a:ext cx="395021" cy="439214"/>
          </a:xfrm>
          <a:prstGeom prst="rect">
            <a:avLst/>
          </a:prstGeom>
        </p:spPr>
      </p:pic>
      <p:pic>
        <p:nvPicPr>
          <p:cNvPr id="270" name="Picture 269"/>
          <p:cNvPicPr>
            <a:picLocks noChangeAspect="1"/>
          </p:cNvPicPr>
          <p:nvPr/>
        </p:nvPicPr>
        <p:blipFill>
          <a:blip r:embed="rId10" cstate="print">
            <a:duotone>
              <a:prstClr val="black"/>
              <a:srgbClr val="1F2BFF">
                <a:tint val="45000"/>
                <a:satMod val="400000"/>
              </a:srgbClr>
            </a:duotone>
          </a:blip>
          <a:stretch>
            <a:fillRect/>
          </a:stretch>
        </p:blipFill>
        <p:spPr>
          <a:xfrm>
            <a:off x="4389121" y="1707642"/>
            <a:ext cx="395021" cy="439214"/>
          </a:xfrm>
          <a:prstGeom prst="rect">
            <a:avLst/>
          </a:prstGeom>
        </p:spPr>
      </p:pic>
      <p:pic>
        <p:nvPicPr>
          <p:cNvPr id="271" name="Picture 270"/>
          <p:cNvPicPr>
            <a:picLocks noChangeAspect="1"/>
          </p:cNvPicPr>
          <p:nvPr/>
        </p:nvPicPr>
        <p:blipFill>
          <a:blip r:embed="rId10" cstate="print">
            <a:duotone>
              <a:prstClr val="black"/>
              <a:srgbClr val="FFEB20">
                <a:tint val="45000"/>
                <a:satMod val="400000"/>
              </a:srgbClr>
            </a:duotone>
          </a:blip>
          <a:stretch>
            <a:fillRect/>
          </a:stretch>
        </p:blipFill>
        <p:spPr>
          <a:xfrm>
            <a:off x="4389121" y="1833372"/>
            <a:ext cx="395021" cy="439214"/>
          </a:xfrm>
          <a:prstGeom prst="rect">
            <a:avLst/>
          </a:prstGeom>
        </p:spPr>
      </p:pic>
      <p:pic>
        <p:nvPicPr>
          <p:cNvPr id="272" name="Picture 271"/>
          <p:cNvPicPr>
            <a:picLocks noChangeAspect="1"/>
          </p:cNvPicPr>
          <p:nvPr/>
        </p:nvPicPr>
        <p:blipFill>
          <a:blip r:embed="rId10" cstate="print">
            <a:duotone>
              <a:prstClr val="black"/>
              <a:srgbClr val="FF0A3A">
                <a:tint val="45000"/>
                <a:satMod val="400000"/>
              </a:srgbClr>
            </a:duotone>
          </a:blip>
          <a:stretch>
            <a:fillRect/>
          </a:stretch>
        </p:blipFill>
        <p:spPr>
          <a:xfrm>
            <a:off x="4389121" y="1936242"/>
            <a:ext cx="395021" cy="439214"/>
          </a:xfrm>
          <a:prstGeom prst="rect">
            <a:avLst/>
          </a:prstGeom>
        </p:spPr>
      </p:pic>
    </p:spTree>
    <p:extLst>
      <p:ext uri="{BB962C8B-B14F-4D97-AF65-F5344CB8AC3E}">
        <p14:creationId xmlns:p14="http://schemas.microsoft.com/office/powerpoint/2010/main" xmlns="" val="35687613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dissolve">
                                      <p:cBhvr>
                                        <p:cTn id="10" dur="1000"/>
                                        <p:tgtEl>
                                          <p:spTgt spid="200"/>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259"/>
                                        </p:tgtEl>
                                        <p:attrNameLst>
                                          <p:attrName>style.visibility</p:attrName>
                                        </p:attrNameLst>
                                      </p:cBhvr>
                                      <p:to>
                                        <p:strVal val="visible"/>
                                      </p:to>
                                    </p:set>
                                  </p:childTnLst>
                                </p:cTn>
                              </p:par>
                              <p:par>
                                <p:cTn id="14" presetID="0" presetClass="path" presetSubtype="0" accel="50000" decel="50000" fill="hold" nodeType="withEffect">
                                  <p:stCondLst>
                                    <p:cond delay="0"/>
                                  </p:stCondLst>
                                  <p:childTnLst>
                                    <p:animMotion origin="layout" path="M 2.77778E-7 -4.44444E-6 L -0.07639 0.25186 " pathEditMode="relative" rAng="0" ptsTypes="AA">
                                      <p:cBhvr>
                                        <p:cTn id="15" dur="500" fill="hold"/>
                                        <p:tgtEl>
                                          <p:spTgt spid="259"/>
                                        </p:tgtEl>
                                        <p:attrNameLst>
                                          <p:attrName>ppt_x</p:attrName>
                                          <p:attrName>ppt_y</p:attrName>
                                        </p:attrNameLst>
                                      </p:cBhvr>
                                      <p:rCtr x="-3819" y="12593"/>
                                    </p:animMotion>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260"/>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2.03704E-6 8.23045E-7 L 0.05252 0.38374 " pathEditMode="relative" rAng="0" ptsTypes="AA">
                                      <p:cBhvr>
                                        <p:cTn id="20" dur="500" fill="hold"/>
                                        <p:tgtEl>
                                          <p:spTgt spid="260"/>
                                        </p:tgtEl>
                                        <p:attrNameLst>
                                          <p:attrName>ppt_x</p:attrName>
                                          <p:attrName>ppt_y</p:attrName>
                                        </p:attrNameLst>
                                      </p:cBhvr>
                                      <p:rCtr x="2619" y="19187"/>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261"/>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8.33333E-7 3.7037E-6 L -0.14028 0.24814 " pathEditMode="relative" rAng="0" ptsTypes="AA">
                                      <p:cBhvr>
                                        <p:cTn id="25" dur="500" fill="hold"/>
                                        <p:tgtEl>
                                          <p:spTgt spid="261"/>
                                        </p:tgtEl>
                                        <p:attrNameLst>
                                          <p:attrName>ppt_x</p:attrName>
                                          <p:attrName>ppt_y</p:attrName>
                                        </p:attrNameLst>
                                      </p:cBhvr>
                                      <p:rCtr x="-7014" y="12407"/>
                                    </p:animMotion>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262"/>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1.38889E-7 1.23457E-6 L 0.11979 0.36265 " pathEditMode="relative" rAng="0" ptsTypes="AA">
                                      <p:cBhvr>
                                        <p:cTn id="30" dur="500" fill="hold"/>
                                        <p:tgtEl>
                                          <p:spTgt spid="262"/>
                                        </p:tgtEl>
                                        <p:attrNameLst>
                                          <p:attrName>ppt_x</p:attrName>
                                          <p:attrName>ppt_y</p:attrName>
                                        </p:attrNameLst>
                                      </p:cBhvr>
                                      <p:rCtr x="5990" y="18133"/>
                                    </p:animMotion>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263"/>
                                        </p:tgtEl>
                                        <p:attrNameLst>
                                          <p:attrName>style.visibility</p:attrName>
                                        </p:attrNameLst>
                                      </p:cBhvr>
                                      <p:to>
                                        <p:strVal val="visible"/>
                                      </p:to>
                                    </p:set>
                                  </p:childTnLst>
                                </p:cTn>
                              </p:par>
                              <p:par>
                                <p:cTn id="34" presetID="0" presetClass="path" presetSubtype="0" accel="50000" decel="50000" fill="hold" nodeType="withEffect">
                                  <p:stCondLst>
                                    <p:cond delay="0"/>
                                  </p:stCondLst>
                                  <p:childTnLst>
                                    <p:animMotion origin="layout" path="M 0.00017 0.0243 L -0.13871 0.27245 " pathEditMode="relative" ptsTypes="AA">
                                      <p:cBhvr>
                                        <p:cTn id="35" dur="500" fill="hold"/>
                                        <p:tgtEl>
                                          <p:spTgt spid="263"/>
                                        </p:tgtEl>
                                        <p:attrNameLst>
                                          <p:attrName>ppt_x</p:attrName>
                                          <p:attrName>ppt_y</p:attrName>
                                        </p:attrNameLst>
                                      </p:cBhvr>
                                    </p:animMotion>
                                  </p:childTnLst>
                                </p:cTn>
                              </p:par>
                            </p:childTnLst>
                          </p:cTn>
                        </p:par>
                        <p:par>
                          <p:cTn id="36" fill="hold">
                            <p:stCondLst>
                              <p:cond delay="3500"/>
                            </p:stCondLst>
                            <p:childTnLst>
                              <p:par>
                                <p:cTn id="37" presetID="1" presetClass="entr" presetSubtype="0" fill="hold" nodeType="afterEffect">
                                  <p:stCondLst>
                                    <p:cond delay="0"/>
                                  </p:stCondLst>
                                  <p:childTnLst>
                                    <p:set>
                                      <p:cBhvr>
                                        <p:cTn id="38" dur="1" fill="hold">
                                          <p:stCondLst>
                                            <p:cond delay="0"/>
                                          </p:stCondLst>
                                        </p:cTn>
                                        <p:tgtEl>
                                          <p:spTgt spid="264"/>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3.33333E-6 -2.96296E-6 L -0.07639 0.25371 " pathEditMode="relative" rAng="0" ptsTypes="AA">
                                      <p:cBhvr>
                                        <p:cTn id="40" dur="500" fill="hold"/>
                                        <p:tgtEl>
                                          <p:spTgt spid="264"/>
                                        </p:tgtEl>
                                        <p:attrNameLst>
                                          <p:attrName>ppt_x</p:attrName>
                                          <p:attrName>ppt_y</p:attrName>
                                        </p:attrNameLst>
                                      </p:cBhvr>
                                      <p:rCtr x="-3819" y="12685"/>
                                    </p:animMotion>
                                  </p:childTnLst>
                                </p:cTn>
                              </p:par>
                            </p:childTnLst>
                          </p:cTn>
                        </p:par>
                        <p:par>
                          <p:cTn id="41" fill="hold">
                            <p:stCondLst>
                              <p:cond delay="4000"/>
                            </p:stCondLst>
                            <p:childTnLst>
                              <p:par>
                                <p:cTn id="42" presetID="1" presetClass="entr" presetSubtype="0" fill="hold" nodeType="afterEffect">
                                  <p:stCondLst>
                                    <p:cond delay="0"/>
                                  </p:stCondLst>
                                  <p:childTnLst>
                                    <p:set>
                                      <p:cBhvr>
                                        <p:cTn id="43" dur="1" fill="hold">
                                          <p:stCondLst>
                                            <p:cond delay="0"/>
                                          </p:stCondLst>
                                        </p:cTn>
                                        <p:tgtEl>
                                          <p:spTgt spid="265"/>
                                        </p:tgtEl>
                                        <p:attrNameLst>
                                          <p:attrName>style.visibility</p:attrName>
                                        </p:attrNameLst>
                                      </p:cBhvr>
                                      <p:to>
                                        <p:strVal val="visible"/>
                                      </p:to>
                                    </p:set>
                                  </p:childTnLst>
                                </p:cTn>
                              </p:par>
                              <p:par>
                                <p:cTn id="44" presetID="0" presetClass="path" presetSubtype="0" accel="50000" decel="50000" fill="hold" nodeType="withEffect">
                                  <p:stCondLst>
                                    <p:cond delay="0"/>
                                  </p:stCondLst>
                                  <p:childTnLst>
                                    <p:animMotion origin="layout" path="M 4.72222E-6 0 L 0.05694 0.17407 " pathEditMode="relative" rAng="0" ptsTypes="AA">
                                      <p:cBhvr>
                                        <p:cTn id="45" dur="500" fill="hold"/>
                                        <p:tgtEl>
                                          <p:spTgt spid="265"/>
                                        </p:tgtEl>
                                        <p:attrNameLst>
                                          <p:attrName>ppt_x</p:attrName>
                                          <p:attrName>ppt_y</p:attrName>
                                        </p:attrNameLst>
                                      </p:cBhvr>
                                      <p:rCtr x="2847" y="8704"/>
                                    </p:animMotion>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66"/>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1.89815E-6 8.23045E-7 L 0.02242 0.38863 " pathEditMode="relative" rAng="0" ptsTypes="AA">
                                      <p:cBhvr>
                                        <p:cTn id="50" dur="500" fill="hold"/>
                                        <p:tgtEl>
                                          <p:spTgt spid="266"/>
                                        </p:tgtEl>
                                        <p:attrNameLst>
                                          <p:attrName>ppt_x</p:attrName>
                                          <p:attrName>ppt_y</p:attrName>
                                        </p:attrNameLst>
                                      </p:cBhvr>
                                      <p:rCtr x="1114" y="19419"/>
                                    </p:animMotion>
                                  </p:childTnLst>
                                </p:cTn>
                              </p:par>
                            </p:childTnLst>
                          </p:cTn>
                        </p:par>
                        <p:par>
                          <p:cTn id="51" fill="hold">
                            <p:stCondLst>
                              <p:cond delay="5000"/>
                            </p:stCondLst>
                            <p:childTnLst>
                              <p:par>
                                <p:cTn id="52" presetID="1" presetClass="entr" presetSubtype="0" fill="hold" nodeType="afterEffect">
                                  <p:stCondLst>
                                    <p:cond delay="0"/>
                                  </p:stCondLst>
                                  <p:childTnLst>
                                    <p:set>
                                      <p:cBhvr>
                                        <p:cTn id="53" dur="1" fill="hold">
                                          <p:stCondLst>
                                            <p:cond delay="0"/>
                                          </p:stCondLst>
                                        </p:cTn>
                                        <p:tgtEl>
                                          <p:spTgt spid="267"/>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3.61111E-6 4.11523E-7 L 0.11357 0.15432 " pathEditMode="relative" rAng="0" ptsTypes="AA">
                                      <p:cBhvr>
                                        <p:cTn id="55" dur="500" fill="hold"/>
                                        <p:tgtEl>
                                          <p:spTgt spid="267"/>
                                        </p:tgtEl>
                                        <p:attrNameLst>
                                          <p:attrName>ppt_x</p:attrName>
                                          <p:attrName>ppt_y</p:attrName>
                                        </p:attrNameLst>
                                      </p:cBhvr>
                                      <p:rCtr x="5671" y="7716"/>
                                    </p:animMotion>
                                  </p:childTnLst>
                                </p:cTn>
                              </p:par>
                            </p:childTnLst>
                          </p:cTn>
                        </p:par>
                        <p:par>
                          <p:cTn id="56" fill="hold">
                            <p:stCondLst>
                              <p:cond delay="5500"/>
                            </p:stCondLst>
                            <p:childTnLst>
                              <p:par>
                                <p:cTn id="57" presetID="1" presetClass="entr" presetSubtype="0" fill="hold" nodeType="afterEffect">
                                  <p:stCondLst>
                                    <p:cond delay="0"/>
                                  </p:stCondLst>
                                  <p:childTnLst>
                                    <p:set>
                                      <p:cBhvr>
                                        <p:cTn id="58" dur="1" fill="hold">
                                          <p:stCondLst>
                                            <p:cond delay="0"/>
                                          </p:stCondLst>
                                        </p:cTn>
                                        <p:tgtEl>
                                          <p:spTgt spid="268"/>
                                        </p:tgtEl>
                                        <p:attrNameLst>
                                          <p:attrName>style.visibility</p:attrName>
                                        </p:attrNameLst>
                                      </p:cBhvr>
                                      <p:to>
                                        <p:strVal val="visible"/>
                                      </p:to>
                                    </p:set>
                                  </p:childTnLst>
                                </p:cTn>
                              </p:par>
                              <p:par>
                                <p:cTn id="59" presetID="0" presetClass="path" presetSubtype="0" accel="50000" decel="50000" fill="hold" nodeType="withEffect">
                                  <p:stCondLst>
                                    <p:cond delay="0"/>
                                  </p:stCondLst>
                                  <p:childTnLst>
                                    <p:animMotion origin="layout" path="M 1.25E-6 8.23045E-7 L 0.1059 0.36008 " pathEditMode="relative" rAng="0" ptsTypes="AA">
                                      <p:cBhvr>
                                        <p:cTn id="60" dur="500" fill="hold"/>
                                        <p:tgtEl>
                                          <p:spTgt spid="268"/>
                                        </p:tgtEl>
                                        <p:attrNameLst>
                                          <p:attrName>ppt_x</p:attrName>
                                          <p:attrName>ppt_y</p:attrName>
                                        </p:attrNameLst>
                                      </p:cBhvr>
                                      <p:rCtr x="5295" y="18004"/>
                                    </p:animMotion>
                                  </p:childTnLst>
                                </p:cTn>
                              </p:par>
                            </p:childTnLst>
                          </p:cTn>
                        </p:par>
                        <p:par>
                          <p:cTn id="61" fill="hold">
                            <p:stCondLst>
                              <p:cond delay="6000"/>
                            </p:stCondLst>
                            <p:childTnLst>
                              <p:par>
                                <p:cTn id="62" presetID="9" presetClass="entr" presetSubtype="0" fill="hold" nodeType="afterEffect">
                                  <p:stCondLst>
                                    <p:cond delay="0"/>
                                  </p:stCondLst>
                                  <p:childTnLst>
                                    <p:set>
                                      <p:cBhvr>
                                        <p:cTn id="63" dur="1" fill="hold">
                                          <p:stCondLst>
                                            <p:cond delay="0"/>
                                          </p:stCondLst>
                                        </p:cTn>
                                        <p:tgtEl>
                                          <p:spTgt spid="279"/>
                                        </p:tgtEl>
                                        <p:attrNameLst>
                                          <p:attrName>style.visibility</p:attrName>
                                        </p:attrNameLst>
                                      </p:cBhvr>
                                      <p:to>
                                        <p:strVal val="visible"/>
                                      </p:to>
                                    </p:set>
                                    <p:animEffect transition="in" filter="dissolve">
                                      <p:cBhvr>
                                        <p:cTn id="64" dur="1000"/>
                                        <p:tgtEl>
                                          <p:spTgt spid="279"/>
                                        </p:tgtEl>
                                      </p:cBhvr>
                                    </p:animEffect>
                                  </p:childTnLst>
                                </p:cTn>
                              </p:par>
                            </p:childTnLst>
                          </p:cTn>
                        </p:par>
                        <p:par>
                          <p:cTn id="65" fill="hold">
                            <p:stCondLst>
                              <p:cond delay="7000"/>
                            </p:stCondLst>
                            <p:childTnLst>
                              <p:par>
                                <p:cTn id="66" presetID="9" presetClass="entr" presetSubtype="0" fill="hold" nodeType="afterEffect">
                                  <p:stCondLst>
                                    <p:cond delay="0"/>
                                  </p:stCondLst>
                                  <p:childTnLst>
                                    <p:set>
                                      <p:cBhvr>
                                        <p:cTn id="67" dur="1" fill="hold">
                                          <p:stCondLst>
                                            <p:cond delay="0"/>
                                          </p:stCondLst>
                                        </p:cTn>
                                        <p:tgtEl>
                                          <p:spTgt spid="291"/>
                                        </p:tgtEl>
                                        <p:attrNameLst>
                                          <p:attrName>style.visibility</p:attrName>
                                        </p:attrNameLst>
                                      </p:cBhvr>
                                      <p:to>
                                        <p:strVal val="visible"/>
                                      </p:to>
                                    </p:set>
                                    <p:animEffect transition="in" filter="dissolve">
                                      <p:cBhvr>
                                        <p:cTn id="68" dur="500"/>
                                        <p:tgtEl>
                                          <p:spTgt spid="291"/>
                                        </p:tgtEl>
                                      </p:cBhvr>
                                    </p:animEffect>
                                  </p:childTnLst>
                                </p:cTn>
                              </p:par>
                            </p:childTnLst>
                          </p:cTn>
                        </p:par>
                        <p:par>
                          <p:cTn id="69" fill="hold">
                            <p:stCondLst>
                              <p:cond delay="7500"/>
                            </p:stCondLst>
                            <p:childTnLst>
                              <p:par>
                                <p:cTn id="70" presetID="9" presetClass="entr" presetSubtype="0" fill="hold" nodeType="afterEffect">
                                  <p:stCondLst>
                                    <p:cond delay="0"/>
                                  </p:stCondLst>
                                  <p:childTnLst>
                                    <p:set>
                                      <p:cBhvr>
                                        <p:cTn id="71" dur="1" fill="hold">
                                          <p:stCondLst>
                                            <p:cond delay="0"/>
                                          </p:stCondLst>
                                        </p:cTn>
                                        <p:tgtEl>
                                          <p:spTgt spid="302"/>
                                        </p:tgtEl>
                                        <p:attrNameLst>
                                          <p:attrName>style.visibility</p:attrName>
                                        </p:attrNameLst>
                                      </p:cBhvr>
                                      <p:to>
                                        <p:strVal val="visible"/>
                                      </p:to>
                                    </p:set>
                                    <p:animEffect transition="in" filter="dissolve">
                                      <p:cBhvr>
                                        <p:cTn id="72" dur="500"/>
                                        <p:tgtEl>
                                          <p:spTgt spid="302"/>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0" presetClass="path" presetSubtype="0" accel="50000" decel="50000" fill="hold" nodeType="withEffect">
                                  <p:stCondLst>
                                    <p:cond delay="0"/>
                                  </p:stCondLst>
                                  <p:childTnLst>
                                    <p:animMotion origin="layout" path="M -0.00121 0.02801 L 0.00712 0.35208 " pathEditMode="relative" ptsTypes="AA">
                                      <p:cBhvr>
                                        <p:cTn id="78" dur="1000" fill="hold"/>
                                        <p:tgtEl>
                                          <p:spTgt spid="269"/>
                                        </p:tgtEl>
                                        <p:attrNameLst>
                                          <p:attrName>ppt_x</p:attrName>
                                          <p:attrName>ppt_y</p:attrName>
                                        </p:attrNameLst>
                                      </p:cBhvr>
                                    </p:animMotion>
                                  </p:childTnLst>
                                </p:cTn>
                              </p:par>
                            </p:childTnLst>
                          </p:cTn>
                        </p:par>
                        <p:par>
                          <p:cTn id="79" fill="hold">
                            <p:stCondLst>
                              <p:cond delay="1000"/>
                            </p:stCondLst>
                            <p:childTnLst>
                              <p:par>
                                <p:cTn id="80" presetID="1" presetClass="entr" presetSubtype="0" fill="hold" nodeType="afterEffect">
                                  <p:stCondLst>
                                    <p:cond delay="0"/>
                                  </p:stCondLst>
                                  <p:childTnLst>
                                    <p:set>
                                      <p:cBhvr>
                                        <p:cTn id="81" dur="1" fill="hold">
                                          <p:stCondLst>
                                            <p:cond delay="0"/>
                                          </p:stCondLst>
                                        </p:cTn>
                                        <p:tgtEl>
                                          <p:spTgt spid="270"/>
                                        </p:tgtEl>
                                        <p:attrNameLst>
                                          <p:attrName>style.visibility</p:attrName>
                                        </p:attrNameLst>
                                      </p:cBhvr>
                                      <p:to>
                                        <p:strVal val="visible"/>
                                      </p:to>
                                    </p:set>
                                  </p:childTnLst>
                                </p:cTn>
                              </p:par>
                              <p:par>
                                <p:cTn id="82" presetID="0" presetClass="path" presetSubtype="0" accel="50000" decel="50000" fill="hold" nodeType="withEffect">
                                  <p:stCondLst>
                                    <p:cond delay="0"/>
                                  </p:stCondLst>
                                  <p:childTnLst>
                                    <p:animMotion origin="layout" path="M 0.00018 0.02615 L 0.0099 0.34282 " pathEditMode="relative" ptsTypes="AA">
                                      <p:cBhvr>
                                        <p:cTn id="83" dur="1000" fill="hold"/>
                                        <p:tgtEl>
                                          <p:spTgt spid="270"/>
                                        </p:tgtEl>
                                        <p:attrNameLst>
                                          <p:attrName>ppt_x</p:attrName>
                                          <p:attrName>ppt_y</p:attrName>
                                        </p:attrNameLst>
                                      </p:cBhvr>
                                    </p:animMotion>
                                  </p:childTnLst>
                                </p:cTn>
                              </p:par>
                            </p:childTnLst>
                          </p:cTn>
                        </p:par>
                        <p:par>
                          <p:cTn id="84" fill="hold">
                            <p:stCondLst>
                              <p:cond delay="2000"/>
                            </p:stCondLst>
                            <p:childTnLst>
                              <p:par>
                                <p:cTn id="85" presetID="1" presetClass="entr" presetSubtype="0" fill="hold" nodeType="afterEffect">
                                  <p:stCondLst>
                                    <p:cond delay="0"/>
                                  </p:stCondLst>
                                  <p:childTnLst>
                                    <p:set>
                                      <p:cBhvr>
                                        <p:cTn id="86" dur="1" fill="hold">
                                          <p:stCondLst>
                                            <p:cond delay="0"/>
                                          </p:stCondLst>
                                        </p:cTn>
                                        <p:tgtEl>
                                          <p:spTgt spid="271"/>
                                        </p:tgtEl>
                                        <p:attrNameLst>
                                          <p:attrName>style.visibility</p:attrName>
                                        </p:attrNameLst>
                                      </p:cBhvr>
                                      <p:to>
                                        <p:strVal val="visible"/>
                                      </p:to>
                                    </p:set>
                                  </p:childTnLst>
                                </p:cTn>
                              </p:par>
                              <p:par>
                                <p:cTn id="87" presetID="0" presetClass="path" presetSubtype="0" accel="50000" decel="50000" fill="hold" nodeType="withEffect">
                                  <p:stCondLst>
                                    <p:cond delay="0"/>
                                  </p:stCondLst>
                                  <p:childTnLst>
                                    <p:animMotion origin="layout" path="M -1.94444E-6 2.59259E-6 L 0.04028 0.30926 " pathEditMode="relative" rAng="0" ptsTypes="AA">
                                      <p:cBhvr>
                                        <p:cTn id="88" dur="500" fill="hold"/>
                                        <p:tgtEl>
                                          <p:spTgt spid="271"/>
                                        </p:tgtEl>
                                        <p:attrNameLst>
                                          <p:attrName>ppt_x</p:attrName>
                                          <p:attrName>ppt_y</p:attrName>
                                        </p:attrNameLst>
                                      </p:cBhvr>
                                      <p:rCtr x="2014" y="15463"/>
                                    </p:animMotion>
                                  </p:childTnLst>
                                </p:cTn>
                              </p:par>
                            </p:childTnLst>
                          </p:cTn>
                        </p:par>
                        <p:par>
                          <p:cTn id="89" fill="hold">
                            <p:stCondLst>
                              <p:cond delay="2500"/>
                            </p:stCondLst>
                            <p:childTnLst>
                              <p:par>
                                <p:cTn id="90" presetID="1" presetClass="entr" presetSubtype="0" fill="hold" nodeType="afterEffect">
                                  <p:stCondLst>
                                    <p:cond delay="0"/>
                                  </p:stCondLst>
                                  <p:childTnLst>
                                    <p:set>
                                      <p:cBhvr>
                                        <p:cTn id="91" dur="1" fill="hold">
                                          <p:stCondLst>
                                            <p:cond delay="0"/>
                                          </p:stCondLst>
                                        </p:cTn>
                                        <p:tgtEl>
                                          <p:spTgt spid="272"/>
                                        </p:tgtEl>
                                        <p:attrNameLst>
                                          <p:attrName>style.visibility</p:attrName>
                                        </p:attrNameLst>
                                      </p:cBhvr>
                                      <p:to>
                                        <p:strVal val="visible"/>
                                      </p:to>
                                    </p:set>
                                  </p:childTnLst>
                                </p:cTn>
                              </p:par>
                              <p:par>
                                <p:cTn id="92" presetID="0" presetClass="path" presetSubtype="0" accel="50000" decel="50000" fill="hold" nodeType="withEffect">
                                  <p:stCondLst>
                                    <p:cond delay="0"/>
                                  </p:stCondLst>
                                  <p:childTnLst>
                                    <p:animMotion origin="layout" path="M 4.16667E-6 3.46945E-18 L 0.03889 0.3 " pathEditMode="relative" ptsTypes="AA">
                                      <p:cBhvr>
                                        <p:cTn id="93" dur="500" fill="hold"/>
                                        <p:tgtEl>
                                          <p:spTgt spid="272"/>
                                        </p:tgtEl>
                                        <p:attrNameLst>
                                          <p:attrName>ppt_x</p:attrName>
                                          <p:attrName>ppt_y</p:attrName>
                                        </p:attrNameLst>
                                      </p:cBhvr>
                                    </p:animMotion>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73"/>
                                        </p:tgtEl>
                                        <p:attrNameLst>
                                          <p:attrName>style.visibility</p:attrName>
                                        </p:attrNameLst>
                                      </p:cBhvr>
                                      <p:to>
                                        <p:strVal val="visible"/>
                                      </p:to>
                                    </p:set>
                                    <p:anim calcmode="lin" valueType="num">
                                      <p:cBhvr>
                                        <p:cTn id="97" dur="1000" fill="hold"/>
                                        <p:tgtEl>
                                          <p:spTgt spid="273"/>
                                        </p:tgtEl>
                                        <p:attrNameLst>
                                          <p:attrName>ppt_w</p:attrName>
                                        </p:attrNameLst>
                                      </p:cBhvr>
                                      <p:tavLst>
                                        <p:tav tm="0">
                                          <p:val>
                                            <p:fltVal val="0"/>
                                          </p:val>
                                        </p:tav>
                                        <p:tav tm="100000">
                                          <p:val>
                                            <p:strVal val="#ppt_w"/>
                                          </p:val>
                                        </p:tav>
                                      </p:tavLst>
                                    </p:anim>
                                    <p:anim calcmode="lin" valueType="num">
                                      <p:cBhvr>
                                        <p:cTn id="98" dur="1000" fill="hold"/>
                                        <p:tgtEl>
                                          <p:spTgt spid="273"/>
                                        </p:tgtEl>
                                        <p:attrNameLst>
                                          <p:attrName>ppt_h</p:attrName>
                                        </p:attrNameLst>
                                      </p:cBhvr>
                                      <p:tavLst>
                                        <p:tav tm="0">
                                          <p:val>
                                            <p:fltVal val="0"/>
                                          </p:val>
                                        </p:tav>
                                        <p:tav tm="100000">
                                          <p:val>
                                            <p:strVal val="#ppt_h"/>
                                          </p:val>
                                        </p:tav>
                                      </p:tavLst>
                                    </p:anim>
                                    <p:animEffect transition="in" filter="fade">
                                      <p:cBhvr>
                                        <p:cTn id="99" dur="1000"/>
                                        <p:tgtEl>
                                          <p:spTgt spid="273"/>
                                        </p:tgtEl>
                                      </p:cBhvr>
                                    </p:animEffect>
                                  </p:childTnLst>
                                </p:cTn>
                              </p:par>
                              <p:par>
                                <p:cTn id="100" presetID="9" presetClass="entr" presetSubtype="0" fill="hold" nodeType="with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dissolve">
                                      <p:cBhvr>
                                        <p:cTn id="102" dur="2000"/>
                                        <p:tgtEl>
                                          <p:spTgt spid="2"/>
                                        </p:tgtEl>
                                      </p:cBhvr>
                                    </p:animEffect>
                                  </p:childTnLst>
                                </p:cTn>
                              </p:par>
                              <p:par>
                                <p:cTn id="103" presetID="9" presetClass="entr" presetSubtype="0" fill="hold" nodeType="with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dissolve">
                                      <p:cBhvr>
                                        <p:cTn id="105" dur="500"/>
                                        <p:tgtEl>
                                          <p:spTgt spid="11"/>
                                        </p:tgtEl>
                                      </p:cBhvr>
                                    </p:animEffect>
                                  </p:childTnLst>
                                </p:cTn>
                              </p:par>
                              <p:par>
                                <p:cTn id="106" presetID="9" presetClass="entr" presetSubtype="0" fill="hold" nodeType="with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dissolve">
                                      <p:cBhvr>
                                        <p:cTn id="108" dur="500"/>
                                        <p:tgtEl>
                                          <p:spTgt spid="12"/>
                                        </p:tgtEl>
                                      </p:cBhvr>
                                    </p:animEffect>
                                  </p:childTnLst>
                                </p:cTn>
                              </p:par>
                              <p:par>
                                <p:cTn id="109" presetID="9" presetClass="entr" presetSubtype="0" fill="hold" nodeType="withEffect">
                                  <p:stCondLst>
                                    <p:cond delay="0"/>
                                  </p:stCondLst>
                                  <p:childTnLst>
                                    <p:set>
                                      <p:cBhvr>
                                        <p:cTn id="110" dur="1" fill="hold">
                                          <p:stCondLst>
                                            <p:cond delay="0"/>
                                          </p:stCondLst>
                                        </p:cTn>
                                        <p:tgtEl>
                                          <p:spTgt spid="158"/>
                                        </p:tgtEl>
                                        <p:attrNameLst>
                                          <p:attrName>style.visibility</p:attrName>
                                        </p:attrNameLst>
                                      </p:cBhvr>
                                      <p:to>
                                        <p:strVal val="visible"/>
                                      </p:to>
                                    </p:set>
                                    <p:animEffect transition="in" filter="dissolve">
                                      <p:cBhvr>
                                        <p:cTn id="111" dur="500"/>
                                        <p:tgtEl>
                                          <p:spTgt spid="158"/>
                                        </p:tgtEl>
                                      </p:cBhvr>
                                    </p:animEffect>
                                  </p:childTnLst>
                                </p:cTn>
                              </p:par>
                              <p:par>
                                <p:cTn id="112" presetID="42" presetClass="entr" presetSubtype="0" fill="hold" nodeType="withEffect">
                                  <p:stCondLst>
                                    <p:cond delay="0"/>
                                  </p:stCondLst>
                                  <p:childTnLst>
                                    <p:set>
                                      <p:cBhvr>
                                        <p:cTn id="113" dur="1" fill="hold">
                                          <p:stCondLst>
                                            <p:cond delay="0"/>
                                          </p:stCondLst>
                                        </p:cTn>
                                        <p:tgtEl>
                                          <p:spTgt spid="8"/>
                                        </p:tgtEl>
                                        <p:attrNameLst>
                                          <p:attrName>style.visibility</p:attrName>
                                        </p:attrNameLst>
                                      </p:cBhvr>
                                      <p:to>
                                        <p:strVal val="visible"/>
                                      </p:to>
                                    </p:set>
                                    <p:animEffect transition="in" filter="fade">
                                      <p:cBhvr>
                                        <p:cTn id="114" dur="1000"/>
                                        <p:tgtEl>
                                          <p:spTgt spid="8"/>
                                        </p:tgtEl>
                                      </p:cBhvr>
                                    </p:animEffect>
                                    <p:anim calcmode="lin" valueType="num">
                                      <p:cBhvr>
                                        <p:cTn id="115" dur="1000" fill="hold"/>
                                        <p:tgtEl>
                                          <p:spTgt spid="8"/>
                                        </p:tgtEl>
                                        <p:attrNameLst>
                                          <p:attrName>ppt_x</p:attrName>
                                        </p:attrNameLst>
                                      </p:cBhvr>
                                      <p:tavLst>
                                        <p:tav tm="0">
                                          <p:val>
                                            <p:strVal val="#ppt_x"/>
                                          </p:val>
                                        </p:tav>
                                        <p:tav tm="100000">
                                          <p:val>
                                            <p:strVal val="#ppt_x"/>
                                          </p:val>
                                        </p:tav>
                                      </p:tavLst>
                                    </p:anim>
                                    <p:anim calcmode="lin" valueType="num">
                                      <p:cBhvr>
                                        <p:cTn id="1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zh-CN" altLang="en-US" dirty="0" smtClean="0"/>
              <a:t>所有的工作都是通过</a:t>
            </a:r>
            <a:r>
              <a:rPr lang="en-US" dirty="0" smtClean="0"/>
              <a:t>API</a:t>
            </a:r>
          </a:p>
          <a:p>
            <a:pPr lvl="1"/>
            <a:r>
              <a:rPr lang="zh-CN" altLang="en-US" dirty="0" smtClean="0"/>
              <a:t>界面在调用</a:t>
            </a:r>
            <a:r>
              <a:rPr lang="en-US" altLang="zh-CN" dirty="0" err="1" smtClean="0"/>
              <a:t>openstack</a:t>
            </a:r>
            <a:r>
              <a:rPr lang="zh-CN" altLang="en-US" dirty="0" smtClean="0"/>
              <a:t>的</a:t>
            </a:r>
            <a:r>
              <a:rPr lang="en-US" dirty="0" smtClean="0"/>
              <a:t>API</a:t>
            </a:r>
          </a:p>
          <a:p>
            <a:pPr lvl="1"/>
            <a:r>
              <a:rPr lang="zh-CN" altLang="en-US" dirty="0" smtClean="0"/>
              <a:t>所有的工作都是通过</a:t>
            </a:r>
            <a:r>
              <a:rPr lang="en-US" altLang="zh-CN" dirty="0" smtClean="0"/>
              <a:t>API</a:t>
            </a:r>
            <a:r>
              <a:rPr lang="zh-CN" altLang="en-US" dirty="0" smtClean="0"/>
              <a:t>完成</a:t>
            </a:r>
            <a:endParaRPr lang="en-US" dirty="0" smtClean="0"/>
          </a:p>
          <a:p>
            <a:r>
              <a:rPr lang="zh-CN" altLang="en-US" dirty="0" smtClean="0"/>
              <a:t>系统使用通过的编程语言</a:t>
            </a:r>
            <a:endParaRPr lang="en-US" dirty="0" smtClean="0"/>
          </a:p>
          <a:p>
            <a:pPr lvl="1"/>
            <a:r>
              <a:rPr lang="en-US" dirty="0" smtClean="0"/>
              <a:t>Python </a:t>
            </a:r>
            <a:r>
              <a:rPr lang="zh-CN" altLang="en-US" dirty="0" smtClean="0"/>
              <a:t>和</a:t>
            </a:r>
            <a:r>
              <a:rPr lang="en-US" dirty="0" smtClean="0"/>
              <a:t> Java libraries (others can be supported as there is interest)</a:t>
            </a:r>
          </a:p>
          <a:p>
            <a:pPr lvl="1"/>
            <a:r>
              <a:rPr lang="zh-CN" altLang="en-US" dirty="0" smtClean="0"/>
              <a:t>也可以是</a:t>
            </a:r>
            <a:r>
              <a:rPr lang="en-US" dirty="0" smtClean="0"/>
              <a:t>curl</a:t>
            </a:r>
          </a:p>
          <a:p>
            <a:r>
              <a:rPr lang="zh-CN" altLang="en-US" dirty="0" smtClean="0"/>
              <a:t>数据模型是公开的，有对应的文档</a:t>
            </a:r>
            <a:endParaRPr lang="en-US" dirty="0"/>
          </a:p>
        </p:txBody>
      </p:sp>
      <p:sp>
        <p:nvSpPr>
          <p:cNvPr id="3" name="Text Placeholder 2"/>
          <p:cNvSpPr>
            <a:spLocks noGrp="1"/>
          </p:cNvSpPr>
          <p:nvPr>
            <p:ph type="body" sz="quarter" idx="10"/>
          </p:nvPr>
        </p:nvSpPr>
        <p:spPr/>
        <p:txBody>
          <a:bodyPr/>
          <a:lstStyle/>
          <a:p>
            <a:r>
              <a:rPr lang="zh-CN" altLang="en-US" dirty="0" smtClean="0"/>
              <a:t>可编程接口</a:t>
            </a:r>
            <a:endParaRPr lang="en-US" dirty="0"/>
          </a:p>
        </p:txBody>
      </p:sp>
      <p:sp>
        <p:nvSpPr>
          <p:cNvPr id="4" name="Text Placeholder 3"/>
          <p:cNvSpPr>
            <a:spLocks noGrp="1"/>
          </p:cNvSpPr>
          <p:nvPr>
            <p:ph type="body" sz="quarter" idx="15"/>
          </p:nvPr>
        </p:nvSpPr>
        <p:spPr/>
        <p:txBody>
          <a:bodyPr/>
          <a:lstStyle/>
          <a:p>
            <a:r>
              <a:rPr lang="en-US" dirty="0" smtClean="0"/>
              <a:t>API’s </a:t>
            </a:r>
            <a:r>
              <a:rPr lang="zh-CN" altLang="en-US" dirty="0" smtClean="0"/>
              <a:t>调用系统</a:t>
            </a:r>
            <a:endParaRPr lang="en-US" dirty="0" smtClean="0"/>
          </a:p>
        </p:txBody>
      </p:sp>
    </p:spTree>
    <p:extLst>
      <p:ext uri="{BB962C8B-B14F-4D97-AF65-F5344CB8AC3E}">
        <p14:creationId xmlns:p14="http://schemas.microsoft.com/office/powerpoint/2010/main" xmlns="" val="288722259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4489" y="341632"/>
            <a:ext cx="10420985" cy="538722"/>
          </a:xfrm>
        </p:spPr>
        <p:txBody>
          <a:bodyPr/>
          <a:lstStyle/>
          <a:p>
            <a:r>
              <a:rPr lang="zh-CN" altLang="en-US" dirty="0" smtClean="0"/>
              <a:t>总结</a:t>
            </a:r>
            <a:r>
              <a:rPr lang="en-US" dirty="0" smtClean="0"/>
              <a:t>: Contrail</a:t>
            </a:r>
            <a:r>
              <a:rPr lang="zh-CN" altLang="en-US" dirty="0" smtClean="0"/>
              <a:t>是</a:t>
            </a:r>
            <a:r>
              <a:rPr altLang="zh-CN" dirty="0" smtClean="0"/>
              <a:t>SDN</a:t>
            </a:r>
            <a:r>
              <a:rPr lang="zh-CN" altLang="en-US" dirty="0" smtClean="0"/>
              <a:t>解决方案的创新者</a:t>
            </a:r>
            <a:endParaRPr lang="en-US" dirty="0"/>
          </a:p>
        </p:txBody>
      </p:sp>
      <p:grpSp>
        <p:nvGrpSpPr>
          <p:cNvPr id="15" name="Group 14"/>
          <p:cNvGrpSpPr/>
          <p:nvPr/>
        </p:nvGrpSpPr>
        <p:grpSpPr>
          <a:xfrm>
            <a:off x="1" y="2734974"/>
            <a:ext cx="10972800" cy="1263826"/>
            <a:chOff x="1" y="2715568"/>
            <a:chExt cx="10972800" cy="1263826"/>
          </a:xfrm>
        </p:grpSpPr>
        <p:sp>
          <p:nvSpPr>
            <p:cNvPr id="41" name="Rectangle 40"/>
            <p:cNvSpPr/>
            <p:nvPr/>
          </p:nvSpPr>
          <p:spPr>
            <a:xfrm>
              <a:off x="1" y="2784264"/>
              <a:ext cx="10972800" cy="1195130"/>
            </a:xfrm>
            <a:prstGeom prst="rect">
              <a:avLst/>
            </a:prstGeom>
            <a:solidFill>
              <a:srgbClr val="A0B9C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dirty="0">
                <a:solidFill>
                  <a:srgbClr val="FFFFFF"/>
                </a:solidFill>
              </a:endParaRPr>
            </a:p>
          </p:txBody>
        </p:sp>
        <p:sp>
          <p:nvSpPr>
            <p:cNvPr id="11" name="TextBox 10"/>
            <p:cNvSpPr txBox="1"/>
            <p:nvPr/>
          </p:nvSpPr>
          <p:spPr>
            <a:xfrm>
              <a:off x="3280422" y="2715568"/>
              <a:ext cx="7622804" cy="974626"/>
            </a:xfrm>
            <a:prstGeom prst="rect">
              <a:avLst/>
            </a:prstGeom>
            <a:noFill/>
          </p:spPr>
          <p:txBody>
            <a:bodyPr wrap="square" rtlCol="0">
              <a:spAutoFit/>
            </a:bodyPr>
            <a:lstStyle/>
            <a:p>
              <a:pPr marL="120622" indent="-120622" defTabSz="914186" fontAlgn="base">
                <a:spcBef>
                  <a:spcPct val="0"/>
                </a:spcBef>
                <a:spcAft>
                  <a:spcPts val="200"/>
                </a:spcAft>
                <a:buClr>
                  <a:srgbClr val="37BEEB"/>
                </a:buClr>
                <a:buSzPct val="90000"/>
                <a:buFont typeface="Wingdings" pitchFamily="2" charset="2"/>
                <a:buChar char="§"/>
              </a:pPr>
              <a:r>
                <a:rPr lang="zh-CN" altLang="en-US" sz="1800" dirty="0" smtClean="0">
                  <a:solidFill>
                    <a:srgbClr val="FFFFFF"/>
                  </a:solidFill>
                  <a:cs typeface="Arial" charset="0"/>
                </a:rPr>
                <a:t>开发那个的平台</a:t>
              </a:r>
              <a:endParaRPr lang="en-US" altLang="zh-CN" sz="1800" dirty="0" smtClean="0">
                <a:solidFill>
                  <a:srgbClr val="FFFFFF"/>
                </a:solidFill>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zh-CN" altLang="en-US" sz="1800" b="1" dirty="0" smtClean="0">
                  <a:cs typeface="Arial" charset="0"/>
                </a:rPr>
                <a:t>所有的</a:t>
              </a:r>
              <a:r>
                <a:rPr lang="en-US" sz="1800" b="1" dirty="0" smtClean="0">
                  <a:cs typeface="Arial" charset="0"/>
                </a:rPr>
                <a:t>Hypervisors </a:t>
              </a:r>
              <a:r>
                <a:rPr lang="zh-CN" altLang="en-US" sz="1800" b="1" dirty="0" smtClean="0">
                  <a:cs typeface="Arial" charset="0"/>
                </a:rPr>
                <a:t>上运行的协议都是标准的</a:t>
              </a:r>
              <a:endParaRPr lang="en-US" sz="1800" dirty="0">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zh-CN" altLang="en-US" sz="1800" b="1" dirty="0" smtClean="0">
                  <a:solidFill>
                    <a:srgbClr val="FFFFFF"/>
                  </a:solidFill>
                  <a:cs typeface="Arial" charset="0"/>
                </a:rPr>
                <a:t>可以云平台可以完好的结合</a:t>
              </a:r>
              <a:endParaRPr lang="en-US" sz="1800" b="1" dirty="0">
                <a:solidFill>
                  <a:srgbClr val="FF9539"/>
                </a:solidFill>
                <a:cs typeface="Arial" charset="0"/>
              </a:endParaRPr>
            </a:p>
          </p:txBody>
        </p:sp>
        <p:grpSp>
          <p:nvGrpSpPr>
            <p:cNvPr id="8" name="Group 7"/>
            <p:cNvGrpSpPr/>
            <p:nvPr/>
          </p:nvGrpSpPr>
          <p:grpSpPr>
            <a:xfrm>
              <a:off x="1875679" y="2861036"/>
              <a:ext cx="1043968" cy="1041586"/>
              <a:chOff x="1875679" y="2843723"/>
              <a:chExt cx="1043968" cy="1041586"/>
            </a:xfrm>
          </p:grpSpPr>
          <p:sp>
            <p:nvSpPr>
              <p:cNvPr id="55" name="Oval 54"/>
              <p:cNvSpPr/>
              <p:nvPr/>
            </p:nvSpPr>
            <p:spPr>
              <a:xfrm>
                <a:off x="1875679" y="2843723"/>
                <a:ext cx="1043968" cy="1041586"/>
              </a:xfrm>
              <a:prstGeom prst="ellipse">
                <a:avLst/>
              </a:prstGeom>
              <a:gradFill flip="none" rotWithShape="1">
                <a:gsLst>
                  <a:gs pos="0">
                    <a:schemeClr val="bg1">
                      <a:alpha val="39000"/>
                    </a:schemeClr>
                  </a:gs>
                  <a:gs pos="50000">
                    <a:schemeClr val="bg1">
                      <a:alpha val="30000"/>
                    </a:schemeClr>
                  </a:gs>
                  <a:gs pos="100000">
                    <a:schemeClr val="bg1">
                      <a:alpha val="0"/>
                    </a:schemeClr>
                  </a:gs>
                </a:gsLst>
                <a:path path="circle">
                  <a:fillToRect l="50000" t="50000" r="50000" b="50000"/>
                </a:path>
                <a:tileRect/>
              </a:gra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a:solidFill>
                    <a:srgbClr val="FFFFFF"/>
                  </a:solidFill>
                </a:endParaRPr>
              </a:p>
            </p:txBody>
          </p:sp>
          <p:sp>
            <p:nvSpPr>
              <p:cNvPr id="54" name="Oval 53"/>
              <p:cNvSpPr/>
              <p:nvPr/>
            </p:nvSpPr>
            <p:spPr>
              <a:xfrm>
                <a:off x="2014889" y="2967336"/>
                <a:ext cx="765549" cy="780455"/>
              </a:xfrm>
              <a:prstGeom prst="ellipse">
                <a:avLst/>
              </a:prstGeom>
              <a:noFill/>
              <a:ln w="25400" cap="flat" cmpd="sng" algn="ctr">
                <a:solidFill>
                  <a:schemeClr val="tx1">
                    <a:lumMod val="50000"/>
                  </a:schemeClr>
                </a:solidFill>
                <a:prstDash val="solid"/>
              </a:ln>
              <a:effectLst/>
            </p:spPr>
            <p:txBody>
              <a:bodyPr lIns="0" tIns="0" rIns="0" bIns="0" rtlCol="0" anchor="ctr" anchorCtr="0"/>
              <a:lstStyle/>
              <a:p>
                <a:pPr algn="ctr" defTabSz="914186">
                  <a:spcAft>
                    <a:spcPts val="300"/>
                  </a:spcAft>
                  <a:defRPr/>
                </a:pPr>
                <a:endParaRPr lang="en-US" sz="900" kern="0" dirty="0">
                  <a:solidFill>
                    <a:srgbClr val="FFFFFF"/>
                  </a:solidFill>
                  <a:cs typeface="Arial" pitchFamily="34" charset="0"/>
                </a:endParaRPr>
              </a:p>
            </p:txBody>
          </p:sp>
          <p:pic>
            <p:nvPicPr>
              <p:cNvPr id="16" name="Picture 4" descr="\\psf\Home\Documents\My Art!\_Juniper\JGC2013\Development\GPC2013\Mainstage\PC Kevin_Ben\Round 8\Kevin_YinYang_Icons-03.png"/>
              <p:cNvPicPr>
                <a:picLocks noChangeAspect="1" noChangeArrowheads="1"/>
              </p:cNvPicPr>
              <p:nvPr/>
            </p:nvPicPr>
            <p:blipFill>
              <a:blip r:embed="rId3">
                <a:extLst>
                  <a:ext uri="{28A0092B-C50C-407E-A947-70E740481C1C}">
                    <a14:useLocalDpi xmlns:a14="http://schemas.microsoft.com/office/drawing/2010/main" xmlns=""/>
                  </a:ext>
                </a:extLst>
              </a:blip>
              <a:srcRect/>
              <a:stretch>
                <a:fillRect/>
              </a:stretch>
            </p:blipFill>
            <p:spPr bwMode="auto">
              <a:xfrm>
                <a:off x="2080471" y="3043517"/>
                <a:ext cx="634385" cy="61404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extBox 1"/>
            <p:cNvSpPr txBox="1"/>
            <p:nvPr/>
          </p:nvSpPr>
          <p:spPr>
            <a:xfrm>
              <a:off x="511587" y="3181774"/>
              <a:ext cx="700833" cy="400110"/>
            </a:xfrm>
            <a:prstGeom prst="rect">
              <a:avLst/>
            </a:prstGeom>
            <a:noFill/>
          </p:spPr>
          <p:txBody>
            <a:bodyPr wrap="none" rtlCol="0">
              <a:spAutoFit/>
            </a:bodyPr>
            <a:lstStyle/>
            <a:p>
              <a:pPr>
                <a:spcAft>
                  <a:spcPts val="300"/>
                </a:spcAft>
              </a:pPr>
              <a:r>
                <a:rPr lang="zh-CN" altLang="en-US" sz="2000" b="1" dirty="0" smtClean="0">
                  <a:solidFill>
                    <a:schemeClr val="accent4"/>
                  </a:solidFill>
                  <a:latin typeface="Arial" charset="0"/>
                  <a:cs typeface="Arial" charset="0"/>
                </a:rPr>
                <a:t>开放</a:t>
              </a:r>
              <a:endParaRPr lang="en-US" sz="2000" b="1" dirty="0">
                <a:solidFill>
                  <a:schemeClr val="accent4"/>
                </a:solidFill>
                <a:latin typeface="Arial" charset="0"/>
                <a:cs typeface="Arial" charset="0"/>
              </a:endParaRPr>
            </a:p>
          </p:txBody>
        </p:sp>
      </p:grpSp>
      <p:grpSp>
        <p:nvGrpSpPr>
          <p:cNvPr id="57" name="Group 56"/>
          <p:cNvGrpSpPr/>
          <p:nvPr/>
        </p:nvGrpSpPr>
        <p:grpSpPr>
          <a:xfrm>
            <a:off x="0" y="1378235"/>
            <a:ext cx="10972800" cy="1195130"/>
            <a:chOff x="0" y="1378233"/>
            <a:chExt cx="10972800" cy="1195130"/>
          </a:xfrm>
        </p:grpSpPr>
        <p:sp>
          <p:nvSpPr>
            <p:cNvPr id="39" name="Rectangle 38"/>
            <p:cNvSpPr/>
            <p:nvPr/>
          </p:nvSpPr>
          <p:spPr>
            <a:xfrm>
              <a:off x="0" y="1378233"/>
              <a:ext cx="10972800" cy="1195130"/>
            </a:xfrm>
            <a:prstGeom prst="rect">
              <a:avLst/>
            </a:prstGeom>
            <a:solidFill>
              <a:srgbClr val="A0B9C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dirty="0">
                <a:solidFill>
                  <a:schemeClr val="accent4"/>
                </a:solidFill>
              </a:endParaRPr>
            </a:p>
          </p:txBody>
        </p:sp>
        <p:sp>
          <p:nvSpPr>
            <p:cNvPr id="12" name="TextBox 11"/>
            <p:cNvSpPr txBox="1"/>
            <p:nvPr/>
          </p:nvSpPr>
          <p:spPr>
            <a:xfrm>
              <a:off x="3280422" y="1501744"/>
              <a:ext cx="7307509" cy="974626"/>
            </a:xfrm>
            <a:prstGeom prst="rect">
              <a:avLst/>
            </a:prstGeom>
            <a:noFill/>
          </p:spPr>
          <p:txBody>
            <a:bodyPr wrap="square" rtlCol="0">
              <a:spAutoFit/>
            </a:bodyPr>
            <a:lstStyle/>
            <a:p>
              <a:pPr marL="120622" indent="-120622" defTabSz="914186" fontAlgn="base">
                <a:spcBef>
                  <a:spcPct val="0"/>
                </a:spcBef>
                <a:spcAft>
                  <a:spcPts val="200"/>
                </a:spcAft>
                <a:buClr>
                  <a:srgbClr val="37BEEB"/>
                </a:buClr>
                <a:buSzPct val="90000"/>
                <a:buFont typeface="Wingdings" pitchFamily="2" charset="2"/>
                <a:buChar char="§"/>
              </a:pPr>
              <a:r>
                <a:rPr lang="zh-CN" altLang="en-US" sz="1800" dirty="0" smtClean="0">
                  <a:solidFill>
                    <a:srgbClr val="FFFFFF"/>
                  </a:solidFill>
                  <a:cs typeface="Arial" charset="0"/>
                </a:rPr>
                <a:t>可以与现有网络结合，节省升级和更换设备的成本</a:t>
              </a:r>
              <a:r>
                <a:rPr lang="en-US" sz="1800" dirty="0" smtClean="0">
                  <a:solidFill>
                    <a:srgbClr val="FFFFFF"/>
                  </a:solidFill>
                  <a:cs typeface="Arial" charset="0"/>
                </a:rPr>
                <a:t> </a:t>
              </a:r>
              <a:endParaRPr lang="en-US" sz="1800" dirty="0">
                <a:solidFill>
                  <a:srgbClr val="FFFFFF"/>
                </a:solidFill>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en-US" sz="1800" dirty="0">
                  <a:solidFill>
                    <a:srgbClr val="FFFFFF"/>
                  </a:solidFill>
                  <a:cs typeface="Arial" charset="0"/>
                </a:rPr>
                <a:t>SDN </a:t>
              </a:r>
              <a:r>
                <a:rPr lang="zh-CN" altLang="en-US" sz="1800" dirty="0" smtClean="0">
                  <a:solidFill>
                    <a:srgbClr val="FFFFFF"/>
                  </a:solidFill>
                  <a:cs typeface="Arial" charset="0"/>
                </a:rPr>
                <a:t>的物理层面的架构简单化</a:t>
              </a:r>
              <a:endParaRPr lang="en-US" sz="1800" b="1" dirty="0">
                <a:solidFill>
                  <a:srgbClr val="FF9539"/>
                </a:solidFill>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zh-CN" altLang="en-US" sz="1800" dirty="0" smtClean="0">
                  <a:solidFill>
                    <a:srgbClr val="FFFFFF"/>
                  </a:solidFill>
                  <a:cs typeface="Arial" charset="0"/>
                </a:rPr>
                <a:t>简化网络中的组件，通过虚拟化实现</a:t>
              </a:r>
              <a:endParaRPr lang="en-US" sz="1800" dirty="0">
                <a:solidFill>
                  <a:srgbClr val="FFFFFF"/>
                </a:solidFill>
                <a:cs typeface="Arial" charset="0"/>
              </a:endParaRPr>
            </a:p>
          </p:txBody>
        </p:sp>
        <p:grpSp>
          <p:nvGrpSpPr>
            <p:cNvPr id="9" name="Group 8"/>
            <p:cNvGrpSpPr/>
            <p:nvPr/>
          </p:nvGrpSpPr>
          <p:grpSpPr>
            <a:xfrm>
              <a:off x="1875679" y="1455005"/>
              <a:ext cx="1043968" cy="1041586"/>
              <a:chOff x="1875679" y="1381574"/>
              <a:chExt cx="1043968" cy="1041586"/>
            </a:xfrm>
          </p:grpSpPr>
          <p:sp>
            <p:nvSpPr>
              <p:cNvPr id="43" name="Oval 42"/>
              <p:cNvSpPr/>
              <p:nvPr/>
            </p:nvSpPr>
            <p:spPr>
              <a:xfrm>
                <a:off x="1875679" y="1381574"/>
                <a:ext cx="1043968" cy="1041586"/>
              </a:xfrm>
              <a:prstGeom prst="ellipse">
                <a:avLst/>
              </a:prstGeom>
              <a:gradFill flip="none" rotWithShape="1">
                <a:gsLst>
                  <a:gs pos="0">
                    <a:schemeClr val="bg1">
                      <a:alpha val="39000"/>
                    </a:schemeClr>
                  </a:gs>
                  <a:gs pos="50000">
                    <a:schemeClr val="bg1">
                      <a:alpha val="30000"/>
                    </a:schemeClr>
                  </a:gs>
                  <a:gs pos="100000">
                    <a:schemeClr val="bg1">
                      <a:alpha val="0"/>
                    </a:schemeClr>
                  </a:gs>
                </a:gsLst>
                <a:path path="circle">
                  <a:fillToRect l="50000" t="50000" r="50000" b="50000"/>
                </a:path>
                <a:tileRect/>
              </a:gra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a:solidFill>
                    <a:srgbClr val="FFFFFF"/>
                  </a:solidFill>
                </a:endParaRPr>
              </a:p>
            </p:txBody>
          </p:sp>
          <p:sp>
            <p:nvSpPr>
              <p:cNvPr id="45" name="Oval 44"/>
              <p:cNvSpPr/>
              <p:nvPr/>
            </p:nvSpPr>
            <p:spPr>
              <a:xfrm>
                <a:off x="2014889" y="1512141"/>
                <a:ext cx="765548" cy="780454"/>
              </a:xfrm>
              <a:prstGeom prst="ellipse">
                <a:avLst/>
              </a:prstGeom>
              <a:noFill/>
              <a:ln w="25400" cap="flat" cmpd="sng" algn="ctr">
                <a:solidFill>
                  <a:schemeClr val="tx1">
                    <a:lumMod val="50000"/>
                  </a:schemeClr>
                </a:solidFill>
                <a:prstDash val="solid"/>
              </a:ln>
              <a:effectLst/>
            </p:spPr>
            <p:txBody>
              <a:bodyPr lIns="0" tIns="0" rIns="0" bIns="0" rtlCol="0" anchor="ctr" anchorCtr="0"/>
              <a:lstStyle/>
              <a:p>
                <a:pPr algn="ctr" defTabSz="914186">
                  <a:spcAft>
                    <a:spcPts val="300"/>
                  </a:spcAft>
                </a:pPr>
                <a:endParaRPr lang="en-US" sz="900" kern="0" dirty="0">
                  <a:solidFill>
                    <a:srgbClr val="FFFFFF"/>
                  </a:solidFill>
                  <a:cs typeface="Arial" pitchFamily="34" charset="0"/>
                </a:endParaRPr>
              </a:p>
            </p:txBody>
          </p:sp>
          <p:pic>
            <p:nvPicPr>
              <p:cNvPr id="20" name="Picture 4" descr="\\psf\Home\Documents\ Juniper\JGC2013\Development\GPC2013\Mainstage\PC Emilio_Claire\_Artwork\Round 7\Emilio_Updates_Icons-14.png"/>
              <p:cNvPicPr>
                <a:picLocks noChangeAspect="1" noChangeArrowheads="1"/>
              </p:cNvPicPr>
              <p:nvPr/>
            </p:nvPicPr>
            <p:blipFill>
              <a:blip r:embed="rId4" cstate="screen">
                <a:extLst>
                  <a:ext uri="{BEBA8EAE-BF5A-486C-A8C5-ECC9F3942E4B}">
                    <a14:imgProps xmlns:a14="http://schemas.microsoft.com/office/drawing/2010/main" xmlns="">
                      <a14:imgLayer r:embed="rId5">
                        <a14:imgEffect>
                          <a14:brightnessContrast bright="100000"/>
                        </a14:imgEffect>
                      </a14:imgLayer>
                    </a14:imgProps>
                  </a:ext>
                  <a:ext uri="{28A0092B-C50C-407E-A947-70E740481C1C}">
                    <a14:useLocalDpi xmlns:a14="http://schemas.microsoft.com/office/drawing/2010/main" xmlns=""/>
                  </a:ext>
                </a:extLst>
              </a:blip>
              <a:srcRect/>
              <a:stretch>
                <a:fillRect/>
              </a:stretch>
            </p:blipFill>
            <p:spPr bwMode="auto">
              <a:xfrm>
                <a:off x="2082978" y="1575237"/>
                <a:ext cx="665231" cy="62949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 name="TextBox 17"/>
            <p:cNvSpPr txBox="1"/>
            <p:nvPr/>
          </p:nvSpPr>
          <p:spPr>
            <a:xfrm>
              <a:off x="511588" y="1775743"/>
              <a:ext cx="700833" cy="400110"/>
            </a:xfrm>
            <a:prstGeom prst="rect">
              <a:avLst/>
            </a:prstGeom>
            <a:noFill/>
          </p:spPr>
          <p:txBody>
            <a:bodyPr wrap="none" rtlCol="0">
              <a:spAutoFit/>
            </a:bodyPr>
            <a:lstStyle/>
            <a:p>
              <a:pPr>
                <a:spcAft>
                  <a:spcPts val="300"/>
                </a:spcAft>
              </a:pPr>
              <a:r>
                <a:rPr lang="zh-CN" altLang="en-US" sz="2000" b="1" dirty="0" smtClean="0">
                  <a:solidFill>
                    <a:schemeClr val="accent4"/>
                  </a:solidFill>
                  <a:latin typeface="Arial" charset="0"/>
                  <a:cs typeface="Arial" charset="0"/>
                </a:rPr>
                <a:t>简单</a:t>
              </a:r>
              <a:endParaRPr lang="en-US" sz="2000" b="1" dirty="0">
                <a:solidFill>
                  <a:schemeClr val="accent4"/>
                </a:solidFill>
                <a:latin typeface="Arial" charset="0"/>
                <a:cs typeface="Arial" charset="0"/>
              </a:endParaRPr>
            </a:p>
          </p:txBody>
        </p:sp>
      </p:grpSp>
      <p:grpSp>
        <p:nvGrpSpPr>
          <p:cNvPr id="10" name="Group 9"/>
          <p:cNvGrpSpPr/>
          <p:nvPr/>
        </p:nvGrpSpPr>
        <p:grpSpPr>
          <a:xfrm>
            <a:off x="0" y="4229101"/>
            <a:ext cx="10972800" cy="1195129"/>
            <a:chOff x="0" y="4229100"/>
            <a:chExt cx="10972800" cy="1195130"/>
          </a:xfrm>
        </p:grpSpPr>
        <p:sp>
          <p:nvSpPr>
            <p:cNvPr id="40" name="Rectangle 39"/>
            <p:cNvSpPr/>
            <p:nvPr/>
          </p:nvSpPr>
          <p:spPr>
            <a:xfrm>
              <a:off x="0" y="4229100"/>
              <a:ext cx="10972800" cy="1195130"/>
            </a:xfrm>
            <a:prstGeom prst="rect">
              <a:avLst/>
            </a:prstGeom>
            <a:solidFill>
              <a:srgbClr val="A0B9C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dirty="0">
                <a:solidFill>
                  <a:srgbClr val="FFFFFF"/>
                </a:solidFill>
              </a:endParaRPr>
            </a:p>
          </p:txBody>
        </p:sp>
        <p:sp>
          <p:nvSpPr>
            <p:cNvPr id="13" name="TextBox 12"/>
            <p:cNvSpPr txBox="1"/>
            <p:nvPr/>
          </p:nvSpPr>
          <p:spPr>
            <a:xfrm>
              <a:off x="3280422" y="4335292"/>
              <a:ext cx="7692378" cy="974627"/>
            </a:xfrm>
            <a:prstGeom prst="rect">
              <a:avLst/>
            </a:prstGeom>
            <a:noFill/>
          </p:spPr>
          <p:txBody>
            <a:bodyPr wrap="square" rtlCol="0">
              <a:spAutoFit/>
            </a:bodyPr>
            <a:lstStyle/>
            <a:p>
              <a:pPr marL="120622" indent="-120622" defTabSz="914186" fontAlgn="base">
                <a:spcBef>
                  <a:spcPct val="0"/>
                </a:spcBef>
                <a:spcAft>
                  <a:spcPts val="200"/>
                </a:spcAft>
                <a:buClr>
                  <a:srgbClr val="37BEEB"/>
                </a:buClr>
                <a:buSzPct val="90000"/>
                <a:buFont typeface="Wingdings" pitchFamily="2" charset="2"/>
                <a:buChar char="§"/>
              </a:pPr>
              <a:r>
                <a:rPr lang="zh-CN" altLang="en-US" sz="1800" b="1" dirty="0" smtClean="0">
                  <a:cs typeface="Arial" charset="0"/>
                </a:rPr>
                <a:t>自动更新云平台虚拟</a:t>
              </a:r>
              <a:r>
                <a:rPr lang="zh-CN" altLang="en-US" sz="1800" b="1" dirty="0" smtClean="0">
                  <a:cs typeface="Arial" charset="0"/>
                </a:rPr>
                <a:t>网络的结构</a:t>
              </a:r>
              <a:endParaRPr lang="en-US" sz="1800" dirty="0">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zh-CN" altLang="en-US" sz="1800" dirty="0" smtClean="0">
                  <a:solidFill>
                    <a:srgbClr val="FFFFFF"/>
                  </a:solidFill>
                  <a:cs typeface="Arial" charset="0"/>
                </a:rPr>
                <a:t>可以与云平台进行结合使用</a:t>
              </a:r>
              <a:endParaRPr lang="en-US" sz="1800" dirty="0">
                <a:solidFill>
                  <a:srgbClr val="FFFFFF"/>
                </a:solidFill>
                <a:cs typeface="Arial" charset="0"/>
              </a:endParaRPr>
            </a:p>
            <a:p>
              <a:pPr marL="120622" indent="-120622" defTabSz="914186" fontAlgn="base">
                <a:spcBef>
                  <a:spcPct val="0"/>
                </a:spcBef>
                <a:spcAft>
                  <a:spcPts val="200"/>
                </a:spcAft>
                <a:buClr>
                  <a:srgbClr val="37BEEB"/>
                </a:buClr>
                <a:buSzPct val="90000"/>
                <a:buFont typeface="Wingdings" pitchFamily="2" charset="2"/>
                <a:buChar char="§"/>
              </a:pPr>
              <a:r>
                <a:rPr lang="zh-CN" altLang="en-US" sz="1800" dirty="0" smtClean="0">
                  <a:solidFill>
                    <a:srgbClr val="FFFFFF"/>
                  </a:solidFill>
                  <a:cs typeface="Arial" charset="0"/>
                </a:rPr>
                <a:t>自带的分析系统可以分析流量</a:t>
              </a:r>
              <a:endParaRPr lang="en-US" sz="1800" dirty="0">
                <a:solidFill>
                  <a:srgbClr val="FFFFFF"/>
                </a:solidFill>
                <a:cs typeface="Arial" charset="0"/>
              </a:endParaRPr>
            </a:p>
          </p:txBody>
        </p:sp>
        <p:grpSp>
          <p:nvGrpSpPr>
            <p:cNvPr id="4" name="Group 3"/>
            <p:cNvGrpSpPr/>
            <p:nvPr/>
          </p:nvGrpSpPr>
          <p:grpSpPr>
            <a:xfrm>
              <a:off x="1875679" y="4305872"/>
              <a:ext cx="1043968" cy="1041586"/>
              <a:chOff x="1875679" y="4305872"/>
              <a:chExt cx="1043968" cy="1041586"/>
            </a:xfrm>
          </p:grpSpPr>
          <p:sp>
            <p:nvSpPr>
              <p:cNvPr id="48" name="Oval 47"/>
              <p:cNvSpPr/>
              <p:nvPr/>
            </p:nvSpPr>
            <p:spPr>
              <a:xfrm>
                <a:off x="1875679" y="4305872"/>
                <a:ext cx="1043968" cy="1041586"/>
              </a:xfrm>
              <a:prstGeom prst="ellipse">
                <a:avLst/>
              </a:prstGeom>
              <a:gradFill flip="none" rotWithShape="1">
                <a:gsLst>
                  <a:gs pos="0">
                    <a:schemeClr val="bg1">
                      <a:alpha val="39000"/>
                    </a:schemeClr>
                  </a:gs>
                  <a:gs pos="50000">
                    <a:schemeClr val="bg1">
                      <a:alpha val="30000"/>
                    </a:schemeClr>
                  </a:gs>
                  <a:gs pos="100000">
                    <a:schemeClr val="bg1">
                      <a:alpha val="0"/>
                    </a:schemeClr>
                  </a:gs>
                </a:gsLst>
                <a:path path="circle">
                  <a:fillToRect l="50000" t="50000" r="50000" b="50000"/>
                </a:path>
                <a:tileRect/>
              </a:gra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1440" fontAlgn="base">
                  <a:spcAft>
                    <a:spcPts val="300"/>
                  </a:spcAft>
                </a:pPr>
                <a:endParaRPr lang="en-US">
                  <a:solidFill>
                    <a:srgbClr val="FFFFFF"/>
                  </a:solidFill>
                </a:endParaRPr>
              </a:p>
            </p:txBody>
          </p:sp>
          <p:sp>
            <p:nvSpPr>
              <p:cNvPr id="50" name="Oval 49"/>
              <p:cNvSpPr/>
              <p:nvPr/>
            </p:nvSpPr>
            <p:spPr>
              <a:xfrm>
                <a:off x="2014889" y="4436439"/>
                <a:ext cx="765548" cy="780454"/>
              </a:xfrm>
              <a:prstGeom prst="ellipse">
                <a:avLst/>
              </a:prstGeom>
              <a:noFill/>
              <a:ln w="25400" cap="flat" cmpd="sng" algn="ctr">
                <a:solidFill>
                  <a:schemeClr val="tx1">
                    <a:lumMod val="50000"/>
                  </a:schemeClr>
                </a:solidFill>
                <a:prstDash val="solid"/>
              </a:ln>
              <a:effectLst/>
            </p:spPr>
            <p:txBody>
              <a:bodyPr lIns="0" tIns="0" rIns="0" bIns="0" rtlCol="0" anchor="ctr" anchorCtr="0"/>
              <a:lstStyle/>
              <a:p>
                <a:pPr algn="ctr" defTabSz="914186">
                  <a:spcAft>
                    <a:spcPts val="300"/>
                  </a:spcAft>
                </a:pPr>
                <a:endParaRPr lang="en-US" sz="900" kern="0" dirty="0">
                  <a:solidFill>
                    <a:srgbClr val="FFFFFF"/>
                  </a:solidFill>
                  <a:cs typeface="Arial" pitchFamily="34" charset="0"/>
                </a:endParaRPr>
              </a:p>
            </p:txBody>
          </p:sp>
          <p:pic>
            <p:nvPicPr>
              <p:cNvPr id="24" name="Picture 5" descr="\\psf\Home\Documents\ Juniper\JGC2013\Development\GPC2013\Mainstage\PC Emilio_Claire\_Artwork\Round 7\Emilio_Updates_Icons-07.png"/>
              <p:cNvPicPr>
                <a:picLocks noChangeAspect="1" noChangeArrowheads="1"/>
              </p:cNvPicPr>
              <p:nvPr/>
            </p:nvPicPr>
            <p:blipFill>
              <a:blip r:embed="rId6" cstate="screen">
                <a:extLst>
                  <a:ext uri="{BEBA8EAE-BF5A-486C-A8C5-ECC9F3942E4B}">
                    <a14:imgProps xmlns:a14="http://schemas.microsoft.com/office/drawing/2010/main" xmlns="">
                      <a14:imgLayer r:embed="rId7">
                        <a14:imgEffect>
                          <a14:brightnessContrast bright="100000"/>
                        </a14:imgEffect>
                      </a14:imgLayer>
                    </a14:imgProps>
                  </a:ext>
                  <a:ext uri="{28A0092B-C50C-407E-A947-70E740481C1C}">
                    <a14:useLocalDpi xmlns:a14="http://schemas.microsoft.com/office/drawing/2010/main" xmlns=""/>
                  </a:ext>
                </a:extLst>
              </a:blip>
              <a:srcRect/>
              <a:stretch>
                <a:fillRect/>
              </a:stretch>
            </p:blipFill>
            <p:spPr bwMode="auto">
              <a:xfrm>
                <a:off x="2072458" y="4507214"/>
                <a:ext cx="650411" cy="62956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TextBox 18"/>
            <p:cNvSpPr txBox="1"/>
            <p:nvPr/>
          </p:nvSpPr>
          <p:spPr>
            <a:xfrm>
              <a:off x="511588" y="4626610"/>
              <a:ext cx="958917" cy="400110"/>
            </a:xfrm>
            <a:prstGeom prst="rect">
              <a:avLst/>
            </a:prstGeom>
            <a:noFill/>
          </p:spPr>
          <p:txBody>
            <a:bodyPr wrap="none" rtlCol="0">
              <a:spAutoFit/>
            </a:bodyPr>
            <a:lstStyle/>
            <a:p>
              <a:pPr>
                <a:spcAft>
                  <a:spcPts val="300"/>
                </a:spcAft>
              </a:pPr>
              <a:r>
                <a:rPr lang="zh-CN" altLang="en-US" sz="2000" b="1" dirty="0" smtClean="0">
                  <a:solidFill>
                    <a:schemeClr val="accent4"/>
                  </a:solidFill>
                  <a:cs typeface="Arial" charset="0"/>
                </a:rPr>
                <a:t>智能化</a:t>
              </a:r>
              <a:endParaRPr lang="en-US" sz="2000" b="1" dirty="0">
                <a:solidFill>
                  <a:schemeClr val="accent4"/>
                </a:solidFill>
                <a:latin typeface="Arial" charset="0"/>
                <a:cs typeface="Arial" charset="0"/>
              </a:endParaRPr>
            </a:p>
          </p:txBody>
        </p:sp>
      </p:grpSp>
    </p:spTree>
    <p:extLst>
      <p:ext uri="{BB962C8B-B14F-4D97-AF65-F5344CB8AC3E}">
        <p14:creationId xmlns:p14="http://schemas.microsoft.com/office/powerpoint/2010/main" xmlns="" val="1211388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Straight Connector 6"/>
          <p:cNvCxnSpPr/>
          <p:nvPr/>
        </p:nvCxnSpPr>
        <p:spPr>
          <a:xfrm flipV="1">
            <a:off x="1723073" y="2971500"/>
            <a:ext cx="0" cy="355759"/>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732973" y="2971500"/>
            <a:ext cx="0" cy="355759"/>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773353" y="2971500"/>
            <a:ext cx="0" cy="355759"/>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15" name="Right Arrow 114"/>
          <p:cNvSpPr/>
          <p:nvPr/>
        </p:nvSpPr>
        <p:spPr>
          <a:xfrm>
            <a:off x="0" y="2985782"/>
            <a:ext cx="10892794" cy="727234"/>
          </a:xfrm>
          <a:prstGeom prst="rightArrow">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sp>
        <p:nvSpPr>
          <p:cNvPr id="119" name="Oval 118"/>
          <p:cNvSpPr/>
          <p:nvPr/>
        </p:nvSpPr>
        <p:spPr>
          <a:xfrm>
            <a:off x="1274446" y="3180811"/>
            <a:ext cx="897254" cy="3371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sp>
        <p:nvSpPr>
          <p:cNvPr id="154" name="Oval 153"/>
          <p:cNvSpPr/>
          <p:nvPr/>
        </p:nvSpPr>
        <p:spPr>
          <a:xfrm>
            <a:off x="4284346" y="3180811"/>
            <a:ext cx="897254" cy="3371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sp>
        <p:nvSpPr>
          <p:cNvPr id="155" name="Oval 154"/>
          <p:cNvSpPr/>
          <p:nvPr/>
        </p:nvSpPr>
        <p:spPr>
          <a:xfrm>
            <a:off x="7325680" y="3180811"/>
            <a:ext cx="895350" cy="3371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sp>
        <p:nvSpPr>
          <p:cNvPr id="109" name="Rounded Rectangle 108"/>
          <p:cNvSpPr>
            <a:spLocks noChangeArrowheads="1"/>
          </p:cNvSpPr>
          <p:nvPr/>
        </p:nvSpPr>
        <p:spPr bwMode="auto">
          <a:xfrm>
            <a:off x="360999" y="1995659"/>
            <a:ext cx="2724150" cy="962978"/>
          </a:xfrm>
          <a:prstGeom prst="roundRect">
            <a:avLst>
              <a:gd name="adj" fmla="val 0"/>
            </a:avLst>
          </a:prstGeom>
          <a:solidFill>
            <a:srgbClr val="605F62"/>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endParaRPr lang="en-US" sz="1800">
              <a:solidFill>
                <a:srgbClr val="FFFFFF"/>
              </a:solidFill>
              <a:latin typeface="Arial"/>
              <a:ea typeface="MS PGothic" charset="0"/>
              <a:cs typeface="MS PGothic" charset="0"/>
            </a:endParaRPr>
          </a:p>
        </p:txBody>
      </p:sp>
      <p:sp>
        <p:nvSpPr>
          <p:cNvPr id="30" name="Text Placeholder 29"/>
          <p:cNvSpPr>
            <a:spLocks noGrp="1"/>
          </p:cNvSpPr>
          <p:nvPr>
            <p:ph type="body" sz="quarter" idx="10"/>
          </p:nvPr>
        </p:nvSpPr>
        <p:spPr/>
        <p:txBody>
          <a:bodyPr/>
          <a:lstStyle/>
          <a:p>
            <a:r>
              <a:rPr lang="en-US" dirty="0" smtClean="0"/>
              <a:t>CONTRAIL</a:t>
            </a:r>
            <a:r>
              <a:rPr lang="zh-CN" altLang="en-US" dirty="0" smtClean="0"/>
              <a:t>的发展计划</a:t>
            </a:r>
            <a:endParaRPr lang="en-US" dirty="0"/>
          </a:p>
        </p:txBody>
      </p:sp>
      <p:sp>
        <p:nvSpPr>
          <p:cNvPr id="108" name="TextBox 107"/>
          <p:cNvSpPr txBox="1"/>
          <p:nvPr/>
        </p:nvSpPr>
        <p:spPr>
          <a:xfrm>
            <a:off x="461012" y="1995659"/>
            <a:ext cx="2524124" cy="707886"/>
          </a:xfrm>
          <a:prstGeom prst="rect">
            <a:avLst/>
          </a:prstGeom>
          <a:noFill/>
        </p:spPr>
        <p:txBody>
          <a:bodyPr>
            <a:spAutoFit/>
          </a:bodyPr>
          <a:lstStyle/>
          <a:p>
            <a:pPr defTabSz="457200" eaLnBrk="0" fontAlgn="base" hangingPunct="0">
              <a:spcBef>
                <a:spcPct val="0"/>
              </a:spcBef>
              <a:spcAft>
                <a:spcPts val="600"/>
              </a:spcAft>
              <a:defRPr/>
            </a:pPr>
            <a:r>
              <a:rPr lang="en-US" sz="1000" b="1" u="sng" dirty="0">
                <a:solidFill>
                  <a:srgbClr val="FFFFFF"/>
                </a:solidFill>
                <a:latin typeface="Arial" panose="020B0604020202020204" pitchFamily="34" charset="0"/>
                <a:ea typeface="MS PGothic" panose="020B0600070205080204" pitchFamily="34" charset="-128"/>
                <a:cs typeface="MS PGothic" charset="0"/>
              </a:rPr>
              <a:t>JV-CNTR-(# CPU sockets)</a:t>
            </a:r>
          </a:p>
          <a:p>
            <a:pPr marL="120650" indent="-120650" defTabSz="457200" eaLnBrk="0" fontAlgn="base" hangingPunct="0">
              <a:spcBef>
                <a:spcPct val="0"/>
              </a:spcBef>
              <a:spcAft>
                <a:spcPts val="600"/>
              </a:spcAft>
              <a:buFont typeface="Wingdings" panose="05000000000000000000" pitchFamily="2" charset="2"/>
              <a:buChar char="§"/>
              <a:defRPr/>
            </a:pPr>
            <a:r>
              <a:rPr lang="en-US" sz="1000" dirty="0">
                <a:solidFill>
                  <a:srgbClr val="FFFFFF"/>
                </a:solidFill>
                <a:latin typeface="Arial" panose="020B0604020202020204" pitchFamily="34" charset="0"/>
                <a:ea typeface="MS PGothic" panose="020B0600070205080204" pitchFamily="34" charset="-128"/>
                <a:cs typeface="MS PGothic" charset="0"/>
              </a:rPr>
              <a:t>$1000/socket/</a:t>
            </a:r>
            <a:r>
              <a:rPr lang="en-US" sz="1000" dirty="0" err="1">
                <a:solidFill>
                  <a:srgbClr val="FFFFFF"/>
                </a:solidFill>
                <a:latin typeface="Arial" panose="020B0604020202020204" pitchFamily="34" charset="0"/>
                <a:ea typeface="MS PGothic" panose="020B0600070205080204" pitchFamily="34" charset="-128"/>
                <a:cs typeface="MS PGothic" charset="0"/>
              </a:rPr>
              <a:t>yr</a:t>
            </a:r>
            <a:r>
              <a:rPr lang="en-US" sz="1000" dirty="0">
                <a:solidFill>
                  <a:srgbClr val="FFFFFF"/>
                </a:solidFill>
                <a:latin typeface="Arial" panose="020B0604020202020204" pitchFamily="34" charset="0"/>
                <a:ea typeface="MS PGothic" panose="020B0600070205080204" pitchFamily="34" charset="-128"/>
                <a:cs typeface="MS PGothic" charset="0"/>
              </a:rPr>
              <a:t> (incl. J-support)</a:t>
            </a:r>
          </a:p>
          <a:p>
            <a:pPr marL="120650" indent="-120650" defTabSz="457200" eaLnBrk="0" fontAlgn="base" hangingPunct="0">
              <a:spcBef>
                <a:spcPct val="0"/>
              </a:spcBef>
              <a:spcAft>
                <a:spcPts val="600"/>
              </a:spcAft>
              <a:buFont typeface="Wingdings" panose="05000000000000000000" pitchFamily="2" charset="2"/>
              <a:buChar char="§"/>
              <a:defRPr/>
            </a:pPr>
            <a:r>
              <a:rPr lang="en-US" sz="1000" dirty="0">
                <a:solidFill>
                  <a:srgbClr val="FFFFFF"/>
                </a:solidFill>
                <a:latin typeface="Arial" panose="020B0604020202020204" pitchFamily="34" charset="0"/>
                <a:ea typeface="MS PGothic" panose="020B0600070205080204" pitchFamily="34" charset="-128"/>
                <a:cs typeface="MS PGothic" charset="0"/>
              </a:rPr>
              <a:t>$1700/socket + 22% J-support</a:t>
            </a:r>
          </a:p>
        </p:txBody>
      </p:sp>
      <p:sp>
        <p:nvSpPr>
          <p:cNvPr id="140" name="Rounded Rectangle 139"/>
          <p:cNvSpPr>
            <a:spLocks noChangeArrowheads="1"/>
          </p:cNvSpPr>
          <p:nvPr/>
        </p:nvSpPr>
        <p:spPr bwMode="auto">
          <a:xfrm>
            <a:off x="3308033" y="1995659"/>
            <a:ext cx="2849880" cy="962978"/>
          </a:xfrm>
          <a:prstGeom prst="roundRect">
            <a:avLst>
              <a:gd name="adj" fmla="val 0"/>
            </a:avLst>
          </a:prstGeom>
          <a:solidFill>
            <a:srgbClr val="605F62"/>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endParaRPr lang="en-US" sz="1800">
              <a:solidFill>
                <a:srgbClr val="FFFFFF"/>
              </a:solidFill>
              <a:latin typeface="Arial"/>
              <a:ea typeface="MS PGothic" charset="0"/>
              <a:cs typeface="MS PGothic" charset="0"/>
            </a:endParaRPr>
          </a:p>
        </p:txBody>
      </p:sp>
      <p:sp>
        <p:nvSpPr>
          <p:cNvPr id="141" name="TextBox 140"/>
          <p:cNvSpPr txBox="1"/>
          <p:nvPr/>
        </p:nvSpPr>
        <p:spPr>
          <a:xfrm>
            <a:off x="3401380" y="1995674"/>
            <a:ext cx="2663190" cy="938719"/>
          </a:xfrm>
          <a:prstGeom prst="rect">
            <a:avLst/>
          </a:prstGeom>
          <a:noFill/>
        </p:spPr>
        <p:txBody>
          <a:bodyPr>
            <a:spAutoFit/>
          </a:bodyPr>
          <a:lstStyle/>
          <a:p>
            <a:pPr defTabSz="457200" eaLnBrk="0" fontAlgn="base" hangingPunct="0">
              <a:spcBef>
                <a:spcPct val="0"/>
              </a:spcBef>
              <a:spcAft>
                <a:spcPts val="600"/>
              </a:spcAft>
              <a:defRPr/>
            </a:pPr>
            <a:r>
              <a:rPr lang="en-US" sz="1000" b="1" u="sng" dirty="0">
                <a:solidFill>
                  <a:srgbClr val="FFFFFF"/>
                </a:solidFill>
                <a:latin typeface="Arial" panose="020B0604020202020204" pitchFamily="34" charset="0"/>
                <a:ea typeface="MS PGothic" panose="020B0600070205080204" pitchFamily="34" charset="-128"/>
                <a:cs typeface="MS PGothic" charset="0"/>
              </a:rPr>
              <a:t>CNTR-O- (# CPU sockets)</a:t>
            </a:r>
          </a:p>
          <a:p>
            <a:pPr marL="171450" indent="-171450" defTabSz="457200" eaLnBrk="0" fontAlgn="base" hangingPunct="0">
              <a:spcBef>
                <a:spcPct val="0"/>
              </a:spcBef>
              <a:spcAft>
                <a:spcPts val="600"/>
              </a:spcAft>
              <a:buFont typeface="Wingdings" panose="05000000000000000000" pitchFamily="2" charset="2"/>
              <a:buChar char="§"/>
              <a:defRPr/>
            </a:pPr>
            <a:r>
              <a:rPr lang="en-US" sz="1000" dirty="0" smtClean="0">
                <a:solidFill>
                  <a:srgbClr val="FFFFFF"/>
                </a:solidFill>
                <a:latin typeface="Arial" panose="020B0604020202020204" pitchFamily="34" charset="0"/>
                <a:ea typeface="MS PGothic" panose="020B0600070205080204" pitchFamily="34" charset="-128"/>
                <a:cs typeface="MS PGothic" charset="0"/>
              </a:rPr>
              <a:t>Per socket pricing (</a:t>
            </a:r>
            <a:r>
              <a:rPr lang="en-US" sz="1000" dirty="0">
                <a:solidFill>
                  <a:srgbClr val="FFFFFF"/>
                </a:solidFill>
                <a:latin typeface="Arial" panose="020B0604020202020204" pitchFamily="34" charset="0"/>
                <a:ea typeface="MS PGothic" panose="020B0600070205080204" pitchFamily="34" charset="-128"/>
                <a:cs typeface="MS PGothic" charset="0"/>
              </a:rPr>
              <a:t>SW only)</a:t>
            </a:r>
          </a:p>
          <a:p>
            <a:pPr marL="171450" indent="-171450" defTabSz="457200" eaLnBrk="0" fontAlgn="base" hangingPunct="0">
              <a:spcBef>
                <a:spcPct val="0"/>
              </a:spcBef>
              <a:spcAft>
                <a:spcPts val="600"/>
              </a:spcAft>
              <a:buFont typeface="Wingdings" panose="05000000000000000000" pitchFamily="2" charset="2"/>
              <a:buChar char="§"/>
              <a:defRPr/>
            </a:pPr>
            <a:r>
              <a:rPr lang="en-US" sz="1000" dirty="0">
                <a:solidFill>
                  <a:srgbClr val="FFFFFF"/>
                </a:solidFill>
                <a:latin typeface="Arial" panose="020B0604020202020204" pitchFamily="34" charset="0"/>
                <a:ea typeface="MS PGothic" panose="020B0600070205080204" pitchFamily="34" charset="-128"/>
                <a:cs typeface="MS PGothic" charset="0"/>
              </a:rPr>
              <a:t>Hardware solution validation</a:t>
            </a:r>
          </a:p>
          <a:p>
            <a:pPr marL="171450" indent="-171450" defTabSz="457200" eaLnBrk="0" fontAlgn="base" hangingPunct="0">
              <a:spcBef>
                <a:spcPct val="0"/>
              </a:spcBef>
              <a:spcAft>
                <a:spcPts val="600"/>
              </a:spcAft>
              <a:buFont typeface="Wingdings" panose="05000000000000000000" pitchFamily="2" charset="2"/>
              <a:buChar char="§"/>
              <a:defRPr/>
            </a:pPr>
            <a:endParaRPr lang="en-US" sz="1000" dirty="0">
              <a:solidFill>
                <a:srgbClr val="FFFFFF"/>
              </a:solidFill>
              <a:latin typeface="Arial" panose="020B0604020202020204" pitchFamily="34" charset="0"/>
              <a:ea typeface="MS PGothic" panose="020B0600070205080204" pitchFamily="34" charset="-128"/>
              <a:cs typeface="MS PGothic" charset="0"/>
            </a:endParaRPr>
          </a:p>
        </p:txBody>
      </p:sp>
      <p:sp>
        <p:nvSpPr>
          <p:cNvPr id="143" name="Rounded Rectangle 142"/>
          <p:cNvSpPr>
            <a:spLocks noChangeArrowheads="1"/>
          </p:cNvSpPr>
          <p:nvPr/>
        </p:nvSpPr>
        <p:spPr bwMode="auto">
          <a:xfrm>
            <a:off x="6383656" y="1995659"/>
            <a:ext cx="2779394" cy="962978"/>
          </a:xfrm>
          <a:prstGeom prst="roundRect">
            <a:avLst>
              <a:gd name="adj" fmla="val 0"/>
            </a:avLst>
          </a:prstGeom>
          <a:solidFill>
            <a:srgbClr val="605F62"/>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endParaRPr lang="en-US" sz="1800">
              <a:solidFill>
                <a:srgbClr val="FFFFFF"/>
              </a:solidFill>
              <a:latin typeface="Arial"/>
              <a:ea typeface="MS PGothic" charset="0"/>
              <a:cs typeface="MS PGothic" charset="0"/>
            </a:endParaRPr>
          </a:p>
        </p:txBody>
      </p:sp>
      <p:sp>
        <p:nvSpPr>
          <p:cNvPr id="144" name="TextBox 143"/>
          <p:cNvSpPr txBox="1"/>
          <p:nvPr/>
        </p:nvSpPr>
        <p:spPr>
          <a:xfrm>
            <a:off x="6382703" y="1995674"/>
            <a:ext cx="2781300" cy="938719"/>
          </a:xfrm>
          <a:prstGeom prst="rect">
            <a:avLst/>
          </a:prstGeom>
          <a:noFill/>
        </p:spPr>
        <p:txBody>
          <a:bodyPr>
            <a:spAutoFit/>
          </a:bodyPr>
          <a:lstStyle/>
          <a:p>
            <a:pPr defTabSz="457200" eaLnBrk="0" fontAlgn="base" hangingPunct="0">
              <a:spcBef>
                <a:spcPct val="0"/>
              </a:spcBef>
              <a:spcAft>
                <a:spcPts val="600"/>
              </a:spcAft>
              <a:defRPr/>
            </a:pPr>
            <a:r>
              <a:rPr lang="en-US" sz="1000" b="1" u="sng" dirty="0">
                <a:solidFill>
                  <a:srgbClr val="FFFFFF"/>
                </a:solidFill>
                <a:latin typeface="Arial" panose="020B0604020202020204" pitchFamily="34" charset="0"/>
                <a:ea typeface="MS PGothic" panose="020B0600070205080204" pitchFamily="34" charset="-128"/>
                <a:cs typeface="MS PGothic" charset="0"/>
              </a:rPr>
              <a:t>CNTR-CBLK</a:t>
            </a:r>
          </a:p>
          <a:p>
            <a:pPr marL="120650" indent="-120650" defTabSz="457200" eaLnBrk="0" fontAlgn="base" hangingPunct="0">
              <a:spcBef>
                <a:spcPct val="0"/>
              </a:spcBef>
              <a:spcAft>
                <a:spcPts val="600"/>
              </a:spcAft>
              <a:buFont typeface="Wingdings" panose="05000000000000000000" pitchFamily="2" charset="2"/>
              <a:buChar char="§"/>
              <a:defRPr/>
            </a:pPr>
            <a:r>
              <a:rPr lang="en-US" sz="1000" dirty="0">
                <a:solidFill>
                  <a:srgbClr val="FFFFFF"/>
                </a:solidFill>
                <a:latin typeface="Arial" panose="020B0604020202020204" pitchFamily="34" charset="0"/>
                <a:ea typeface="MS PGothic" panose="020B0600070205080204" pitchFamily="34" charset="-128"/>
                <a:cs typeface="MS PGothic" charset="0"/>
              </a:rPr>
              <a:t>HW </a:t>
            </a:r>
            <a:r>
              <a:rPr lang="en-US" sz="1000" dirty="0" smtClean="0">
                <a:solidFill>
                  <a:srgbClr val="FFFFFF"/>
                </a:solidFill>
                <a:latin typeface="Arial" panose="020B0604020202020204" pitchFamily="34" charset="0"/>
                <a:ea typeface="MS PGothic" panose="020B0600070205080204" pitchFamily="34" charset="-128"/>
                <a:cs typeface="MS PGothic" charset="0"/>
              </a:rPr>
              <a:t>+ SW (per socket pricing) + support</a:t>
            </a:r>
            <a:endParaRPr lang="en-US" sz="1000" dirty="0">
              <a:solidFill>
                <a:srgbClr val="FFFFFF"/>
              </a:solidFill>
              <a:latin typeface="Arial" panose="020B0604020202020204" pitchFamily="34" charset="0"/>
              <a:ea typeface="MS PGothic" panose="020B0600070205080204" pitchFamily="34" charset="-128"/>
              <a:cs typeface="MS PGothic" charset="0"/>
            </a:endParaRPr>
          </a:p>
          <a:p>
            <a:pPr marL="120650" indent="-120650" defTabSz="457200" eaLnBrk="0" fontAlgn="base" hangingPunct="0">
              <a:spcBef>
                <a:spcPct val="0"/>
              </a:spcBef>
              <a:spcAft>
                <a:spcPts val="600"/>
              </a:spcAft>
              <a:buFont typeface="Wingdings" panose="05000000000000000000" pitchFamily="2" charset="2"/>
              <a:buChar char="§"/>
              <a:defRPr/>
            </a:pPr>
            <a:r>
              <a:rPr lang="en-US" sz="1000" dirty="0">
                <a:solidFill>
                  <a:srgbClr val="FFFFFF"/>
                </a:solidFill>
                <a:latin typeface="Arial" panose="020B0604020202020204" pitchFamily="34" charset="0"/>
                <a:ea typeface="MS PGothic" panose="020B0600070205080204" pitchFamily="34" charset="-128"/>
                <a:cs typeface="MS PGothic" charset="0"/>
              </a:rPr>
              <a:t>Professional Services engagement</a:t>
            </a:r>
          </a:p>
          <a:p>
            <a:pPr marL="120650" indent="-120650" defTabSz="457200" eaLnBrk="0" fontAlgn="base" hangingPunct="0">
              <a:spcBef>
                <a:spcPct val="0"/>
              </a:spcBef>
              <a:spcAft>
                <a:spcPts val="600"/>
              </a:spcAft>
              <a:buFont typeface="Wingdings" panose="05000000000000000000" pitchFamily="2" charset="2"/>
              <a:buChar char="§"/>
              <a:defRPr/>
            </a:pPr>
            <a:endParaRPr lang="en-US" sz="1000" dirty="0">
              <a:solidFill>
                <a:srgbClr val="FFFFFF"/>
              </a:solidFill>
              <a:latin typeface="Arial" panose="020B0604020202020204" pitchFamily="34" charset="0"/>
              <a:ea typeface="MS PGothic" panose="020B0600070205080204" pitchFamily="34" charset="-128"/>
              <a:cs typeface="MS PGothic" charset="0"/>
            </a:endParaRPr>
          </a:p>
        </p:txBody>
      </p:sp>
      <p:sp>
        <p:nvSpPr>
          <p:cNvPr id="146" name="Rounded Rectangle 145"/>
          <p:cNvSpPr>
            <a:spLocks noChangeArrowheads="1"/>
          </p:cNvSpPr>
          <p:nvPr/>
        </p:nvSpPr>
        <p:spPr bwMode="auto">
          <a:xfrm>
            <a:off x="360046" y="1291285"/>
            <a:ext cx="2726054" cy="651510"/>
          </a:xfrm>
          <a:prstGeom prst="roundRect">
            <a:avLst>
              <a:gd name="adj" fmla="val 0"/>
            </a:avLst>
          </a:prstGeom>
          <a:solidFill>
            <a:srgbClr val="2F5D76"/>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Contrail </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Openstack Networking Component</a:t>
            </a:r>
          </a:p>
        </p:txBody>
      </p:sp>
      <p:sp>
        <p:nvSpPr>
          <p:cNvPr id="147" name="Rounded Rectangle 146"/>
          <p:cNvSpPr>
            <a:spLocks noChangeArrowheads="1"/>
          </p:cNvSpPr>
          <p:nvPr/>
        </p:nvSpPr>
        <p:spPr bwMode="auto">
          <a:xfrm>
            <a:off x="3301366" y="1291290"/>
            <a:ext cx="2863214" cy="652939"/>
          </a:xfrm>
          <a:prstGeom prst="roundRect">
            <a:avLst>
              <a:gd name="adj" fmla="val 0"/>
            </a:avLst>
          </a:prstGeom>
          <a:solidFill>
            <a:srgbClr val="2F5D76"/>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Juniper Openstack </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Full Openstack SW including Contrail</a:t>
            </a:r>
          </a:p>
        </p:txBody>
      </p:sp>
      <p:sp>
        <p:nvSpPr>
          <p:cNvPr id="148" name="Rounded Rectangle 147"/>
          <p:cNvSpPr>
            <a:spLocks noChangeArrowheads="1"/>
          </p:cNvSpPr>
          <p:nvPr/>
        </p:nvSpPr>
        <p:spPr bwMode="auto">
          <a:xfrm>
            <a:off x="6382703" y="1291290"/>
            <a:ext cx="2781300" cy="652939"/>
          </a:xfrm>
          <a:prstGeom prst="roundRect">
            <a:avLst>
              <a:gd name="adj" fmla="val 0"/>
            </a:avLst>
          </a:prstGeom>
          <a:solidFill>
            <a:srgbClr val="2F5D76"/>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Juniper CloudBlocks</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Full Software Stack + Hardware</a:t>
            </a:r>
          </a:p>
        </p:txBody>
      </p:sp>
      <p:sp>
        <p:nvSpPr>
          <p:cNvPr id="103442" name="TextBox 115"/>
          <p:cNvSpPr txBox="1">
            <a:spLocks noChangeArrowheads="1"/>
          </p:cNvSpPr>
          <p:nvPr/>
        </p:nvSpPr>
        <p:spPr bwMode="auto">
          <a:xfrm>
            <a:off x="820103" y="3226293"/>
            <a:ext cx="180594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defTabSz="457200" eaLnBrk="0" fontAlgn="base" hangingPunct="0">
              <a:spcBef>
                <a:spcPct val="0"/>
              </a:spcBef>
              <a:spcAft>
                <a:spcPct val="0"/>
              </a:spcAft>
            </a:pPr>
            <a:r>
              <a:rPr lang="en-US" sz="1000" b="1" dirty="0" smtClean="0">
                <a:solidFill>
                  <a:schemeClr val="bg2">
                    <a:lumMod val="10000"/>
                  </a:schemeClr>
                </a:solidFill>
              </a:rPr>
              <a:t>Today</a:t>
            </a:r>
          </a:p>
        </p:txBody>
      </p:sp>
      <p:sp>
        <p:nvSpPr>
          <p:cNvPr id="103443" name="TextBox 150"/>
          <p:cNvSpPr txBox="1">
            <a:spLocks noChangeArrowheads="1"/>
          </p:cNvSpPr>
          <p:nvPr/>
        </p:nvSpPr>
        <p:spPr bwMode="auto">
          <a:xfrm>
            <a:off x="3830003" y="3226293"/>
            <a:ext cx="180594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defTabSz="457200" eaLnBrk="0" fontAlgn="base" hangingPunct="0">
              <a:spcBef>
                <a:spcPct val="0"/>
              </a:spcBef>
              <a:spcAft>
                <a:spcPct val="0"/>
              </a:spcAft>
            </a:pPr>
            <a:r>
              <a:rPr lang="en-US" sz="1000" b="1" smtClean="0">
                <a:solidFill>
                  <a:schemeClr val="bg2">
                    <a:lumMod val="10000"/>
                  </a:schemeClr>
                </a:solidFill>
              </a:rPr>
              <a:t>Dec 2013</a:t>
            </a:r>
          </a:p>
        </p:txBody>
      </p:sp>
      <p:sp>
        <p:nvSpPr>
          <p:cNvPr id="103444" name="TextBox 151"/>
          <p:cNvSpPr txBox="1">
            <a:spLocks noChangeArrowheads="1"/>
          </p:cNvSpPr>
          <p:nvPr/>
        </p:nvSpPr>
        <p:spPr bwMode="auto">
          <a:xfrm>
            <a:off x="6870383" y="3226293"/>
            <a:ext cx="180594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defTabSz="457200" eaLnBrk="0" fontAlgn="base" hangingPunct="0">
              <a:spcBef>
                <a:spcPct val="0"/>
              </a:spcBef>
              <a:spcAft>
                <a:spcPct val="0"/>
              </a:spcAft>
            </a:pPr>
            <a:r>
              <a:rPr lang="en-US" sz="1000" b="1" smtClean="0">
                <a:solidFill>
                  <a:schemeClr val="bg2">
                    <a:lumMod val="10000"/>
                  </a:schemeClr>
                </a:solidFill>
              </a:rPr>
              <a:t>Q2 2014</a:t>
            </a:r>
          </a:p>
        </p:txBody>
      </p:sp>
      <p:sp>
        <p:nvSpPr>
          <p:cNvPr id="78" name="Rounded Rectangle 77"/>
          <p:cNvSpPr>
            <a:spLocks noChangeArrowheads="1"/>
          </p:cNvSpPr>
          <p:nvPr/>
        </p:nvSpPr>
        <p:spPr bwMode="auto">
          <a:xfrm>
            <a:off x="2775586" y="3811600"/>
            <a:ext cx="3120390" cy="821532"/>
          </a:xfrm>
          <a:prstGeom prst="roundRect">
            <a:avLst>
              <a:gd name="adj" fmla="val 0"/>
            </a:avLst>
          </a:prstGeom>
          <a:solidFill>
            <a:srgbClr val="468BB1"/>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Cloud Platform + Contrail</a:t>
            </a:r>
          </a:p>
          <a:p>
            <a:pPr algn="ctr" defTabSz="457200" eaLnBrk="0" fontAlgn="base" hangingPunct="0">
              <a:spcBef>
                <a:spcPct val="0"/>
              </a:spcBef>
              <a:spcAft>
                <a:spcPct val="0"/>
              </a:spcAft>
              <a:defRPr/>
            </a:pPr>
            <a:r>
              <a:rPr lang="en-US" sz="1200" dirty="0" err="1">
                <a:solidFill>
                  <a:srgbClr val="FFFFFF"/>
                </a:solidFill>
                <a:latin typeface="Arial"/>
                <a:ea typeface="MS PGothic" charset="0"/>
                <a:cs typeface="MS PGothic" charset="0"/>
              </a:rPr>
              <a:t>Cloudstack</a:t>
            </a:r>
            <a:r>
              <a:rPr lang="en-US" sz="1200" dirty="0">
                <a:solidFill>
                  <a:srgbClr val="FFFFFF"/>
                </a:solidFill>
                <a:latin typeface="Arial"/>
                <a:ea typeface="MS PGothic" charset="0"/>
                <a:cs typeface="MS PGothic" charset="0"/>
              </a:rPr>
              <a:t> + Contrail (for Networking</a:t>
            </a:r>
          </a:p>
        </p:txBody>
      </p:sp>
      <p:sp>
        <p:nvSpPr>
          <p:cNvPr id="79" name="Rounded Rectangle 78"/>
          <p:cNvSpPr>
            <a:spLocks noChangeArrowheads="1"/>
          </p:cNvSpPr>
          <p:nvPr/>
        </p:nvSpPr>
        <p:spPr bwMode="auto">
          <a:xfrm>
            <a:off x="2775586" y="4811725"/>
            <a:ext cx="3120390" cy="821532"/>
          </a:xfrm>
          <a:prstGeom prst="roundRect">
            <a:avLst>
              <a:gd name="adj" fmla="val 0"/>
            </a:avLst>
          </a:prstGeom>
          <a:solidFill>
            <a:srgbClr val="468BB1"/>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Pilot in a Box</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Full SW + HW in a Starter Kit</a:t>
            </a:r>
          </a:p>
        </p:txBody>
      </p:sp>
      <p:sp>
        <p:nvSpPr>
          <p:cNvPr id="82" name="Rounded Rectangle 81"/>
          <p:cNvSpPr>
            <a:spLocks noChangeArrowheads="1"/>
          </p:cNvSpPr>
          <p:nvPr/>
        </p:nvSpPr>
        <p:spPr bwMode="auto">
          <a:xfrm>
            <a:off x="6118860" y="3811600"/>
            <a:ext cx="3122296" cy="821532"/>
          </a:xfrm>
          <a:prstGeom prst="roundRect">
            <a:avLst>
              <a:gd name="adj" fmla="val 0"/>
            </a:avLst>
          </a:prstGeom>
          <a:solidFill>
            <a:srgbClr val="468BB1"/>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IBM + Contrail</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IBM Smart Cloud Orchestrator + Contrail (for Networking)</a:t>
            </a:r>
          </a:p>
        </p:txBody>
      </p:sp>
      <p:sp>
        <p:nvSpPr>
          <p:cNvPr id="83" name="Rounded Rectangle 82"/>
          <p:cNvSpPr>
            <a:spLocks noChangeArrowheads="1"/>
          </p:cNvSpPr>
          <p:nvPr/>
        </p:nvSpPr>
        <p:spPr bwMode="auto">
          <a:xfrm>
            <a:off x="6118860" y="4811725"/>
            <a:ext cx="3122296" cy="821532"/>
          </a:xfrm>
          <a:prstGeom prst="roundRect">
            <a:avLst>
              <a:gd name="adj" fmla="val 0"/>
            </a:avLst>
          </a:prstGeom>
          <a:solidFill>
            <a:srgbClr val="468BB1"/>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defTabSz="457200" eaLnBrk="0" fontAlgn="base" hangingPunct="0">
              <a:spcBef>
                <a:spcPct val="0"/>
              </a:spcBef>
              <a:spcAft>
                <a:spcPct val="0"/>
              </a:spcAft>
              <a:defRPr/>
            </a:pPr>
            <a:r>
              <a:rPr lang="en-US" sz="1200" b="1" dirty="0">
                <a:solidFill>
                  <a:srgbClr val="FFFFFF"/>
                </a:solidFill>
                <a:latin typeface="Arial"/>
                <a:ea typeface="MS PGothic" charset="0"/>
                <a:cs typeface="MS PGothic" charset="0"/>
              </a:rPr>
              <a:t>Hosted Contrail + Junosphere</a:t>
            </a:r>
          </a:p>
          <a:p>
            <a:pPr algn="ctr" defTabSz="457200" eaLnBrk="0" fontAlgn="base" hangingPunct="0">
              <a:spcBef>
                <a:spcPct val="0"/>
              </a:spcBef>
              <a:spcAft>
                <a:spcPct val="0"/>
              </a:spcAft>
              <a:defRPr/>
            </a:pPr>
            <a:r>
              <a:rPr lang="en-US" sz="1200" dirty="0">
                <a:solidFill>
                  <a:srgbClr val="FFFFFF"/>
                </a:solidFill>
                <a:latin typeface="Arial"/>
                <a:ea typeface="MS PGothic" charset="0"/>
                <a:cs typeface="MS PGothic" charset="0"/>
              </a:rPr>
              <a:t>Contrail HW + SW + Network Troubleshooting software (Junosphere Resident)</a:t>
            </a:r>
          </a:p>
        </p:txBody>
      </p:sp>
      <p:sp>
        <p:nvSpPr>
          <p:cNvPr id="86" name="Oval 85"/>
          <p:cNvSpPr/>
          <p:nvPr/>
        </p:nvSpPr>
        <p:spPr>
          <a:xfrm>
            <a:off x="9435466" y="3180811"/>
            <a:ext cx="895350" cy="3371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sp>
        <p:nvSpPr>
          <p:cNvPr id="103450" name="TextBox 86"/>
          <p:cNvSpPr txBox="1">
            <a:spLocks noChangeArrowheads="1"/>
          </p:cNvSpPr>
          <p:nvPr/>
        </p:nvSpPr>
        <p:spPr bwMode="auto">
          <a:xfrm>
            <a:off x="8983980" y="3226293"/>
            <a:ext cx="180594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defTabSz="457200" eaLnBrk="0" fontAlgn="base" hangingPunct="0">
              <a:spcBef>
                <a:spcPct val="0"/>
              </a:spcBef>
              <a:spcAft>
                <a:spcPct val="0"/>
              </a:spcAft>
            </a:pPr>
            <a:r>
              <a:rPr lang="en-US" sz="1000" b="1" smtClean="0">
                <a:solidFill>
                  <a:schemeClr val="bg2">
                    <a:lumMod val="10000"/>
                  </a:schemeClr>
                </a:solidFill>
              </a:rPr>
              <a:t>Future</a:t>
            </a:r>
          </a:p>
        </p:txBody>
      </p:sp>
      <p:sp>
        <p:nvSpPr>
          <p:cNvPr id="3" name="Rectangle 2"/>
          <p:cNvSpPr/>
          <p:nvPr/>
        </p:nvSpPr>
        <p:spPr>
          <a:xfrm>
            <a:off x="2703196" y="3759113"/>
            <a:ext cx="6576060" cy="1915954"/>
          </a:xfrm>
          <a:prstGeom prst="rect">
            <a:avLst/>
          </a:prstGeom>
          <a:noFill/>
          <a:ln w="3175">
            <a:solidFill>
              <a:schemeClr val="bg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sz="1800">
              <a:solidFill>
                <a:srgbClr val="FFFFFF"/>
              </a:solidFill>
              <a:latin typeface="Arial"/>
            </a:endParaRPr>
          </a:p>
        </p:txBody>
      </p:sp>
      <p:cxnSp>
        <p:nvCxnSpPr>
          <p:cNvPr id="5" name="Elbow Connector 4"/>
          <p:cNvCxnSpPr>
            <a:stCxn id="86" idx="4"/>
            <a:endCxn id="3" idx="3"/>
          </p:cNvCxnSpPr>
          <p:nvPr/>
        </p:nvCxnSpPr>
        <p:spPr>
          <a:xfrm rot="5400000">
            <a:off x="8981654" y="3815599"/>
            <a:ext cx="1199098" cy="60388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9967054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99484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p:txBody>
          <a:bodyPr/>
          <a:lstStyle/>
          <a:p>
            <a:r>
              <a:rPr lang="en-US" dirty="0" smtClean="0"/>
              <a:t>网络虚拟化----</a:t>
            </a:r>
            <a:r>
              <a:rPr lang="en-US" dirty="0" err="1" smtClean="0"/>
              <a:t>Openflow</a:t>
            </a:r>
            <a:endParaRPr lang="en-US" dirty="0"/>
          </a:p>
        </p:txBody>
      </p:sp>
      <p:sp>
        <p:nvSpPr>
          <p:cNvPr id="255" name="Rectangle 36"/>
          <p:cNvSpPr>
            <a:spLocks noChangeArrowheads="1"/>
          </p:cNvSpPr>
          <p:nvPr/>
        </p:nvSpPr>
        <p:spPr bwMode="auto">
          <a:xfrm>
            <a:off x="7910145" y="4218391"/>
            <a:ext cx="1298690" cy="828771"/>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fontAlgn="base">
              <a:spcBef>
                <a:spcPct val="0"/>
              </a:spcBef>
              <a:spcAft>
                <a:spcPct val="0"/>
              </a:spcAft>
            </a:pPr>
            <a:endParaRPr lang="en-US" sz="2200" kern="0" dirty="0">
              <a:solidFill>
                <a:sysClr val="windowText" lastClr="000000"/>
              </a:solidFill>
              <a:cs typeface="Arial" charset="0"/>
            </a:endParaRPr>
          </a:p>
        </p:txBody>
      </p:sp>
      <p:sp>
        <p:nvSpPr>
          <p:cNvPr id="258" name="Rectangle 36"/>
          <p:cNvSpPr>
            <a:spLocks noChangeArrowheads="1"/>
          </p:cNvSpPr>
          <p:nvPr/>
        </p:nvSpPr>
        <p:spPr bwMode="auto">
          <a:xfrm>
            <a:off x="3380282" y="3643415"/>
            <a:ext cx="1193593" cy="828771"/>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fontAlgn="base">
              <a:spcBef>
                <a:spcPct val="0"/>
              </a:spcBef>
              <a:spcAft>
                <a:spcPct val="0"/>
              </a:spcAft>
            </a:pPr>
            <a:endParaRPr lang="en-US" sz="2200" kern="0" dirty="0">
              <a:solidFill>
                <a:sysClr val="windowText" lastClr="000000"/>
              </a:solidFill>
              <a:cs typeface="Arial" charset="0"/>
            </a:endParaRPr>
          </a:p>
        </p:txBody>
      </p:sp>
      <p:grpSp>
        <p:nvGrpSpPr>
          <p:cNvPr id="2" name="Group 258"/>
          <p:cNvGrpSpPr/>
          <p:nvPr/>
        </p:nvGrpSpPr>
        <p:grpSpPr>
          <a:xfrm>
            <a:off x="4679276" y="3022603"/>
            <a:ext cx="2573052" cy="1867271"/>
            <a:chOff x="3424416" y="2830738"/>
            <a:chExt cx="2260816" cy="1683565"/>
          </a:xfrm>
        </p:grpSpPr>
        <p:sp>
          <p:nvSpPr>
            <p:cNvPr id="260" name="Rectangle 259"/>
            <p:cNvSpPr>
              <a:spLocks noChangeAspect="1"/>
            </p:cNvSpPr>
            <p:nvPr/>
          </p:nvSpPr>
          <p:spPr>
            <a:xfrm>
              <a:off x="5255856" y="4084927"/>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cxnSp>
          <p:nvCxnSpPr>
            <p:cNvPr id="261" name="AutoShape 21"/>
            <p:cNvCxnSpPr>
              <a:cxnSpLocks noChangeShapeType="1"/>
            </p:cNvCxnSpPr>
            <p:nvPr/>
          </p:nvCxnSpPr>
          <p:spPr bwMode="auto">
            <a:xfrm flipH="1">
              <a:off x="3424416" y="3684377"/>
              <a:ext cx="417194" cy="0"/>
            </a:xfrm>
            <a:prstGeom prst="straightConnector1">
              <a:avLst/>
            </a:prstGeom>
            <a:noFill/>
            <a:ln w="19050">
              <a:solidFill>
                <a:srgbClr val="282828">
                  <a:lumMod val="75000"/>
                  <a:lumOff val="25000"/>
                </a:srgbClr>
              </a:solidFill>
              <a:round/>
              <a:headEnd/>
              <a:tailEnd/>
            </a:ln>
          </p:spPr>
        </p:cxnSp>
        <p:cxnSp>
          <p:nvCxnSpPr>
            <p:cNvPr id="262" name="AutoShape 15"/>
            <p:cNvCxnSpPr>
              <a:cxnSpLocks noChangeShapeType="1"/>
            </p:cNvCxnSpPr>
            <p:nvPr/>
          </p:nvCxnSpPr>
          <p:spPr bwMode="auto">
            <a:xfrm flipH="1">
              <a:off x="4257636" y="3684377"/>
              <a:ext cx="426720" cy="0"/>
            </a:xfrm>
            <a:prstGeom prst="straightConnector1">
              <a:avLst/>
            </a:prstGeom>
            <a:noFill/>
            <a:ln w="19050">
              <a:solidFill>
                <a:srgbClr val="282828">
                  <a:lumMod val="75000"/>
                  <a:lumOff val="25000"/>
                </a:srgbClr>
              </a:solidFill>
              <a:round/>
              <a:headEnd/>
              <a:tailEnd/>
            </a:ln>
          </p:spPr>
        </p:cxnSp>
        <p:cxnSp>
          <p:nvCxnSpPr>
            <p:cNvPr id="263" name="AutoShape 23"/>
            <p:cNvCxnSpPr>
              <a:cxnSpLocks noChangeShapeType="1"/>
            </p:cNvCxnSpPr>
            <p:nvPr/>
          </p:nvCxnSpPr>
          <p:spPr bwMode="auto">
            <a:xfrm flipH="1">
              <a:off x="4899622" y="3042868"/>
              <a:ext cx="356234" cy="480060"/>
            </a:xfrm>
            <a:prstGeom prst="straightConnector1">
              <a:avLst/>
            </a:prstGeom>
            <a:noFill/>
            <a:ln w="19050">
              <a:solidFill>
                <a:srgbClr val="282828">
                  <a:lumMod val="75000"/>
                  <a:lumOff val="25000"/>
                </a:srgbClr>
              </a:solidFill>
              <a:round/>
              <a:headEnd/>
              <a:tailEnd/>
            </a:ln>
          </p:spPr>
        </p:cxnSp>
        <p:cxnSp>
          <p:nvCxnSpPr>
            <p:cNvPr id="264" name="AutoShape 24"/>
            <p:cNvCxnSpPr>
              <a:cxnSpLocks noChangeShapeType="1"/>
            </p:cNvCxnSpPr>
            <p:nvPr/>
          </p:nvCxnSpPr>
          <p:spPr bwMode="auto">
            <a:xfrm flipH="1" flipV="1">
              <a:off x="4899622" y="3844397"/>
              <a:ext cx="356234" cy="481488"/>
            </a:xfrm>
            <a:prstGeom prst="straightConnector1">
              <a:avLst/>
            </a:prstGeom>
            <a:noFill/>
            <a:ln w="19050">
              <a:solidFill>
                <a:srgbClr val="282828">
                  <a:lumMod val="75000"/>
                  <a:lumOff val="25000"/>
                </a:srgbClr>
              </a:solidFill>
              <a:round/>
              <a:headEnd/>
              <a:tailEnd/>
            </a:ln>
          </p:spPr>
        </p:cxnSp>
        <p:sp>
          <p:nvSpPr>
            <p:cNvPr id="265" name="Rectangle 264"/>
            <p:cNvSpPr>
              <a:spLocks noChangeAspect="1"/>
            </p:cNvSpPr>
            <p:nvPr/>
          </p:nvSpPr>
          <p:spPr>
            <a:xfrm>
              <a:off x="3848549" y="3461121"/>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sp>
          <p:nvSpPr>
            <p:cNvPr id="266" name="Right Arrow 265"/>
            <p:cNvSpPr/>
            <p:nvPr/>
          </p:nvSpPr>
          <p:spPr>
            <a:xfrm>
              <a:off x="4033046" y="3558126"/>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defRPr/>
              </a:pPr>
              <a:endParaRPr lang="en-US" sz="1800" kern="0" dirty="0">
                <a:solidFill>
                  <a:srgbClr val="FFFFFF"/>
                </a:solidFill>
                <a:cs typeface="Arial" charset="0"/>
              </a:endParaRPr>
            </a:p>
          </p:txBody>
        </p:sp>
        <p:sp>
          <p:nvSpPr>
            <p:cNvPr id="267" name="Right Arrow 266"/>
            <p:cNvSpPr/>
            <p:nvPr/>
          </p:nvSpPr>
          <p:spPr>
            <a:xfrm>
              <a:off x="4033046" y="3676601"/>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68" name="Right Arrow 267"/>
            <p:cNvSpPr/>
            <p:nvPr/>
          </p:nvSpPr>
          <p:spPr>
            <a:xfrm flipH="1">
              <a:off x="3924602" y="3617363"/>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69" name="Right Arrow 268"/>
            <p:cNvSpPr/>
            <p:nvPr/>
          </p:nvSpPr>
          <p:spPr>
            <a:xfrm flipH="1">
              <a:off x="3924602" y="3735839"/>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70" name="Rectangle 269"/>
            <p:cNvSpPr>
              <a:spLocks noChangeAspect="1"/>
            </p:cNvSpPr>
            <p:nvPr/>
          </p:nvSpPr>
          <p:spPr>
            <a:xfrm>
              <a:off x="4693715" y="3455124"/>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grpSp>
          <p:nvGrpSpPr>
            <p:cNvPr id="4" name="Group 270"/>
            <p:cNvGrpSpPr>
              <a:grpSpLocks noChangeAspect="1"/>
            </p:cNvGrpSpPr>
            <p:nvPr/>
          </p:nvGrpSpPr>
          <p:grpSpPr>
            <a:xfrm>
              <a:off x="4789296" y="3545796"/>
              <a:ext cx="241373" cy="241946"/>
              <a:chOff x="-6646768" y="3056316"/>
              <a:chExt cx="292061" cy="292753"/>
            </a:xfrm>
          </p:grpSpPr>
          <p:grpSp>
            <p:nvGrpSpPr>
              <p:cNvPr id="5" name="Group 283"/>
              <p:cNvGrpSpPr/>
              <p:nvPr/>
            </p:nvGrpSpPr>
            <p:grpSpPr>
              <a:xfrm rot="16200000" flipH="1" flipV="1">
                <a:off x="-6497931" y="3059737"/>
                <a:ext cx="143224" cy="142091"/>
                <a:chOff x="1536798" y="4928158"/>
                <a:chExt cx="443023" cy="439516"/>
              </a:xfrm>
            </p:grpSpPr>
            <p:sp>
              <p:nvSpPr>
                <p:cNvPr id="294" name="Right Arrow 293"/>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95" name="Right Arrow 294"/>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6" name="Group 152"/>
              <p:cNvGrpSpPr/>
              <p:nvPr/>
            </p:nvGrpSpPr>
            <p:grpSpPr>
              <a:xfrm rot="10800000" flipH="1" flipV="1">
                <a:off x="-6646768" y="3056316"/>
                <a:ext cx="143224" cy="142091"/>
                <a:chOff x="1536798" y="4928158"/>
                <a:chExt cx="443023" cy="439516"/>
              </a:xfrm>
            </p:grpSpPr>
            <p:sp>
              <p:nvSpPr>
                <p:cNvPr id="292" name="Right Arrow 291"/>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93" name="Right Arrow 292"/>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7" name="Group 155"/>
              <p:cNvGrpSpPr/>
              <p:nvPr/>
            </p:nvGrpSpPr>
            <p:grpSpPr>
              <a:xfrm flipH="1" flipV="1">
                <a:off x="-6497931" y="3206978"/>
                <a:ext cx="143224" cy="142091"/>
                <a:chOff x="1536798" y="4928158"/>
                <a:chExt cx="443023" cy="439516"/>
              </a:xfrm>
            </p:grpSpPr>
            <p:sp>
              <p:nvSpPr>
                <p:cNvPr id="290" name="Right Arrow 289"/>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91" name="Right Arrow 290"/>
                <p:cNvSpPr/>
                <p:nvPr/>
              </p:nvSpPr>
              <p:spPr>
                <a:xfrm>
                  <a:off x="1536798" y="5181600"/>
                  <a:ext cx="394983" cy="186074"/>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8" name="Group 158"/>
              <p:cNvGrpSpPr/>
              <p:nvPr/>
            </p:nvGrpSpPr>
            <p:grpSpPr>
              <a:xfrm rot="5400000" flipH="1" flipV="1">
                <a:off x="-6646760" y="3203554"/>
                <a:ext cx="143226" cy="142097"/>
                <a:chOff x="1536792" y="4928158"/>
                <a:chExt cx="443029" cy="439533"/>
              </a:xfrm>
            </p:grpSpPr>
            <p:sp>
              <p:nvSpPr>
                <p:cNvPr id="288" name="Right Arrow 287"/>
                <p:cNvSpPr/>
                <p:nvPr/>
              </p:nvSpPr>
              <p:spPr>
                <a:xfrm rot="16200000">
                  <a:off x="1691638" y="5030267"/>
                  <a:ext cx="390291" cy="186074"/>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89" name="Right Arrow 288"/>
                <p:cNvSpPr/>
                <p:nvPr/>
              </p:nvSpPr>
              <p:spPr>
                <a:xfrm>
                  <a:off x="1536792" y="5181616"/>
                  <a:ext cx="394984" cy="186075"/>
                </a:xfrm>
                <a:prstGeom prst="rightArrow">
                  <a:avLst>
                    <a:gd name="adj1" fmla="val 50000"/>
                    <a:gd name="adj2" fmla="val 0"/>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sp>
          <p:nvSpPr>
            <p:cNvPr id="272" name="Oval 271"/>
            <p:cNvSpPr>
              <a:spLocks noChangeAspect="1"/>
            </p:cNvSpPr>
            <p:nvPr/>
          </p:nvSpPr>
          <p:spPr>
            <a:xfrm>
              <a:off x="4748251" y="3501929"/>
              <a:ext cx="322596" cy="322596"/>
            </a:xfrm>
            <a:prstGeom prst="ellipse">
              <a:avLst/>
            </a:prstGeom>
            <a:noFill/>
            <a:ln w="19050" cap="flat" cmpd="sng" algn="ctr">
              <a:solidFill>
                <a:srgbClr val="486782">
                  <a:lumMod val="75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sp>
          <p:nvSpPr>
            <p:cNvPr id="273" name="Rectangle 272"/>
            <p:cNvSpPr>
              <a:spLocks noChangeAspect="1"/>
            </p:cNvSpPr>
            <p:nvPr/>
          </p:nvSpPr>
          <p:spPr>
            <a:xfrm>
              <a:off x="5255856" y="2830738"/>
              <a:ext cx="429376" cy="429376"/>
            </a:xfrm>
            <a:prstGeom prst="rect">
              <a:avLst/>
            </a:prstGeom>
            <a:solidFill>
              <a:srgbClr val="303030"/>
            </a:solidFill>
            <a:ln w="19050" cap="flat" cmpd="sng" algn="ctr">
              <a:solidFill>
                <a:srgbClr val="486782">
                  <a:lumMod val="40000"/>
                  <a:lumOff val="6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grpSp>
          <p:nvGrpSpPr>
            <p:cNvPr id="9" name="Group 273"/>
            <p:cNvGrpSpPr/>
            <p:nvPr/>
          </p:nvGrpSpPr>
          <p:grpSpPr>
            <a:xfrm>
              <a:off x="5331909" y="2927743"/>
              <a:ext cx="256891" cy="243884"/>
              <a:chOff x="-2740470" y="696591"/>
              <a:chExt cx="256891" cy="243884"/>
            </a:xfrm>
          </p:grpSpPr>
          <p:sp>
            <p:nvSpPr>
              <p:cNvPr id="280" name="Right Arrow 279"/>
              <p:cNvSpPr/>
              <p:nvPr/>
            </p:nvSpPr>
            <p:spPr>
              <a:xfrm>
                <a:off x="-2632026" y="696591"/>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81" name="Right Arrow 280"/>
              <p:cNvSpPr/>
              <p:nvPr/>
            </p:nvSpPr>
            <p:spPr>
              <a:xfrm>
                <a:off x="-2632026" y="815066"/>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82" name="Right Arrow 281"/>
              <p:cNvSpPr/>
              <p:nvPr/>
            </p:nvSpPr>
            <p:spPr>
              <a:xfrm flipH="1">
                <a:off x="-2740470" y="755828"/>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83" name="Right Arrow 282"/>
              <p:cNvSpPr/>
              <p:nvPr/>
            </p:nvSpPr>
            <p:spPr>
              <a:xfrm flipH="1">
                <a:off x="-2740470" y="874304"/>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10" name="Group 274"/>
            <p:cNvGrpSpPr/>
            <p:nvPr/>
          </p:nvGrpSpPr>
          <p:grpSpPr>
            <a:xfrm>
              <a:off x="5331909" y="4181932"/>
              <a:ext cx="256891" cy="243884"/>
              <a:chOff x="-2740470" y="1950780"/>
              <a:chExt cx="256891" cy="243884"/>
            </a:xfrm>
          </p:grpSpPr>
          <p:sp>
            <p:nvSpPr>
              <p:cNvPr id="276" name="Right Arrow 275"/>
              <p:cNvSpPr/>
              <p:nvPr/>
            </p:nvSpPr>
            <p:spPr>
              <a:xfrm>
                <a:off x="-2632026" y="1950780"/>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77" name="Right Arrow 276"/>
              <p:cNvSpPr/>
              <p:nvPr/>
            </p:nvSpPr>
            <p:spPr>
              <a:xfrm>
                <a:off x="-2632026" y="2069255"/>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78" name="Right Arrow 277"/>
              <p:cNvSpPr/>
              <p:nvPr/>
            </p:nvSpPr>
            <p:spPr>
              <a:xfrm flipH="1">
                <a:off x="-2740470" y="2010017"/>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79" name="Right Arrow 278"/>
              <p:cNvSpPr/>
              <p:nvPr/>
            </p:nvSpPr>
            <p:spPr>
              <a:xfrm flipH="1">
                <a:off x="-2740470" y="2128493"/>
                <a:ext cx="148447" cy="66171"/>
              </a:xfrm>
              <a:prstGeom prst="rightArrow">
                <a:avLst/>
              </a:prstGeom>
              <a:solidFill>
                <a:srgbClr val="EBEBEB">
                  <a:lumMod val="50000"/>
                </a:srgbClr>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cxnSp>
        <p:nvCxnSpPr>
          <p:cNvPr id="297" name="AutoShape 49"/>
          <p:cNvCxnSpPr>
            <a:cxnSpLocks noChangeShapeType="1"/>
          </p:cNvCxnSpPr>
          <p:nvPr/>
        </p:nvCxnSpPr>
        <p:spPr bwMode="auto">
          <a:xfrm flipH="1">
            <a:off x="7870717" y="4710267"/>
            <a:ext cx="25703" cy="1907"/>
          </a:xfrm>
          <a:prstGeom prst="straightConnector1">
            <a:avLst/>
          </a:prstGeom>
          <a:noFill/>
          <a:ln w="19050">
            <a:solidFill>
              <a:srgbClr val="282828">
                <a:lumMod val="75000"/>
                <a:lumOff val="25000"/>
              </a:srgbClr>
            </a:solidFill>
            <a:round/>
            <a:headEnd/>
            <a:tailEnd/>
          </a:ln>
        </p:spPr>
      </p:cxnSp>
      <p:sp>
        <p:nvSpPr>
          <p:cNvPr id="298" name="Rectangle 2"/>
          <p:cNvSpPr>
            <a:spLocks noChangeArrowheads="1"/>
          </p:cNvSpPr>
          <p:nvPr/>
        </p:nvSpPr>
        <p:spPr bwMode="auto">
          <a:xfrm>
            <a:off x="7910145" y="2935355"/>
            <a:ext cx="1298690" cy="830357"/>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fontAlgn="base">
              <a:spcBef>
                <a:spcPct val="0"/>
              </a:spcBef>
              <a:spcAft>
                <a:spcPct val="0"/>
              </a:spcAft>
            </a:pPr>
            <a:endParaRPr lang="en-US" sz="2200" kern="0" dirty="0">
              <a:solidFill>
                <a:sysClr val="windowText" lastClr="000000"/>
              </a:solidFill>
              <a:cs typeface="Arial" charset="0"/>
            </a:endParaRPr>
          </a:p>
        </p:txBody>
      </p:sp>
      <p:sp>
        <p:nvSpPr>
          <p:cNvPr id="299" name="Rectangle 3"/>
          <p:cNvSpPr>
            <a:spLocks noChangeArrowheads="1"/>
          </p:cNvSpPr>
          <p:nvPr/>
        </p:nvSpPr>
        <p:spPr bwMode="auto">
          <a:xfrm>
            <a:off x="3346554" y="3641029"/>
            <a:ext cx="1236400" cy="828771"/>
          </a:xfrm>
          <a:prstGeom prst="rect">
            <a:avLst/>
          </a:prstGeom>
          <a:solidFill>
            <a:srgbClr val="282828"/>
          </a:solidFill>
          <a:ln w="9525">
            <a:solidFill>
              <a:srgbClr val="A8B9C8"/>
            </a:solidFill>
            <a:miter lim="800000"/>
            <a:headEnd/>
            <a:tailEnd/>
          </a:ln>
        </p:spPr>
        <p:txBody>
          <a:bodyPr vert="horz" wrap="square" lIns="0" tIns="0" rIns="0" bIns="0" numCol="1" anchor="t" anchorCtr="0" compatLnSpc="1">
            <a:prstTxWarp prst="textNoShape">
              <a:avLst/>
            </a:prstTxWarp>
          </a:bodyPr>
          <a:lstStyle/>
          <a:p>
            <a:pPr defTabSz="1096620" fontAlgn="base">
              <a:spcBef>
                <a:spcPct val="0"/>
              </a:spcBef>
              <a:spcAft>
                <a:spcPct val="0"/>
              </a:spcAft>
            </a:pPr>
            <a:endParaRPr lang="en-US" sz="2200" kern="0" dirty="0">
              <a:solidFill>
                <a:sysClr val="windowText" lastClr="000000"/>
              </a:solidFill>
              <a:cs typeface="Arial" charset="0"/>
            </a:endParaRPr>
          </a:p>
        </p:txBody>
      </p:sp>
      <p:cxnSp>
        <p:nvCxnSpPr>
          <p:cNvPr id="300" name="AutoShape 4"/>
          <p:cNvCxnSpPr>
            <a:cxnSpLocks noChangeShapeType="1"/>
          </p:cNvCxnSpPr>
          <p:nvPr/>
        </p:nvCxnSpPr>
        <p:spPr bwMode="auto">
          <a:xfrm flipH="1">
            <a:off x="4123822" y="3988900"/>
            <a:ext cx="17569" cy="1908"/>
          </a:xfrm>
          <a:prstGeom prst="straightConnector1">
            <a:avLst/>
          </a:prstGeom>
          <a:noFill/>
          <a:ln w="38100">
            <a:solidFill>
              <a:srgbClr val="FF9539"/>
            </a:solidFill>
            <a:round/>
            <a:headEnd/>
            <a:tailEnd/>
          </a:ln>
        </p:spPr>
      </p:cxnSp>
      <p:cxnSp>
        <p:nvCxnSpPr>
          <p:cNvPr id="301" name="AutoShape 5"/>
          <p:cNvCxnSpPr>
            <a:cxnSpLocks noChangeShapeType="1"/>
          </p:cNvCxnSpPr>
          <p:nvPr/>
        </p:nvCxnSpPr>
        <p:spPr bwMode="auto">
          <a:xfrm>
            <a:off x="3798499" y="4278202"/>
            <a:ext cx="323045" cy="0"/>
          </a:xfrm>
          <a:prstGeom prst="straightConnector1">
            <a:avLst/>
          </a:prstGeom>
          <a:noFill/>
          <a:ln w="38100" cap="rnd">
            <a:solidFill>
              <a:srgbClr val="95D050"/>
            </a:solidFill>
            <a:round/>
            <a:headEnd/>
            <a:tailEnd/>
          </a:ln>
        </p:spPr>
      </p:cxnSp>
      <p:sp>
        <p:nvSpPr>
          <p:cNvPr id="302" name="AutoShape 6"/>
          <p:cNvSpPr>
            <a:spLocks noChangeArrowheads="1"/>
          </p:cNvSpPr>
          <p:nvPr/>
        </p:nvSpPr>
        <p:spPr bwMode="auto">
          <a:xfrm>
            <a:off x="3543263" y="4136952"/>
            <a:ext cx="244338" cy="237698"/>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sp>
        <p:nvSpPr>
          <p:cNvPr id="303" name="AutoShape 7"/>
          <p:cNvSpPr>
            <a:spLocks noChangeArrowheads="1"/>
          </p:cNvSpPr>
          <p:nvPr/>
        </p:nvSpPr>
        <p:spPr bwMode="auto">
          <a:xfrm>
            <a:off x="3542978" y="3849214"/>
            <a:ext cx="242711" cy="236115"/>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cxnSp>
        <p:nvCxnSpPr>
          <p:cNvPr id="304" name="AutoShape 8"/>
          <p:cNvCxnSpPr>
            <a:cxnSpLocks noChangeShapeType="1"/>
          </p:cNvCxnSpPr>
          <p:nvPr/>
        </p:nvCxnSpPr>
        <p:spPr bwMode="auto">
          <a:xfrm>
            <a:off x="8423855" y="3555816"/>
            <a:ext cx="365760" cy="0"/>
          </a:xfrm>
          <a:prstGeom prst="straightConnector1">
            <a:avLst/>
          </a:prstGeom>
          <a:noFill/>
          <a:ln w="28575" cap="rnd">
            <a:solidFill>
              <a:srgbClr val="95D050"/>
            </a:solidFill>
            <a:round/>
            <a:headEnd/>
            <a:tailEnd/>
          </a:ln>
        </p:spPr>
      </p:cxnSp>
      <p:sp>
        <p:nvSpPr>
          <p:cNvPr id="306" name="AutoShape 26"/>
          <p:cNvSpPr>
            <a:spLocks noChangeArrowheads="1"/>
          </p:cNvSpPr>
          <p:nvPr/>
        </p:nvSpPr>
        <p:spPr bwMode="auto">
          <a:xfrm>
            <a:off x="8779235" y="3139679"/>
            <a:ext cx="244338" cy="237698"/>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sp>
        <p:nvSpPr>
          <p:cNvPr id="307" name="AutoShape 34"/>
          <p:cNvSpPr>
            <a:spLocks noChangeArrowheads="1"/>
          </p:cNvSpPr>
          <p:nvPr/>
        </p:nvSpPr>
        <p:spPr bwMode="auto">
          <a:xfrm>
            <a:off x="8779235" y="3429301"/>
            <a:ext cx="244338" cy="236114"/>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cxnSp>
        <p:nvCxnSpPr>
          <p:cNvPr id="308" name="AutoShape 37"/>
          <p:cNvCxnSpPr>
            <a:cxnSpLocks noChangeShapeType="1"/>
          </p:cNvCxnSpPr>
          <p:nvPr/>
        </p:nvCxnSpPr>
        <p:spPr bwMode="auto">
          <a:xfrm>
            <a:off x="8449373" y="4837263"/>
            <a:ext cx="325214" cy="1907"/>
          </a:xfrm>
          <a:prstGeom prst="straightConnector1">
            <a:avLst/>
          </a:prstGeom>
          <a:noFill/>
          <a:ln w="38100" cap="rnd">
            <a:solidFill>
              <a:srgbClr val="95D050"/>
            </a:solidFill>
            <a:round/>
            <a:headEnd/>
            <a:tailEnd/>
          </a:ln>
        </p:spPr>
      </p:cxnSp>
      <p:sp>
        <p:nvSpPr>
          <p:cNvPr id="310" name="AutoShape 39"/>
          <p:cNvSpPr>
            <a:spLocks noChangeArrowheads="1"/>
          </p:cNvSpPr>
          <p:nvPr/>
        </p:nvSpPr>
        <p:spPr bwMode="auto">
          <a:xfrm>
            <a:off x="8779235" y="4422414"/>
            <a:ext cx="244338" cy="237698"/>
          </a:xfrm>
          <a:prstGeom prst="roundRect">
            <a:avLst>
              <a:gd name="adj" fmla="val 16667"/>
            </a:avLst>
          </a:prstGeom>
          <a:solidFill>
            <a:srgbClr val="FF9539"/>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sp>
        <p:nvSpPr>
          <p:cNvPr id="311" name="AutoShape 48"/>
          <p:cNvSpPr>
            <a:spLocks noChangeArrowheads="1"/>
          </p:cNvSpPr>
          <p:nvPr/>
        </p:nvSpPr>
        <p:spPr bwMode="auto">
          <a:xfrm>
            <a:off x="8779235" y="4710450"/>
            <a:ext cx="244338" cy="237698"/>
          </a:xfrm>
          <a:prstGeom prst="roundRect">
            <a:avLst>
              <a:gd name="adj" fmla="val 16667"/>
            </a:avLst>
          </a:prstGeom>
          <a:solidFill>
            <a:srgbClr val="95D050"/>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kern="0" dirty="0">
              <a:solidFill>
                <a:sysClr val="windowText" lastClr="000000"/>
              </a:solidFill>
              <a:cs typeface="Arial" pitchFamily="34" charset="0"/>
            </a:endParaRPr>
          </a:p>
        </p:txBody>
      </p:sp>
      <p:cxnSp>
        <p:nvCxnSpPr>
          <p:cNvPr id="312" name="AutoShape 15"/>
          <p:cNvCxnSpPr>
            <a:cxnSpLocks noChangeShapeType="1"/>
          </p:cNvCxnSpPr>
          <p:nvPr/>
        </p:nvCxnSpPr>
        <p:spPr bwMode="auto">
          <a:xfrm flipH="1">
            <a:off x="6165518" y="4134184"/>
            <a:ext cx="26411" cy="0"/>
          </a:xfrm>
          <a:prstGeom prst="straightConnector1">
            <a:avLst/>
          </a:prstGeom>
          <a:noFill/>
          <a:ln w="19050">
            <a:solidFill>
              <a:srgbClr val="7F7F7F"/>
            </a:solidFill>
            <a:round/>
            <a:headEnd/>
            <a:tailEnd/>
          </a:ln>
        </p:spPr>
      </p:cxnSp>
      <p:grpSp>
        <p:nvGrpSpPr>
          <p:cNvPr id="14" name="Group 5"/>
          <p:cNvGrpSpPr/>
          <p:nvPr/>
        </p:nvGrpSpPr>
        <p:grpSpPr>
          <a:xfrm>
            <a:off x="5944599" y="1312145"/>
            <a:ext cx="1761059" cy="1368517"/>
            <a:chOff x="5826957" y="624441"/>
            <a:chExt cx="1547355" cy="1233880"/>
          </a:xfrm>
        </p:grpSpPr>
        <p:cxnSp>
          <p:nvCxnSpPr>
            <p:cNvPr id="336" name="Straight Arrow Connector 335"/>
            <p:cNvCxnSpPr/>
            <p:nvPr/>
          </p:nvCxnSpPr>
          <p:spPr bwMode="auto">
            <a:xfrm flipV="1">
              <a:off x="6689516" y="1792646"/>
              <a:ext cx="485984" cy="12991"/>
            </a:xfrm>
            <a:prstGeom prst="straightConnector1">
              <a:avLst/>
            </a:prstGeom>
            <a:noFill/>
            <a:ln w="28575" cap="rnd">
              <a:solidFill>
                <a:srgbClr val="FFFFFF"/>
              </a:solidFill>
              <a:prstDash val="sysDot"/>
              <a:round/>
              <a:headEnd/>
              <a:tailEnd type="triangle"/>
            </a:ln>
          </p:spPr>
        </p:cxnSp>
        <p:sp>
          <p:nvSpPr>
            <p:cNvPr id="350" name="Oval 349"/>
            <p:cNvSpPr/>
            <p:nvPr/>
          </p:nvSpPr>
          <p:spPr>
            <a:xfrm>
              <a:off x="5826957" y="1757253"/>
              <a:ext cx="851537" cy="101068"/>
            </a:xfrm>
            <a:prstGeom prst="ellipse">
              <a:avLst/>
            </a:prstGeom>
            <a:noFill/>
            <a:ln w="12700" cap="rnd" cmpd="sng" algn="ctr">
              <a:solidFill>
                <a:srgbClr val="FFFFFF"/>
              </a:solidFill>
              <a:prstDash val="solid"/>
            </a:ln>
            <a:effectLst/>
          </p:spPr>
          <p:txBody>
            <a:bodyPr lIns="109660" tIns="54834" rIns="109660" bIns="54834" rtlCol="0" anchor="ctr"/>
            <a:lstStyle/>
            <a:p>
              <a:pPr algn="ctr" defTabSz="1096620" fontAlgn="base">
                <a:spcBef>
                  <a:spcPct val="0"/>
                </a:spcBef>
                <a:spcAft>
                  <a:spcPct val="0"/>
                </a:spcAft>
              </a:pPr>
              <a:endParaRPr lang="en-US" sz="2200" kern="0" dirty="0">
                <a:solidFill>
                  <a:srgbClr val="FFFFFF"/>
                </a:solidFill>
                <a:cs typeface="Arial" charset="0"/>
              </a:endParaRPr>
            </a:p>
          </p:txBody>
        </p:sp>
        <p:cxnSp>
          <p:nvCxnSpPr>
            <p:cNvPr id="351" name="Straight Connector 350"/>
            <p:cNvCxnSpPr/>
            <p:nvPr/>
          </p:nvCxnSpPr>
          <p:spPr>
            <a:xfrm flipH="1">
              <a:off x="7374311" y="624441"/>
              <a:ext cx="1" cy="532556"/>
            </a:xfrm>
            <a:prstGeom prst="line">
              <a:avLst/>
            </a:prstGeom>
            <a:noFill/>
            <a:ln w="38100" cap="flat" cmpd="sng" algn="ctr">
              <a:solidFill>
                <a:schemeClr val="accent4"/>
              </a:solidFill>
              <a:prstDash val="solid"/>
            </a:ln>
            <a:effectLst/>
          </p:spPr>
        </p:cxnSp>
      </p:grpSp>
      <p:sp>
        <p:nvSpPr>
          <p:cNvPr id="364" name="Rectangle 9"/>
          <p:cNvSpPr>
            <a:spLocks noChangeArrowheads="1"/>
          </p:cNvSpPr>
          <p:nvPr/>
        </p:nvSpPr>
        <p:spPr bwMode="auto">
          <a:xfrm>
            <a:off x="4141399" y="3777233"/>
            <a:ext cx="323045" cy="597412"/>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grpSp>
        <p:nvGrpSpPr>
          <p:cNvPr id="15" name="Group 10"/>
          <p:cNvGrpSpPr>
            <a:grpSpLocks/>
          </p:cNvGrpSpPr>
          <p:nvPr/>
        </p:nvGrpSpPr>
        <p:grpSpPr bwMode="auto">
          <a:xfrm>
            <a:off x="4166544" y="4075200"/>
            <a:ext cx="275350" cy="101418"/>
            <a:chOff x="2346" y="6386"/>
            <a:chExt cx="319" cy="162"/>
          </a:xfrm>
        </p:grpSpPr>
        <p:cxnSp>
          <p:nvCxnSpPr>
            <p:cNvPr id="366" name="AutoShape 11"/>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367" name="AutoShape 12"/>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368" name="AutoShape 13"/>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369" name="AutoShape 14"/>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
        <p:nvSpPr>
          <p:cNvPr id="370" name="Rectangle 40"/>
          <p:cNvSpPr>
            <a:spLocks noChangeArrowheads="1"/>
          </p:cNvSpPr>
          <p:nvPr/>
        </p:nvSpPr>
        <p:spPr bwMode="auto">
          <a:xfrm>
            <a:off x="8102158" y="4354888"/>
            <a:ext cx="323047" cy="595829"/>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grpSp>
        <p:nvGrpSpPr>
          <p:cNvPr id="16" name="Group 41"/>
          <p:cNvGrpSpPr>
            <a:grpSpLocks/>
          </p:cNvGrpSpPr>
          <p:nvPr/>
        </p:nvGrpSpPr>
        <p:grpSpPr bwMode="auto">
          <a:xfrm>
            <a:off x="8125017" y="4650996"/>
            <a:ext cx="277516" cy="103002"/>
            <a:chOff x="2346" y="6386"/>
            <a:chExt cx="319" cy="162"/>
          </a:xfrm>
        </p:grpSpPr>
        <p:cxnSp>
          <p:nvCxnSpPr>
            <p:cNvPr id="372" name="AutoShape 42"/>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373" name="AutoShape 43"/>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374" name="AutoShape 44"/>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375" name="AutoShape 45"/>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
        <p:nvSpPr>
          <p:cNvPr id="376" name="Rectangle 27"/>
          <p:cNvSpPr>
            <a:spLocks noChangeArrowheads="1"/>
          </p:cNvSpPr>
          <p:nvPr/>
        </p:nvSpPr>
        <p:spPr bwMode="auto">
          <a:xfrm>
            <a:off x="8102158" y="3071908"/>
            <a:ext cx="323047" cy="597413"/>
          </a:xfrm>
          <a:prstGeom prst="rect">
            <a:avLst/>
          </a:prstGeom>
          <a:solidFill>
            <a:srgbClr val="282828">
              <a:lumMod val="90000"/>
              <a:lumOff val="10000"/>
            </a:srgbClr>
          </a:solidFill>
          <a:ln w="19050" cap="flat" cmpd="sng" algn="ctr">
            <a:solidFill>
              <a:srgbClr val="37BEEB"/>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base">
              <a:spcBef>
                <a:spcPct val="0"/>
              </a:spcBef>
              <a:spcAft>
                <a:spcPts val="600"/>
              </a:spcAft>
            </a:pPr>
            <a:endParaRPr lang="en-US" sz="1800" kern="0" dirty="0">
              <a:solidFill>
                <a:srgbClr val="282828"/>
              </a:solidFill>
              <a:cs typeface="Arial" charset="0"/>
            </a:endParaRPr>
          </a:p>
        </p:txBody>
      </p:sp>
      <p:grpSp>
        <p:nvGrpSpPr>
          <p:cNvPr id="17" name="Group 28"/>
          <p:cNvGrpSpPr>
            <a:grpSpLocks/>
          </p:cNvGrpSpPr>
          <p:nvPr/>
        </p:nvGrpSpPr>
        <p:grpSpPr bwMode="auto">
          <a:xfrm>
            <a:off x="8125017" y="3369528"/>
            <a:ext cx="277516" cy="103001"/>
            <a:chOff x="2346" y="6386"/>
            <a:chExt cx="319" cy="162"/>
          </a:xfrm>
        </p:grpSpPr>
        <p:cxnSp>
          <p:nvCxnSpPr>
            <p:cNvPr id="378" name="AutoShape 29"/>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379" name="AutoShape 30"/>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380" name="AutoShape 31"/>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381" name="AutoShape 32"/>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pic>
        <p:nvPicPr>
          <p:cNvPr id="135" name="Picture 134"/>
          <p:cNvPicPr>
            <a:picLocks noChangeAspect="1"/>
          </p:cNvPicPr>
          <p:nvPr/>
        </p:nvPicPr>
        <p:blipFill>
          <a:blip r:embed="rId3" cstate="print">
            <a:lum bright="70000" contrast="-70000"/>
            <a:extLst>
              <a:ext uri="{BEBA8EAE-BF5A-486C-A8C5-ECC9F3942E4B}">
                <a14:imgProps xmlns:a14="http://schemas.microsoft.com/office/drawing/2010/main" xmlns="">
                  <a14:imgLayer r:embed="rId4">
                    <a14:imgEffect>
                      <a14:colorTemperature colorTemp="4700"/>
                    </a14:imgEffect>
                  </a14:imgLayer>
                </a14:imgProps>
              </a:ext>
            </a:extLst>
          </a:blip>
          <a:stretch>
            <a:fillRect/>
          </a:stretch>
        </p:blipFill>
        <p:spPr>
          <a:xfrm>
            <a:off x="3548676" y="3283268"/>
            <a:ext cx="730159" cy="608506"/>
          </a:xfrm>
          <a:prstGeom prst="rect">
            <a:avLst/>
          </a:prstGeom>
        </p:spPr>
      </p:pic>
      <p:pic>
        <p:nvPicPr>
          <p:cNvPr id="136" name="Picture 135"/>
          <p:cNvPicPr>
            <a:picLocks noChangeAspect="1"/>
          </p:cNvPicPr>
          <p:nvPr/>
        </p:nvPicPr>
        <p:blipFill>
          <a:blip r:embed="rId3" cstate="print">
            <a:lum bright="70000" contrast="-70000"/>
            <a:extLst>
              <a:ext uri="{BEBA8EAE-BF5A-486C-A8C5-ECC9F3942E4B}">
                <a14:imgProps xmlns:a14="http://schemas.microsoft.com/office/drawing/2010/main" xmlns="">
                  <a14:imgLayer r:embed="rId5">
                    <a14:imgEffect>
                      <a14:colorTemperature colorTemp="4700"/>
                    </a14:imgEffect>
                  </a14:imgLayer>
                </a14:imgProps>
              </a:ext>
            </a:extLst>
          </a:blip>
          <a:stretch>
            <a:fillRect/>
          </a:stretch>
        </p:blipFill>
        <p:spPr>
          <a:xfrm>
            <a:off x="8245182" y="2580852"/>
            <a:ext cx="730159" cy="608506"/>
          </a:xfrm>
          <a:prstGeom prst="rect">
            <a:avLst/>
          </a:prstGeom>
        </p:spPr>
      </p:pic>
      <p:pic>
        <p:nvPicPr>
          <p:cNvPr id="137" name="Picture 136"/>
          <p:cNvPicPr>
            <a:picLocks noChangeAspect="1"/>
          </p:cNvPicPr>
          <p:nvPr/>
        </p:nvPicPr>
        <p:blipFill>
          <a:blip r:embed="rId3" cstate="print">
            <a:lum bright="70000" contrast="-70000"/>
            <a:extLst>
              <a:ext uri="{BEBA8EAE-BF5A-486C-A8C5-ECC9F3942E4B}">
                <a14:imgProps xmlns:a14="http://schemas.microsoft.com/office/drawing/2010/main" xmlns="">
                  <a14:imgLayer r:embed="rId5">
                    <a14:imgEffect>
                      <a14:colorTemperature colorTemp="4700"/>
                    </a14:imgEffect>
                  </a14:imgLayer>
                </a14:imgProps>
              </a:ext>
            </a:extLst>
          </a:blip>
          <a:stretch>
            <a:fillRect/>
          </a:stretch>
        </p:blipFill>
        <p:spPr>
          <a:xfrm>
            <a:off x="8245182" y="3857377"/>
            <a:ext cx="730159" cy="608506"/>
          </a:xfrm>
          <a:prstGeom prst="rect">
            <a:avLst/>
          </a:prstGeom>
        </p:spPr>
      </p:pic>
      <p:pic>
        <p:nvPicPr>
          <p:cNvPr id="3" name="Picture 2"/>
          <p:cNvPicPr>
            <a:picLocks noChangeAspect="1"/>
          </p:cNvPicPr>
          <p:nvPr/>
        </p:nvPicPr>
        <p:blipFill>
          <a:blip r:embed="rId6" cstate="print"/>
          <a:stretch>
            <a:fillRect/>
          </a:stretch>
        </p:blipFill>
        <p:spPr>
          <a:xfrm>
            <a:off x="4334257" y="3520182"/>
            <a:ext cx="374647" cy="392741"/>
          </a:xfrm>
          <a:prstGeom prst="rect">
            <a:avLst/>
          </a:prstGeom>
        </p:spPr>
      </p:pic>
      <p:pic>
        <p:nvPicPr>
          <p:cNvPr id="138" name="Picture 137"/>
          <p:cNvPicPr>
            <a:picLocks noChangeAspect="1"/>
          </p:cNvPicPr>
          <p:nvPr/>
        </p:nvPicPr>
        <p:blipFill>
          <a:blip r:embed="rId6" cstate="print"/>
          <a:stretch>
            <a:fillRect/>
          </a:stretch>
        </p:blipFill>
        <p:spPr>
          <a:xfrm>
            <a:off x="5233417" y="3520182"/>
            <a:ext cx="374647" cy="382019"/>
          </a:xfrm>
          <a:prstGeom prst="rect">
            <a:avLst/>
          </a:prstGeom>
        </p:spPr>
      </p:pic>
      <p:pic>
        <p:nvPicPr>
          <p:cNvPr id="139" name="Picture 138"/>
          <p:cNvPicPr>
            <a:picLocks noChangeAspect="1"/>
          </p:cNvPicPr>
          <p:nvPr/>
        </p:nvPicPr>
        <p:blipFill>
          <a:blip r:embed="rId6" cstate="print"/>
          <a:stretch>
            <a:fillRect/>
          </a:stretch>
        </p:blipFill>
        <p:spPr>
          <a:xfrm>
            <a:off x="6239257" y="3520182"/>
            <a:ext cx="374647" cy="392741"/>
          </a:xfrm>
          <a:prstGeom prst="rect">
            <a:avLst/>
          </a:prstGeom>
        </p:spPr>
      </p:pic>
      <p:pic>
        <p:nvPicPr>
          <p:cNvPr id="140" name="Picture 139"/>
          <p:cNvPicPr>
            <a:picLocks noChangeAspect="1"/>
          </p:cNvPicPr>
          <p:nvPr/>
        </p:nvPicPr>
        <p:blipFill>
          <a:blip r:embed="rId6" cstate="print"/>
          <a:stretch>
            <a:fillRect/>
          </a:stretch>
        </p:blipFill>
        <p:spPr>
          <a:xfrm>
            <a:off x="6955537" y="2882388"/>
            <a:ext cx="374647" cy="365104"/>
          </a:xfrm>
          <a:prstGeom prst="rect">
            <a:avLst/>
          </a:prstGeom>
        </p:spPr>
      </p:pic>
      <p:pic>
        <p:nvPicPr>
          <p:cNvPr id="141" name="Picture 140"/>
          <p:cNvPicPr>
            <a:picLocks noChangeAspect="1"/>
          </p:cNvPicPr>
          <p:nvPr/>
        </p:nvPicPr>
        <p:blipFill>
          <a:blip r:embed="rId6" cstate="print"/>
          <a:stretch>
            <a:fillRect/>
          </a:stretch>
        </p:blipFill>
        <p:spPr>
          <a:xfrm>
            <a:off x="6940297" y="4132830"/>
            <a:ext cx="374647" cy="392741"/>
          </a:xfrm>
          <a:prstGeom prst="rect">
            <a:avLst/>
          </a:prstGeom>
        </p:spPr>
      </p:pic>
      <p:pic>
        <p:nvPicPr>
          <p:cNvPr id="142" name="Picture 141"/>
          <p:cNvPicPr>
            <a:picLocks noChangeAspect="1"/>
          </p:cNvPicPr>
          <p:nvPr/>
        </p:nvPicPr>
        <p:blipFill>
          <a:blip r:embed="rId6" cstate="print"/>
          <a:stretch>
            <a:fillRect/>
          </a:stretch>
        </p:blipFill>
        <p:spPr>
          <a:xfrm>
            <a:off x="7878214" y="2850384"/>
            <a:ext cx="374647" cy="392741"/>
          </a:xfrm>
          <a:prstGeom prst="rect">
            <a:avLst/>
          </a:prstGeom>
        </p:spPr>
      </p:pic>
      <p:pic>
        <p:nvPicPr>
          <p:cNvPr id="143" name="Picture 142"/>
          <p:cNvPicPr>
            <a:picLocks noChangeAspect="1"/>
          </p:cNvPicPr>
          <p:nvPr/>
        </p:nvPicPr>
        <p:blipFill>
          <a:blip r:embed="rId6" cstate="print"/>
          <a:stretch>
            <a:fillRect/>
          </a:stretch>
        </p:blipFill>
        <p:spPr>
          <a:xfrm>
            <a:off x="7910005" y="4141974"/>
            <a:ext cx="374647" cy="392741"/>
          </a:xfrm>
          <a:prstGeom prst="rect">
            <a:avLst/>
          </a:prstGeom>
        </p:spPr>
      </p:pic>
      <p:cxnSp>
        <p:nvCxnSpPr>
          <p:cNvPr id="148" name="Straight Arrow Connector 147"/>
          <p:cNvCxnSpPr>
            <a:stCxn id="364" idx="3"/>
            <a:endCxn id="343" idx="2"/>
          </p:cNvCxnSpPr>
          <p:nvPr/>
        </p:nvCxnSpPr>
        <p:spPr bwMode="auto">
          <a:xfrm flipV="1">
            <a:off x="4464444" y="2440960"/>
            <a:ext cx="1905028" cy="1634979"/>
          </a:xfrm>
          <a:prstGeom prst="straightConnector1">
            <a:avLst/>
          </a:prstGeom>
          <a:noFill/>
          <a:ln w="28575" cap="rnd">
            <a:solidFill>
              <a:srgbClr val="789BAF"/>
            </a:solidFill>
            <a:prstDash val="solid"/>
            <a:round/>
            <a:headEnd type="triangle"/>
            <a:tailEnd type="none"/>
          </a:ln>
        </p:spPr>
      </p:cxnSp>
      <p:cxnSp>
        <p:nvCxnSpPr>
          <p:cNvPr id="150" name="Straight Arrow Connector 149"/>
          <p:cNvCxnSpPr>
            <a:stCxn id="265" idx="3"/>
            <a:endCxn id="343" idx="2"/>
          </p:cNvCxnSpPr>
          <p:nvPr/>
        </p:nvCxnSpPr>
        <p:spPr bwMode="auto">
          <a:xfrm flipV="1">
            <a:off x="5650663" y="2440959"/>
            <a:ext cx="718811" cy="1518926"/>
          </a:xfrm>
          <a:prstGeom prst="straightConnector1">
            <a:avLst/>
          </a:prstGeom>
          <a:noFill/>
          <a:ln w="28575" cap="rnd">
            <a:solidFill>
              <a:srgbClr val="789BAF"/>
            </a:solidFill>
            <a:prstDash val="solid"/>
            <a:round/>
            <a:headEnd type="triangle"/>
            <a:tailEnd type="none"/>
          </a:ln>
        </p:spPr>
      </p:cxnSp>
      <p:cxnSp>
        <p:nvCxnSpPr>
          <p:cNvPr id="153" name="Straight Arrow Connector 152"/>
          <p:cNvCxnSpPr>
            <a:endCxn id="343" idx="2"/>
          </p:cNvCxnSpPr>
          <p:nvPr/>
        </p:nvCxnSpPr>
        <p:spPr bwMode="auto">
          <a:xfrm flipV="1">
            <a:off x="6208776" y="2440960"/>
            <a:ext cx="160696" cy="1573264"/>
          </a:xfrm>
          <a:prstGeom prst="straightConnector1">
            <a:avLst/>
          </a:prstGeom>
          <a:noFill/>
          <a:ln w="28575" cap="rnd">
            <a:solidFill>
              <a:srgbClr val="789BAF"/>
            </a:solidFill>
            <a:prstDash val="solid"/>
            <a:round/>
            <a:headEnd type="triangle"/>
            <a:tailEnd type="none"/>
          </a:ln>
        </p:spPr>
      </p:cxnSp>
      <p:cxnSp>
        <p:nvCxnSpPr>
          <p:cNvPr id="156" name="Straight Arrow Connector 155"/>
          <p:cNvCxnSpPr>
            <a:stCxn id="273" idx="1"/>
            <a:endCxn id="343" idx="2"/>
          </p:cNvCxnSpPr>
          <p:nvPr/>
        </p:nvCxnSpPr>
        <p:spPr bwMode="auto">
          <a:xfrm flipH="1" flipV="1">
            <a:off x="6369473" y="2440960"/>
            <a:ext cx="394180" cy="819757"/>
          </a:xfrm>
          <a:prstGeom prst="straightConnector1">
            <a:avLst/>
          </a:prstGeom>
          <a:noFill/>
          <a:ln w="28575" cap="rnd">
            <a:solidFill>
              <a:srgbClr val="789BAF"/>
            </a:solidFill>
            <a:prstDash val="solid"/>
            <a:round/>
            <a:headEnd type="triangle"/>
            <a:tailEnd type="none"/>
          </a:ln>
        </p:spPr>
      </p:cxnSp>
      <p:cxnSp>
        <p:nvCxnSpPr>
          <p:cNvPr id="160" name="Straight Arrow Connector 159"/>
          <p:cNvCxnSpPr>
            <a:stCxn id="260" idx="1"/>
          </p:cNvCxnSpPr>
          <p:nvPr/>
        </p:nvCxnSpPr>
        <p:spPr bwMode="auto">
          <a:xfrm flipH="1" flipV="1">
            <a:off x="6391657" y="2471167"/>
            <a:ext cx="371995" cy="2180592"/>
          </a:xfrm>
          <a:prstGeom prst="straightConnector1">
            <a:avLst/>
          </a:prstGeom>
          <a:noFill/>
          <a:ln w="28575" cap="rnd">
            <a:solidFill>
              <a:srgbClr val="789BAF"/>
            </a:solidFill>
            <a:prstDash val="solid"/>
            <a:round/>
            <a:headEnd type="triangle"/>
            <a:tailEnd type="none"/>
          </a:ln>
        </p:spPr>
      </p:cxnSp>
      <p:cxnSp>
        <p:nvCxnSpPr>
          <p:cNvPr id="163" name="Straight Arrow Connector 162"/>
          <p:cNvCxnSpPr>
            <a:stCxn id="370" idx="1"/>
            <a:endCxn id="343" idx="2"/>
          </p:cNvCxnSpPr>
          <p:nvPr/>
        </p:nvCxnSpPr>
        <p:spPr bwMode="auto">
          <a:xfrm flipH="1" flipV="1">
            <a:off x="6369473" y="2440960"/>
            <a:ext cx="1732685" cy="2211843"/>
          </a:xfrm>
          <a:prstGeom prst="straightConnector1">
            <a:avLst/>
          </a:prstGeom>
          <a:noFill/>
          <a:ln w="28575" cap="rnd">
            <a:solidFill>
              <a:srgbClr val="789BAF"/>
            </a:solidFill>
            <a:prstDash val="solid"/>
            <a:round/>
            <a:headEnd type="triangle"/>
            <a:tailEnd type="none"/>
          </a:ln>
        </p:spPr>
      </p:cxnSp>
      <p:cxnSp>
        <p:nvCxnSpPr>
          <p:cNvPr id="166" name="Straight Arrow Connector 165"/>
          <p:cNvCxnSpPr>
            <a:stCxn id="376" idx="1"/>
            <a:endCxn id="343" idx="2"/>
          </p:cNvCxnSpPr>
          <p:nvPr/>
        </p:nvCxnSpPr>
        <p:spPr bwMode="auto">
          <a:xfrm flipH="1" flipV="1">
            <a:off x="6369473" y="2440959"/>
            <a:ext cx="1732685" cy="929655"/>
          </a:xfrm>
          <a:prstGeom prst="straightConnector1">
            <a:avLst/>
          </a:prstGeom>
          <a:noFill/>
          <a:ln w="28575" cap="rnd">
            <a:solidFill>
              <a:srgbClr val="789BAF"/>
            </a:solidFill>
            <a:prstDash val="solid"/>
            <a:round/>
            <a:headEnd type="triangle"/>
            <a:tailEnd type="none"/>
          </a:ln>
        </p:spPr>
      </p:cxnSp>
      <p:grpSp>
        <p:nvGrpSpPr>
          <p:cNvPr id="20" name="Group 241"/>
          <p:cNvGrpSpPr/>
          <p:nvPr/>
        </p:nvGrpSpPr>
        <p:grpSpPr>
          <a:xfrm>
            <a:off x="1245657" y="4596128"/>
            <a:ext cx="2920765" cy="551964"/>
            <a:chOff x="1193508" y="5107880"/>
            <a:chExt cx="2566334" cy="497661"/>
          </a:xfrm>
        </p:grpSpPr>
        <p:sp>
          <p:nvSpPr>
            <p:cNvPr id="211" name="TextBox 210"/>
            <p:cNvSpPr txBox="1"/>
            <p:nvPr/>
          </p:nvSpPr>
          <p:spPr>
            <a:xfrm>
              <a:off x="1193508" y="5117328"/>
              <a:ext cx="2566334" cy="488213"/>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4400" fontAlgn="base">
                <a:spcBef>
                  <a:spcPct val="0"/>
                </a:spcBef>
              </a:pPr>
              <a:r>
                <a:rPr lang="en-US" sz="1400" kern="0" dirty="0" err="1" smtClean="0">
                  <a:solidFill>
                    <a:srgbClr val="FFFFFF"/>
                  </a:solidFill>
                  <a:cs typeface="Arial" charset="0"/>
                </a:rPr>
                <a:t>OpenFlow</a:t>
              </a:r>
              <a:r>
                <a:rPr lang="zh-CN" altLang="en-US" sz="1400" kern="0" dirty="0" smtClean="0">
                  <a:solidFill>
                    <a:srgbClr val="FFFFFF"/>
                  </a:solidFill>
                  <a:cs typeface="Arial" charset="0"/>
                </a:rPr>
                <a:t>需要底层交换机的支持</a:t>
              </a:r>
              <a:endParaRPr lang="en-US" sz="1400" kern="0" dirty="0">
                <a:solidFill>
                  <a:srgbClr val="FFFFFF"/>
                </a:solidFill>
                <a:cs typeface="Arial" charset="0"/>
              </a:endParaRPr>
            </a:p>
          </p:txBody>
        </p:sp>
        <p:cxnSp>
          <p:nvCxnSpPr>
            <p:cNvPr id="212" name="Straight Connector 211"/>
            <p:cNvCxnSpPr/>
            <p:nvPr/>
          </p:nvCxnSpPr>
          <p:spPr>
            <a:xfrm>
              <a:off x="3753736" y="5107880"/>
              <a:ext cx="0" cy="495346"/>
            </a:xfrm>
            <a:prstGeom prst="line">
              <a:avLst/>
            </a:prstGeom>
            <a:noFill/>
            <a:ln w="38100" cap="flat" cmpd="sng" algn="ctr">
              <a:solidFill>
                <a:schemeClr val="accent4"/>
              </a:solidFill>
              <a:prstDash val="solid"/>
            </a:ln>
            <a:effectLst/>
          </p:spPr>
        </p:cxnSp>
      </p:grpSp>
      <p:grpSp>
        <p:nvGrpSpPr>
          <p:cNvPr id="144" name="Group 241"/>
          <p:cNvGrpSpPr/>
          <p:nvPr/>
        </p:nvGrpSpPr>
        <p:grpSpPr>
          <a:xfrm>
            <a:off x="2606039" y="1307441"/>
            <a:ext cx="1935736" cy="609937"/>
            <a:chOff x="2059006" y="5117328"/>
            <a:chExt cx="1700836" cy="549931"/>
          </a:xfrm>
        </p:grpSpPr>
        <p:sp>
          <p:nvSpPr>
            <p:cNvPr id="145" name="TextBox 144"/>
            <p:cNvSpPr txBox="1"/>
            <p:nvPr/>
          </p:nvSpPr>
          <p:spPr>
            <a:xfrm>
              <a:off x="2059006" y="5117328"/>
              <a:ext cx="1700836" cy="549931"/>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4400" fontAlgn="base">
                <a:spcBef>
                  <a:spcPct val="0"/>
                </a:spcBef>
              </a:pPr>
              <a:r>
                <a:rPr lang="en-US" sz="1400" kern="0" dirty="0" err="1" smtClean="0">
                  <a:solidFill>
                    <a:srgbClr val="FFFFFF"/>
                  </a:solidFill>
                  <a:cs typeface="Arial" charset="0"/>
                </a:rPr>
                <a:t>OpenFlow</a:t>
              </a:r>
              <a:r>
                <a:rPr lang="en-US" sz="1400" kern="0" dirty="0" smtClean="0">
                  <a:solidFill>
                    <a:srgbClr val="FFFFFF"/>
                  </a:solidFill>
                  <a:cs typeface="Arial" charset="0"/>
                </a:rPr>
                <a:t> </a:t>
              </a:r>
              <a:r>
                <a:rPr lang="zh-CN" altLang="en-US" sz="1400" kern="0" dirty="0" smtClean="0">
                  <a:solidFill>
                    <a:srgbClr val="FFFFFF"/>
                  </a:solidFill>
                  <a:cs typeface="Arial" charset="0"/>
                </a:rPr>
                <a:t>需要编程</a:t>
              </a:r>
              <a:endParaRPr lang="en-US" sz="1400" kern="0" dirty="0">
                <a:solidFill>
                  <a:srgbClr val="FFFFFF"/>
                </a:solidFill>
                <a:cs typeface="Arial" charset="0"/>
              </a:endParaRPr>
            </a:p>
          </p:txBody>
        </p:sp>
        <p:cxnSp>
          <p:nvCxnSpPr>
            <p:cNvPr id="146" name="Straight Connector 145"/>
            <p:cNvCxnSpPr/>
            <p:nvPr/>
          </p:nvCxnSpPr>
          <p:spPr>
            <a:xfrm>
              <a:off x="3759832" y="5117328"/>
              <a:ext cx="10" cy="536798"/>
            </a:xfrm>
            <a:prstGeom prst="line">
              <a:avLst/>
            </a:prstGeom>
            <a:noFill/>
            <a:ln w="38100" cap="flat" cmpd="sng" algn="ctr">
              <a:solidFill>
                <a:schemeClr val="accent4"/>
              </a:solidFill>
              <a:prstDash val="solid"/>
            </a:ln>
            <a:effectLst/>
          </p:spPr>
        </p:cxnSp>
      </p:grpSp>
      <p:sp>
        <p:nvSpPr>
          <p:cNvPr id="151" name="TextBox 150"/>
          <p:cNvSpPr txBox="1"/>
          <p:nvPr/>
        </p:nvSpPr>
        <p:spPr>
          <a:xfrm>
            <a:off x="7696750" y="1307441"/>
            <a:ext cx="1831300" cy="583503"/>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fontAlgn="base">
              <a:spcBef>
                <a:spcPct val="0"/>
              </a:spcBef>
            </a:pPr>
            <a:r>
              <a:rPr lang="zh-CN" altLang="en-US" sz="1400" kern="0" dirty="0" smtClean="0">
                <a:solidFill>
                  <a:srgbClr val="FFFFFF"/>
                </a:solidFill>
                <a:cs typeface="Arial" charset="0"/>
              </a:rPr>
              <a:t>每个用户的流量都要经过物理网络转发</a:t>
            </a:r>
            <a:endParaRPr lang="en-US" sz="1400" kern="0" dirty="0">
              <a:solidFill>
                <a:srgbClr val="FFFFFF"/>
              </a:solidFill>
              <a:cs typeface="Arial" charset="0"/>
            </a:endParaRPr>
          </a:p>
        </p:txBody>
      </p:sp>
      <p:grpSp>
        <p:nvGrpSpPr>
          <p:cNvPr id="149" name="Group 148"/>
          <p:cNvGrpSpPr/>
          <p:nvPr/>
        </p:nvGrpSpPr>
        <p:grpSpPr>
          <a:xfrm>
            <a:off x="401181" y="5410347"/>
            <a:ext cx="10282060" cy="520126"/>
            <a:chOff x="401180" y="5410347"/>
            <a:chExt cx="10282060" cy="520126"/>
          </a:xfrm>
        </p:grpSpPr>
        <p:sp>
          <p:nvSpPr>
            <p:cNvPr id="152" name="TextBox 151"/>
            <p:cNvSpPr txBox="1"/>
            <p:nvPr/>
          </p:nvSpPr>
          <p:spPr>
            <a:xfrm>
              <a:off x="441960" y="5410347"/>
              <a:ext cx="10241280" cy="520126"/>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defPPr>
                <a:defRPr lang="en-US"/>
              </a:defPPr>
              <a:lvl1pPr lvl="0" defTabSz="914400" fontAlgn="base">
                <a:lnSpc>
                  <a:spcPct val="95000"/>
                </a:lnSpc>
                <a:spcAft>
                  <a:spcPts val="200"/>
                </a:spcAft>
                <a:defRPr sz="1800" b="1" kern="0">
                  <a:solidFill>
                    <a:schemeClr val="accent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Bef>
                  <a:spcPct val="0"/>
                </a:spcBef>
              </a:pPr>
              <a:r>
                <a:rPr lang="zh-CN" altLang="en-US" cap="all" dirty="0" smtClean="0">
                  <a:cs typeface="Arial" charset="0"/>
                </a:rPr>
                <a:t>延迟较高</a:t>
              </a:r>
              <a:r>
                <a:rPr lang="en-US" cap="all" dirty="0" smtClean="0">
                  <a:cs typeface="Arial" charset="0"/>
                </a:rPr>
                <a:t>.  </a:t>
              </a:r>
              <a:r>
                <a:rPr lang="zh-CN" altLang="en-US" cap="all" dirty="0" smtClean="0">
                  <a:cs typeface="Arial" charset="0"/>
                </a:rPr>
                <a:t>扩展性低</a:t>
              </a:r>
              <a:r>
                <a:rPr lang="en-US" cap="all" dirty="0" smtClean="0">
                  <a:cs typeface="Arial" charset="0"/>
                </a:rPr>
                <a:t>.  </a:t>
              </a:r>
              <a:r>
                <a:rPr lang="zh-CN" altLang="en-US" cap="all" dirty="0" smtClean="0">
                  <a:cs typeface="Arial" charset="0"/>
                </a:rPr>
                <a:t>增加故障的考虑点</a:t>
              </a:r>
              <a:r>
                <a:rPr lang="en-US" cap="all" dirty="0" smtClean="0">
                  <a:cs typeface="Arial" charset="0"/>
                </a:rPr>
                <a:t>.  </a:t>
              </a:r>
              <a:r>
                <a:rPr lang="zh-CN" altLang="en-US" cap="all" dirty="0" smtClean="0">
                  <a:cs typeface="Arial" charset="0"/>
                </a:rPr>
                <a:t>可升级</a:t>
              </a:r>
              <a:r>
                <a:rPr lang="en-US" cap="all" dirty="0" smtClean="0">
                  <a:cs typeface="Arial" charset="0"/>
                </a:rPr>
                <a:t>.</a:t>
              </a:r>
              <a:endParaRPr lang="en-US" cap="all" dirty="0">
                <a:cs typeface="Arial" charset="0"/>
              </a:endParaRPr>
            </a:p>
          </p:txBody>
        </p:sp>
        <p:sp>
          <p:nvSpPr>
            <p:cNvPr id="154" name="Rectangle 153"/>
            <p:cNvSpPr/>
            <p:nvPr/>
          </p:nvSpPr>
          <p:spPr>
            <a:xfrm>
              <a:off x="401180" y="5410347"/>
              <a:ext cx="238900" cy="5201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chorCtr="0"/>
            <a:lstStyle/>
            <a:p>
              <a:pPr>
                <a:spcAft>
                  <a:spcPts val="600"/>
                </a:spcAft>
              </a:pPr>
              <a:endParaRPr lang="en-US" sz="1000">
                <a:solidFill>
                  <a:srgbClr val="FFFFFF"/>
                </a:solidFill>
              </a:endParaRPr>
            </a:p>
          </p:txBody>
        </p:sp>
      </p:grpSp>
      <p:grpSp>
        <p:nvGrpSpPr>
          <p:cNvPr id="12" name="Group 7"/>
          <p:cNvGrpSpPr/>
          <p:nvPr/>
        </p:nvGrpSpPr>
        <p:grpSpPr>
          <a:xfrm>
            <a:off x="5813243" y="1252729"/>
            <a:ext cx="1112458" cy="1188230"/>
            <a:chOff x="5004389" y="1701800"/>
            <a:chExt cx="977462" cy="1071330"/>
          </a:xfrm>
        </p:grpSpPr>
        <p:sp>
          <p:nvSpPr>
            <p:cNvPr id="343" name="Rectangle 342"/>
            <p:cNvSpPr/>
            <p:nvPr/>
          </p:nvSpPr>
          <p:spPr>
            <a:xfrm>
              <a:off x="5004389" y="1701800"/>
              <a:ext cx="977462" cy="1071330"/>
            </a:xfrm>
            <a:prstGeom prst="rect">
              <a:avLst/>
            </a:prstGeom>
            <a:solidFill>
              <a:srgbClr val="EBEBEB">
                <a:lumMod val="25000"/>
              </a:srgbClr>
            </a:solidFill>
            <a:ln w="19050">
              <a:solidFill>
                <a:srgbClr val="37BEEB"/>
              </a:solidFill>
              <a:prstDash val="sysDash"/>
            </a:ln>
          </p:spPr>
          <p:txBody>
            <a:bodyPr wrap="square" lIns="91408" tIns="45702" rIns="91408" bIns="0" rtlCol="0" anchor="t" anchorCtr="0">
              <a:noAutofit/>
            </a:bodyPr>
            <a:lstStyle/>
            <a:p>
              <a:pPr algn="ctr" defTabSz="822655" fontAlgn="base">
                <a:spcBef>
                  <a:spcPct val="0"/>
                </a:spcBef>
                <a:spcAft>
                  <a:spcPct val="0"/>
                </a:spcAft>
              </a:pPr>
              <a:r>
                <a:rPr lang="en-US" sz="1200" kern="0" dirty="0" err="1" smtClean="0">
                  <a:solidFill>
                    <a:srgbClr val="FFFFFF"/>
                  </a:solidFill>
                  <a:cs typeface="Arial" charset="0"/>
                </a:rPr>
                <a:t>Openflow</a:t>
              </a:r>
              <a:r>
                <a:rPr lang="en-US" sz="1200" kern="0" dirty="0" smtClean="0">
                  <a:solidFill>
                    <a:srgbClr val="FFFFFF"/>
                  </a:solidFill>
                  <a:cs typeface="Arial" charset="0"/>
                </a:rPr>
                <a:t> </a:t>
              </a:r>
              <a:r>
                <a:rPr lang="zh-CN" altLang="en-US" sz="1200" kern="0" dirty="0" smtClean="0">
                  <a:solidFill>
                    <a:srgbClr val="FFFFFF"/>
                  </a:solidFill>
                  <a:cs typeface="Arial" charset="0"/>
                </a:rPr>
                <a:t>控制器</a:t>
              </a:r>
              <a:endParaRPr lang="en-US" sz="1200" kern="0" dirty="0">
                <a:solidFill>
                  <a:srgbClr val="FFFFFF"/>
                </a:solidFill>
                <a:cs typeface="Arial" charset="0"/>
              </a:endParaRPr>
            </a:p>
          </p:txBody>
        </p:sp>
        <p:grpSp>
          <p:nvGrpSpPr>
            <p:cNvPr id="13" name="Group 343"/>
            <p:cNvGrpSpPr>
              <a:grpSpLocks noChangeAspect="1"/>
            </p:cNvGrpSpPr>
            <p:nvPr/>
          </p:nvGrpSpPr>
          <p:grpSpPr>
            <a:xfrm>
              <a:off x="5198114" y="2301062"/>
              <a:ext cx="280867" cy="363762"/>
              <a:chOff x="11543228" y="471436"/>
              <a:chExt cx="4765675" cy="6172200"/>
            </a:xfrm>
            <a:solidFill>
              <a:srgbClr val="FFFFFF"/>
            </a:solidFill>
          </p:grpSpPr>
          <p:sp>
            <p:nvSpPr>
              <p:cNvPr id="345" name="Freeform 11"/>
              <p:cNvSpPr>
                <a:spLocks/>
              </p:cNvSpPr>
              <p:nvPr/>
            </p:nvSpPr>
            <p:spPr bwMode="auto">
              <a:xfrm>
                <a:off x="13462516" y="2303411"/>
                <a:ext cx="406400" cy="407988"/>
              </a:xfrm>
              <a:custGeom>
                <a:avLst/>
                <a:gdLst>
                  <a:gd name="T0" fmla="*/ 128 w 256"/>
                  <a:gd name="T1" fmla="*/ 0 h 257"/>
                  <a:gd name="T2" fmla="*/ 102 w 256"/>
                  <a:gd name="T3" fmla="*/ 2 h 257"/>
                  <a:gd name="T4" fmla="*/ 77 w 256"/>
                  <a:gd name="T5" fmla="*/ 9 h 257"/>
                  <a:gd name="T6" fmla="*/ 57 w 256"/>
                  <a:gd name="T7" fmla="*/ 21 h 257"/>
                  <a:gd name="T8" fmla="*/ 37 w 256"/>
                  <a:gd name="T9" fmla="*/ 37 h 257"/>
                  <a:gd name="T10" fmla="*/ 22 w 256"/>
                  <a:gd name="T11" fmla="*/ 56 h 257"/>
                  <a:gd name="T12" fmla="*/ 10 w 256"/>
                  <a:gd name="T13" fmla="*/ 78 h 257"/>
                  <a:gd name="T14" fmla="*/ 2 w 256"/>
                  <a:gd name="T15" fmla="*/ 102 h 257"/>
                  <a:gd name="T16" fmla="*/ 0 w 256"/>
                  <a:gd name="T17" fmla="*/ 128 h 257"/>
                  <a:gd name="T18" fmla="*/ 0 w 256"/>
                  <a:gd name="T19" fmla="*/ 141 h 257"/>
                  <a:gd name="T20" fmla="*/ 5 w 256"/>
                  <a:gd name="T21" fmla="*/ 166 h 257"/>
                  <a:gd name="T22" fmla="*/ 15 w 256"/>
                  <a:gd name="T23" fmla="*/ 189 h 257"/>
                  <a:gd name="T24" fmla="*/ 28 w 256"/>
                  <a:gd name="T25" fmla="*/ 210 h 257"/>
                  <a:gd name="T26" fmla="*/ 46 w 256"/>
                  <a:gd name="T27" fmla="*/ 227 h 257"/>
                  <a:gd name="T28" fmla="*/ 67 w 256"/>
                  <a:gd name="T29" fmla="*/ 241 h 257"/>
                  <a:gd name="T30" fmla="*/ 90 w 256"/>
                  <a:gd name="T31" fmla="*/ 251 h 257"/>
                  <a:gd name="T32" fmla="*/ 115 w 256"/>
                  <a:gd name="T33" fmla="*/ 257 h 257"/>
                  <a:gd name="T34" fmla="*/ 128 w 256"/>
                  <a:gd name="T35" fmla="*/ 257 h 257"/>
                  <a:gd name="T36" fmla="*/ 154 w 256"/>
                  <a:gd name="T37" fmla="*/ 254 h 257"/>
                  <a:gd name="T38" fmla="*/ 179 w 256"/>
                  <a:gd name="T39" fmla="*/ 246 h 257"/>
                  <a:gd name="T40" fmla="*/ 201 w 256"/>
                  <a:gd name="T41" fmla="*/ 234 h 257"/>
                  <a:gd name="T42" fmla="*/ 219 w 256"/>
                  <a:gd name="T43" fmla="*/ 219 h 257"/>
                  <a:gd name="T44" fmla="*/ 234 w 256"/>
                  <a:gd name="T45" fmla="*/ 199 h 257"/>
                  <a:gd name="T46" fmla="*/ 247 w 256"/>
                  <a:gd name="T47" fmla="*/ 177 h 257"/>
                  <a:gd name="T48" fmla="*/ 254 w 256"/>
                  <a:gd name="T49" fmla="*/ 154 h 257"/>
                  <a:gd name="T50" fmla="*/ 256 w 256"/>
                  <a:gd name="T51" fmla="*/ 128 h 257"/>
                  <a:gd name="T52" fmla="*/ 256 w 256"/>
                  <a:gd name="T53" fmla="*/ 115 h 257"/>
                  <a:gd name="T54" fmla="*/ 251 w 256"/>
                  <a:gd name="T55" fmla="*/ 89 h 257"/>
                  <a:gd name="T56" fmla="*/ 241 w 256"/>
                  <a:gd name="T57" fmla="*/ 66 h 257"/>
                  <a:gd name="T58" fmla="*/ 228 w 256"/>
                  <a:gd name="T59" fmla="*/ 46 h 257"/>
                  <a:gd name="T60" fmla="*/ 210 w 256"/>
                  <a:gd name="T61" fmla="*/ 28 h 257"/>
                  <a:gd name="T62" fmla="*/ 189 w 256"/>
                  <a:gd name="T63" fmla="*/ 14 h 257"/>
                  <a:gd name="T64" fmla="*/ 167 w 256"/>
                  <a:gd name="T65" fmla="*/ 5 h 257"/>
                  <a:gd name="T66" fmla="*/ 141 w 256"/>
                  <a:gd name="T67" fmla="*/ 0 h 257"/>
                  <a:gd name="T68" fmla="*/ 128 w 256"/>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7">
                    <a:moveTo>
                      <a:pt x="128" y="0"/>
                    </a:moveTo>
                    <a:lnTo>
                      <a:pt x="128" y="0"/>
                    </a:lnTo>
                    <a:lnTo>
                      <a:pt x="115" y="0"/>
                    </a:lnTo>
                    <a:lnTo>
                      <a:pt x="102" y="2"/>
                    </a:lnTo>
                    <a:lnTo>
                      <a:pt x="90" y="5"/>
                    </a:lnTo>
                    <a:lnTo>
                      <a:pt x="77" y="9"/>
                    </a:lnTo>
                    <a:lnTo>
                      <a:pt x="67" y="14"/>
                    </a:lnTo>
                    <a:lnTo>
                      <a:pt x="57" y="21"/>
                    </a:lnTo>
                    <a:lnTo>
                      <a:pt x="46" y="28"/>
                    </a:lnTo>
                    <a:lnTo>
                      <a:pt x="37" y="37"/>
                    </a:lnTo>
                    <a:lnTo>
                      <a:pt x="28" y="46"/>
                    </a:lnTo>
                    <a:lnTo>
                      <a:pt x="22" y="56"/>
                    </a:lnTo>
                    <a:lnTo>
                      <a:pt x="15" y="66"/>
                    </a:lnTo>
                    <a:lnTo>
                      <a:pt x="10" y="78"/>
                    </a:lnTo>
                    <a:lnTo>
                      <a:pt x="5" y="89"/>
                    </a:lnTo>
                    <a:lnTo>
                      <a:pt x="2" y="102"/>
                    </a:lnTo>
                    <a:lnTo>
                      <a:pt x="0" y="115"/>
                    </a:lnTo>
                    <a:lnTo>
                      <a:pt x="0" y="128"/>
                    </a:lnTo>
                    <a:lnTo>
                      <a:pt x="0" y="128"/>
                    </a:lnTo>
                    <a:lnTo>
                      <a:pt x="0" y="141"/>
                    </a:lnTo>
                    <a:lnTo>
                      <a:pt x="2" y="154"/>
                    </a:lnTo>
                    <a:lnTo>
                      <a:pt x="5" y="166"/>
                    </a:lnTo>
                    <a:lnTo>
                      <a:pt x="10" y="177"/>
                    </a:lnTo>
                    <a:lnTo>
                      <a:pt x="15" y="189"/>
                    </a:lnTo>
                    <a:lnTo>
                      <a:pt x="22" y="199"/>
                    </a:lnTo>
                    <a:lnTo>
                      <a:pt x="28" y="210"/>
                    </a:lnTo>
                    <a:lnTo>
                      <a:pt x="37" y="219"/>
                    </a:lnTo>
                    <a:lnTo>
                      <a:pt x="46" y="227"/>
                    </a:lnTo>
                    <a:lnTo>
                      <a:pt x="57" y="234"/>
                    </a:lnTo>
                    <a:lnTo>
                      <a:pt x="67" y="241"/>
                    </a:lnTo>
                    <a:lnTo>
                      <a:pt x="77" y="246"/>
                    </a:lnTo>
                    <a:lnTo>
                      <a:pt x="90" y="251"/>
                    </a:lnTo>
                    <a:lnTo>
                      <a:pt x="102" y="254"/>
                    </a:lnTo>
                    <a:lnTo>
                      <a:pt x="115" y="257"/>
                    </a:lnTo>
                    <a:lnTo>
                      <a:pt x="128" y="257"/>
                    </a:lnTo>
                    <a:lnTo>
                      <a:pt x="128" y="257"/>
                    </a:lnTo>
                    <a:lnTo>
                      <a:pt x="141" y="257"/>
                    </a:lnTo>
                    <a:lnTo>
                      <a:pt x="154" y="254"/>
                    </a:lnTo>
                    <a:lnTo>
                      <a:pt x="167" y="251"/>
                    </a:lnTo>
                    <a:lnTo>
                      <a:pt x="179" y="246"/>
                    </a:lnTo>
                    <a:lnTo>
                      <a:pt x="189" y="241"/>
                    </a:lnTo>
                    <a:lnTo>
                      <a:pt x="201" y="234"/>
                    </a:lnTo>
                    <a:lnTo>
                      <a:pt x="210" y="227"/>
                    </a:lnTo>
                    <a:lnTo>
                      <a:pt x="219" y="219"/>
                    </a:lnTo>
                    <a:lnTo>
                      <a:pt x="228" y="210"/>
                    </a:lnTo>
                    <a:lnTo>
                      <a:pt x="234" y="199"/>
                    </a:lnTo>
                    <a:lnTo>
                      <a:pt x="241" y="189"/>
                    </a:lnTo>
                    <a:lnTo>
                      <a:pt x="247" y="177"/>
                    </a:lnTo>
                    <a:lnTo>
                      <a:pt x="251" y="166"/>
                    </a:lnTo>
                    <a:lnTo>
                      <a:pt x="254" y="154"/>
                    </a:lnTo>
                    <a:lnTo>
                      <a:pt x="256" y="141"/>
                    </a:lnTo>
                    <a:lnTo>
                      <a:pt x="256" y="128"/>
                    </a:lnTo>
                    <a:lnTo>
                      <a:pt x="256" y="128"/>
                    </a:lnTo>
                    <a:lnTo>
                      <a:pt x="256" y="115"/>
                    </a:lnTo>
                    <a:lnTo>
                      <a:pt x="254" y="102"/>
                    </a:lnTo>
                    <a:lnTo>
                      <a:pt x="251" y="89"/>
                    </a:lnTo>
                    <a:lnTo>
                      <a:pt x="247" y="78"/>
                    </a:lnTo>
                    <a:lnTo>
                      <a:pt x="241" y="66"/>
                    </a:lnTo>
                    <a:lnTo>
                      <a:pt x="234" y="56"/>
                    </a:lnTo>
                    <a:lnTo>
                      <a:pt x="228" y="46"/>
                    </a:lnTo>
                    <a:lnTo>
                      <a:pt x="219" y="37"/>
                    </a:lnTo>
                    <a:lnTo>
                      <a:pt x="210" y="28"/>
                    </a:lnTo>
                    <a:lnTo>
                      <a:pt x="201" y="21"/>
                    </a:lnTo>
                    <a:lnTo>
                      <a:pt x="189" y="14"/>
                    </a:lnTo>
                    <a:lnTo>
                      <a:pt x="179" y="9"/>
                    </a:lnTo>
                    <a:lnTo>
                      <a:pt x="167" y="5"/>
                    </a:lnTo>
                    <a:lnTo>
                      <a:pt x="154" y="2"/>
                    </a:lnTo>
                    <a:lnTo>
                      <a:pt x="141" y="0"/>
                    </a:lnTo>
                    <a:lnTo>
                      <a:pt x="128" y="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1800" kern="0">
                  <a:solidFill>
                    <a:sysClr val="windowText" lastClr="000000"/>
                  </a:solidFill>
                  <a:cs typeface="Arial" charset="0"/>
                </a:endParaRPr>
              </a:p>
            </p:txBody>
          </p:sp>
          <p:sp>
            <p:nvSpPr>
              <p:cNvPr id="346" name="Freeform 12"/>
              <p:cNvSpPr>
                <a:spLocks/>
              </p:cNvSpPr>
              <p:nvPr/>
            </p:nvSpPr>
            <p:spPr bwMode="auto">
              <a:xfrm>
                <a:off x="12797353" y="2303411"/>
                <a:ext cx="409575" cy="407988"/>
              </a:xfrm>
              <a:custGeom>
                <a:avLst/>
                <a:gdLst>
                  <a:gd name="T0" fmla="*/ 128 w 258"/>
                  <a:gd name="T1" fmla="*/ 0 h 257"/>
                  <a:gd name="T2" fmla="*/ 102 w 258"/>
                  <a:gd name="T3" fmla="*/ 2 h 257"/>
                  <a:gd name="T4" fmla="*/ 79 w 258"/>
                  <a:gd name="T5" fmla="*/ 9 h 257"/>
                  <a:gd name="T6" fmla="*/ 57 w 258"/>
                  <a:gd name="T7" fmla="*/ 21 h 257"/>
                  <a:gd name="T8" fmla="*/ 37 w 258"/>
                  <a:gd name="T9" fmla="*/ 37 h 257"/>
                  <a:gd name="T10" fmla="*/ 22 w 258"/>
                  <a:gd name="T11" fmla="*/ 56 h 257"/>
                  <a:gd name="T12" fmla="*/ 10 w 258"/>
                  <a:gd name="T13" fmla="*/ 78 h 257"/>
                  <a:gd name="T14" fmla="*/ 2 w 258"/>
                  <a:gd name="T15" fmla="*/ 102 h 257"/>
                  <a:gd name="T16" fmla="*/ 0 w 258"/>
                  <a:gd name="T17" fmla="*/ 128 h 257"/>
                  <a:gd name="T18" fmla="*/ 0 w 258"/>
                  <a:gd name="T19" fmla="*/ 141 h 257"/>
                  <a:gd name="T20" fmla="*/ 5 w 258"/>
                  <a:gd name="T21" fmla="*/ 166 h 257"/>
                  <a:gd name="T22" fmla="*/ 15 w 258"/>
                  <a:gd name="T23" fmla="*/ 189 h 257"/>
                  <a:gd name="T24" fmla="*/ 30 w 258"/>
                  <a:gd name="T25" fmla="*/ 210 h 257"/>
                  <a:gd name="T26" fmla="*/ 46 w 258"/>
                  <a:gd name="T27" fmla="*/ 227 h 257"/>
                  <a:gd name="T28" fmla="*/ 67 w 258"/>
                  <a:gd name="T29" fmla="*/ 241 h 257"/>
                  <a:gd name="T30" fmla="*/ 91 w 258"/>
                  <a:gd name="T31" fmla="*/ 251 h 257"/>
                  <a:gd name="T32" fmla="*/ 115 w 258"/>
                  <a:gd name="T33" fmla="*/ 257 h 257"/>
                  <a:gd name="T34" fmla="*/ 128 w 258"/>
                  <a:gd name="T35" fmla="*/ 257 h 257"/>
                  <a:gd name="T36" fmla="*/ 154 w 258"/>
                  <a:gd name="T37" fmla="*/ 254 h 257"/>
                  <a:gd name="T38" fmla="*/ 179 w 258"/>
                  <a:gd name="T39" fmla="*/ 246 h 257"/>
                  <a:gd name="T40" fmla="*/ 201 w 258"/>
                  <a:gd name="T41" fmla="*/ 234 h 257"/>
                  <a:gd name="T42" fmla="*/ 219 w 258"/>
                  <a:gd name="T43" fmla="*/ 219 h 257"/>
                  <a:gd name="T44" fmla="*/ 236 w 258"/>
                  <a:gd name="T45" fmla="*/ 199 h 257"/>
                  <a:gd name="T46" fmla="*/ 247 w 258"/>
                  <a:gd name="T47" fmla="*/ 177 h 257"/>
                  <a:gd name="T48" fmla="*/ 255 w 258"/>
                  <a:gd name="T49" fmla="*/ 154 h 257"/>
                  <a:gd name="T50" fmla="*/ 258 w 258"/>
                  <a:gd name="T51" fmla="*/ 128 h 257"/>
                  <a:gd name="T52" fmla="*/ 256 w 258"/>
                  <a:gd name="T53" fmla="*/ 115 h 257"/>
                  <a:gd name="T54" fmla="*/ 251 w 258"/>
                  <a:gd name="T55" fmla="*/ 89 h 257"/>
                  <a:gd name="T56" fmla="*/ 242 w 258"/>
                  <a:gd name="T57" fmla="*/ 66 h 257"/>
                  <a:gd name="T58" fmla="*/ 228 w 258"/>
                  <a:gd name="T59" fmla="*/ 46 h 257"/>
                  <a:gd name="T60" fmla="*/ 210 w 258"/>
                  <a:gd name="T61" fmla="*/ 28 h 257"/>
                  <a:gd name="T62" fmla="*/ 190 w 258"/>
                  <a:gd name="T63" fmla="*/ 14 h 257"/>
                  <a:gd name="T64" fmla="*/ 167 w 258"/>
                  <a:gd name="T65" fmla="*/ 5 h 257"/>
                  <a:gd name="T66" fmla="*/ 141 w 258"/>
                  <a:gd name="T67" fmla="*/ 0 h 257"/>
                  <a:gd name="T68" fmla="*/ 128 w 258"/>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8" h="257">
                    <a:moveTo>
                      <a:pt x="128" y="0"/>
                    </a:moveTo>
                    <a:lnTo>
                      <a:pt x="128" y="0"/>
                    </a:lnTo>
                    <a:lnTo>
                      <a:pt x="115" y="0"/>
                    </a:lnTo>
                    <a:lnTo>
                      <a:pt x="102" y="2"/>
                    </a:lnTo>
                    <a:lnTo>
                      <a:pt x="91" y="5"/>
                    </a:lnTo>
                    <a:lnTo>
                      <a:pt x="79" y="9"/>
                    </a:lnTo>
                    <a:lnTo>
                      <a:pt x="67" y="14"/>
                    </a:lnTo>
                    <a:lnTo>
                      <a:pt x="57" y="21"/>
                    </a:lnTo>
                    <a:lnTo>
                      <a:pt x="46" y="28"/>
                    </a:lnTo>
                    <a:lnTo>
                      <a:pt x="37" y="37"/>
                    </a:lnTo>
                    <a:lnTo>
                      <a:pt x="30" y="46"/>
                    </a:lnTo>
                    <a:lnTo>
                      <a:pt x="22" y="56"/>
                    </a:lnTo>
                    <a:lnTo>
                      <a:pt x="15" y="66"/>
                    </a:lnTo>
                    <a:lnTo>
                      <a:pt x="10" y="78"/>
                    </a:lnTo>
                    <a:lnTo>
                      <a:pt x="5" y="89"/>
                    </a:lnTo>
                    <a:lnTo>
                      <a:pt x="2" y="102"/>
                    </a:lnTo>
                    <a:lnTo>
                      <a:pt x="0" y="115"/>
                    </a:lnTo>
                    <a:lnTo>
                      <a:pt x="0" y="128"/>
                    </a:lnTo>
                    <a:lnTo>
                      <a:pt x="0" y="128"/>
                    </a:lnTo>
                    <a:lnTo>
                      <a:pt x="0" y="141"/>
                    </a:lnTo>
                    <a:lnTo>
                      <a:pt x="2" y="154"/>
                    </a:lnTo>
                    <a:lnTo>
                      <a:pt x="5" y="166"/>
                    </a:lnTo>
                    <a:lnTo>
                      <a:pt x="10" y="177"/>
                    </a:lnTo>
                    <a:lnTo>
                      <a:pt x="15" y="189"/>
                    </a:lnTo>
                    <a:lnTo>
                      <a:pt x="22" y="199"/>
                    </a:lnTo>
                    <a:lnTo>
                      <a:pt x="30" y="210"/>
                    </a:lnTo>
                    <a:lnTo>
                      <a:pt x="37" y="219"/>
                    </a:lnTo>
                    <a:lnTo>
                      <a:pt x="46" y="227"/>
                    </a:lnTo>
                    <a:lnTo>
                      <a:pt x="57" y="234"/>
                    </a:lnTo>
                    <a:lnTo>
                      <a:pt x="67" y="241"/>
                    </a:lnTo>
                    <a:lnTo>
                      <a:pt x="79" y="246"/>
                    </a:lnTo>
                    <a:lnTo>
                      <a:pt x="91" y="251"/>
                    </a:lnTo>
                    <a:lnTo>
                      <a:pt x="102" y="254"/>
                    </a:lnTo>
                    <a:lnTo>
                      <a:pt x="115" y="257"/>
                    </a:lnTo>
                    <a:lnTo>
                      <a:pt x="128" y="257"/>
                    </a:lnTo>
                    <a:lnTo>
                      <a:pt x="128" y="257"/>
                    </a:lnTo>
                    <a:lnTo>
                      <a:pt x="141" y="257"/>
                    </a:lnTo>
                    <a:lnTo>
                      <a:pt x="154" y="254"/>
                    </a:lnTo>
                    <a:lnTo>
                      <a:pt x="167" y="251"/>
                    </a:lnTo>
                    <a:lnTo>
                      <a:pt x="179" y="246"/>
                    </a:lnTo>
                    <a:lnTo>
                      <a:pt x="190" y="241"/>
                    </a:lnTo>
                    <a:lnTo>
                      <a:pt x="201" y="234"/>
                    </a:lnTo>
                    <a:lnTo>
                      <a:pt x="210" y="227"/>
                    </a:lnTo>
                    <a:lnTo>
                      <a:pt x="219" y="219"/>
                    </a:lnTo>
                    <a:lnTo>
                      <a:pt x="228" y="210"/>
                    </a:lnTo>
                    <a:lnTo>
                      <a:pt x="236" y="199"/>
                    </a:lnTo>
                    <a:lnTo>
                      <a:pt x="242" y="189"/>
                    </a:lnTo>
                    <a:lnTo>
                      <a:pt x="247" y="177"/>
                    </a:lnTo>
                    <a:lnTo>
                      <a:pt x="251" y="166"/>
                    </a:lnTo>
                    <a:lnTo>
                      <a:pt x="255" y="154"/>
                    </a:lnTo>
                    <a:lnTo>
                      <a:pt x="256" y="141"/>
                    </a:lnTo>
                    <a:lnTo>
                      <a:pt x="258" y="128"/>
                    </a:lnTo>
                    <a:lnTo>
                      <a:pt x="258" y="128"/>
                    </a:lnTo>
                    <a:lnTo>
                      <a:pt x="256" y="115"/>
                    </a:lnTo>
                    <a:lnTo>
                      <a:pt x="255" y="102"/>
                    </a:lnTo>
                    <a:lnTo>
                      <a:pt x="251" y="89"/>
                    </a:lnTo>
                    <a:lnTo>
                      <a:pt x="247" y="78"/>
                    </a:lnTo>
                    <a:lnTo>
                      <a:pt x="242" y="66"/>
                    </a:lnTo>
                    <a:lnTo>
                      <a:pt x="236" y="56"/>
                    </a:lnTo>
                    <a:lnTo>
                      <a:pt x="228" y="46"/>
                    </a:lnTo>
                    <a:lnTo>
                      <a:pt x="219" y="37"/>
                    </a:lnTo>
                    <a:lnTo>
                      <a:pt x="210" y="28"/>
                    </a:lnTo>
                    <a:lnTo>
                      <a:pt x="201" y="21"/>
                    </a:lnTo>
                    <a:lnTo>
                      <a:pt x="190" y="14"/>
                    </a:lnTo>
                    <a:lnTo>
                      <a:pt x="179" y="9"/>
                    </a:lnTo>
                    <a:lnTo>
                      <a:pt x="167" y="5"/>
                    </a:lnTo>
                    <a:lnTo>
                      <a:pt x="154" y="2"/>
                    </a:lnTo>
                    <a:lnTo>
                      <a:pt x="141" y="0"/>
                    </a:lnTo>
                    <a:lnTo>
                      <a:pt x="128" y="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1800" kern="0">
                  <a:solidFill>
                    <a:sysClr val="windowText" lastClr="000000"/>
                  </a:solidFill>
                  <a:cs typeface="Arial" charset="0"/>
                </a:endParaRPr>
              </a:p>
            </p:txBody>
          </p:sp>
          <p:sp>
            <p:nvSpPr>
              <p:cNvPr id="347" name="Freeform 13"/>
              <p:cNvSpPr>
                <a:spLocks/>
              </p:cNvSpPr>
              <p:nvPr/>
            </p:nvSpPr>
            <p:spPr bwMode="auto">
              <a:xfrm>
                <a:off x="14126091" y="2303411"/>
                <a:ext cx="407988" cy="407988"/>
              </a:xfrm>
              <a:custGeom>
                <a:avLst/>
                <a:gdLst>
                  <a:gd name="T0" fmla="*/ 129 w 257"/>
                  <a:gd name="T1" fmla="*/ 0 h 257"/>
                  <a:gd name="T2" fmla="*/ 103 w 257"/>
                  <a:gd name="T3" fmla="*/ 2 h 257"/>
                  <a:gd name="T4" fmla="*/ 78 w 257"/>
                  <a:gd name="T5" fmla="*/ 9 h 257"/>
                  <a:gd name="T6" fmla="*/ 56 w 257"/>
                  <a:gd name="T7" fmla="*/ 21 h 257"/>
                  <a:gd name="T8" fmla="*/ 38 w 257"/>
                  <a:gd name="T9" fmla="*/ 37 h 257"/>
                  <a:gd name="T10" fmla="*/ 21 w 257"/>
                  <a:gd name="T11" fmla="*/ 56 h 257"/>
                  <a:gd name="T12" fmla="*/ 10 w 257"/>
                  <a:gd name="T13" fmla="*/ 78 h 257"/>
                  <a:gd name="T14" fmla="*/ 3 w 257"/>
                  <a:gd name="T15" fmla="*/ 102 h 257"/>
                  <a:gd name="T16" fmla="*/ 0 w 257"/>
                  <a:gd name="T17" fmla="*/ 128 h 257"/>
                  <a:gd name="T18" fmla="*/ 0 w 257"/>
                  <a:gd name="T19" fmla="*/ 141 h 257"/>
                  <a:gd name="T20" fmla="*/ 6 w 257"/>
                  <a:gd name="T21" fmla="*/ 166 h 257"/>
                  <a:gd name="T22" fmla="*/ 16 w 257"/>
                  <a:gd name="T23" fmla="*/ 189 h 257"/>
                  <a:gd name="T24" fmla="*/ 29 w 257"/>
                  <a:gd name="T25" fmla="*/ 210 h 257"/>
                  <a:gd name="T26" fmla="*/ 47 w 257"/>
                  <a:gd name="T27" fmla="*/ 227 h 257"/>
                  <a:gd name="T28" fmla="*/ 67 w 257"/>
                  <a:gd name="T29" fmla="*/ 241 h 257"/>
                  <a:gd name="T30" fmla="*/ 90 w 257"/>
                  <a:gd name="T31" fmla="*/ 251 h 257"/>
                  <a:gd name="T32" fmla="*/ 116 w 257"/>
                  <a:gd name="T33" fmla="*/ 257 h 257"/>
                  <a:gd name="T34" fmla="*/ 129 w 257"/>
                  <a:gd name="T35" fmla="*/ 257 h 257"/>
                  <a:gd name="T36" fmla="*/ 155 w 257"/>
                  <a:gd name="T37" fmla="*/ 254 h 257"/>
                  <a:gd name="T38" fmla="*/ 179 w 257"/>
                  <a:gd name="T39" fmla="*/ 246 h 257"/>
                  <a:gd name="T40" fmla="*/ 200 w 257"/>
                  <a:gd name="T41" fmla="*/ 234 h 257"/>
                  <a:gd name="T42" fmla="*/ 220 w 257"/>
                  <a:gd name="T43" fmla="*/ 219 h 257"/>
                  <a:gd name="T44" fmla="*/ 235 w 257"/>
                  <a:gd name="T45" fmla="*/ 199 h 257"/>
                  <a:gd name="T46" fmla="*/ 247 w 257"/>
                  <a:gd name="T47" fmla="*/ 177 h 257"/>
                  <a:gd name="T48" fmla="*/ 255 w 257"/>
                  <a:gd name="T49" fmla="*/ 154 h 257"/>
                  <a:gd name="T50" fmla="*/ 257 w 257"/>
                  <a:gd name="T51" fmla="*/ 128 h 257"/>
                  <a:gd name="T52" fmla="*/ 257 w 257"/>
                  <a:gd name="T53" fmla="*/ 115 h 257"/>
                  <a:gd name="T54" fmla="*/ 252 w 257"/>
                  <a:gd name="T55" fmla="*/ 89 h 257"/>
                  <a:gd name="T56" fmla="*/ 242 w 257"/>
                  <a:gd name="T57" fmla="*/ 66 h 257"/>
                  <a:gd name="T58" fmla="*/ 229 w 257"/>
                  <a:gd name="T59" fmla="*/ 46 h 257"/>
                  <a:gd name="T60" fmla="*/ 211 w 257"/>
                  <a:gd name="T61" fmla="*/ 28 h 257"/>
                  <a:gd name="T62" fmla="*/ 190 w 257"/>
                  <a:gd name="T63" fmla="*/ 14 h 257"/>
                  <a:gd name="T64" fmla="*/ 166 w 257"/>
                  <a:gd name="T65" fmla="*/ 5 h 257"/>
                  <a:gd name="T66" fmla="*/ 142 w 257"/>
                  <a:gd name="T67" fmla="*/ 0 h 257"/>
                  <a:gd name="T68" fmla="*/ 129 w 257"/>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7" h="257">
                    <a:moveTo>
                      <a:pt x="129" y="0"/>
                    </a:moveTo>
                    <a:lnTo>
                      <a:pt x="129" y="0"/>
                    </a:lnTo>
                    <a:lnTo>
                      <a:pt x="116" y="0"/>
                    </a:lnTo>
                    <a:lnTo>
                      <a:pt x="103" y="2"/>
                    </a:lnTo>
                    <a:lnTo>
                      <a:pt x="90" y="5"/>
                    </a:lnTo>
                    <a:lnTo>
                      <a:pt x="78" y="9"/>
                    </a:lnTo>
                    <a:lnTo>
                      <a:pt x="67" y="14"/>
                    </a:lnTo>
                    <a:lnTo>
                      <a:pt x="56" y="21"/>
                    </a:lnTo>
                    <a:lnTo>
                      <a:pt x="47" y="28"/>
                    </a:lnTo>
                    <a:lnTo>
                      <a:pt x="38" y="37"/>
                    </a:lnTo>
                    <a:lnTo>
                      <a:pt x="29" y="46"/>
                    </a:lnTo>
                    <a:lnTo>
                      <a:pt x="21" y="56"/>
                    </a:lnTo>
                    <a:lnTo>
                      <a:pt x="16" y="66"/>
                    </a:lnTo>
                    <a:lnTo>
                      <a:pt x="10" y="78"/>
                    </a:lnTo>
                    <a:lnTo>
                      <a:pt x="6" y="89"/>
                    </a:lnTo>
                    <a:lnTo>
                      <a:pt x="3" y="102"/>
                    </a:lnTo>
                    <a:lnTo>
                      <a:pt x="0" y="115"/>
                    </a:lnTo>
                    <a:lnTo>
                      <a:pt x="0" y="128"/>
                    </a:lnTo>
                    <a:lnTo>
                      <a:pt x="0" y="128"/>
                    </a:lnTo>
                    <a:lnTo>
                      <a:pt x="0" y="141"/>
                    </a:lnTo>
                    <a:lnTo>
                      <a:pt x="3" y="154"/>
                    </a:lnTo>
                    <a:lnTo>
                      <a:pt x="6" y="166"/>
                    </a:lnTo>
                    <a:lnTo>
                      <a:pt x="10" y="177"/>
                    </a:lnTo>
                    <a:lnTo>
                      <a:pt x="16" y="189"/>
                    </a:lnTo>
                    <a:lnTo>
                      <a:pt x="21" y="199"/>
                    </a:lnTo>
                    <a:lnTo>
                      <a:pt x="29" y="210"/>
                    </a:lnTo>
                    <a:lnTo>
                      <a:pt x="38" y="219"/>
                    </a:lnTo>
                    <a:lnTo>
                      <a:pt x="47" y="227"/>
                    </a:lnTo>
                    <a:lnTo>
                      <a:pt x="56" y="234"/>
                    </a:lnTo>
                    <a:lnTo>
                      <a:pt x="67" y="241"/>
                    </a:lnTo>
                    <a:lnTo>
                      <a:pt x="78" y="246"/>
                    </a:lnTo>
                    <a:lnTo>
                      <a:pt x="90" y="251"/>
                    </a:lnTo>
                    <a:lnTo>
                      <a:pt x="103" y="254"/>
                    </a:lnTo>
                    <a:lnTo>
                      <a:pt x="116" y="257"/>
                    </a:lnTo>
                    <a:lnTo>
                      <a:pt x="129" y="257"/>
                    </a:lnTo>
                    <a:lnTo>
                      <a:pt x="129" y="257"/>
                    </a:lnTo>
                    <a:lnTo>
                      <a:pt x="142" y="257"/>
                    </a:lnTo>
                    <a:lnTo>
                      <a:pt x="155" y="254"/>
                    </a:lnTo>
                    <a:lnTo>
                      <a:pt x="166" y="251"/>
                    </a:lnTo>
                    <a:lnTo>
                      <a:pt x="179" y="246"/>
                    </a:lnTo>
                    <a:lnTo>
                      <a:pt x="190" y="241"/>
                    </a:lnTo>
                    <a:lnTo>
                      <a:pt x="200" y="234"/>
                    </a:lnTo>
                    <a:lnTo>
                      <a:pt x="211" y="227"/>
                    </a:lnTo>
                    <a:lnTo>
                      <a:pt x="220" y="219"/>
                    </a:lnTo>
                    <a:lnTo>
                      <a:pt x="229" y="210"/>
                    </a:lnTo>
                    <a:lnTo>
                      <a:pt x="235" y="199"/>
                    </a:lnTo>
                    <a:lnTo>
                      <a:pt x="242" y="189"/>
                    </a:lnTo>
                    <a:lnTo>
                      <a:pt x="247" y="177"/>
                    </a:lnTo>
                    <a:lnTo>
                      <a:pt x="252" y="166"/>
                    </a:lnTo>
                    <a:lnTo>
                      <a:pt x="255" y="154"/>
                    </a:lnTo>
                    <a:lnTo>
                      <a:pt x="257" y="141"/>
                    </a:lnTo>
                    <a:lnTo>
                      <a:pt x="257" y="128"/>
                    </a:lnTo>
                    <a:lnTo>
                      <a:pt x="257" y="128"/>
                    </a:lnTo>
                    <a:lnTo>
                      <a:pt x="257" y="115"/>
                    </a:lnTo>
                    <a:lnTo>
                      <a:pt x="255" y="102"/>
                    </a:lnTo>
                    <a:lnTo>
                      <a:pt x="252" y="89"/>
                    </a:lnTo>
                    <a:lnTo>
                      <a:pt x="247" y="78"/>
                    </a:lnTo>
                    <a:lnTo>
                      <a:pt x="242" y="66"/>
                    </a:lnTo>
                    <a:lnTo>
                      <a:pt x="235" y="56"/>
                    </a:lnTo>
                    <a:lnTo>
                      <a:pt x="229" y="46"/>
                    </a:lnTo>
                    <a:lnTo>
                      <a:pt x="220" y="37"/>
                    </a:lnTo>
                    <a:lnTo>
                      <a:pt x="211" y="28"/>
                    </a:lnTo>
                    <a:lnTo>
                      <a:pt x="200" y="21"/>
                    </a:lnTo>
                    <a:lnTo>
                      <a:pt x="190" y="14"/>
                    </a:lnTo>
                    <a:lnTo>
                      <a:pt x="179" y="9"/>
                    </a:lnTo>
                    <a:lnTo>
                      <a:pt x="166" y="5"/>
                    </a:lnTo>
                    <a:lnTo>
                      <a:pt x="155" y="2"/>
                    </a:lnTo>
                    <a:lnTo>
                      <a:pt x="142" y="0"/>
                    </a:lnTo>
                    <a:lnTo>
                      <a:pt x="129" y="0"/>
                    </a:lnTo>
                    <a:lnTo>
                      <a:pt x="12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1800" kern="0">
                  <a:solidFill>
                    <a:sysClr val="windowText" lastClr="000000"/>
                  </a:solidFill>
                  <a:cs typeface="Arial" charset="0"/>
                </a:endParaRPr>
              </a:p>
            </p:txBody>
          </p:sp>
          <p:sp>
            <p:nvSpPr>
              <p:cNvPr id="348" name="Freeform 14"/>
              <p:cNvSpPr>
                <a:spLocks noEditPoints="1"/>
              </p:cNvSpPr>
              <p:nvPr/>
            </p:nvSpPr>
            <p:spPr bwMode="auto">
              <a:xfrm>
                <a:off x="11543228" y="471436"/>
                <a:ext cx="4765675" cy="6172200"/>
              </a:xfrm>
              <a:custGeom>
                <a:avLst/>
                <a:gdLst>
                  <a:gd name="T0" fmla="*/ 2724 w 3002"/>
                  <a:gd name="T1" fmla="*/ 1490 h 3888"/>
                  <a:gd name="T2" fmla="*/ 2737 w 3002"/>
                  <a:gd name="T3" fmla="*/ 1238 h 3888"/>
                  <a:gd name="T4" fmla="*/ 2712 w 3002"/>
                  <a:gd name="T5" fmla="*/ 937 h 3888"/>
                  <a:gd name="T6" fmla="*/ 2568 w 3002"/>
                  <a:gd name="T7" fmla="*/ 613 h 3888"/>
                  <a:gd name="T8" fmla="*/ 2277 w 3002"/>
                  <a:gd name="T9" fmla="*/ 279 h 3888"/>
                  <a:gd name="T10" fmla="*/ 1753 w 3002"/>
                  <a:gd name="T11" fmla="*/ 45 h 3888"/>
                  <a:gd name="T12" fmla="*/ 1174 w 3002"/>
                  <a:gd name="T13" fmla="*/ 4 h 3888"/>
                  <a:gd name="T14" fmla="*/ 826 w 3002"/>
                  <a:gd name="T15" fmla="*/ 74 h 3888"/>
                  <a:gd name="T16" fmla="*/ 542 w 3002"/>
                  <a:gd name="T17" fmla="*/ 219 h 3888"/>
                  <a:gd name="T18" fmla="*/ 231 w 3002"/>
                  <a:gd name="T19" fmla="*/ 541 h 3888"/>
                  <a:gd name="T20" fmla="*/ 23 w 3002"/>
                  <a:gd name="T21" fmla="*/ 1071 h 3888"/>
                  <a:gd name="T22" fmla="*/ 4 w 3002"/>
                  <a:gd name="T23" fmla="*/ 1488 h 3888"/>
                  <a:gd name="T24" fmla="*/ 141 w 3002"/>
                  <a:gd name="T25" fmla="*/ 2060 h 3888"/>
                  <a:gd name="T26" fmla="*/ 443 w 3002"/>
                  <a:gd name="T27" fmla="*/ 2546 h 3888"/>
                  <a:gd name="T28" fmla="*/ 511 w 3002"/>
                  <a:gd name="T29" fmla="*/ 2786 h 3888"/>
                  <a:gd name="T30" fmla="*/ 403 w 3002"/>
                  <a:gd name="T31" fmla="*/ 3443 h 3888"/>
                  <a:gd name="T32" fmla="*/ 248 w 3002"/>
                  <a:gd name="T33" fmla="*/ 3504 h 3888"/>
                  <a:gd name="T34" fmla="*/ 187 w 3002"/>
                  <a:gd name="T35" fmla="*/ 3805 h 3888"/>
                  <a:gd name="T36" fmla="*/ 237 w 3002"/>
                  <a:gd name="T37" fmla="*/ 3882 h 3888"/>
                  <a:gd name="T38" fmla="*/ 1959 w 3002"/>
                  <a:gd name="T39" fmla="*/ 3882 h 3888"/>
                  <a:gd name="T40" fmla="*/ 2010 w 3002"/>
                  <a:gd name="T41" fmla="*/ 3805 h 3888"/>
                  <a:gd name="T42" fmla="*/ 1950 w 3002"/>
                  <a:gd name="T43" fmla="*/ 3506 h 3888"/>
                  <a:gd name="T44" fmla="*/ 1806 w 3002"/>
                  <a:gd name="T45" fmla="*/ 3415 h 3888"/>
                  <a:gd name="T46" fmla="*/ 1870 w 3002"/>
                  <a:gd name="T47" fmla="*/ 3185 h 3888"/>
                  <a:gd name="T48" fmla="*/ 2007 w 3002"/>
                  <a:gd name="T49" fmla="*/ 3051 h 3888"/>
                  <a:gd name="T50" fmla="*/ 2291 w 3002"/>
                  <a:gd name="T51" fmla="*/ 3030 h 3888"/>
                  <a:gd name="T52" fmla="*/ 2592 w 3002"/>
                  <a:gd name="T53" fmla="*/ 3045 h 3888"/>
                  <a:gd name="T54" fmla="*/ 2708 w 3002"/>
                  <a:gd name="T55" fmla="*/ 2947 h 3888"/>
                  <a:gd name="T56" fmla="*/ 2740 w 3002"/>
                  <a:gd name="T57" fmla="*/ 2725 h 3888"/>
                  <a:gd name="T58" fmla="*/ 2813 w 3002"/>
                  <a:gd name="T59" fmla="*/ 2624 h 3888"/>
                  <a:gd name="T60" fmla="*/ 2841 w 3002"/>
                  <a:gd name="T61" fmla="*/ 2542 h 3888"/>
                  <a:gd name="T62" fmla="*/ 2810 w 3002"/>
                  <a:gd name="T63" fmla="*/ 2480 h 3888"/>
                  <a:gd name="T64" fmla="*/ 2846 w 3002"/>
                  <a:gd name="T65" fmla="*/ 2414 h 3888"/>
                  <a:gd name="T66" fmla="*/ 2813 w 3002"/>
                  <a:gd name="T67" fmla="*/ 2265 h 3888"/>
                  <a:gd name="T68" fmla="*/ 2915 w 3002"/>
                  <a:gd name="T69" fmla="*/ 2161 h 3888"/>
                  <a:gd name="T70" fmla="*/ 2996 w 3002"/>
                  <a:gd name="T71" fmla="*/ 2033 h 3888"/>
                  <a:gd name="T72" fmla="*/ 2086 w 3002"/>
                  <a:gd name="T73" fmla="*/ 1632 h 3888"/>
                  <a:gd name="T74" fmla="*/ 1913 w 3002"/>
                  <a:gd name="T75" fmla="*/ 1866 h 3888"/>
                  <a:gd name="T76" fmla="*/ 1679 w 3002"/>
                  <a:gd name="T77" fmla="*/ 2073 h 3888"/>
                  <a:gd name="T78" fmla="*/ 1381 w 3002"/>
                  <a:gd name="T79" fmla="*/ 2153 h 3888"/>
                  <a:gd name="T80" fmla="*/ 1089 w 3002"/>
                  <a:gd name="T81" fmla="*/ 2099 h 3888"/>
                  <a:gd name="T82" fmla="*/ 845 w 3002"/>
                  <a:gd name="T83" fmla="*/ 1923 h 3888"/>
                  <a:gd name="T84" fmla="*/ 572 w 3002"/>
                  <a:gd name="T85" fmla="*/ 1860 h 3888"/>
                  <a:gd name="T86" fmla="*/ 342 w 3002"/>
                  <a:gd name="T87" fmla="*/ 1662 h 3888"/>
                  <a:gd name="T88" fmla="*/ 292 w 3002"/>
                  <a:gd name="T89" fmla="*/ 1461 h 3888"/>
                  <a:gd name="T90" fmla="*/ 341 w 3002"/>
                  <a:gd name="T91" fmla="*/ 1267 h 3888"/>
                  <a:gd name="T92" fmla="*/ 477 w 3002"/>
                  <a:gd name="T93" fmla="*/ 1115 h 3888"/>
                  <a:gd name="T94" fmla="*/ 563 w 3002"/>
                  <a:gd name="T95" fmla="*/ 906 h 3888"/>
                  <a:gd name="T96" fmla="*/ 769 w 3002"/>
                  <a:gd name="T97" fmla="*/ 577 h 3888"/>
                  <a:gd name="T98" fmla="*/ 961 w 3002"/>
                  <a:gd name="T99" fmla="*/ 464 h 3888"/>
                  <a:gd name="T100" fmla="*/ 1231 w 3002"/>
                  <a:gd name="T101" fmla="*/ 425 h 3888"/>
                  <a:gd name="T102" fmla="*/ 1487 w 3002"/>
                  <a:gd name="T103" fmla="*/ 499 h 3888"/>
                  <a:gd name="T104" fmla="*/ 1678 w 3002"/>
                  <a:gd name="T105" fmla="*/ 652 h 3888"/>
                  <a:gd name="T106" fmla="*/ 1926 w 3002"/>
                  <a:gd name="T107" fmla="*/ 602 h 3888"/>
                  <a:gd name="T108" fmla="*/ 2162 w 3002"/>
                  <a:gd name="T109" fmla="*/ 666 h 3888"/>
                  <a:gd name="T110" fmla="*/ 2347 w 3002"/>
                  <a:gd name="T111" fmla="*/ 836 h 3888"/>
                  <a:gd name="T112" fmla="*/ 2433 w 3002"/>
                  <a:gd name="T113" fmla="*/ 1058 h 3888"/>
                  <a:gd name="T114" fmla="*/ 2407 w 3002"/>
                  <a:gd name="T115" fmla="*/ 1311 h 3888"/>
                  <a:gd name="T116" fmla="*/ 2265 w 3002"/>
                  <a:gd name="T117" fmla="*/ 1525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2" h="3888">
                    <a:moveTo>
                      <a:pt x="2915" y="1871"/>
                    </a:moveTo>
                    <a:lnTo>
                      <a:pt x="2915" y="1871"/>
                    </a:lnTo>
                    <a:lnTo>
                      <a:pt x="2846" y="1750"/>
                    </a:lnTo>
                    <a:lnTo>
                      <a:pt x="2813" y="1689"/>
                    </a:lnTo>
                    <a:lnTo>
                      <a:pt x="2782" y="1628"/>
                    </a:lnTo>
                    <a:lnTo>
                      <a:pt x="2767" y="1600"/>
                    </a:lnTo>
                    <a:lnTo>
                      <a:pt x="2754" y="1570"/>
                    </a:lnTo>
                    <a:lnTo>
                      <a:pt x="2743" y="1543"/>
                    </a:lnTo>
                    <a:lnTo>
                      <a:pt x="2734" y="1516"/>
                    </a:lnTo>
                    <a:lnTo>
                      <a:pt x="2724" y="1490"/>
                    </a:lnTo>
                    <a:lnTo>
                      <a:pt x="2718" y="1465"/>
                    </a:lnTo>
                    <a:lnTo>
                      <a:pt x="2713" y="1440"/>
                    </a:lnTo>
                    <a:lnTo>
                      <a:pt x="2710" y="1418"/>
                    </a:lnTo>
                    <a:lnTo>
                      <a:pt x="2710" y="1418"/>
                    </a:lnTo>
                    <a:lnTo>
                      <a:pt x="2710" y="1398"/>
                    </a:lnTo>
                    <a:lnTo>
                      <a:pt x="2713" y="1374"/>
                    </a:lnTo>
                    <a:lnTo>
                      <a:pt x="2717" y="1351"/>
                    </a:lnTo>
                    <a:lnTo>
                      <a:pt x="2722" y="1325"/>
                    </a:lnTo>
                    <a:lnTo>
                      <a:pt x="2732" y="1269"/>
                    </a:lnTo>
                    <a:lnTo>
                      <a:pt x="2737" y="1238"/>
                    </a:lnTo>
                    <a:lnTo>
                      <a:pt x="2741" y="1204"/>
                    </a:lnTo>
                    <a:lnTo>
                      <a:pt x="2744" y="1168"/>
                    </a:lnTo>
                    <a:lnTo>
                      <a:pt x="2744" y="1129"/>
                    </a:lnTo>
                    <a:lnTo>
                      <a:pt x="2741" y="1086"/>
                    </a:lnTo>
                    <a:lnTo>
                      <a:pt x="2739" y="1063"/>
                    </a:lnTo>
                    <a:lnTo>
                      <a:pt x="2735" y="1040"/>
                    </a:lnTo>
                    <a:lnTo>
                      <a:pt x="2731" y="1016"/>
                    </a:lnTo>
                    <a:lnTo>
                      <a:pt x="2726" y="990"/>
                    </a:lnTo>
                    <a:lnTo>
                      <a:pt x="2719" y="965"/>
                    </a:lnTo>
                    <a:lnTo>
                      <a:pt x="2712" y="937"/>
                    </a:lnTo>
                    <a:lnTo>
                      <a:pt x="2702" y="909"/>
                    </a:lnTo>
                    <a:lnTo>
                      <a:pt x="2692" y="879"/>
                    </a:lnTo>
                    <a:lnTo>
                      <a:pt x="2680" y="848"/>
                    </a:lnTo>
                    <a:lnTo>
                      <a:pt x="2667" y="817"/>
                    </a:lnTo>
                    <a:lnTo>
                      <a:pt x="2667" y="817"/>
                    </a:lnTo>
                    <a:lnTo>
                      <a:pt x="2639" y="751"/>
                    </a:lnTo>
                    <a:lnTo>
                      <a:pt x="2622" y="717"/>
                    </a:lnTo>
                    <a:lnTo>
                      <a:pt x="2605" y="682"/>
                    </a:lnTo>
                    <a:lnTo>
                      <a:pt x="2587" y="648"/>
                    </a:lnTo>
                    <a:lnTo>
                      <a:pt x="2568" y="613"/>
                    </a:lnTo>
                    <a:lnTo>
                      <a:pt x="2546" y="578"/>
                    </a:lnTo>
                    <a:lnTo>
                      <a:pt x="2523" y="543"/>
                    </a:lnTo>
                    <a:lnTo>
                      <a:pt x="2499" y="508"/>
                    </a:lnTo>
                    <a:lnTo>
                      <a:pt x="2473" y="474"/>
                    </a:lnTo>
                    <a:lnTo>
                      <a:pt x="2446" y="439"/>
                    </a:lnTo>
                    <a:lnTo>
                      <a:pt x="2416" y="406"/>
                    </a:lnTo>
                    <a:lnTo>
                      <a:pt x="2383" y="373"/>
                    </a:lnTo>
                    <a:lnTo>
                      <a:pt x="2350" y="341"/>
                    </a:lnTo>
                    <a:lnTo>
                      <a:pt x="2315" y="310"/>
                    </a:lnTo>
                    <a:lnTo>
                      <a:pt x="2277" y="279"/>
                    </a:lnTo>
                    <a:lnTo>
                      <a:pt x="2236" y="249"/>
                    </a:lnTo>
                    <a:lnTo>
                      <a:pt x="2194" y="220"/>
                    </a:lnTo>
                    <a:lnTo>
                      <a:pt x="2149" y="193"/>
                    </a:lnTo>
                    <a:lnTo>
                      <a:pt x="2101" y="167"/>
                    </a:lnTo>
                    <a:lnTo>
                      <a:pt x="2050" y="143"/>
                    </a:lnTo>
                    <a:lnTo>
                      <a:pt x="1997" y="119"/>
                    </a:lnTo>
                    <a:lnTo>
                      <a:pt x="1940" y="99"/>
                    </a:lnTo>
                    <a:lnTo>
                      <a:pt x="1882" y="79"/>
                    </a:lnTo>
                    <a:lnTo>
                      <a:pt x="1819" y="61"/>
                    </a:lnTo>
                    <a:lnTo>
                      <a:pt x="1753" y="45"/>
                    </a:lnTo>
                    <a:lnTo>
                      <a:pt x="1686" y="31"/>
                    </a:lnTo>
                    <a:lnTo>
                      <a:pt x="1613" y="21"/>
                    </a:lnTo>
                    <a:lnTo>
                      <a:pt x="1538" y="12"/>
                    </a:lnTo>
                    <a:lnTo>
                      <a:pt x="1459" y="5"/>
                    </a:lnTo>
                    <a:lnTo>
                      <a:pt x="1377" y="1"/>
                    </a:lnTo>
                    <a:lnTo>
                      <a:pt x="1290" y="0"/>
                    </a:lnTo>
                    <a:lnTo>
                      <a:pt x="1290" y="0"/>
                    </a:lnTo>
                    <a:lnTo>
                      <a:pt x="1251" y="0"/>
                    </a:lnTo>
                    <a:lnTo>
                      <a:pt x="1212" y="1"/>
                    </a:lnTo>
                    <a:lnTo>
                      <a:pt x="1174" y="4"/>
                    </a:lnTo>
                    <a:lnTo>
                      <a:pt x="1136" y="6"/>
                    </a:lnTo>
                    <a:lnTo>
                      <a:pt x="1098" y="12"/>
                    </a:lnTo>
                    <a:lnTo>
                      <a:pt x="1062" y="16"/>
                    </a:lnTo>
                    <a:lnTo>
                      <a:pt x="1027" y="22"/>
                    </a:lnTo>
                    <a:lnTo>
                      <a:pt x="992" y="29"/>
                    </a:lnTo>
                    <a:lnTo>
                      <a:pt x="957" y="36"/>
                    </a:lnTo>
                    <a:lnTo>
                      <a:pt x="923" y="44"/>
                    </a:lnTo>
                    <a:lnTo>
                      <a:pt x="890" y="53"/>
                    </a:lnTo>
                    <a:lnTo>
                      <a:pt x="857" y="64"/>
                    </a:lnTo>
                    <a:lnTo>
                      <a:pt x="826" y="74"/>
                    </a:lnTo>
                    <a:lnTo>
                      <a:pt x="795" y="86"/>
                    </a:lnTo>
                    <a:lnTo>
                      <a:pt x="764" y="99"/>
                    </a:lnTo>
                    <a:lnTo>
                      <a:pt x="734" y="111"/>
                    </a:lnTo>
                    <a:lnTo>
                      <a:pt x="704" y="124"/>
                    </a:lnTo>
                    <a:lnTo>
                      <a:pt x="676" y="139"/>
                    </a:lnTo>
                    <a:lnTo>
                      <a:pt x="648" y="154"/>
                    </a:lnTo>
                    <a:lnTo>
                      <a:pt x="620" y="170"/>
                    </a:lnTo>
                    <a:lnTo>
                      <a:pt x="594" y="185"/>
                    </a:lnTo>
                    <a:lnTo>
                      <a:pt x="567" y="202"/>
                    </a:lnTo>
                    <a:lnTo>
                      <a:pt x="542" y="219"/>
                    </a:lnTo>
                    <a:lnTo>
                      <a:pt x="517" y="237"/>
                    </a:lnTo>
                    <a:lnTo>
                      <a:pt x="493" y="257"/>
                    </a:lnTo>
                    <a:lnTo>
                      <a:pt x="468" y="275"/>
                    </a:lnTo>
                    <a:lnTo>
                      <a:pt x="446" y="294"/>
                    </a:lnTo>
                    <a:lnTo>
                      <a:pt x="423" y="315"/>
                    </a:lnTo>
                    <a:lnTo>
                      <a:pt x="380" y="357"/>
                    </a:lnTo>
                    <a:lnTo>
                      <a:pt x="340" y="401"/>
                    </a:lnTo>
                    <a:lnTo>
                      <a:pt x="301" y="445"/>
                    </a:lnTo>
                    <a:lnTo>
                      <a:pt x="265" y="491"/>
                    </a:lnTo>
                    <a:lnTo>
                      <a:pt x="231" y="541"/>
                    </a:lnTo>
                    <a:lnTo>
                      <a:pt x="200" y="590"/>
                    </a:lnTo>
                    <a:lnTo>
                      <a:pt x="171" y="640"/>
                    </a:lnTo>
                    <a:lnTo>
                      <a:pt x="145" y="692"/>
                    </a:lnTo>
                    <a:lnTo>
                      <a:pt x="121" y="744"/>
                    </a:lnTo>
                    <a:lnTo>
                      <a:pt x="99" y="797"/>
                    </a:lnTo>
                    <a:lnTo>
                      <a:pt x="79" y="852"/>
                    </a:lnTo>
                    <a:lnTo>
                      <a:pt x="61" y="906"/>
                    </a:lnTo>
                    <a:lnTo>
                      <a:pt x="47" y="961"/>
                    </a:lnTo>
                    <a:lnTo>
                      <a:pt x="34" y="1015"/>
                    </a:lnTo>
                    <a:lnTo>
                      <a:pt x="23" y="1071"/>
                    </a:lnTo>
                    <a:lnTo>
                      <a:pt x="14" y="1125"/>
                    </a:lnTo>
                    <a:lnTo>
                      <a:pt x="8" y="1181"/>
                    </a:lnTo>
                    <a:lnTo>
                      <a:pt x="4" y="1235"/>
                    </a:lnTo>
                    <a:lnTo>
                      <a:pt x="4" y="1235"/>
                    </a:lnTo>
                    <a:lnTo>
                      <a:pt x="3" y="1280"/>
                    </a:lnTo>
                    <a:lnTo>
                      <a:pt x="1" y="1324"/>
                    </a:lnTo>
                    <a:lnTo>
                      <a:pt x="0" y="1366"/>
                    </a:lnTo>
                    <a:lnTo>
                      <a:pt x="1" y="1408"/>
                    </a:lnTo>
                    <a:lnTo>
                      <a:pt x="3" y="1448"/>
                    </a:lnTo>
                    <a:lnTo>
                      <a:pt x="4" y="1488"/>
                    </a:lnTo>
                    <a:lnTo>
                      <a:pt x="6" y="1527"/>
                    </a:lnTo>
                    <a:lnTo>
                      <a:pt x="10" y="1565"/>
                    </a:lnTo>
                    <a:lnTo>
                      <a:pt x="19" y="1639"/>
                    </a:lnTo>
                    <a:lnTo>
                      <a:pt x="31" y="1707"/>
                    </a:lnTo>
                    <a:lnTo>
                      <a:pt x="45" y="1774"/>
                    </a:lnTo>
                    <a:lnTo>
                      <a:pt x="61" y="1837"/>
                    </a:lnTo>
                    <a:lnTo>
                      <a:pt x="79" y="1897"/>
                    </a:lnTo>
                    <a:lnTo>
                      <a:pt x="99" y="1954"/>
                    </a:lnTo>
                    <a:lnTo>
                      <a:pt x="119" y="2008"/>
                    </a:lnTo>
                    <a:lnTo>
                      <a:pt x="141" y="2060"/>
                    </a:lnTo>
                    <a:lnTo>
                      <a:pt x="165" y="2108"/>
                    </a:lnTo>
                    <a:lnTo>
                      <a:pt x="188" y="2155"/>
                    </a:lnTo>
                    <a:lnTo>
                      <a:pt x="213" y="2199"/>
                    </a:lnTo>
                    <a:lnTo>
                      <a:pt x="237" y="2242"/>
                    </a:lnTo>
                    <a:lnTo>
                      <a:pt x="263" y="2282"/>
                    </a:lnTo>
                    <a:lnTo>
                      <a:pt x="288" y="2319"/>
                    </a:lnTo>
                    <a:lnTo>
                      <a:pt x="337" y="2391"/>
                    </a:lnTo>
                    <a:lnTo>
                      <a:pt x="383" y="2457"/>
                    </a:lnTo>
                    <a:lnTo>
                      <a:pt x="424" y="2518"/>
                    </a:lnTo>
                    <a:lnTo>
                      <a:pt x="443" y="2546"/>
                    </a:lnTo>
                    <a:lnTo>
                      <a:pt x="460" y="2575"/>
                    </a:lnTo>
                    <a:lnTo>
                      <a:pt x="475" y="2602"/>
                    </a:lnTo>
                    <a:lnTo>
                      <a:pt x="488" y="2629"/>
                    </a:lnTo>
                    <a:lnTo>
                      <a:pt x="498" y="2656"/>
                    </a:lnTo>
                    <a:lnTo>
                      <a:pt x="504" y="2682"/>
                    </a:lnTo>
                    <a:lnTo>
                      <a:pt x="510" y="2710"/>
                    </a:lnTo>
                    <a:lnTo>
                      <a:pt x="511" y="2723"/>
                    </a:lnTo>
                    <a:lnTo>
                      <a:pt x="511" y="2735"/>
                    </a:lnTo>
                    <a:lnTo>
                      <a:pt x="511" y="2735"/>
                    </a:lnTo>
                    <a:lnTo>
                      <a:pt x="511" y="2786"/>
                    </a:lnTo>
                    <a:lnTo>
                      <a:pt x="508" y="2835"/>
                    </a:lnTo>
                    <a:lnTo>
                      <a:pt x="504" y="2885"/>
                    </a:lnTo>
                    <a:lnTo>
                      <a:pt x="499" y="2934"/>
                    </a:lnTo>
                    <a:lnTo>
                      <a:pt x="493" y="2980"/>
                    </a:lnTo>
                    <a:lnTo>
                      <a:pt x="486" y="3028"/>
                    </a:lnTo>
                    <a:lnTo>
                      <a:pt x="471" y="3119"/>
                    </a:lnTo>
                    <a:lnTo>
                      <a:pt x="453" y="3207"/>
                    </a:lnTo>
                    <a:lnTo>
                      <a:pt x="434" y="3292"/>
                    </a:lnTo>
                    <a:lnTo>
                      <a:pt x="418" y="3369"/>
                    </a:lnTo>
                    <a:lnTo>
                      <a:pt x="403" y="3443"/>
                    </a:lnTo>
                    <a:lnTo>
                      <a:pt x="396" y="3443"/>
                    </a:lnTo>
                    <a:lnTo>
                      <a:pt x="396" y="3443"/>
                    </a:lnTo>
                    <a:lnTo>
                      <a:pt x="373" y="3443"/>
                    </a:lnTo>
                    <a:lnTo>
                      <a:pt x="353" y="3447"/>
                    </a:lnTo>
                    <a:lnTo>
                      <a:pt x="333" y="3452"/>
                    </a:lnTo>
                    <a:lnTo>
                      <a:pt x="314" y="3459"/>
                    </a:lnTo>
                    <a:lnTo>
                      <a:pt x="296" y="3468"/>
                    </a:lnTo>
                    <a:lnTo>
                      <a:pt x="279" y="3478"/>
                    </a:lnTo>
                    <a:lnTo>
                      <a:pt x="262" y="3490"/>
                    </a:lnTo>
                    <a:lnTo>
                      <a:pt x="248" y="3504"/>
                    </a:lnTo>
                    <a:lnTo>
                      <a:pt x="235" y="3519"/>
                    </a:lnTo>
                    <a:lnTo>
                      <a:pt x="222" y="3535"/>
                    </a:lnTo>
                    <a:lnTo>
                      <a:pt x="211" y="3552"/>
                    </a:lnTo>
                    <a:lnTo>
                      <a:pt x="202" y="3570"/>
                    </a:lnTo>
                    <a:lnTo>
                      <a:pt x="196" y="3590"/>
                    </a:lnTo>
                    <a:lnTo>
                      <a:pt x="191" y="3609"/>
                    </a:lnTo>
                    <a:lnTo>
                      <a:pt x="187" y="3630"/>
                    </a:lnTo>
                    <a:lnTo>
                      <a:pt x="187" y="3652"/>
                    </a:lnTo>
                    <a:lnTo>
                      <a:pt x="187" y="3805"/>
                    </a:lnTo>
                    <a:lnTo>
                      <a:pt x="187" y="3805"/>
                    </a:lnTo>
                    <a:lnTo>
                      <a:pt x="187" y="3814"/>
                    </a:lnTo>
                    <a:lnTo>
                      <a:pt x="188" y="3822"/>
                    </a:lnTo>
                    <a:lnTo>
                      <a:pt x="191" y="3830"/>
                    </a:lnTo>
                    <a:lnTo>
                      <a:pt x="193" y="3837"/>
                    </a:lnTo>
                    <a:lnTo>
                      <a:pt x="196" y="3845"/>
                    </a:lnTo>
                    <a:lnTo>
                      <a:pt x="201" y="3852"/>
                    </a:lnTo>
                    <a:lnTo>
                      <a:pt x="211" y="3865"/>
                    </a:lnTo>
                    <a:lnTo>
                      <a:pt x="223" y="3874"/>
                    </a:lnTo>
                    <a:lnTo>
                      <a:pt x="230" y="3879"/>
                    </a:lnTo>
                    <a:lnTo>
                      <a:pt x="237" y="3882"/>
                    </a:lnTo>
                    <a:lnTo>
                      <a:pt x="245" y="3885"/>
                    </a:lnTo>
                    <a:lnTo>
                      <a:pt x="253" y="3887"/>
                    </a:lnTo>
                    <a:lnTo>
                      <a:pt x="262" y="3888"/>
                    </a:lnTo>
                    <a:lnTo>
                      <a:pt x="270" y="3888"/>
                    </a:lnTo>
                    <a:lnTo>
                      <a:pt x="1926" y="3888"/>
                    </a:lnTo>
                    <a:lnTo>
                      <a:pt x="1926" y="3888"/>
                    </a:lnTo>
                    <a:lnTo>
                      <a:pt x="1935" y="3888"/>
                    </a:lnTo>
                    <a:lnTo>
                      <a:pt x="1943" y="3887"/>
                    </a:lnTo>
                    <a:lnTo>
                      <a:pt x="1952" y="3885"/>
                    </a:lnTo>
                    <a:lnTo>
                      <a:pt x="1959" y="3882"/>
                    </a:lnTo>
                    <a:lnTo>
                      <a:pt x="1966" y="3879"/>
                    </a:lnTo>
                    <a:lnTo>
                      <a:pt x="1974" y="3874"/>
                    </a:lnTo>
                    <a:lnTo>
                      <a:pt x="1985" y="3865"/>
                    </a:lnTo>
                    <a:lnTo>
                      <a:pt x="1996" y="3852"/>
                    </a:lnTo>
                    <a:lnTo>
                      <a:pt x="2000" y="3845"/>
                    </a:lnTo>
                    <a:lnTo>
                      <a:pt x="2003" y="3837"/>
                    </a:lnTo>
                    <a:lnTo>
                      <a:pt x="2006" y="3830"/>
                    </a:lnTo>
                    <a:lnTo>
                      <a:pt x="2009" y="3822"/>
                    </a:lnTo>
                    <a:lnTo>
                      <a:pt x="2010" y="3814"/>
                    </a:lnTo>
                    <a:lnTo>
                      <a:pt x="2010" y="3805"/>
                    </a:lnTo>
                    <a:lnTo>
                      <a:pt x="2010" y="3652"/>
                    </a:lnTo>
                    <a:lnTo>
                      <a:pt x="2010" y="3652"/>
                    </a:lnTo>
                    <a:lnTo>
                      <a:pt x="2009" y="3631"/>
                    </a:lnTo>
                    <a:lnTo>
                      <a:pt x="2006" y="3611"/>
                    </a:lnTo>
                    <a:lnTo>
                      <a:pt x="2001" y="3591"/>
                    </a:lnTo>
                    <a:lnTo>
                      <a:pt x="1994" y="3572"/>
                    </a:lnTo>
                    <a:lnTo>
                      <a:pt x="1985" y="3554"/>
                    </a:lnTo>
                    <a:lnTo>
                      <a:pt x="1975" y="3537"/>
                    </a:lnTo>
                    <a:lnTo>
                      <a:pt x="1963" y="3521"/>
                    </a:lnTo>
                    <a:lnTo>
                      <a:pt x="1950" y="3506"/>
                    </a:lnTo>
                    <a:lnTo>
                      <a:pt x="1936" y="3493"/>
                    </a:lnTo>
                    <a:lnTo>
                      <a:pt x="1919" y="3480"/>
                    </a:lnTo>
                    <a:lnTo>
                      <a:pt x="1902" y="3469"/>
                    </a:lnTo>
                    <a:lnTo>
                      <a:pt x="1885" y="3460"/>
                    </a:lnTo>
                    <a:lnTo>
                      <a:pt x="1866" y="3454"/>
                    </a:lnTo>
                    <a:lnTo>
                      <a:pt x="1847" y="3449"/>
                    </a:lnTo>
                    <a:lnTo>
                      <a:pt x="1826" y="3445"/>
                    </a:lnTo>
                    <a:lnTo>
                      <a:pt x="1805" y="3443"/>
                    </a:lnTo>
                    <a:lnTo>
                      <a:pt x="1805" y="3443"/>
                    </a:lnTo>
                    <a:lnTo>
                      <a:pt x="1806" y="3415"/>
                    </a:lnTo>
                    <a:lnTo>
                      <a:pt x="1809" y="3386"/>
                    </a:lnTo>
                    <a:lnTo>
                      <a:pt x="1813" y="3359"/>
                    </a:lnTo>
                    <a:lnTo>
                      <a:pt x="1818" y="3333"/>
                    </a:lnTo>
                    <a:lnTo>
                      <a:pt x="1818" y="3333"/>
                    </a:lnTo>
                    <a:lnTo>
                      <a:pt x="1826" y="3305"/>
                    </a:lnTo>
                    <a:lnTo>
                      <a:pt x="1834" y="3277"/>
                    </a:lnTo>
                    <a:lnTo>
                      <a:pt x="1841" y="3253"/>
                    </a:lnTo>
                    <a:lnTo>
                      <a:pt x="1850" y="3228"/>
                    </a:lnTo>
                    <a:lnTo>
                      <a:pt x="1861" y="3206"/>
                    </a:lnTo>
                    <a:lnTo>
                      <a:pt x="1870" y="3185"/>
                    </a:lnTo>
                    <a:lnTo>
                      <a:pt x="1880" y="3166"/>
                    </a:lnTo>
                    <a:lnTo>
                      <a:pt x="1892" y="3148"/>
                    </a:lnTo>
                    <a:lnTo>
                      <a:pt x="1904" y="3131"/>
                    </a:lnTo>
                    <a:lnTo>
                      <a:pt x="1917" y="3117"/>
                    </a:lnTo>
                    <a:lnTo>
                      <a:pt x="1930" y="3102"/>
                    </a:lnTo>
                    <a:lnTo>
                      <a:pt x="1944" y="3089"/>
                    </a:lnTo>
                    <a:lnTo>
                      <a:pt x="1958" y="3078"/>
                    </a:lnTo>
                    <a:lnTo>
                      <a:pt x="1974" y="3067"/>
                    </a:lnTo>
                    <a:lnTo>
                      <a:pt x="1991" y="3058"/>
                    </a:lnTo>
                    <a:lnTo>
                      <a:pt x="2007" y="3051"/>
                    </a:lnTo>
                    <a:lnTo>
                      <a:pt x="2026" y="3044"/>
                    </a:lnTo>
                    <a:lnTo>
                      <a:pt x="2044" y="3038"/>
                    </a:lnTo>
                    <a:lnTo>
                      <a:pt x="2064" y="3032"/>
                    </a:lnTo>
                    <a:lnTo>
                      <a:pt x="2085" y="3028"/>
                    </a:lnTo>
                    <a:lnTo>
                      <a:pt x="2107" y="3026"/>
                    </a:lnTo>
                    <a:lnTo>
                      <a:pt x="2131" y="3025"/>
                    </a:lnTo>
                    <a:lnTo>
                      <a:pt x="2154" y="3023"/>
                    </a:lnTo>
                    <a:lnTo>
                      <a:pt x="2180" y="3023"/>
                    </a:lnTo>
                    <a:lnTo>
                      <a:pt x="2233" y="3025"/>
                    </a:lnTo>
                    <a:lnTo>
                      <a:pt x="2291" y="3030"/>
                    </a:lnTo>
                    <a:lnTo>
                      <a:pt x="2355" y="3038"/>
                    </a:lnTo>
                    <a:lnTo>
                      <a:pt x="2425" y="3049"/>
                    </a:lnTo>
                    <a:lnTo>
                      <a:pt x="2425" y="3049"/>
                    </a:lnTo>
                    <a:lnTo>
                      <a:pt x="2453" y="3053"/>
                    </a:lnTo>
                    <a:lnTo>
                      <a:pt x="2482" y="3056"/>
                    </a:lnTo>
                    <a:lnTo>
                      <a:pt x="2507" y="3056"/>
                    </a:lnTo>
                    <a:lnTo>
                      <a:pt x="2531" y="3056"/>
                    </a:lnTo>
                    <a:lnTo>
                      <a:pt x="2553" y="3053"/>
                    </a:lnTo>
                    <a:lnTo>
                      <a:pt x="2574" y="3051"/>
                    </a:lnTo>
                    <a:lnTo>
                      <a:pt x="2592" y="3045"/>
                    </a:lnTo>
                    <a:lnTo>
                      <a:pt x="2609" y="3039"/>
                    </a:lnTo>
                    <a:lnTo>
                      <a:pt x="2626" y="3032"/>
                    </a:lnTo>
                    <a:lnTo>
                      <a:pt x="2640" y="3025"/>
                    </a:lnTo>
                    <a:lnTo>
                      <a:pt x="2653" y="3016"/>
                    </a:lnTo>
                    <a:lnTo>
                      <a:pt x="2665" y="3005"/>
                    </a:lnTo>
                    <a:lnTo>
                      <a:pt x="2675" y="2995"/>
                    </a:lnTo>
                    <a:lnTo>
                      <a:pt x="2684" y="2984"/>
                    </a:lnTo>
                    <a:lnTo>
                      <a:pt x="2693" y="2971"/>
                    </a:lnTo>
                    <a:lnTo>
                      <a:pt x="2701" y="2960"/>
                    </a:lnTo>
                    <a:lnTo>
                      <a:pt x="2708" y="2947"/>
                    </a:lnTo>
                    <a:lnTo>
                      <a:pt x="2713" y="2933"/>
                    </a:lnTo>
                    <a:lnTo>
                      <a:pt x="2718" y="2920"/>
                    </a:lnTo>
                    <a:lnTo>
                      <a:pt x="2722" y="2905"/>
                    </a:lnTo>
                    <a:lnTo>
                      <a:pt x="2728" y="2877"/>
                    </a:lnTo>
                    <a:lnTo>
                      <a:pt x="2732" y="2848"/>
                    </a:lnTo>
                    <a:lnTo>
                      <a:pt x="2735" y="2820"/>
                    </a:lnTo>
                    <a:lnTo>
                      <a:pt x="2736" y="2793"/>
                    </a:lnTo>
                    <a:lnTo>
                      <a:pt x="2739" y="2745"/>
                    </a:lnTo>
                    <a:lnTo>
                      <a:pt x="2739" y="2745"/>
                    </a:lnTo>
                    <a:lnTo>
                      <a:pt x="2740" y="2725"/>
                    </a:lnTo>
                    <a:lnTo>
                      <a:pt x="2743" y="2708"/>
                    </a:lnTo>
                    <a:lnTo>
                      <a:pt x="2748" y="2694"/>
                    </a:lnTo>
                    <a:lnTo>
                      <a:pt x="2752" y="2682"/>
                    </a:lnTo>
                    <a:lnTo>
                      <a:pt x="2757" y="2672"/>
                    </a:lnTo>
                    <a:lnTo>
                      <a:pt x="2763" y="2663"/>
                    </a:lnTo>
                    <a:lnTo>
                      <a:pt x="2770" y="2656"/>
                    </a:lnTo>
                    <a:lnTo>
                      <a:pt x="2778" y="2650"/>
                    </a:lnTo>
                    <a:lnTo>
                      <a:pt x="2792" y="2640"/>
                    </a:lnTo>
                    <a:lnTo>
                      <a:pt x="2806" y="2630"/>
                    </a:lnTo>
                    <a:lnTo>
                      <a:pt x="2813" y="2624"/>
                    </a:lnTo>
                    <a:lnTo>
                      <a:pt x="2819" y="2619"/>
                    </a:lnTo>
                    <a:lnTo>
                      <a:pt x="2824" y="2611"/>
                    </a:lnTo>
                    <a:lnTo>
                      <a:pt x="2830" y="2602"/>
                    </a:lnTo>
                    <a:lnTo>
                      <a:pt x="2830" y="2602"/>
                    </a:lnTo>
                    <a:lnTo>
                      <a:pt x="2835" y="2590"/>
                    </a:lnTo>
                    <a:lnTo>
                      <a:pt x="2839" y="2580"/>
                    </a:lnTo>
                    <a:lnTo>
                      <a:pt x="2841" y="2570"/>
                    </a:lnTo>
                    <a:lnTo>
                      <a:pt x="2842" y="2560"/>
                    </a:lnTo>
                    <a:lnTo>
                      <a:pt x="2842" y="2550"/>
                    </a:lnTo>
                    <a:lnTo>
                      <a:pt x="2841" y="2542"/>
                    </a:lnTo>
                    <a:lnTo>
                      <a:pt x="2839" y="2533"/>
                    </a:lnTo>
                    <a:lnTo>
                      <a:pt x="2836" y="2525"/>
                    </a:lnTo>
                    <a:lnTo>
                      <a:pt x="2832" y="2519"/>
                    </a:lnTo>
                    <a:lnTo>
                      <a:pt x="2827" y="2512"/>
                    </a:lnTo>
                    <a:lnTo>
                      <a:pt x="2822" y="2506"/>
                    </a:lnTo>
                    <a:lnTo>
                      <a:pt x="2815" y="2501"/>
                    </a:lnTo>
                    <a:lnTo>
                      <a:pt x="2802" y="2490"/>
                    </a:lnTo>
                    <a:lnTo>
                      <a:pt x="2785" y="2484"/>
                    </a:lnTo>
                    <a:lnTo>
                      <a:pt x="2785" y="2484"/>
                    </a:lnTo>
                    <a:lnTo>
                      <a:pt x="2810" y="2480"/>
                    </a:lnTo>
                    <a:lnTo>
                      <a:pt x="2822" y="2477"/>
                    </a:lnTo>
                    <a:lnTo>
                      <a:pt x="2827" y="2475"/>
                    </a:lnTo>
                    <a:lnTo>
                      <a:pt x="2832" y="2471"/>
                    </a:lnTo>
                    <a:lnTo>
                      <a:pt x="2837" y="2467"/>
                    </a:lnTo>
                    <a:lnTo>
                      <a:pt x="2841" y="2462"/>
                    </a:lnTo>
                    <a:lnTo>
                      <a:pt x="2844" y="2455"/>
                    </a:lnTo>
                    <a:lnTo>
                      <a:pt x="2846" y="2448"/>
                    </a:lnTo>
                    <a:lnTo>
                      <a:pt x="2848" y="2437"/>
                    </a:lnTo>
                    <a:lnTo>
                      <a:pt x="2848" y="2427"/>
                    </a:lnTo>
                    <a:lnTo>
                      <a:pt x="2846" y="2414"/>
                    </a:lnTo>
                    <a:lnTo>
                      <a:pt x="2844" y="2400"/>
                    </a:lnTo>
                    <a:lnTo>
                      <a:pt x="2844" y="2400"/>
                    </a:lnTo>
                    <a:lnTo>
                      <a:pt x="2840" y="2384"/>
                    </a:lnTo>
                    <a:lnTo>
                      <a:pt x="2835" y="2370"/>
                    </a:lnTo>
                    <a:lnTo>
                      <a:pt x="2824" y="2340"/>
                    </a:lnTo>
                    <a:lnTo>
                      <a:pt x="2820" y="2326"/>
                    </a:lnTo>
                    <a:lnTo>
                      <a:pt x="2815" y="2310"/>
                    </a:lnTo>
                    <a:lnTo>
                      <a:pt x="2813" y="2295"/>
                    </a:lnTo>
                    <a:lnTo>
                      <a:pt x="2811" y="2280"/>
                    </a:lnTo>
                    <a:lnTo>
                      <a:pt x="2813" y="2265"/>
                    </a:lnTo>
                    <a:lnTo>
                      <a:pt x="2817" y="2249"/>
                    </a:lnTo>
                    <a:lnTo>
                      <a:pt x="2823" y="2235"/>
                    </a:lnTo>
                    <a:lnTo>
                      <a:pt x="2827" y="2227"/>
                    </a:lnTo>
                    <a:lnTo>
                      <a:pt x="2832" y="2219"/>
                    </a:lnTo>
                    <a:lnTo>
                      <a:pt x="2839" y="2212"/>
                    </a:lnTo>
                    <a:lnTo>
                      <a:pt x="2846" y="2205"/>
                    </a:lnTo>
                    <a:lnTo>
                      <a:pt x="2865" y="2190"/>
                    </a:lnTo>
                    <a:lnTo>
                      <a:pt x="2888" y="2175"/>
                    </a:lnTo>
                    <a:lnTo>
                      <a:pt x="2915" y="2161"/>
                    </a:lnTo>
                    <a:lnTo>
                      <a:pt x="2915" y="2161"/>
                    </a:lnTo>
                    <a:lnTo>
                      <a:pt x="2936" y="2151"/>
                    </a:lnTo>
                    <a:lnTo>
                      <a:pt x="2954" y="2140"/>
                    </a:lnTo>
                    <a:lnTo>
                      <a:pt x="2970" y="2130"/>
                    </a:lnTo>
                    <a:lnTo>
                      <a:pt x="2981" y="2120"/>
                    </a:lnTo>
                    <a:lnTo>
                      <a:pt x="2992" y="2108"/>
                    </a:lnTo>
                    <a:lnTo>
                      <a:pt x="2998" y="2095"/>
                    </a:lnTo>
                    <a:lnTo>
                      <a:pt x="3001" y="2082"/>
                    </a:lnTo>
                    <a:lnTo>
                      <a:pt x="3002" y="2068"/>
                    </a:lnTo>
                    <a:lnTo>
                      <a:pt x="3001" y="2051"/>
                    </a:lnTo>
                    <a:lnTo>
                      <a:pt x="2996" y="2033"/>
                    </a:lnTo>
                    <a:lnTo>
                      <a:pt x="2989" y="2013"/>
                    </a:lnTo>
                    <a:lnTo>
                      <a:pt x="2980" y="1990"/>
                    </a:lnTo>
                    <a:lnTo>
                      <a:pt x="2967" y="1965"/>
                    </a:lnTo>
                    <a:lnTo>
                      <a:pt x="2953" y="1937"/>
                    </a:lnTo>
                    <a:lnTo>
                      <a:pt x="2915" y="1871"/>
                    </a:lnTo>
                    <a:lnTo>
                      <a:pt x="2915" y="1871"/>
                    </a:lnTo>
                    <a:close/>
                    <a:moveTo>
                      <a:pt x="2157" y="1601"/>
                    </a:moveTo>
                    <a:lnTo>
                      <a:pt x="2157" y="1601"/>
                    </a:lnTo>
                    <a:lnTo>
                      <a:pt x="2121" y="1618"/>
                    </a:lnTo>
                    <a:lnTo>
                      <a:pt x="2086" y="1632"/>
                    </a:lnTo>
                    <a:lnTo>
                      <a:pt x="2050" y="1644"/>
                    </a:lnTo>
                    <a:lnTo>
                      <a:pt x="2014" y="1653"/>
                    </a:lnTo>
                    <a:lnTo>
                      <a:pt x="2014" y="1653"/>
                    </a:lnTo>
                    <a:lnTo>
                      <a:pt x="2005" y="1685"/>
                    </a:lnTo>
                    <a:lnTo>
                      <a:pt x="1993" y="1716"/>
                    </a:lnTo>
                    <a:lnTo>
                      <a:pt x="1980" y="1749"/>
                    </a:lnTo>
                    <a:lnTo>
                      <a:pt x="1966" y="1779"/>
                    </a:lnTo>
                    <a:lnTo>
                      <a:pt x="1950" y="1809"/>
                    </a:lnTo>
                    <a:lnTo>
                      <a:pt x="1932" y="1838"/>
                    </a:lnTo>
                    <a:lnTo>
                      <a:pt x="1913" y="1866"/>
                    </a:lnTo>
                    <a:lnTo>
                      <a:pt x="1893" y="1894"/>
                    </a:lnTo>
                    <a:lnTo>
                      <a:pt x="1871" y="1920"/>
                    </a:lnTo>
                    <a:lnTo>
                      <a:pt x="1848" y="1946"/>
                    </a:lnTo>
                    <a:lnTo>
                      <a:pt x="1823" y="1969"/>
                    </a:lnTo>
                    <a:lnTo>
                      <a:pt x="1797" y="1993"/>
                    </a:lnTo>
                    <a:lnTo>
                      <a:pt x="1769" y="2015"/>
                    </a:lnTo>
                    <a:lnTo>
                      <a:pt x="1740" y="2035"/>
                    </a:lnTo>
                    <a:lnTo>
                      <a:pt x="1710" y="2055"/>
                    </a:lnTo>
                    <a:lnTo>
                      <a:pt x="1679" y="2073"/>
                    </a:lnTo>
                    <a:lnTo>
                      <a:pt x="1679" y="2073"/>
                    </a:lnTo>
                    <a:lnTo>
                      <a:pt x="1649" y="2087"/>
                    </a:lnTo>
                    <a:lnTo>
                      <a:pt x="1621" y="2100"/>
                    </a:lnTo>
                    <a:lnTo>
                      <a:pt x="1591" y="2112"/>
                    </a:lnTo>
                    <a:lnTo>
                      <a:pt x="1563" y="2122"/>
                    </a:lnTo>
                    <a:lnTo>
                      <a:pt x="1533" y="2131"/>
                    </a:lnTo>
                    <a:lnTo>
                      <a:pt x="1503" y="2138"/>
                    </a:lnTo>
                    <a:lnTo>
                      <a:pt x="1472" y="2144"/>
                    </a:lnTo>
                    <a:lnTo>
                      <a:pt x="1442" y="2148"/>
                    </a:lnTo>
                    <a:lnTo>
                      <a:pt x="1412" y="2152"/>
                    </a:lnTo>
                    <a:lnTo>
                      <a:pt x="1381" y="2153"/>
                    </a:lnTo>
                    <a:lnTo>
                      <a:pt x="1351" y="2153"/>
                    </a:lnTo>
                    <a:lnTo>
                      <a:pt x="1321" y="2152"/>
                    </a:lnTo>
                    <a:lnTo>
                      <a:pt x="1292" y="2151"/>
                    </a:lnTo>
                    <a:lnTo>
                      <a:pt x="1262" y="2147"/>
                    </a:lnTo>
                    <a:lnTo>
                      <a:pt x="1232" y="2142"/>
                    </a:lnTo>
                    <a:lnTo>
                      <a:pt x="1202" y="2135"/>
                    </a:lnTo>
                    <a:lnTo>
                      <a:pt x="1174" y="2129"/>
                    </a:lnTo>
                    <a:lnTo>
                      <a:pt x="1145" y="2120"/>
                    </a:lnTo>
                    <a:lnTo>
                      <a:pt x="1117" y="2109"/>
                    </a:lnTo>
                    <a:lnTo>
                      <a:pt x="1089" y="2099"/>
                    </a:lnTo>
                    <a:lnTo>
                      <a:pt x="1062" y="2086"/>
                    </a:lnTo>
                    <a:lnTo>
                      <a:pt x="1035" y="2073"/>
                    </a:lnTo>
                    <a:lnTo>
                      <a:pt x="1009" y="2057"/>
                    </a:lnTo>
                    <a:lnTo>
                      <a:pt x="983" y="2042"/>
                    </a:lnTo>
                    <a:lnTo>
                      <a:pt x="958" y="2025"/>
                    </a:lnTo>
                    <a:lnTo>
                      <a:pt x="934" y="2007"/>
                    </a:lnTo>
                    <a:lnTo>
                      <a:pt x="910" y="1987"/>
                    </a:lnTo>
                    <a:lnTo>
                      <a:pt x="888" y="1967"/>
                    </a:lnTo>
                    <a:lnTo>
                      <a:pt x="866" y="1945"/>
                    </a:lnTo>
                    <a:lnTo>
                      <a:pt x="845" y="1923"/>
                    </a:lnTo>
                    <a:lnTo>
                      <a:pt x="825" y="1898"/>
                    </a:lnTo>
                    <a:lnTo>
                      <a:pt x="807" y="1873"/>
                    </a:lnTo>
                    <a:lnTo>
                      <a:pt x="807" y="1873"/>
                    </a:lnTo>
                    <a:lnTo>
                      <a:pt x="772" y="1880"/>
                    </a:lnTo>
                    <a:lnTo>
                      <a:pt x="738" y="1884"/>
                    </a:lnTo>
                    <a:lnTo>
                      <a:pt x="704" y="1884"/>
                    </a:lnTo>
                    <a:lnTo>
                      <a:pt x="670" y="1882"/>
                    </a:lnTo>
                    <a:lnTo>
                      <a:pt x="637" y="1877"/>
                    </a:lnTo>
                    <a:lnTo>
                      <a:pt x="604" y="1869"/>
                    </a:lnTo>
                    <a:lnTo>
                      <a:pt x="572" y="1860"/>
                    </a:lnTo>
                    <a:lnTo>
                      <a:pt x="541" y="1847"/>
                    </a:lnTo>
                    <a:lnTo>
                      <a:pt x="511" y="1832"/>
                    </a:lnTo>
                    <a:lnTo>
                      <a:pt x="481" y="1815"/>
                    </a:lnTo>
                    <a:lnTo>
                      <a:pt x="454" y="1796"/>
                    </a:lnTo>
                    <a:lnTo>
                      <a:pt x="428" y="1774"/>
                    </a:lnTo>
                    <a:lnTo>
                      <a:pt x="403" y="1749"/>
                    </a:lnTo>
                    <a:lnTo>
                      <a:pt x="381" y="1722"/>
                    </a:lnTo>
                    <a:lnTo>
                      <a:pt x="360" y="1693"/>
                    </a:lnTo>
                    <a:lnTo>
                      <a:pt x="342" y="1662"/>
                    </a:lnTo>
                    <a:lnTo>
                      <a:pt x="342" y="1662"/>
                    </a:lnTo>
                    <a:lnTo>
                      <a:pt x="332" y="1643"/>
                    </a:lnTo>
                    <a:lnTo>
                      <a:pt x="323" y="1623"/>
                    </a:lnTo>
                    <a:lnTo>
                      <a:pt x="316" y="1604"/>
                    </a:lnTo>
                    <a:lnTo>
                      <a:pt x="310" y="1583"/>
                    </a:lnTo>
                    <a:lnTo>
                      <a:pt x="303" y="1563"/>
                    </a:lnTo>
                    <a:lnTo>
                      <a:pt x="300" y="1543"/>
                    </a:lnTo>
                    <a:lnTo>
                      <a:pt x="296" y="1522"/>
                    </a:lnTo>
                    <a:lnTo>
                      <a:pt x="294" y="1503"/>
                    </a:lnTo>
                    <a:lnTo>
                      <a:pt x="292" y="1482"/>
                    </a:lnTo>
                    <a:lnTo>
                      <a:pt x="292" y="1461"/>
                    </a:lnTo>
                    <a:lnTo>
                      <a:pt x="293" y="1442"/>
                    </a:lnTo>
                    <a:lnTo>
                      <a:pt x="294" y="1421"/>
                    </a:lnTo>
                    <a:lnTo>
                      <a:pt x="297" y="1400"/>
                    </a:lnTo>
                    <a:lnTo>
                      <a:pt x="301" y="1381"/>
                    </a:lnTo>
                    <a:lnTo>
                      <a:pt x="305" y="1361"/>
                    </a:lnTo>
                    <a:lnTo>
                      <a:pt x="310" y="1342"/>
                    </a:lnTo>
                    <a:lnTo>
                      <a:pt x="316" y="1322"/>
                    </a:lnTo>
                    <a:lnTo>
                      <a:pt x="324" y="1304"/>
                    </a:lnTo>
                    <a:lnTo>
                      <a:pt x="332" y="1285"/>
                    </a:lnTo>
                    <a:lnTo>
                      <a:pt x="341" y="1267"/>
                    </a:lnTo>
                    <a:lnTo>
                      <a:pt x="351" y="1250"/>
                    </a:lnTo>
                    <a:lnTo>
                      <a:pt x="362" y="1232"/>
                    </a:lnTo>
                    <a:lnTo>
                      <a:pt x="373" y="1215"/>
                    </a:lnTo>
                    <a:lnTo>
                      <a:pt x="385" y="1199"/>
                    </a:lnTo>
                    <a:lnTo>
                      <a:pt x="399" y="1184"/>
                    </a:lnTo>
                    <a:lnTo>
                      <a:pt x="414" y="1168"/>
                    </a:lnTo>
                    <a:lnTo>
                      <a:pt x="428" y="1154"/>
                    </a:lnTo>
                    <a:lnTo>
                      <a:pt x="443" y="1141"/>
                    </a:lnTo>
                    <a:lnTo>
                      <a:pt x="460" y="1128"/>
                    </a:lnTo>
                    <a:lnTo>
                      <a:pt x="477" y="1115"/>
                    </a:lnTo>
                    <a:lnTo>
                      <a:pt x="495" y="1103"/>
                    </a:lnTo>
                    <a:lnTo>
                      <a:pt x="515" y="1093"/>
                    </a:lnTo>
                    <a:lnTo>
                      <a:pt x="515" y="1093"/>
                    </a:lnTo>
                    <a:lnTo>
                      <a:pt x="529" y="1085"/>
                    </a:lnTo>
                    <a:lnTo>
                      <a:pt x="542" y="1080"/>
                    </a:lnTo>
                    <a:lnTo>
                      <a:pt x="542" y="1080"/>
                    </a:lnTo>
                    <a:lnTo>
                      <a:pt x="543" y="1036"/>
                    </a:lnTo>
                    <a:lnTo>
                      <a:pt x="547" y="992"/>
                    </a:lnTo>
                    <a:lnTo>
                      <a:pt x="554" y="949"/>
                    </a:lnTo>
                    <a:lnTo>
                      <a:pt x="563" y="906"/>
                    </a:lnTo>
                    <a:lnTo>
                      <a:pt x="574" y="865"/>
                    </a:lnTo>
                    <a:lnTo>
                      <a:pt x="590" y="825"/>
                    </a:lnTo>
                    <a:lnTo>
                      <a:pt x="608" y="784"/>
                    </a:lnTo>
                    <a:lnTo>
                      <a:pt x="628" y="745"/>
                    </a:lnTo>
                    <a:lnTo>
                      <a:pt x="651" y="709"/>
                    </a:lnTo>
                    <a:lnTo>
                      <a:pt x="677" y="673"/>
                    </a:lnTo>
                    <a:lnTo>
                      <a:pt x="704" y="639"/>
                    </a:lnTo>
                    <a:lnTo>
                      <a:pt x="735" y="607"/>
                    </a:lnTo>
                    <a:lnTo>
                      <a:pt x="752" y="591"/>
                    </a:lnTo>
                    <a:lnTo>
                      <a:pt x="769" y="577"/>
                    </a:lnTo>
                    <a:lnTo>
                      <a:pt x="786" y="563"/>
                    </a:lnTo>
                    <a:lnTo>
                      <a:pt x="804" y="548"/>
                    </a:lnTo>
                    <a:lnTo>
                      <a:pt x="822" y="535"/>
                    </a:lnTo>
                    <a:lnTo>
                      <a:pt x="842" y="522"/>
                    </a:lnTo>
                    <a:lnTo>
                      <a:pt x="862" y="511"/>
                    </a:lnTo>
                    <a:lnTo>
                      <a:pt x="882" y="499"/>
                    </a:lnTo>
                    <a:lnTo>
                      <a:pt x="882" y="499"/>
                    </a:lnTo>
                    <a:lnTo>
                      <a:pt x="908" y="486"/>
                    </a:lnTo>
                    <a:lnTo>
                      <a:pt x="934" y="474"/>
                    </a:lnTo>
                    <a:lnTo>
                      <a:pt x="961" y="464"/>
                    </a:lnTo>
                    <a:lnTo>
                      <a:pt x="987" y="455"/>
                    </a:lnTo>
                    <a:lnTo>
                      <a:pt x="1014" y="447"/>
                    </a:lnTo>
                    <a:lnTo>
                      <a:pt x="1040" y="439"/>
                    </a:lnTo>
                    <a:lnTo>
                      <a:pt x="1067" y="434"/>
                    </a:lnTo>
                    <a:lnTo>
                      <a:pt x="1094" y="430"/>
                    </a:lnTo>
                    <a:lnTo>
                      <a:pt x="1122" y="427"/>
                    </a:lnTo>
                    <a:lnTo>
                      <a:pt x="1149" y="424"/>
                    </a:lnTo>
                    <a:lnTo>
                      <a:pt x="1176" y="424"/>
                    </a:lnTo>
                    <a:lnTo>
                      <a:pt x="1203" y="424"/>
                    </a:lnTo>
                    <a:lnTo>
                      <a:pt x="1231" y="425"/>
                    </a:lnTo>
                    <a:lnTo>
                      <a:pt x="1257" y="428"/>
                    </a:lnTo>
                    <a:lnTo>
                      <a:pt x="1284" y="432"/>
                    </a:lnTo>
                    <a:lnTo>
                      <a:pt x="1310" y="436"/>
                    </a:lnTo>
                    <a:lnTo>
                      <a:pt x="1337" y="442"/>
                    </a:lnTo>
                    <a:lnTo>
                      <a:pt x="1363" y="449"/>
                    </a:lnTo>
                    <a:lnTo>
                      <a:pt x="1389" y="456"/>
                    </a:lnTo>
                    <a:lnTo>
                      <a:pt x="1413" y="465"/>
                    </a:lnTo>
                    <a:lnTo>
                      <a:pt x="1438" y="476"/>
                    </a:lnTo>
                    <a:lnTo>
                      <a:pt x="1463" y="486"/>
                    </a:lnTo>
                    <a:lnTo>
                      <a:pt x="1487" y="499"/>
                    </a:lnTo>
                    <a:lnTo>
                      <a:pt x="1511" y="512"/>
                    </a:lnTo>
                    <a:lnTo>
                      <a:pt x="1534" y="526"/>
                    </a:lnTo>
                    <a:lnTo>
                      <a:pt x="1556" y="542"/>
                    </a:lnTo>
                    <a:lnTo>
                      <a:pt x="1578" y="557"/>
                    </a:lnTo>
                    <a:lnTo>
                      <a:pt x="1599" y="574"/>
                    </a:lnTo>
                    <a:lnTo>
                      <a:pt x="1620" y="592"/>
                    </a:lnTo>
                    <a:lnTo>
                      <a:pt x="1640" y="612"/>
                    </a:lnTo>
                    <a:lnTo>
                      <a:pt x="1659" y="631"/>
                    </a:lnTo>
                    <a:lnTo>
                      <a:pt x="1678" y="652"/>
                    </a:lnTo>
                    <a:lnTo>
                      <a:pt x="1678" y="652"/>
                    </a:lnTo>
                    <a:lnTo>
                      <a:pt x="1701" y="642"/>
                    </a:lnTo>
                    <a:lnTo>
                      <a:pt x="1726" y="633"/>
                    </a:lnTo>
                    <a:lnTo>
                      <a:pt x="1751" y="624"/>
                    </a:lnTo>
                    <a:lnTo>
                      <a:pt x="1775" y="617"/>
                    </a:lnTo>
                    <a:lnTo>
                      <a:pt x="1800" y="612"/>
                    </a:lnTo>
                    <a:lnTo>
                      <a:pt x="1825" y="607"/>
                    </a:lnTo>
                    <a:lnTo>
                      <a:pt x="1850" y="604"/>
                    </a:lnTo>
                    <a:lnTo>
                      <a:pt x="1875" y="602"/>
                    </a:lnTo>
                    <a:lnTo>
                      <a:pt x="1900" y="600"/>
                    </a:lnTo>
                    <a:lnTo>
                      <a:pt x="1926" y="602"/>
                    </a:lnTo>
                    <a:lnTo>
                      <a:pt x="1950" y="603"/>
                    </a:lnTo>
                    <a:lnTo>
                      <a:pt x="1975" y="605"/>
                    </a:lnTo>
                    <a:lnTo>
                      <a:pt x="2000" y="609"/>
                    </a:lnTo>
                    <a:lnTo>
                      <a:pt x="2023" y="615"/>
                    </a:lnTo>
                    <a:lnTo>
                      <a:pt x="2048" y="620"/>
                    </a:lnTo>
                    <a:lnTo>
                      <a:pt x="2071" y="627"/>
                    </a:lnTo>
                    <a:lnTo>
                      <a:pt x="2094" y="635"/>
                    </a:lnTo>
                    <a:lnTo>
                      <a:pt x="2118" y="644"/>
                    </a:lnTo>
                    <a:lnTo>
                      <a:pt x="2140" y="655"/>
                    </a:lnTo>
                    <a:lnTo>
                      <a:pt x="2162" y="666"/>
                    </a:lnTo>
                    <a:lnTo>
                      <a:pt x="2184" y="679"/>
                    </a:lnTo>
                    <a:lnTo>
                      <a:pt x="2204" y="692"/>
                    </a:lnTo>
                    <a:lnTo>
                      <a:pt x="2225" y="707"/>
                    </a:lnTo>
                    <a:lnTo>
                      <a:pt x="2245" y="722"/>
                    </a:lnTo>
                    <a:lnTo>
                      <a:pt x="2264" y="739"/>
                    </a:lnTo>
                    <a:lnTo>
                      <a:pt x="2282" y="757"/>
                    </a:lnTo>
                    <a:lnTo>
                      <a:pt x="2299" y="775"/>
                    </a:lnTo>
                    <a:lnTo>
                      <a:pt x="2316" y="795"/>
                    </a:lnTo>
                    <a:lnTo>
                      <a:pt x="2333" y="815"/>
                    </a:lnTo>
                    <a:lnTo>
                      <a:pt x="2347" y="836"/>
                    </a:lnTo>
                    <a:lnTo>
                      <a:pt x="2361" y="858"/>
                    </a:lnTo>
                    <a:lnTo>
                      <a:pt x="2374" y="882"/>
                    </a:lnTo>
                    <a:lnTo>
                      <a:pt x="2374" y="882"/>
                    </a:lnTo>
                    <a:lnTo>
                      <a:pt x="2387" y="906"/>
                    </a:lnTo>
                    <a:lnTo>
                      <a:pt x="2398" y="931"/>
                    </a:lnTo>
                    <a:lnTo>
                      <a:pt x="2408" y="955"/>
                    </a:lnTo>
                    <a:lnTo>
                      <a:pt x="2416" y="981"/>
                    </a:lnTo>
                    <a:lnTo>
                      <a:pt x="2422" y="1006"/>
                    </a:lnTo>
                    <a:lnTo>
                      <a:pt x="2428" y="1032"/>
                    </a:lnTo>
                    <a:lnTo>
                      <a:pt x="2433" y="1058"/>
                    </a:lnTo>
                    <a:lnTo>
                      <a:pt x="2435" y="1084"/>
                    </a:lnTo>
                    <a:lnTo>
                      <a:pt x="2437" y="1110"/>
                    </a:lnTo>
                    <a:lnTo>
                      <a:pt x="2438" y="1136"/>
                    </a:lnTo>
                    <a:lnTo>
                      <a:pt x="2437" y="1162"/>
                    </a:lnTo>
                    <a:lnTo>
                      <a:pt x="2435" y="1186"/>
                    </a:lnTo>
                    <a:lnTo>
                      <a:pt x="2431" y="1212"/>
                    </a:lnTo>
                    <a:lnTo>
                      <a:pt x="2428" y="1237"/>
                    </a:lnTo>
                    <a:lnTo>
                      <a:pt x="2421" y="1261"/>
                    </a:lnTo>
                    <a:lnTo>
                      <a:pt x="2415" y="1286"/>
                    </a:lnTo>
                    <a:lnTo>
                      <a:pt x="2407" y="1311"/>
                    </a:lnTo>
                    <a:lnTo>
                      <a:pt x="2398" y="1335"/>
                    </a:lnTo>
                    <a:lnTo>
                      <a:pt x="2387" y="1359"/>
                    </a:lnTo>
                    <a:lnTo>
                      <a:pt x="2376" y="1381"/>
                    </a:lnTo>
                    <a:lnTo>
                      <a:pt x="2363" y="1404"/>
                    </a:lnTo>
                    <a:lnTo>
                      <a:pt x="2350" y="1425"/>
                    </a:lnTo>
                    <a:lnTo>
                      <a:pt x="2335" y="1447"/>
                    </a:lnTo>
                    <a:lnTo>
                      <a:pt x="2319" y="1468"/>
                    </a:lnTo>
                    <a:lnTo>
                      <a:pt x="2303" y="1487"/>
                    </a:lnTo>
                    <a:lnTo>
                      <a:pt x="2285" y="1505"/>
                    </a:lnTo>
                    <a:lnTo>
                      <a:pt x="2265" y="1525"/>
                    </a:lnTo>
                    <a:lnTo>
                      <a:pt x="2246" y="1541"/>
                    </a:lnTo>
                    <a:lnTo>
                      <a:pt x="2225" y="1558"/>
                    </a:lnTo>
                    <a:lnTo>
                      <a:pt x="2203" y="1574"/>
                    </a:lnTo>
                    <a:lnTo>
                      <a:pt x="2180" y="1588"/>
                    </a:lnTo>
                    <a:lnTo>
                      <a:pt x="2157" y="1601"/>
                    </a:lnTo>
                    <a:lnTo>
                      <a:pt x="2157" y="16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1800" kern="0">
                  <a:solidFill>
                    <a:sysClr val="windowText" lastClr="000000"/>
                  </a:solidFill>
                  <a:cs typeface="Arial" charset="0"/>
                </a:endParaRPr>
              </a:p>
            </p:txBody>
          </p:sp>
        </p:grpSp>
        <p:pic>
          <p:nvPicPr>
            <p:cNvPr id="349" name="Picture 348" descr="Server 1.png"/>
            <p:cNvPicPr>
              <a:picLocks noChangeAspect="1"/>
            </p:cNvPicPr>
            <p:nvPr/>
          </p:nvPicPr>
          <p:blipFill>
            <a:blip r:embed="rId7" cstate="print"/>
            <a:stretch>
              <a:fillRect/>
            </a:stretch>
          </p:blipFill>
          <p:spPr>
            <a:xfrm>
              <a:off x="5560088" y="2287929"/>
              <a:ext cx="243643" cy="421768"/>
            </a:xfrm>
            <a:prstGeom prst="rect">
              <a:avLst/>
            </a:prstGeom>
          </p:spPr>
        </p:pic>
      </p:grpSp>
      <p:grpSp>
        <p:nvGrpSpPr>
          <p:cNvPr id="11" name="Group 6"/>
          <p:cNvGrpSpPr/>
          <p:nvPr/>
        </p:nvGrpSpPr>
        <p:grpSpPr>
          <a:xfrm>
            <a:off x="2228107" y="2471167"/>
            <a:ext cx="3585137" cy="1169861"/>
            <a:chOff x="2075952" y="3078971"/>
            <a:chExt cx="3150079" cy="1054768"/>
          </a:xfrm>
        </p:grpSpPr>
        <p:sp>
          <p:nvSpPr>
            <p:cNvPr id="332" name="Oval 331"/>
            <p:cNvSpPr/>
            <p:nvPr/>
          </p:nvSpPr>
          <p:spPr>
            <a:xfrm>
              <a:off x="4720938" y="3335938"/>
              <a:ext cx="276606" cy="94133"/>
            </a:xfrm>
            <a:prstGeom prst="ellipse">
              <a:avLst/>
            </a:prstGeom>
            <a:noFill/>
            <a:ln w="12700" cap="rnd" cmpd="sng" algn="ctr">
              <a:solidFill>
                <a:srgbClr val="FFFFFF"/>
              </a:solidFill>
              <a:prstDash val="solid"/>
            </a:ln>
            <a:effectLst/>
          </p:spPr>
          <p:txBody>
            <a:bodyPr lIns="109660" tIns="54834" rIns="109660" bIns="54834" rtlCol="0" anchor="ctr"/>
            <a:lstStyle/>
            <a:p>
              <a:pPr algn="ctr" defTabSz="1096620" fontAlgn="base">
                <a:spcBef>
                  <a:spcPct val="0"/>
                </a:spcBef>
                <a:spcAft>
                  <a:spcPct val="0"/>
                </a:spcAft>
              </a:pPr>
              <a:endParaRPr lang="en-US" sz="2200" kern="0" dirty="0">
                <a:solidFill>
                  <a:srgbClr val="282828"/>
                </a:solidFill>
                <a:cs typeface="Arial" charset="0"/>
              </a:endParaRPr>
            </a:p>
          </p:txBody>
        </p:sp>
        <p:cxnSp>
          <p:nvCxnSpPr>
            <p:cNvPr id="333" name="Straight Arrow Connector 332"/>
            <p:cNvCxnSpPr>
              <a:stCxn id="332" idx="2"/>
            </p:cNvCxnSpPr>
            <p:nvPr/>
          </p:nvCxnSpPr>
          <p:spPr bwMode="auto">
            <a:xfrm flipH="1" flipV="1">
              <a:off x="4061494" y="3378022"/>
              <a:ext cx="659445" cy="4983"/>
            </a:xfrm>
            <a:prstGeom prst="straightConnector1">
              <a:avLst/>
            </a:prstGeom>
            <a:noFill/>
            <a:ln w="28575" cap="rnd">
              <a:solidFill>
                <a:srgbClr val="FFFFFF"/>
              </a:solidFill>
              <a:prstDash val="sysDot"/>
              <a:round/>
              <a:headEnd/>
              <a:tailEnd type="triangle"/>
            </a:ln>
          </p:spPr>
        </p:cxnSp>
        <p:sp>
          <p:nvSpPr>
            <p:cNvPr id="334" name="TextBox 333"/>
            <p:cNvSpPr txBox="1"/>
            <p:nvPr/>
          </p:nvSpPr>
          <p:spPr>
            <a:xfrm>
              <a:off x="2075952" y="3119264"/>
              <a:ext cx="1963718" cy="528824"/>
            </a:xfrm>
            <a:prstGeom prst="rect">
              <a:avLst/>
            </a:prstGeom>
            <a:solidFill>
              <a:srgbClr val="A8B9C8">
                <a:alpha val="14902"/>
              </a:srgbClr>
            </a:solidFill>
            <a:ln w="25400" cap="flat" cmpd="sng" algn="ctr">
              <a:noFill/>
              <a:prstDash val="solid"/>
            </a:ln>
            <a:effectLst/>
          </p:spPr>
          <p:txBody>
            <a:bodyPr lIns="91408" tIns="91408" rIns="91408" bIns="91440" rtlCol="0" anchor="ctr"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4400" fontAlgn="base">
                <a:spcBef>
                  <a:spcPct val="0"/>
                </a:spcBef>
              </a:pPr>
              <a:r>
                <a:rPr lang="zh-CN" altLang="en-US" sz="1400" kern="0" dirty="0" smtClean="0">
                  <a:solidFill>
                    <a:srgbClr val="FFFFFF"/>
                  </a:solidFill>
                  <a:cs typeface="Arial" charset="0"/>
                </a:rPr>
                <a:t>每个流量的首个数据包都要去到控制器进行分析</a:t>
              </a:r>
              <a:endParaRPr lang="en-US" sz="1400" kern="0" dirty="0">
                <a:solidFill>
                  <a:srgbClr val="FFFFFF"/>
                </a:solidFill>
                <a:cs typeface="Arial" charset="0"/>
              </a:endParaRPr>
            </a:p>
          </p:txBody>
        </p:sp>
        <p:cxnSp>
          <p:nvCxnSpPr>
            <p:cNvPr id="340" name="Straight Connector 339"/>
            <p:cNvCxnSpPr/>
            <p:nvPr/>
          </p:nvCxnSpPr>
          <p:spPr>
            <a:xfrm>
              <a:off x="4039662" y="3106451"/>
              <a:ext cx="0" cy="535356"/>
            </a:xfrm>
            <a:prstGeom prst="line">
              <a:avLst/>
            </a:prstGeom>
            <a:noFill/>
            <a:ln w="38100" cap="flat" cmpd="sng" algn="ctr">
              <a:solidFill>
                <a:schemeClr val="accent4"/>
              </a:solidFill>
              <a:prstDash val="solid"/>
            </a:ln>
            <a:effectLst/>
          </p:spPr>
        </p:cxnSp>
        <p:cxnSp>
          <p:nvCxnSpPr>
            <p:cNvPr id="326" name="Straight Arrow Connector 325"/>
            <p:cNvCxnSpPr/>
            <p:nvPr/>
          </p:nvCxnSpPr>
          <p:spPr bwMode="auto">
            <a:xfrm flipV="1">
              <a:off x="4021102" y="3078971"/>
              <a:ext cx="1204929" cy="1054768"/>
            </a:xfrm>
            <a:prstGeom prst="straightConnector1">
              <a:avLst/>
            </a:prstGeom>
            <a:noFill/>
            <a:ln w="28575" cap="rnd">
              <a:solidFill>
                <a:srgbClr val="FF9539"/>
              </a:solidFill>
              <a:round/>
              <a:headEnd type="triangle"/>
              <a:tailEnd type="triangle"/>
            </a:ln>
          </p:spPr>
        </p:cxnSp>
      </p:grpSp>
      <p:cxnSp>
        <p:nvCxnSpPr>
          <p:cNvPr id="192" name="AutoShape 15"/>
          <p:cNvCxnSpPr>
            <a:cxnSpLocks noChangeShapeType="1"/>
          </p:cNvCxnSpPr>
          <p:nvPr/>
        </p:nvCxnSpPr>
        <p:spPr bwMode="auto">
          <a:xfrm flipH="1">
            <a:off x="7264741" y="3256978"/>
            <a:ext cx="640080" cy="0"/>
          </a:xfrm>
          <a:prstGeom prst="straightConnector1">
            <a:avLst/>
          </a:prstGeom>
          <a:noFill/>
          <a:ln w="19050">
            <a:solidFill>
              <a:srgbClr val="282828">
                <a:lumMod val="75000"/>
                <a:lumOff val="25000"/>
              </a:srgbClr>
            </a:solidFill>
            <a:round/>
            <a:headEnd/>
            <a:tailEnd/>
          </a:ln>
        </p:spPr>
      </p:cxnSp>
      <p:cxnSp>
        <p:nvCxnSpPr>
          <p:cNvPr id="195" name="AutoShape 15"/>
          <p:cNvCxnSpPr>
            <a:cxnSpLocks noChangeShapeType="1"/>
          </p:cNvCxnSpPr>
          <p:nvPr/>
        </p:nvCxnSpPr>
        <p:spPr bwMode="auto">
          <a:xfrm flipH="1">
            <a:off x="7260476" y="4645219"/>
            <a:ext cx="640080" cy="0"/>
          </a:xfrm>
          <a:prstGeom prst="straightConnector1">
            <a:avLst/>
          </a:prstGeom>
          <a:noFill/>
          <a:ln w="19050">
            <a:solidFill>
              <a:srgbClr val="282828">
                <a:lumMod val="75000"/>
                <a:lumOff val="25000"/>
              </a:srgbClr>
            </a:solidFill>
            <a:round/>
            <a:headEnd/>
            <a:tailEnd/>
          </a:ln>
        </p:spPr>
      </p:cxnSp>
      <p:grpSp>
        <p:nvGrpSpPr>
          <p:cNvPr id="19" name="Group 195"/>
          <p:cNvGrpSpPr/>
          <p:nvPr/>
        </p:nvGrpSpPr>
        <p:grpSpPr>
          <a:xfrm>
            <a:off x="4585120" y="3334870"/>
            <a:ext cx="3319907" cy="1413298"/>
            <a:chOff x="3455727" y="3133350"/>
            <a:chExt cx="2917041" cy="1274255"/>
          </a:xfrm>
        </p:grpSpPr>
        <p:cxnSp>
          <p:nvCxnSpPr>
            <p:cNvPr id="197" name="AutoShape 5"/>
            <p:cNvCxnSpPr>
              <a:cxnSpLocks noChangeShapeType="1"/>
            </p:cNvCxnSpPr>
            <p:nvPr/>
          </p:nvCxnSpPr>
          <p:spPr bwMode="auto">
            <a:xfrm>
              <a:off x="3455727" y="3770596"/>
              <a:ext cx="1505468" cy="9399"/>
            </a:xfrm>
            <a:prstGeom prst="straightConnector1">
              <a:avLst/>
            </a:prstGeom>
            <a:noFill/>
            <a:ln w="28575" cap="rnd">
              <a:solidFill>
                <a:srgbClr val="95D050"/>
              </a:solidFill>
              <a:round/>
              <a:headEnd/>
              <a:tailEnd/>
            </a:ln>
          </p:spPr>
        </p:cxnSp>
        <p:cxnSp>
          <p:nvCxnSpPr>
            <p:cNvPr id="198" name="AutoShape 5"/>
            <p:cNvCxnSpPr>
              <a:cxnSpLocks noChangeShapeType="1"/>
            </p:cNvCxnSpPr>
            <p:nvPr/>
          </p:nvCxnSpPr>
          <p:spPr bwMode="auto">
            <a:xfrm rot="21540000">
              <a:off x="5617535" y="3133350"/>
              <a:ext cx="755233" cy="10923"/>
            </a:xfrm>
            <a:prstGeom prst="straightConnector1">
              <a:avLst/>
            </a:prstGeom>
            <a:noFill/>
            <a:ln w="28575" cap="rnd">
              <a:solidFill>
                <a:srgbClr val="95D050"/>
              </a:solidFill>
              <a:round/>
              <a:headEnd/>
              <a:tailEnd/>
            </a:ln>
          </p:spPr>
        </p:cxnSp>
        <p:cxnSp>
          <p:nvCxnSpPr>
            <p:cNvPr id="199" name="AutoShape 5"/>
            <p:cNvCxnSpPr>
              <a:cxnSpLocks noChangeShapeType="1"/>
            </p:cNvCxnSpPr>
            <p:nvPr/>
          </p:nvCxnSpPr>
          <p:spPr bwMode="auto">
            <a:xfrm>
              <a:off x="5469822" y="4336878"/>
              <a:ext cx="888114" cy="10071"/>
            </a:xfrm>
            <a:prstGeom prst="straightConnector1">
              <a:avLst/>
            </a:prstGeom>
            <a:noFill/>
            <a:ln w="28575" cap="rnd">
              <a:solidFill>
                <a:srgbClr val="92D050"/>
              </a:solidFill>
              <a:round/>
              <a:headEnd/>
              <a:tailEnd/>
            </a:ln>
          </p:spPr>
        </p:cxnSp>
        <p:cxnSp>
          <p:nvCxnSpPr>
            <p:cNvPr id="200" name="AutoShape 5"/>
            <p:cNvCxnSpPr>
              <a:cxnSpLocks noChangeShapeType="1"/>
            </p:cNvCxnSpPr>
            <p:nvPr/>
          </p:nvCxnSpPr>
          <p:spPr bwMode="auto">
            <a:xfrm>
              <a:off x="5415528" y="4407603"/>
              <a:ext cx="940023" cy="2"/>
            </a:xfrm>
            <a:prstGeom prst="straightConnector1">
              <a:avLst/>
            </a:prstGeom>
            <a:noFill/>
            <a:ln w="28575" cap="rnd">
              <a:solidFill>
                <a:srgbClr val="92D050"/>
              </a:solidFill>
              <a:round/>
              <a:headEnd/>
              <a:tailEnd/>
            </a:ln>
          </p:spPr>
        </p:cxnSp>
        <p:cxnSp>
          <p:nvCxnSpPr>
            <p:cNvPr id="201" name="AutoShape 4"/>
            <p:cNvCxnSpPr>
              <a:cxnSpLocks noChangeShapeType="1"/>
            </p:cNvCxnSpPr>
            <p:nvPr/>
          </p:nvCxnSpPr>
          <p:spPr bwMode="auto">
            <a:xfrm flipH="1">
              <a:off x="5103175" y="3140561"/>
              <a:ext cx="517218" cy="662227"/>
            </a:xfrm>
            <a:prstGeom prst="straightConnector1">
              <a:avLst/>
            </a:prstGeom>
            <a:noFill/>
            <a:ln w="28575" cap="rnd">
              <a:solidFill>
                <a:srgbClr val="95D050"/>
              </a:solidFill>
              <a:round/>
              <a:headEnd/>
              <a:tailEnd/>
            </a:ln>
          </p:spPr>
        </p:cxnSp>
        <p:cxnSp>
          <p:nvCxnSpPr>
            <p:cNvPr id="202" name="AutoShape 4"/>
            <p:cNvCxnSpPr>
              <a:cxnSpLocks noChangeShapeType="1"/>
            </p:cNvCxnSpPr>
            <p:nvPr/>
          </p:nvCxnSpPr>
          <p:spPr bwMode="auto">
            <a:xfrm flipH="1" flipV="1">
              <a:off x="4958328" y="3777526"/>
              <a:ext cx="460058" cy="630079"/>
            </a:xfrm>
            <a:prstGeom prst="straightConnector1">
              <a:avLst/>
            </a:prstGeom>
            <a:noFill/>
            <a:ln w="28575" cap="rnd">
              <a:solidFill>
                <a:srgbClr val="95D050"/>
              </a:solidFill>
              <a:round/>
              <a:headEnd/>
              <a:tailEnd/>
            </a:ln>
          </p:spPr>
        </p:cxnSp>
        <p:cxnSp>
          <p:nvCxnSpPr>
            <p:cNvPr id="203" name="AutoShape 4"/>
            <p:cNvCxnSpPr>
              <a:cxnSpLocks noChangeShapeType="1"/>
            </p:cNvCxnSpPr>
            <p:nvPr/>
          </p:nvCxnSpPr>
          <p:spPr bwMode="auto">
            <a:xfrm flipH="1" flipV="1">
              <a:off x="5100611" y="3811813"/>
              <a:ext cx="362912" cy="522920"/>
            </a:xfrm>
            <a:prstGeom prst="straightConnector1">
              <a:avLst/>
            </a:prstGeom>
            <a:noFill/>
            <a:ln w="28575" cap="rnd">
              <a:solidFill>
                <a:srgbClr val="95D050"/>
              </a:solidFill>
              <a:round/>
              <a:headEnd/>
              <a:tailEnd/>
            </a:ln>
          </p:spPr>
        </p:cxnSp>
      </p:grpSp>
      <p:grpSp>
        <p:nvGrpSpPr>
          <p:cNvPr id="18" name="Group 172"/>
          <p:cNvGrpSpPr/>
          <p:nvPr/>
        </p:nvGrpSpPr>
        <p:grpSpPr>
          <a:xfrm>
            <a:off x="4582955" y="3184797"/>
            <a:ext cx="3318191" cy="1493093"/>
            <a:chOff x="3367005" y="2931753"/>
            <a:chExt cx="2915531" cy="1346200"/>
          </a:xfrm>
        </p:grpSpPr>
        <p:cxnSp>
          <p:nvCxnSpPr>
            <p:cNvPr id="181" name="AutoShape 4"/>
            <p:cNvCxnSpPr>
              <a:cxnSpLocks noChangeShapeType="1"/>
            </p:cNvCxnSpPr>
            <p:nvPr/>
          </p:nvCxnSpPr>
          <p:spPr bwMode="auto">
            <a:xfrm flipH="1">
              <a:off x="3367005" y="3642505"/>
              <a:ext cx="1682764" cy="0"/>
            </a:xfrm>
            <a:prstGeom prst="straightConnector1">
              <a:avLst/>
            </a:prstGeom>
            <a:noFill/>
            <a:ln w="28575" cap="rnd">
              <a:solidFill>
                <a:srgbClr val="FF9539"/>
              </a:solidFill>
              <a:round/>
              <a:headEnd/>
              <a:tailEnd/>
            </a:ln>
          </p:spPr>
        </p:cxnSp>
        <p:cxnSp>
          <p:nvCxnSpPr>
            <p:cNvPr id="175" name="AutoShape 4"/>
            <p:cNvCxnSpPr>
              <a:cxnSpLocks noChangeShapeType="1"/>
            </p:cNvCxnSpPr>
            <p:nvPr/>
          </p:nvCxnSpPr>
          <p:spPr bwMode="auto">
            <a:xfrm flipH="1" flipV="1">
              <a:off x="5084057" y="3546065"/>
              <a:ext cx="474346" cy="662225"/>
            </a:xfrm>
            <a:prstGeom prst="straightConnector1">
              <a:avLst/>
            </a:prstGeom>
            <a:noFill/>
            <a:ln w="28575" cap="rnd">
              <a:solidFill>
                <a:srgbClr val="FF9539"/>
              </a:solidFill>
              <a:round/>
              <a:headEnd/>
              <a:tailEnd/>
            </a:ln>
          </p:spPr>
        </p:cxnSp>
        <p:cxnSp>
          <p:nvCxnSpPr>
            <p:cNvPr id="174" name="AutoShape 4"/>
            <p:cNvCxnSpPr>
              <a:cxnSpLocks noChangeShapeType="1"/>
            </p:cNvCxnSpPr>
            <p:nvPr/>
          </p:nvCxnSpPr>
          <p:spPr bwMode="auto">
            <a:xfrm flipH="1" flipV="1">
              <a:off x="5046910" y="3642505"/>
              <a:ext cx="457210" cy="627932"/>
            </a:xfrm>
            <a:prstGeom prst="straightConnector1">
              <a:avLst/>
            </a:prstGeom>
            <a:noFill/>
            <a:ln w="28575" cap="rnd">
              <a:solidFill>
                <a:srgbClr val="FF9539"/>
              </a:solidFill>
              <a:round/>
              <a:headEnd/>
              <a:tailEnd/>
            </a:ln>
          </p:spPr>
        </p:cxnSp>
        <p:cxnSp>
          <p:nvCxnSpPr>
            <p:cNvPr id="176" name="AutoShape 4"/>
            <p:cNvCxnSpPr>
              <a:cxnSpLocks noChangeShapeType="1"/>
            </p:cNvCxnSpPr>
            <p:nvPr/>
          </p:nvCxnSpPr>
          <p:spPr bwMode="auto">
            <a:xfrm flipH="1">
              <a:off x="5446960" y="2931753"/>
              <a:ext cx="835576" cy="5665"/>
            </a:xfrm>
            <a:prstGeom prst="straightConnector1">
              <a:avLst/>
            </a:prstGeom>
            <a:noFill/>
            <a:ln w="28575" cap="rnd">
              <a:solidFill>
                <a:srgbClr val="FF9539"/>
              </a:solidFill>
              <a:round/>
              <a:headEnd/>
              <a:tailEnd/>
            </a:ln>
          </p:spPr>
        </p:cxnSp>
        <p:cxnSp>
          <p:nvCxnSpPr>
            <p:cNvPr id="177" name="AutoShape 4"/>
            <p:cNvCxnSpPr>
              <a:cxnSpLocks noChangeShapeType="1"/>
            </p:cNvCxnSpPr>
            <p:nvPr/>
          </p:nvCxnSpPr>
          <p:spPr bwMode="auto">
            <a:xfrm flipH="1">
              <a:off x="4966911" y="2937418"/>
              <a:ext cx="480059" cy="636508"/>
            </a:xfrm>
            <a:prstGeom prst="straightConnector1">
              <a:avLst/>
            </a:prstGeom>
            <a:noFill/>
            <a:ln w="28575" cap="rnd">
              <a:solidFill>
                <a:srgbClr val="FF9539"/>
              </a:solidFill>
              <a:round/>
              <a:headEnd/>
              <a:tailEnd/>
            </a:ln>
          </p:spPr>
        </p:cxnSp>
        <p:cxnSp>
          <p:nvCxnSpPr>
            <p:cNvPr id="178" name="AutoShape 4"/>
            <p:cNvCxnSpPr>
              <a:cxnSpLocks noChangeShapeType="1"/>
            </p:cNvCxnSpPr>
            <p:nvPr/>
          </p:nvCxnSpPr>
          <p:spPr bwMode="auto">
            <a:xfrm flipH="1">
              <a:off x="3367005" y="3577549"/>
              <a:ext cx="1594002" cy="2476"/>
            </a:xfrm>
            <a:prstGeom prst="straightConnector1">
              <a:avLst/>
            </a:prstGeom>
            <a:noFill/>
            <a:ln w="28575" cap="rnd">
              <a:solidFill>
                <a:srgbClr val="FF9539"/>
              </a:solidFill>
              <a:round/>
              <a:headEnd/>
              <a:tailEnd/>
            </a:ln>
          </p:spPr>
        </p:cxnSp>
        <p:cxnSp>
          <p:nvCxnSpPr>
            <p:cNvPr id="179" name="AutoShape 4"/>
            <p:cNvCxnSpPr>
              <a:cxnSpLocks noChangeShapeType="1"/>
            </p:cNvCxnSpPr>
            <p:nvPr/>
          </p:nvCxnSpPr>
          <p:spPr bwMode="auto">
            <a:xfrm flipH="1" flipV="1">
              <a:off x="5508954" y="3003040"/>
              <a:ext cx="771301" cy="4096"/>
            </a:xfrm>
            <a:prstGeom prst="straightConnector1">
              <a:avLst/>
            </a:prstGeom>
            <a:noFill/>
            <a:ln w="28575" cap="rnd">
              <a:solidFill>
                <a:srgbClr val="FF9539"/>
              </a:solidFill>
              <a:round/>
              <a:headEnd/>
              <a:tailEnd/>
            </a:ln>
          </p:spPr>
        </p:cxnSp>
        <p:cxnSp>
          <p:nvCxnSpPr>
            <p:cNvPr id="180" name="AutoShape 4"/>
            <p:cNvCxnSpPr>
              <a:cxnSpLocks noChangeShapeType="1"/>
            </p:cNvCxnSpPr>
            <p:nvPr/>
          </p:nvCxnSpPr>
          <p:spPr bwMode="auto">
            <a:xfrm flipH="1">
              <a:off x="5086925" y="3008141"/>
              <a:ext cx="414337" cy="540067"/>
            </a:xfrm>
            <a:prstGeom prst="straightConnector1">
              <a:avLst/>
            </a:prstGeom>
            <a:noFill/>
            <a:ln w="28575" cap="rnd">
              <a:solidFill>
                <a:srgbClr val="FF9539"/>
              </a:solidFill>
              <a:round/>
              <a:headEnd/>
              <a:tailEnd/>
            </a:ln>
          </p:spPr>
        </p:cxnSp>
        <p:cxnSp>
          <p:nvCxnSpPr>
            <p:cNvPr id="182" name="AutoShape 4"/>
            <p:cNvCxnSpPr>
              <a:cxnSpLocks noChangeShapeType="1"/>
            </p:cNvCxnSpPr>
            <p:nvPr/>
          </p:nvCxnSpPr>
          <p:spPr bwMode="auto">
            <a:xfrm flipH="1" flipV="1">
              <a:off x="5558404" y="4210433"/>
              <a:ext cx="723094" cy="4020"/>
            </a:xfrm>
            <a:prstGeom prst="straightConnector1">
              <a:avLst/>
            </a:prstGeom>
            <a:noFill/>
            <a:ln w="28575" cap="rnd">
              <a:solidFill>
                <a:srgbClr val="FF9539"/>
              </a:solidFill>
              <a:round/>
              <a:headEnd/>
              <a:tailEnd/>
            </a:ln>
          </p:spPr>
        </p:cxnSp>
        <p:cxnSp>
          <p:nvCxnSpPr>
            <p:cNvPr id="183" name="AutoShape 4"/>
            <p:cNvCxnSpPr>
              <a:cxnSpLocks noChangeShapeType="1"/>
            </p:cNvCxnSpPr>
            <p:nvPr/>
          </p:nvCxnSpPr>
          <p:spPr bwMode="auto">
            <a:xfrm flipH="1" flipV="1">
              <a:off x="5512684" y="4276870"/>
              <a:ext cx="763266" cy="1083"/>
            </a:xfrm>
            <a:prstGeom prst="straightConnector1">
              <a:avLst/>
            </a:prstGeom>
            <a:noFill/>
            <a:ln w="28575" cap="rnd">
              <a:solidFill>
                <a:srgbClr val="FF9539"/>
              </a:solidFill>
              <a:round/>
              <a:headEnd/>
              <a:tailEnd/>
            </a:ln>
          </p:spPr>
        </p:cxnSp>
      </p:grpSp>
      <p:cxnSp>
        <p:nvCxnSpPr>
          <p:cNvPr id="222" name="AutoShape 8"/>
          <p:cNvCxnSpPr>
            <a:cxnSpLocks noChangeShapeType="1"/>
          </p:cNvCxnSpPr>
          <p:nvPr/>
        </p:nvCxnSpPr>
        <p:spPr bwMode="auto">
          <a:xfrm>
            <a:off x="8438024" y="3247492"/>
            <a:ext cx="365760" cy="0"/>
          </a:xfrm>
          <a:prstGeom prst="straightConnector1">
            <a:avLst/>
          </a:prstGeom>
          <a:noFill/>
          <a:ln w="28575" cap="rnd">
            <a:solidFill>
              <a:schemeClr val="accent4"/>
            </a:solidFill>
            <a:round/>
            <a:headEnd/>
            <a:tailEnd/>
          </a:ln>
        </p:spPr>
      </p:cxnSp>
      <p:cxnSp>
        <p:nvCxnSpPr>
          <p:cNvPr id="223" name="AutoShape 8"/>
          <p:cNvCxnSpPr>
            <a:cxnSpLocks noChangeShapeType="1"/>
          </p:cNvCxnSpPr>
          <p:nvPr/>
        </p:nvCxnSpPr>
        <p:spPr bwMode="auto">
          <a:xfrm>
            <a:off x="8436614" y="4547242"/>
            <a:ext cx="365760" cy="0"/>
          </a:xfrm>
          <a:prstGeom prst="straightConnector1">
            <a:avLst/>
          </a:prstGeom>
          <a:noFill/>
          <a:ln w="28575" cap="rnd">
            <a:solidFill>
              <a:schemeClr val="accent4"/>
            </a:solidFill>
            <a:round/>
            <a:headEnd/>
            <a:tailEnd/>
          </a:ln>
        </p:spPr>
      </p:cxnSp>
      <p:pic>
        <p:nvPicPr>
          <p:cNvPr id="196" name="Picture 195"/>
          <p:cNvPicPr>
            <a:picLocks noChangeAspect="1"/>
          </p:cNvPicPr>
          <p:nvPr/>
        </p:nvPicPr>
        <p:blipFill>
          <a:blip r:embed="rId8" cstate="print">
            <a:alphaModFix/>
            <a:extLst>
              <a:ext uri="{BEBA8EAE-BF5A-486C-A8C5-ECC9F3942E4B}">
                <a14:imgProps xmlns:a14="http://schemas.microsoft.com/office/drawing/2010/main" xmlns="">
                  <a14:imgLayer r:embed="rId9">
                    <a14:imgEffect>
                      <a14:brightnessContrast bright="20000" contrast="-40000"/>
                    </a14:imgEffect>
                  </a14:imgLayer>
                </a14:imgProps>
              </a:ext>
              <a:ext uri="{28A0092B-C50C-407E-A947-70E740481C1C}">
                <a14:useLocalDpi xmlns:a14="http://schemas.microsoft.com/office/drawing/2010/main" xmlns=""/>
              </a:ext>
            </a:extLst>
          </a:blip>
          <a:stretch>
            <a:fillRect/>
          </a:stretch>
        </p:blipFill>
        <p:spPr>
          <a:xfrm>
            <a:off x="6691547" y="2599141"/>
            <a:ext cx="1187026" cy="299977"/>
          </a:xfrm>
          <a:prstGeom prst="rect">
            <a:avLst/>
          </a:prstGeom>
        </p:spPr>
      </p:pic>
    </p:spTree>
    <p:extLst>
      <p:ext uri="{BB962C8B-B14F-4D97-AF65-F5344CB8AC3E}">
        <p14:creationId xmlns:p14="http://schemas.microsoft.com/office/powerpoint/2010/main" xmlns="" val="8125723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38889E-6 1.11111E-6 L 0.15001 -0.25185 " pathEditMode="relative" ptsTypes="AA">
                                      <p:cBhvr>
                                        <p:cTn id="6" dur="1000" fill="hold"/>
                                        <p:tgtEl>
                                          <p:spTgt spid="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38889E-6 2.96296E-6 L 0.06666 -0.24259 " pathEditMode="relative" ptsTypes="AA">
                                      <p:cBhvr>
                                        <p:cTn id="8" dur="1000" fill="hold"/>
                                        <p:tgtEl>
                                          <p:spTgt spid="13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27778E-6 6.66667E-6 L -0.01249 -0.22777 " pathEditMode="relative" ptsTypes="AA">
                                      <p:cBhvr>
                                        <p:cTn id="10" dur="1000" fill="hold"/>
                                        <p:tgtEl>
                                          <p:spTgt spid="13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1.94444E-6 0 L -0.07083 -0.32778 " pathEditMode="relative" rAng="0" ptsTypes="AA">
                                      <p:cBhvr>
                                        <p:cTn id="12" dur="1000" fill="hold"/>
                                        <p:tgtEl>
                                          <p:spTgt spid="141"/>
                                        </p:tgtEl>
                                        <p:attrNameLst>
                                          <p:attrName>ppt_x</p:attrName>
                                          <p:attrName>ppt_y</p:attrName>
                                        </p:attrNameLst>
                                      </p:cBhvr>
                                      <p:rCtr x="-3542" y="-16389"/>
                                    </p:animMotion>
                                  </p:childTnLst>
                                </p:cTn>
                              </p:par>
                              <p:par>
                                <p:cTn id="13" presetID="0" presetClass="path" presetSubtype="0" accel="50000" decel="50000" fill="hold" nodeType="withEffect">
                                  <p:stCondLst>
                                    <p:cond delay="0"/>
                                  </p:stCondLst>
                                  <p:childTnLst>
                                    <p:animMotion origin="layout" path="M -3.61111E-6 -7.03704E-6 L -0.0625 -0.14815 " pathEditMode="relative" ptsTypes="AA">
                                      <p:cBhvr>
                                        <p:cTn id="14" dur="1000" fill="hold"/>
                                        <p:tgtEl>
                                          <p:spTgt spid="14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7.5E-6 4.81481E-6 L -0.14166 -0.33704 " pathEditMode="relative" ptsTypes="AA">
                                      <p:cBhvr>
                                        <p:cTn id="16" dur="1000" fill="hold"/>
                                        <p:tgtEl>
                                          <p:spTgt spid="143"/>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7.5E-6 -7.03704E-6 L -0.13749 -0.15556 " pathEditMode="relative" ptsTypes="AA">
                                      <p:cBhvr>
                                        <p:cTn id="18" dur="1000" fill="hold"/>
                                        <p:tgtEl>
                                          <p:spTgt spid="142"/>
                                        </p:tgtEl>
                                        <p:attrNameLst>
                                          <p:attrName>ppt_x</p:attrName>
                                          <p:attrName>ppt_y</p:attrName>
                                        </p:attrNameLst>
                                      </p:cBhvr>
                                    </p:animMotion>
                                  </p:childTnLst>
                                </p:cTn>
                              </p:par>
                            </p:childTnLst>
                          </p:cTn>
                        </p:par>
                        <p:par>
                          <p:cTn id="19" fill="hold">
                            <p:stCondLst>
                              <p:cond delay="1000"/>
                            </p:stCondLst>
                            <p:childTnLst>
                              <p:par>
                                <p:cTn id="20" presetID="9" presetClass="exit" presetSubtype="0" fill="hold" nodeType="afterEffect">
                                  <p:stCondLst>
                                    <p:cond delay="0"/>
                                  </p:stCondLst>
                                  <p:childTnLst>
                                    <p:animEffect transition="out" filter="dissolv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38"/>
                                        </p:tgtEl>
                                      </p:cBhvr>
                                    </p:animEffect>
                                    <p:set>
                                      <p:cBhvr>
                                        <p:cTn id="25" dur="1" fill="hold">
                                          <p:stCondLst>
                                            <p:cond delay="499"/>
                                          </p:stCondLst>
                                        </p:cTn>
                                        <p:tgtEl>
                                          <p:spTgt spid="138"/>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39"/>
                                        </p:tgtEl>
                                      </p:cBhvr>
                                    </p:animEffect>
                                    <p:set>
                                      <p:cBhvr>
                                        <p:cTn id="28" dur="1" fill="hold">
                                          <p:stCondLst>
                                            <p:cond delay="499"/>
                                          </p:stCondLst>
                                        </p:cTn>
                                        <p:tgtEl>
                                          <p:spTgt spid="139"/>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141"/>
                                        </p:tgtEl>
                                      </p:cBhvr>
                                    </p:animEffect>
                                    <p:set>
                                      <p:cBhvr>
                                        <p:cTn id="31" dur="1" fill="hold">
                                          <p:stCondLst>
                                            <p:cond delay="499"/>
                                          </p:stCondLst>
                                        </p:cTn>
                                        <p:tgtEl>
                                          <p:spTgt spid="141"/>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43"/>
                                        </p:tgtEl>
                                      </p:cBhvr>
                                    </p:animEffect>
                                    <p:set>
                                      <p:cBhvr>
                                        <p:cTn id="34" dur="1" fill="hold">
                                          <p:stCondLst>
                                            <p:cond delay="499"/>
                                          </p:stCondLst>
                                        </p:cTn>
                                        <p:tgtEl>
                                          <p:spTgt spid="143"/>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140"/>
                                        </p:tgtEl>
                                      </p:cBhvr>
                                    </p:animEffect>
                                    <p:set>
                                      <p:cBhvr>
                                        <p:cTn id="37" dur="1" fill="hold">
                                          <p:stCondLst>
                                            <p:cond delay="499"/>
                                          </p:stCondLst>
                                        </p:cTn>
                                        <p:tgtEl>
                                          <p:spTgt spid="140"/>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42"/>
                                        </p:tgtEl>
                                      </p:cBhvr>
                                    </p:animEffect>
                                    <p:set>
                                      <p:cBhvr>
                                        <p:cTn id="40" dur="1" fill="hold">
                                          <p:stCondLst>
                                            <p:cond delay="499"/>
                                          </p:stCondLst>
                                        </p:cTn>
                                        <p:tgtEl>
                                          <p:spTgt spid="142"/>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par>
                                <p:cTn id="44" presetID="9"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1000"/>
                                        <p:tgtEl>
                                          <p:spTgt spid="11"/>
                                        </p:tgtEl>
                                      </p:cBhvr>
                                    </p:animEffect>
                                  </p:childTnLst>
                                </p:cTn>
                              </p:par>
                              <p:par>
                                <p:cTn id="47" presetID="22" presetClass="entr" presetSubtype="1" fill="hold" nodeType="withEffect">
                                  <p:stCondLst>
                                    <p:cond delay="0"/>
                                  </p:stCondLst>
                                  <p:childTnLst>
                                    <p:set>
                                      <p:cBhvr>
                                        <p:cTn id="48" dur="1" fill="hold">
                                          <p:stCondLst>
                                            <p:cond delay="0"/>
                                          </p:stCondLst>
                                        </p:cTn>
                                        <p:tgtEl>
                                          <p:spTgt spid="148"/>
                                        </p:tgtEl>
                                        <p:attrNameLst>
                                          <p:attrName>style.visibility</p:attrName>
                                        </p:attrNameLst>
                                      </p:cBhvr>
                                      <p:to>
                                        <p:strVal val="visible"/>
                                      </p:to>
                                    </p:set>
                                    <p:animEffect transition="in" filter="wipe(up)">
                                      <p:cBhvr>
                                        <p:cTn id="49" dur="500"/>
                                        <p:tgtEl>
                                          <p:spTgt spid="148"/>
                                        </p:tgtEl>
                                      </p:cBhvr>
                                    </p:animEffect>
                                  </p:childTnLst>
                                </p:cTn>
                              </p:par>
                              <p:par>
                                <p:cTn id="50" presetID="22" presetClass="entr" presetSubtype="1"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wipe(up)">
                                      <p:cBhvr>
                                        <p:cTn id="52" dur="500"/>
                                        <p:tgtEl>
                                          <p:spTgt spid="150"/>
                                        </p:tgtEl>
                                      </p:cBhvr>
                                    </p:animEffect>
                                  </p:childTnLst>
                                </p:cTn>
                              </p:par>
                              <p:par>
                                <p:cTn id="53" presetID="22" presetClass="entr" presetSubtype="1" fill="hold" nodeType="with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wipe(up)">
                                      <p:cBhvr>
                                        <p:cTn id="55" dur="500"/>
                                        <p:tgtEl>
                                          <p:spTgt spid="153"/>
                                        </p:tgtEl>
                                      </p:cBhvr>
                                    </p:animEffect>
                                  </p:childTnLst>
                                </p:cTn>
                              </p:par>
                              <p:par>
                                <p:cTn id="56" presetID="22" presetClass="entr" presetSubtype="1" fill="hold" nodeType="withEffect">
                                  <p:stCondLst>
                                    <p:cond delay="0"/>
                                  </p:stCondLst>
                                  <p:childTnLst>
                                    <p:set>
                                      <p:cBhvr>
                                        <p:cTn id="57" dur="1" fill="hold">
                                          <p:stCondLst>
                                            <p:cond delay="0"/>
                                          </p:stCondLst>
                                        </p:cTn>
                                        <p:tgtEl>
                                          <p:spTgt spid="160"/>
                                        </p:tgtEl>
                                        <p:attrNameLst>
                                          <p:attrName>style.visibility</p:attrName>
                                        </p:attrNameLst>
                                      </p:cBhvr>
                                      <p:to>
                                        <p:strVal val="visible"/>
                                      </p:to>
                                    </p:set>
                                    <p:animEffect transition="in" filter="wipe(up)">
                                      <p:cBhvr>
                                        <p:cTn id="58" dur="500"/>
                                        <p:tgtEl>
                                          <p:spTgt spid="160"/>
                                        </p:tgtEl>
                                      </p:cBhvr>
                                    </p:animEffect>
                                  </p:childTnLst>
                                </p:cTn>
                              </p:par>
                              <p:par>
                                <p:cTn id="59" presetID="22" presetClass="entr" presetSubtype="1" fill="hold" nodeType="with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wipe(up)">
                                      <p:cBhvr>
                                        <p:cTn id="61" dur="500"/>
                                        <p:tgtEl>
                                          <p:spTgt spid="163"/>
                                        </p:tgtEl>
                                      </p:cBhvr>
                                    </p:animEffect>
                                  </p:childTnLst>
                                </p:cTn>
                              </p:par>
                              <p:par>
                                <p:cTn id="62" presetID="22" presetClass="entr" presetSubtype="1" fill="hold"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wipe(up)">
                                      <p:cBhvr>
                                        <p:cTn id="64" dur="500"/>
                                        <p:tgtEl>
                                          <p:spTgt spid="166"/>
                                        </p:tgtEl>
                                      </p:cBhvr>
                                    </p:animEffect>
                                  </p:childTnLst>
                                </p:cTn>
                              </p:par>
                              <p:par>
                                <p:cTn id="65" presetID="22" presetClass="entr" presetSubtype="1" fill="hold" nodeType="withEffect">
                                  <p:stCondLst>
                                    <p:cond delay="0"/>
                                  </p:stCondLst>
                                  <p:childTnLst>
                                    <p:set>
                                      <p:cBhvr>
                                        <p:cTn id="66" dur="1" fill="hold">
                                          <p:stCondLst>
                                            <p:cond delay="0"/>
                                          </p:stCondLst>
                                        </p:cTn>
                                        <p:tgtEl>
                                          <p:spTgt spid="156"/>
                                        </p:tgtEl>
                                        <p:attrNameLst>
                                          <p:attrName>style.visibility</p:attrName>
                                        </p:attrNameLst>
                                      </p:cBhvr>
                                      <p:to>
                                        <p:strVal val="visible"/>
                                      </p:to>
                                    </p:set>
                                    <p:animEffect transition="in" filter="wipe(up)">
                                      <p:cBhvr>
                                        <p:cTn id="67" dur="500"/>
                                        <p:tgtEl>
                                          <p:spTgt spid="156"/>
                                        </p:tgtEl>
                                      </p:cBhvr>
                                    </p:animEffect>
                                  </p:childTnLst>
                                </p:cTn>
                              </p:par>
                              <p:par>
                                <p:cTn id="68" presetID="9"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dissolve">
                                      <p:cBhvr>
                                        <p:cTn id="70" dur="500"/>
                                        <p:tgtEl>
                                          <p:spTgt spid="18"/>
                                        </p:tgtEl>
                                      </p:cBhvr>
                                    </p:animEffect>
                                  </p:childTnLst>
                                </p:cTn>
                              </p:par>
                              <p:par>
                                <p:cTn id="71" presetID="9"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dissolve">
                                      <p:cBhvr>
                                        <p:cTn id="73" dur="500"/>
                                        <p:tgtEl>
                                          <p:spTgt spid="19"/>
                                        </p:tgtEl>
                                      </p:cBhvr>
                                    </p:animEffect>
                                  </p:childTnLst>
                                </p:cTn>
                              </p:par>
                              <p:par>
                                <p:cTn id="74" presetID="9" presetClass="entr" presetSubtype="0" fill="hold"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dissolve">
                                      <p:cBhvr>
                                        <p:cTn id="76" dur="500"/>
                                        <p:tgtEl>
                                          <p:spTgt spid="14"/>
                                        </p:tgtEl>
                                      </p:cBhvr>
                                    </p:animEffect>
                                  </p:childTnLst>
                                </p:cTn>
                              </p:par>
                              <p:par>
                                <p:cTn id="77" presetID="9"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dissolve">
                                      <p:cBhvr>
                                        <p:cTn id="79" dur="500"/>
                                        <p:tgtEl>
                                          <p:spTgt spid="20"/>
                                        </p:tgtEl>
                                      </p:cBhvr>
                                    </p:animEffect>
                                  </p:childTnLst>
                                </p:cTn>
                              </p:par>
                              <p:par>
                                <p:cTn id="80" presetID="42" presetClass="entr" presetSubtype="0" fill="hold" nodeType="withEffect">
                                  <p:stCondLst>
                                    <p:cond delay="0"/>
                                  </p:stCondLst>
                                  <p:childTnLst>
                                    <p:set>
                                      <p:cBhvr>
                                        <p:cTn id="81" dur="1" fill="hold">
                                          <p:stCondLst>
                                            <p:cond delay="0"/>
                                          </p:stCondLst>
                                        </p:cTn>
                                        <p:tgtEl>
                                          <p:spTgt spid="149"/>
                                        </p:tgtEl>
                                        <p:attrNameLst>
                                          <p:attrName>style.visibility</p:attrName>
                                        </p:attrNameLst>
                                      </p:cBhvr>
                                      <p:to>
                                        <p:strVal val="visible"/>
                                      </p:to>
                                    </p:set>
                                    <p:animEffect transition="in" filter="fade">
                                      <p:cBhvr>
                                        <p:cTn id="82" dur="1000"/>
                                        <p:tgtEl>
                                          <p:spTgt spid="149"/>
                                        </p:tgtEl>
                                      </p:cBhvr>
                                    </p:animEffect>
                                    <p:anim calcmode="lin" valueType="num">
                                      <p:cBhvr>
                                        <p:cTn id="83" dur="1000" fill="hold"/>
                                        <p:tgtEl>
                                          <p:spTgt spid="149"/>
                                        </p:tgtEl>
                                        <p:attrNameLst>
                                          <p:attrName>ppt_x</p:attrName>
                                        </p:attrNameLst>
                                      </p:cBhvr>
                                      <p:tavLst>
                                        <p:tav tm="0">
                                          <p:val>
                                            <p:strVal val="#ppt_x"/>
                                          </p:val>
                                        </p:tav>
                                        <p:tav tm="100000">
                                          <p:val>
                                            <p:strVal val="#ppt_x"/>
                                          </p:val>
                                        </p:tav>
                                      </p:tavLst>
                                    </p:anim>
                                    <p:anim calcmode="lin" valueType="num">
                                      <p:cBhvr>
                                        <p:cTn id="84" dur="1000" fill="hold"/>
                                        <p:tgtEl>
                                          <p:spTgt spid="149"/>
                                        </p:tgtEl>
                                        <p:attrNameLst>
                                          <p:attrName>ppt_y</p:attrName>
                                        </p:attrNameLst>
                                      </p:cBhvr>
                                      <p:tavLst>
                                        <p:tav tm="0">
                                          <p:val>
                                            <p:strVal val="#ppt_y+.1"/>
                                          </p:val>
                                        </p:tav>
                                        <p:tav tm="100000">
                                          <p:val>
                                            <p:strVal val="#ppt_y"/>
                                          </p:val>
                                        </p:tav>
                                      </p:tavLst>
                                    </p:anim>
                                  </p:childTnLst>
                                </p:cTn>
                              </p:par>
                              <p:par>
                                <p:cTn id="85" presetID="9" presetClass="entr" presetSubtype="0" fill="hold" nodeType="withEffect">
                                  <p:stCondLst>
                                    <p:cond delay="0"/>
                                  </p:stCondLst>
                                  <p:childTnLst>
                                    <p:set>
                                      <p:cBhvr>
                                        <p:cTn id="86" dur="1" fill="hold">
                                          <p:stCondLst>
                                            <p:cond delay="0"/>
                                          </p:stCondLst>
                                        </p:cTn>
                                        <p:tgtEl>
                                          <p:spTgt spid="144"/>
                                        </p:tgtEl>
                                        <p:attrNameLst>
                                          <p:attrName>style.visibility</p:attrName>
                                        </p:attrNameLst>
                                      </p:cBhvr>
                                      <p:to>
                                        <p:strVal val="visible"/>
                                      </p:to>
                                    </p:set>
                                    <p:animEffect transition="in" filter="dissolve">
                                      <p:cBhvr>
                                        <p:cTn id="87" dur="500"/>
                                        <p:tgtEl>
                                          <p:spTgt spid="144"/>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51"/>
                                        </p:tgtEl>
                                        <p:attrNameLst>
                                          <p:attrName>style.visibility</p:attrName>
                                        </p:attrNameLst>
                                      </p:cBhvr>
                                      <p:to>
                                        <p:strVal val="visible"/>
                                      </p:to>
                                    </p:set>
                                    <p:animEffect transition="in" filter="dissolve">
                                      <p:cBhvr>
                                        <p:cTn id="90" dur="500"/>
                                        <p:tgtEl>
                                          <p:spTgt spid="151"/>
                                        </p:tgtEl>
                                      </p:cBhvr>
                                    </p:animEffect>
                                  </p:childTnLst>
                                </p:cTn>
                              </p:par>
                              <p:par>
                                <p:cTn id="91" presetID="31" presetClass="entr" presetSubtype="0" fill="hold" nodeType="withEffect">
                                  <p:stCondLst>
                                    <p:cond delay="0"/>
                                  </p:stCondLst>
                                  <p:childTnLst>
                                    <p:set>
                                      <p:cBhvr>
                                        <p:cTn id="92" dur="1" fill="hold">
                                          <p:stCondLst>
                                            <p:cond delay="0"/>
                                          </p:stCondLst>
                                        </p:cTn>
                                        <p:tgtEl>
                                          <p:spTgt spid="196"/>
                                        </p:tgtEl>
                                        <p:attrNameLst>
                                          <p:attrName>style.visibility</p:attrName>
                                        </p:attrNameLst>
                                      </p:cBhvr>
                                      <p:to>
                                        <p:strVal val="visible"/>
                                      </p:to>
                                    </p:set>
                                    <p:anim calcmode="lin" valueType="num">
                                      <p:cBhvr>
                                        <p:cTn id="93" dur="1000" fill="hold"/>
                                        <p:tgtEl>
                                          <p:spTgt spid="196"/>
                                        </p:tgtEl>
                                        <p:attrNameLst>
                                          <p:attrName>ppt_w</p:attrName>
                                        </p:attrNameLst>
                                      </p:cBhvr>
                                      <p:tavLst>
                                        <p:tav tm="0">
                                          <p:val>
                                            <p:fltVal val="0"/>
                                          </p:val>
                                        </p:tav>
                                        <p:tav tm="100000">
                                          <p:val>
                                            <p:strVal val="#ppt_w"/>
                                          </p:val>
                                        </p:tav>
                                      </p:tavLst>
                                    </p:anim>
                                    <p:anim calcmode="lin" valueType="num">
                                      <p:cBhvr>
                                        <p:cTn id="94" dur="1000" fill="hold"/>
                                        <p:tgtEl>
                                          <p:spTgt spid="196"/>
                                        </p:tgtEl>
                                        <p:attrNameLst>
                                          <p:attrName>ppt_h</p:attrName>
                                        </p:attrNameLst>
                                      </p:cBhvr>
                                      <p:tavLst>
                                        <p:tav tm="0">
                                          <p:val>
                                            <p:fltVal val="0"/>
                                          </p:val>
                                        </p:tav>
                                        <p:tav tm="100000">
                                          <p:val>
                                            <p:strVal val="#ppt_h"/>
                                          </p:val>
                                        </p:tav>
                                      </p:tavLst>
                                    </p:anim>
                                    <p:anim calcmode="lin" valueType="num">
                                      <p:cBhvr>
                                        <p:cTn id="95" dur="1000" fill="hold"/>
                                        <p:tgtEl>
                                          <p:spTgt spid="196"/>
                                        </p:tgtEl>
                                        <p:attrNameLst>
                                          <p:attrName>style.rotation</p:attrName>
                                        </p:attrNameLst>
                                      </p:cBhvr>
                                      <p:tavLst>
                                        <p:tav tm="0">
                                          <p:val>
                                            <p:fltVal val="90"/>
                                          </p:val>
                                        </p:tav>
                                        <p:tav tm="100000">
                                          <p:val>
                                            <p:fltVal val="0"/>
                                          </p:val>
                                        </p:tav>
                                      </p:tavLst>
                                    </p:anim>
                                    <p:animEffect transition="in" filter="fade">
                                      <p:cBhvr>
                                        <p:cTn id="96"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Arrow Connector 108"/>
          <p:cNvCxnSpPr/>
          <p:nvPr/>
        </p:nvCxnSpPr>
        <p:spPr bwMode="auto">
          <a:xfrm>
            <a:off x="4851469" y="3834723"/>
            <a:ext cx="0" cy="818191"/>
          </a:xfrm>
          <a:prstGeom prst="straightConnector1">
            <a:avLst/>
          </a:prstGeom>
          <a:noFill/>
          <a:ln w="28575" cap="rnd">
            <a:solidFill>
              <a:schemeClr val="tx1"/>
            </a:solidFill>
            <a:prstDash val="sysDot"/>
            <a:round/>
            <a:headEnd type="none" w="med" len="med"/>
            <a:tailEnd type="none" w="med" len="med"/>
          </a:ln>
        </p:spPr>
      </p:cxnSp>
      <p:sp>
        <p:nvSpPr>
          <p:cNvPr id="1026" name="Rectangle 2"/>
          <p:cNvSpPr>
            <a:spLocks noChangeArrowheads="1"/>
          </p:cNvSpPr>
          <p:nvPr/>
        </p:nvSpPr>
        <p:spPr bwMode="auto">
          <a:xfrm>
            <a:off x="6109907" y="2658810"/>
            <a:ext cx="1141096" cy="748666"/>
          </a:xfrm>
          <a:prstGeom prst="rect">
            <a:avLst/>
          </a:prstGeom>
          <a:solidFill>
            <a:schemeClr val="bg1"/>
          </a:solidFill>
          <a:ln w="9525">
            <a:solidFill>
              <a:schemeClr val="tx2"/>
            </a:solidFill>
            <a:miter lim="800000"/>
            <a:headEnd/>
            <a:tailEnd/>
          </a:ln>
        </p:spPr>
        <p:txBody>
          <a:bodyPr vert="horz" wrap="square" lIns="0" tIns="0" rIns="0" bIns="0" numCol="1" anchor="t" anchorCtr="0" compatLnSpc="1">
            <a:prstTxWarp prst="textNoShape">
              <a:avLst/>
            </a:prstTxWarp>
          </a:bodyPr>
          <a:lstStyle/>
          <a:p>
            <a:pPr defTabSz="1096620"/>
            <a:endParaRPr lang="en-US" sz="2200" dirty="0">
              <a:solidFill>
                <a:srgbClr val="FFFFFF"/>
              </a:solidFill>
              <a:cs typeface="Arial" charset="0"/>
            </a:endParaRPr>
          </a:p>
        </p:txBody>
      </p:sp>
      <p:sp>
        <p:nvSpPr>
          <p:cNvPr id="1027" name="Rectangle 3"/>
          <p:cNvSpPr>
            <a:spLocks noChangeArrowheads="1"/>
          </p:cNvSpPr>
          <p:nvPr/>
        </p:nvSpPr>
        <p:spPr bwMode="auto">
          <a:xfrm>
            <a:off x="2263714" y="3300321"/>
            <a:ext cx="1139190" cy="747236"/>
          </a:xfrm>
          <a:prstGeom prst="rect">
            <a:avLst/>
          </a:prstGeom>
          <a:solidFill>
            <a:schemeClr val="bg1"/>
          </a:solidFill>
          <a:ln w="9525">
            <a:solidFill>
              <a:schemeClr val="tx2"/>
            </a:solidFill>
            <a:miter lim="800000"/>
            <a:headEnd/>
            <a:tailEnd/>
          </a:ln>
        </p:spPr>
        <p:txBody>
          <a:bodyPr vert="horz" wrap="square" lIns="0" tIns="0" rIns="0" bIns="0" numCol="1" anchor="t" anchorCtr="0" compatLnSpc="1">
            <a:prstTxWarp prst="textNoShape">
              <a:avLst/>
            </a:prstTxWarp>
          </a:bodyPr>
          <a:lstStyle/>
          <a:p>
            <a:pPr defTabSz="1096620"/>
            <a:endParaRPr lang="en-US" sz="2200" dirty="0">
              <a:solidFill>
                <a:srgbClr val="FFFFFF"/>
              </a:solidFill>
              <a:cs typeface="Arial" charset="0"/>
            </a:endParaRPr>
          </a:p>
        </p:txBody>
      </p:sp>
      <p:sp>
        <p:nvSpPr>
          <p:cNvPr id="1060" name="Rectangle 36"/>
          <p:cNvSpPr>
            <a:spLocks noChangeArrowheads="1"/>
          </p:cNvSpPr>
          <p:nvPr/>
        </p:nvSpPr>
        <p:spPr bwMode="auto">
          <a:xfrm>
            <a:off x="6109907" y="3941835"/>
            <a:ext cx="1141096" cy="747236"/>
          </a:xfrm>
          <a:prstGeom prst="rect">
            <a:avLst/>
          </a:prstGeom>
          <a:solidFill>
            <a:schemeClr val="bg1"/>
          </a:solidFill>
          <a:ln w="9525">
            <a:solidFill>
              <a:schemeClr val="tx2"/>
            </a:solidFill>
            <a:miter lim="800000"/>
            <a:headEnd/>
            <a:tailEnd/>
          </a:ln>
        </p:spPr>
        <p:txBody>
          <a:bodyPr vert="horz" wrap="square" lIns="0" tIns="0" rIns="0" bIns="0" numCol="1" anchor="t" anchorCtr="0" compatLnSpc="1">
            <a:prstTxWarp prst="textNoShape">
              <a:avLst/>
            </a:prstTxWarp>
          </a:bodyPr>
          <a:lstStyle/>
          <a:p>
            <a:pPr defTabSz="1096620"/>
            <a:endParaRPr lang="en-US" sz="2200" dirty="0">
              <a:solidFill>
                <a:srgbClr val="FFFFFF"/>
              </a:solidFill>
              <a:cs typeface="Arial" charset="0"/>
            </a:endParaRPr>
          </a:p>
        </p:txBody>
      </p:sp>
      <p:sp>
        <p:nvSpPr>
          <p:cNvPr id="587" name="TextBox 586"/>
          <p:cNvSpPr txBox="1"/>
          <p:nvPr/>
        </p:nvSpPr>
        <p:spPr>
          <a:xfrm>
            <a:off x="676894" y="1706890"/>
            <a:ext cx="2155458" cy="676656"/>
          </a:xfrm>
          <a:prstGeom prst="rect">
            <a:avLst/>
          </a:prstGeom>
          <a:solidFill>
            <a:schemeClr val="tx2">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22556"/>
            <a:r>
              <a:rPr lang="zh-CN" altLang="en-US" sz="1400" dirty="0" smtClean="0">
                <a:solidFill>
                  <a:srgbClr val="FFFFFF"/>
                </a:solidFill>
              </a:rPr>
              <a:t>数据包不用经过控制器，仅通过隧道进行转发</a:t>
            </a:r>
            <a:endParaRPr lang="en-US" sz="1400" dirty="0">
              <a:solidFill>
                <a:srgbClr val="FFFFFF"/>
              </a:solidFill>
            </a:endParaRPr>
          </a:p>
        </p:txBody>
      </p:sp>
      <p:cxnSp>
        <p:nvCxnSpPr>
          <p:cNvPr id="593" name="Straight Arrow Connector 592"/>
          <p:cNvCxnSpPr>
            <a:stCxn id="171" idx="3"/>
            <a:endCxn id="594" idx="1"/>
          </p:cNvCxnSpPr>
          <p:nvPr/>
        </p:nvCxnSpPr>
        <p:spPr bwMode="auto">
          <a:xfrm>
            <a:off x="5123094" y="3669813"/>
            <a:ext cx="2336956" cy="12362"/>
          </a:xfrm>
          <a:prstGeom prst="straightConnector1">
            <a:avLst/>
          </a:prstGeom>
          <a:noFill/>
          <a:ln w="28575" cap="rnd">
            <a:solidFill>
              <a:schemeClr val="tx1"/>
            </a:solidFill>
            <a:prstDash val="sysDot"/>
            <a:round/>
            <a:headEnd/>
            <a:tailEnd type="triangle"/>
          </a:ln>
        </p:spPr>
      </p:cxnSp>
      <p:sp>
        <p:nvSpPr>
          <p:cNvPr id="594" name="TextBox 593"/>
          <p:cNvSpPr txBox="1"/>
          <p:nvPr/>
        </p:nvSpPr>
        <p:spPr>
          <a:xfrm>
            <a:off x="7460050" y="3366064"/>
            <a:ext cx="2369750" cy="632222"/>
          </a:xfrm>
          <a:prstGeom prst="rect">
            <a:avLst/>
          </a:prstGeom>
          <a:solidFill>
            <a:schemeClr val="tx2">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22556"/>
            <a:r>
              <a:rPr lang="zh-CN" altLang="en-US" sz="1400" dirty="0" smtClean="0">
                <a:solidFill>
                  <a:srgbClr val="FFFFFF"/>
                </a:solidFill>
              </a:rPr>
              <a:t>通过已存在的网络转发数据</a:t>
            </a:r>
            <a:endParaRPr lang="en-US" sz="1400" dirty="0">
              <a:solidFill>
                <a:srgbClr val="FFFFFF"/>
              </a:solidFill>
            </a:endParaRPr>
          </a:p>
        </p:txBody>
      </p:sp>
      <p:cxnSp>
        <p:nvCxnSpPr>
          <p:cNvPr id="595" name="Straight Arrow Connector 594"/>
          <p:cNvCxnSpPr/>
          <p:nvPr/>
        </p:nvCxnSpPr>
        <p:spPr bwMode="auto">
          <a:xfrm flipH="1">
            <a:off x="3966959" y="4652874"/>
            <a:ext cx="884512" cy="0"/>
          </a:xfrm>
          <a:prstGeom prst="straightConnector1">
            <a:avLst/>
          </a:prstGeom>
          <a:noFill/>
          <a:ln w="28575" cap="rnd">
            <a:solidFill>
              <a:schemeClr val="tx1"/>
            </a:solidFill>
            <a:prstDash val="sysDot"/>
            <a:round/>
            <a:headEnd/>
            <a:tailEnd type="triangle"/>
          </a:ln>
        </p:spPr>
      </p:cxnSp>
      <p:sp>
        <p:nvSpPr>
          <p:cNvPr id="599" name="TextBox 598"/>
          <p:cNvSpPr txBox="1"/>
          <p:nvPr/>
        </p:nvSpPr>
        <p:spPr>
          <a:xfrm>
            <a:off x="558802" y="4313303"/>
            <a:ext cx="3383634" cy="676656"/>
          </a:xfrm>
          <a:prstGeom prst="rect">
            <a:avLst/>
          </a:prstGeom>
          <a:solidFill>
            <a:schemeClr val="tx2">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22556"/>
            <a:r>
              <a:rPr lang="zh-CN" altLang="en-US" sz="1400" dirty="0" smtClean="0">
                <a:solidFill>
                  <a:srgbClr val="FFFFFF"/>
                </a:solidFill>
              </a:rPr>
              <a:t>用户的信息通过隧道转发，对现网没有感知，即使现网的结构在发生改变</a:t>
            </a:r>
            <a:endParaRPr lang="en-US" sz="1400" dirty="0">
              <a:solidFill>
                <a:srgbClr val="FFFFFF"/>
              </a:solidFill>
            </a:endParaRPr>
          </a:p>
        </p:txBody>
      </p:sp>
      <p:cxnSp>
        <p:nvCxnSpPr>
          <p:cNvPr id="99" name="Straight Connector 98"/>
          <p:cNvCxnSpPr/>
          <p:nvPr/>
        </p:nvCxnSpPr>
        <p:spPr>
          <a:xfrm>
            <a:off x="2832352" y="1706890"/>
            <a:ext cx="0" cy="676656"/>
          </a:xfrm>
          <a:prstGeom prst="line">
            <a:avLst/>
          </a:prstGeom>
          <a:noFill/>
          <a:ln w="38100" cap="flat" cmpd="sng" algn="ctr">
            <a:solidFill>
              <a:schemeClr val="accent4"/>
            </a:solidFill>
            <a:prstDash val="solid"/>
          </a:ln>
          <a:effectLst/>
        </p:spPr>
      </p:cxnSp>
      <p:cxnSp>
        <p:nvCxnSpPr>
          <p:cNvPr id="100" name="Straight Connector 99"/>
          <p:cNvCxnSpPr/>
          <p:nvPr/>
        </p:nvCxnSpPr>
        <p:spPr>
          <a:xfrm>
            <a:off x="3942434" y="4313303"/>
            <a:ext cx="0" cy="676656"/>
          </a:xfrm>
          <a:prstGeom prst="line">
            <a:avLst/>
          </a:prstGeom>
          <a:noFill/>
          <a:ln w="38100" cap="flat" cmpd="sng" algn="ctr">
            <a:solidFill>
              <a:schemeClr val="accent4"/>
            </a:solidFill>
            <a:prstDash val="solid"/>
          </a:ln>
          <a:effectLst/>
        </p:spPr>
      </p:cxnSp>
      <p:sp>
        <p:nvSpPr>
          <p:cNvPr id="107" name="Rectangle 106"/>
          <p:cNvSpPr/>
          <p:nvPr/>
        </p:nvSpPr>
        <p:spPr>
          <a:xfrm>
            <a:off x="4369389" y="1244644"/>
            <a:ext cx="977462" cy="548640"/>
          </a:xfrm>
          <a:prstGeom prst="rect">
            <a:avLst/>
          </a:prstGeom>
          <a:solidFill>
            <a:schemeClr val="bg2">
              <a:lumMod val="25000"/>
            </a:schemeClr>
          </a:solidFill>
          <a:ln w="19050">
            <a:solidFill>
              <a:schemeClr val="accent3"/>
            </a:solidFill>
            <a:prstDash val="sysDash"/>
          </a:ln>
        </p:spPr>
        <p:txBody>
          <a:bodyPr wrap="square" lIns="91408" tIns="45702" rIns="91408" bIns="0" rtlCol="0" anchor="t" anchorCtr="0">
            <a:noAutofit/>
          </a:bodyPr>
          <a:lstStyle/>
          <a:p>
            <a:pPr algn="ctr" defTabSz="822655"/>
            <a:endParaRPr lang="en-US" sz="1200" dirty="0">
              <a:solidFill>
                <a:srgbClr val="FFFFFF"/>
              </a:solidFill>
              <a:cs typeface="Arial" charset="0"/>
            </a:endParaRPr>
          </a:p>
        </p:txBody>
      </p:sp>
      <p:grpSp>
        <p:nvGrpSpPr>
          <p:cNvPr id="2" name="Group 91"/>
          <p:cNvGrpSpPr>
            <a:grpSpLocks noChangeAspect="1"/>
          </p:cNvGrpSpPr>
          <p:nvPr/>
        </p:nvGrpSpPr>
        <p:grpSpPr>
          <a:xfrm>
            <a:off x="4563114" y="1321216"/>
            <a:ext cx="280867" cy="363762"/>
            <a:chOff x="11543228" y="471436"/>
            <a:chExt cx="4765675" cy="6172200"/>
          </a:xfrm>
          <a:solidFill>
            <a:schemeClr val="tx1"/>
          </a:solidFill>
        </p:grpSpPr>
        <p:sp>
          <p:nvSpPr>
            <p:cNvPr id="93" name="Freeform 11"/>
            <p:cNvSpPr>
              <a:spLocks/>
            </p:cNvSpPr>
            <p:nvPr/>
          </p:nvSpPr>
          <p:spPr bwMode="auto">
            <a:xfrm>
              <a:off x="13462516" y="2303411"/>
              <a:ext cx="406400" cy="407988"/>
            </a:xfrm>
            <a:custGeom>
              <a:avLst/>
              <a:gdLst>
                <a:gd name="T0" fmla="*/ 128 w 256"/>
                <a:gd name="T1" fmla="*/ 0 h 257"/>
                <a:gd name="T2" fmla="*/ 102 w 256"/>
                <a:gd name="T3" fmla="*/ 2 h 257"/>
                <a:gd name="T4" fmla="*/ 77 w 256"/>
                <a:gd name="T5" fmla="*/ 9 h 257"/>
                <a:gd name="T6" fmla="*/ 57 w 256"/>
                <a:gd name="T7" fmla="*/ 21 h 257"/>
                <a:gd name="T8" fmla="*/ 37 w 256"/>
                <a:gd name="T9" fmla="*/ 37 h 257"/>
                <a:gd name="T10" fmla="*/ 22 w 256"/>
                <a:gd name="T11" fmla="*/ 56 h 257"/>
                <a:gd name="T12" fmla="*/ 10 w 256"/>
                <a:gd name="T13" fmla="*/ 78 h 257"/>
                <a:gd name="T14" fmla="*/ 2 w 256"/>
                <a:gd name="T15" fmla="*/ 102 h 257"/>
                <a:gd name="T16" fmla="*/ 0 w 256"/>
                <a:gd name="T17" fmla="*/ 128 h 257"/>
                <a:gd name="T18" fmla="*/ 0 w 256"/>
                <a:gd name="T19" fmla="*/ 141 h 257"/>
                <a:gd name="T20" fmla="*/ 5 w 256"/>
                <a:gd name="T21" fmla="*/ 166 h 257"/>
                <a:gd name="T22" fmla="*/ 15 w 256"/>
                <a:gd name="T23" fmla="*/ 189 h 257"/>
                <a:gd name="T24" fmla="*/ 28 w 256"/>
                <a:gd name="T25" fmla="*/ 210 h 257"/>
                <a:gd name="T26" fmla="*/ 46 w 256"/>
                <a:gd name="T27" fmla="*/ 227 h 257"/>
                <a:gd name="T28" fmla="*/ 67 w 256"/>
                <a:gd name="T29" fmla="*/ 241 h 257"/>
                <a:gd name="T30" fmla="*/ 90 w 256"/>
                <a:gd name="T31" fmla="*/ 251 h 257"/>
                <a:gd name="T32" fmla="*/ 115 w 256"/>
                <a:gd name="T33" fmla="*/ 257 h 257"/>
                <a:gd name="T34" fmla="*/ 128 w 256"/>
                <a:gd name="T35" fmla="*/ 257 h 257"/>
                <a:gd name="T36" fmla="*/ 154 w 256"/>
                <a:gd name="T37" fmla="*/ 254 h 257"/>
                <a:gd name="T38" fmla="*/ 179 w 256"/>
                <a:gd name="T39" fmla="*/ 246 h 257"/>
                <a:gd name="T40" fmla="*/ 201 w 256"/>
                <a:gd name="T41" fmla="*/ 234 h 257"/>
                <a:gd name="T42" fmla="*/ 219 w 256"/>
                <a:gd name="T43" fmla="*/ 219 h 257"/>
                <a:gd name="T44" fmla="*/ 234 w 256"/>
                <a:gd name="T45" fmla="*/ 199 h 257"/>
                <a:gd name="T46" fmla="*/ 247 w 256"/>
                <a:gd name="T47" fmla="*/ 177 h 257"/>
                <a:gd name="T48" fmla="*/ 254 w 256"/>
                <a:gd name="T49" fmla="*/ 154 h 257"/>
                <a:gd name="T50" fmla="*/ 256 w 256"/>
                <a:gd name="T51" fmla="*/ 128 h 257"/>
                <a:gd name="T52" fmla="*/ 256 w 256"/>
                <a:gd name="T53" fmla="*/ 115 h 257"/>
                <a:gd name="T54" fmla="*/ 251 w 256"/>
                <a:gd name="T55" fmla="*/ 89 h 257"/>
                <a:gd name="T56" fmla="*/ 241 w 256"/>
                <a:gd name="T57" fmla="*/ 66 h 257"/>
                <a:gd name="T58" fmla="*/ 228 w 256"/>
                <a:gd name="T59" fmla="*/ 46 h 257"/>
                <a:gd name="T60" fmla="*/ 210 w 256"/>
                <a:gd name="T61" fmla="*/ 28 h 257"/>
                <a:gd name="T62" fmla="*/ 189 w 256"/>
                <a:gd name="T63" fmla="*/ 14 h 257"/>
                <a:gd name="T64" fmla="*/ 167 w 256"/>
                <a:gd name="T65" fmla="*/ 5 h 257"/>
                <a:gd name="T66" fmla="*/ 141 w 256"/>
                <a:gd name="T67" fmla="*/ 0 h 257"/>
                <a:gd name="T68" fmla="*/ 128 w 256"/>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7">
                  <a:moveTo>
                    <a:pt x="128" y="0"/>
                  </a:moveTo>
                  <a:lnTo>
                    <a:pt x="128" y="0"/>
                  </a:lnTo>
                  <a:lnTo>
                    <a:pt x="115" y="0"/>
                  </a:lnTo>
                  <a:lnTo>
                    <a:pt x="102" y="2"/>
                  </a:lnTo>
                  <a:lnTo>
                    <a:pt x="90" y="5"/>
                  </a:lnTo>
                  <a:lnTo>
                    <a:pt x="77" y="9"/>
                  </a:lnTo>
                  <a:lnTo>
                    <a:pt x="67" y="14"/>
                  </a:lnTo>
                  <a:lnTo>
                    <a:pt x="57" y="21"/>
                  </a:lnTo>
                  <a:lnTo>
                    <a:pt x="46" y="28"/>
                  </a:lnTo>
                  <a:lnTo>
                    <a:pt x="37" y="37"/>
                  </a:lnTo>
                  <a:lnTo>
                    <a:pt x="28" y="46"/>
                  </a:lnTo>
                  <a:lnTo>
                    <a:pt x="22" y="56"/>
                  </a:lnTo>
                  <a:lnTo>
                    <a:pt x="15" y="66"/>
                  </a:lnTo>
                  <a:lnTo>
                    <a:pt x="10" y="78"/>
                  </a:lnTo>
                  <a:lnTo>
                    <a:pt x="5" y="89"/>
                  </a:lnTo>
                  <a:lnTo>
                    <a:pt x="2" y="102"/>
                  </a:lnTo>
                  <a:lnTo>
                    <a:pt x="0" y="115"/>
                  </a:lnTo>
                  <a:lnTo>
                    <a:pt x="0" y="128"/>
                  </a:lnTo>
                  <a:lnTo>
                    <a:pt x="0" y="128"/>
                  </a:lnTo>
                  <a:lnTo>
                    <a:pt x="0" y="141"/>
                  </a:lnTo>
                  <a:lnTo>
                    <a:pt x="2" y="154"/>
                  </a:lnTo>
                  <a:lnTo>
                    <a:pt x="5" y="166"/>
                  </a:lnTo>
                  <a:lnTo>
                    <a:pt x="10" y="177"/>
                  </a:lnTo>
                  <a:lnTo>
                    <a:pt x="15" y="189"/>
                  </a:lnTo>
                  <a:lnTo>
                    <a:pt x="22" y="199"/>
                  </a:lnTo>
                  <a:lnTo>
                    <a:pt x="28" y="210"/>
                  </a:lnTo>
                  <a:lnTo>
                    <a:pt x="37" y="219"/>
                  </a:lnTo>
                  <a:lnTo>
                    <a:pt x="46" y="227"/>
                  </a:lnTo>
                  <a:lnTo>
                    <a:pt x="57" y="234"/>
                  </a:lnTo>
                  <a:lnTo>
                    <a:pt x="67" y="241"/>
                  </a:lnTo>
                  <a:lnTo>
                    <a:pt x="77" y="246"/>
                  </a:lnTo>
                  <a:lnTo>
                    <a:pt x="90" y="251"/>
                  </a:lnTo>
                  <a:lnTo>
                    <a:pt x="102" y="254"/>
                  </a:lnTo>
                  <a:lnTo>
                    <a:pt x="115" y="257"/>
                  </a:lnTo>
                  <a:lnTo>
                    <a:pt x="128" y="257"/>
                  </a:lnTo>
                  <a:lnTo>
                    <a:pt x="128" y="257"/>
                  </a:lnTo>
                  <a:lnTo>
                    <a:pt x="141" y="257"/>
                  </a:lnTo>
                  <a:lnTo>
                    <a:pt x="154" y="254"/>
                  </a:lnTo>
                  <a:lnTo>
                    <a:pt x="167" y="251"/>
                  </a:lnTo>
                  <a:lnTo>
                    <a:pt x="179" y="246"/>
                  </a:lnTo>
                  <a:lnTo>
                    <a:pt x="189" y="241"/>
                  </a:lnTo>
                  <a:lnTo>
                    <a:pt x="201" y="234"/>
                  </a:lnTo>
                  <a:lnTo>
                    <a:pt x="210" y="227"/>
                  </a:lnTo>
                  <a:lnTo>
                    <a:pt x="219" y="219"/>
                  </a:lnTo>
                  <a:lnTo>
                    <a:pt x="228" y="210"/>
                  </a:lnTo>
                  <a:lnTo>
                    <a:pt x="234" y="199"/>
                  </a:lnTo>
                  <a:lnTo>
                    <a:pt x="241" y="189"/>
                  </a:lnTo>
                  <a:lnTo>
                    <a:pt x="247" y="177"/>
                  </a:lnTo>
                  <a:lnTo>
                    <a:pt x="251" y="166"/>
                  </a:lnTo>
                  <a:lnTo>
                    <a:pt x="254" y="154"/>
                  </a:lnTo>
                  <a:lnTo>
                    <a:pt x="256" y="141"/>
                  </a:lnTo>
                  <a:lnTo>
                    <a:pt x="256" y="128"/>
                  </a:lnTo>
                  <a:lnTo>
                    <a:pt x="256" y="128"/>
                  </a:lnTo>
                  <a:lnTo>
                    <a:pt x="256" y="115"/>
                  </a:lnTo>
                  <a:lnTo>
                    <a:pt x="254" y="102"/>
                  </a:lnTo>
                  <a:lnTo>
                    <a:pt x="251" y="89"/>
                  </a:lnTo>
                  <a:lnTo>
                    <a:pt x="247" y="78"/>
                  </a:lnTo>
                  <a:lnTo>
                    <a:pt x="241" y="66"/>
                  </a:lnTo>
                  <a:lnTo>
                    <a:pt x="234" y="56"/>
                  </a:lnTo>
                  <a:lnTo>
                    <a:pt x="228" y="46"/>
                  </a:lnTo>
                  <a:lnTo>
                    <a:pt x="219" y="37"/>
                  </a:lnTo>
                  <a:lnTo>
                    <a:pt x="210" y="28"/>
                  </a:lnTo>
                  <a:lnTo>
                    <a:pt x="201" y="21"/>
                  </a:lnTo>
                  <a:lnTo>
                    <a:pt x="189" y="14"/>
                  </a:lnTo>
                  <a:lnTo>
                    <a:pt x="179" y="9"/>
                  </a:lnTo>
                  <a:lnTo>
                    <a:pt x="167" y="5"/>
                  </a:lnTo>
                  <a:lnTo>
                    <a:pt x="154" y="2"/>
                  </a:lnTo>
                  <a:lnTo>
                    <a:pt x="141" y="0"/>
                  </a:lnTo>
                  <a:lnTo>
                    <a:pt x="128" y="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56"/>
              <a:endParaRPr lang="en-US">
                <a:solidFill>
                  <a:srgbClr val="FFFFFF"/>
                </a:solidFill>
                <a:cs typeface="Arial" charset="0"/>
              </a:endParaRPr>
            </a:p>
          </p:txBody>
        </p:sp>
        <p:sp>
          <p:nvSpPr>
            <p:cNvPr id="94" name="Freeform 12"/>
            <p:cNvSpPr>
              <a:spLocks/>
            </p:cNvSpPr>
            <p:nvPr/>
          </p:nvSpPr>
          <p:spPr bwMode="auto">
            <a:xfrm>
              <a:off x="12797353" y="2303411"/>
              <a:ext cx="409575" cy="407988"/>
            </a:xfrm>
            <a:custGeom>
              <a:avLst/>
              <a:gdLst>
                <a:gd name="T0" fmla="*/ 128 w 258"/>
                <a:gd name="T1" fmla="*/ 0 h 257"/>
                <a:gd name="T2" fmla="*/ 102 w 258"/>
                <a:gd name="T3" fmla="*/ 2 h 257"/>
                <a:gd name="T4" fmla="*/ 79 w 258"/>
                <a:gd name="T5" fmla="*/ 9 h 257"/>
                <a:gd name="T6" fmla="*/ 57 w 258"/>
                <a:gd name="T7" fmla="*/ 21 h 257"/>
                <a:gd name="T8" fmla="*/ 37 w 258"/>
                <a:gd name="T9" fmla="*/ 37 h 257"/>
                <a:gd name="T10" fmla="*/ 22 w 258"/>
                <a:gd name="T11" fmla="*/ 56 h 257"/>
                <a:gd name="T12" fmla="*/ 10 w 258"/>
                <a:gd name="T13" fmla="*/ 78 h 257"/>
                <a:gd name="T14" fmla="*/ 2 w 258"/>
                <a:gd name="T15" fmla="*/ 102 h 257"/>
                <a:gd name="T16" fmla="*/ 0 w 258"/>
                <a:gd name="T17" fmla="*/ 128 h 257"/>
                <a:gd name="T18" fmla="*/ 0 w 258"/>
                <a:gd name="T19" fmla="*/ 141 h 257"/>
                <a:gd name="T20" fmla="*/ 5 w 258"/>
                <a:gd name="T21" fmla="*/ 166 h 257"/>
                <a:gd name="T22" fmla="*/ 15 w 258"/>
                <a:gd name="T23" fmla="*/ 189 h 257"/>
                <a:gd name="T24" fmla="*/ 30 w 258"/>
                <a:gd name="T25" fmla="*/ 210 h 257"/>
                <a:gd name="T26" fmla="*/ 46 w 258"/>
                <a:gd name="T27" fmla="*/ 227 h 257"/>
                <a:gd name="T28" fmla="*/ 67 w 258"/>
                <a:gd name="T29" fmla="*/ 241 h 257"/>
                <a:gd name="T30" fmla="*/ 91 w 258"/>
                <a:gd name="T31" fmla="*/ 251 h 257"/>
                <a:gd name="T32" fmla="*/ 115 w 258"/>
                <a:gd name="T33" fmla="*/ 257 h 257"/>
                <a:gd name="T34" fmla="*/ 128 w 258"/>
                <a:gd name="T35" fmla="*/ 257 h 257"/>
                <a:gd name="T36" fmla="*/ 154 w 258"/>
                <a:gd name="T37" fmla="*/ 254 h 257"/>
                <a:gd name="T38" fmla="*/ 179 w 258"/>
                <a:gd name="T39" fmla="*/ 246 h 257"/>
                <a:gd name="T40" fmla="*/ 201 w 258"/>
                <a:gd name="T41" fmla="*/ 234 h 257"/>
                <a:gd name="T42" fmla="*/ 219 w 258"/>
                <a:gd name="T43" fmla="*/ 219 h 257"/>
                <a:gd name="T44" fmla="*/ 236 w 258"/>
                <a:gd name="T45" fmla="*/ 199 h 257"/>
                <a:gd name="T46" fmla="*/ 247 w 258"/>
                <a:gd name="T47" fmla="*/ 177 h 257"/>
                <a:gd name="T48" fmla="*/ 255 w 258"/>
                <a:gd name="T49" fmla="*/ 154 h 257"/>
                <a:gd name="T50" fmla="*/ 258 w 258"/>
                <a:gd name="T51" fmla="*/ 128 h 257"/>
                <a:gd name="T52" fmla="*/ 256 w 258"/>
                <a:gd name="T53" fmla="*/ 115 h 257"/>
                <a:gd name="T54" fmla="*/ 251 w 258"/>
                <a:gd name="T55" fmla="*/ 89 h 257"/>
                <a:gd name="T56" fmla="*/ 242 w 258"/>
                <a:gd name="T57" fmla="*/ 66 h 257"/>
                <a:gd name="T58" fmla="*/ 228 w 258"/>
                <a:gd name="T59" fmla="*/ 46 h 257"/>
                <a:gd name="T60" fmla="*/ 210 w 258"/>
                <a:gd name="T61" fmla="*/ 28 h 257"/>
                <a:gd name="T62" fmla="*/ 190 w 258"/>
                <a:gd name="T63" fmla="*/ 14 h 257"/>
                <a:gd name="T64" fmla="*/ 167 w 258"/>
                <a:gd name="T65" fmla="*/ 5 h 257"/>
                <a:gd name="T66" fmla="*/ 141 w 258"/>
                <a:gd name="T67" fmla="*/ 0 h 257"/>
                <a:gd name="T68" fmla="*/ 128 w 258"/>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8" h="257">
                  <a:moveTo>
                    <a:pt x="128" y="0"/>
                  </a:moveTo>
                  <a:lnTo>
                    <a:pt x="128" y="0"/>
                  </a:lnTo>
                  <a:lnTo>
                    <a:pt x="115" y="0"/>
                  </a:lnTo>
                  <a:lnTo>
                    <a:pt x="102" y="2"/>
                  </a:lnTo>
                  <a:lnTo>
                    <a:pt x="91" y="5"/>
                  </a:lnTo>
                  <a:lnTo>
                    <a:pt x="79" y="9"/>
                  </a:lnTo>
                  <a:lnTo>
                    <a:pt x="67" y="14"/>
                  </a:lnTo>
                  <a:lnTo>
                    <a:pt x="57" y="21"/>
                  </a:lnTo>
                  <a:lnTo>
                    <a:pt x="46" y="28"/>
                  </a:lnTo>
                  <a:lnTo>
                    <a:pt x="37" y="37"/>
                  </a:lnTo>
                  <a:lnTo>
                    <a:pt x="30" y="46"/>
                  </a:lnTo>
                  <a:lnTo>
                    <a:pt x="22" y="56"/>
                  </a:lnTo>
                  <a:lnTo>
                    <a:pt x="15" y="66"/>
                  </a:lnTo>
                  <a:lnTo>
                    <a:pt x="10" y="78"/>
                  </a:lnTo>
                  <a:lnTo>
                    <a:pt x="5" y="89"/>
                  </a:lnTo>
                  <a:lnTo>
                    <a:pt x="2" y="102"/>
                  </a:lnTo>
                  <a:lnTo>
                    <a:pt x="0" y="115"/>
                  </a:lnTo>
                  <a:lnTo>
                    <a:pt x="0" y="128"/>
                  </a:lnTo>
                  <a:lnTo>
                    <a:pt x="0" y="128"/>
                  </a:lnTo>
                  <a:lnTo>
                    <a:pt x="0" y="141"/>
                  </a:lnTo>
                  <a:lnTo>
                    <a:pt x="2" y="154"/>
                  </a:lnTo>
                  <a:lnTo>
                    <a:pt x="5" y="166"/>
                  </a:lnTo>
                  <a:lnTo>
                    <a:pt x="10" y="177"/>
                  </a:lnTo>
                  <a:lnTo>
                    <a:pt x="15" y="189"/>
                  </a:lnTo>
                  <a:lnTo>
                    <a:pt x="22" y="199"/>
                  </a:lnTo>
                  <a:lnTo>
                    <a:pt x="30" y="210"/>
                  </a:lnTo>
                  <a:lnTo>
                    <a:pt x="37" y="219"/>
                  </a:lnTo>
                  <a:lnTo>
                    <a:pt x="46" y="227"/>
                  </a:lnTo>
                  <a:lnTo>
                    <a:pt x="57" y="234"/>
                  </a:lnTo>
                  <a:lnTo>
                    <a:pt x="67" y="241"/>
                  </a:lnTo>
                  <a:lnTo>
                    <a:pt x="79" y="246"/>
                  </a:lnTo>
                  <a:lnTo>
                    <a:pt x="91" y="251"/>
                  </a:lnTo>
                  <a:lnTo>
                    <a:pt x="102" y="254"/>
                  </a:lnTo>
                  <a:lnTo>
                    <a:pt x="115" y="257"/>
                  </a:lnTo>
                  <a:lnTo>
                    <a:pt x="128" y="257"/>
                  </a:lnTo>
                  <a:lnTo>
                    <a:pt x="128" y="257"/>
                  </a:lnTo>
                  <a:lnTo>
                    <a:pt x="141" y="257"/>
                  </a:lnTo>
                  <a:lnTo>
                    <a:pt x="154" y="254"/>
                  </a:lnTo>
                  <a:lnTo>
                    <a:pt x="167" y="251"/>
                  </a:lnTo>
                  <a:lnTo>
                    <a:pt x="179" y="246"/>
                  </a:lnTo>
                  <a:lnTo>
                    <a:pt x="190" y="241"/>
                  </a:lnTo>
                  <a:lnTo>
                    <a:pt x="201" y="234"/>
                  </a:lnTo>
                  <a:lnTo>
                    <a:pt x="210" y="227"/>
                  </a:lnTo>
                  <a:lnTo>
                    <a:pt x="219" y="219"/>
                  </a:lnTo>
                  <a:lnTo>
                    <a:pt x="228" y="210"/>
                  </a:lnTo>
                  <a:lnTo>
                    <a:pt x="236" y="199"/>
                  </a:lnTo>
                  <a:lnTo>
                    <a:pt x="242" y="189"/>
                  </a:lnTo>
                  <a:lnTo>
                    <a:pt x="247" y="177"/>
                  </a:lnTo>
                  <a:lnTo>
                    <a:pt x="251" y="166"/>
                  </a:lnTo>
                  <a:lnTo>
                    <a:pt x="255" y="154"/>
                  </a:lnTo>
                  <a:lnTo>
                    <a:pt x="256" y="141"/>
                  </a:lnTo>
                  <a:lnTo>
                    <a:pt x="258" y="128"/>
                  </a:lnTo>
                  <a:lnTo>
                    <a:pt x="258" y="128"/>
                  </a:lnTo>
                  <a:lnTo>
                    <a:pt x="256" y="115"/>
                  </a:lnTo>
                  <a:lnTo>
                    <a:pt x="255" y="102"/>
                  </a:lnTo>
                  <a:lnTo>
                    <a:pt x="251" y="89"/>
                  </a:lnTo>
                  <a:lnTo>
                    <a:pt x="247" y="78"/>
                  </a:lnTo>
                  <a:lnTo>
                    <a:pt x="242" y="66"/>
                  </a:lnTo>
                  <a:lnTo>
                    <a:pt x="236" y="56"/>
                  </a:lnTo>
                  <a:lnTo>
                    <a:pt x="228" y="46"/>
                  </a:lnTo>
                  <a:lnTo>
                    <a:pt x="219" y="37"/>
                  </a:lnTo>
                  <a:lnTo>
                    <a:pt x="210" y="28"/>
                  </a:lnTo>
                  <a:lnTo>
                    <a:pt x="201" y="21"/>
                  </a:lnTo>
                  <a:lnTo>
                    <a:pt x="190" y="14"/>
                  </a:lnTo>
                  <a:lnTo>
                    <a:pt x="179" y="9"/>
                  </a:lnTo>
                  <a:lnTo>
                    <a:pt x="167" y="5"/>
                  </a:lnTo>
                  <a:lnTo>
                    <a:pt x="154" y="2"/>
                  </a:lnTo>
                  <a:lnTo>
                    <a:pt x="141" y="0"/>
                  </a:lnTo>
                  <a:lnTo>
                    <a:pt x="128" y="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56"/>
              <a:endParaRPr lang="en-US">
                <a:solidFill>
                  <a:srgbClr val="FFFFFF"/>
                </a:solidFill>
                <a:cs typeface="Arial" charset="0"/>
              </a:endParaRPr>
            </a:p>
          </p:txBody>
        </p:sp>
        <p:sp>
          <p:nvSpPr>
            <p:cNvPr id="95" name="Freeform 13"/>
            <p:cNvSpPr>
              <a:spLocks/>
            </p:cNvSpPr>
            <p:nvPr/>
          </p:nvSpPr>
          <p:spPr bwMode="auto">
            <a:xfrm>
              <a:off x="14126091" y="2303411"/>
              <a:ext cx="407988" cy="407988"/>
            </a:xfrm>
            <a:custGeom>
              <a:avLst/>
              <a:gdLst>
                <a:gd name="T0" fmla="*/ 129 w 257"/>
                <a:gd name="T1" fmla="*/ 0 h 257"/>
                <a:gd name="T2" fmla="*/ 103 w 257"/>
                <a:gd name="T3" fmla="*/ 2 h 257"/>
                <a:gd name="T4" fmla="*/ 78 w 257"/>
                <a:gd name="T5" fmla="*/ 9 h 257"/>
                <a:gd name="T6" fmla="*/ 56 w 257"/>
                <a:gd name="T7" fmla="*/ 21 h 257"/>
                <a:gd name="T8" fmla="*/ 38 w 257"/>
                <a:gd name="T9" fmla="*/ 37 h 257"/>
                <a:gd name="T10" fmla="*/ 21 w 257"/>
                <a:gd name="T11" fmla="*/ 56 h 257"/>
                <a:gd name="T12" fmla="*/ 10 w 257"/>
                <a:gd name="T13" fmla="*/ 78 h 257"/>
                <a:gd name="T14" fmla="*/ 3 w 257"/>
                <a:gd name="T15" fmla="*/ 102 h 257"/>
                <a:gd name="T16" fmla="*/ 0 w 257"/>
                <a:gd name="T17" fmla="*/ 128 h 257"/>
                <a:gd name="T18" fmla="*/ 0 w 257"/>
                <a:gd name="T19" fmla="*/ 141 h 257"/>
                <a:gd name="T20" fmla="*/ 6 w 257"/>
                <a:gd name="T21" fmla="*/ 166 h 257"/>
                <a:gd name="T22" fmla="*/ 16 w 257"/>
                <a:gd name="T23" fmla="*/ 189 h 257"/>
                <a:gd name="T24" fmla="*/ 29 w 257"/>
                <a:gd name="T25" fmla="*/ 210 h 257"/>
                <a:gd name="T26" fmla="*/ 47 w 257"/>
                <a:gd name="T27" fmla="*/ 227 h 257"/>
                <a:gd name="T28" fmla="*/ 67 w 257"/>
                <a:gd name="T29" fmla="*/ 241 h 257"/>
                <a:gd name="T30" fmla="*/ 90 w 257"/>
                <a:gd name="T31" fmla="*/ 251 h 257"/>
                <a:gd name="T32" fmla="*/ 116 w 257"/>
                <a:gd name="T33" fmla="*/ 257 h 257"/>
                <a:gd name="T34" fmla="*/ 129 w 257"/>
                <a:gd name="T35" fmla="*/ 257 h 257"/>
                <a:gd name="T36" fmla="*/ 155 w 257"/>
                <a:gd name="T37" fmla="*/ 254 h 257"/>
                <a:gd name="T38" fmla="*/ 179 w 257"/>
                <a:gd name="T39" fmla="*/ 246 h 257"/>
                <a:gd name="T40" fmla="*/ 200 w 257"/>
                <a:gd name="T41" fmla="*/ 234 h 257"/>
                <a:gd name="T42" fmla="*/ 220 w 257"/>
                <a:gd name="T43" fmla="*/ 219 h 257"/>
                <a:gd name="T44" fmla="*/ 235 w 257"/>
                <a:gd name="T45" fmla="*/ 199 h 257"/>
                <a:gd name="T46" fmla="*/ 247 w 257"/>
                <a:gd name="T47" fmla="*/ 177 h 257"/>
                <a:gd name="T48" fmla="*/ 255 w 257"/>
                <a:gd name="T49" fmla="*/ 154 h 257"/>
                <a:gd name="T50" fmla="*/ 257 w 257"/>
                <a:gd name="T51" fmla="*/ 128 h 257"/>
                <a:gd name="T52" fmla="*/ 257 w 257"/>
                <a:gd name="T53" fmla="*/ 115 h 257"/>
                <a:gd name="T54" fmla="*/ 252 w 257"/>
                <a:gd name="T55" fmla="*/ 89 h 257"/>
                <a:gd name="T56" fmla="*/ 242 w 257"/>
                <a:gd name="T57" fmla="*/ 66 h 257"/>
                <a:gd name="T58" fmla="*/ 229 w 257"/>
                <a:gd name="T59" fmla="*/ 46 h 257"/>
                <a:gd name="T60" fmla="*/ 211 w 257"/>
                <a:gd name="T61" fmla="*/ 28 h 257"/>
                <a:gd name="T62" fmla="*/ 190 w 257"/>
                <a:gd name="T63" fmla="*/ 14 h 257"/>
                <a:gd name="T64" fmla="*/ 166 w 257"/>
                <a:gd name="T65" fmla="*/ 5 h 257"/>
                <a:gd name="T66" fmla="*/ 142 w 257"/>
                <a:gd name="T67" fmla="*/ 0 h 257"/>
                <a:gd name="T68" fmla="*/ 129 w 257"/>
                <a:gd name="T6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7" h="257">
                  <a:moveTo>
                    <a:pt x="129" y="0"/>
                  </a:moveTo>
                  <a:lnTo>
                    <a:pt x="129" y="0"/>
                  </a:lnTo>
                  <a:lnTo>
                    <a:pt x="116" y="0"/>
                  </a:lnTo>
                  <a:lnTo>
                    <a:pt x="103" y="2"/>
                  </a:lnTo>
                  <a:lnTo>
                    <a:pt x="90" y="5"/>
                  </a:lnTo>
                  <a:lnTo>
                    <a:pt x="78" y="9"/>
                  </a:lnTo>
                  <a:lnTo>
                    <a:pt x="67" y="14"/>
                  </a:lnTo>
                  <a:lnTo>
                    <a:pt x="56" y="21"/>
                  </a:lnTo>
                  <a:lnTo>
                    <a:pt x="47" y="28"/>
                  </a:lnTo>
                  <a:lnTo>
                    <a:pt x="38" y="37"/>
                  </a:lnTo>
                  <a:lnTo>
                    <a:pt x="29" y="46"/>
                  </a:lnTo>
                  <a:lnTo>
                    <a:pt x="21" y="56"/>
                  </a:lnTo>
                  <a:lnTo>
                    <a:pt x="16" y="66"/>
                  </a:lnTo>
                  <a:lnTo>
                    <a:pt x="10" y="78"/>
                  </a:lnTo>
                  <a:lnTo>
                    <a:pt x="6" y="89"/>
                  </a:lnTo>
                  <a:lnTo>
                    <a:pt x="3" y="102"/>
                  </a:lnTo>
                  <a:lnTo>
                    <a:pt x="0" y="115"/>
                  </a:lnTo>
                  <a:lnTo>
                    <a:pt x="0" y="128"/>
                  </a:lnTo>
                  <a:lnTo>
                    <a:pt x="0" y="128"/>
                  </a:lnTo>
                  <a:lnTo>
                    <a:pt x="0" y="141"/>
                  </a:lnTo>
                  <a:lnTo>
                    <a:pt x="3" y="154"/>
                  </a:lnTo>
                  <a:lnTo>
                    <a:pt x="6" y="166"/>
                  </a:lnTo>
                  <a:lnTo>
                    <a:pt x="10" y="177"/>
                  </a:lnTo>
                  <a:lnTo>
                    <a:pt x="16" y="189"/>
                  </a:lnTo>
                  <a:lnTo>
                    <a:pt x="21" y="199"/>
                  </a:lnTo>
                  <a:lnTo>
                    <a:pt x="29" y="210"/>
                  </a:lnTo>
                  <a:lnTo>
                    <a:pt x="38" y="219"/>
                  </a:lnTo>
                  <a:lnTo>
                    <a:pt x="47" y="227"/>
                  </a:lnTo>
                  <a:lnTo>
                    <a:pt x="56" y="234"/>
                  </a:lnTo>
                  <a:lnTo>
                    <a:pt x="67" y="241"/>
                  </a:lnTo>
                  <a:lnTo>
                    <a:pt x="78" y="246"/>
                  </a:lnTo>
                  <a:lnTo>
                    <a:pt x="90" y="251"/>
                  </a:lnTo>
                  <a:lnTo>
                    <a:pt x="103" y="254"/>
                  </a:lnTo>
                  <a:lnTo>
                    <a:pt x="116" y="257"/>
                  </a:lnTo>
                  <a:lnTo>
                    <a:pt x="129" y="257"/>
                  </a:lnTo>
                  <a:lnTo>
                    <a:pt x="129" y="257"/>
                  </a:lnTo>
                  <a:lnTo>
                    <a:pt x="142" y="257"/>
                  </a:lnTo>
                  <a:lnTo>
                    <a:pt x="155" y="254"/>
                  </a:lnTo>
                  <a:lnTo>
                    <a:pt x="166" y="251"/>
                  </a:lnTo>
                  <a:lnTo>
                    <a:pt x="179" y="246"/>
                  </a:lnTo>
                  <a:lnTo>
                    <a:pt x="190" y="241"/>
                  </a:lnTo>
                  <a:lnTo>
                    <a:pt x="200" y="234"/>
                  </a:lnTo>
                  <a:lnTo>
                    <a:pt x="211" y="227"/>
                  </a:lnTo>
                  <a:lnTo>
                    <a:pt x="220" y="219"/>
                  </a:lnTo>
                  <a:lnTo>
                    <a:pt x="229" y="210"/>
                  </a:lnTo>
                  <a:lnTo>
                    <a:pt x="235" y="199"/>
                  </a:lnTo>
                  <a:lnTo>
                    <a:pt x="242" y="189"/>
                  </a:lnTo>
                  <a:lnTo>
                    <a:pt x="247" y="177"/>
                  </a:lnTo>
                  <a:lnTo>
                    <a:pt x="252" y="166"/>
                  </a:lnTo>
                  <a:lnTo>
                    <a:pt x="255" y="154"/>
                  </a:lnTo>
                  <a:lnTo>
                    <a:pt x="257" y="141"/>
                  </a:lnTo>
                  <a:lnTo>
                    <a:pt x="257" y="128"/>
                  </a:lnTo>
                  <a:lnTo>
                    <a:pt x="257" y="128"/>
                  </a:lnTo>
                  <a:lnTo>
                    <a:pt x="257" y="115"/>
                  </a:lnTo>
                  <a:lnTo>
                    <a:pt x="255" y="102"/>
                  </a:lnTo>
                  <a:lnTo>
                    <a:pt x="252" y="89"/>
                  </a:lnTo>
                  <a:lnTo>
                    <a:pt x="247" y="78"/>
                  </a:lnTo>
                  <a:lnTo>
                    <a:pt x="242" y="66"/>
                  </a:lnTo>
                  <a:lnTo>
                    <a:pt x="235" y="56"/>
                  </a:lnTo>
                  <a:lnTo>
                    <a:pt x="229" y="46"/>
                  </a:lnTo>
                  <a:lnTo>
                    <a:pt x="220" y="37"/>
                  </a:lnTo>
                  <a:lnTo>
                    <a:pt x="211" y="28"/>
                  </a:lnTo>
                  <a:lnTo>
                    <a:pt x="200" y="21"/>
                  </a:lnTo>
                  <a:lnTo>
                    <a:pt x="190" y="14"/>
                  </a:lnTo>
                  <a:lnTo>
                    <a:pt x="179" y="9"/>
                  </a:lnTo>
                  <a:lnTo>
                    <a:pt x="166" y="5"/>
                  </a:lnTo>
                  <a:lnTo>
                    <a:pt x="155" y="2"/>
                  </a:lnTo>
                  <a:lnTo>
                    <a:pt x="142" y="0"/>
                  </a:lnTo>
                  <a:lnTo>
                    <a:pt x="129" y="0"/>
                  </a:lnTo>
                  <a:lnTo>
                    <a:pt x="12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56"/>
              <a:endParaRPr lang="en-US">
                <a:solidFill>
                  <a:srgbClr val="FFFFFF"/>
                </a:solidFill>
                <a:cs typeface="Arial" charset="0"/>
              </a:endParaRPr>
            </a:p>
          </p:txBody>
        </p:sp>
        <p:sp>
          <p:nvSpPr>
            <p:cNvPr id="96" name="Freeform 14"/>
            <p:cNvSpPr>
              <a:spLocks noEditPoints="1"/>
            </p:cNvSpPr>
            <p:nvPr/>
          </p:nvSpPr>
          <p:spPr bwMode="auto">
            <a:xfrm>
              <a:off x="11543228" y="471436"/>
              <a:ext cx="4765675" cy="6172200"/>
            </a:xfrm>
            <a:custGeom>
              <a:avLst/>
              <a:gdLst>
                <a:gd name="T0" fmla="*/ 2724 w 3002"/>
                <a:gd name="T1" fmla="*/ 1490 h 3888"/>
                <a:gd name="T2" fmla="*/ 2737 w 3002"/>
                <a:gd name="T3" fmla="*/ 1238 h 3888"/>
                <a:gd name="T4" fmla="*/ 2712 w 3002"/>
                <a:gd name="T5" fmla="*/ 937 h 3888"/>
                <a:gd name="T6" fmla="*/ 2568 w 3002"/>
                <a:gd name="T7" fmla="*/ 613 h 3888"/>
                <a:gd name="T8" fmla="*/ 2277 w 3002"/>
                <a:gd name="T9" fmla="*/ 279 h 3888"/>
                <a:gd name="T10" fmla="*/ 1753 w 3002"/>
                <a:gd name="T11" fmla="*/ 45 h 3888"/>
                <a:gd name="T12" fmla="*/ 1174 w 3002"/>
                <a:gd name="T13" fmla="*/ 4 h 3888"/>
                <a:gd name="T14" fmla="*/ 826 w 3002"/>
                <a:gd name="T15" fmla="*/ 74 h 3888"/>
                <a:gd name="T16" fmla="*/ 542 w 3002"/>
                <a:gd name="T17" fmla="*/ 219 h 3888"/>
                <a:gd name="T18" fmla="*/ 231 w 3002"/>
                <a:gd name="T19" fmla="*/ 541 h 3888"/>
                <a:gd name="T20" fmla="*/ 23 w 3002"/>
                <a:gd name="T21" fmla="*/ 1071 h 3888"/>
                <a:gd name="T22" fmla="*/ 4 w 3002"/>
                <a:gd name="T23" fmla="*/ 1488 h 3888"/>
                <a:gd name="T24" fmla="*/ 141 w 3002"/>
                <a:gd name="T25" fmla="*/ 2060 h 3888"/>
                <a:gd name="T26" fmla="*/ 443 w 3002"/>
                <a:gd name="T27" fmla="*/ 2546 h 3888"/>
                <a:gd name="T28" fmla="*/ 511 w 3002"/>
                <a:gd name="T29" fmla="*/ 2786 h 3888"/>
                <a:gd name="T30" fmla="*/ 403 w 3002"/>
                <a:gd name="T31" fmla="*/ 3443 h 3888"/>
                <a:gd name="T32" fmla="*/ 248 w 3002"/>
                <a:gd name="T33" fmla="*/ 3504 h 3888"/>
                <a:gd name="T34" fmla="*/ 187 w 3002"/>
                <a:gd name="T35" fmla="*/ 3805 h 3888"/>
                <a:gd name="T36" fmla="*/ 237 w 3002"/>
                <a:gd name="T37" fmla="*/ 3882 h 3888"/>
                <a:gd name="T38" fmla="*/ 1959 w 3002"/>
                <a:gd name="T39" fmla="*/ 3882 h 3888"/>
                <a:gd name="T40" fmla="*/ 2010 w 3002"/>
                <a:gd name="T41" fmla="*/ 3805 h 3888"/>
                <a:gd name="T42" fmla="*/ 1950 w 3002"/>
                <a:gd name="T43" fmla="*/ 3506 h 3888"/>
                <a:gd name="T44" fmla="*/ 1806 w 3002"/>
                <a:gd name="T45" fmla="*/ 3415 h 3888"/>
                <a:gd name="T46" fmla="*/ 1870 w 3002"/>
                <a:gd name="T47" fmla="*/ 3185 h 3888"/>
                <a:gd name="T48" fmla="*/ 2007 w 3002"/>
                <a:gd name="T49" fmla="*/ 3051 h 3888"/>
                <a:gd name="T50" fmla="*/ 2291 w 3002"/>
                <a:gd name="T51" fmla="*/ 3030 h 3888"/>
                <a:gd name="T52" fmla="*/ 2592 w 3002"/>
                <a:gd name="T53" fmla="*/ 3045 h 3888"/>
                <a:gd name="T54" fmla="*/ 2708 w 3002"/>
                <a:gd name="T55" fmla="*/ 2947 h 3888"/>
                <a:gd name="T56" fmla="*/ 2740 w 3002"/>
                <a:gd name="T57" fmla="*/ 2725 h 3888"/>
                <a:gd name="T58" fmla="*/ 2813 w 3002"/>
                <a:gd name="T59" fmla="*/ 2624 h 3888"/>
                <a:gd name="T60" fmla="*/ 2841 w 3002"/>
                <a:gd name="T61" fmla="*/ 2542 h 3888"/>
                <a:gd name="T62" fmla="*/ 2810 w 3002"/>
                <a:gd name="T63" fmla="*/ 2480 h 3888"/>
                <a:gd name="T64" fmla="*/ 2846 w 3002"/>
                <a:gd name="T65" fmla="*/ 2414 h 3888"/>
                <a:gd name="T66" fmla="*/ 2813 w 3002"/>
                <a:gd name="T67" fmla="*/ 2265 h 3888"/>
                <a:gd name="T68" fmla="*/ 2915 w 3002"/>
                <a:gd name="T69" fmla="*/ 2161 h 3888"/>
                <a:gd name="T70" fmla="*/ 2996 w 3002"/>
                <a:gd name="T71" fmla="*/ 2033 h 3888"/>
                <a:gd name="T72" fmla="*/ 2086 w 3002"/>
                <a:gd name="T73" fmla="*/ 1632 h 3888"/>
                <a:gd name="T74" fmla="*/ 1913 w 3002"/>
                <a:gd name="T75" fmla="*/ 1866 h 3888"/>
                <a:gd name="T76" fmla="*/ 1679 w 3002"/>
                <a:gd name="T77" fmla="*/ 2073 h 3888"/>
                <a:gd name="T78" fmla="*/ 1381 w 3002"/>
                <a:gd name="T79" fmla="*/ 2153 h 3888"/>
                <a:gd name="T80" fmla="*/ 1089 w 3002"/>
                <a:gd name="T81" fmla="*/ 2099 h 3888"/>
                <a:gd name="T82" fmla="*/ 845 w 3002"/>
                <a:gd name="T83" fmla="*/ 1923 h 3888"/>
                <a:gd name="T84" fmla="*/ 572 w 3002"/>
                <a:gd name="T85" fmla="*/ 1860 h 3888"/>
                <a:gd name="T86" fmla="*/ 342 w 3002"/>
                <a:gd name="T87" fmla="*/ 1662 h 3888"/>
                <a:gd name="T88" fmla="*/ 292 w 3002"/>
                <a:gd name="T89" fmla="*/ 1461 h 3888"/>
                <a:gd name="T90" fmla="*/ 341 w 3002"/>
                <a:gd name="T91" fmla="*/ 1267 h 3888"/>
                <a:gd name="T92" fmla="*/ 477 w 3002"/>
                <a:gd name="T93" fmla="*/ 1115 h 3888"/>
                <a:gd name="T94" fmla="*/ 563 w 3002"/>
                <a:gd name="T95" fmla="*/ 906 h 3888"/>
                <a:gd name="T96" fmla="*/ 769 w 3002"/>
                <a:gd name="T97" fmla="*/ 577 h 3888"/>
                <a:gd name="T98" fmla="*/ 961 w 3002"/>
                <a:gd name="T99" fmla="*/ 464 h 3888"/>
                <a:gd name="T100" fmla="*/ 1231 w 3002"/>
                <a:gd name="T101" fmla="*/ 425 h 3888"/>
                <a:gd name="T102" fmla="*/ 1487 w 3002"/>
                <a:gd name="T103" fmla="*/ 499 h 3888"/>
                <a:gd name="T104" fmla="*/ 1678 w 3002"/>
                <a:gd name="T105" fmla="*/ 652 h 3888"/>
                <a:gd name="T106" fmla="*/ 1926 w 3002"/>
                <a:gd name="T107" fmla="*/ 602 h 3888"/>
                <a:gd name="T108" fmla="*/ 2162 w 3002"/>
                <a:gd name="T109" fmla="*/ 666 h 3888"/>
                <a:gd name="T110" fmla="*/ 2347 w 3002"/>
                <a:gd name="T111" fmla="*/ 836 h 3888"/>
                <a:gd name="T112" fmla="*/ 2433 w 3002"/>
                <a:gd name="T113" fmla="*/ 1058 h 3888"/>
                <a:gd name="T114" fmla="*/ 2407 w 3002"/>
                <a:gd name="T115" fmla="*/ 1311 h 3888"/>
                <a:gd name="T116" fmla="*/ 2265 w 3002"/>
                <a:gd name="T117" fmla="*/ 1525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2" h="3888">
                  <a:moveTo>
                    <a:pt x="2915" y="1871"/>
                  </a:moveTo>
                  <a:lnTo>
                    <a:pt x="2915" y="1871"/>
                  </a:lnTo>
                  <a:lnTo>
                    <a:pt x="2846" y="1750"/>
                  </a:lnTo>
                  <a:lnTo>
                    <a:pt x="2813" y="1689"/>
                  </a:lnTo>
                  <a:lnTo>
                    <a:pt x="2782" y="1628"/>
                  </a:lnTo>
                  <a:lnTo>
                    <a:pt x="2767" y="1600"/>
                  </a:lnTo>
                  <a:lnTo>
                    <a:pt x="2754" y="1570"/>
                  </a:lnTo>
                  <a:lnTo>
                    <a:pt x="2743" y="1543"/>
                  </a:lnTo>
                  <a:lnTo>
                    <a:pt x="2734" y="1516"/>
                  </a:lnTo>
                  <a:lnTo>
                    <a:pt x="2724" y="1490"/>
                  </a:lnTo>
                  <a:lnTo>
                    <a:pt x="2718" y="1465"/>
                  </a:lnTo>
                  <a:lnTo>
                    <a:pt x="2713" y="1440"/>
                  </a:lnTo>
                  <a:lnTo>
                    <a:pt x="2710" y="1418"/>
                  </a:lnTo>
                  <a:lnTo>
                    <a:pt x="2710" y="1418"/>
                  </a:lnTo>
                  <a:lnTo>
                    <a:pt x="2710" y="1398"/>
                  </a:lnTo>
                  <a:lnTo>
                    <a:pt x="2713" y="1374"/>
                  </a:lnTo>
                  <a:lnTo>
                    <a:pt x="2717" y="1351"/>
                  </a:lnTo>
                  <a:lnTo>
                    <a:pt x="2722" y="1325"/>
                  </a:lnTo>
                  <a:lnTo>
                    <a:pt x="2732" y="1269"/>
                  </a:lnTo>
                  <a:lnTo>
                    <a:pt x="2737" y="1238"/>
                  </a:lnTo>
                  <a:lnTo>
                    <a:pt x="2741" y="1204"/>
                  </a:lnTo>
                  <a:lnTo>
                    <a:pt x="2744" y="1168"/>
                  </a:lnTo>
                  <a:lnTo>
                    <a:pt x="2744" y="1129"/>
                  </a:lnTo>
                  <a:lnTo>
                    <a:pt x="2741" y="1086"/>
                  </a:lnTo>
                  <a:lnTo>
                    <a:pt x="2739" y="1063"/>
                  </a:lnTo>
                  <a:lnTo>
                    <a:pt x="2735" y="1040"/>
                  </a:lnTo>
                  <a:lnTo>
                    <a:pt x="2731" y="1016"/>
                  </a:lnTo>
                  <a:lnTo>
                    <a:pt x="2726" y="990"/>
                  </a:lnTo>
                  <a:lnTo>
                    <a:pt x="2719" y="965"/>
                  </a:lnTo>
                  <a:lnTo>
                    <a:pt x="2712" y="937"/>
                  </a:lnTo>
                  <a:lnTo>
                    <a:pt x="2702" y="909"/>
                  </a:lnTo>
                  <a:lnTo>
                    <a:pt x="2692" y="879"/>
                  </a:lnTo>
                  <a:lnTo>
                    <a:pt x="2680" y="848"/>
                  </a:lnTo>
                  <a:lnTo>
                    <a:pt x="2667" y="817"/>
                  </a:lnTo>
                  <a:lnTo>
                    <a:pt x="2667" y="817"/>
                  </a:lnTo>
                  <a:lnTo>
                    <a:pt x="2639" y="751"/>
                  </a:lnTo>
                  <a:lnTo>
                    <a:pt x="2622" y="717"/>
                  </a:lnTo>
                  <a:lnTo>
                    <a:pt x="2605" y="682"/>
                  </a:lnTo>
                  <a:lnTo>
                    <a:pt x="2587" y="648"/>
                  </a:lnTo>
                  <a:lnTo>
                    <a:pt x="2568" y="613"/>
                  </a:lnTo>
                  <a:lnTo>
                    <a:pt x="2546" y="578"/>
                  </a:lnTo>
                  <a:lnTo>
                    <a:pt x="2523" y="543"/>
                  </a:lnTo>
                  <a:lnTo>
                    <a:pt x="2499" y="508"/>
                  </a:lnTo>
                  <a:lnTo>
                    <a:pt x="2473" y="474"/>
                  </a:lnTo>
                  <a:lnTo>
                    <a:pt x="2446" y="439"/>
                  </a:lnTo>
                  <a:lnTo>
                    <a:pt x="2416" y="406"/>
                  </a:lnTo>
                  <a:lnTo>
                    <a:pt x="2383" y="373"/>
                  </a:lnTo>
                  <a:lnTo>
                    <a:pt x="2350" y="341"/>
                  </a:lnTo>
                  <a:lnTo>
                    <a:pt x="2315" y="310"/>
                  </a:lnTo>
                  <a:lnTo>
                    <a:pt x="2277" y="279"/>
                  </a:lnTo>
                  <a:lnTo>
                    <a:pt x="2236" y="249"/>
                  </a:lnTo>
                  <a:lnTo>
                    <a:pt x="2194" y="220"/>
                  </a:lnTo>
                  <a:lnTo>
                    <a:pt x="2149" y="193"/>
                  </a:lnTo>
                  <a:lnTo>
                    <a:pt x="2101" y="167"/>
                  </a:lnTo>
                  <a:lnTo>
                    <a:pt x="2050" y="143"/>
                  </a:lnTo>
                  <a:lnTo>
                    <a:pt x="1997" y="119"/>
                  </a:lnTo>
                  <a:lnTo>
                    <a:pt x="1940" y="99"/>
                  </a:lnTo>
                  <a:lnTo>
                    <a:pt x="1882" y="79"/>
                  </a:lnTo>
                  <a:lnTo>
                    <a:pt x="1819" y="61"/>
                  </a:lnTo>
                  <a:lnTo>
                    <a:pt x="1753" y="45"/>
                  </a:lnTo>
                  <a:lnTo>
                    <a:pt x="1686" y="31"/>
                  </a:lnTo>
                  <a:lnTo>
                    <a:pt x="1613" y="21"/>
                  </a:lnTo>
                  <a:lnTo>
                    <a:pt x="1538" y="12"/>
                  </a:lnTo>
                  <a:lnTo>
                    <a:pt x="1459" y="5"/>
                  </a:lnTo>
                  <a:lnTo>
                    <a:pt x="1377" y="1"/>
                  </a:lnTo>
                  <a:lnTo>
                    <a:pt x="1290" y="0"/>
                  </a:lnTo>
                  <a:lnTo>
                    <a:pt x="1290" y="0"/>
                  </a:lnTo>
                  <a:lnTo>
                    <a:pt x="1251" y="0"/>
                  </a:lnTo>
                  <a:lnTo>
                    <a:pt x="1212" y="1"/>
                  </a:lnTo>
                  <a:lnTo>
                    <a:pt x="1174" y="4"/>
                  </a:lnTo>
                  <a:lnTo>
                    <a:pt x="1136" y="6"/>
                  </a:lnTo>
                  <a:lnTo>
                    <a:pt x="1098" y="12"/>
                  </a:lnTo>
                  <a:lnTo>
                    <a:pt x="1062" y="16"/>
                  </a:lnTo>
                  <a:lnTo>
                    <a:pt x="1027" y="22"/>
                  </a:lnTo>
                  <a:lnTo>
                    <a:pt x="992" y="29"/>
                  </a:lnTo>
                  <a:lnTo>
                    <a:pt x="957" y="36"/>
                  </a:lnTo>
                  <a:lnTo>
                    <a:pt x="923" y="44"/>
                  </a:lnTo>
                  <a:lnTo>
                    <a:pt x="890" y="53"/>
                  </a:lnTo>
                  <a:lnTo>
                    <a:pt x="857" y="64"/>
                  </a:lnTo>
                  <a:lnTo>
                    <a:pt x="826" y="74"/>
                  </a:lnTo>
                  <a:lnTo>
                    <a:pt x="795" y="86"/>
                  </a:lnTo>
                  <a:lnTo>
                    <a:pt x="764" y="99"/>
                  </a:lnTo>
                  <a:lnTo>
                    <a:pt x="734" y="111"/>
                  </a:lnTo>
                  <a:lnTo>
                    <a:pt x="704" y="124"/>
                  </a:lnTo>
                  <a:lnTo>
                    <a:pt x="676" y="139"/>
                  </a:lnTo>
                  <a:lnTo>
                    <a:pt x="648" y="154"/>
                  </a:lnTo>
                  <a:lnTo>
                    <a:pt x="620" y="170"/>
                  </a:lnTo>
                  <a:lnTo>
                    <a:pt x="594" y="185"/>
                  </a:lnTo>
                  <a:lnTo>
                    <a:pt x="567" y="202"/>
                  </a:lnTo>
                  <a:lnTo>
                    <a:pt x="542" y="219"/>
                  </a:lnTo>
                  <a:lnTo>
                    <a:pt x="517" y="237"/>
                  </a:lnTo>
                  <a:lnTo>
                    <a:pt x="493" y="257"/>
                  </a:lnTo>
                  <a:lnTo>
                    <a:pt x="468" y="275"/>
                  </a:lnTo>
                  <a:lnTo>
                    <a:pt x="446" y="294"/>
                  </a:lnTo>
                  <a:lnTo>
                    <a:pt x="423" y="315"/>
                  </a:lnTo>
                  <a:lnTo>
                    <a:pt x="380" y="357"/>
                  </a:lnTo>
                  <a:lnTo>
                    <a:pt x="340" y="401"/>
                  </a:lnTo>
                  <a:lnTo>
                    <a:pt x="301" y="445"/>
                  </a:lnTo>
                  <a:lnTo>
                    <a:pt x="265" y="491"/>
                  </a:lnTo>
                  <a:lnTo>
                    <a:pt x="231" y="541"/>
                  </a:lnTo>
                  <a:lnTo>
                    <a:pt x="200" y="590"/>
                  </a:lnTo>
                  <a:lnTo>
                    <a:pt x="171" y="640"/>
                  </a:lnTo>
                  <a:lnTo>
                    <a:pt x="145" y="692"/>
                  </a:lnTo>
                  <a:lnTo>
                    <a:pt x="121" y="744"/>
                  </a:lnTo>
                  <a:lnTo>
                    <a:pt x="99" y="797"/>
                  </a:lnTo>
                  <a:lnTo>
                    <a:pt x="79" y="852"/>
                  </a:lnTo>
                  <a:lnTo>
                    <a:pt x="61" y="906"/>
                  </a:lnTo>
                  <a:lnTo>
                    <a:pt x="47" y="961"/>
                  </a:lnTo>
                  <a:lnTo>
                    <a:pt x="34" y="1015"/>
                  </a:lnTo>
                  <a:lnTo>
                    <a:pt x="23" y="1071"/>
                  </a:lnTo>
                  <a:lnTo>
                    <a:pt x="14" y="1125"/>
                  </a:lnTo>
                  <a:lnTo>
                    <a:pt x="8" y="1181"/>
                  </a:lnTo>
                  <a:lnTo>
                    <a:pt x="4" y="1235"/>
                  </a:lnTo>
                  <a:lnTo>
                    <a:pt x="4" y="1235"/>
                  </a:lnTo>
                  <a:lnTo>
                    <a:pt x="3" y="1280"/>
                  </a:lnTo>
                  <a:lnTo>
                    <a:pt x="1" y="1324"/>
                  </a:lnTo>
                  <a:lnTo>
                    <a:pt x="0" y="1366"/>
                  </a:lnTo>
                  <a:lnTo>
                    <a:pt x="1" y="1408"/>
                  </a:lnTo>
                  <a:lnTo>
                    <a:pt x="3" y="1448"/>
                  </a:lnTo>
                  <a:lnTo>
                    <a:pt x="4" y="1488"/>
                  </a:lnTo>
                  <a:lnTo>
                    <a:pt x="6" y="1527"/>
                  </a:lnTo>
                  <a:lnTo>
                    <a:pt x="10" y="1565"/>
                  </a:lnTo>
                  <a:lnTo>
                    <a:pt x="19" y="1639"/>
                  </a:lnTo>
                  <a:lnTo>
                    <a:pt x="31" y="1707"/>
                  </a:lnTo>
                  <a:lnTo>
                    <a:pt x="45" y="1774"/>
                  </a:lnTo>
                  <a:lnTo>
                    <a:pt x="61" y="1837"/>
                  </a:lnTo>
                  <a:lnTo>
                    <a:pt x="79" y="1897"/>
                  </a:lnTo>
                  <a:lnTo>
                    <a:pt x="99" y="1954"/>
                  </a:lnTo>
                  <a:lnTo>
                    <a:pt x="119" y="2008"/>
                  </a:lnTo>
                  <a:lnTo>
                    <a:pt x="141" y="2060"/>
                  </a:lnTo>
                  <a:lnTo>
                    <a:pt x="165" y="2108"/>
                  </a:lnTo>
                  <a:lnTo>
                    <a:pt x="188" y="2155"/>
                  </a:lnTo>
                  <a:lnTo>
                    <a:pt x="213" y="2199"/>
                  </a:lnTo>
                  <a:lnTo>
                    <a:pt x="237" y="2242"/>
                  </a:lnTo>
                  <a:lnTo>
                    <a:pt x="263" y="2282"/>
                  </a:lnTo>
                  <a:lnTo>
                    <a:pt x="288" y="2319"/>
                  </a:lnTo>
                  <a:lnTo>
                    <a:pt x="337" y="2391"/>
                  </a:lnTo>
                  <a:lnTo>
                    <a:pt x="383" y="2457"/>
                  </a:lnTo>
                  <a:lnTo>
                    <a:pt x="424" y="2518"/>
                  </a:lnTo>
                  <a:lnTo>
                    <a:pt x="443" y="2546"/>
                  </a:lnTo>
                  <a:lnTo>
                    <a:pt x="460" y="2575"/>
                  </a:lnTo>
                  <a:lnTo>
                    <a:pt x="475" y="2602"/>
                  </a:lnTo>
                  <a:lnTo>
                    <a:pt x="488" y="2629"/>
                  </a:lnTo>
                  <a:lnTo>
                    <a:pt x="498" y="2656"/>
                  </a:lnTo>
                  <a:lnTo>
                    <a:pt x="504" y="2682"/>
                  </a:lnTo>
                  <a:lnTo>
                    <a:pt x="510" y="2710"/>
                  </a:lnTo>
                  <a:lnTo>
                    <a:pt x="511" y="2723"/>
                  </a:lnTo>
                  <a:lnTo>
                    <a:pt x="511" y="2735"/>
                  </a:lnTo>
                  <a:lnTo>
                    <a:pt x="511" y="2735"/>
                  </a:lnTo>
                  <a:lnTo>
                    <a:pt x="511" y="2786"/>
                  </a:lnTo>
                  <a:lnTo>
                    <a:pt x="508" y="2835"/>
                  </a:lnTo>
                  <a:lnTo>
                    <a:pt x="504" y="2885"/>
                  </a:lnTo>
                  <a:lnTo>
                    <a:pt x="499" y="2934"/>
                  </a:lnTo>
                  <a:lnTo>
                    <a:pt x="493" y="2980"/>
                  </a:lnTo>
                  <a:lnTo>
                    <a:pt x="486" y="3028"/>
                  </a:lnTo>
                  <a:lnTo>
                    <a:pt x="471" y="3119"/>
                  </a:lnTo>
                  <a:lnTo>
                    <a:pt x="453" y="3207"/>
                  </a:lnTo>
                  <a:lnTo>
                    <a:pt x="434" y="3292"/>
                  </a:lnTo>
                  <a:lnTo>
                    <a:pt x="418" y="3369"/>
                  </a:lnTo>
                  <a:lnTo>
                    <a:pt x="403" y="3443"/>
                  </a:lnTo>
                  <a:lnTo>
                    <a:pt x="396" y="3443"/>
                  </a:lnTo>
                  <a:lnTo>
                    <a:pt x="396" y="3443"/>
                  </a:lnTo>
                  <a:lnTo>
                    <a:pt x="373" y="3443"/>
                  </a:lnTo>
                  <a:lnTo>
                    <a:pt x="353" y="3447"/>
                  </a:lnTo>
                  <a:lnTo>
                    <a:pt x="333" y="3452"/>
                  </a:lnTo>
                  <a:lnTo>
                    <a:pt x="314" y="3459"/>
                  </a:lnTo>
                  <a:lnTo>
                    <a:pt x="296" y="3468"/>
                  </a:lnTo>
                  <a:lnTo>
                    <a:pt x="279" y="3478"/>
                  </a:lnTo>
                  <a:lnTo>
                    <a:pt x="262" y="3490"/>
                  </a:lnTo>
                  <a:lnTo>
                    <a:pt x="248" y="3504"/>
                  </a:lnTo>
                  <a:lnTo>
                    <a:pt x="235" y="3519"/>
                  </a:lnTo>
                  <a:lnTo>
                    <a:pt x="222" y="3535"/>
                  </a:lnTo>
                  <a:lnTo>
                    <a:pt x="211" y="3552"/>
                  </a:lnTo>
                  <a:lnTo>
                    <a:pt x="202" y="3570"/>
                  </a:lnTo>
                  <a:lnTo>
                    <a:pt x="196" y="3590"/>
                  </a:lnTo>
                  <a:lnTo>
                    <a:pt x="191" y="3609"/>
                  </a:lnTo>
                  <a:lnTo>
                    <a:pt x="187" y="3630"/>
                  </a:lnTo>
                  <a:lnTo>
                    <a:pt x="187" y="3652"/>
                  </a:lnTo>
                  <a:lnTo>
                    <a:pt x="187" y="3805"/>
                  </a:lnTo>
                  <a:lnTo>
                    <a:pt x="187" y="3805"/>
                  </a:lnTo>
                  <a:lnTo>
                    <a:pt x="187" y="3814"/>
                  </a:lnTo>
                  <a:lnTo>
                    <a:pt x="188" y="3822"/>
                  </a:lnTo>
                  <a:lnTo>
                    <a:pt x="191" y="3830"/>
                  </a:lnTo>
                  <a:lnTo>
                    <a:pt x="193" y="3837"/>
                  </a:lnTo>
                  <a:lnTo>
                    <a:pt x="196" y="3845"/>
                  </a:lnTo>
                  <a:lnTo>
                    <a:pt x="201" y="3852"/>
                  </a:lnTo>
                  <a:lnTo>
                    <a:pt x="211" y="3865"/>
                  </a:lnTo>
                  <a:lnTo>
                    <a:pt x="223" y="3874"/>
                  </a:lnTo>
                  <a:lnTo>
                    <a:pt x="230" y="3879"/>
                  </a:lnTo>
                  <a:lnTo>
                    <a:pt x="237" y="3882"/>
                  </a:lnTo>
                  <a:lnTo>
                    <a:pt x="245" y="3885"/>
                  </a:lnTo>
                  <a:lnTo>
                    <a:pt x="253" y="3887"/>
                  </a:lnTo>
                  <a:lnTo>
                    <a:pt x="262" y="3888"/>
                  </a:lnTo>
                  <a:lnTo>
                    <a:pt x="270" y="3888"/>
                  </a:lnTo>
                  <a:lnTo>
                    <a:pt x="1926" y="3888"/>
                  </a:lnTo>
                  <a:lnTo>
                    <a:pt x="1926" y="3888"/>
                  </a:lnTo>
                  <a:lnTo>
                    <a:pt x="1935" y="3888"/>
                  </a:lnTo>
                  <a:lnTo>
                    <a:pt x="1943" y="3887"/>
                  </a:lnTo>
                  <a:lnTo>
                    <a:pt x="1952" y="3885"/>
                  </a:lnTo>
                  <a:lnTo>
                    <a:pt x="1959" y="3882"/>
                  </a:lnTo>
                  <a:lnTo>
                    <a:pt x="1966" y="3879"/>
                  </a:lnTo>
                  <a:lnTo>
                    <a:pt x="1974" y="3874"/>
                  </a:lnTo>
                  <a:lnTo>
                    <a:pt x="1985" y="3865"/>
                  </a:lnTo>
                  <a:lnTo>
                    <a:pt x="1996" y="3852"/>
                  </a:lnTo>
                  <a:lnTo>
                    <a:pt x="2000" y="3845"/>
                  </a:lnTo>
                  <a:lnTo>
                    <a:pt x="2003" y="3837"/>
                  </a:lnTo>
                  <a:lnTo>
                    <a:pt x="2006" y="3830"/>
                  </a:lnTo>
                  <a:lnTo>
                    <a:pt x="2009" y="3822"/>
                  </a:lnTo>
                  <a:lnTo>
                    <a:pt x="2010" y="3814"/>
                  </a:lnTo>
                  <a:lnTo>
                    <a:pt x="2010" y="3805"/>
                  </a:lnTo>
                  <a:lnTo>
                    <a:pt x="2010" y="3652"/>
                  </a:lnTo>
                  <a:lnTo>
                    <a:pt x="2010" y="3652"/>
                  </a:lnTo>
                  <a:lnTo>
                    <a:pt x="2009" y="3631"/>
                  </a:lnTo>
                  <a:lnTo>
                    <a:pt x="2006" y="3611"/>
                  </a:lnTo>
                  <a:lnTo>
                    <a:pt x="2001" y="3591"/>
                  </a:lnTo>
                  <a:lnTo>
                    <a:pt x="1994" y="3572"/>
                  </a:lnTo>
                  <a:lnTo>
                    <a:pt x="1985" y="3554"/>
                  </a:lnTo>
                  <a:lnTo>
                    <a:pt x="1975" y="3537"/>
                  </a:lnTo>
                  <a:lnTo>
                    <a:pt x="1963" y="3521"/>
                  </a:lnTo>
                  <a:lnTo>
                    <a:pt x="1950" y="3506"/>
                  </a:lnTo>
                  <a:lnTo>
                    <a:pt x="1936" y="3493"/>
                  </a:lnTo>
                  <a:lnTo>
                    <a:pt x="1919" y="3480"/>
                  </a:lnTo>
                  <a:lnTo>
                    <a:pt x="1902" y="3469"/>
                  </a:lnTo>
                  <a:lnTo>
                    <a:pt x="1885" y="3460"/>
                  </a:lnTo>
                  <a:lnTo>
                    <a:pt x="1866" y="3454"/>
                  </a:lnTo>
                  <a:lnTo>
                    <a:pt x="1847" y="3449"/>
                  </a:lnTo>
                  <a:lnTo>
                    <a:pt x="1826" y="3445"/>
                  </a:lnTo>
                  <a:lnTo>
                    <a:pt x="1805" y="3443"/>
                  </a:lnTo>
                  <a:lnTo>
                    <a:pt x="1805" y="3443"/>
                  </a:lnTo>
                  <a:lnTo>
                    <a:pt x="1806" y="3415"/>
                  </a:lnTo>
                  <a:lnTo>
                    <a:pt x="1809" y="3386"/>
                  </a:lnTo>
                  <a:lnTo>
                    <a:pt x="1813" y="3359"/>
                  </a:lnTo>
                  <a:lnTo>
                    <a:pt x="1818" y="3333"/>
                  </a:lnTo>
                  <a:lnTo>
                    <a:pt x="1818" y="3333"/>
                  </a:lnTo>
                  <a:lnTo>
                    <a:pt x="1826" y="3305"/>
                  </a:lnTo>
                  <a:lnTo>
                    <a:pt x="1834" y="3277"/>
                  </a:lnTo>
                  <a:lnTo>
                    <a:pt x="1841" y="3253"/>
                  </a:lnTo>
                  <a:lnTo>
                    <a:pt x="1850" y="3228"/>
                  </a:lnTo>
                  <a:lnTo>
                    <a:pt x="1861" y="3206"/>
                  </a:lnTo>
                  <a:lnTo>
                    <a:pt x="1870" y="3185"/>
                  </a:lnTo>
                  <a:lnTo>
                    <a:pt x="1880" y="3166"/>
                  </a:lnTo>
                  <a:lnTo>
                    <a:pt x="1892" y="3148"/>
                  </a:lnTo>
                  <a:lnTo>
                    <a:pt x="1904" y="3131"/>
                  </a:lnTo>
                  <a:lnTo>
                    <a:pt x="1917" y="3117"/>
                  </a:lnTo>
                  <a:lnTo>
                    <a:pt x="1930" y="3102"/>
                  </a:lnTo>
                  <a:lnTo>
                    <a:pt x="1944" y="3089"/>
                  </a:lnTo>
                  <a:lnTo>
                    <a:pt x="1958" y="3078"/>
                  </a:lnTo>
                  <a:lnTo>
                    <a:pt x="1974" y="3067"/>
                  </a:lnTo>
                  <a:lnTo>
                    <a:pt x="1991" y="3058"/>
                  </a:lnTo>
                  <a:lnTo>
                    <a:pt x="2007" y="3051"/>
                  </a:lnTo>
                  <a:lnTo>
                    <a:pt x="2026" y="3044"/>
                  </a:lnTo>
                  <a:lnTo>
                    <a:pt x="2044" y="3038"/>
                  </a:lnTo>
                  <a:lnTo>
                    <a:pt x="2064" y="3032"/>
                  </a:lnTo>
                  <a:lnTo>
                    <a:pt x="2085" y="3028"/>
                  </a:lnTo>
                  <a:lnTo>
                    <a:pt x="2107" y="3026"/>
                  </a:lnTo>
                  <a:lnTo>
                    <a:pt x="2131" y="3025"/>
                  </a:lnTo>
                  <a:lnTo>
                    <a:pt x="2154" y="3023"/>
                  </a:lnTo>
                  <a:lnTo>
                    <a:pt x="2180" y="3023"/>
                  </a:lnTo>
                  <a:lnTo>
                    <a:pt x="2233" y="3025"/>
                  </a:lnTo>
                  <a:lnTo>
                    <a:pt x="2291" y="3030"/>
                  </a:lnTo>
                  <a:lnTo>
                    <a:pt x="2355" y="3038"/>
                  </a:lnTo>
                  <a:lnTo>
                    <a:pt x="2425" y="3049"/>
                  </a:lnTo>
                  <a:lnTo>
                    <a:pt x="2425" y="3049"/>
                  </a:lnTo>
                  <a:lnTo>
                    <a:pt x="2453" y="3053"/>
                  </a:lnTo>
                  <a:lnTo>
                    <a:pt x="2482" y="3056"/>
                  </a:lnTo>
                  <a:lnTo>
                    <a:pt x="2507" y="3056"/>
                  </a:lnTo>
                  <a:lnTo>
                    <a:pt x="2531" y="3056"/>
                  </a:lnTo>
                  <a:lnTo>
                    <a:pt x="2553" y="3053"/>
                  </a:lnTo>
                  <a:lnTo>
                    <a:pt x="2574" y="3051"/>
                  </a:lnTo>
                  <a:lnTo>
                    <a:pt x="2592" y="3045"/>
                  </a:lnTo>
                  <a:lnTo>
                    <a:pt x="2609" y="3039"/>
                  </a:lnTo>
                  <a:lnTo>
                    <a:pt x="2626" y="3032"/>
                  </a:lnTo>
                  <a:lnTo>
                    <a:pt x="2640" y="3025"/>
                  </a:lnTo>
                  <a:lnTo>
                    <a:pt x="2653" y="3016"/>
                  </a:lnTo>
                  <a:lnTo>
                    <a:pt x="2665" y="3005"/>
                  </a:lnTo>
                  <a:lnTo>
                    <a:pt x="2675" y="2995"/>
                  </a:lnTo>
                  <a:lnTo>
                    <a:pt x="2684" y="2984"/>
                  </a:lnTo>
                  <a:lnTo>
                    <a:pt x="2693" y="2971"/>
                  </a:lnTo>
                  <a:lnTo>
                    <a:pt x="2701" y="2960"/>
                  </a:lnTo>
                  <a:lnTo>
                    <a:pt x="2708" y="2947"/>
                  </a:lnTo>
                  <a:lnTo>
                    <a:pt x="2713" y="2933"/>
                  </a:lnTo>
                  <a:lnTo>
                    <a:pt x="2718" y="2920"/>
                  </a:lnTo>
                  <a:lnTo>
                    <a:pt x="2722" y="2905"/>
                  </a:lnTo>
                  <a:lnTo>
                    <a:pt x="2728" y="2877"/>
                  </a:lnTo>
                  <a:lnTo>
                    <a:pt x="2732" y="2848"/>
                  </a:lnTo>
                  <a:lnTo>
                    <a:pt x="2735" y="2820"/>
                  </a:lnTo>
                  <a:lnTo>
                    <a:pt x="2736" y="2793"/>
                  </a:lnTo>
                  <a:lnTo>
                    <a:pt x="2739" y="2745"/>
                  </a:lnTo>
                  <a:lnTo>
                    <a:pt x="2739" y="2745"/>
                  </a:lnTo>
                  <a:lnTo>
                    <a:pt x="2740" y="2725"/>
                  </a:lnTo>
                  <a:lnTo>
                    <a:pt x="2743" y="2708"/>
                  </a:lnTo>
                  <a:lnTo>
                    <a:pt x="2748" y="2694"/>
                  </a:lnTo>
                  <a:lnTo>
                    <a:pt x="2752" y="2682"/>
                  </a:lnTo>
                  <a:lnTo>
                    <a:pt x="2757" y="2672"/>
                  </a:lnTo>
                  <a:lnTo>
                    <a:pt x="2763" y="2663"/>
                  </a:lnTo>
                  <a:lnTo>
                    <a:pt x="2770" y="2656"/>
                  </a:lnTo>
                  <a:lnTo>
                    <a:pt x="2778" y="2650"/>
                  </a:lnTo>
                  <a:lnTo>
                    <a:pt x="2792" y="2640"/>
                  </a:lnTo>
                  <a:lnTo>
                    <a:pt x="2806" y="2630"/>
                  </a:lnTo>
                  <a:lnTo>
                    <a:pt x="2813" y="2624"/>
                  </a:lnTo>
                  <a:lnTo>
                    <a:pt x="2819" y="2619"/>
                  </a:lnTo>
                  <a:lnTo>
                    <a:pt x="2824" y="2611"/>
                  </a:lnTo>
                  <a:lnTo>
                    <a:pt x="2830" y="2602"/>
                  </a:lnTo>
                  <a:lnTo>
                    <a:pt x="2830" y="2602"/>
                  </a:lnTo>
                  <a:lnTo>
                    <a:pt x="2835" y="2590"/>
                  </a:lnTo>
                  <a:lnTo>
                    <a:pt x="2839" y="2580"/>
                  </a:lnTo>
                  <a:lnTo>
                    <a:pt x="2841" y="2570"/>
                  </a:lnTo>
                  <a:lnTo>
                    <a:pt x="2842" y="2560"/>
                  </a:lnTo>
                  <a:lnTo>
                    <a:pt x="2842" y="2550"/>
                  </a:lnTo>
                  <a:lnTo>
                    <a:pt x="2841" y="2542"/>
                  </a:lnTo>
                  <a:lnTo>
                    <a:pt x="2839" y="2533"/>
                  </a:lnTo>
                  <a:lnTo>
                    <a:pt x="2836" y="2525"/>
                  </a:lnTo>
                  <a:lnTo>
                    <a:pt x="2832" y="2519"/>
                  </a:lnTo>
                  <a:lnTo>
                    <a:pt x="2827" y="2512"/>
                  </a:lnTo>
                  <a:lnTo>
                    <a:pt x="2822" y="2506"/>
                  </a:lnTo>
                  <a:lnTo>
                    <a:pt x="2815" y="2501"/>
                  </a:lnTo>
                  <a:lnTo>
                    <a:pt x="2802" y="2490"/>
                  </a:lnTo>
                  <a:lnTo>
                    <a:pt x="2785" y="2484"/>
                  </a:lnTo>
                  <a:lnTo>
                    <a:pt x="2785" y="2484"/>
                  </a:lnTo>
                  <a:lnTo>
                    <a:pt x="2810" y="2480"/>
                  </a:lnTo>
                  <a:lnTo>
                    <a:pt x="2822" y="2477"/>
                  </a:lnTo>
                  <a:lnTo>
                    <a:pt x="2827" y="2475"/>
                  </a:lnTo>
                  <a:lnTo>
                    <a:pt x="2832" y="2471"/>
                  </a:lnTo>
                  <a:lnTo>
                    <a:pt x="2837" y="2467"/>
                  </a:lnTo>
                  <a:lnTo>
                    <a:pt x="2841" y="2462"/>
                  </a:lnTo>
                  <a:lnTo>
                    <a:pt x="2844" y="2455"/>
                  </a:lnTo>
                  <a:lnTo>
                    <a:pt x="2846" y="2448"/>
                  </a:lnTo>
                  <a:lnTo>
                    <a:pt x="2848" y="2437"/>
                  </a:lnTo>
                  <a:lnTo>
                    <a:pt x="2848" y="2427"/>
                  </a:lnTo>
                  <a:lnTo>
                    <a:pt x="2846" y="2414"/>
                  </a:lnTo>
                  <a:lnTo>
                    <a:pt x="2844" y="2400"/>
                  </a:lnTo>
                  <a:lnTo>
                    <a:pt x="2844" y="2400"/>
                  </a:lnTo>
                  <a:lnTo>
                    <a:pt x="2840" y="2384"/>
                  </a:lnTo>
                  <a:lnTo>
                    <a:pt x="2835" y="2370"/>
                  </a:lnTo>
                  <a:lnTo>
                    <a:pt x="2824" y="2340"/>
                  </a:lnTo>
                  <a:lnTo>
                    <a:pt x="2820" y="2326"/>
                  </a:lnTo>
                  <a:lnTo>
                    <a:pt x="2815" y="2310"/>
                  </a:lnTo>
                  <a:lnTo>
                    <a:pt x="2813" y="2295"/>
                  </a:lnTo>
                  <a:lnTo>
                    <a:pt x="2811" y="2280"/>
                  </a:lnTo>
                  <a:lnTo>
                    <a:pt x="2813" y="2265"/>
                  </a:lnTo>
                  <a:lnTo>
                    <a:pt x="2817" y="2249"/>
                  </a:lnTo>
                  <a:lnTo>
                    <a:pt x="2823" y="2235"/>
                  </a:lnTo>
                  <a:lnTo>
                    <a:pt x="2827" y="2227"/>
                  </a:lnTo>
                  <a:lnTo>
                    <a:pt x="2832" y="2219"/>
                  </a:lnTo>
                  <a:lnTo>
                    <a:pt x="2839" y="2212"/>
                  </a:lnTo>
                  <a:lnTo>
                    <a:pt x="2846" y="2205"/>
                  </a:lnTo>
                  <a:lnTo>
                    <a:pt x="2865" y="2190"/>
                  </a:lnTo>
                  <a:lnTo>
                    <a:pt x="2888" y="2175"/>
                  </a:lnTo>
                  <a:lnTo>
                    <a:pt x="2915" y="2161"/>
                  </a:lnTo>
                  <a:lnTo>
                    <a:pt x="2915" y="2161"/>
                  </a:lnTo>
                  <a:lnTo>
                    <a:pt x="2936" y="2151"/>
                  </a:lnTo>
                  <a:lnTo>
                    <a:pt x="2954" y="2140"/>
                  </a:lnTo>
                  <a:lnTo>
                    <a:pt x="2970" y="2130"/>
                  </a:lnTo>
                  <a:lnTo>
                    <a:pt x="2981" y="2120"/>
                  </a:lnTo>
                  <a:lnTo>
                    <a:pt x="2992" y="2108"/>
                  </a:lnTo>
                  <a:lnTo>
                    <a:pt x="2998" y="2095"/>
                  </a:lnTo>
                  <a:lnTo>
                    <a:pt x="3001" y="2082"/>
                  </a:lnTo>
                  <a:lnTo>
                    <a:pt x="3002" y="2068"/>
                  </a:lnTo>
                  <a:lnTo>
                    <a:pt x="3001" y="2051"/>
                  </a:lnTo>
                  <a:lnTo>
                    <a:pt x="2996" y="2033"/>
                  </a:lnTo>
                  <a:lnTo>
                    <a:pt x="2989" y="2013"/>
                  </a:lnTo>
                  <a:lnTo>
                    <a:pt x="2980" y="1990"/>
                  </a:lnTo>
                  <a:lnTo>
                    <a:pt x="2967" y="1965"/>
                  </a:lnTo>
                  <a:lnTo>
                    <a:pt x="2953" y="1937"/>
                  </a:lnTo>
                  <a:lnTo>
                    <a:pt x="2915" y="1871"/>
                  </a:lnTo>
                  <a:lnTo>
                    <a:pt x="2915" y="1871"/>
                  </a:lnTo>
                  <a:close/>
                  <a:moveTo>
                    <a:pt x="2157" y="1601"/>
                  </a:moveTo>
                  <a:lnTo>
                    <a:pt x="2157" y="1601"/>
                  </a:lnTo>
                  <a:lnTo>
                    <a:pt x="2121" y="1618"/>
                  </a:lnTo>
                  <a:lnTo>
                    <a:pt x="2086" y="1632"/>
                  </a:lnTo>
                  <a:lnTo>
                    <a:pt x="2050" y="1644"/>
                  </a:lnTo>
                  <a:lnTo>
                    <a:pt x="2014" y="1653"/>
                  </a:lnTo>
                  <a:lnTo>
                    <a:pt x="2014" y="1653"/>
                  </a:lnTo>
                  <a:lnTo>
                    <a:pt x="2005" y="1685"/>
                  </a:lnTo>
                  <a:lnTo>
                    <a:pt x="1993" y="1716"/>
                  </a:lnTo>
                  <a:lnTo>
                    <a:pt x="1980" y="1749"/>
                  </a:lnTo>
                  <a:lnTo>
                    <a:pt x="1966" y="1779"/>
                  </a:lnTo>
                  <a:lnTo>
                    <a:pt x="1950" y="1809"/>
                  </a:lnTo>
                  <a:lnTo>
                    <a:pt x="1932" y="1838"/>
                  </a:lnTo>
                  <a:lnTo>
                    <a:pt x="1913" y="1866"/>
                  </a:lnTo>
                  <a:lnTo>
                    <a:pt x="1893" y="1894"/>
                  </a:lnTo>
                  <a:lnTo>
                    <a:pt x="1871" y="1920"/>
                  </a:lnTo>
                  <a:lnTo>
                    <a:pt x="1848" y="1946"/>
                  </a:lnTo>
                  <a:lnTo>
                    <a:pt x="1823" y="1969"/>
                  </a:lnTo>
                  <a:lnTo>
                    <a:pt x="1797" y="1993"/>
                  </a:lnTo>
                  <a:lnTo>
                    <a:pt x="1769" y="2015"/>
                  </a:lnTo>
                  <a:lnTo>
                    <a:pt x="1740" y="2035"/>
                  </a:lnTo>
                  <a:lnTo>
                    <a:pt x="1710" y="2055"/>
                  </a:lnTo>
                  <a:lnTo>
                    <a:pt x="1679" y="2073"/>
                  </a:lnTo>
                  <a:lnTo>
                    <a:pt x="1679" y="2073"/>
                  </a:lnTo>
                  <a:lnTo>
                    <a:pt x="1649" y="2087"/>
                  </a:lnTo>
                  <a:lnTo>
                    <a:pt x="1621" y="2100"/>
                  </a:lnTo>
                  <a:lnTo>
                    <a:pt x="1591" y="2112"/>
                  </a:lnTo>
                  <a:lnTo>
                    <a:pt x="1563" y="2122"/>
                  </a:lnTo>
                  <a:lnTo>
                    <a:pt x="1533" y="2131"/>
                  </a:lnTo>
                  <a:lnTo>
                    <a:pt x="1503" y="2138"/>
                  </a:lnTo>
                  <a:lnTo>
                    <a:pt x="1472" y="2144"/>
                  </a:lnTo>
                  <a:lnTo>
                    <a:pt x="1442" y="2148"/>
                  </a:lnTo>
                  <a:lnTo>
                    <a:pt x="1412" y="2152"/>
                  </a:lnTo>
                  <a:lnTo>
                    <a:pt x="1381" y="2153"/>
                  </a:lnTo>
                  <a:lnTo>
                    <a:pt x="1351" y="2153"/>
                  </a:lnTo>
                  <a:lnTo>
                    <a:pt x="1321" y="2152"/>
                  </a:lnTo>
                  <a:lnTo>
                    <a:pt x="1292" y="2151"/>
                  </a:lnTo>
                  <a:lnTo>
                    <a:pt x="1262" y="2147"/>
                  </a:lnTo>
                  <a:lnTo>
                    <a:pt x="1232" y="2142"/>
                  </a:lnTo>
                  <a:lnTo>
                    <a:pt x="1202" y="2135"/>
                  </a:lnTo>
                  <a:lnTo>
                    <a:pt x="1174" y="2129"/>
                  </a:lnTo>
                  <a:lnTo>
                    <a:pt x="1145" y="2120"/>
                  </a:lnTo>
                  <a:lnTo>
                    <a:pt x="1117" y="2109"/>
                  </a:lnTo>
                  <a:lnTo>
                    <a:pt x="1089" y="2099"/>
                  </a:lnTo>
                  <a:lnTo>
                    <a:pt x="1062" y="2086"/>
                  </a:lnTo>
                  <a:lnTo>
                    <a:pt x="1035" y="2073"/>
                  </a:lnTo>
                  <a:lnTo>
                    <a:pt x="1009" y="2057"/>
                  </a:lnTo>
                  <a:lnTo>
                    <a:pt x="983" y="2042"/>
                  </a:lnTo>
                  <a:lnTo>
                    <a:pt x="958" y="2025"/>
                  </a:lnTo>
                  <a:lnTo>
                    <a:pt x="934" y="2007"/>
                  </a:lnTo>
                  <a:lnTo>
                    <a:pt x="910" y="1987"/>
                  </a:lnTo>
                  <a:lnTo>
                    <a:pt x="888" y="1967"/>
                  </a:lnTo>
                  <a:lnTo>
                    <a:pt x="866" y="1945"/>
                  </a:lnTo>
                  <a:lnTo>
                    <a:pt x="845" y="1923"/>
                  </a:lnTo>
                  <a:lnTo>
                    <a:pt x="825" y="1898"/>
                  </a:lnTo>
                  <a:lnTo>
                    <a:pt x="807" y="1873"/>
                  </a:lnTo>
                  <a:lnTo>
                    <a:pt x="807" y="1873"/>
                  </a:lnTo>
                  <a:lnTo>
                    <a:pt x="772" y="1880"/>
                  </a:lnTo>
                  <a:lnTo>
                    <a:pt x="738" y="1884"/>
                  </a:lnTo>
                  <a:lnTo>
                    <a:pt x="704" y="1884"/>
                  </a:lnTo>
                  <a:lnTo>
                    <a:pt x="670" y="1882"/>
                  </a:lnTo>
                  <a:lnTo>
                    <a:pt x="637" y="1877"/>
                  </a:lnTo>
                  <a:lnTo>
                    <a:pt x="604" y="1869"/>
                  </a:lnTo>
                  <a:lnTo>
                    <a:pt x="572" y="1860"/>
                  </a:lnTo>
                  <a:lnTo>
                    <a:pt x="541" y="1847"/>
                  </a:lnTo>
                  <a:lnTo>
                    <a:pt x="511" y="1832"/>
                  </a:lnTo>
                  <a:lnTo>
                    <a:pt x="481" y="1815"/>
                  </a:lnTo>
                  <a:lnTo>
                    <a:pt x="454" y="1796"/>
                  </a:lnTo>
                  <a:lnTo>
                    <a:pt x="428" y="1774"/>
                  </a:lnTo>
                  <a:lnTo>
                    <a:pt x="403" y="1749"/>
                  </a:lnTo>
                  <a:lnTo>
                    <a:pt x="381" y="1722"/>
                  </a:lnTo>
                  <a:lnTo>
                    <a:pt x="360" y="1693"/>
                  </a:lnTo>
                  <a:lnTo>
                    <a:pt x="342" y="1662"/>
                  </a:lnTo>
                  <a:lnTo>
                    <a:pt x="342" y="1662"/>
                  </a:lnTo>
                  <a:lnTo>
                    <a:pt x="332" y="1643"/>
                  </a:lnTo>
                  <a:lnTo>
                    <a:pt x="323" y="1623"/>
                  </a:lnTo>
                  <a:lnTo>
                    <a:pt x="316" y="1604"/>
                  </a:lnTo>
                  <a:lnTo>
                    <a:pt x="310" y="1583"/>
                  </a:lnTo>
                  <a:lnTo>
                    <a:pt x="303" y="1563"/>
                  </a:lnTo>
                  <a:lnTo>
                    <a:pt x="300" y="1543"/>
                  </a:lnTo>
                  <a:lnTo>
                    <a:pt x="296" y="1522"/>
                  </a:lnTo>
                  <a:lnTo>
                    <a:pt x="294" y="1503"/>
                  </a:lnTo>
                  <a:lnTo>
                    <a:pt x="292" y="1482"/>
                  </a:lnTo>
                  <a:lnTo>
                    <a:pt x="292" y="1461"/>
                  </a:lnTo>
                  <a:lnTo>
                    <a:pt x="293" y="1442"/>
                  </a:lnTo>
                  <a:lnTo>
                    <a:pt x="294" y="1421"/>
                  </a:lnTo>
                  <a:lnTo>
                    <a:pt x="297" y="1400"/>
                  </a:lnTo>
                  <a:lnTo>
                    <a:pt x="301" y="1381"/>
                  </a:lnTo>
                  <a:lnTo>
                    <a:pt x="305" y="1361"/>
                  </a:lnTo>
                  <a:lnTo>
                    <a:pt x="310" y="1342"/>
                  </a:lnTo>
                  <a:lnTo>
                    <a:pt x="316" y="1322"/>
                  </a:lnTo>
                  <a:lnTo>
                    <a:pt x="324" y="1304"/>
                  </a:lnTo>
                  <a:lnTo>
                    <a:pt x="332" y="1285"/>
                  </a:lnTo>
                  <a:lnTo>
                    <a:pt x="341" y="1267"/>
                  </a:lnTo>
                  <a:lnTo>
                    <a:pt x="351" y="1250"/>
                  </a:lnTo>
                  <a:lnTo>
                    <a:pt x="362" y="1232"/>
                  </a:lnTo>
                  <a:lnTo>
                    <a:pt x="373" y="1215"/>
                  </a:lnTo>
                  <a:lnTo>
                    <a:pt x="385" y="1199"/>
                  </a:lnTo>
                  <a:lnTo>
                    <a:pt x="399" y="1184"/>
                  </a:lnTo>
                  <a:lnTo>
                    <a:pt x="414" y="1168"/>
                  </a:lnTo>
                  <a:lnTo>
                    <a:pt x="428" y="1154"/>
                  </a:lnTo>
                  <a:lnTo>
                    <a:pt x="443" y="1141"/>
                  </a:lnTo>
                  <a:lnTo>
                    <a:pt x="460" y="1128"/>
                  </a:lnTo>
                  <a:lnTo>
                    <a:pt x="477" y="1115"/>
                  </a:lnTo>
                  <a:lnTo>
                    <a:pt x="495" y="1103"/>
                  </a:lnTo>
                  <a:lnTo>
                    <a:pt x="515" y="1093"/>
                  </a:lnTo>
                  <a:lnTo>
                    <a:pt x="515" y="1093"/>
                  </a:lnTo>
                  <a:lnTo>
                    <a:pt x="529" y="1085"/>
                  </a:lnTo>
                  <a:lnTo>
                    <a:pt x="542" y="1080"/>
                  </a:lnTo>
                  <a:lnTo>
                    <a:pt x="542" y="1080"/>
                  </a:lnTo>
                  <a:lnTo>
                    <a:pt x="543" y="1036"/>
                  </a:lnTo>
                  <a:lnTo>
                    <a:pt x="547" y="992"/>
                  </a:lnTo>
                  <a:lnTo>
                    <a:pt x="554" y="949"/>
                  </a:lnTo>
                  <a:lnTo>
                    <a:pt x="563" y="906"/>
                  </a:lnTo>
                  <a:lnTo>
                    <a:pt x="574" y="865"/>
                  </a:lnTo>
                  <a:lnTo>
                    <a:pt x="590" y="825"/>
                  </a:lnTo>
                  <a:lnTo>
                    <a:pt x="608" y="784"/>
                  </a:lnTo>
                  <a:lnTo>
                    <a:pt x="628" y="745"/>
                  </a:lnTo>
                  <a:lnTo>
                    <a:pt x="651" y="709"/>
                  </a:lnTo>
                  <a:lnTo>
                    <a:pt x="677" y="673"/>
                  </a:lnTo>
                  <a:lnTo>
                    <a:pt x="704" y="639"/>
                  </a:lnTo>
                  <a:lnTo>
                    <a:pt x="735" y="607"/>
                  </a:lnTo>
                  <a:lnTo>
                    <a:pt x="752" y="591"/>
                  </a:lnTo>
                  <a:lnTo>
                    <a:pt x="769" y="577"/>
                  </a:lnTo>
                  <a:lnTo>
                    <a:pt x="786" y="563"/>
                  </a:lnTo>
                  <a:lnTo>
                    <a:pt x="804" y="548"/>
                  </a:lnTo>
                  <a:lnTo>
                    <a:pt x="822" y="535"/>
                  </a:lnTo>
                  <a:lnTo>
                    <a:pt x="842" y="522"/>
                  </a:lnTo>
                  <a:lnTo>
                    <a:pt x="862" y="511"/>
                  </a:lnTo>
                  <a:lnTo>
                    <a:pt x="882" y="499"/>
                  </a:lnTo>
                  <a:lnTo>
                    <a:pt x="882" y="499"/>
                  </a:lnTo>
                  <a:lnTo>
                    <a:pt x="908" y="486"/>
                  </a:lnTo>
                  <a:lnTo>
                    <a:pt x="934" y="474"/>
                  </a:lnTo>
                  <a:lnTo>
                    <a:pt x="961" y="464"/>
                  </a:lnTo>
                  <a:lnTo>
                    <a:pt x="987" y="455"/>
                  </a:lnTo>
                  <a:lnTo>
                    <a:pt x="1014" y="447"/>
                  </a:lnTo>
                  <a:lnTo>
                    <a:pt x="1040" y="439"/>
                  </a:lnTo>
                  <a:lnTo>
                    <a:pt x="1067" y="434"/>
                  </a:lnTo>
                  <a:lnTo>
                    <a:pt x="1094" y="430"/>
                  </a:lnTo>
                  <a:lnTo>
                    <a:pt x="1122" y="427"/>
                  </a:lnTo>
                  <a:lnTo>
                    <a:pt x="1149" y="424"/>
                  </a:lnTo>
                  <a:lnTo>
                    <a:pt x="1176" y="424"/>
                  </a:lnTo>
                  <a:lnTo>
                    <a:pt x="1203" y="424"/>
                  </a:lnTo>
                  <a:lnTo>
                    <a:pt x="1231" y="425"/>
                  </a:lnTo>
                  <a:lnTo>
                    <a:pt x="1257" y="428"/>
                  </a:lnTo>
                  <a:lnTo>
                    <a:pt x="1284" y="432"/>
                  </a:lnTo>
                  <a:lnTo>
                    <a:pt x="1310" y="436"/>
                  </a:lnTo>
                  <a:lnTo>
                    <a:pt x="1337" y="442"/>
                  </a:lnTo>
                  <a:lnTo>
                    <a:pt x="1363" y="449"/>
                  </a:lnTo>
                  <a:lnTo>
                    <a:pt x="1389" y="456"/>
                  </a:lnTo>
                  <a:lnTo>
                    <a:pt x="1413" y="465"/>
                  </a:lnTo>
                  <a:lnTo>
                    <a:pt x="1438" y="476"/>
                  </a:lnTo>
                  <a:lnTo>
                    <a:pt x="1463" y="486"/>
                  </a:lnTo>
                  <a:lnTo>
                    <a:pt x="1487" y="499"/>
                  </a:lnTo>
                  <a:lnTo>
                    <a:pt x="1511" y="512"/>
                  </a:lnTo>
                  <a:lnTo>
                    <a:pt x="1534" y="526"/>
                  </a:lnTo>
                  <a:lnTo>
                    <a:pt x="1556" y="542"/>
                  </a:lnTo>
                  <a:lnTo>
                    <a:pt x="1578" y="557"/>
                  </a:lnTo>
                  <a:lnTo>
                    <a:pt x="1599" y="574"/>
                  </a:lnTo>
                  <a:lnTo>
                    <a:pt x="1620" y="592"/>
                  </a:lnTo>
                  <a:lnTo>
                    <a:pt x="1640" y="612"/>
                  </a:lnTo>
                  <a:lnTo>
                    <a:pt x="1659" y="631"/>
                  </a:lnTo>
                  <a:lnTo>
                    <a:pt x="1678" y="652"/>
                  </a:lnTo>
                  <a:lnTo>
                    <a:pt x="1678" y="652"/>
                  </a:lnTo>
                  <a:lnTo>
                    <a:pt x="1701" y="642"/>
                  </a:lnTo>
                  <a:lnTo>
                    <a:pt x="1726" y="633"/>
                  </a:lnTo>
                  <a:lnTo>
                    <a:pt x="1751" y="624"/>
                  </a:lnTo>
                  <a:lnTo>
                    <a:pt x="1775" y="617"/>
                  </a:lnTo>
                  <a:lnTo>
                    <a:pt x="1800" y="612"/>
                  </a:lnTo>
                  <a:lnTo>
                    <a:pt x="1825" y="607"/>
                  </a:lnTo>
                  <a:lnTo>
                    <a:pt x="1850" y="604"/>
                  </a:lnTo>
                  <a:lnTo>
                    <a:pt x="1875" y="602"/>
                  </a:lnTo>
                  <a:lnTo>
                    <a:pt x="1900" y="600"/>
                  </a:lnTo>
                  <a:lnTo>
                    <a:pt x="1926" y="602"/>
                  </a:lnTo>
                  <a:lnTo>
                    <a:pt x="1950" y="603"/>
                  </a:lnTo>
                  <a:lnTo>
                    <a:pt x="1975" y="605"/>
                  </a:lnTo>
                  <a:lnTo>
                    <a:pt x="2000" y="609"/>
                  </a:lnTo>
                  <a:lnTo>
                    <a:pt x="2023" y="615"/>
                  </a:lnTo>
                  <a:lnTo>
                    <a:pt x="2048" y="620"/>
                  </a:lnTo>
                  <a:lnTo>
                    <a:pt x="2071" y="627"/>
                  </a:lnTo>
                  <a:lnTo>
                    <a:pt x="2094" y="635"/>
                  </a:lnTo>
                  <a:lnTo>
                    <a:pt x="2118" y="644"/>
                  </a:lnTo>
                  <a:lnTo>
                    <a:pt x="2140" y="655"/>
                  </a:lnTo>
                  <a:lnTo>
                    <a:pt x="2162" y="666"/>
                  </a:lnTo>
                  <a:lnTo>
                    <a:pt x="2184" y="679"/>
                  </a:lnTo>
                  <a:lnTo>
                    <a:pt x="2204" y="692"/>
                  </a:lnTo>
                  <a:lnTo>
                    <a:pt x="2225" y="707"/>
                  </a:lnTo>
                  <a:lnTo>
                    <a:pt x="2245" y="722"/>
                  </a:lnTo>
                  <a:lnTo>
                    <a:pt x="2264" y="739"/>
                  </a:lnTo>
                  <a:lnTo>
                    <a:pt x="2282" y="757"/>
                  </a:lnTo>
                  <a:lnTo>
                    <a:pt x="2299" y="775"/>
                  </a:lnTo>
                  <a:lnTo>
                    <a:pt x="2316" y="795"/>
                  </a:lnTo>
                  <a:lnTo>
                    <a:pt x="2333" y="815"/>
                  </a:lnTo>
                  <a:lnTo>
                    <a:pt x="2347" y="836"/>
                  </a:lnTo>
                  <a:lnTo>
                    <a:pt x="2361" y="858"/>
                  </a:lnTo>
                  <a:lnTo>
                    <a:pt x="2374" y="882"/>
                  </a:lnTo>
                  <a:lnTo>
                    <a:pt x="2374" y="882"/>
                  </a:lnTo>
                  <a:lnTo>
                    <a:pt x="2387" y="906"/>
                  </a:lnTo>
                  <a:lnTo>
                    <a:pt x="2398" y="931"/>
                  </a:lnTo>
                  <a:lnTo>
                    <a:pt x="2408" y="955"/>
                  </a:lnTo>
                  <a:lnTo>
                    <a:pt x="2416" y="981"/>
                  </a:lnTo>
                  <a:lnTo>
                    <a:pt x="2422" y="1006"/>
                  </a:lnTo>
                  <a:lnTo>
                    <a:pt x="2428" y="1032"/>
                  </a:lnTo>
                  <a:lnTo>
                    <a:pt x="2433" y="1058"/>
                  </a:lnTo>
                  <a:lnTo>
                    <a:pt x="2435" y="1084"/>
                  </a:lnTo>
                  <a:lnTo>
                    <a:pt x="2437" y="1110"/>
                  </a:lnTo>
                  <a:lnTo>
                    <a:pt x="2438" y="1136"/>
                  </a:lnTo>
                  <a:lnTo>
                    <a:pt x="2437" y="1162"/>
                  </a:lnTo>
                  <a:lnTo>
                    <a:pt x="2435" y="1186"/>
                  </a:lnTo>
                  <a:lnTo>
                    <a:pt x="2431" y="1212"/>
                  </a:lnTo>
                  <a:lnTo>
                    <a:pt x="2428" y="1237"/>
                  </a:lnTo>
                  <a:lnTo>
                    <a:pt x="2421" y="1261"/>
                  </a:lnTo>
                  <a:lnTo>
                    <a:pt x="2415" y="1286"/>
                  </a:lnTo>
                  <a:lnTo>
                    <a:pt x="2407" y="1311"/>
                  </a:lnTo>
                  <a:lnTo>
                    <a:pt x="2398" y="1335"/>
                  </a:lnTo>
                  <a:lnTo>
                    <a:pt x="2387" y="1359"/>
                  </a:lnTo>
                  <a:lnTo>
                    <a:pt x="2376" y="1381"/>
                  </a:lnTo>
                  <a:lnTo>
                    <a:pt x="2363" y="1404"/>
                  </a:lnTo>
                  <a:lnTo>
                    <a:pt x="2350" y="1425"/>
                  </a:lnTo>
                  <a:lnTo>
                    <a:pt x="2335" y="1447"/>
                  </a:lnTo>
                  <a:lnTo>
                    <a:pt x="2319" y="1468"/>
                  </a:lnTo>
                  <a:lnTo>
                    <a:pt x="2303" y="1487"/>
                  </a:lnTo>
                  <a:lnTo>
                    <a:pt x="2285" y="1505"/>
                  </a:lnTo>
                  <a:lnTo>
                    <a:pt x="2265" y="1525"/>
                  </a:lnTo>
                  <a:lnTo>
                    <a:pt x="2246" y="1541"/>
                  </a:lnTo>
                  <a:lnTo>
                    <a:pt x="2225" y="1558"/>
                  </a:lnTo>
                  <a:lnTo>
                    <a:pt x="2203" y="1574"/>
                  </a:lnTo>
                  <a:lnTo>
                    <a:pt x="2180" y="1588"/>
                  </a:lnTo>
                  <a:lnTo>
                    <a:pt x="2157" y="1601"/>
                  </a:lnTo>
                  <a:lnTo>
                    <a:pt x="2157" y="16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56"/>
              <a:endParaRPr lang="en-US">
                <a:solidFill>
                  <a:srgbClr val="FFFFFF"/>
                </a:solidFill>
                <a:cs typeface="Arial" charset="0"/>
              </a:endParaRPr>
            </a:p>
          </p:txBody>
        </p:sp>
      </p:grpSp>
      <p:pic>
        <p:nvPicPr>
          <p:cNvPr id="97" name="Picture 96" descr="Server 1.png"/>
          <p:cNvPicPr>
            <a:picLocks noChangeAspect="1"/>
          </p:cNvPicPr>
          <p:nvPr/>
        </p:nvPicPr>
        <p:blipFill>
          <a:blip r:embed="rId4" cstate="print"/>
          <a:stretch>
            <a:fillRect/>
          </a:stretch>
        </p:blipFill>
        <p:spPr>
          <a:xfrm>
            <a:off x="4925088" y="1308087"/>
            <a:ext cx="243643" cy="421768"/>
          </a:xfrm>
          <a:prstGeom prst="rect">
            <a:avLst/>
          </a:prstGeom>
        </p:spPr>
      </p:pic>
      <p:grpSp>
        <p:nvGrpSpPr>
          <p:cNvPr id="3" name="Group 1"/>
          <p:cNvGrpSpPr/>
          <p:nvPr/>
        </p:nvGrpSpPr>
        <p:grpSpPr>
          <a:xfrm rot="10800000" flipH="1">
            <a:off x="2859380" y="2073919"/>
            <a:ext cx="280777" cy="1282565"/>
            <a:chOff x="4119357" y="3987082"/>
            <a:chExt cx="923573" cy="818192"/>
          </a:xfrm>
        </p:grpSpPr>
        <p:cxnSp>
          <p:nvCxnSpPr>
            <p:cNvPr id="98" name="Straight Arrow Connector 97"/>
            <p:cNvCxnSpPr/>
            <p:nvPr/>
          </p:nvCxnSpPr>
          <p:spPr bwMode="auto">
            <a:xfrm flipH="1">
              <a:off x="4119357" y="4805274"/>
              <a:ext cx="884512" cy="0"/>
            </a:xfrm>
            <a:prstGeom prst="straightConnector1">
              <a:avLst/>
            </a:prstGeom>
            <a:noFill/>
            <a:ln w="28575" cap="rnd">
              <a:solidFill>
                <a:schemeClr val="tx1"/>
              </a:solidFill>
              <a:prstDash val="sysDot"/>
              <a:round/>
              <a:headEnd/>
              <a:tailEnd type="triangle"/>
            </a:ln>
          </p:spPr>
        </p:cxnSp>
        <p:cxnSp>
          <p:nvCxnSpPr>
            <p:cNvPr id="103" name="Straight Arrow Connector 102"/>
            <p:cNvCxnSpPr/>
            <p:nvPr/>
          </p:nvCxnSpPr>
          <p:spPr bwMode="auto">
            <a:xfrm>
              <a:off x="5042930" y="3987082"/>
              <a:ext cx="0" cy="818191"/>
            </a:xfrm>
            <a:prstGeom prst="straightConnector1">
              <a:avLst/>
            </a:prstGeom>
            <a:noFill/>
            <a:ln w="28575" cap="rnd">
              <a:solidFill>
                <a:schemeClr val="tx1"/>
              </a:solidFill>
              <a:prstDash val="sysDot"/>
              <a:round/>
              <a:headEnd type="none" w="med" len="med"/>
              <a:tailEnd type="none" w="med" len="med"/>
            </a:ln>
          </p:spPr>
        </p:cxnSp>
      </p:grpSp>
      <p:cxnSp>
        <p:nvCxnSpPr>
          <p:cNvPr id="1029" name="AutoShape 5"/>
          <p:cNvCxnSpPr>
            <a:cxnSpLocks noChangeShapeType="1"/>
          </p:cNvCxnSpPr>
          <p:nvPr/>
        </p:nvCxnSpPr>
        <p:spPr bwMode="auto">
          <a:xfrm>
            <a:off x="2690433" y="3834672"/>
            <a:ext cx="283844" cy="0"/>
          </a:xfrm>
          <a:prstGeom prst="straightConnector1">
            <a:avLst/>
          </a:prstGeom>
          <a:noFill/>
          <a:ln w="38100" cap="rnd">
            <a:solidFill>
              <a:schemeClr val="accent5"/>
            </a:solidFill>
            <a:round/>
            <a:headEnd/>
            <a:tailEnd/>
          </a:ln>
        </p:spPr>
      </p:cxnSp>
      <p:sp>
        <p:nvSpPr>
          <p:cNvPr id="1030" name="AutoShape 6"/>
          <p:cNvSpPr>
            <a:spLocks noChangeArrowheads="1"/>
          </p:cNvSpPr>
          <p:nvPr/>
        </p:nvSpPr>
        <p:spPr bwMode="auto">
          <a:xfrm>
            <a:off x="2477739" y="3727519"/>
            <a:ext cx="214688" cy="214313"/>
          </a:xfrm>
          <a:prstGeom prst="roundRect">
            <a:avLst>
              <a:gd name="adj" fmla="val 16667"/>
            </a:avLst>
          </a:prstGeom>
          <a:solidFill>
            <a:schemeClr val="accent5"/>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cxnSp>
        <p:nvCxnSpPr>
          <p:cNvPr id="1032" name="AutoShape 8"/>
          <p:cNvCxnSpPr>
            <a:cxnSpLocks noChangeShapeType="1"/>
          </p:cNvCxnSpPr>
          <p:nvPr/>
        </p:nvCxnSpPr>
        <p:spPr bwMode="auto">
          <a:xfrm>
            <a:off x="6530914" y="3193163"/>
            <a:ext cx="285750" cy="0"/>
          </a:xfrm>
          <a:prstGeom prst="straightConnector1">
            <a:avLst/>
          </a:prstGeom>
          <a:noFill/>
          <a:ln w="38100" cap="rnd">
            <a:solidFill>
              <a:schemeClr val="accent5"/>
            </a:solidFill>
            <a:round/>
            <a:headEnd/>
            <a:tailEnd/>
          </a:ln>
        </p:spPr>
      </p:cxnSp>
      <p:sp>
        <p:nvSpPr>
          <p:cNvPr id="1058" name="AutoShape 34"/>
          <p:cNvSpPr>
            <a:spLocks noChangeArrowheads="1"/>
          </p:cNvSpPr>
          <p:nvPr/>
        </p:nvSpPr>
        <p:spPr bwMode="auto">
          <a:xfrm>
            <a:off x="6834153" y="3083153"/>
            <a:ext cx="214688" cy="212884"/>
          </a:xfrm>
          <a:prstGeom prst="roundRect">
            <a:avLst>
              <a:gd name="adj" fmla="val 16667"/>
            </a:avLst>
          </a:prstGeom>
          <a:solidFill>
            <a:schemeClr val="accent5"/>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cxnSp>
        <p:nvCxnSpPr>
          <p:cNvPr id="1061" name="AutoShape 37"/>
          <p:cNvCxnSpPr>
            <a:cxnSpLocks noChangeShapeType="1"/>
          </p:cNvCxnSpPr>
          <p:nvPr/>
        </p:nvCxnSpPr>
        <p:spPr bwMode="auto">
          <a:xfrm>
            <a:off x="6530914" y="4474757"/>
            <a:ext cx="285750" cy="1428"/>
          </a:xfrm>
          <a:prstGeom prst="straightConnector1">
            <a:avLst/>
          </a:prstGeom>
          <a:noFill/>
          <a:ln w="38100" cap="rnd">
            <a:solidFill>
              <a:schemeClr val="accent5"/>
            </a:solidFill>
            <a:round/>
            <a:headEnd/>
            <a:tailEnd/>
          </a:ln>
        </p:spPr>
      </p:cxnSp>
      <p:sp>
        <p:nvSpPr>
          <p:cNvPr id="1072" name="AutoShape 48"/>
          <p:cNvSpPr>
            <a:spLocks noChangeArrowheads="1"/>
          </p:cNvSpPr>
          <p:nvPr/>
        </p:nvSpPr>
        <p:spPr bwMode="auto">
          <a:xfrm>
            <a:off x="6834153" y="4364746"/>
            <a:ext cx="214688" cy="214313"/>
          </a:xfrm>
          <a:prstGeom prst="roundRect">
            <a:avLst>
              <a:gd name="adj" fmla="val 16667"/>
            </a:avLst>
          </a:prstGeom>
          <a:solidFill>
            <a:schemeClr val="accent5"/>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cxnSp>
        <p:nvCxnSpPr>
          <p:cNvPr id="102" name="Straight Connector 101"/>
          <p:cNvCxnSpPr/>
          <p:nvPr/>
        </p:nvCxnSpPr>
        <p:spPr>
          <a:xfrm>
            <a:off x="7460050" y="3366704"/>
            <a:ext cx="0" cy="630936"/>
          </a:xfrm>
          <a:prstGeom prst="line">
            <a:avLst/>
          </a:prstGeom>
          <a:noFill/>
          <a:ln w="38100" cap="flat" cmpd="sng" algn="ctr">
            <a:solidFill>
              <a:schemeClr val="accent4"/>
            </a:solidFill>
            <a:prstDash val="solid"/>
          </a:ln>
          <a:effectLst/>
        </p:spPr>
      </p:cxnSp>
      <p:cxnSp>
        <p:nvCxnSpPr>
          <p:cNvPr id="554" name="Straight Arrow Connector 553"/>
          <p:cNvCxnSpPr>
            <a:endCxn id="107" idx="2"/>
          </p:cNvCxnSpPr>
          <p:nvPr/>
        </p:nvCxnSpPr>
        <p:spPr bwMode="auto">
          <a:xfrm flipV="1">
            <a:off x="3269613" y="1793284"/>
            <a:ext cx="1588573" cy="1599806"/>
          </a:xfrm>
          <a:prstGeom prst="straightConnector1">
            <a:avLst/>
          </a:prstGeom>
          <a:noFill/>
          <a:ln w="28575" cap="rnd">
            <a:solidFill>
              <a:schemeClr val="accent1"/>
            </a:solidFill>
            <a:prstDash val="solid"/>
            <a:round/>
            <a:headEnd type="triangle"/>
            <a:tailEnd type="none"/>
          </a:ln>
        </p:spPr>
      </p:cxnSp>
      <p:cxnSp>
        <p:nvCxnSpPr>
          <p:cNvPr id="563" name="Straight Arrow Connector 562"/>
          <p:cNvCxnSpPr>
            <a:endCxn id="107" idx="2"/>
          </p:cNvCxnSpPr>
          <p:nvPr/>
        </p:nvCxnSpPr>
        <p:spPr bwMode="auto">
          <a:xfrm flipH="1" flipV="1">
            <a:off x="4858122" y="1793290"/>
            <a:ext cx="1400371" cy="965441"/>
          </a:xfrm>
          <a:prstGeom prst="straightConnector1">
            <a:avLst/>
          </a:prstGeom>
          <a:noFill/>
          <a:ln w="28575" cap="rnd">
            <a:solidFill>
              <a:schemeClr val="accent1"/>
            </a:solidFill>
            <a:prstDash val="solid"/>
            <a:round/>
            <a:headEnd type="triangle"/>
            <a:tailEnd type="none"/>
          </a:ln>
        </p:spPr>
      </p:cxnSp>
      <p:sp>
        <p:nvSpPr>
          <p:cNvPr id="108" name="TextBox 107"/>
          <p:cNvSpPr txBox="1"/>
          <p:nvPr/>
        </p:nvSpPr>
        <p:spPr>
          <a:xfrm>
            <a:off x="6389870" y="1509056"/>
            <a:ext cx="3238763" cy="676656"/>
          </a:xfrm>
          <a:prstGeom prst="rect">
            <a:avLst/>
          </a:prstGeom>
          <a:solidFill>
            <a:schemeClr val="tx2">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91408" rIns="91408" bIns="0" rtlCol="0" anchor="t" anchorCtr="0"/>
          <a:lstStyle>
            <a:defPPr>
              <a:defRPr lang="en-US"/>
            </a:defPPr>
            <a:lvl1pPr>
              <a:spcAft>
                <a:spcPts val="248"/>
              </a:spcAft>
              <a:defRPr sz="105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22556"/>
            <a:r>
              <a:rPr lang="zh-CN" altLang="en-US" sz="1400" dirty="0" smtClean="0">
                <a:solidFill>
                  <a:srgbClr val="FFFFFF"/>
                </a:solidFill>
              </a:rPr>
              <a:t>控制器运用编程手段控制虚拟的</a:t>
            </a:r>
            <a:r>
              <a:rPr lang="en-US" altLang="zh-CN" sz="1400" dirty="0" err="1" smtClean="0">
                <a:solidFill>
                  <a:srgbClr val="FFFFFF"/>
                </a:solidFill>
              </a:rPr>
              <a:t>vswitch</a:t>
            </a:r>
            <a:r>
              <a:rPr lang="zh-CN" altLang="en-US" sz="1400" dirty="0" smtClean="0">
                <a:solidFill>
                  <a:srgbClr val="FFFFFF"/>
                </a:solidFill>
              </a:rPr>
              <a:t>和虚拟网关</a:t>
            </a:r>
            <a:endParaRPr lang="en-US" sz="1400" dirty="0">
              <a:solidFill>
                <a:srgbClr val="FFFFFF"/>
              </a:solidFill>
            </a:endParaRPr>
          </a:p>
        </p:txBody>
      </p:sp>
      <p:cxnSp>
        <p:nvCxnSpPr>
          <p:cNvPr id="110" name="Straight Arrow Connector 109"/>
          <p:cNvCxnSpPr/>
          <p:nvPr/>
        </p:nvCxnSpPr>
        <p:spPr bwMode="auto">
          <a:xfrm flipV="1">
            <a:off x="5357699" y="2040705"/>
            <a:ext cx="990370" cy="4286"/>
          </a:xfrm>
          <a:prstGeom prst="straightConnector1">
            <a:avLst/>
          </a:prstGeom>
          <a:noFill/>
          <a:ln w="28575" cap="rnd">
            <a:solidFill>
              <a:schemeClr val="tx1"/>
            </a:solidFill>
            <a:prstDash val="sysDot"/>
            <a:round/>
            <a:headEnd/>
            <a:tailEnd type="triangle"/>
          </a:ln>
        </p:spPr>
      </p:cxnSp>
      <p:cxnSp>
        <p:nvCxnSpPr>
          <p:cNvPr id="111" name="Straight Connector 110"/>
          <p:cNvCxnSpPr/>
          <p:nvPr/>
        </p:nvCxnSpPr>
        <p:spPr>
          <a:xfrm>
            <a:off x="6389869" y="1509056"/>
            <a:ext cx="0" cy="676656"/>
          </a:xfrm>
          <a:prstGeom prst="line">
            <a:avLst/>
          </a:prstGeom>
          <a:noFill/>
          <a:ln w="38100" cap="flat" cmpd="sng" algn="ctr">
            <a:solidFill>
              <a:schemeClr val="accent4"/>
            </a:solidFill>
            <a:prstDash val="solid"/>
          </a:ln>
          <a:effectLst/>
        </p:spPr>
      </p:cxnSp>
      <p:cxnSp>
        <p:nvCxnSpPr>
          <p:cNvPr id="122" name="AutoShape 4"/>
          <p:cNvCxnSpPr>
            <a:cxnSpLocks noChangeShapeType="1"/>
          </p:cNvCxnSpPr>
          <p:nvPr/>
        </p:nvCxnSpPr>
        <p:spPr bwMode="auto">
          <a:xfrm flipH="1">
            <a:off x="2692331" y="3513221"/>
            <a:ext cx="283846" cy="1429"/>
          </a:xfrm>
          <a:prstGeom prst="straightConnector1">
            <a:avLst/>
          </a:prstGeom>
          <a:noFill/>
          <a:ln w="38100">
            <a:solidFill>
              <a:schemeClr val="accent4"/>
            </a:solidFill>
            <a:round/>
            <a:headEnd/>
            <a:tailEnd/>
          </a:ln>
        </p:spPr>
      </p:cxnSp>
      <p:sp>
        <p:nvSpPr>
          <p:cNvPr id="123" name="AutoShape 7"/>
          <p:cNvSpPr>
            <a:spLocks noChangeArrowheads="1"/>
          </p:cNvSpPr>
          <p:nvPr/>
        </p:nvSpPr>
        <p:spPr bwMode="auto">
          <a:xfrm>
            <a:off x="2477500" y="3407518"/>
            <a:ext cx="213258" cy="212885"/>
          </a:xfrm>
          <a:prstGeom prst="roundRect">
            <a:avLst>
              <a:gd name="adj" fmla="val 16667"/>
            </a:avLst>
          </a:prstGeom>
          <a:solidFill>
            <a:schemeClr val="accent4"/>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cxnSp>
        <p:nvCxnSpPr>
          <p:cNvPr id="140" name="AutoShape 25"/>
          <p:cNvCxnSpPr>
            <a:cxnSpLocks noChangeShapeType="1"/>
          </p:cNvCxnSpPr>
          <p:nvPr/>
        </p:nvCxnSpPr>
        <p:spPr bwMode="auto">
          <a:xfrm flipH="1">
            <a:off x="6548051" y="2870266"/>
            <a:ext cx="283846" cy="0"/>
          </a:xfrm>
          <a:prstGeom prst="straightConnector1">
            <a:avLst/>
          </a:prstGeom>
          <a:noFill/>
          <a:ln w="38100">
            <a:solidFill>
              <a:schemeClr val="accent4"/>
            </a:solidFill>
            <a:round/>
            <a:headEnd/>
            <a:tailEnd/>
          </a:ln>
        </p:spPr>
      </p:cxnSp>
      <p:sp>
        <p:nvSpPr>
          <p:cNvPr id="153" name="AutoShape 26"/>
          <p:cNvSpPr>
            <a:spLocks noChangeArrowheads="1"/>
          </p:cNvSpPr>
          <p:nvPr/>
        </p:nvSpPr>
        <p:spPr bwMode="auto">
          <a:xfrm>
            <a:off x="6834153" y="2761684"/>
            <a:ext cx="214688" cy="214313"/>
          </a:xfrm>
          <a:prstGeom prst="roundRect">
            <a:avLst>
              <a:gd name="adj" fmla="val 16667"/>
            </a:avLst>
          </a:prstGeom>
          <a:solidFill>
            <a:schemeClr val="accent4"/>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cxnSp>
        <p:nvCxnSpPr>
          <p:cNvPr id="157" name="AutoShape 38"/>
          <p:cNvCxnSpPr>
            <a:cxnSpLocks noChangeShapeType="1"/>
          </p:cNvCxnSpPr>
          <p:nvPr/>
        </p:nvCxnSpPr>
        <p:spPr bwMode="auto">
          <a:xfrm flipH="1">
            <a:off x="6548051" y="4151855"/>
            <a:ext cx="283846" cy="1428"/>
          </a:xfrm>
          <a:prstGeom prst="straightConnector1">
            <a:avLst/>
          </a:prstGeom>
          <a:noFill/>
          <a:ln w="38100" cap="rnd">
            <a:solidFill>
              <a:schemeClr val="accent4"/>
            </a:solidFill>
            <a:round/>
            <a:headEnd/>
            <a:tailEnd/>
          </a:ln>
        </p:spPr>
      </p:cxnSp>
      <p:sp>
        <p:nvSpPr>
          <p:cNvPr id="158" name="AutoShape 39"/>
          <p:cNvSpPr>
            <a:spLocks noChangeArrowheads="1"/>
          </p:cNvSpPr>
          <p:nvPr/>
        </p:nvSpPr>
        <p:spPr bwMode="auto">
          <a:xfrm>
            <a:off x="6834153" y="4044706"/>
            <a:ext cx="214688" cy="214313"/>
          </a:xfrm>
          <a:prstGeom prst="roundRect">
            <a:avLst>
              <a:gd name="adj" fmla="val 16667"/>
            </a:avLst>
          </a:prstGeom>
          <a:solidFill>
            <a:schemeClr val="accent4"/>
          </a:solidFill>
          <a:ln w="19050">
            <a:noFill/>
            <a:round/>
            <a:headEnd/>
            <a:tailEnd/>
          </a:ln>
        </p:spPr>
        <p:txBody>
          <a:bodyPr vert="horz" wrap="square" lIns="0" tIns="0" rIns="0" bIns="0" numCol="1" anchor="t" anchorCtr="0" compatLnSpc="1">
            <a:prstTxWarp prst="textNoShape">
              <a:avLst/>
            </a:prstTxWarp>
          </a:bodyPr>
          <a:lstStyle/>
          <a:p>
            <a:pPr algn="ctr" defTabSz="1096620" fontAlgn="base">
              <a:spcBef>
                <a:spcPct val="0"/>
              </a:spcBef>
              <a:spcAft>
                <a:spcPts val="1200"/>
              </a:spcAft>
            </a:pPr>
            <a:endParaRPr lang="en-US" sz="2200" dirty="0">
              <a:solidFill>
                <a:srgbClr val="FFFFFF"/>
              </a:solidFill>
              <a:cs typeface="Arial" pitchFamily="34" charset="0"/>
            </a:endParaRPr>
          </a:p>
        </p:txBody>
      </p:sp>
      <p:grpSp>
        <p:nvGrpSpPr>
          <p:cNvPr id="7" name="Group 158"/>
          <p:cNvGrpSpPr/>
          <p:nvPr/>
        </p:nvGrpSpPr>
        <p:grpSpPr>
          <a:xfrm>
            <a:off x="3410459" y="2830739"/>
            <a:ext cx="2688016" cy="1683565"/>
            <a:chOff x="3410456" y="2830727"/>
            <a:chExt cx="2688016" cy="1683565"/>
          </a:xfrm>
        </p:grpSpPr>
        <p:cxnSp>
          <p:nvCxnSpPr>
            <p:cNvPr id="160" name="AutoShape 21"/>
            <p:cNvCxnSpPr>
              <a:cxnSpLocks noChangeShapeType="1"/>
            </p:cNvCxnSpPr>
            <p:nvPr/>
          </p:nvCxnSpPr>
          <p:spPr bwMode="auto">
            <a:xfrm flipH="1">
              <a:off x="3410456" y="3684366"/>
              <a:ext cx="417194" cy="0"/>
            </a:xfrm>
            <a:prstGeom prst="straightConnector1">
              <a:avLst/>
            </a:prstGeom>
            <a:noFill/>
            <a:ln w="19050">
              <a:solidFill>
                <a:schemeClr val="accent1"/>
              </a:solidFill>
              <a:round/>
              <a:headEnd/>
              <a:tailEnd/>
            </a:ln>
          </p:spPr>
        </p:cxnSp>
        <p:cxnSp>
          <p:nvCxnSpPr>
            <p:cNvPr id="162" name="AutoShape 15"/>
            <p:cNvCxnSpPr>
              <a:cxnSpLocks noChangeShapeType="1"/>
            </p:cNvCxnSpPr>
            <p:nvPr/>
          </p:nvCxnSpPr>
          <p:spPr bwMode="auto">
            <a:xfrm flipH="1">
              <a:off x="4257636" y="3684366"/>
              <a:ext cx="426720" cy="0"/>
            </a:xfrm>
            <a:prstGeom prst="straightConnector1">
              <a:avLst/>
            </a:prstGeom>
            <a:noFill/>
            <a:ln w="19050">
              <a:solidFill>
                <a:schemeClr val="accent1"/>
              </a:solidFill>
              <a:round/>
              <a:headEnd/>
              <a:tailEnd/>
            </a:ln>
          </p:spPr>
        </p:cxnSp>
        <p:cxnSp>
          <p:nvCxnSpPr>
            <p:cNvPr id="163" name="AutoShape 23"/>
            <p:cNvCxnSpPr>
              <a:cxnSpLocks noChangeShapeType="1"/>
            </p:cNvCxnSpPr>
            <p:nvPr/>
          </p:nvCxnSpPr>
          <p:spPr bwMode="auto">
            <a:xfrm flipH="1">
              <a:off x="4899622" y="3042857"/>
              <a:ext cx="356234" cy="480060"/>
            </a:xfrm>
            <a:prstGeom prst="straightConnector1">
              <a:avLst/>
            </a:prstGeom>
            <a:noFill/>
            <a:ln w="19050">
              <a:solidFill>
                <a:schemeClr val="accent1"/>
              </a:solidFill>
              <a:round/>
              <a:headEnd/>
              <a:tailEnd/>
            </a:ln>
          </p:spPr>
        </p:cxnSp>
        <p:cxnSp>
          <p:nvCxnSpPr>
            <p:cNvPr id="164" name="AutoShape 24"/>
            <p:cNvCxnSpPr>
              <a:cxnSpLocks noChangeShapeType="1"/>
            </p:cNvCxnSpPr>
            <p:nvPr/>
          </p:nvCxnSpPr>
          <p:spPr bwMode="auto">
            <a:xfrm flipH="1" flipV="1">
              <a:off x="4899622" y="3844386"/>
              <a:ext cx="356234" cy="481488"/>
            </a:xfrm>
            <a:prstGeom prst="straightConnector1">
              <a:avLst/>
            </a:prstGeom>
            <a:noFill/>
            <a:ln w="19050">
              <a:solidFill>
                <a:schemeClr val="accent1"/>
              </a:solidFill>
              <a:round/>
              <a:headEnd/>
              <a:tailEnd/>
            </a:ln>
          </p:spPr>
        </p:cxnSp>
        <p:cxnSp>
          <p:nvCxnSpPr>
            <p:cNvPr id="165" name="AutoShape 35"/>
            <p:cNvCxnSpPr>
              <a:cxnSpLocks noChangeShapeType="1"/>
            </p:cNvCxnSpPr>
            <p:nvPr/>
          </p:nvCxnSpPr>
          <p:spPr bwMode="auto">
            <a:xfrm flipH="1" flipV="1">
              <a:off x="5683182" y="3033143"/>
              <a:ext cx="415290" cy="0"/>
            </a:xfrm>
            <a:prstGeom prst="straightConnector1">
              <a:avLst/>
            </a:prstGeom>
            <a:noFill/>
            <a:ln w="19050">
              <a:solidFill>
                <a:schemeClr val="accent1"/>
              </a:solidFill>
              <a:round/>
              <a:headEnd/>
              <a:tailEnd/>
            </a:ln>
          </p:spPr>
        </p:cxnSp>
        <p:cxnSp>
          <p:nvCxnSpPr>
            <p:cNvPr id="166" name="AutoShape 49"/>
            <p:cNvCxnSpPr>
              <a:cxnSpLocks noChangeShapeType="1"/>
            </p:cNvCxnSpPr>
            <p:nvPr/>
          </p:nvCxnSpPr>
          <p:spPr bwMode="auto">
            <a:xfrm flipH="1">
              <a:off x="5683182" y="4314732"/>
              <a:ext cx="415290" cy="1428"/>
            </a:xfrm>
            <a:prstGeom prst="straightConnector1">
              <a:avLst/>
            </a:prstGeom>
            <a:noFill/>
            <a:ln w="19050">
              <a:solidFill>
                <a:schemeClr val="accent1"/>
              </a:solidFill>
              <a:round/>
              <a:headEnd/>
              <a:tailEnd/>
            </a:ln>
          </p:spPr>
        </p:cxnSp>
        <p:grpSp>
          <p:nvGrpSpPr>
            <p:cNvPr id="8" name="Group 166"/>
            <p:cNvGrpSpPr/>
            <p:nvPr/>
          </p:nvGrpSpPr>
          <p:grpSpPr>
            <a:xfrm>
              <a:off x="3841569" y="3461110"/>
              <a:ext cx="429376" cy="429376"/>
              <a:chOff x="3848549" y="3461110"/>
              <a:chExt cx="429376" cy="429376"/>
            </a:xfrm>
          </p:grpSpPr>
          <p:sp>
            <p:nvSpPr>
              <p:cNvPr id="197" name="Rectangle 196"/>
              <p:cNvSpPr>
                <a:spLocks noChangeAspect="1"/>
              </p:cNvSpPr>
              <p:nvPr/>
            </p:nvSpPr>
            <p:spPr>
              <a:xfrm>
                <a:off x="3848549" y="3461110"/>
                <a:ext cx="429376" cy="429376"/>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9" name="Group 197"/>
              <p:cNvGrpSpPr/>
              <p:nvPr/>
            </p:nvGrpSpPr>
            <p:grpSpPr>
              <a:xfrm>
                <a:off x="3924602" y="3558115"/>
                <a:ext cx="256891" cy="243884"/>
                <a:chOff x="3924602" y="3558115"/>
                <a:chExt cx="256891" cy="243884"/>
              </a:xfrm>
              <a:solidFill>
                <a:schemeClr val="tx1"/>
              </a:solidFill>
            </p:grpSpPr>
            <p:sp>
              <p:nvSpPr>
                <p:cNvPr id="199" name="Right Arrow 198"/>
                <p:cNvSpPr/>
                <p:nvPr/>
              </p:nvSpPr>
              <p:spPr>
                <a:xfrm>
                  <a:off x="4033046" y="3558115"/>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defRPr/>
                  </a:pPr>
                  <a:endParaRPr lang="en-US" sz="1800" kern="0" dirty="0" smtClean="0">
                    <a:solidFill>
                      <a:srgbClr val="FFFFFF"/>
                    </a:solidFill>
                    <a:cs typeface="Arial" charset="0"/>
                  </a:endParaRPr>
                </a:p>
              </p:txBody>
            </p:sp>
            <p:sp>
              <p:nvSpPr>
                <p:cNvPr id="200" name="Right Arrow 199"/>
                <p:cNvSpPr/>
                <p:nvPr/>
              </p:nvSpPr>
              <p:spPr>
                <a:xfrm>
                  <a:off x="4033046" y="3676590"/>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01" name="Right Arrow 200"/>
                <p:cNvSpPr/>
                <p:nvPr/>
              </p:nvSpPr>
              <p:spPr>
                <a:xfrm flipH="1">
                  <a:off x="3924602" y="3617352"/>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202" name="Right Arrow 201"/>
                <p:cNvSpPr/>
                <p:nvPr/>
              </p:nvSpPr>
              <p:spPr>
                <a:xfrm flipH="1">
                  <a:off x="3924602" y="3735828"/>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grpSp>
          <p:nvGrpSpPr>
            <p:cNvPr id="10" name="Group 167"/>
            <p:cNvGrpSpPr/>
            <p:nvPr/>
          </p:nvGrpSpPr>
          <p:grpSpPr>
            <a:xfrm>
              <a:off x="5255856" y="2830727"/>
              <a:ext cx="429376" cy="429376"/>
              <a:chOff x="5255856" y="2830727"/>
              <a:chExt cx="429376" cy="429376"/>
            </a:xfrm>
          </p:grpSpPr>
          <p:sp>
            <p:nvSpPr>
              <p:cNvPr id="191" name="Rectangle 190"/>
              <p:cNvSpPr>
                <a:spLocks noChangeAspect="1"/>
              </p:cNvSpPr>
              <p:nvPr/>
            </p:nvSpPr>
            <p:spPr>
              <a:xfrm>
                <a:off x="5255856" y="2830727"/>
                <a:ext cx="429376" cy="429376"/>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11" name="Group 191"/>
              <p:cNvGrpSpPr/>
              <p:nvPr/>
            </p:nvGrpSpPr>
            <p:grpSpPr>
              <a:xfrm>
                <a:off x="5331909" y="2927732"/>
                <a:ext cx="256891" cy="243884"/>
                <a:chOff x="-2740470" y="696591"/>
                <a:chExt cx="256891" cy="243884"/>
              </a:xfrm>
              <a:solidFill>
                <a:schemeClr val="tx1"/>
              </a:solidFill>
            </p:grpSpPr>
            <p:sp>
              <p:nvSpPr>
                <p:cNvPr id="193" name="Right Arrow 192"/>
                <p:cNvSpPr/>
                <p:nvPr/>
              </p:nvSpPr>
              <p:spPr>
                <a:xfrm>
                  <a:off x="-2632026" y="696591"/>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94" name="Right Arrow 193"/>
                <p:cNvSpPr/>
                <p:nvPr/>
              </p:nvSpPr>
              <p:spPr>
                <a:xfrm>
                  <a:off x="-2632026" y="815066"/>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95" name="Right Arrow 194"/>
                <p:cNvSpPr/>
                <p:nvPr/>
              </p:nvSpPr>
              <p:spPr>
                <a:xfrm flipH="1">
                  <a:off x="-2740470" y="755828"/>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96" name="Right Arrow 195"/>
                <p:cNvSpPr/>
                <p:nvPr/>
              </p:nvSpPr>
              <p:spPr>
                <a:xfrm flipH="1">
                  <a:off x="-2740470" y="874304"/>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grpSp>
          <p:nvGrpSpPr>
            <p:cNvPr id="12" name="Group 168"/>
            <p:cNvGrpSpPr/>
            <p:nvPr/>
          </p:nvGrpSpPr>
          <p:grpSpPr>
            <a:xfrm>
              <a:off x="5255856" y="4084916"/>
              <a:ext cx="429376" cy="429376"/>
              <a:chOff x="5255856" y="4084916"/>
              <a:chExt cx="429376" cy="429376"/>
            </a:xfrm>
          </p:grpSpPr>
          <p:sp>
            <p:nvSpPr>
              <p:cNvPr id="185" name="Rectangle 184"/>
              <p:cNvSpPr>
                <a:spLocks noChangeAspect="1"/>
              </p:cNvSpPr>
              <p:nvPr/>
            </p:nvSpPr>
            <p:spPr>
              <a:xfrm>
                <a:off x="5255856" y="4084916"/>
                <a:ext cx="429376" cy="429376"/>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13" name="Group 185"/>
              <p:cNvGrpSpPr/>
              <p:nvPr/>
            </p:nvGrpSpPr>
            <p:grpSpPr>
              <a:xfrm>
                <a:off x="5331909" y="4181921"/>
                <a:ext cx="256891" cy="243884"/>
                <a:chOff x="-2740470" y="1950780"/>
                <a:chExt cx="256891" cy="243884"/>
              </a:xfrm>
              <a:solidFill>
                <a:schemeClr val="tx1"/>
              </a:solidFill>
            </p:grpSpPr>
            <p:sp>
              <p:nvSpPr>
                <p:cNvPr id="187" name="Right Arrow 186"/>
                <p:cNvSpPr/>
                <p:nvPr/>
              </p:nvSpPr>
              <p:spPr>
                <a:xfrm>
                  <a:off x="-2632026" y="1950780"/>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88" name="Right Arrow 187"/>
                <p:cNvSpPr/>
                <p:nvPr/>
              </p:nvSpPr>
              <p:spPr>
                <a:xfrm>
                  <a:off x="-2632026" y="2069255"/>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89" name="Right Arrow 188"/>
                <p:cNvSpPr/>
                <p:nvPr/>
              </p:nvSpPr>
              <p:spPr>
                <a:xfrm flipH="1">
                  <a:off x="-2740470" y="2010017"/>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90" name="Right Arrow 189"/>
                <p:cNvSpPr/>
                <p:nvPr/>
              </p:nvSpPr>
              <p:spPr>
                <a:xfrm flipH="1">
                  <a:off x="-2740470" y="2128493"/>
                  <a:ext cx="148447" cy="66171"/>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grpSp>
          <p:nvGrpSpPr>
            <p:cNvPr id="14" name="Group 169"/>
            <p:cNvGrpSpPr/>
            <p:nvPr/>
          </p:nvGrpSpPr>
          <p:grpSpPr>
            <a:xfrm>
              <a:off x="4693715" y="3455113"/>
              <a:ext cx="429376" cy="429376"/>
              <a:chOff x="4693715" y="3455113"/>
              <a:chExt cx="429376" cy="429376"/>
            </a:xfrm>
          </p:grpSpPr>
          <p:sp>
            <p:nvSpPr>
              <p:cNvPr id="171" name="Rectangle 170"/>
              <p:cNvSpPr>
                <a:spLocks noChangeAspect="1"/>
              </p:cNvSpPr>
              <p:nvPr/>
            </p:nvSpPr>
            <p:spPr>
              <a:xfrm>
                <a:off x="4693715" y="3455113"/>
                <a:ext cx="429376" cy="429376"/>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sp>
            <p:nvSpPr>
              <p:cNvPr id="172" name="Oval 171"/>
              <p:cNvSpPr>
                <a:spLocks noChangeAspect="1"/>
              </p:cNvSpPr>
              <p:nvPr/>
            </p:nvSpPr>
            <p:spPr>
              <a:xfrm>
                <a:off x="4748251" y="3501918"/>
                <a:ext cx="322596" cy="322596"/>
              </a:xfrm>
              <a:prstGeom prst="ellipse">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15" name="Group 147"/>
              <p:cNvGrpSpPr/>
              <p:nvPr/>
            </p:nvGrpSpPr>
            <p:grpSpPr>
              <a:xfrm rot="16200000" flipH="1" flipV="1">
                <a:off x="4912302" y="3548613"/>
                <a:ext cx="118368" cy="117431"/>
                <a:chOff x="1536798" y="4928158"/>
                <a:chExt cx="443023" cy="439516"/>
              </a:xfrm>
              <a:solidFill>
                <a:schemeClr val="tx1"/>
              </a:solidFill>
            </p:grpSpPr>
            <p:sp>
              <p:nvSpPr>
                <p:cNvPr id="183" name="Right Arrow 182"/>
                <p:cNvSpPr/>
                <p:nvPr/>
              </p:nvSpPr>
              <p:spPr>
                <a:xfrm rot="16200000">
                  <a:off x="1691638" y="5030267"/>
                  <a:ext cx="390291" cy="186074"/>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84" name="Right Arrow 183"/>
                <p:cNvSpPr/>
                <p:nvPr/>
              </p:nvSpPr>
              <p:spPr>
                <a:xfrm>
                  <a:off x="1536798" y="5181600"/>
                  <a:ext cx="394983" cy="186074"/>
                </a:xfrm>
                <a:prstGeom prst="rightArrow">
                  <a:avLst>
                    <a:gd name="adj1" fmla="val 50000"/>
                    <a:gd name="adj2" fmla="val 0"/>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16" name="Group 152"/>
              <p:cNvGrpSpPr/>
              <p:nvPr/>
            </p:nvGrpSpPr>
            <p:grpSpPr>
              <a:xfrm rot="10800000" flipH="1" flipV="1">
                <a:off x="4789296" y="3545785"/>
                <a:ext cx="118367" cy="117431"/>
                <a:chOff x="1536798" y="4928158"/>
                <a:chExt cx="443023" cy="439516"/>
              </a:xfrm>
              <a:solidFill>
                <a:schemeClr val="tx1"/>
              </a:solidFill>
            </p:grpSpPr>
            <p:sp>
              <p:nvSpPr>
                <p:cNvPr id="181" name="Right Arrow 180"/>
                <p:cNvSpPr/>
                <p:nvPr/>
              </p:nvSpPr>
              <p:spPr>
                <a:xfrm rot="16200000">
                  <a:off x="1691638" y="5030267"/>
                  <a:ext cx="390291" cy="186074"/>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82" name="Right Arrow 181"/>
                <p:cNvSpPr/>
                <p:nvPr/>
              </p:nvSpPr>
              <p:spPr>
                <a:xfrm>
                  <a:off x="1536798" y="5181600"/>
                  <a:ext cx="394983" cy="186074"/>
                </a:xfrm>
                <a:prstGeom prst="rightArrow">
                  <a:avLst>
                    <a:gd name="adj1" fmla="val 50000"/>
                    <a:gd name="adj2" fmla="val 0"/>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17" name="Group 155"/>
              <p:cNvGrpSpPr/>
              <p:nvPr/>
            </p:nvGrpSpPr>
            <p:grpSpPr>
              <a:xfrm flipH="1" flipV="1">
                <a:off x="4912302" y="3670300"/>
                <a:ext cx="118367" cy="117431"/>
                <a:chOff x="1536798" y="4928158"/>
                <a:chExt cx="443023" cy="439516"/>
              </a:xfrm>
              <a:solidFill>
                <a:schemeClr val="tx1"/>
              </a:solidFill>
            </p:grpSpPr>
            <p:sp>
              <p:nvSpPr>
                <p:cNvPr id="179" name="Right Arrow 178"/>
                <p:cNvSpPr/>
                <p:nvPr/>
              </p:nvSpPr>
              <p:spPr>
                <a:xfrm rot="16200000">
                  <a:off x="1691638" y="5030267"/>
                  <a:ext cx="390291" cy="186074"/>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80" name="Right Arrow 179"/>
                <p:cNvSpPr/>
                <p:nvPr/>
              </p:nvSpPr>
              <p:spPr>
                <a:xfrm>
                  <a:off x="1536798" y="5181600"/>
                  <a:ext cx="394983" cy="186074"/>
                </a:xfrm>
                <a:prstGeom prst="rightArrow">
                  <a:avLst>
                    <a:gd name="adj1" fmla="val 50000"/>
                    <a:gd name="adj2" fmla="val 0"/>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nvGrpSpPr>
              <p:cNvPr id="18" name="Group 158"/>
              <p:cNvGrpSpPr/>
              <p:nvPr/>
            </p:nvGrpSpPr>
            <p:grpSpPr>
              <a:xfrm rot="5400000" flipH="1" flipV="1">
                <a:off x="4789302" y="3667470"/>
                <a:ext cx="118369" cy="117436"/>
                <a:chOff x="1536792" y="4928158"/>
                <a:chExt cx="443029" cy="439533"/>
              </a:xfrm>
              <a:solidFill>
                <a:schemeClr val="tx1"/>
              </a:solidFill>
            </p:grpSpPr>
            <p:sp>
              <p:nvSpPr>
                <p:cNvPr id="177" name="Right Arrow 176"/>
                <p:cNvSpPr/>
                <p:nvPr/>
              </p:nvSpPr>
              <p:spPr>
                <a:xfrm rot="16200000">
                  <a:off x="1691638" y="5030267"/>
                  <a:ext cx="390291" cy="186074"/>
                </a:xfrm>
                <a:prstGeom prst="rightArrow">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sp>
              <p:nvSpPr>
                <p:cNvPr id="178" name="Right Arrow 177"/>
                <p:cNvSpPr/>
                <p:nvPr/>
              </p:nvSpPr>
              <p:spPr>
                <a:xfrm>
                  <a:off x="1536792" y="5181616"/>
                  <a:ext cx="394984" cy="186075"/>
                </a:xfrm>
                <a:prstGeom prst="rightArrow">
                  <a:avLst>
                    <a:gd name="adj1" fmla="val 50000"/>
                    <a:gd name="adj2" fmla="val 0"/>
                  </a:avLst>
                </a:prstGeom>
                <a:grp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76" fontAlgn="base">
                    <a:spcBef>
                      <a:spcPct val="0"/>
                    </a:spcBef>
                    <a:spcAft>
                      <a:spcPts val="600"/>
                    </a:spcAft>
                  </a:pPr>
                  <a:endParaRPr lang="en-US" sz="1800" kern="0" dirty="0">
                    <a:solidFill>
                      <a:srgbClr val="FFFFFF"/>
                    </a:solidFill>
                    <a:cs typeface="Arial" charset="0"/>
                  </a:endParaRPr>
                </a:p>
              </p:txBody>
            </p:sp>
          </p:grpSp>
        </p:grpSp>
      </p:grpSp>
      <p:cxnSp>
        <p:nvCxnSpPr>
          <p:cNvPr id="121" name="Straight Arrow Connector 120"/>
          <p:cNvCxnSpPr/>
          <p:nvPr/>
        </p:nvCxnSpPr>
        <p:spPr bwMode="auto">
          <a:xfrm flipH="1" flipV="1">
            <a:off x="4858120" y="1793286"/>
            <a:ext cx="1400370" cy="2251414"/>
          </a:xfrm>
          <a:prstGeom prst="straightConnector1">
            <a:avLst/>
          </a:prstGeom>
          <a:noFill/>
          <a:ln w="28575" cap="rnd">
            <a:gradFill>
              <a:gsLst>
                <a:gs pos="16000">
                  <a:schemeClr val="accent1"/>
                </a:gs>
                <a:gs pos="50000">
                  <a:schemeClr val="accent1">
                    <a:tint val="44500"/>
                    <a:satMod val="160000"/>
                    <a:alpha val="15000"/>
                  </a:schemeClr>
                </a:gs>
                <a:gs pos="82000">
                  <a:schemeClr val="accent1"/>
                </a:gs>
              </a:gsLst>
              <a:lin ang="5400000" scaled="0"/>
            </a:gradFill>
            <a:prstDash val="solid"/>
            <a:round/>
            <a:headEnd type="triangle"/>
            <a:tailEnd type="none"/>
          </a:ln>
        </p:spPr>
      </p:cxnSp>
      <p:sp>
        <p:nvSpPr>
          <p:cNvPr id="588" name="Oval 587"/>
          <p:cNvSpPr/>
          <p:nvPr/>
        </p:nvSpPr>
        <p:spPr>
          <a:xfrm>
            <a:off x="5100262" y="1996607"/>
            <a:ext cx="271326" cy="101068"/>
          </a:xfrm>
          <a:prstGeom prst="ellipse">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9660" tIns="54834" rIns="109660" bIns="54834" rtlCol="0" anchor="ctr"/>
          <a:lstStyle/>
          <a:p>
            <a:pPr algn="ctr" defTabSz="1096620"/>
            <a:endParaRPr lang="en-US" sz="2200" dirty="0">
              <a:solidFill>
                <a:srgbClr val="FFFFFF"/>
              </a:solidFill>
            </a:endParaRPr>
          </a:p>
        </p:txBody>
      </p:sp>
      <p:sp>
        <p:nvSpPr>
          <p:cNvPr id="104" name="Rectangle 97"/>
          <p:cNvSpPr>
            <a:spLocks noChangeArrowheads="1"/>
          </p:cNvSpPr>
          <p:nvPr/>
        </p:nvSpPr>
        <p:spPr bwMode="auto">
          <a:xfrm rot="21068310">
            <a:off x="3249732" y="3211696"/>
            <a:ext cx="3066907" cy="87801"/>
          </a:xfrm>
          <a:prstGeom prst="rect">
            <a:avLst/>
          </a:prstGeom>
          <a:gradFill flip="none" rotWithShape="1">
            <a:gsLst>
              <a:gs pos="90000">
                <a:srgbClr val="0070C0">
                  <a:alpha val="38000"/>
                </a:srgbClr>
              </a:gs>
              <a:gs pos="52000">
                <a:srgbClr val="00B0F0">
                  <a:alpha val="36000"/>
                </a:srgbClr>
              </a:gs>
              <a:gs pos="15000">
                <a:srgbClr val="0070C0">
                  <a:alpha val="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2556">
              <a:spcAft>
                <a:spcPts val="248"/>
              </a:spcAft>
            </a:pPr>
            <a:endParaRPr lang="en-US" dirty="0">
              <a:solidFill>
                <a:srgbClr val="282828"/>
              </a:solidFill>
            </a:endParaRPr>
          </a:p>
        </p:txBody>
      </p:sp>
      <p:sp>
        <p:nvSpPr>
          <p:cNvPr id="161" name="Rectangle 97"/>
          <p:cNvSpPr>
            <a:spLocks noChangeArrowheads="1"/>
          </p:cNvSpPr>
          <p:nvPr/>
        </p:nvSpPr>
        <p:spPr bwMode="auto">
          <a:xfrm rot="5400000">
            <a:off x="6030281" y="3607357"/>
            <a:ext cx="751519" cy="128886"/>
          </a:xfrm>
          <a:prstGeom prst="rect">
            <a:avLst/>
          </a:prstGeom>
          <a:gradFill flip="none" rotWithShape="1">
            <a:gsLst>
              <a:gs pos="90000">
                <a:srgbClr val="0070C0">
                  <a:alpha val="38000"/>
                </a:srgbClr>
              </a:gs>
              <a:gs pos="52000">
                <a:srgbClr val="00B0F0">
                  <a:alpha val="36000"/>
                </a:srgbClr>
              </a:gs>
              <a:gs pos="15000">
                <a:srgbClr val="0070C0">
                  <a:alpha val="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2556">
              <a:spcAft>
                <a:spcPts val="248"/>
              </a:spcAft>
            </a:pPr>
            <a:endParaRPr lang="en-US" dirty="0">
              <a:solidFill>
                <a:srgbClr val="282828"/>
              </a:solidFill>
            </a:endParaRPr>
          </a:p>
        </p:txBody>
      </p:sp>
      <p:sp>
        <p:nvSpPr>
          <p:cNvPr id="105" name="Rectangle 97"/>
          <p:cNvSpPr>
            <a:spLocks noChangeArrowheads="1"/>
          </p:cNvSpPr>
          <p:nvPr/>
        </p:nvSpPr>
        <p:spPr bwMode="auto">
          <a:xfrm rot="544370">
            <a:off x="3227661" y="4087542"/>
            <a:ext cx="3140774" cy="91212"/>
          </a:xfrm>
          <a:prstGeom prst="rect">
            <a:avLst/>
          </a:prstGeom>
          <a:gradFill flip="none" rotWithShape="1">
            <a:gsLst>
              <a:gs pos="90000">
                <a:srgbClr val="0070C0">
                  <a:alpha val="38000"/>
                </a:srgbClr>
              </a:gs>
              <a:gs pos="52000">
                <a:srgbClr val="00B0F0">
                  <a:alpha val="36000"/>
                </a:srgbClr>
              </a:gs>
              <a:gs pos="15000">
                <a:srgbClr val="0070C0">
                  <a:alpha val="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822556">
              <a:spcAft>
                <a:spcPts val="248"/>
              </a:spcAft>
            </a:pPr>
            <a:endParaRPr lang="en-US" dirty="0">
              <a:solidFill>
                <a:srgbClr val="282828"/>
              </a:solidFill>
            </a:endParaRPr>
          </a:p>
        </p:txBody>
      </p:sp>
      <p:sp>
        <p:nvSpPr>
          <p:cNvPr id="115" name="Text Placeholder 20"/>
          <p:cNvSpPr txBox="1">
            <a:spLocks/>
          </p:cNvSpPr>
          <p:nvPr/>
        </p:nvSpPr>
        <p:spPr>
          <a:xfrm>
            <a:off x="273050" y="204470"/>
            <a:ext cx="10063798" cy="538722"/>
          </a:xfrm>
          <a:prstGeom prst="rect">
            <a:avLst/>
          </a:prstGeom>
        </p:spPr>
        <p:txBody>
          <a:bodyPr/>
          <a:lstStyle>
            <a:lvl1pPr marL="308607" indent="-308607" algn="l" defTabSz="822952"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3200" b="1" cap="all" dirty="0" smtClean="0"/>
              <a:t>网络虚拟化----</a:t>
            </a:r>
            <a:r>
              <a:rPr lang="en-US" sz="3200" b="1" cap="all" dirty="0" err="1" smtClean="0"/>
              <a:t>OVerlay</a:t>
            </a:r>
            <a:endParaRPr lang="en-US" sz="3200" b="1" cap="all" dirty="0">
              <a:solidFill>
                <a:schemeClr val="accent3"/>
              </a:solidFill>
            </a:endParaRPr>
          </a:p>
        </p:txBody>
      </p:sp>
      <p:grpSp>
        <p:nvGrpSpPr>
          <p:cNvPr id="116" name="Group 115"/>
          <p:cNvGrpSpPr/>
          <p:nvPr/>
        </p:nvGrpSpPr>
        <p:grpSpPr>
          <a:xfrm>
            <a:off x="401181" y="5410347"/>
            <a:ext cx="10282060" cy="520126"/>
            <a:chOff x="401180" y="5410347"/>
            <a:chExt cx="10282060" cy="520126"/>
          </a:xfrm>
        </p:grpSpPr>
        <p:sp>
          <p:nvSpPr>
            <p:cNvPr id="117" name="TextBox 116"/>
            <p:cNvSpPr txBox="1"/>
            <p:nvPr/>
          </p:nvSpPr>
          <p:spPr>
            <a:xfrm>
              <a:off x="441960" y="5410347"/>
              <a:ext cx="10241280" cy="520126"/>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defPPr>
                <a:defRPr lang="en-US"/>
              </a:defPPr>
              <a:lvl1pPr lvl="0" defTabSz="914400" fontAlgn="base">
                <a:lnSpc>
                  <a:spcPct val="95000"/>
                </a:lnSpc>
                <a:spcAft>
                  <a:spcPts val="200"/>
                </a:spcAft>
                <a:defRPr sz="1800" b="1" kern="0">
                  <a:solidFill>
                    <a:schemeClr val="accent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Bef>
                  <a:spcPct val="0"/>
                </a:spcBef>
              </a:pPr>
              <a:r>
                <a:rPr lang="zh-CN" altLang="en-US" cap="all" dirty="0" smtClean="0">
                  <a:cs typeface="Arial" charset="0"/>
                </a:rPr>
                <a:t>低延迟</a:t>
              </a:r>
              <a:r>
                <a:rPr lang="en-US" cap="all" dirty="0" smtClean="0">
                  <a:cs typeface="Arial" charset="0"/>
                </a:rPr>
                <a:t>.  </a:t>
              </a:r>
              <a:r>
                <a:rPr lang="zh-CN" altLang="en-US" cap="all" dirty="0" smtClean="0">
                  <a:cs typeface="Arial" charset="0"/>
                </a:rPr>
                <a:t>高扩展性</a:t>
              </a:r>
              <a:r>
                <a:rPr lang="en-US" cap="all" dirty="0" smtClean="0">
                  <a:cs typeface="Arial" charset="0"/>
                </a:rPr>
                <a:t>.  </a:t>
              </a:r>
              <a:r>
                <a:rPr lang="zh-CN" altLang="en-US" cap="all" dirty="0" smtClean="0">
                  <a:cs typeface="Arial" charset="0"/>
                </a:rPr>
                <a:t>自动恢复能力</a:t>
              </a:r>
              <a:r>
                <a:rPr lang="en-US" cap="all" dirty="0" smtClean="0">
                  <a:cs typeface="Arial" charset="0"/>
                </a:rPr>
                <a:t>.  </a:t>
              </a:r>
              <a:r>
                <a:rPr lang="zh-CN" altLang="en-US" cap="all" dirty="0" smtClean="0">
                  <a:cs typeface="Arial" charset="0"/>
                </a:rPr>
                <a:t>可以在任何网络上实现</a:t>
              </a:r>
              <a:r>
                <a:rPr lang="en-US" cap="all" dirty="0" smtClean="0">
                  <a:cs typeface="Arial" charset="0"/>
                </a:rPr>
                <a:t>.</a:t>
              </a:r>
              <a:endParaRPr lang="en-US" cap="all" dirty="0">
                <a:cs typeface="Arial" charset="0"/>
              </a:endParaRPr>
            </a:p>
          </p:txBody>
        </p:sp>
        <p:sp>
          <p:nvSpPr>
            <p:cNvPr id="118" name="Rectangle 117"/>
            <p:cNvSpPr/>
            <p:nvPr/>
          </p:nvSpPr>
          <p:spPr>
            <a:xfrm>
              <a:off x="401180" y="5410347"/>
              <a:ext cx="238900" cy="5201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chorCtr="0"/>
            <a:lstStyle/>
            <a:p>
              <a:pPr>
                <a:spcAft>
                  <a:spcPts val="600"/>
                </a:spcAft>
              </a:pPr>
              <a:endParaRPr lang="en-US" sz="1000">
                <a:solidFill>
                  <a:srgbClr val="FFFFFF"/>
                </a:solidFill>
              </a:endParaRPr>
            </a:p>
          </p:txBody>
        </p:sp>
      </p:grpSp>
      <p:sp>
        <p:nvSpPr>
          <p:cNvPr id="1051" name="Rectangle 27"/>
          <p:cNvSpPr>
            <a:spLocks noChangeArrowheads="1"/>
          </p:cNvSpPr>
          <p:nvPr/>
        </p:nvSpPr>
        <p:spPr bwMode="auto">
          <a:xfrm>
            <a:off x="6269921" y="2761686"/>
            <a:ext cx="283846" cy="538639"/>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5" name="Group 28"/>
          <p:cNvGrpSpPr>
            <a:grpSpLocks/>
          </p:cNvGrpSpPr>
          <p:nvPr/>
        </p:nvGrpSpPr>
        <p:grpSpPr bwMode="auto">
          <a:xfrm>
            <a:off x="6288970" y="2988857"/>
            <a:ext cx="243840" cy="92868"/>
            <a:chOff x="2346" y="6386"/>
            <a:chExt cx="319" cy="162"/>
          </a:xfrm>
        </p:grpSpPr>
        <p:cxnSp>
          <p:nvCxnSpPr>
            <p:cNvPr id="1053" name="AutoShape 29"/>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1054" name="AutoShape 30"/>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1055" name="AutoShape 31"/>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1056" name="AutoShape 32"/>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
        <p:nvSpPr>
          <p:cNvPr id="1064" name="Rectangle 40"/>
          <p:cNvSpPr>
            <a:spLocks noChangeArrowheads="1"/>
          </p:cNvSpPr>
          <p:nvPr/>
        </p:nvSpPr>
        <p:spPr bwMode="auto">
          <a:xfrm>
            <a:off x="6269921" y="4044700"/>
            <a:ext cx="283846" cy="537210"/>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6" name="Group 41"/>
          <p:cNvGrpSpPr>
            <a:grpSpLocks/>
          </p:cNvGrpSpPr>
          <p:nvPr/>
        </p:nvGrpSpPr>
        <p:grpSpPr bwMode="auto">
          <a:xfrm>
            <a:off x="6288970" y="4270461"/>
            <a:ext cx="243840" cy="92869"/>
            <a:chOff x="2346" y="6386"/>
            <a:chExt cx="319" cy="162"/>
          </a:xfrm>
        </p:grpSpPr>
        <p:cxnSp>
          <p:nvCxnSpPr>
            <p:cNvPr id="1066" name="AutoShape 42"/>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1067" name="AutoShape 43"/>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1068" name="AutoShape 44"/>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1069" name="AutoShape 45"/>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
        <p:nvSpPr>
          <p:cNvPr id="1033" name="Rectangle 9"/>
          <p:cNvSpPr>
            <a:spLocks noChangeArrowheads="1"/>
          </p:cNvSpPr>
          <p:nvPr/>
        </p:nvSpPr>
        <p:spPr bwMode="auto">
          <a:xfrm>
            <a:off x="2976183" y="3403192"/>
            <a:ext cx="283844" cy="538638"/>
          </a:xfrm>
          <a:prstGeom prst="rect">
            <a:avLst/>
          </a:prstGeom>
          <a:solidFill>
            <a:schemeClr val="bg1">
              <a:lumMod val="90000"/>
              <a:lumOff val="1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22556">
              <a:spcAft>
                <a:spcPts val="600"/>
              </a:spcAft>
            </a:pPr>
            <a:endParaRPr lang="en-US" dirty="0">
              <a:solidFill>
                <a:srgbClr val="282828"/>
              </a:solidFill>
            </a:endParaRPr>
          </a:p>
        </p:txBody>
      </p:sp>
      <p:grpSp>
        <p:nvGrpSpPr>
          <p:cNvPr id="4" name="Group 10"/>
          <p:cNvGrpSpPr>
            <a:grpSpLocks/>
          </p:cNvGrpSpPr>
          <p:nvPr/>
        </p:nvGrpSpPr>
        <p:grpSpPr bwMode="auto">
          <a:xfrm>
            <a:off x="2997137" y="3630360"/>
            <a:ext cx="241936" cy="91440"/>
            <a:chOff x="2346" y="6386"/>
            <a:chExt cx="319" cy="162"/>
          </a:xfrm>
        </p:grpSpPr>
        <p:cxnSp>
          <p:nvCxnSpPr>
            <p:cNvPr id="1035" name="AutoShape 11"/>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p:spPr>
        </p:cxnSp>
        <p:cxnSp>
          <p:nvCxnSpPr>
            <p:cNvPr id="1036" name="AutoShape 12"/>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p:spPr>
        </p:cxnSp>
        <p:cxnSp>
          <p:nvCxnSpPr>
            <p:cNvPr id="1037" name="AutoShape 13"/>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p:spPr>
        </p:cxnSp>
        <p:cxnSp>
          <p:nvCxnSpPr>
            <p:cNvPr id="1038" name="AutoShape 14"/>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p:spPr>
        </p:cxnSp>
      </p:grpSp>
    </p:spTree>
    <p:custDataLst>
      <p:tags r:id="rId1"/>
    </p:custDataLst>
    <p:extLst>
      <p:ext uri="{BB962C8B-B14F-4D97-AF65-F5344CB8AC3E}">
        <p14:creationId xmlns:p14="http://schemas.microsoft.com/office/powerpoint/2010/main" xmlns="" val="3597897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30029"/>
            <a:ext cx="10098406" cy="667226"/>
          </a:xfrm>
        </p:spPr>
        <p:txBody>
          <a:bodyPr/>
          <a:lstStyle/>
          <a:p>
            <a:pPr>
              <a:spcAft>
                <a:spcPts val="526"/>
              </a:spcAft>
              <a:defRPr/>
            </a:pPr>
            <a:r>
              <a:rPr lang="en-US" altLang="zh-CN" sz="3200" dirty="0" smtClean="0">
                <a:solidFill>
                  <a:srgbClr val="FFFFFF"/>
                </a:solidFill>
              </a:rPr>
              <a:t>J</a:t>
            </a:r>
            <a:r>
              <a:rPr altLang="zh-CN" sz="3200" dirty="0" smtClean="0">
                <a:solidFill>
                  <a:srgbClr val="FFFFFF"/>
                </a:solidFill>
              </a:rPr>
              <a:t>uniper </a:t>
            </a:r>
            <a:r>
              <a:rPr sz="3200" dirty="0" smtClean="0">
                <a:solidFill>
                  <a:srgbClr val="FFFFFF"/>
                </a:solidFill>
              </a:rPr>
              <a:t>CONTRAIL </a:t>
            </a:r>
            <a:r>
              <a:rPr lang="en-US" sz="3200" dirty="0" smtClean="0">
                <a:solidFill>
                  <a:srgbClr val="FFFFFF"/>
                </a:solidFill>
              </a:rPr>
              <a:t>的角色与作用</a:t>
            </a:r>
            <a:endParaRPr sz="3200" dirty="0">
              <a:solidFill>
                <a:srgbClr val="FFFFFF"/>
              </a:solidFill>
            </a:endParaRPr>
          </a:p>
        </p:txBody>
      </p:sp>
      <p:sp>
        <p:nvSpPr>
          <p:cNvPr id="36866" name="Rectangle 63"/>
          <p:cNvSpPr>
            <a:spLocks noChangeArrowheads="1"/>
          </p:cNvSpPr>
          <p:nvPr/>
        </p:nvSpPr>
        <p:spPr bwMode="auto">
          <a:xfrm>
            <a:off x="0" y="-169277"/>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pic>
        <p:nvPicPr>
          <p:cNvPr id="90155" name="Picture 4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14036" y="4457700"/>
            <a:ext cx="428624" cy="320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0156" name="Picture 4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196966" y="4457700"/>
            <a:ext cx="428624" cy="320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157" name="Rectangle 45"/>
          <p:cNvSpPr>
            <a:spLocks noChangeArrowheads="1"/>
          </p:cNvSpPr>
          <p:nvPr/>
        </p:nvSpPr>
        <p:spPr bwMode="auto">
          <a:xfrm>
            <a:off x="5577664" y="4796234"/>
            <a:ext cx="1057276" cy="211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Service Nodes</a:t>
            </a:r>
            <a:endParaRPr lang="en-US" dirty="0">
              <a:solidFill>
                <a:srgbClr val="FFFFFF"/>
              </a:solidFill>
              <a:cs typeface="Arial" charset="0"/>
            </a:endParaRPr>
          </a:p>
        </p:txBody>
      </p:sp>
      <p:grpSp>
        <p:nvGrpSpPr>
          <p:cNvPr id="12" name="Group 11"/>
          <p:cNvGrpSpPr>
            <a:grpSpLocks/>
          </p:cNvGrpSpPr>
          <p:nvPr/>
        </p:nvGrpSpPr>
        <p:grpSpPr bwMode="auto">
          <a:xfrm>
            <a:off x="2689860" y="4457700"/>
            <a:ext cx="2781300" cy="1065848"/>
            <a:chOff x="2241240" y="4952486"/>
            <a:chExt cx="2318279" cy="1184275"/>
          </a:xfrm>
        </p:grpSpPr>
        <p:pic>
          <p:nvPicPr>
            <p:cNvPr id="36961" name="Picture 3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372069" y="4952486"/>
              <a:ext cx="357187"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62" name="Picture 34"/>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253006" y="5427149"/>
              <a:ext cx="59372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63" name="Picture 35"/>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541806" y="5435086"/>
              <a:ext cx="59372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64" name="Picture 3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965794" y="5427149"/>
              <a:ext cx="59372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65" name="Rectangle 37"/>
            <p:cNvSpPr>
              <a:spLocks noChangeArrowheads="1"/>
            </p:cNvSpPr>
            <p:nvPr/>
          </p:nvSpPr>
          <p:spPr bwMode="auto">
            <a:xfrm>
              <a:off x="2541806" y="5901811"/>
              <a:ext cx="59372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Internet</a:t>
              </a:r>
              <a:endParaRPr lang="en-US" dirty="0">
                <a:solidFill>
                  <a:srgbClr val="FFFFFF"/>
                </a:solidFill>
                <a:cs typeface="Arial" charset="0"/>
              </a:endParaRPr>
            </a:p>
          </p:txBody>
        </p:sp>
        <p:sp>
          <p:nvSpPr>
            <p:cNvPr id="36966" name="Rectangle 38"/>
            <p:cNvSpPr>
              <a:spLocks noChangeArrowheads="1"/>
            </p:cNvSpPr>
            <p:nvPr/>
          </p:nvSpPr>
          <p:spPr bwMode="auto">
            <a:xfrm>
              <a:off x="3253006" y="5901811"/>
              <a:ext cx="59372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VPN</a:t>
              </a:r>
              <a:endParaRPr lang="en-US" dirty="0">
                <a:solidFill>
                  <a:srgbClr val="FFFFFF"/>
                </a:solidFill>
                <a:cs typeface="Arial" charset="0"/>
              </a:endParaRPr>
            </a:p>
          </p:txBody>
        </p:sp>
        <p:sp>
          <p:nvSpPr>
            <p:cNvPr id="36967" name="Rectangle 39"/>
            <p:cNvSpPr>
              <a:spLocks noChangeArrowheads="1"/>
            </p:cNvSpPr>
            <p:nvPr/>
          </p:nvSpPr>
          <p:spPr bwMode="auto">
            <a:xfrm>
              <a:off x="3965794" y="5901811"/>
              <a:ext cx="59372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DCI WAN</a:t>
              </a:r>
              <a:endParaRPr lang="en-US" dirty="0">
                <a:solidFill>
                  <a:srgbClr val="FFFFFF"/>
                </a:solidFill>
                <a:cs typeface="Arial" charset="0"/>
              </a:endParaRPr>
            </a:p>
          </p:txBody>
        </p:sp>
        <p:cxnSp>
          <p:nvCxnSpPr>
            <p:cNvPr id="36968" name="AutoShape 40"/>
            <p:cNvCxnSpPr>
              <a:cxnSpLocks noChangeShapeType="1"/>
            </p:cNvCxnSpPr>
            <p:nvPr/>
          </p:nvCxnSpPr>
          <p:spPr bwMode="auto">
            <a:xfrm flipH="1">
              <a:off x="2838669" y="5308086"/>
              <a:ext cx="712787" cy="127000"/>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36969" name="AutoShape 41"/>
            <p:cNvCxnSpPr>
              <a:cxnSpLocks noChangeShapeType="1"/>
            </p:cNvCxnSpPr>
            <p:nvPr/>
          </p:nvCxnSpPr>
          <p:spPr bwMode="auto">
            <a:xfrm flipV="1">
              <a:off x="3551456" y="5308086"/>
              <a:ext cx="0" cy="119063"/>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36970" name="AutoShape 42"/>
            <p:cNvCxnSpPr>
              <a:cxnSpLocks noChangeShapeType="1"/>
            </p:cNvCxnSpPr>
            <p:nvPr/>
          </p:nvCxnSpPr>
          <p:spPr bwMode="auto">
            <a:xfrm>
              <a:off x="3551456" y="5308086"/>
              <a:ext cx="711200" cy="119063"/>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pic>
          <p:nvPicPr>
            <p:cNvPr id="36971" name="Picture 58"/>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156294" y="5333486"/>
              <a:ext cx="23177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72" name="Picture 59"/>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168994" y="5682736"/>
              <a:ext cx="23177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73" name="Rectangle 61"/>
            <p:cNvSpPr>
              <a:spLocks noChangeArrowheads="1"/>
            </p:cNvSpPr>
            <p:nvPr/>
          </p:nvSpPr>
          <p:spPr bwMode="auto">
            <a:xfrm>
              <a:off x="2241240" y="5044561"/>
              <a:ext cx="1230841" cy="235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Gateway Router</a:t>
              </a:r>
              <a:endParaRPr lang="en-US" dirty="0">
                <a:solidFill>
                  <a:srgbClr val="FFFFFF"/>
                </a:solidFill>
                <a:cs typeface="Arial" charset="0"/>
              </a:endParaRPr>
            </a:p>
          </p:txBody>
        </p:sp>
      </p:grpSp>
      <p:cxnSp>
        <p:nvCxnSpPr>
          <p:cNvPr id="90180" name="AutoShape 68"/>
          <p:cNvCxnSpPr>
            <a:cxnSpLocks noChangeShapeType="1"/>
          </p:cNvCxnSpPr>
          <p:nvPr/>
        </p:nvCxnSpPr>
        <p:spPr bwMode="auto">
          <a:xfrm>
            <a:off x="4901566" y="1320165"/>
            <a:ext cx="0" cy="772954"/>
          </a:xfrm>
          <a:prstGeom prst="straightConnector1">
            <a:avLst/>
          </a:prstGeom>
          <a:noFill/>
          <a:ln w="19050" cap="rnd">
            <a:solidFill>
              <a:srgbClr val="A5A5A5"/>
            </a:solidFill>
            <a:prstDash val="sysDot"/>
            <a:round/>
            <a:headEnd type="none" w="sm" len="sm"/>
            <a:tailEnd type="arrow" w="sm" len="sm"/>
          </a:ln>
          <a:extLst>
            <a:ext uri="{909E8E84-426E-40dd-AFC4-6F175D3DCCD1}">
              <a14:hiddenFill xmlns:a14="http://schemas.microsoft.com/office/drawing/2010/main" xmlns="">
                <a:noFill/>
              </a14:hiddenFill>
            </a:ext>
          </a:extLst>
        </p:spPr>
      </p:cxnSp>
      <p:cxnSp>
        <p:nvCxnSpPr>
          <p:cNvPr id="90181" name="AutoShape 69"/>
          <p:cNvCxnSpPr>
            <a:cxnSpLocks noChangeShapeType="1"/>
          </p:cNvCxnSpPr>
          <p:nvPr/>
        </p:nvCxnSpPr>
        <p:spPr bwMode="auto">
          <a:xfrm flipH="1">
            <a:off x="3335656" y="1320165"/>
            <a:ext cx="1546860" cy="641509"/>
          </a:xfrm>
          <a:prstGeom prst="straightConnector1">
            <a:avLst/>
          </a:prstGeom>
          <a:noFill/>
          <a:ln w="19050" cap="rnd">
            <a:solidFill>
              <a:srgbClr val="A5A5A5"/>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90182" name="AutoShape 70"/>
          <p:cNvCxnSpPr>
            <a:cxnSpLocks noChangeShapeType="1"/>
          </p:cNvCxnSpPr>
          <p:nvPr/>
        </p:nvCxnSpPr>
        <p:spPr bwMode="auto">
          <a:xfrm flipH="1">
            <a:off x="3331846" y="1961674"/>
            <a:ext cx="1904" cy="1214438"/>
          </a:xfrm>
          <a:prstGeom prst="straightConnector1">
            <a:avLst/>
          </a:prstGeom>
          <a:noFill/>
          <a:ln w="19050" cap="rnd">
            <a:solidFill>
              <a:srgbClr val="A5A5A5"/>
            </a:solidFill>
            <a:prstDash val="sysDot"/>
            <a:round/>
            <a:headEnd type="none" w="sm" len="sm"/>
            <a:tailEnd type="arrow" w="sm" len="sm"/>
          </a:ln>
          <a:extLst>
            <a:ext uri="{909E8E84-426E-40dd-AFC4-6F175D3DCCD1}">
              <a14:hiddenFill xmlns:a14="http://schemas.microsoft.com/office/drawing/2010/main" xmlns="">
                <a:noFill/>
              </a14:hiddenFill>
            </a:ext>
          </a:extLst>
        </p:spPr>
      </p:cxnSp>
      <p:cxnSp>
        <p:nvCxnSpPr>
          <p:cNvPr id="90183" name="AutoShape 71"/>
          <p:cNvCxnSpPr>
            <a:cxnSpLocks noChangeShapeType="1"/>
          </p:cNvCxnSpPr>
          <p:nvPr/>
        </p:nvCxnSpPr>
        <p:spPr bwMode="auto">
          <a:xfrm flipH="1" flipV="1">
            <a:off x="4882516" y="1320165"/>
            <a:ext cx="1743074" cy="747237"/>
          </a:xfrm>
          <a:prstGeom prst="straightConnector1">
            <a:avLst/>
          </a:prstGeom>
          <a:noFill/>
          <a:ln w="19050" cap="rnd">
            <a:solidFill>
              <a:srgbClr val="A5A5A5"/>
            </a:solidFill>
            <a:prstDash val="sysDot"/>
            <a:round/>
            <a:headEnd type="arrow" w="sm" len="sm"/>
            <a:tailEnd type="none" w="sm" len="sm"/>
          </a:ln>
          <a:extLst>
            <a:ext uri="{909E8E84-426E-40dd-AFC4-6F175D3DCCD1}">
              <a14:hiddenFill xmlns:a14="http://schemas.microsoft.com/office/drawing/2010/main" xmlns="">
                <a:noFill/>
              </a14:hiddenFill>
            </a:ext>
          </a:extLst>
        </p:spPr>
      </p:cxnSp>
      <p:grpSp>
        <p:nvGrpSpPr>
          <p:cNvPr id="15" name="Group 14"/>
          <p:cNvGrpSpPr>
            <a:grpSpLocks/>
          </p:cNvGrpSpPr>
          <p:nvPr/>
        </p:nvGrpSpPr>
        <p:grpSpPr bwMode="auto">
          <a:xfrm>
            <a:off x="3665220" y="1905953"/>
            <a:ext cx="1445896" cy="521494"/>
            <a:chOff x="3054034" y="2118506"/>
            <a:chExt cx="1205447" cy="579190"/>
          </a:xfrm>
        </p:grpSpPr>
        <p:pic>
          <p:nvPicPr>
            <p:cNvPr id="36957" name="Picture 48"/>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884831" y="2342096"/>
              <a:ext cx="18415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58" name="Picture 49"/>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075331" y="2342096"/>
              <a:ext cx="18415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59" name="Picture 50"/>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3641944" y="2402421"/>
              <a:ext cx="223837"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60" name="Rectangle 72"/>
            <p:cNvSpPr>
              <a:spLocks noChangeArrowheads="1"/>
            </p:cNvSpPr>
            <p:nvPr/>
          </p:nvSpPr>
          <p:spPr bwMode="auto">
            <a:xfrm>
              <a:off x="3054034" y="2118506"/>
              <a:ext cx="949325"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spcAft>
                  <a:spcPts val="1000"/>
                </a:spcAft>
              </a:pPr>
              <a:r>
                <a:rPr lang="en-US" sz="1100" b="1" dirty="0">
                  <a:solidFill>
                    <a:srgbClr val="FFFFFF"/>
                  </a:solidFill>
                  <a:latin typeface="Calibri" charset="0"/>
                  <a:cs typeface="Arial" charset="0"/>
                </a:rPr>
                <a:t> </a:t>
              </a:r>
              <a:r>
                <a:rPr lang="en-US" sz="1100" b="1" dirty="0" err="1">
                  <a:solidFill>
                    <a:srgbClr val="FF0000"/>
                  </a:solidFill>
                  <a:latin typeface="Calibri" charset="0"/>
                  <a:cs typeface="Arial" charset="0"/>
                </a:rPr>
                <a:t>JunosV</a:t>
              </a:r>
              <a:r>
                <a:rPr lang="en-US" sz="1100" b="1" dirty="0">
                  <a:solidFill>
                    <a:srgbClr val="FF0000"/>
                  </a:solidFill>
                  <a:latin typeface="Calibri" charset="0"/>
                  <a:cs typeface="Arial" charset="0"/>
                </a:rPr>
                <a:t> Contrail</a:t>
              </a:r>
              <a:endParaRPr lang="en-US" dirty="0">
                <a:solidFill>
                  <a:srgbClr val="FF0000"/>
                </a:solidFill>
                <a:cs typeface="Arial" charset="0"/>
              </a:endParaRPr>
            </a:p>
          </p:txBody>
        </p:sp>
      </p:grpSp>
      <p:grpSp>
        <p:nvGrpSpPr>
          <p:cNvPr id="14" name="Group 13"/>
          <p:cNvGrpSpPr>
            <a:grpSpLocks/>
          </p:cNvGrpSpPr>
          <p:nvPr/>
        </p:nvGrpSpPr>
        <p:grpSpPr bwMode="auto">
          <a:xfrm>
            <a:off x="3364230" y="938690"/>
            <a:ext cx="1769746" cy="321468"/>
            <a:chOff x="2803743" y="1043521"/>
            <a:chExt cx="1474788" cy="357188"/>
          </a:xfrm>
        </p:grpSpPr>
        <p:pic>
          <p:nvPicPr>
            <p:cNvPr id="36953" name="Picture 65"/>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905469" y="1043521"/>
              <a:ext cx="18415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54" name="Picture 66"/>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094381" y="1043521"/>
              <a:ext cx="18415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55" name="Picture 67"/>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3662581" y="1103846"/>
              <a:ext cx="223838" cy="27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56" name="Rectangle 74"/>
            <p:cNvSpPr>
              <a:spLocks noChangeArrowheads="1"/>
            </p:cNvSpPr>
            <p:nvPr/>
          </p:nvSpPr>
          <p:spPr bwMode="auto">
            <a:xfrm>
              <a:off x="2803743" y="1105434"/>
              <a:ext cx="949325"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spcAft>
                  <a:spcPts val="1000"/>
                </a:spcAft>
              </a:pPr>
              <a:r>
                <a:rPr lang="en-US" sz="1100" b="1" dirty="0">
                  <a:solidFill>
                    <a:srgbClr val="FFFFFF"/>
                  </a:solidFill>
                  <a:latin typeface="Calibri" charset="0"/>
                  <a:cs typeface="Arial" charset="0"/>
                </a:rPr>
                <a:t> Orchestrator</a:t>
              </a:r>
              <a:endParaRPr lang="en-US" dirty="0">
                <a:solidFill>
                  <a:srgbClr val="FFFFFF"/>
                </a:solidFill>
                <a:cs typeface="Arial" charset="0"/>
              </a:endParaRPr>
            </a:p>
          </p:txBody>
        </p:sp>
      </p:grpSp>
      <p:sp>
        <p:nvSpPr>
          <p:cNvPr id="90187" name="Rectangle 75"/>
          <p:cNvSpPr>
            <a:spLocks noChangeArrowheads="1"/>
          </p:cNvSpPr>
          <p:nvPr/>
        </p:nvSpPr>
        <p:spPr bwMode="auto">
          <a:xfrm>
            <a:off x="3064640" y="1541087"/>
            <a:ext cx="1141096"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spcAft>
                <a:spcPts val="1000"/>
              </a:spcAft>
            </a:pPr>
            <a:r>
              <a:rPr lang="en-US" sz="1100" b="1" dirty="0">
                <a:solidFill>
                  <a:srgbClr val="FFFFFF"/>
                </a:solidFill>
                <a:latin typeface="Calibri" charset="0"/>
                <a:cs typeface="Arial" charset="0"/>
              </a:rPr>
              <a:t>Compute APIs</a:t>
            </a:r>
            <a:endParaRPr lang="en-US" dirty="0">
              <a:solidFill>
                <a:srgbClr val="FFFFFF"/>
              </a:solidFill>
              <a:cs typeface="Arial" charset="0"/>
            </a:endParaRPr>
          </a:p>
        </p:txBody>
      </p:sp>
      <p:sp>
        <p:nvSpPr>
          <p:cNvPr id="90188" name="Rectangle 76"/>
          <p:cNvSpPr>
            <a:spLocks noChangeArrowheads="1"/>
          </p:cNvSpPr>
          <p:nvPr/>
        </p:nvSpPr>
        <p:spPr bwMode="auto">
          <a:xfrm>
            <a:off x="5869443" y="1541087"/>
            <a:ext cx="113919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spcAft>
                <a:spcPts val="1000"/>
              </a:spcAft>
            </a:pPr>
            <a:r>
              <a:rPr lang="en-US" sz="1100" b="1" dirty="0">
                <a:solidFill>
                  <a:srgbClr val="FFFFFF"/>
                </a:solidFill>
                <a:latin typeface="Calibri" charset="0"/>
                <a:cs typeface="Arial" charset="0"/>
              </a:rPr>
              <a:t>Storage APIs</a:t>
            </a:r>
            <a:endParaRPr lang="en-US" dirty="0">
              <a:solidFill>
                <a:srgbClr val="FFFFFF"/>
              </a:solidFill>
              <a:cs typeface="Arial" charset="0"/>
            </a:endParaRPr>
          </a:p>
        </p:txBody>
      </p:sp>
      <p:sp>
        <p:nvSpPr>
          <p:cNvPr id="90189" name="Rectangle 77"/>
          <p:cNvSpPr>
            <a:spLocks noChangeArrowheads="1"/>
          </p:cNvSpPr>
          <p:nvPr/>
        </p:nvSpPr>
        <p:spPr bwMode="auto">
          <a:xfrm>
            <a:off x="4436746" y="1533049"/>
            <a:ext cx="1141094"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spcAft>
                <a:spcPts val="1000"/>
              </a:spcAft>
            </a:pPr>
            <a:r>
              <a:rPr lang="en-US" sz="1100" b="1" dirty="0">
                <a:solidFill>
                  <a:srgbClr val="FFFFFF"/>
                </a:solidFill>
                <a:latin typeface="Calibri" charset="0"/>
                <a:cs typeface="Arial" charset="0"/>
              </a:rPr>
              <a:t>Network APIs</a:t>
            </a:r>
            <a:endParaRPr lang="en-US" dirty="0">
              <a:solidFill>
                <a:srgbClr val="FFFFFF"/>
              </a:solidFill>
              <a:cs typeface="Arial" charset="0"/>
            </a:endParaRPr>
          </a:p>
        </p:txBody>
      </p:sp>
      <p:grpSp>
        <p:nvGrpSpPr>
          <p:cNvPr id="5" name="Group 4"/>
          <p:cNvGrpSpPr>
            <a:grpSpLocks/>
          </p:cNvGrpSpPr>
          <p:nvPr/>
        </p:nvGrpSpPr>
        <p:grpSpPr bwMode="auto">
          <a:xfrm>
            <a:off x="1941196" y="2778920"/>
            <a:ext cx="1832610" cy="1338738"/>
            <a:chOff x="1617882" y="3087175"/>
            <a:chExt cx="1527174" cy="1487486"/>
          </a:xfrm>
        </p:grpSpPr>
        <p:sp>
          <p:nvSpPr>
            <p:cNvPr id="36939" name="Rectangle 2"/>
            <p:cNvSpPr>
              <a:spLocks noChangeArrowheads="1"/>
            </p:cNvSpPr>
            <p:nvPr/>
          </p:nvSpPr>
          <p:spPr bwMode="auto">
            <a:xfrm>
              <a:off x="2184619" y="3507861"/>
              <a:ext cx="950912" cy="831850"/>
            </a:xfrm>
            <a:prstGeom prst="rect">
              <a:avLst/>
            </a:prstGeom>
            <a:solidFill>
              <a:srgbClr val="F2F2F2"/>
            </a:solidFill>
            <a:ln w="19050">
              <a:solidFill>
                <a:srgbClr val="7F7F7F"/>
              </a:solidFill>
              <a:miter lim="800000"/>
              <a:headEnd/>
              <a:tailEnd/>
            </a:ln>
          </p:spPr>
          <p:txBody>
            <a:bodyPr lIns="0" tIns="0" rIns="0" bIns="0"/>
            <a:lstStyle/>
            <a:p>
              <a:endParaRPr lang="en-US"/>
            </a:p>
          </p:txBody>
        </p:sp>
        <p:cxnSp>
          <p:nvCxnSpPr>
            <p:cNvPr id="36940" name="AutoShape 3"/>
            <p:cNvCxnSpPr>
              <a:cxnSpLocks noChangeShapeType="1"/>
            </p:cNvCxnSpPr>
            <p:nvPr/>
          </p:nvCxnSpPr>
          <p:spPr bwMode="auto">
            <a:xfrm flipH="1">
              <a:off x="2541806" y="3745986"/>
              <a:ext cx="236538" cy="0"/>
            </a:xfrm>
            <a:prstGeom prst="straightConnector1">
              <a:avLst/>
            </a:prstGeom>
            <a:noFill/>
            <a:ln w="25400">
              <a:solidFill>
                <a:srgbClr val="C00000"/>
              </a:solidFill>
              <a:round/>
              <a:headEnd/>
              <a:tailEnd/>
            </a:ln>
            <a:extLst>
              <a:ext uri="{909E8E84-426E-40dd-AFC4-6F175D3DCCD1}">
                <a14:hiddenFill xmlns:a14="http://schemas.microsoft.com/office/drawing/2010/main" xmlns="">
                  <a:noFill/>
                </a14:hiddenFill>
              </a:ext>
            </a:extLst>
          </p:spPr>
        </p:cxnSp>
        <p:cxnSp>
          <p:nvCxnSpPr>
            <p:cNvPr id="36941" name="AutoShape 4"/>
            <p:cNvCxnSpPr>
              <a:cxnSpLocks noChangeShapeType="1"/>
            </p:cNvCxnSpPr>
            <p:nvPr/>
          </p:nvCxnSpPr>
          <p:spPr bwMode="auto">
            <a:xfrm>
              <a:off x="2541806" y="4101586"/>
              <a:ext cx="236538" cy="1588"/>
            </a:xfrm>
            <a:prstGeom prst="straightConnector1">
              <a:avLst/>
            </a:prstGeom>
            <a:noFill/>
            <a:ln w="25400">
              <a:solidFill>
                <a:srgbClr val="4E6128"/>
              </a:solidFill>
              <a:round/>
              <a:headEnd/>
              <a:tailEnd/>
            </a:ln>
            <a:extLst>
              <a:ext uri="{909E8E84-426E-40dd-AFC4-6F175D3DCCD1}">
                <a14:hiddenFill xmlns:a14="http://schemas.microsoft.com/office/drawing/2010/main" xmlns="">
                  <a:noFill/>
                </a14:hiddenFill>
              </a:ext>
            </a:extLst>
          </p:spPr>
        </p:cxnSp>
        <p:sp>
          <p:nvSpPr>
            <p:cNvPr id="36942" name="AutoShape 5"/>
            <p:cNvSpPr>
              <a:spLocks noChangeArrowheads="1"/>
            </p:cNvSpPr>
            <p:nvPr/>
          </p:nvSpPr>
          <p:spPr bwMode="auto">
            <a:xfrm>
              <a:off x="2303681" y="3984111"/>
              <a:ext cx="238125" cy="236538"/>
            </a:xfrm>
            <a:prstGeom prst="roundRect">
              <a:avLst>
                <a:gd name="adj" fmla="val 16667"/>
              </a:avLst>
            </a:prstGeom>
            <a:solidFill>
              <a:srgbClr val="92D050"/>
            </a:solidFill>
            <a:ln w="19050">
              <a:solidFill>
                <a:srgbClr val="4E6128"/>
              </a:solidFill>
              <a:round/>
              <a:headEnd/>
              <a:tailEnd/>
            </a:ln>
          </p:spPr>
          <p:txBody>
            <a:bodyPr lIns="0" tIns="0" rIns="0" bIns="0"/>
            <a:lstStyle/>
            <a:p>
              <a:endParaRPr lang="en-US">
                <a:cs typeface="Arial" charset="0"/>
              </a:endParaRPr>
            </a:p>
          </p:txBody>
        </p:sp>
        <p:sp>
          <p:nvSpPr>
            <p:cNvPr id="36943" name="AutoShape 6"/>
            <p:cNvSpPr>
              <a:spLocks noChangeArrowheads="1"/>
            </p:cNvSpPr>
            <p:nvPr/>
          </p:nvSpPr>
          <p:spPr bwMode="auto">
            <a:xfrm>
              <a:off x="2303681" y="3626924"/>
              <a:ext cx="238125" cy="238125"/>
            </a:xfrm>
            <a:prstGeom prst="roundRect">
              <a:avLst>
                <a:gd name="adj" fmla="val 16667"/>
              </a:avLst>
            </a:prstGeom>
            <a:solidFill>
              <a:srgbClr val="FF0000"/>
            </a:solidFill>
            <a:ln w="19050">
              <a:solidFill>
                <a:srgbClr val="C00000"/>
              </a:solidFill>
              <a:round/>
              <a:headEnd/>
              <a:tailEnd/>
            </a:ln>
          </p:spPr>
          <p:txBody>
            <a:bodyPr lIns="0" tIns="0" rIns="0" bIns="0"/>
            <a:lstStyle/>
            <a:p>
              <a:endParaRPr lang="en-US">
                <a:cs typeface="Arial" charset="0"/>
              </a:endParaRPr>
            </a:p>
          </p:txBody>
        </p:sp>
        <p:sp>
          <p:nvSpPr>
            <p:cNvPr id="36944" name="Rectangle 7"/>
            <p:cNvSpPr>
              <a:spLocks noChangeArrowheads="1"/>
            </p:cNvSpPr>
            <p:nvPr/>
          </p:nvSpPr>
          <p:spPr bwMode="auto">
            <a:xfrm>
              <a:off x="2779931" y="3623749"/>
              <a:ext cx="236538" cy="596900"/>
            </a:xfrm>
            <a:prstGeom prst="rect">
              <a:avLst/>
            </a:prstGeom>
            <a:solidFill>
              <a:srgbClr val="365F91"/>
            </a:solidFill>
            <a:ln w="19050">
              <a:solidFill>
                <a:srgbClr val="95B3D7"/>
              </a:solidFill>
              <a:miter lim="800000"/>
              <a:headEnd/>
              <a:tailEnd/>
            </a:ln>
          </p:spPr>
          <p:txBody>
            <a:bodyPr lIns="0" tIns="0" rIns="0" bIns="0"/>
            <a:lstStyle/>
            <a:p>
              <a:endParaRPr lang="en-US"/>
            </a:p>
          </p:txBody>
        </p:sp>
        <p:grpSp>
          <p:nvGrpSpPr>
            <p:cNvPr id="36945" name="Group 8"/>
            <p:cNvGrpSpPr>
              <a:grpSpLocks/>
            </p:cNvGrpSpPr>
            <p:nvPr/>
          </p:nvGrpSpPr>
          <p:grpSpPr bwMode="auto">
            <a:xfrm>
              <a:off x="2795806" y="3874574"/>
              <a:ext cx="203200" cy="103187"/>
              <a:chOff x="2346" y="6386"/>
              <a:chExt cx="319" cy="162"/>
            </a:xfrm>
          </p:grpSpPr>
          <p:cxnSp>
            <p:nvCxnSpPr>
              <p:cNvPr id="36949" name="AutoShape 9"/>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50" name="AutoShape 10"/>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51" name="AutoShape 11"/>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52" name="AutoShape 12"/>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grpSp>
        <p:sp>
          <p:nvSpPr>
            <p:cNvPr id="36946" name="Rectangle 62"/>
            <p:cNvSpPr>
              <a:spLocks noChangeArrowheads="1"/>
            </p:cNvSpPr>
            <p:nvPr/>
          </p:nvSpPr>
          <p:spPr bwMode="auto">
            <a:xfrm>
              <a:off x="2194144" y="4339711"/>
              <a:ext cx="950912"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Server</a:t>
              </a:r>
              <a:endParaRPr lang="en-US" dirty="0">
                <a:solidFill>
                  <a:srgbClr val="FFFFFF"/>
                </a:solidFill>
                <a:cs typeface="Arial" charset="0"/>
              </a:endParaRPr>
            </a:p>
          </p:txBody>
        </p:sp>
        <p:sp>
          <p:nvSpPr>
            <p:cNvPr id="36947" name="Rectangle 63"/>
            <p:cNvSpPr>
              <a:spLocks noChangeArrowheads="1"/>
            </p:cNvSpPr>
            <p:nvPr/>
          </p:nvSpPr>
          <p:spPr bwMode="auto">
            <a:xfrm>
              <a:off x="1617882" y="3087175"/>
              <a:ext cx="950912" cy="233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Virtual Machine</a:t>
              </a:r>
              <a:endParaRPr lang="en-US" dirty="0">
                <a:solidFill>
                  <a:srgbClr val="FFFFFF"/>
                </a:solidFill>
                <a:cs typeface="Arial" charset="0"/>
              </a:endParaRPr>
            </a:p>
          </p:txBody>
        </p:sp>
        <p:cxnSp>
          <p:nvCxnSpPr>
            <p:cNvPr id="36948" name="AutoShape 79"/>
            <p:cNvCxnSpPr>
              <a:cxnSpLocks noChangeShapeType="1"/>
              <a:stCxn id="36943" idx="0"/>
            </p:cNvCxnSpPr>
            <p:nvPr/>
          </p:nvCxnSpPr>
          <p:spPr bwMode="auto">
            <a:xfrm flipV="1">
              <a:off x="2422744" y="3286125"/>
              <a:ext cx="1587" cy="340799"/>
            </a:xfrm>
            <a:prstGeom prst="straightConnector1">
              <a:avLst/>
            </a:prstGeom>
            <a:noFill/>
            <a:ln w="19050" cap="rnd">
              <a:solidFill>
                <a:schemeClr val="accent2"/>
              </a:solidFill>
              <a:prstDash val="sysDot"/>
              <a:round/>
              <a:headEnd type="triangle" w="med" len="med"/>
              <a:tailEnd/>
            </a:ln>
            <a:extLst>
              <a:ext uri="{909E8E84-426E-40dd-AFC4-6F175D3DCCD1}">
                <a14:hiddenFill xmlns:a14="http://schemas.microsoft.com/office/drawing/2010/main" xmlns="">
                  <a:noFill/>
                </a14:hiddenFill>
              </a:ext>
            </a:extLst>
          </p:spPr>
        </p:cxnSp>
      </p:grpSp>
      <p:grpSp>
        <p:nvGrpSpPr>
          <p:cNvPr id="6" name="Group 5"/>
          <p:cNvGrpSpPr>
            <a:grpSpLocks/>
          </p:cNvGrpSpPr>
          <p:nvPr/>
        </p:nvGrpSpPr>
        <p:grpSpPr bwMode="auto">
          <a:xfrm>
            <a:off x="6429376" y="2830355"/>
            <a:ext cx="1179194" cy="1075848"/>
            <a:chOff x="5358196" y="3144762"/>
            <a:chExt cx="982498" cy="1194949"/>
          </a:xfrm>
        </p:grpSpPr>
        <p:sp>
          <p:nvSpPr>
            <p:cNvPr id="36926" name="Rectangle 19"/>
            <p:cNvSpPr>
              <a:spLocks noChangeArrowheads="1"/>
            </p:cNvSpPr>
            <p:nvPr/>
          </p:nvSpPr>
          <p:spPr bwMode="auto">
            <a:xfrm>
              <a:off x="5391369" y="3509449"/>
              <a:ext cx="949325" cy="830262"/>
            </a:xfrm>
            <a:prstGeom prst="rect">
              <a:avLst/>
            </a:prstGeom>
            <a:solidFill>
              <a:srgbClr val="F2F2F2"/>
            </a:solidFill>
            <a:ln w="19050">
              <a:solidFill>
                <a:srgbClr val="7F7F7F"/>
              </a:solidFill>
              <a:miter lim="800000"/>
              <a:headEnd/>
              <a:tailEnd/>
            </a:ln>
          </p:spPr>
          <p:txBody>
            <a:bodyPr lIns="0" tIns="0" rIns="0" bIns="0"/>
            <a:lstStyle/>
            <a:p>
              <a:endParaRPr lang="en-US"/>
            </a:p>
          </p:txBody>
        </p:sp>
        <p:cxnSp>
          <p:nvCxnSpPr>
            <p:cNvPr id="36927" name="AutoShape 20"/>
            <p:cNvCxnSpPr>
              <a:cxnSpLocks noChangeShapeType="1"/>
            </p:cNvCxnSpPr>
            <p:nvPr/>
          </p:nvCxnSpPr>
          <p:spPr bwMode="auto">
            <a:xfrm>
              <a:off x="5742206" y="4101586"/>
              <a:ext cx="238125" cy="1588"/>
            </a:xfrm>
            <a:prstGeom prst="straightConnector1">
              <a:avLst/>
            </a:prstGeom>
            <a:noFill/>
            <a:ln w="25400">
              <a:solidFill>
                <a:srgbClr val="4E6128"/>
              </a:solidFill>
              <a:round/>
              <a:headEnd/>
              <a:tailEnd/>
            </a:ln>
            <a:extLst>
              <a:ext uri="{909E8E84-426E-40dd-AFC4-6F175D3DCCD1}">
                <a14:hiddenFill xmlns:a14="http://schemas.microsoft.com/office/drawing/2010/main" xmlns="">
                  <a:noFill/>
                </a14:hiddenFill>
              </a:ext>
            </a:extLst>
          </p:spPr>
        </p:cxnSp>
        <p:cxnSp>
          <p:nvCxnSpPr>
            <p:cNvPr id="36928" name="AutoShape 21"/>
            <p:cNvCxnSpPr>
              <a:cxnSpLocks noChangeShapeType="1"/>
            </p:cNvCxnSpPr>
            <p:nvPr/>
          </p:nvCxnSpPr>
          <p:spPr bwMode="auto">
            <a:xfrm flipH="1">
              <a:off x="5754906" y="3742811"/>
              <a:ext cx="236538" cy="1588"/>
            </a:xfrm>
            <a:prstGeom prst="straightConnector1">
              <a:avLst/>
            </a:prstGeom>
            <a:noFill/>
            <a:ln w="25400">
              <a:solidFill>
                <a:srgbClr val="C00000"/>
              </a:solidFill>
              <a:round/>
              <a:headEnd/>
              <a:tailEnd/>
            </a:ln>
            <a:extLst>
              <a:ext uri="{909E8E84-426E-40dd-AFC4-6F175D3DCCD1}">
                <a14:hiddenFill xmlns:a14="http://schemas.microsoft.com/office/drawing/2010/main" xmlns="">
                  <a:noFill/>
                </a14:hiddenFill>
              </a:ext>
            </a:extLst>
          </p:spPr>
        </p:cxnSp>
        <p:sp>
          <p:nvSpPr>
            <p:cNvPr id="36929" name="AutoShape 22"/>
            <p:cNvSpPr>
              <a:spLocks noChangeArrowheads="1"/>
            </p:cNvSpPr>
            <p:nvPr/>
          </p:nvSpPr>
          <p:spPr bwMode="auto">
            <a:xfrm>
              <a:off x="5985094" y="3623749"/>
              <a:ext cx="236537" cy="238125"/>
            </a:xfrm>
            <a:prstGeom prst="roundRect">
              <a:avLst>
                <a:gd name="adj" fmla="val 16667"/>
              </a:avLst>
            </a:prstGeom>
            <a:solidFill>
              <a:srgbClr val="FF0000"/>
            </a:solidFill>
            <a:ln w="19050">
              <a:solidFill>
                <a:srgbClr val="C00000"/>
              </a:solidFill>
              <a:round/>
              <a:headEnd/>
              <a:tailEnd/>
            </a:ln>
          </p:spPr>
          <p:txBody>
            <a:bodyPr lIns="0" tIns="0" rIns="0" bIns="0"/>
            <a:lstStyle/>
            <a:p>
              <a:endParaRPr lang="en-US">
                <a:cs typeface="Arial" charset="0"/>
              </a:endParaRPr>
            </a:p>
          </p:txBody>
        </p:sp>
        <p:sp>
          <p:nvSpPr>
            <p:cNvPr id="36930" name="Rectangle 23"/>
            <p:cNvSpPr>
              <a:spLocks noChangeArrowheads="1"/>
            </p:cNvSpPr>
            <p:nvPr/>
          </p:nvSpPr>
          <p:spPr bwMode="auto">
            <a:xfrm>
              <a:off x="5523131" y="3623749"/>
              <a:ext cx="236538" cy="598487"/>
            </a:xfrm>
            <a:prstGeom prst="rect">
              <a:avLst/>
            </a:prstGeom>
            <a:solidFill>
              <a:srgbClr val="365F91"/>
            </a:solidFill>
            <a:ln w="19050">
              <a:solidFill>
                <a:srgbClr val="95B3D7"/>
              </a:solidFill>
              <a:miter lim="800000"/>
              <a:headEnd/>
              <a:tailEnd/>
            </a:ln>
          </p:spPr>
          <p:txBody>
            <a:bodyPr lIns="0" tIns="0" rIns="0" bIns="0"/>
            <a:lstStyle/>
            <a:p>
              <a:endParaRPr lang="en-US"/>
            </a:p>
          </p:txBody>
        </p:sp>
        <p:grpSp>
          <p:nvGrpSpPr>
            <p:cNvPr id="36931" name="Group 24"/>
            <p:cNvGrpSpPr>
              <a:grpSpLocks/>
            </p:cNvGrpSpPr>
            <p:nvPr/>
          </p:nvGrpSpPr>
          <p:grpSpPr bwMode="auto">
            <a:xfrm>
              <a:off x="5539006" y="3876161"/>
              <a:ext cx="203200" cy="101600"/>
              <a:chOff x="2346" y="6386"/>
              <a:chExt cx="319" cy="162"/>
            </a:xfrm>
          </p:grpSpPr>
          <p:cxnSp>
            <p:nvCxnSpPr>
              <p:cNvPr id="36935" name="AutoShape 25"/>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36" name="AutoShape 26"/>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37" name="AutoShape 27"/>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38" name="AutoShape 28"/>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grpSp>
        <p:sp>
          <p:nvSpPr>
            <p:cNvPr id="36932" name="AutoShape 29"/>
            <p:cNvSpPr>
              <a:spLocks noChangeArrowheads="1"/>
            </p:cNvSpPr>
            <p:nvPr/>
          </p:nvSpPr>
          <p:spPr bwMode="auto">
            <a:xfrm>
              <a:off x="5985094" y="3980936"/>
              <a:ext cx="236537" cy="236538"/>
            </a:xfrm>
            <a:prstGeom prst="roundRect">
              <a:avLst>
                <a:gd name="adj" fmla="val 16667"/>
              </a:avLst>
            </a:prstGeom>
            <a:solidFill>
              <a:srgbClr val="92D050"/>
            </a:solidFill>
            <a:ln w="19050">
              <a:solidFill>
                <a:srgbClr val="4E6128"/>
              </a:solidFill>
              <a:round/>
              <a:headEnd/>
              <a:tailEnd/>
            </a:ln>
          </p:spPr>
          <p:txBody>
            <a:bodyPr lIns="0" tIns="0" rIns="0" bIns="0"/>
            <a:lstStyle/>
            <a:p>
              <a:endParaRPr lang="en-US">
                <a:cs typeface="Arial" charset="0"/>
              </a:endParaRPr>
            </a:p>
          </p:txBody>
        </p:sp>
        <p:cxnSp>
          <p:nvCxnSpPr>
            <p:cNvPr id="36933" name="AutoShape 80"/>
            <p:cNvCxnSpPr>
              <a:cxnSpLocks noChangeShapeType="1"/>
            </p:cNvCxnSpPr>
            <p:nvPr/>
          </p:nvCxnSpPr>
          <p:spPr bwMode="auto">
            <a:xfrm flipV="1">
              <a:off x="5643781" y="3352801"/>
              <a:ext cx="0" cy="304799"/>
            </a:xfrm>
            <a:prstGeom prst="straightConnector1">
              <a:avLst/>
            </a:prstGeom>
            <a:noFill/>
            <a:ln w="19050" cap="rnd">
              <a:solidFill>
                <a:schemeClr val="accent2"/>
              </a:solidFill>
              <a:prstDash val="sysDot"/>
              <a:round/>
              <a:headEnd type="triangle" w="med" len="med"/>
              <a:tailEnd/>
            </a:ln>
            <a:extLst>
              <a:ext uri="{909E8E84-426E-40dd-AFC4-6F175D3DCCD1}">
                <a14:hiddenFill xmlns:a14="http://schemas.microsoft.com/office/drawing/2010/main" xmlns="">
                  <a:noFill/>
                </a14:hiddenFill>
              </a:ext>
            </a:extLst>
          </p:spPr>
        </p:cxnSp>
        <p:sp>
          <p:nvSpPr>
            <p:cNvPr id="36934" name="Rectangle 64"/>
            <p:cNvSpPr>
              <a:spLocks noChangeArrowheads="1"/>
            </p:cNvSpPr>
            <p:nvPr/>
          </p:nvSpPr>
          <p:spPr bwMode="auto">
            <a:xfrm>
              <a:off x="5358196" y="3144762"/>
              <a:ext cx="677333" cy="217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err="1">
                  <a:solidFill>
                    <a:srgbClr val="FFFFFF"/>
                  </a:solidFill>
                  <a:latin typeface="Calibri" charset="0"/>
                  <a:cs typeface="Arial" charset="0"/>
                </a:rPr>
                <a:t>vRouter</a:t>
              </a:r>
              <a:r>
                <a:rPr lang="en-US" sz="1100" b="1" dirty="0">
                  <a:solidFill>
                    <a:srgbClr val="FFFFFF"/>
                  </a:solidFill>
                  <a:latin typeface="Calibri" charset="0"/>
                  <a:cs typeface="Arial" charset="0"/>
                </a:rPr>
                <a:t> </a:t>
              </a:r>
              <a:endParaRPr lang="en-US" dirty="0">
                <a:solidFill>
                  <a:srgbClr val="FFFFFF"/>
                </a:solidFill>
                <a:cs typeface="Arial" charset="0"/>
              </a:endParaRPr>
            </a:p>
          </p:txBody>
        </p:sp>
      </p:grpSp>
      <p:grpSp>
        <p:nvGrpSpPr>
          <p:cNvPr id="7" name="Group 6"/>
          <p:cNvGrpSpPr>
            <a:grpSpLocks/>
          </p:cNvGrpSpPr>
          <p:nvPr/>
        </p:nvGrpSpPr>
        <p:grpSpPr bwMode="auto">
          <a:xfrm>
            <a:off x="6457951" y="2085975"/>
            <a:ext cx="1139190" cy="747237"/>
            <a:chOff x="5381902" y="2317021"/>
            <a:chExt cx="949325" cy="830262"/>
          </a:xfrm>
        </p:grpSpPr>
        <p:sp>
          <p:nvSpPr>
            <p:cNvPr id="36918" name="Rectangle 19"/>
            <p:cNvSpPr>
              <a:spLocks noChangeArrowheads="1"/>
            </p:cNvSpPr>
            <p:nvPr/>
          </p:nvSpPr>
          <p:spPr bwMode="auto">
            <a:xfrm>
              <a:off x="5381902" y="2317021"/>
              <a:ext cx="949325" cy="830262"/>
            </a:xfrm>
            <a:prstGeom prst="rect">
              <a:avLst/>
            </a:prstGeom>
            <a:solidFill>
              <a:srgbClr val="F2F2F2"/>
            </a:solidFill>
            <a:ln w="19050">
              <a:solidFill>
                <a:srgbClr val="7F7F7F"/>
              </a:solidFill>
              <a:miter lim="800000"/>
              <a:headEnd/>
              <a:tailEnd/>
            </a:ln>
          </p:spPr>
          <p:txBody>
            <a:bodyPr lIns="0" tIns="0" rIns="0" bIns="0"/>
            <a:lstStyle/>
            <a:p>
              <a:endParaRPr lang="en-US"/>
            </a:p>
          </p:txBody>
        </p:sp>
        <p:pic>
          <p:nvPicPr>
            <p:cNvPr id="36919" name="Picture 78"/>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728840" y="2497128"/>
              <a:ext cx="547688" cy="55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20" name="Rectangle 23"/>
            <p:cNvSpPr>
              <a:spLocks noChangeArrowheads="1"/>
            </p:cNvSpPr>
            <p:nvPr/>
          </p:nvSpPr>
          <p:spPr bwMode="auto">
            <a:xfrm>
              <a:off x="5451406" y="2468677"/>
              <a:ext cx="236538" cy="598487"/>
            </a:xfrm>
            <a:prstGeom prst="rect">
              <a:avLst/>
            </a:prstGeom>
            <a:solidFill>
              <a:srgbClr val="365F91"/>
            </a:solidFill>
            <a:ln w="19050">
              <a:solidFill>
                <a:srgbClr val="95B3D7"/>
              </a:solidFill>
              <a:miter lim="800000"/>
              <a:headEnd/>
              <a:tailEnd/>
            </a:ln>
          </p:spPr>
          <p:txBody>
            <a:bodyPr lIns="0" tIns="0" rIns="0" bIns="0"/>
            <a:lstStyle/>
            <a:p>
              <a:endParaRPr lang="en-US"/>
            </a:p>
          </p:txBody>
        </p:sp>
        <p:grpSp>
          <p:nvGrpSpPr>
            <p:cNvPr id="36921" name="Group 24"/>
            <p:cNvGrpSpPr>
              <a:grpSpLocks/>
            </p:cNvGrpSpPr>
            <p:nvPr/>
          </p:nvGrpSpPr>
          <p:grpSpPr bwMode="auto">
            <a:xfrm>
              <a:off x="5467281" y="2721089"/>
              <a:ext cx="203200" cy="101600"/>
              <a:chOff x="2346" y="6386"/>
              <a:chExt cx="319" cy="162"/>
            </a:xfrm>
          </p:grpSpPr>
          <p:cxnSp>
            <p:nvCxnSpPr>
              <p:cNvPr id="36922" name="AutoShape 25"/>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23" name="AutoShape 26"/>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24" name="AutoShape 27"/>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25" name="AutoShape 28"/>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grpSp>
      </p:grpSp>
      <p:grpSp>
        <p:nvGrpSpPr>
          <p:cNvPr id="9" name="Group 8"/>
          <p:cNvGrpSpPr>
            <a:grpSpLocks/>
          </p:cNvGrpSpPr>
          <p:nvPr/>
        </p:nvGrpSpPr>
        <p:grpSpPr bwMode="auto">
          <a:xfrm rot="5400000">
            <a:off x="6878004" y="4369118"/>
            <a:ext cx="737235" cy="925830"/>
            <a:chOff x="7087755" y="2852462"/>
            <a:chExt cx="949325" cy="830262"/>
          </a:xfrm>
        </p:grpSpPr>
        <p:sp>
          <p:nvSpPr>
            <p:cNvPr id="36907" name="Rectangle 19"/>
            <p:cNvSpPr>
              <a:spLocks noChangeArrowheads="1"/>
            </p:cNvSpPr>
            <p:nvPr/>
          </p:nvSpPr>
          <p:spPr bwMode="auto">
            <a:xfrm>
              <a:off x="7087755" y="2852462"/>
              <a:ext cx="949325" cy="830262"/>
            </a:xfrm>
            <a:prstGeom prst="rect">
              <a:avLst/>
            </a:prstGeom>
            <a:solidFill>
              <a:srgbClr val="F2F2F2"/>
            </a:solidFill>
            <a:ln w="19050">
              <a:solidFill>
                <a:srgbClr val="7F7F7F"/>
              </a:solidFill>
              <a:miter lim="800000"/>
              <a:headEnd/>
              <a:tailEnd/>
            </a:ln>
          </p:spPr>
          <p:txBody>
            <a:bodyPr lIns="0" tIns="0" rIns="0" bIns="0"/>
            <a:lstStyle/>
            <a:p>
              <a:endParaRPr lang="en-US"/>
            </a:p>
          </p:txBody>
        </p:sp>
        <p:cxnSp>
          <p:nvCxnSpPr>
            <p:cNvPr id="94" name="AutoShape 20"/>
            <p:cNvCxnSpPr>
              <a:cxnSpLocks noChangeShapeType="1"/>
            </p:cNvCxnSpPr>
            <p:nvPr/>
          </p:nvCxnSpPr>
          <p:spPr bwMode="auto">
            <a:xfrm>
              <a:off x="7435474" y="3452097"/>
              <a:ext cx="237331" cy="1708"/>
            </a:xfrm>
            <a:prstGeom prst="straightConnector1">
              <a:avLst/>
            </a:prstGeom>
            <a:noFill/>
            <a:ln w="25400">
              <a:solidFill>
                <a:schemeClr val="accent1">
                  <a:lumMod val="60000"/>
                  <a:lumOff val="40000"/>
                </a:schemeClr>
              </a:solidFill>
              <a:round/>
              <a:headEnd/>
              <a:tailEnd/>
            </a:ln>
          </p:spPr>
        </p:cxnSp>
        <p:cxnSp>
          <p:nvCxnSpPr>
            <p:cNvPr id="36909" name="AutoShape 21"/>
            <p:cNvCxnSpPr>
              <a:cxnSpLocks noChangeShapeType="1"/>
            </p:cNvCxnSpPr>
            <p:nvPr/>
          </p:nvCxnSpPr>
          <p:spPr bwMode="auto">
            <a:xfrm flipH="1">
              <a:off x="7451292" y="3085824"/>
              <a:ext cx="236538" cy="1588"/>
            </a:xfrm>
            <a:prstGeom prst="straightConnector1">
              <a:avLst/>
            </a:prstGeom>
            <a:noFill/>
            <a:ln w="25400">
              <a:solidFill>
                <a:srgbClr val="456422"/>
              </a:solidFill>
              <a:round/>
              <a:headEnd/>
              <a:tailEnd/>
            </a:ln>
            <a:extLst>
              <a:ext uri="{909E8E84-426E-40dd-AFC4-6F175D3DCCD1}">
                <a14:hiddenFill xmlns:a14="http://schemas.microsoft.com/office/drawing/2010/main" xmlns="">
                  <a:noFill/>
                </a14:hiddenFill>
              </a:ext>
            </a:extLst>
          </p:spPr>
        </p:cxnSp>
        <p:sp>
          <p:nvSpPr>
            <p:cNvPr id="36910" name="AutoShape 22"/>
            <p:cNvSpPr>
              <a:spLocks noChangeArrowheads="1"/>
            </p:cNvSpPr>
            <p:nvPr/>
          </p:nvSpPr>
          <p:spPr bwMode="auto">
            <a:xfrm>
              <a:off x="7681480" y="2966762"/>
              <a:ext cx="236537" cy="238125"/>
            </a:xfrm>
            <a:prstGeom prst="roundRect">
              <a:avLst>
                <a:gd name="adj" fmla="val 16667"/>
              </a:avLst>
            </a:prstGeom>
            <a:solidFill>
              <a:srgbClr val="BFC16B"/>
            </a:solidFill>
            <a:ln w="19050">
              <a:solidFill>
                <a:srgbClr val="456422"/>
              </a:solidFill>
              <a:round/>
              <a:headEnd/>
              <a:tailEnd/>
            </a:ln>
          </p:spPr>
          <p:txBody>
            <a:bodyPr lIns="0" tIns="0" rIns="0" bIns="0"/>
            <a:lstStyle/>
            <a:p>
              <a:endParaRPr lang="en-US">
                <a:cs typeface="Arial" charset="0"/>
              </a:endParaRPr>
            </a:p>
          </p:txBody>
        </p:sp>
        <p:sp>
          <p:nvSpPr>
            <p:cNvPr id="36911" name="Rectangle 23"/>
            <p:cNvSpPr>
              <a:spLocks noChangeArrowheads="1"/>
            </p:cNvSpPr>
            <p:nvPr/>
          </p:nvSpPr>
          <p:spPr bwMode="auto">
            <a:xfrm>
              <a:off x="7219517" y="2966762"/>
              <a:ext cx="236538" cy="598487"/>
            </a:xfrm>
            <a:prstGeom prst="rect">
              <a:avLst/>
            </a:prstGeom>
            <a:solidFill>
              <a:srgbClr val="365F91"/>
            </a:solidFill>
            <a:ln w="19050">
              <a:solidFill>
                <a:srgbClr val="95B3D7"/>
              </a:solidFill>
              <a:miter lim="800000"/>
              <a:headEnd/>
              <a:tailEnd/>
            </a:ln>
          </p:spPr>
          <p:txBody>
            <a:bodyPr lIns="0" tIns="0" rIns="0" bIns="0"/>
            <a:lstStyle/>
            <a:p>
              <a:endParaRPr lang="en-US"/>
            </a:p>
          </p:txBody>
        </p:sp>
        <p:grpSp>
          <p:nvGrpSpPr>
            <p:cNvPr id="36912" name="Group 24"/>
            <p:cNvGrpSpPr>
              <a:grpSpLocks/>
            </p:cNvGrpSpPr>
            <p:nvPr/>
          </p:nvGrpSpPr>
          <p:grpSpPr bwMode="auto">
            <a:xfrm>
              <a:off x="7235392" y="3219174"/>
              <a:ext cx="203200" cy="101600"/>
              <a:chOff x="2346" y="6386"/>
              <a:chExt cx="319" cy="162"/>
            </a:xfrm>
          </p:grpSpPr>
          <p:cxnSp>
            <p:nvCxnSpPr>
              <p:cNvPr id="36914" name="AutoShape 25"/>
              <p:cNvCxnSpPr>
                <a:cxnSpLocks noChangeShapeType="1"/>
              </p:cNvCxnSpPr>
              <p:nvPr/>
            </p:nvCxnSpPr>
            <p:spPr bwMode="auto">
              <a:xfrm>
                <a:off x="2477" y="6498"/>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15" name="AutoShape 26"/>
              <p:cNvCxnSpPr>
                <a:cxnSpLocks noChangeShapeType="1"/>
              </p:cNvCxnSpPr>
              <p:nvPr/>
            </p:nvCxnSpPr>
            <p:spPr bwMode="auto">
              <a:xfrm flipH="1">
                <a:off x="2348" y="6440"/>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16" name="AutoShape 27"/>
              <p:cNvCxnSpPr>
                <a:cxnSpLocks noChangeShapeType="1"/>
              </p:cNvCxnSpPr>
              <p:nvPr/>
            </p:nvCxnSpPr>
            <p:spPr bwMode="auto">
              <a:xfrm>
                <a:off x="2478" y="6386"/>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cxnSp>
            <p:nvCxnSpPr>
              <p:cNvPr id="36917" name="AutoShape 28"/>
              <p:cNvCxnSpPr>
                <a:cxnSpLocks noChangeShapeType="1"/>
              </p:cNvCxnSpPr>
              <p:nvPr/>
            </p:nvCxnSpPr>
            <p:spPr bwMode="auto">
              <a:xfrm flipH="1">
                <a:off x="2346" y="6547"/>
                <a:ext cx="187" cy="1"/>
              </a:xfrm>
              <a:prstGeom prst="straightConnector1">
                <a:avLst/>
              </a:prstGeom>
              <a:noFill/>
              <a:ln w="19050">
                <a:solidFill>
                  <a:srgbClr val="FFFFFF"/>
                </a:solidFill>
                <a:round/>
                <a:headEnd/>
                <a:tailEnd type="triangle" w="sm" len="sm"/>
              </a:ln>
              <a:extLst>
                <a:ext uri="{909E8E84-426E-40dd-AFC4-6F175D3DCCD1}">
                  <a14:hiddenFill xmlns:a14="http://schemas.microsoft.com/office/drawing/2010/main" xmlns="">
                    <a:noFill/>
                  </a14:hiddenFill>
                </a:ext>
              </a:extLst>
            </p:spPr>
          </p:cxnSp>
        </p:grpSp>
        <p:sp>
          <p:nvSpPr>
            <p:cNvPr id="103" name="AutoShape 29"/>
            <p:cNvSpPr>
              <a:spLocks noChangeArrowheads="1"/>
            </p:cNvSpPr>
            <p:nvPr/>
          </p:nvSpPr>
          <p:spPr bwMode="auto">
            <a:xfrm>
              <a:off x="7678324" y="3327386"/>
              <a:ext cx="235491" cy="235753"/>
            </a:xfrm>
            <a:prstGeom prst="roundRect">
              <a:avLst>
                <a:gd name="adj" fmla="val 16667"/>
              </a:avLst>
            </a:prstGeom>
            <a:solidFill>
              <a:schemeClr val="accent1">
                <a:lumMod val="60000"/>
                <a:lumOff val="40000"/>
              </a:schemeClr>
            </a:solidFill>
            <a:ln w="19050">
              <a:solidFill>
                <a:schemeClr val="accent1">
                  <a:lumMod val="60000"/>
                  <a:lumOff val="40000"/>
                </a:schemeClr>
              </a:solidFill>
              <a:round/>
              <a:headEnd/>
              <a:tailEnd/>
            </a:ln>
          </p:spPr>
          <p:txBody>
            <a:bodyPr lIns="0" tIns="0" rIns="0" bIns="0"/>
            <a:lstStyle/>
            <a:p>
              <a:pPr>
                <a:defRPr/>
              </a:pPr>
              <a:endParaRPr lang="en-US">
                <a:latin typeface="Arial" pitchFamily="34" charset="0"/>
                <a:ea typeface="+mn-ea"/>
                <a:cs typeface="Arial" pitchFamily="34" charset="0"/>
              </a:endParaRPr>
            </a:p>
          </p:txBody>
        </p:sp>
      </p:grpSp>
      <p:cxnSp>
        <p:nvCxnSpPr>
          <p:cNvPr id="90145" name="AutoShape 33"/>
          <p:cNvCxnSpPr>
            <a:cxnSpLocks noChangeShapeType="1"/>
          </p:cNvCxnSpPr>
          <p:nvPr/>
        </p:nvCxnSpPr>
        <p:spPr bwMode="auto">
          <a:xfrm flipV="1">
            <a:off x="4261486" y="3691890"/>
            <a:ext cx="853440" cy="765810"/>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90158" name="AutoShape 46"/>
          <p:cNvCxnSpPr>
            <a:cxnSpLocks noChangeShapeType="1"/>
          </p:cNvCxnSpPr>
          <p:nvPr/>
        </p:nvCxnSpPr>
        <p:spPr bwMode="auto">
          <a:xfrm flipH="1" flipV="1">
            <a:off x="5114926" y="3691890"/>
            <a:ext cx="712470" cy="765810"/>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90159" name="AutoShape 47"/>
          <p:cNvCxnSpPr>
            <a:cxnSpLocks noChangeShapeType="1"/>
          </p:cNvCxnSpPr>
          <p:nvPr/>
        </p:nvCxnSpPr>
        <p:spPr bwMode="auto">
          <a:xfrm flipH="1" flipV="1">
            <a:off x="5114926" y="3691890"/>
            <a:ext cx="1297304" cy="765810"/>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grpSp>
        <p:nvGrpSpPr>
          <p:cNvPr id="16" name="Group 15"/>
          <p:cNvGrpSpPr>
            <a:grpSpLocks/>
          </p:cNvGrpSpPr>
          <p:nvPr/>
        </p:nvGrpSpPr>
        <p:grpSpPr bwMode="auto">
          <a:xfrm>
            <a:off x="3773806" y="2458879"/>
            <a:ext cx="2684144" cy="1234440"/>
            <a:chOff x="3145056" y="2732152"/>
            <a:chExt cx="2236846" cy="1371022"/>
          </a:xfrm>
        </p:grpSpPr>
        <p:cxnSp>
          <p:nvCxnSpPr>
            <p:cNvPr id="36898" name="AutoShape 13"/>
            <p:cNvCxnSpPr>
              <a:cxnSpLocks noChangeShapeType="1"/>
            </p:cNvCxnSpPr>
            <p:nvPr/>
          </p:nvCxnSpPr>
          <p:spPr bwMode="auto">
            <a:xfrm flipH="1">
              <a:off x="3846731" y="3923786"/>
              <a:ext cx="238125" cy="1588"/>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pic>
          <p:nvPicPr>
            <p:cNvPr id="36899" name="Picture 14"/>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4084856" y="3745986"/>
              <a:ext cx="3556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00" name="Picture 15"/>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3491131" y="3745986"/>
              <a:ext cx="3556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01" name="Picture 16"/>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4678581" y="3745986"/>
              <a:ext cx="35560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6902" name="AutoShape 17"/>
            <p:cNvCxnSpPr>
              <a:cxnSpLocks noChangeShapeType="1"/>
            </p:cNvCxnSpPr>
            <p:nvPr/>
          </p:nvCxnSpPr>
          <p:spPr bwMode="auto">
            <a:xfrm flipH="1">
              <a:off x="3145056" y="3923786"/>
              <a:ext cx="346075" cy="1588"/>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36903" name="AutoShape 18"/>
            <p:cNvCxnSpPr>
              <a:cxnSpLocks noChangeShapeType="1"/>
            </p:cNvCxnSpPr>
            <p:nvPr/>
          </p:nvCxnSpPr>
          <p:spPr bwMode="auto">
            <a:xfrm flipH="1" flipV="1">
              <a:off x="4440456" y="3923786"/>
              <a:ext cx="238125" cy="1588"/>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cxnSp>
          <p:nvCxnSpPr>
            <p:cNvPr id="36904" name="AutoShape 30"/>
            <p:cNvCxnSpPr>
              <a:cxnSpLocks noChangeShapeType="1"/>
            </p:cNvCxnSpPr>
            <p:nvPr/>
          </p:nvCxnSpPr>
          <p:spPr bwMode="auto">
            <a:xfrm flipH="1">
              <a:off x="5034181" y="3923786"/>
              <a:ext cx="347663" cy="1588"/>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sp>
          <p:nvSpPr>
            <p:cNvPr id="36905" name="Rectangle 73"/>
            <p:cNvSpPr>
              <a:spLocks noChangeArrowheads="1"/>
            </p:cNvSpPr>
            <p:nvPr/>
          </p:nvSpPr>
          <p:spPr bwMode="auto">
            <a:xfrm>
              <a:off x="3491131" y="3563424"/>
              <a:ext cx="1543050" cy="233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a:solidFill>
                    <a:srgbClr val="FFFFFF"/>
                  </a:solidFill>
                  <a:latin typeface="Calibri" charset="0"/>
                  <a:cs typeface="Arial" charset="0"/>
                </a:rPr>
                <a:t>Physical Switches</a:t>
              </a:r>
              <a:endParaRPr lang="en-US" dirty="0">
                <a:solidFill>
                  <a:srgbClr val="FFFFFF"/>
                </a:solidFill>
                <a:cs typeface="Arial" charset="0"/>
              </a:endParaRPr>
            </a:p>
          </p:txBody>
        </p:sp>
        <p:cxnSp>
          <p:nvCxnSpPr>
            <p:cNvPr id="36906" name="AutoShape 47"/>
            <p:cNvCxnSpPr>
              <a:cxnSpLocks noChangeShapeType="1"/>
              <a:stCxn id="36918" idx="1"/>
              <a:endCxn id="36901" idx="0"/>
            </p:cNvCxnSpPr>
            <p:nvPr/>
          </p:nvCxnSpPr>
          <p:spPr bwMode="auto">
            <a:xfrm flipH="1">
              <a:off x="4856381" y="2732152"/>
              <a:ext cx="525521" cy="1013834"/>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grpSp>
      <p:cxnSp>
        <p:nvCxnSpPr>
          <p:cNvPr id="107" name="AutoShape 47"/>
          <p:cNvCxnSpPr>
            <a:cxnSpLocks noChangeShapeType="1"/>
            <a:stCxn id="36907" idx="1"/>
            <a:endCxn id="36899" idx="2"/>
          </p:cNvCxnSpPr>
          <p:nvPr/>
        </p:nvCxnSpPr>
        <p:spPr bwMode="auto">
          <a:xfrm flipH="1" flipV="1">
            <a:off x="5114926" y="3691890"/>
            <a:ext cx="2131694" cy="771525"/>
          </a:xfrm>
          <a:prstGeom prst="straightConnector1">
            <a:avLst/>
          </a:prstGeom>
          <a:noFill/>
          <a:ln w="19050">
            <a:solidFill>
              <a:srgbClr val="BFBFBF"/>
            </a:solidFill>
            <a:round/>
            <a:headEnd/>
            <a:tailEnd/>
          </a:ln>
          <a:extLst>
            <a:ext uri="{909E8E84-426E-40dd-AFC4-6F175D3DCCD1}">
              <a14:hiddenFill xmlns:a14="http://schemas.microsoft.com/office/drawing/2010/main" xmlns="">
                <a:noFill/>
              </a14:hiddenFill>
            </a:ext>
          </a:extLst>
        </p:spPr>
      </p:cxnSp>
      <p:grpSp>
        <p:nvGrpSpPr>
          <p:cNvPr id="13" name="Group 12"/>
          <p:cNvGrpSpPr>
            <a:grpSpLocks/>
          </p:cNvGrpSpPr>
          <p:nvPr/>
        </p:nvGrpSpPr>
        <p:grpSpPr bwMode="auto">
          <a:xfrm>
            <a:off x="3478531" y="2448878"/>
            <a:ext cx="3768090" cy="2351723"/>
            <a:chOff x="2898200" y="2721509"/>
            <a:chExt cx="3140809" cy="2611977"/>
          </a:xfrm>
        </p:grpSpPr>
        <p:cxnSp>
          <p:nvCxnSpPr>
            <p:cNvPr id="90143" name="AutoShape 31"/>
            <p:cNvCxnSpPr>
              <a:cxnSpLocks noChangeShapeType="1"/>
              <a:endCxn id="36944" idx="0"/>
            </p:cNvCxnSpPr>
            <p:nvPr/>
          </p:nvCxnSpPr>
          <p:spPr bwMode="auto">
            <a:xfrm flipH="1">
              <a:off x="2898200" y="2721509"/>
              <a:ext cx="1186140" cy="902926"/>
            </a:xfrm>
            <a:prstGeom prst="straightConnector1">
              <a:avLst/>
            </a:prstGeom>
            <a:noFill/>
            <a:ln w="19050" cap="rnd">
              <a:solidFill>
                <a:schemeClr val="bg2">
                  <a:lumMod val="75000"/>
                </a:schemeClr>
              </a:solidFill>
              <a:prstDash val="sysDot"/>
              <a:round/>
              <a:headEnd type="none" w="sm" len="sm"/>
              <a:tailEnd type="arrow" w="sm" len="sm"/>
            </a:ln>
          </p:spPr>
        </p:cxnSp>
        <p:cxnSp>
          <p:nvCxnSpPr>
            <p:cNvPr id="90166" name="AutoShape 54"/>
            <p:cNvCxnSpPr>
              <a:cxnSpLocks noChangeShapeType="1"/>
              <a:endCxn id="36930" idx="0"/>
            </p:cNvCxnSpPr>
            <p:nvPr/>
          </p:nvCxnSpPr>
          <p:spPr bwMode="auto">
            <a:xfrm>
              <a:off x="4084340" y="2721509"/>
              <a:ext cx="1557701" cy="902926"/>
            </a:xfrm>
            <a:prstGeom prst="straightConnector1">
              <a:avLst/>
            </a:prstGeom>
            <a:noFill/>
            <a:ln w="19050" cap="rnd">
              <a:solidFill>
                <a:schemeClr val="bg2">
                  <a:lumMod val="75000"/>
                </a:schemeClr>
              </a:solidFill>
              <a:prstDash val="sysDot"/>
              <a:round/>
              <a:headEnd type="none" w="sm" len="sm"/>
              <a:tailEnd type="arrow" w="sm" len="sm"/>
            </a:ln>
          </p:spPr>
        </p:cxnSp>
        <p:cxnSp>
          <p:nvCxnSpPr>
            <p:cNvPr id="90167" name="AutoShape 55"/>
            <p:cNvCxnSpPr>
              <a:cxnSpLocks noChangeShapeType="1"/>
              <a:endCxn id="36961" idx="0"/>
            </p:cNvCxnSpPr>
            <p:nvPr/>
          </p:nvCxnSpPr>
          <p:spPr bwMode="auto">
            <a:xfrm flipH="1">
              <a:off x="3550816" y="2721509"/>
              <a:ext cx="533525" cy="2231130"/>
            </a:xfrm>
            <a:prstGeom prst="straightConnector1">
              <a:avLst/>
            </a:prstGeom>
            <a:noFill/>
            <a:ln w="19050" cap="rnd">
              <a:solidFill>
                <a:schemeClr val="bg2">
                  <a:lumMod val="75000"/>
                </a:schemeClr>
              </a:solidFill>
              <a:prstDash val="sysDot"/>
              <a:round/>
              <a:headEnd type="none" w="sm" len="sm"/>
              <a:tailEnd type="arrow" w="sm" len="sm"/>
            </a:ln>
          </p:spPr>
        </p:cxnSp>
        <p:cxnSp>
          <p:nvCxnSpPr>
            <p:cNvPr id="90168" name="AutoShape 56"/>
            <p:cNvCxnSpPr>
              <a:cxnSpLocks noChangeShapeType="1"/>
              <a:endCxn id="90155" idx="0"/>
            </p:cNvCxnSpPr>
            <p:nvPr/>
          </p:nvCxnSpPr>
          <p:spPr bwMode="auto">
            <a:xfrm>
              <a:off x="4084340" y="2721509"/>
              <a:ext cx="773293" cy="2231130"/>
            </a:xfrm>
            <a:prstGeom prst="straightConnector1">
              <a:avLst/>
            </a:prstGeom>
            <a:noFill/>
            <a:ln w="19050" cap="rnd">
              <a:solidFill>
                <a:schemeClr val="bg2">
                  <a:lumMod val="75000"/>
                </a:schemeClr>
              </a:solidFill>
              <a:prstDash val="sysDot"/>
              <a:round/>
              <a:headEnd type="none" w="sm" len="sm"/>
              <a:tailEnd type="arrow" w="sm" len="sm"/>
            </a:ln>
          </p:spPr>
        </p:cxnSp>
        <p:cxnSp>
          <p:nvCxnSpPr>
            <p:cNvPr id="90169" name="AutoShape 57"/>
            <p:cNvCxnSpPr>
              <a:cxnSpLocks noChangeShapeType="1"/>
              <a:endCxn id="90156" idx="0"/>
            </p:cNvCxnSpPr>
            <p:nvPr/>
          </p:nvCxnSpPr>
          <p:spPr bwMode="auto">
            <a:xfrm>
              <a:off x="4084340" y="2721509"/>
              <a:ext cx="1259181" cy="2231130"/>
            </a:xfrm>
            <a:prstGeom prst="straightConnector1">
              <a:avLst/>
            </a:prstGeom>
            <a:noFill/>
            <a:ln w="19050" cap="rnd">
              <a:solidFill>
                <a:schemeClr val="bg2">
                  <a:lumMod val="75000"/>
                </a:schemeClr>
              </a:solidFill>
              <a:prstDash val="sysDot"/>
              <a:round/>
              <a:headEnd type="none" w="sm" len="sm"/>
              <a:tailEnd type="arrow" w="sm" len="sm"/>
            </a:ln>
          </p:spPr>
        </p:cxnSp>
        <p:cxnSp>
          <p:nvCxnSpPr>
            <p:cNvPr id="90172" name="AutoShape 60"/>
            <p:cNvCxnSpPr>
              <a:cxnSpLocks noChangeShapeType="1"/>
              <a:endCxn id="36971" idx="0"/>
            </p:cNvCxnSpPr>
            <p:nvPr/>
          </p:nvCxnSpPr>
          <p:spPr bwMode="auto">
            <a:xfrm>
              <a:off x="4084340" y="2721509"/>
              <a:ext cx="187369" cy="2611977"/>
            </a:xfrm>
            <a:prstGeom prst="straightConnector1">
              <a:avLst/>
            </a:prstGeom>
            <a:noFill/>
            <a:ln w="19050" cap="rnd">
              <a:solidFill>
                <a:schemeClr val="bg2">
                  <a:lumMod val="75000"/>
                </a:schemeClr>
              </a:solidFill>
              <a:prstDash val="sysDot"/>
              <a:round/>
              <a:headEnd type="none" w="sm" len="sm"/>
              <a:tailEnd type="arrow" w="sm" len="sm"/>
            </a:ln>
          </p:spPr>
        </p:cxnSp>
        <p:cxnSp>
          <p:nvCxnSpPr>
            <p:cNvPr id="117" name="AutoShape 57"/>
            <p:cNvCxnSpPr>
              <a:cxnSpLocks noChangeShapeType="1"/>
              <a:endCxn id="36907" idx="1"/>
            </p:cNvCxnSpPr>
            <p:nvPr/>
          </p:nvCxnSpPr>
          <p:spPr bwMode="auto">
            <a:xfrm>
              <a:off x="4097043" y="2751660"/>
              <a:ext cx="1941966" cy="2207326"/>
            </a:xfrm>
            <a:prstGeom prst="straightConnector1">
              <a:avLst/>
            </a:prstGeom>
            <a:noFill/>
            <a:ln w="19050" cap="rnd">
              <a:solidFill>
                <a:schemeClr val="bg2">
                  <a:lumMod val="75000"/>
                </a:schemeClr>
              </a:solidFill>
              <a:prstDash val="sysDot"/>
              <a:round/>
              <a:headEnd type="none" w="sm" len="sm"/>
              <a:tailEnd type="arrow" w="sm" len="sm"/>
            </a:ln>
          </p:spPr>
        </p:cxnSp>
      </p:grpSp>
      <p:sp>
        <p:nvSpPr>
          <p:cNvPr id="110" name="Rectangle 45"/>
          <p:cNvSpPr>
            <a:spLocks noChangeArrowheads="1"/>
          </p:cNvSpPr>
          <p:nvPr/>
        </p:nvSpPr>
        <p:spPr bwMode="auto">
          <a:xfrm>
            <a:off x="6819900" y="5154930"/>
            <a:ext cx="1057276" cy="211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nchor="ctr"/>
          <a:lstStyle/>
          <a:p>
            <a:pPr algn="ctr">
              <a:spcAft>
                <a:spcPts val="1000"/>
              </a:spcAft>
            </a:pPr>
            <a:r>
              <a:rPr lang="en-US" sz="1100" b="1" dirty="0" err="1">
                <a:solidFill>
                  <a:srgbClr val="FF0000"/>
                </a:solidFill>
                <a:latin typeface="Calibri" charset="0"/>
                <a:cs typeface="Arial" charset="0"/>
              </a:rPr>
              <a:t>vSRX</a:t>
            </a:r>
            <a:r>
              <a:rPr lang="en-US" sz="1100" b="1" dirty="0">
                <a:solidFill>
                  <a:srgbClr val="FFFFFF"/>
                </a:solidFill>
                <a:latin typeface="Calibri" charset="0"/>
                <a:cs typeface="Arial" charset="0"/>
              </a:rPr>
              <a:t>, F5 …</a:t>
            </a:r>
            <a:endParaRPr lang="en-US" dirty="0">
              <a:solidFill>
                <a:srgbClr val="FFFFFF"/>
              </a:solidFill>
              <a:cs typeface="Arial" charset="0"/>
            </a:endParaRPr>
          </a:p>
        </p:txBody>
      </p:sp>
      <p:grpSp>
        <p:nvGrpSpPr>
          <p:cNvPr id="111" name="Group 115"/>
          <p:cNvGrpSpPr/>
          <p:nvPr/>
        </p:nvGrpSpPr>
        <p:grpSpPr>
          <a:xfrm>
            <a:off x="401181" y="5517222"/>
            <a:ext cx="10282060" cy="520126"/>
            <a:chOff x="401180" y="5410347"/>
            <a:chExt cx="10282060" cy="520126"/>
          </a:xfrm>
        </p:grpSpPr>
        <p:sp>
          <p:nvSpPr>
            <p:cNvPr id="112" name="TextBox 111"/>
            <p:cNvSpPr txBox="1"/>
            <p:nvPr/>
          </p:nvSpPr>
          <p:spPr>
            <a:xfrm>
              <a:off x="441960" y="5410347"/>
              <a:ext cx="10241280" cy="520126"/>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defPPr>
                <a:defRPr lang="en-US"/>
              </a:defPPr>
              <a:lvl1pPr lvl="0" defTabSz="914400" fontAlgn="base">
                <a:lnSpc>
                  <a:spcPct val="95000"/>
                </a:lnSpc>
                <a:spcAft>
                  <a:spcPts val="200"/>
                </a:spcAft>
                <a:defRPr sz="1800" b="1" kern="0">
                  <a:solidFill>
                    <a:schemeClr val="accent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Bef>
                  <a:spcPct val="0"/>
                </a:spcBef>
              </a:pPr>
              <a:r>
                <a:rPr lang="en-US" altLang="zh-CN" cap="all" dirty="0" smtClean="0">
                  <a:cs typeface="Arial" charset="0"/>
                </a:rPr>
                <a:t>Juniper</a:t>
              </a:r>
              <a:r>
                <a:rPr lang="zh-CN" altLang="en-US" cap="all" dirty="0" smtClean="0">
                  <a:cs typeface="Arial" charset="0"/>
                </a:rPr>
                <a:t>的</a:t>
              </a:r>
              <a:r>
                <a:rPr lang="en-US" altLang="zh-CN" cap="all" dirty="0" smtClean="0">
                  <a:cs typeface="Arial" charset="0"/>
                </a:rPr>
                <a:t>contrail</a:t>
              </a:r>
              <a:r>
                <a:rPr lang="zh-CN" altLang="en-US" cap="all" dirty="0" smtClean="0">
                  <a:cs typeface="Arial" charset="0"/>
                </a:rPr>
                <a:t>以</a:t>
              </a:r>
              <a:r>
                <a:rPr lang="en-US" altLang="zh-CN" cap="all" dirty="0" err="1" smtClean="0">
                  <a:cs typeface="Arial" charset="0"/>
                </a:rPr>
                <a:t>openstack</a:t>
              </a:r>
              <a:r>
                <a:rPr lang="zh-CN" altLang="en-US" cap="all" dirty="0" smtClean="0">
                  <a:cs typeface="Arial" charset="0"/>
                </a:rPr>
                <a:t>为基础，通过</a:t>
              </a:r>
              <a:r>
                <a:rPr lang="en-US" altLang="zh-CN" cap="all" dirty="0" smtClean="0">
                  <a:cs typeface="Arial" charset="0"/>
                </a:rPr>
                <a:t>API</a:t>
              </a:r>
              <a:r>
                <a:rPr lang="zh-CN" altLang="en-US" cap="all" dirty="0" smtClean="0">
                  <a:cs typeface="Arial" charset="0"/>
                </a:rPr>
                <a:t>调用</a:t>
              </a:r>
              <a:r>
                <a:rPr lang="en-US" altLang="zh-CN" cap="all" dirty="0" err="1" smtClean="0">
                  <a:cs typeface="Arial" charset="0"/>
                </a:rPr>
                <a:t>openstack</a:t>
              </a:r>
              <a:r>
                <a:rPr lang="zh-CN" altLang="en-US" cap="all" dirty="0" smtClean="0">
                  <a:cs typeface="Arial" charset="0"/>
                </a:rPr>
                <a:t>的组件</a:t>
              </a:r>
              <a:endParaRPr lang="en-US" cap="all" dirty="0">
                <a:cs typeface="Arial" charset="0"/>
              </a:endParaRPr>
            </a:p>
          </p:txBody>
        </p:sp>
        <p:sp>
          <p:nvSpPr>
            <p:cNvPr id="113" name="Rectangle 117"/>
            <p:cNvSpPr/>
            <p:nvPr/>
          </p:nvSpPr>
          <p:spPr>
            <a:xfrm>
              <a:off x="401180" y="5410347"/>
              <a:ext cx="238900" cy="5201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chorCtr="0"/>
            <a:lstStyle/>
            <a:p>
              <a:pPr>
                <a:spcAft>
                  <a:spcPts val="600"/>
                </a:spcAft>
              </a:pPr>
              <a:endParaRPr lang="en-US" sz="1000">
                <a:solidFill>
                  <a:srgbClr val="FFFFFF"/>
                </a:solidFill>
              </a:endParaRPr>
            </a:p>
          </p:txBody>
        </p:sp>
      </p:grpSp>
    </p:spTree>
    <p:custDataLst>
      <p:tags r:id="rId1"/>
    </p:custDataLst>
    <p:extLst>
      <p:ext uri="{BB962C8B-B14F-4D97-AF65-F5344CB8AC3E}">
        <p14:creationId xmlns:p14="http://schemas.microsoft.com/office/powerpoint/2010/main" xmlns="" val="8383279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1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1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1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01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1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1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1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1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01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0"/>
                                        </p:tgtEl>
                                        <p:attrNameLst>
                                          <p:attrName>style.visibility</p:attrName>
                                        </p:attrNameLst>
                                      </p:cBhvr>
                                      <p:to>
                                        <p:strVal val="visible"/>
                                      </p:to>
                                    </p:set>
                                  </p:childTnLst>
                                </p:cTn>
                              </p:par>
                              <p:par>
                                <p:cTn id="59" presetID="42" presetClass="entr" presetSubtype="0" fill="hold" nodeType="with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fade">
                                      <p:cBhvr>
                                        <p:cTn id="61" dur="1000"/>
                                        <p:tgtEl>
                                          <p:spTgt spid="111"/>
                                        </p:tgtEl>
                                      </p:cBhvr>
                                    </p:animEffect>
                                    <p:anim calcmode="lin" valueType="num">
                                      <p:cBhvr>
                                        <p:cTn id="62" dur="1000" fill="hold"/>
                                        <p:tgtEl>
                                          <p:spTgt spid="111"/>
                                        </p:tgtEl>
                                        <p:attrNameLst>
                                          <p:attrName>ppt_x</p:attrName>
                                        </p:attrNameLst>
                                      </p:cBhvr>
                                      <p:tavLst>
                                        <p:tav tm="0">
                                          <p:val>
                                            <p:strVal val="#ppt_x"/>
                                          </p:val>
                                        </p:tav>
                                        <p:tav tm="100000">
                                          <p:val>
                                            <p:strVal val="#ppt_x"/>
                                          </p:val>
                                        </p:tav>
                                      </p:tavLst>
                                    </p:anim>
                                    <p:anim calcmode="lin" valueType="num">
                                      <p:cBhvr>
                                        <p:cTn id="63"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7" grpId="0"/>
      <p:bldP spid="90187" grpId="0"/>
      <p:bldP spid="90188" grpId="0"/>
      <p:bldP spid="90189" grpId="0"/>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 Same Side Corner Rectangle 98"/>
          <p:cNvSpPr/>
          <p:nvPr/>
        </p:nvSpPr>
        <p:spPr>
          <a:xfrm rot="10800000">
            <a:off x="2162026" y="630988"/>
            <a:ext cx="3494923" cy="459215"/>
          </a:xfrm>
          <a:prstGeom prst="round2SameRect">
            <a:avLst>
              <a:gd name="adj1" fmla="val 12872"/>
              <a:gd name="adj2" fmla="val 15213"/>
            </a:avLst>
          </a:prstGeom>
          <a:solidFill>
            <a:schemeClr val="bg1">
              <a:lumMod val="50000"/>
              <a:lumOff val="50000"/>
              <a:alpha val="18000"/>
            </a:schemeClr>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rgbClr val="282828"/>
              </a:solidFill>
            </a:endParaRPr>
          </a:p>
        </p:txBody>
      </p:sp>
      <p:pic>
        <p:nvPicPr>
          <p:cNvPr id="93" name="Picture 92" descr="cloudstack-logo.png"/>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3435434" y="690079"/>
            <a:ext cx="1302529" cy="259713"/>
          </a:xfrm>
          <a:prstGeom prst="rect">
            <a:avLst/>
          </a:prstGeom>
          <a:scene3d>
            <a:camera prst="isometricOffAxis1Right">
              <a:rot lat="0" lon="0" rev="0"/>
            </a:camera>
            <a:lightRig rig="threePt" dir="t"/>
          </a:scene3d>
        </p:spPr>
      </p:pic>
      <p:pic>
        <p:nvPicPr>
          <p:cNvPr id="94" name="Picture 93"/>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4974755" y="620492"/>
            <a:ext cx="528280" cy="484417"/>
          </a:xfrm>
          <a:prstGeom prst="rect">
            <a:avLst/>
          </a:prstGeom>
        </p:spPr>
      </p:pic>
      <p:sp>
        <p:nvSpPr>
          <p:cNvPr id="3" name="Text Placeholder 2"/>
          <p:cNvSpPr>
            <a:spLocks noGrp="1"/>
          </p:cNvSpPr>
          <p:nvPr>
            <p:ph type="body" sz="quarter" idx="10"/>
          </p:nvPr>
        </p:nvSpPr>
        <p:spPr>
          <a:xfrm>
            <a:off x="364490" y="80382"/>
            <a:ext cx="10063798" cy="538722"/>
          </a:xfrm>
        </p:spPr>
        <p:txBody>
          <a:bodyPr/>
          <a:lstStyle/>
          <a:p>
            <a:r>
              <a:rPr lang="en-US" dirty="0" smtClean="0"/>
              <a:t>Contrail</a:t>
            </a:r>
            <a:r>
              <a:rPr lang="zh-CN" altLang="en-US" dirty="0" smtClean="0"/>
              <a:t>组件</a:t>
            </a:r>
            <a:endParaRPr lang="en-US" dirty="0"/>
          </a:p>
        </p:txBody>
      </p:sp>
      <p:sp>
        <p:nvSpPr>
          <p:cNvPr id="135" name="Round Same Side Corner Rectangle 134"/>
          <p:cNvSpPr/>
          <p:nvPr/>
        </p:nvSpPr>
        <p:spPr>
          <a:xfrm rot="10800000">
            <a:off x="4203864" y="3513504"/>
            <a:ext cx="3401354" cy="172800"/>
          </a:xfrm>
          <a:prstGeom prst="round2SameRect">
            <a:avLst>
              <a:gd name="adj1" fmla="val 1110"/>
              <a:gd name="adj2" fmla="val 0"/>
            </a:avLst>
          </a:prstGeom>
          <a:solidFill>
            <a:srgbClr val="A8B9C8">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grpSp>
        <p:nvGrpSpPr>
          <p:cNvPr id="28" name="Group 27"/>
          <p:cNvGrpSpPr/>
          <p:nvPr/>
        </p:nvGrpSpPr>
        <p:grpSpPr>
          <a:xfrm>
            <a:off x="3715227" y="4168887"/>
            <a:ext cx="4404347" cy="207355"/>
            <a:chOff x="3206828" y="4091803"/>
            <a:chExt cx="5301914" cy="290544"/>
          </a:xfrm>
          <a:solidFill>
            <a:srgbClr val="A8B9C8">
              <a:alpha val="54118"/>
            </a:srgbClr>
          </a:solidFill>
        </p:grpSpPr>
        <p:sp>
          <p:nvSpPr>
            <p:cNvPr id="211" name="Round Same Side Corner Rectangle 210"/>
            <p:cNvSpPr/>
            <p:nvPr/>
          </p:nvSpPr>
          <p:spPr>
            <a:xfrm rot="12660000">
              <a:off x="3206828" y="4091803"/>
              <a:ext cx="2743200" cy="242126"/>
            </a:xfrm>
            <a:prstGeom prst="round2SameRect">
              <a:avLst>
                <a:gd name="adj1" fmla="val 111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212" name="Round Same Side Corner Rectangle 211"/>
            <p:cNvSpPr/>
            <p:nvPr/>
          </p:nvSpPr>
          <p:spPr>
            <a:xfrm rot="9063612" flipH="1">
              <a:off x="5565423" y="4140221"/>
              <a:ext cx="2943319" cy="242126"/>
            </a:xfrm>
            <a:prstGeom prst="round2SameRect">
              <a:avLst>
                <a:gd name="adj1" fmla="val 111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grpSp>
      <p:grpSp>
        <p:nvGrpSpPr>
          <p:cNvPr id="7" name="Group 6"/>
          <p:cNvGrpSpPr/>
          <p:nvPr/>
        </p:nvGrpSpPr>
        <p:grpSpPr>
          <a:xfrm>
            <a:off x="4976600" y="3457318"/>
            <a:ext cx="1480813" cy="966886"/>
            <a:chOff x="4918791" y="3133644"/>
            <a:chExt cx="1782590" cy="1354793"/>
          </a:xfrm>
        </p:grpSpPr>
        <p:grpSp>
          <p:nvGrpSpPr>
            <p:cNvPr id="44" name="Group 43"/>
            <p:cNvGrpSpPr/>
            <p:nvPr/>
          </p:nvGrpSpPr>
          <p:grpSpPr>
            <a:xfrm>
              <a:off x="4923671" y="3133644"/>
              <a:ext cx="1751892" cy="853258"/>
              <a:chOff x="6693122" y="4769520"/>
              <a:chExt cx="1751892" cy="861617"/>
            </a:xfrm>
          </p:grpSpPr>
          <p:cxnSp>
            <p:nvCxnSpPr>
              <p:cNvPr id="172" name="Straight Connector 171"/>
              <p:cNvCxnSpPr/>
              <p:nvPr/>
            </p:nvCxnSpPr>
            <p:spPr>
              <a:xfrm flipH="1" flipV="1">
                <a:off x="6697206" y="4769520"/>
                <a:ext cx="1747807" cy="0"/>
              </a:xfrm>
              <a:prstGeom prst="line">
                <a:avLst/>
              </a:prstGeom>
              <a:noFill/>
              <a:ln w="19050" cap="flat" cmpd="sng" algn="ctr">
                <a:solidFill>
                  <a:schemeClr val="accent4"/>
                </a:solidFill>
                <a:prstDash val="sysDot"/>
              </a:ln>
              <a:effectLst/>
            </p:spPr>
          </p:cxnSp>
          <p:cxnSp>
            <p:nvCxnSpPr>
              <p:cNvPr id="182" name="Straight Connector 181"/>
              <p:cNvCxnSpPr/>
              <p:nvPr/>
            </p:nvCxnSpPr>
            <p:spPr>
              <a:xfrm flipH="1">
                <a:off x="6697206" y="5631137"/>
                <a:ext cx="1747808" cy="0"/>
              </a:xfrm>
              <a:prstGeom prst="line">
                <a:avLst/>
              </a:prstGeom>
              <a:noFill/>
              <a:ln w="19050" cap="flat" cmpd="sng" algn="ctr">
                <a:solidFill>
                  <a:schemeClr val="accent4"/>
                </a:solidFill>
                <a:prstDash val="sysDot"/>
              </a:ln>
              <a:effectLst/>
            </p:spPr>
          </p:cxnSp>
          <p:cxnSp>
            <p:nvCxnSpPr>
              <p:cNvPr id="183" name="Straight Connector 182"/>
              <p:cNvCxnSpPr>
                <a:stCxn id="180" idx="1"/>
                <a:endCxn id="170" idx="3"/>
              </p:cNvCxnSpPr>
              <p:nvPr/>
            </p:nvCxnSpPr>
            <p:spPr>
              <a:xfrm flipH="1" flipV="1">
                <a:off x="7319918" y="4952856"/>
                <a:ext cx="492192" cy="493894"/>
              </a:xfrm>
              <a:prstGeom prst="line">
                <a:avLst/>
              </a:prstGeom>
              <a:noFill/>
              <a:ln w="19050" cap="flat" cmpd="sng" algn="ctr">
                <a:solidFill>
                  <a:schemeClr val="accent4"/>
                </a:solidFill>
                <a:prstDash val="sysDot"/>
              </a:ln>
              <a:effectLst/>
            </p:spPr>
          </p:cxnSp>
          <p:cxnSp>
            <p:nvCxnSpPr>
              <p:cNvPr id="184" name="Straight Connector 183"/>
              <p:cNvCxnSpPr>
                <a:stCxn id="174" idx="1"/>
                <a:endCxn id="177" idx="3"/>
              </p:cNvCxnSpPr>
              <p:nvPr/>
            </p:nvCxnSpPr>
            <p:spPr>
              <a:xfrm flipH="1">
                <a:off x="7319918" y="4952856"/>
                <a:ext cx="492192" cy="493894"/>
              </a:xfrm>
              <a:prstGeom prst="line">
                <a:avLst/>
              </a:prstGeom>
              <a:noFill/>
              <a:ln w="19050" cap="flat" cmpd="sng" algn="ctr">
                <a:solidFill>
                  <a:schemeClr val="accent4"/>
                </a:solidFill>
                <a:prstDash val="sysDot"/>
              </a:ln>
              <a:effectLst/>
            </p:spPr>
          </p:cxnSp>
          <p:grpSp>
            <p:nvGrpSpPr>
              <p:cNvPr id="179" name="Group 178"/>
              <p:cNvGrpSpPr>
                <a:grpSpLocks noChangeAspect="1"/>
              </p:cNvGrpSpPr>
              <p:nvPr/>
            </p:nvGrpSpPr>
            <p:grpSpPr>
              <a:xfrm>
                <a:off x="7812110" y="5263870"/>
                <a:ext cx="365760" cy="365760"/>
                <a:chOff x="7213330" y="5111941"/>
                <a:chExt cx="538379" cy="529819"/>
              </a:xfrm>
            </p:grpSpPr>
            <p:sp>
              <p:nvSpPr>
                <p:cNvPr id="180" name="Rectangle 179"/>
                <p:cNvSpPr>
                  <a:spLocks noChangeAspect="1"/>
                </p:cNvSpPr>
                <p:nvPr/>
              </p:nvSpPr>
              <p:spPr>
                <a:xfrm>
                  <a:off x="7213330" y="5111941"/>
                  <a:ext cx="538379" cy="529819"/>
                </a:xfrm>
                <a:prstGeom prst="rect">
                  <a:avLst/>
                </a:prstGeom>
                <a:solidFill>
                  <a:srgbClr val="282828"/>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2000" dirty="0">
                    <a:solidFill>
                      <a:srgbClr val="282828"/>
                    </a:solidFill>
                  </a:endParaRPr>
                </a:p>
              </p:txBody>
            </p:sp>
            <p:pic>
              <p:nvPicPr>
                <p:cNvPr id="181" name="Picture 180" descr="Generic Router 1.png"/>
                <p:cNvPicPr preferRelativeResize="0">
                  <a:picLocks/>
                </p:cNvPicPr>
                <p:nvPr/>
              </p:nvPicPr>
              <p:blipFill>
                <a:blip r:embed="rId5" cstate="print">
                  <a:biLevel thresh="50000"/>
                  <a:extLst>
                    <a:ext uri="{28A0092B-C50C-407E-A947-70E740481C1C}">
                      <a14:useLocalDpi xmlns:a14="http://schemas.microsoft.com/office/drawing/2010/main" xmlns=""/>
                    </a:ext>
                  </a:extLst>
                </a:blip>
                <a:stretch>
                  <a:fillRect/>
                </a:stretch>
              </p:blipFill>
              <p:spPr bwMode="gray">
                <a:xfrm>
                  <a:off x="7257718" y="5159063"/>
                  <a:ext cx="445615" cy="436678"/>
                </a:xfrm>
                <a:prstGeom prst="rect">
                  <a:avLst/>
                </a:prstGeom>
                <a:noFill/>
                <a:ln w="6350" cmpd="sng">
                  <a:noFill/>
                </a:ln>
              </p:spPr>
            </p:pic>
          </p:grpSp>
          <p:grpSp>
            <p:nvGrpSpPr>
              <p:cNvPr id="176" name="Group 175"/>
              <p:cNvGrpSpPr>
                <a:grpSpLocks noChangeAspect="1"/>
              </p:cNvGrpSpPr>
              <p:nvPr/>
            </p:nvGrpSpPr>
            <p:grpSpPr>
              <a:xfrm>
                <a:off x="6954158" y="5263870"/>
                <a:ext cx="365760" cy="365760"/>
                <a:chOff x="7213330" y="5111941"/>
                <a:chExt cx="538379" cy="529819"/>
              </a:xfrm>
            </p:grpSpPr>
            <p:sp>
              <p:nvSpPr>
                <p:cNvPr id="177" name="Rectangle 176"/>
                <p:cNvSpPr>
                  <a:spLocks noChangeAspect="1"/>
                </p:cNvSpPr>
                <p:nvPr/>
              </p:nvSpPr>
              <p:spPr>
                <a:xfrm>
                  <a:off x="7213330" y="5111941"/>
                  <a:ext cx="538379" cy="529819"/>
                </a:xfrm>
                <a:prstGeom prst="rect">
                  <a:avLst/>
                </a:prstGeom>
                <a:solidFill>
                  <a:srgbClr val="282828"/>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2000" dirty="0">
                    <a:solidFill>
                      <a:srgbClr val="282828"/>
                    </a:solidFill>
                  </a:endParaRPr>
                </a:p>
              </p:txBody>
            </p:sp>
            <p:pic>
              <p:nvPicPr>
                <p:cNvPr id="178" name="Picture 177" descr="Generic Router 1.png"/>
                <p:cNvPicPr preferRelativeResize="0">
                  <a:picLocks/>
                </p:cNvPicPr>
                <p:nvPr/>
              </p:nvPicPr>
              <p:blipFill>
                <a:blip r:embed="rId5" cstate="print">
                  <a:biLevel thresh="50000"/>
                  <a:extLst>
                    <a:ext uri="{28A0092B-C50C-407E-A947-70E740481C1C}">
                      <a14:useLocalDpi xmlns:a14="http://schemas.microsoft.com/office/drawing/2010/main" xmlns=""/>
                    </a:ext>
                  </a:extLst>
                </a:blip>
                <a:stretch>
                  <a:fillRect/>
                </a:stretch>
              </p:blipFill>
              <p:spPr bwMode="gray">
                <a:xfrm>
                  <a:off x="7257718" y="5159063"/>
                  <a:ext cx="445615" cy="436678"/>
                </a:xfrm>
                <a:prstGeom prst="rect">
                  <a:avLst/>
                </a:prstGeom>
                <a:noFill/>
                <a:ln w="6350" cmpd="sng">
                  <a:noFill/>
                </a:ln>
              </p:spPr>
            </p:pic>
          </p:grpSp>
          <p:grpSp>
            <p:nvGrpSpPr>
              <p:cNvPr id="173" name="Group 172"/>
              <p:cNvGrpSpPr>
                <a:grpSpLocks noChangeAspect="1"/>
              </p:cNvGrpSpPr>
              <p:nvPr/>
            </p:nvGrpSpPr>
            <p:grpSpPr>
              <a:xfrm>
                <a:off x="7812110" y="4769976"/>
                <a:ext cx="365760" cy="365760"/>
                <a:chOff x="7213330" y="5111941"/>
                <a:chExt cx="538379" cy="529819"/>
              </a:xfrm>
            </p:grpSpPr>
            <p:sp>
              <p:nvSpPr>
                <p:cNvPr id="174" name="Rectangle 173"/>
                <p:cNvSpPr>
                  <a:spLocks noChangeAspect="1"/>
                </p:cNvSpPr>
                <p:nvPr/>
              </p:nvSpPr>
              <p:spPr>
                <a:xfrm>
                  <a:off x="7213330" y="5111941"/>
                  <a:ext cx="538379" cy="529819"/>
                </a:xfrm>
                <a:prstGeom prst="rect">
                  <a:avLst/>
                </a:prstGeom>
                <a:solidFill>
                  <a:srgbClr val="282828"/>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2000" dirty="0">
                    <a:solidFill>
                      <a:srgbClr val="282828"/>
                    </a:solidFill>
                  </a:endParaRPr>
                </a:p>
              </p:txBody>
            </p:sp>
            <p:pic>
              <p:nvPicPr>
                <p:cNvPr id="175" name="Picture 174" descr="Generic Router 1.png"/>
                <p:cNvPicPr preferRelativeResize="0">
                  <a:picLocks/>
                </p:cNvPicPr>
                <p:nvPr/>
              </p:nvPicPr>
              <p:blipFill>
                <a:blip r:embed="rId5" cstate="print">
                  <a:biLevel thresh="50000"/>
                  <a:extLst>
                    <a:ext uri="{28A0092B-C50C-407E-A947-70E740481C1C}">
                      <a14:useLocalDpi xmlns:a14="http://schemas.microsoft.com/office/drawing/2010/main" xmlns=""/>
                    </a:ext>
                  </a:extLst>
                </a:blip>
                <a:stretch>
                  <a:fillRect/>
                </a:stretch>
              </p:blipFill>
              <p:spPr bwMode="gray">
                <a:xfrm>
                  <a:off x="7257718" y="5159063"/>
                  <a:ext cx="445615" cy="436678"/>
                </a:xfrm>
                <a:prstGeom prst="rect">
                  <a:avLst/>
                </a:prstGeom>
                <a:noFill/>
                <a:ln w="6350" cmpd="sng">
                  <a:noFill/>
                </a:ln>
              </p:spPr>
            </p:pic>
          </p:grpSp>
          <p:grpSp>
            <p:nvGrpSpPr>
              <p:cNvPr id="169" name="Group 168"/>
              <p:cNvGrpSpPr>
                <a:grpSpLocks noChangeAspect="1"/>
              </p:cNvGrpSpPr>
              <p:nvPr/>
            </p:nvGrpSpPr>
            <p:grpSpPr>
              <a:xfrm>
                <a:off x="6954158" y="4769976"/>
                <a:ext cx="365760" cy="365760"/>
                <a:chOff x="7213330" y="5111941"/>
                <a:chExt cx="538379" cy="529819"/>
              </a:xfrm>
            </p:grpSpPr>
            <p:sp>
              <p:nvSpPr>
                <p:cNvPr id="170" name="Rectangle 169"/>
                <p:cNvSpPr>
                  <a:spLocks noChangeAspect="1"/>
                </p:cNvSpPr>
                <p:nvPr/>
              </p:nvSpPr>
              <p:spPr>
                <a:xfrm>
                  <a:off x="7213330" y="5111941"/>
                  <a:ext cx="538379" cy="529819"/>
                </a:xfrm>
                <a:prstGeom prst="rect">
                  <a:avLst/>
                </a:prstGeom>
                <a:solidFill>
                  <a:srgbClr val="282828"/>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2000" dirty="0">
                    <a:solidFill>
                      <a:srgbClr val="282828"/>
                    </a:solidFill>
                  </a:endParaRPr>
                </a:p>
              </p:txBody>
            </p:sp>
            <p:pic>
              <p:nvPicPr>
                <p:cNvPr id="171" name="Picture 170" descr="Generic Router 1.png"/>
                <p:cNvPicPr preferRelativeResize="0">
                  <a:picLocks/>
                </p:cNvPicPr>
                <p:nvPr/>
              </p:nvPicPr>
              <p:blipFill>
                <a:blip r:embed="rId5" cstate="print">
                  <a:biLevel thresh="50000"/>
                  <a:extLst>
                    <a:ext uri="{28A0092B-C50C-407E-A947-70E740481C1C}">
                      <a14:useLocalDpi xmlns:a14="http://schemas.microsoft.com/office/drawing/2010/main" xmlns=""/>
                    </a:ext>
                  </a:extLst>
                </a:blip>
                <a:stretch>
                  <a:fillRect/>
                </a:stretch>
              </p:blipFill>
              <p:spPr bwMode="gray">
                <a:xfrm>
                  <a:off x="7257718" y="5159063"/>
                  <a:ext cx="445615" cy="436678"/>
                </a:xfrm>
                <a:prstGeom prst="rect">
                  <a:avLst/>
                </a:prstGeom>
                <a:noFill/>
                <a:ln w="6350" cmpd="sng">
                  <a:noFill/>
                </a:ln>
              </p:spPr>
            </p:pic>
          </p:grpSp>
          <p:cxnSp>
            <p:nvCxnSpPr>
              <p:cNvPr id="188" name="Straight Connector 187"/>
              <p:cNvCxnSpPr/>
              <p:nvPr/>
            </p:nvCxnSpPr>
            <p:spPr>
              <a:xfrm flipH="1" flipV="1">
                <a:off x="8186959" y="4946000"/>
                <a:ext cx="245803" cy="244120"/>
              </a:xfrm>
              <a:prstGeom prst="line">
                <a:avLst/>
              </a:prstGeom>
              <a:noFill/>
              <a:ln w="19050" cap="flat" cmpd="sng" algn="ctr">
                <a:solidFill>
                  <a:schemeClr val="accent4"/>
                </a:solidFill>
                <a:prstDash val="sysDot"/>
              </a:ln>
              <a:effectLst/>
            </p:spPr>
          </p:cxnSp>
          <p:cxnSp>
            <p:nvCxnSpPr>
              <p:cNvPr id="189" name="Straight Connector 188"/>
              <p:cNvCxnSpPr/>
              <p:nvPr/>
            </p:nvCxnSpPr>
            <p:spPr>
              <a:xfrm flipH="1">
                <a:off x="8186960" y="5190120"/>
                <a:ext cx="245802" cy="249774"/>
              </a:xfrm>
              <a:prstGeom prst="line">
                <a:avLst/>
              </a:prstGeom>
              <a:noFill/>
              <a:ln w="19050" cap="flat" cmpd="sng" algn="ctr">
                <a:solidFill>
                  <a:schemeClr val="accent4"/>
                </a:solidFill>
                <a:prstDash val="sysDot"/>
              </a:ln>
              <a:effectLst/>
            </p:spPr>
          </p:cxnSp>
          <p:cxnSp>
            <p:nvCxnSpPr>
              <p:cNvPr id="194" name="Straight Connector 193"/>
              <p:cNvCxnSpPr/>
              <p:nvPr/>
            </p:nvCxnSpPr>
            <p:spPr>
              <a:xfrm flipH="1" flipV="1">
                <a:off x="6693122" y="5198287"/>
                <a:ext cx="250473" cy="249773"/>
              </a:xfrm>
              <a:prstGeom prst="line">
                <a:avLst/>
              </a:prstGeom>
              <a:noFill/>
              <a:ln w="19050" cap="flat" cmpd="sng" algn="ctr">
                <a:solidFill>
                  <a:schemeClr val="accent4"/>
                </a:solidFill>
                <a:prstDash val="sysDot"/>
              </a:ln>
              <a:effectLst/>
            </p:spPr>
          </p:cxnSp>
          <p:cxnSp>
            <p:nvCxnSpPr>
              <p:cNvPr id="195" name="Straight Connector 194"/>
              <p:cNvCxnSpPr/>
              <p:nvPr/>
            </p:nvCxnSpPr>
            <p:spPr>
              <a:xfrm flipH="1">
                <a:off x="6697206" y="4954166"/>
                <a:ext cx="246389" cy="244121"/>
              </a:xfrm>
              <a:prstGeom prst="line">
                <a:avLst/>
              </a:prstGeom>
              <a:noFill/>
              <a:ln w="19050" cap="flat" cmpd="sng" algn="ctr">
                <a:solidFill>
                  <a:schemeClr val="accent4"/>
                </a:solidFill>
                <a:prstDash val="sysDot"/>
              </a:ln>
              <a:effectLst/>
            </p:spPr>
          </p:cxnSp>
        </p:grpSp>
        <p:sp>
          <p:nvSpPr>
            <p:cNvPr id="209" name="Rounded Rectangle 208"/>
            <p:cNvSpPr/>
            <p:nvPr/>
          </p:nvSpPr>
          <p:spPr>
            <a:xfrm>
              <a:off x="4918791" y="4098999"/>
              <a:ext cx="1782590" cy="3894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spcAft>
                  <a:spcPts val="600"/>
                </a:spcAft>
              </a:pPr>
              <a:r>
                <a:rPr lang="en-US" sz="1200" dirty="0">
                  <a:solidFill>
                    <a:schemeClr val="tx1"/>
                  </a:solidFill>
                </a:rPr>
                <a:t>Physical Network</a:t>
              </a:r>
              <a:br>
                <a:rPr lang="en-US" sz="1200" dirty="0">
                  <a:solidFill>
                    <a:schemeClr val="tx1"/>
                  </a:solidFill>
                </a:rPr>
              </a:br>
              <a:r>
                <a:rPr lang="en-US" sz="1200" i="1" dirty="0">
                  <a:solidFill>
                    <a:schemeClr val="tx1"/>
                  </a:solidFill>
                </a:rPr>
                <a:t>(no changes)</a:t>
              </a:r>
            </a:p>
          </p:txBody>
        </p:sp>
      </p:grpSp>
      <p:grpSp>
        <p:nvGrpSpPr>
          <p:cNvPr id="6" name="Group 5"/>
          <p:cNvGrpSpPr/>
          <p:nvPr/>
        </p:nvGrpSpPr>
        <p:grpSpPr>
          <a:xfrm>
            <a:off x="3705453" y="1418261"/>
            <a:ext cx="4385285" cy="957626"/>
            <a:chOff x="3353206" y="1056524"/>
            <a:chExt cx="5278970" cy="1341817"/>
          </a:xfrm>
        </p:grpSpPr>
        <p:sp>
          <p:nvSpPr>
            <p:cNvPr id="244" name="Round Same Side Corner Rectangle 243"/>
            <p:cNvSpPr/>
            <p:nvPr/>
          </p:nvSpPr>
          <p:spPr>
            <a:xfrm rot="10800000">
              <a:off x="3353206" y="1056524"/>
              <a:ext cx="5048163" cy="1341817"/>
            </a:xfrm>
            <a:prstGeom prst="round2SameRect">
              <a:avLst>
                <a:gd name="adj1" fmla="val 12872"/>
                <a:gd name="adj2" fmla="val 15213"/>
              </a:avLst>
            </a:prstGeom>
            <a:solidFill>
              <a:schemeClr val="bg1">
                <a:lumMod val="50000"/>
                <a:lumOff val="50000"/>
                <a:alpha val="18000"/>
              </a:schemeClr>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rgbClr val="282828"/>
                </a:solidFill>
              </a:endParaRPr>
            </a:p>
          </p:txBody>
        </p:sp>
        <p:sp>
          <p:nvSpPr>
            <p:cNvPr id="283" name="Freeform 14"/>
            <p:cNvSpPr>
              <a:spLocks noEditPoints="1"/>
            </p:cNvSpPr>
            <p:nvPr/>
          </p:nvSpPr>
          <p:spPr bwMode="auto">
            <a:xfrm>
              <a:off x="4052505" y="1112792"/>
              <a:ext cx="360480" cy="438104"/>
            </a:xfrm>
            <a:custGeom>
              <a:avLst/>
              <a:gdLst>
                <a:gd name="T0" fmla="*/ 2724 w 3002"/>
                <a:gd name="T1" fmla="*/ 1490 h 3888"/>
                <a:gd name="T2" fmla="*/ 2737 w 3002"/>
                <a:gd name="T3" fmla="*/ 1238 h 3888"/>
                <a:gd name="T4" fmla="*/ 2712 w 3002"/>
                <a:gd name="T5" fmla="*/ 937 h 3888"/>
                <a:gd name="T6" fmla="*/ 2568 w 3002"/>
                <a:gd name="T7" fmla="*/ 613 h 3888"/>
                <a:gd name="T8" fmla="*/ 2277 w 3002"/>
                <a:gd name="T9" fmla="*/ 279 h 3888"/>
                <a:gd name="T10" fmla="*/ 1753 w 3002"/>
                <a:gd name="T11" fmla="*/ 45 h 3888"/>
                <a:gd name="T12" fmla="*/ 1174 w 3002"/>
                <a:gd name="T13" fmla="*/ 4 h 3888"/>
                <a:gd name="T14" fmla="*/ 826 w 3002"/>
                <a:gd name="T15" fmla="*/ 74 h 3888"/>
                <a:gd name="T16" fmla="*/ 542 w 3002"/>
                <a:gd name="T17" fmla="*/ 219 h 3888"/>
                <a:gd name="T18" fmla="*/ 231 w 3002"/>
                <a:gd name="T19" fmla="*/ 541 h 3888"/>
                <a:gd name="T20" fmla="*/ 23 w 3002"/>
                <a:gd name="T21" fmla="*/ 1071 h 3888"/>
                <a:gd name="T22" fmla="*/ 4 w 3002"/>
                <a:gd name="T23" fmla="*/ 1488 h 3888"/>
                <a:gd name="T24" fmla="*/ 141 w 3002"/>
                <a:gd name="T25" fmla="*/ 2060 h 3888"/>
                <a:gd name="T26" fmla="*/ 443 w 3002"/>
                <a:gd name="T27" fmla="*/ 2546 h 3888"/>
                <a:gd name="T28" fmla="*/ 511 w 3002"/>
                <a:gd name="T29" fmla="*/ 2786 h 3888"/>
                <a:gd name="T30" fmla="*/ 403 w 3002"/>
                <a:gd name="T31" fmla="*/ 3443 h 3888"/>
                <a:gd name="T32" fmla="*/ 248 w 3002"/>
                <a:gd name="T33" fmla="*/ 3504 h 3888"/>
                <a:gd name="T34" fmla="*/ 187 w 3002"/>
                <a:gd name="T35" fmla="*/ 3805 h 3888"/>
                <a:gd name="T36" fmla="*/ 237 w 3002"/>
                <a:gd name="T37" fmla="*/ 3882 h 3888"/>
                <a:gd name="T38" fmla="*/ 1959 w 3002"/>
                <a:gd name="T39" fmla="*/ 3882 h 3888"/>
                <a:gd name="T40" fmla="*/ 2010 w 3002"/>
                <a:gd name="T41" fmla="*/ 3805 h 3888"/>
                <a:gd name="T42" fmla="*/ 1950 w 3002"/>
                <a:gd name="T43" fmla="*/ 3506 h 3888"/>
                <a:gd name="T44" fmla="*/ 1806 w 3002"/>
                <a:gd name="T45" fmla="*/ 3415 h 3888"/>
                <a:gd name="T46" fmla="*/ 1870 w 3002"/>
                <a:gd name="T47" fmla="*/ 3185 h 3888"/>
                <a:gd name="T48" fmla="*/ 2007 w 3002"/>
                <a:gd name="T49" fmla="*/ 3051 h 3888"/>
                <a:gd name="T50" fmla="*/ 2291 w 3002"/>
                <a:gd name="T51" fmla="*/ 3030 h 3888"/>
                <a:gd name="T52" fmla="*/ 2592 w 3002"/>
                <a:gd name="T53" fmla="*/ 3045 h 3888"/>
                <a:gd name="T54" fmla="*/ 2708 w 3002"/>
                <a:gd name="T55" fmla="*/ 2947 h 3888"/>
                <a:gd name="T56" fmla="*/ 2740 w 3002"/>
                <a:gd name="T57" fmla="*/ 2725 h 3888"/>
                <a:gd name="T58" fmla="*/ 2813 w 3002"/>
                <a:gd name="T59" fmla="*/ 2624 h 3888"/>
                <a:gd name="T60" fmla="*/ 2841 w 3002"/>
                <a:gd name="T61" fmla="*/ 2542 h 3888"/>
                <a:gd name="T62" fmla="*/ 2810 w 3002"/>
                <a:gd name="T63" fmla="*/ 2480 h 3888"/>
                <a:gd name="T64" fmla="*/ 2846 w 3002"/>
                <a:gd name="T65" fmla="*/ 2414 h 3888"/>
                <a:gd name="T66" fmla="*/ 2813 w 3002"/>
                <a:gd name="T67" fmla="*/ 2265 h 3888"/>
                <a:gd name="T68" fmla="*/ 2915 w 3002"/>
                <a:gd name="T69" fmla="*/ 2161 h 3888"/>
                <a:gd name="T70" fmla="*/ 2996 w 3002"/>
                <a:gd name="T71" fmla="*/ 2033 h 3888"/>
                <a:gd name="T72" fmla="*/ 2086 w 3002"/>
                <a:gd name="T73" fmla="*/ 1632 h 3888"/>
                <a:gd name="T74" fmla="*/ 1913 w 3002"/>
                <a:gd name="T75" fmla="*/ 1866 h 3888"/>
                <a:gd name="T76" fmla="*/ 1679 w 3002"/>
                <a:gd name="T77" fmla="*/ 2073 h 3888"/>
                <a:gd name="T78" fmla="*/ 1381 w 3002"/>
                <a:gd name="T79" fmla="*/ 2153 h 3888"/>
                <a:gd name="T80" fmla="*/ 1089 w 3002"/>
                <a:gd name="T81" fmla="*/ 2099 h 3888"/>
                <a:gd name="T82" fmla="*/ 845 w 3002"/>
                <a:gd name="T83" fmla="*/ 1923 h 3888"/>
                <a:gd name="T84" fmla="*/ 572 w 3002"/>
                <a:gd name="T85" fmla="*/ 1860 h 3888"/>
                <a:gd name="T86" fmla="*/ 342 w 3002"/>
                <a:gd name="T87" fmla="*/ 1662 h 3888"/>
                <a:gd name="T88" fmla="*/ 292 w 3002"/>
                <a:gd name="T89" fmla="*/ 1461 h 3888"/>
                <a:gd name="T90" fmla="*/ 341 w 3002"/>
                <a:gd name="T91" fmla="*/ 1267 h 3888"/>
                <a:gd name="T92" fmla="*/ 477 w 3002"/>
                <a:gd name="T93" fmla="*/ 1115 h 3888"/>
                <a:gd name="T94" fmla="*/ 563 w 3002"/>
                <a:gd name="T95" fmla="*/ 906 h 3888"/>
                <a:gd name="T96" fmla="*/ 769 w 3002"/>
                <a:gd name="T97" fmla="*/ 577 h 3888"/>
                <a:gd name="T98" fmla="*/ 961 w 3002"/>
                <a:gd name="T99" fmla="*/ 464 h 3888"/>
                <a:gd name="T100" fmla="*/ 1231 w 3002"/>
                <a:gd name="T101" fmla="*/ 425 h 3888"/>
                <a:gd name="T102" fmla="*/ 1487 w 3002"/>
                <a:gd name="T103" fmla="*/ 499 h 3888"/>
                <a:gd name="T104" fmla="*/ 1678 w 3002"/>
                <a:gd name="T105" fmla="*/ 652 h 3888"/>
                <a:gd name="T106" fmla="*/ 1926 w 3002"/>
                <a:gd name="T107" fmla="*/ 602 h 3888"/>
                <a:gd name="T108" fmla="*/ 2162 w 3002"/>
                <a:gd name="T109" fmla="*/ 666 h 3888"/>
                <a:gd name="T110" fmla="*/ 2347 w 3002"/>
                <a:gd name="T111" fmla="*/ 836 h 3888"/>
                <a:gd name="T112" fmla="*/ 2433 w 3002"/>
                <a:gd name="T113" fmla="*/ 1058 h 3888"/>
                <a:gd name="T114" fmla="*/ 2407 w 3002"/>
                <a:gd name="T115" fmla="*/ 1311 h 3888"/>
                <a:gd name="T116" fmla="*/ 2265 w 3002"/>
                <a:gd name="T117" fmla="*/ 1525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2" h="3888">
                  <a:moveTo>
                    <a:pt x="2915" y="1871"/>
                  </a:moveTo>
                  <a:lnTo>
                    <a:pt x="2915" y="1871"/>
                  </a:lnTo>
                  <a:lnTo>
                    <a:pt x="2846" y="1750"/>
                  </a:lnTo>
                  <a:lnTo>
                    <a:pt x="2813" y="1689"/>
                  </a:lnTo>
                  <a:lnTo>
                    <a:pt x="2782" y="1628"/>
                  </a:lnTo>
                  <a:lnTo>
                    <a:pt x="2767" y="1600"/>
                  </a:lnTo>
                  <a:lnTo>
                    <a:pt x="2754" y="1570"/>
                  </a:lnTo>
                  <a:lnTo>
                    <a:pt x="2743" y="1543"/>
                  </a:lnTo>
                  <a:lnTo>
                    <a:pt x="2734" y="1516"/>
                  </a:lnTo>
                  <a:lnTo>
                    <a:pt x="2724" y="1490"/>
                  </a:lnTo>
                  <a:lnTo>
                    <a:pt x="2718" y="1465"/>
                  </a:lnTo>
                  <a:lnTo>
                    <a:pt x="2713" y="1440"/>
                  </a:lnTo>
                  <a:lnTo>
                    <a:pt x="2710" y="1418"/>
                  </a:lnTo>
                  <a:lnTo>
                    <a:pt x="2710" y="1418"/>
                  </a:lnTo>
                  <a:lnTo>
                    <a:pt x="2710" y="1398"/>
                  </a:lnTo>
                  <a:lnTo>
                    <a:pt x="2713" y="1374"/>
                  </a:lnTo>
                  <a:lnTo>
                    <a:pt x="2717" y="1351"/>
                  </a:lnTo>
                  <a:lnTo>
                    <a:pt x="2722" y="1325"/>
                  </a:lnTo>
                  <a:lnTo>
                    <a:pt x="2732" y="1269"/>
                  </a:lnTo>
                  <a:lnTo>
                    <a:pt x="2737" y="1238"/>
                  </a:lnTo>
                  <a:lnTo>
                    <a:pt x="2741" y="1204"/>
                  </a:lnTo>
                  <a:lnTo>
                    <a:pt x="2744" y="1168"/>
                  </a:lnTo>
                  <a:lnTo>
                    <a:pt x="2744" y="1129"/>
                  </a:lnTo>
                  <a:lnTo>
                    <a:pt x="2741" y="1086"/>
                  </a:lnTo>
                  <a:lnTo>
                    <a:pt x="2739" y="1063"/>
                  </a:lnTo>
                  <a:lnTo>
                    <a:pt x="2735" y="1040"/>
                  </a:lnTo>
                  <a:lnTo>
                    <a:pt x="2731" y="1016"/>
                  </a:lnTo>
                  <a:lnTo>
                    <a:pt x="2726" y="990"/>
                  </a:lnTo>
                  <a:lnTo>
                    <a:pt x="2719" y="965"/>
                  </a:lnTo>
                  <a:lnTo>
                    <a:pt x="2712" y="937"/>
                  </a:lnTo>
                  <a:lnTo>
                    <a:pt x="2702" y="909"/>
                  </a:lnTo>
                  <a:lnTo>
                    <a:pt x="2692" y="879"/>
                  </a:lnTo>
                  <a:lnTo>
                    <a:pt x="2680" y="848"/>
                  </a:lnTo>
                  <a:lnTo>
                    <a:pt x="2667" y="817"/>
                  </a:lnTo>
                  <a:lnTo>
                    <a:pt x="2667" y="817"/>
                  </a:lnTo>
                  <a:lnTo>
                    <a:pt x="2639" y="751"/>
                  </a:lnTo>
                  <a:lnTo>
                    <a:pt x="2622" y="717"/>
                  </a:lnTo>
                  <a:lnTo>
                    <a:pt x="2605" y="682"/>
                  </a:lnTo>
                  <a:lnTo>
                    <a:pt x="2587" y="648"/>
                  </a:lnTo>
                  <a:lnTo>
                    <a:pt x="2568" y="613"/>
                  </a:lnTo>
                  <a:lnTo>
                    <a:pt x="2546" y="578"/>
                  </a:lnTo>
                  <a:lnTo>
                    <a:pt x="2523" y="543"/>
                  </a:lnTo>
                  <a:lnTo>
                    <a:pt x="2499" y="508"/>
                  </a:lnTo>
                  <a:lnTo>
                    <a:pt x="2473" y="474"/>
                  </a:lnTo>
                  <a:lnTo>
                    <a:pt x="2446" y="439"/>
                  </a:lnTo>
                  <a:lnTo>
                    <a:pt x="2416" y="406"/>
                  </a:lnTo>
                  <a:lnTo>
                    <a:pt x="2383" y="373"/>
                  </a:lnTo>
                  <a:lnTo>
                    <a:pt x="2350" y="341"/>
                  </a:lnTo>
                  <a:lnTo>
                    <a:pt x="2315" y="310"/>
                  </a:lnTo>
                  <a:lnTo>
                    <a:pt x="2277" y="279"/>
                  </a:lnTo>
                  <a:lnTo>
                    <a:pt x="2236" y="249"/>
                  </a:lnTo>
                  <a:lnTo>
                    <a:pt x="2194" y="220"/>
                  </a:lnTo>
                  <a:lnTo>
                    <a:pt x="2149" y="193"/>
                  </a:lnTo>
                  <a:lnTo>
                    <a:pt x="2101" y="167"/>
                  </a:lnTo>
                  <a:lnTo>
                    <a:pt x="2050" y="143"/>
                  </a:lnTo>
                  <a:lnTo>
                    <a:pt x="1997" y="119"/>
                  </a:lnTo>
                  <a:lnTo>
                    <a:pt x="1940" y="99"/>
                  </a:lnTo>
                  <a:lnTo>
                    <a:pt x="1882" y="79"/>
                  </a:lnTo>
                  <a:lnTo>
                    <a:pt x="1819" y="61"/>
                  </a:lnTo>
                  <a:lnTo>
                    <a:pt x="1753" y="45"/>
                  </a:lnTo>
                  <a:lnTo>
                    <a:pt x="1686" y="31"/>
                  </a:lnTo>
                  <a:lnTo>
                    <a:pt x="1613" y="21"/>
                  </a:lnTo>
                  <a:lnTo>
                    <a:pt x="1538" y="12"/>
                  </a:lnTo>
                  <a:lnTo>
                    <a:pt x="1459" y="5"/>
                  </a:lnTo>
                  <a:lnTo>
                    <a:pt x="1377" y="1"/>
                  </a:lnTo>
                  <a:lnTo>
                    <a:pt x="1290" y="0"/>
                  </a:lnTo>
                  <a:lnTo>
                    <a:pt x="1290" y="0"/>
                  </a:lnTo>
                  <a:lnTo>
                    <a:pt x="1251" y="0"/>
                  </a:lnTo>
                  <a:lnTo>
                    <a:pt x="1212" y="1"/>
                  </a:lnTo>
                  <a:lnTo>
                    <a:pt x="1174" y="4"/>
                  </a:lnTo>
                  <a:lnTo>
                    <a:pt x="1136" y="6"/>
                  </a:lnTo>
                  <a:lnTo>
                    <a:pt x="1098" y="12"/>
                  </a:lnTo>
                  <a:lnTo>
                    <a:pt x="1062" y="16"/>
                  </a:lnTo>
                  <a:lnTo>
                    <a:pt x="1027" y="22"/>
                  </a:lnTo>
                  <a:lnTo>
                    <a:pt x="992" y="29"/>
                  </a:lnTo>
                  <a:lnTo>
                    <a:pt x="957" y="36"/>
                  </a:lnTo>
                  <a:lnTo>
                    <a:pt x="923" y="44"/>
                  </a:lnTo>
                  <a:lnTo>
                    <a:pt x="890" y="53"/>
                  </a:lnTo>
                  <a:lnTo>
                    <a:pt x="857" y="64"/>
                  </a:lnTo>
                  <a:lnTo>
                    <a:pt x="826" y="74"/>
                  </a:lnTo>
                  <a:lnTo>
                    <a:pt x="795" y="86"/>
                  </a:lnTo>
                  <a:lnTo>
                    <a:pt x="764" y="99"/>
                  </a:lnTo>
                  <a:lnTo>
                    <a:pt x="734" y="111"/>
                  </a:lnTo>
                  <a:lnTo>
                    <a:pt x="704" y="124"/>
                  </a:lnTo>
                  <a:lnTo>
                    <a:pt x="676" y="139"/>
                  </a:lnTo>
                  <a:lnTo>
                    <a:pt x="648" y="154"/>
                  </a:lnTo>
                  <a:lnTo>
                    <a:pt x="620" y="170"/>
                  </a:lnTo>
                  <a:lnTo>
                    <a:pt x="594" y="185"/>
                  </a:lnTo>
                  <a:lnTo>
                    <a:pt x="567" y="202"/>
                  </a:lnTo>
                  <a:lnTo>
                    <a:pt x="542" y="219"/>
                  </a:lnTo>
                  <a:lnTo>
                    <a:pt x="517" y="237"/>
                  </a:lnTo>
                  <a:lnTo>
                    <a:pt x="493" y="257"/>
                  </a:lnTo>
                  <a:lnTo>
                    <a:pt x="468" y="275"/>
                  </a:lnTo>
                  <a:lnTo>
                    <a:pt x="446" y="294"/>
                  </a:lnTo>
                  <a:lnTo>
                    <a:pt x="423" y="315"/>
                  </a:lnTo>
                  <a:lnTo>
                    <a:pt x="380" y="357"/>
                  </a:lnTo>
                  <a:lnTo>
                    <a:pt x="340" y="401"/>
                  </a:lnTo>
                  <a:lnTo>
                    <a:pt x="301" y="445"/>
                  </a:lnTo>
                  <a:lnTo>
                    <a:pt x="265" y="491"/>
                  </a:lnTo>
                  <a:lnTo>
                    <a:pt x="231" y="541"/>
                  </a:lnTo>
                  <a:lnTo>
                    <a:pt x="200" y="590"/>
                  </a:lnTo>
                  <a:lnTo>
                    <a:pt x="171" y="640"/>
                  </a:lnTo>
                  <a:lnTo>
                    <a:pt x="145" y="692"/>
                  </a:lnTo>
                  <a:lnTo>
                    <a:pt x="121" y="744"/>
                  </a:lnTo>
                  <a:lnTo>
                    <a:pt x="99" y="797"/>
                  </a:lnTo>
                  <a:lnTo>
                    <a:pt x="79" y="852"/>
                  </a:lnTo>
                  <a:lnTo>
                    <a:pt x="61" y="906"/>
                  </a:lnTo>
                  <a:lnTo>
                    <a:pt x="47" y="961"/>
                  </a:lnTo>
                  <a:lnTo>
                    <a:pt x="34" y="1015"/>
                  </a:lnTo>
                  <a:lnTo>
                    <a:pt x="23" y="1071"/>
                  </a:lnTo>
                  <a:lnTo>
                    <a:pt x="14" y="1125"/>
                  </a:lnTo>
                  <a:lnTo>
                    <a:pt x="8" y="1181"/>
                  </a:lnTo>
                  <a:lnTo>
                    <a:pt x="4" y="1235"/>
                  </a:lnTo>
                  <a:lnTo>
                    <a:pt x="4" y="1235"/>
                  </a:lnTo>
                  <a:lnTo>
                    <a:pt x="3" y="1280"/>
                  </a:lnTo>
                  <a:lnTo>
                    <a:pt x="1" y="1324"/>
                  </a:lnTo>
                  <a:lnTo>
                    <a:pt x="0" y="1366"/>
                  </a:lnTo>
                  <a:lnTo>
                    <a:pt x="1" y="1408"/>
                  </a:lnTo>
                  <a:lnTo>
                    <a:pt x="3" y="1448"/>
                  </a:lnTo>
                  <a:lnTo>
                    <a:pt x="4" y="1488"/>
                  </a:lnTo>
                  <a:lnTo>
                    <a:pt x="6" y="1527"/>
                  </a:lnTo>
                  <a:lnTo>
                    <a:pt x="10" y="1565"/>
                  </a:lnTo>
                  <a:lnTo>
                    <a:pt x="19" y="1639"/>
                  </a:lnTo>
                  <a:lnTo>
                    <a:pt x="31" y="1707"/>
                  </a:lnTo>
                  <a:lnTo>
                    <a:pt x="45" y="1774"/>
                  </a:lnTo>
                  <a:lnTo>
                    <a:pt x="61" y="1837"/>
                  </a:lnTo>
                  <a:lnTo>
                    <a:pt x="79" y="1897"/>
                  </a:lnTo>
                  <a:lnTo>
                    <a:pt x="99" y="1954"/>
                  </a:lnTo>
                  <a:lnTo>
                    <a:pt x="119" y="2008"/>
                  </a:lnTo>
                  <a:lnTo>
                    <a:pt x="141" y="2060"/>
                  </a:lnTo>
                  <a:lnTo>
                    <a:pt x="165" y="2108"/>
                  </a:lnTo>
                  <a:lnTo>
                    <a:pt x="188" y="2155"/>
                  </a:lnTo>
                  <a:lnTo>
                    <a:pt x="213" y="2199"/>
                  </a:lnTo>
                  <a:lnTo>
                    <a:pt x="237" y="2242"/>
                  </a:lnTo>
                  <a:lnTo>
                    <a:pt x="263" y="2282"/>
                  </a:lnTo>
                  <a:lnTo>
                    <a:pt x="288" y="2319"/>
                  </a:lnTo>
                  <a:lnTo>
                    <a:pt x="337" y="2391"/>
                  </a:lnTo>
                  <a:lnTo>
                    <a:pt x="383" y="2457"/>
                  </a:lnTo>
                  <a:lnTo>
                    <a:pt x="424" y="2518"/>
                  </a:lnTo>
                  <a:lnTo>
                    <a:pt x="443" y="2546"/>
                  </a:lnTo>
                  <a:lnTo>
                    <a:pt x="460" y="2575"/>
                  </a:lnTo>
                  <a:lnTo>
                    <a:pt x="475" y="2602"/>
                  </a:lnTo>
                  <a:lnTo>
                    <a:pt x="488" y="2629"/>
                  </a:lnTo>
                  <a:lnTo>
                    <a:pt x="498" y="2656"/>
                  </a:lnTo>
                  <a:lnTo>
                    <a:pt x="504" y="2682"/>
                  </a:lnTo>
                  <a:lnTo>
                    <a:pt x="510" y="2710"/>
                  </a:lnTo>
                  <a:lnTo>
                    <a:pt x="511" y="2723"/>
                  </a:lnTo>
                  <a:lnTo>
                    <a:pt x="511" y="2735"/>
                  </a:lnTo>
                  <a:lnTo>
                    <a:pt x="511" y="2735"/>
                  </a:lnTo>
                  <a:lnTo>
                    <a:pt x="511" y="2786"/>
                  </a:lnTo>
                  <a:lnTo>
                    <a:pt x="508" y="2835"/>
                  </a:lnTo>
                  <a:lnTo>
                    <a:pt x="504" y="2885"/>
                  </a:lnTo>
                  <a:lnTo>
                    <a:pt x="499" y="2934"/>
                  </a:lnTo>
                  <a:lnTo>
                    <a:pt x="493" y="2980"/>
                  </a:lnTo>
                  <a:lnTo>
                    <a:pt x="486" y="3028"/>
                  </a:lnTo>
                  <a:lnTo>
                    <a:pt x="471" y="3119"/>
                  </a:lnTo>
                  <a:lnTo>
                    <a:pt x="453" y="3207"/>
                  </a:lnTo>
                  <a:lnTo>
                    <a:pt x="434" y="3292"/>
                  </a:lnTo>
                  <a:lnTo>
                    <a:pt x="418" y="3369"/>
                  </a:lnTo>
                  <a:lnTo>
                    <a:pt x="403" y="3443"/>
                  </a:lnTo>
                  <a:lnTo>
                    <a:pt x="396" y="3443"/>
                  </a:lnTo>
                  <a:lnTo>
                    <a:pt x="396" y="3443"/>
                  </a:lnTo>
                  <a:lnTo>
                    <a:pt x="373" y="3443"/>
                  </a:lnTo>
                  <a:lnTo>
                    <a:pt x="353" y="3447"/>
                  </a:lnTo>
                  <a:lnTo>
                    <a:pt x="333" y="3452"/>
                  </a:lnTo>
                  <a:lnTo>
                    <a:pt x="314" y="3459"/>
                  </a:lnTo>
                  <a:lnTo>
                    <a:pt x="296" y="3468"/>
                  </a:lnTo>
                  <a:lnTo>
                    <a:pt x="279" y="3478"/>
                  </a:lnTo>
                  <a:lnTo>
                    <a:pt x="262" y="3490"/>
                  </a:lnTo>
                  <a:lnTo>
                    <a:pt x="248" y="3504"/>
                  </a:lnTo>
                  <a:lnTo>
                    <a:pt x="235" y="3519"/>
                  </a:lnTo>
                  <a:lnTo>
                    <a:pt x="222" y="3535"/>
                  </a:lnTo>
                  <a:lnTo>
                    <a:pt x="211" y="3552"/>
                  </a:lnTo>
                  <a:lnTo>
                    <a:pt x="202" y="3570"/>
                  </a:lnTo>
                  <a:lnTo>
                    <a:pt x="196" y="3590"/>
                  </a:lnTo>
                  <a:lnTo>
                    <a:pt x="191" y="3609"/>
                  </a:lnTo>
                  <a:lnTo>
                    <a:pt x="187" y="3630"/>
                  </a:lnTo>
                  <a:lnTo>
                    <a:pt x="187" y="3652"/>
                  </a:lnTo>
                  <a:lnTo>
                    <a:pt x="187" y="3805"/>
                  </a:lnTo>
                  <a:lnTo>
                    <a:pt x="187" y="3805"/>
                  </a:lnTo>
                  <a:lnTo>
                    <a:pt x="187" y="3814"/>
                  </a:lnTo>
                  <a:lnTo>
                    <a:pt x="188" y="3822"/>
                  </a:lnTo>
                  <a:lnTo>
                    <a:pt x="191" y="3830"/>
                  </a:lnTo>
                  <a:lnTo>
                    <a:pt x="193" y="3837"/>
                  </a:lnTo>
                  <a:lnTo>
                    <a:pt x="196" y="3845"/>
                  </a:lnTo>
                  <a:lnTo>
                    <a:pt x="201" y="3852"/>
                  </a:lnTo>
                  <a:lnTo>
                    <a:pt x="211" y="3865"/>
                  </a:lnTo>
                  <a:lnTo>
                    <a:pt x="223" y="3874"/>
                  </a:lnTo>
                  <a:lnTo>
                    <a:pt x="230" y="3879"/>
                  </a:lnTo>
                  <a:lnTo>
                    <a:pt x="237" y="3882"/>
                  </a:lnTo>
                  <a:lnTo>
                    <a:pt x="245" y="3885"/>
                  </a:lnTo>
                  <a:lnTo>
                    <a:pt x="253" y="3887"/>
                  </a:lnTo>
                  <a:lnTo>
                    <a:pt x="262" y="3888"/>
                  </a:lnTo>
                  <a:lnTo>
                    <a:pt x="270" y="3888"/>
                  </a:lnTo>
                  <a:lnTo>
                    <a:pt x="1926" y="3888"/>
                  </a:lnTo>
                  <a:lnTo>
                    <a:pt x="1926" y="3888"/>
                  </a:lnTo>
                  <a:lnTo>
                    <a:pt x="1935" y="3888"/>
                  </a:lnTo>
                  <a:lnTo>
                    <a:pt x="1943" y="3887"/>
                  </a:lnTo>
                  <a:lnTo>
                    <a:pt x="1952" y="3885"/>
                  </a:lnTo>
                  <a:lnTo>
                    <a:pt x="1959" y="3882"/>
                  </a:lnTo>
                  <a:lnTo>
                    <a:pt x="1966" y="3879"/>
                  </a:lnTo>
                  <a:lnTo>
                    <a:pt x="1974" y="3874"/>
                  </a:lnTo>
                  <a:lnTo>
                    <a:pt x="1985" y="3865"/>
                  </a:lnTo>
                  <a:lnTo>
                    <a:pt x="1996" y="3852"/>
                  </a:lnTo>
                  <a:lnTo>
                    <a:pt x="2000" y="3845"/>
                  </a:lnTo>
                  <a:lnTo>
                    <a:pt x="2003" y="3837"/>
                  </a:lnTo>
                  <a:lnTo>
                    <a:pt x="2006" y="3830"/>
                  </a:lnTo>
                  <a:lnTo>
                    <a:pt x="2009" y="3822"/>
                  </a:lnTo>
                  <a:lnTo>
                    <a:pt x="2010" y="3814"/>
                  </a:lnTo>
                  <a:lnTo>
                    <a:pt x="2010" y="3805"/>
                  </a:lnTo>
                  <a:lnTo>
                    <a:pt x="2010" y="3652"/>
                  </a:lnTo>
                  <a:lnTo>
                    <a:pt x="2010" y="3652"/>
                  </a:lnTo>
                  <a:lnTo>
                    <a:pt x="2009" y="3631"/>
                  </a:lnTo>
                  <a:lnTo>
                    <a:pt x="2006" y="3611"/>
                  </a:lnTo>
                  <a:lnTo>
                    <a:pt x="2001" y="3591"/>
                  </a:lnTo>
                  <a:lnTo>
                    <a:pt x="1994" y="3572"/>
                  </a:lnTo>
                  <a:lnTo>
                    <a:pt x="1985" y="3554"/>
                  </a:lnTo>
                  <a:lnTo>
                    <a:pt x="1975" y="3537"/>
                  </a:lnTo>
                  <a:lnTo>
                    <a:pt x="1963" y="3521"/>
                  </a:lnTo>
                  <a:lnTo>
                    <a:pt x="1950" y="3506"/>
                  </a:lnTo>
                  <a:lnTo>
                    <a:pt x="1936" y="3493"/>
                  </a:lnTo>
                  <a:lnTo>
                    <a:pt x="1919" y="3480"/>
                  </a:lnTo>
                  <a:lnTo>
                    <a:pt x="1902" y="3469"/>
                  </a:lnTo>
                  <a:lnTo>
                    <a:pt x="1885" y="3460"/>
                  </a:lnTo>
                  <a:lnTo>
                    <a:pt x="1866" y="3454"/>
                  </a:lnTo>
                  <a:lnTo>
                    <a:pt x="1847" y="3449"/>
                  </a:lnTo>
                  <a:lnTo>
                    <a:pt x="1826" y="3445"/>
                  </a:lnTo>
                  <a:lnTo>
                    <a:pt x="1805" y="3443"/>
                  </a:lnTo>
                  <a:lnTo>
                    <a:pt x="1805" y="3443"/>
                  </a:lnTo>
                  <a:lnTo>
                    <a:pt x="1806" y="3415"/>
                  </a:lnTo>
                  <a:lnTo>
                    <a:pt x="1809" y="3386"/>
                  </a:lnTo>
                  <a:lnTo>
                    <a:pt x="1813" y="3359"/>
                  </a:lnTo>
                  <a:lnTo>
                    <a:pt x="1818" y="3333"/>
                  </a:lnTo>
                  <a:lnTo>
                    <a:pt x="1818" y="3333"/>
                  </a:lnTo>
                  <a:lnTo>
                    <a:pt x="1826" y="3305"/>
                  </a:lnTo>
                  <a:lnTo>
                    <a:pt x="1834" y="3277"/>
                  </a:lnTo>
                  <a:lnTo>
                    <a:pt x="1841" y="3253"/>
                  </a:lnTo>
                  <a:lnTo>
                    <a:pt x="1850" y="3228"/>
                  </a:lnTo>
                  <a:lnTo>
                    <a:pt x="1861" y="3206"/>
                  </a:lnTo>
                  <a:lnTo>
                    <a:pt x="1870" y="3185"/>
                  </a:lnTo>
                  <a:lnTo>
                    <a:pt x="1880" y="3166"/>
                  </a:lnTo>
                  <a:lnTo>
                    <a:pt x="1892" y="3148"/>
                  </a:lnTo>
                  <a:lnTo>
                    <a:pt x="1904" y="3131"/>
                  </a:lnTo>
                  <a:lnTo>
                    <a:pt x="1917" y="3117"/>
                  </a:lnTo>
                  <a:lnTo>
                    <a:pt x="1930" y="3102"/>
                  </a:lnTo>
                  <a:lnTo>
                    <a:pt x="1944" y="3089"/>
                  </a:lnTo>
                  <a:lnTo>
                    <a:pt x="1958" y="3078"/>
                  </a:lnTo>
                  <a:lnTo>
                    <a:pt x="1974" y="3067"/>
                  </a:lnTo>
                  <a:lnTo>
                    <a:pt x="1991" y="3058"/>
                  </a:lnTo>
                  <a:lnTo>
                    <a:pt x="2007" y="3051"/>
                  </a:lnTo>
                  <a:lnTo>
                    <a:pt x="2026" y="3044"/>
                  </a:lnTo>
                  <a:lnTo>
                    <a:pt x="2044" y="3038"/>
                  </a:lnTo>
                  <a:lnTo>
                    <a:pt x="2064" y="3032"/>
                  </a:lnTo>
                  <a:lnTo>
                    <a:pt x="2085" y="3028"/>
                  </a:lnTo>
                  <a:lnTo>
                    <a:pt x="2107" y="3026"/>
                  </a:lnTo>
                  <a:lnTo>
                    <a:pt x="2131" y="3025"/>
                  </a:lnTo>
                  <a:lnTo>
                    <a:pt x="2154" y="3023"/>
                  </a:lnTo>
                  <a:lnTo>
                    <a:pt x="2180" y="3023"/>
                  </a:lnTo>
                  <a:lnTo>
                    <a:pt x="2233" y="3025"/>
                  </a:lnTo>
                  <a:lnTo>
                    <a:pt x="2291" y="3030"/>
                  </a:lnTo>
                  <a:lnTo>
                    <a:pt x="2355" y="3038"/>
                  </a:lnTo>
                  <a:lnTo>
                    <a:pt x="2425" y="3049"/>
                  </a:lnTo>
                  <a:lnTo>
                    <a:pt x="2425" y="3049"/>
                  </a:lnTo>
                  <a:lnTo>
                    <a:pt x="2453" y="3053"/>
                  </a:lnTo>
                  <a:lnTo>
                    <a:pt x="2482" y="3056"/>
                  </a:lnTo>
                  <a:lnTo>
                    <a:pt x="2507" y="3056"/>
                  </a:lnTo>
                  <a:lnTo>
                    <a:pt x="2531" y="3056"/>
                  </a:lnTo>
                  <a:lnTo>
                    <a:pt x="2553" y="3053"/>
                  </a:lnTo>
                  <a:lnTo>
                    <a:pt x="2574" y="3051"/>
                  </a:lnTo>
                  <a:lnTo>
                    <a:pt x="2592" y="3045"/>
                  </a:lnTo>
                  <a:lnTo>
                    <a:pt x="2609" y="3039"/>
                  </a:lnTo>
                  <a:lnTo>
                    <a:pt x="2626" y="3032"/>
                  </a:lnTo>
                  <a:lnTo>
                    <a:pt x="2640" y="3025"/>
                  </a:lnTo>
                  <a:lnTo>
                    <a:pt x="2653" y="3016"/>
                  </a:lnTo>
                  <a:lnTo>
                    <a:pt x="2665" y="3005"/>
                  </a:lnTo>
                  <a:lnTo>
                    <a:pt x="2675" y="2995"/>
                  </a:lnTo>
                  <a:lnTo>
                    <a:pt x="2684" y="2984"/>
                  </a:lnTo>
                  <a:lnTo>
                    <a:pt x="2693" y="2971"/>
                  </a:lnTo>
                  <a:lnTo>
                    <a:pt x="2701" y="2960"/>
                  </a:lnTo>
                  <a:lnTo>
                    <a:pt x="2708" y="2947"/>
                  </a:lnTo>
                  <a:lnTo>
                    <a:pt x="2713" y="2933"/>
                  </a:lnTo>
                  <a:lnTo>
                    <a:pt x="2718" y="2920"/>
                  </a:lnTo>
                  <a:lnTo>
                    <a:pt x="2722" y="2905"/>
                  </a:lnTo>
                  <a:lnTo>
                    <a:pt x="2728" y="2877"/>
                  </a:lnTo>
                  <a:lnTo>
                    <a:pt x="2732" y="2848"/>
                  </a:lnTo>
                  <a:lnTo>
                    <a:pt x="2735" y="2820"/>
                  </a:lnTo>
                  <a:lnTo>
                    <a:pt x="2736" y="2793"/>
                  </a:lnTo>
                  <a:lnTo>
                    <a:pt x="2739" y="2745"/>
                  </a:lnTo>
                  <a:lnTo>
                    <a:pt x="2739" y="2745"/>
                  </a:lnTo>
                  <a:lnTo>
                    <a:pt x="2740" y="2725"/>
                  </a:lnTo>
                  <a:lnTo>
                    <a:pt x="2743" y="2708"/>
                  </a:lnTo>
                  <a:lnTo>
                    <a:pt x="2748" y="2694"/>
                  </a:lnTo>
                  <a:lnTo>
                    <a:pt x="2752" y="2682"/>
                  </a:lnTo>
                  <a:lnTo>
                    <a:pt x="2757" y="2672"/>
                  </a:lnTo>
                  <a:lnTo>
                    <a:pt x="2763" y="2663"/>
                  </a:lnTo>
                  <a:lnTo>
                    <a:pt x="2770" y="2656"/>
                  </a:lnTo>
                  <a:lnTo>
                    <a:pt x="2778" y="2650"/>
                  </a:lnTo>
                  <a:lnTo>
                    <a:pt x="2792" y="2640"/>
                  </a:lnTo>
                  <a:lnTo>
                    <a:pt x="2806" y="2630"/>
                  </a:lnTo>
                  <a:lnTo>
                    <a:pt x="2813" y="2624"/>
                  </a:lnTo>
                  <a:lnTo>
                    <a:pt x="2819" y="2619"/>
                  </a:lnTo>
                  <a:lnTo>
                    <a:pt x="2824" y="2611"/>
                  </a:lnTo>
                  <a:lnTo>
                    <a:pt x="2830" y="2602"/>
                  </a:lnTo>
                  <a:lnTo>
                    <a:pt x="2830" y="2602"/>
                  </a:lnTo>
                  <a:lnTo>
                    <a:pt x="2835" y="2590"/>
                  </a:lnTo>
                  <a:lnTo>
                    <a:pt x="2839" y="2580"/>
                  </a:lnTo>
                  <a:lnTo>
                    <a:pt x="2841" y="2570"/>
                  </a:lnTo>
                  <a:lnTo>
                    <a:pt x="2842" y="2560"/>
                  </a:lnTo>
                  <a:lnTo>
                    <a:pt x="2842" y="2550"/>
                  </a:lnTo>
                  <a:lnTo>
                    <a:pt x="2841" y="2542"/>
                  </a:lnTo>
                  <a:lnTo>
                    <a:pt x="2839" y="2533"/>
                  </a:lnTo>
                  <a:lnTo>
                    <a:pt x="2836" y="2525"/>
                  </a:lnTo>
                  <a:lnTo>
                    <a:pt x="2832" y="2519"/>
                  </a:lnTo>
                  <a:lnTo>
                    <a:pt x="2827" y="2512"/>
                  </a:lnTo>
                  <a:lnTo>
                    <a:pt x="2822" y="2506"/>
                  </a:lnTo>
                  <a:lnTo>
                    <a:pt x="2815" y="2501"/>
                  </a:lnTo>
                  <a:lnTo>
                    <a:pt x="2802" y="2490"/>
                  </a:lnTo>
                  <a:lnTo>
                    <a:pt x="2785" y="2484"/>
                  </a:lnTo>
                  <a:lnTo>
                    <a:pt x="2785" y="2484"/>
                  </a:lnTo>
                  <a:lnTo>
                    <a:pt x="2810" y="2480"/>
                  </a:lnTo>
                  <a:lnTo>
                    <a:pt x="2822" y="2477"/>
                  </a:lnTo>
                  <a:lnTo>
                    <a:pt x="2827" y="2475"/>
                  </a:lnTo>
                  <a:lnTo>
                    <a:pt x="2832" y="2471"/>
                  </a:lnTo>
                  <a:lnTo>
                    <a:pt x="2837" y="2467"/>
                  </a:lnTo>
                  <a:lnTo>
                    <a:pt x="2841" y="2462"/>
                  </a:lnTo>
                  <a:lnTo>
                    <a:pt x="2844" y="2455"/>
                  </a:lnTo>
                  <a:lnTo>
                    <a:pt x="2846" y="2448"/>
                  </a:lnTo>
                  <a:lnTo>
                    <a:pt x="2848" y="2437"/>
                  </a:lnTo>
                  <a:lnTo>
                    <a:pt x="2848" y="2427"/>
                  </a:lnTo>
                  <a:lnTo>
                    <a:pt x="2846" y="2414"/>
                  </a:lnTo>
                  <a:lnTo>
                    <a:pt x="2844" y="2400"/>
                  </a:lnTo>
                  <a:lnTo>
                    <a:pt x="2844" y="2400"/>
                  </a:lnTo>
                  <a:lnTo>
                    <a:pt x="2840" y="2384"/>
                  </a:lnTo>
                  <a:lnTo>
                    <a:pt x="2835" y="2370"/>
                  </a:lnTo>
                  <a:lnTo>
                    <a:pt x="2824" y="2340"/>
                  </a:lnTo>
                  <a:lnTo>
                    <a:pt x="2820" y="2326"/>
                  </a:lnTo>
                  <a:lnTo>
                    <a:pt x="2815" y="2310"/>
                  </a:lnTo>
                  <a:lnTo>
                    <a:pt x="2813" y="2295"/>
                  </a:lnTo>
                  <a:lnTo>
                    <a:pt x="2811" y="2280"/>
                  </a:lnTo>
                  <a:lnTo>
                    <a:pt x="2813" y="2265"/>
                  </a:lnTo>
                  <a:lnTo>
                    <a:pt x="2817" y="2249"/>
                  </a:lnTo>
                  <a:lnTo>
                    <a:pt x="2823" y="2235"/>
                  </a:lnTo>
                  <a:lnTo>
                    <a:pt x="2827" y="2227"/>
                  </a:lnTo>
                  <a:lnTo>
                    <a:pt x="2832" y="2219"/>
                  </a:lnTo>
                  <a:lnTo>
                    <a:pt x="2839" y="2212"/>
                  </a:lnTo>
                  <a:lnTo>
                    <a:pt x="2846" y="2205"/>
                  </a:lnTo>
                  <a:lnTo>
                    <a:pt x="2865" y="2190"/>
                  </a:lnTo>
                  <a:lnTo>
                    <a:pt x="2888" y="2175"/>
                  </a:lnTo>
                  <a:lnTo>
                    <a:pt x="2915" y="2161"/>
                  </a:lnTo>
                  <a:lnTo>
                    <a:pt x="2915" y="2161"/>
                  </a:lnTo>
                  <a:lnTo>
                    <a:pt x="2936" y="2151"/>
                  </a:lnTo>
                  <a:lnTo>
                    <a:pt x="2954" y="2140"/>
                  </a:lnTo>
                  <a:lnTo>
                    <a:pt x="2970" y="2130"/>
                  </a:lnTo>
                  <a:lnTo>
                    <a:pt x="2981" y="2120"/>
                  </a:lnTo>
                  <a:lnTo>
                    <a:pt x="2992" y="2108"/>
                  </a:lnTo>
                  <a:lnTo>
                    <a:pt x="2998" y="2095"/>
                  </a:lnTo>
                  <a:lnTo>
                    <a:pt x="3001" y="2082"/>
                  </a:lnTo>
                  <a:lnTo>
                    <a:pt x="3002" y="2068"/>
                  </a:lnTo>
                  <a:lnTo>
                    <a:pt x="3001" y="2051"/>
                  </a:lnTo>
                  <a:lnTo>
                    <a:pt x="2996" y="2033"/>
                  </a:lnTo>
                  <a:lnTo>
                    <a:pt x="2989" y="2013"/>
                  </a:lnTo>
                  <a:lnTo>
                    <a:pt x="2980" y="1990"/>
                  </a:lnTo>
                  <a:lnTo>
                    <a:pt x="2967" y="1965"/>
                  </a:lnTo>
                  <a:lnTo>
                    <a:pt x="2953" y="1937"/>
                  </a:lnTo>
                  <a:lnTo>
                    <a:pt x="2915" y="1871"/>
                  </a:lnTo>
                  <a:lnTo>
                    <a:pt x="2915" y="1871"/>
                  </a:lnTo>
                  <a:close/>
                  <a:moveTo>
                    <a:pt x="2157" y="1601"/>
                  </a:moveTo>
                  <a:lnTo>
                    <a:pt x="2157" y="1601"/>
                  </a:lnTo>
                  <a:lnTo>
                    <a:pt x="2121" y="1618"/>
                  </a:lnTo>
                  <a:lnTo>
                    <a:pt x="2086" y="1632"/>
                  </a:lnTo>
                  <a:lnTo>
                    <a:pt x="2050" y="1644"/>
                  </a:lnTo>
                  <a:lnTo>
                    <a:pt x="2014" y="1653"/>
                  </a:lnTo>
                  <a:lnTo>
                    <a:pt x="2014" y="1653"/>
                  </a:lnTo>
                  <a:lnTo>
                    <a:pt x="2005" y="1685"/>
                  </a:lnTo>
                  <a:lnTo>
                    <a:pt x="1993" y="1716"/>
                  </a:lnTo>
                  <a:lnTo>
                    <a:pt x="1980" y="1749"/>
                  </a:lnTo>
                  <a:lnTo>
                    <a:pt x="1966" y="1779"/>
                  </a:lnTo>
                  <a:lnTo>
                    <a:pt x="1950" y="1809"/>
                  </a:lnTo>
                  <a:lnTo>
                    <a:pt x="1932" y="1838"/>
                  </a:lnTo>
                  <a:lnTo>
                    <a:pt x="1913" y="1866"/>
                  </a:lnTo>
                  <a:lnTo>
                    <a:pt x="1893" y="1894"/>
                  </a:lnTo>
                  <a:lnTo>
                    <a:pt x="1871" y="1920"/>
                  </a:lnTo>
                  <a:lnTo>
                    <a:pt x="1848" y="1946"/>
                  </a:lnTo>
                  <a:lnTo>
                    <a:pt x="1823" y="1969"/>
                  </a:lnTo>
                  <a:lnTo>
                    <a:pt x="1797" y="1993"/>
                  </a:lnTo>
                  <a:lnTo>
                    <a:pt x="1769" y="2015"/>
                  </a:lnTo>
                  <a:lnTo>
                    <a:pt x="1740" y="2035"/>
                  </a:lnTo>
                  <a:lnTo>
                    <a:pt x="1710" y="2055"/>
                  </a:lnTo>
                  <a:lnTo>
                    <a:pt x="1679" y="2073"/>
                  </a:lnTo>
                  <a:lnTo>
                    <a:pt x="1679" y="2073"/>
                  </a:lnTo>
                  <a:lnTo>
                    <a:pt x="1649" y="2087"/>
                  </a:lnTo>
                  <a:lnTo>
                    <a:pt x="1621" y="2100"/>
                  </a:lnTo>
                  <a:lnTo>
                    <a:pt x="1591" y="2112"/>
                  </a:lnTo>
                  <a:lnTo>
                    <a:pt x="1563" y="2122"/>
                  </a:lnTo>
                  <a:lnTo>
                    <a:pt x="1533" y="2131"/>
                  </a:lnTo>
                  <a:lnTo>
                    <a:pt x="1503" y="2138"/>
                  </a:lnTo>
                  <a:lnTo>
                    <a:pt x="1472" y="2144"/>
                  </a:lnTo>
                  <a:lnTo>
                    <a:pt x="1442" y="2148"/>
                  </a:lnTo>
                  <a:lnTo>
                    <a:pt x="1412" y="2152"/>
                  </a:lnTo>
                  <a:lnTo>
                    <a:pt x="1381" y="2153"/>
                  </a:lnTo>
                  <a:lnTo>
                    <a:pt x="1351" y="2153"/>
                  </a:lnTo>
                  <a:lnTo>
                    <a:pt x="1321" y="2152"/>
                  </a:lnTo>
                  <a:lnTo>
                    <a:pt x="1292" y="2151"/>
                  </a:lnTo>
                  <a:lnTo>
                    <a:pt x="1262" y="2147"/>
                  </a:lnTo>
                  <a:lnTo>
                    <a:pt x="1232" y="2142"/>
                  </a:lnTo>
                  <a:lnTo>
                    <a:pt x="1202" y="2135"/>
                  </a:lnTo>
                  <a:lnTo>
                    <a:pt x="1174" y="2129"/>
                  </a:lnTo>
                  <a:lnTo>
                    <a:pt x="1145" y="2120"/>
                  </a:lnTo>
                  <a:lnTo>
                    <a:pt x="1117" y="2109"/>
                  </a:lnTo>
                  <a:lnTo>
                    <a:pt x="1089" y="2099"/>
                  </a:lnTo>
                  <a:lnTo>
                    <a:pt x="1062" y="2086"/>
                  </a:lnTo>
                  <a:lnTo>
                    <a:pt x="1035" y="2073"/>
                  </a:lnTo>
                  <a:lnTo>
                    <a:pt x="1009" y="2057"/>
                  </a:lnTo>
                  <a:lnTo>
                    <a:pt x="983" y="2042"/>
                  </a:lnTo>
                  <a:lnTo>
                    <a:pt x="958" y="2025"/>
                  </a:lnTo>
                  <a:lnTo>
                    <a:pt x="934" y="2007"/>
                  </a:lnTo>
                  <a:lnTo>
                    <a:pt x="910" y="1987"/>
                  </a:lnTo>
                  <a:lnTo>
                    <a:pt x="888" y="1967"/>
                  </a:lnTo>
                  <a:lnTo>
                    <a:pt x="866" y="1945"/>
                  </a:lnTo>
                  <a:lnTo>
                    <a:pt x="845" y="1923"/>
                  </a:lnTo>
                  <a:lnTo>
                    <a:pt x="825" y="1898"/>
                  </a:lnTo>
                  <a:lnTo>
                    <a:pt x="807" y="1873"/>
                  </a:lnTo>
                  <a:lnTo>
                    <a:pt x="807" y="1873"/>
                  </a:lnTo>
                  <a:lnTo>
                    <a:pt x="772" y="1880"/>
                  </a:lnTo>
                  <a:lnTo>
                    <a:pt x="738" y="1884"/>
                  </a:lnTo>
                  <a:lnTo>
                    <a:pt x="704" y="1884"/>
                  </a:lnTo>
                  <a:lnTo>
                    <a:pt x="670" y="1882"/>
                  </a:lnTo>
                  <a:lnTo>
                    <a:pt x="637" y="1877"/>
                  </a:lnTo>
                  <a:lnTo>
                    <a:pt x="604" y="1869"/>
                  </a:lnTo>
                  <a:lnTo>
                    <a:pt x="572" y="1860"/>
                  </a:lnTo>
                  <a:lnTo>
                    <a:pt x="541" y="1847"/>
                  </a:lnTo>
                  <a:lnTo>
                    <a:pt x="511" y="1832"/>
                  </a:lnTo>
                  <a:lnTo>
                    <a:pt x="481" y="1815"/>
                  </a:lnTo>
                  <a:lnTo>
                    <a:pt x="454" y="1796"/>
                  </a:lnTo>
                  <a:lnTo>
                    <a:pt x="428" y="1774"/>
                  </a:lnTo>
                  <a:lnTo>
                    <a:pt x="403" y="1749"/>
                  </a:lnTo>
                  <a:lnTo>
                    <a:pt x="381" y="1722"/>
                  </a:lnTo>
                  <a:lnTo>
                    <a:pt x="360" y="1693"/>
                  </a:lnTo>
                  <a:lnTo>
                    <a:pt x="342" y="1662"/>
                  </a:lnTo>
                  <a:lnTo>
                    <a:pt x="342" y="1662"/>
                  </a:lnTo>
                  <a:lnTo>
                    <a:pt x="332" y="1643"/>
                  </a:lnTo>
                  <a:lnTo>
                    <a:pt x="323" y="1623"/>
                  </a:lnTo>
                  <a:lnTo>
                    <a:pt x="316" y="1604"/>
                  </a:lnTo>
                  <a:lnTo>
                    <a:pt x="310" y="1583"/>
                  </a:lnTo>
                  <a:lnTo>
                    <a:pt x="303" y="1563"/>
                  </a:lnTo>
                  <a:lnTo>
                    <a:pt x="300" y="1543"/>
                  </a:lnTo>
                  <a:lnTo>
                    <a:pt x="296" y="1522"/>
                  </a:lnTo>
                  <a:lnTo>
                    <a:pt x="294" y="1503"/>
                  </a:lnTo>
                  <a:lnTo>
                    <a:pt x="292" y="1482"/>
                  </a:lnTo>
                  <a:lnTo>
                    <a:pt x="292" y="1461"/>
                  </a:lnTo>
                  <a:lnTo>
                    <a:pt x="293" y="1442"/>
                  </a:lnTo>
                  <a:lnTo>
                    <a:pt x="294" y="1421"/>
                  </a:lnTo>
                  <a:lnTo>
                    <a:pt x="297" y="1400"/>
                  </a:lnTo>
                  <a:lnTo>
                    <a:pt x="301" y="1381"/>
                  </a:lnTo>
                  <a:lnTo>
                    <a:pt x="305" y="1361"/>
                  </a:lnTo>
                  <a:lnTo>
                    <a:pt x="310" y="1342"/>
                  </a:lnTo>
                  <a:lnTo>
                    <a:pt x="316" y="1322"/>
                  </a:lnTo>
                  <a:lnTo>
                    <a:pt x="324" y="1304"/>
                  </a:lnTo>
                  <a:lnTo>
                    <a:pt x="332" y="1285"/>
                  </a:lnTo>
                  <a:lnTo>
                    <a:pt x="341" y="1267"/>
                  </a:lnTo>
                  <a:lnTo>
                    <a:pt x="351" y="1250"/>
                  </a:lnTo>
                  <a:lnTo>
                    <a:pt x="362" y="1232"/>
                  </a:lnTo>
                  <a:lnTo>
                    <a:pt x="373" y="1215"/>
                  </a:lnTo>
                  <a:lnTo>
                    <a:pt x="385" y="1199"/>
                  </a:lnTo>
                  <a:lnTo>
                    <a:pt x="399" y="1184"/>
                  </a:lnTo>
                  <a:lnTo>
                    <a:pt x="414" y="1168"/>
                  </a:lnTo>
                  <a:lnTo>
                    <a:pt x="428" y="1154"/>
                  </a:lnTo>
                  <a:lnTo>
                    <a:pt x="443" y="1141"/>
                  </a:lnTo>
                  <a:lnTo>
                    <a:pt x="460" y="1128"/>
                  </a:lnTo>
                  <a:lnTo>
                    <a:pt x="477" y="1115"/>
                  </a:lnTo>
                  <a:lnTo>
                    <a:pt x="495" y="1103"/>
                  </a:lnTo>
                  <a:lnTo>
                    <a:pt x="515" y="1093"/>
                  </a:lnTo>
                  <a:lnTo>
                    <a:pt x="515" y="1093"/>
                  </a:lnTo>
                  <a:lnTo>
                    <a:pt x="529" y="1085"/>
                  </a:lnTo>
                  <a:lnTo>
                    <a:pt x="542" y="1080"/>
                  </a:lnTo>
                  <a:lnTo>
                    <a:pt x="542" y="1080"/>
                  </a:lnTo>
                  <a:lnTo>
                    <a:pt x="543" y="1036"/>
                  </a:lnTo>
                  <a:lnTo>
                    <a:pt x="547" y="992"/>
                  </a:lnTo>
                  <a:lnTo>
                    <a:pt x="554" y="949"/>
                  </a:lnTo>
                  <a:lnTo>
                    <a:pt x="563" y="906"/>
                  </a:lnTo>
                  <a:lnTo>
                    <a:pt x="574" y="865"/>
                  </a:lnTo>
                  <a:lnTo>
                    <a:pt x="590" y="825"/>
                  </a:lnTo>
                  <a:lnTo>
                    <a:pt x="608" y="784"/>
                  </a:lnTo>
                  <a:lnTo>
                    <a:pt x="628" y="745"/>
                  </a:lnTo>
                  <a:lnTo>
                    <a:pt x="651" y="709"/>
                  </a:lnTo>
                  <a:lnTo>
                    <a:pt x="677" y="673"/>
                  </a:lnTo>
                  <a:lnTo>
                    <a:pt x="704" y="639"/>
                  </a:lnTo>
                  <a:lnTo>
                    <a:pt x="735" y="607"/>
                  </a:lnTo>
                  <a:lnTo>
                    <a:pt x="752" y="591"/>
                  </a:lnTo>
                  <a:lnTo>
                    <a:pt x="769" y="577"/>
                  </a:lnTo>
                  <a:lnTo>
                    <a:pt x="786" y="563"/>
                  </a:lnTo>
                  <a:lnTo>
                    <a:pt x="804" y="548"/>
                  </a:lnTo>
                  <a:lnTo>
                    <a:pt x="822" y="535"/>
                  </a:lnTo>
                  <a:lnTo>
                    <a:pt x="842" y="522"/>
                  </a:lnTo>
                  <a:lnTo>
                    <a:pt x="862" y="511"/>
                  </a:lnTo>
                  <a:lnTo>
                    <a:pt x="882" y="499"/>
                  </a:lnTo>
                  <a:lnTo>
                    <a:pt x="882" y="499"/>
                  </a:lnTo>
                  <a:lnTo>
                    <a:pt x="908" y="486"/>
                  </a:lnTo>
                  <a:lnTo>
                    <a:pt x="934" y="474"/>
                  </a:lnTo>
                  <a:lnTo>
                    <a:pt x="961" y="464"/>
                  </a:lnTo>
                  <a:lnTo>
                    <a:pt x="987" y="455"/>
                  </a:lnTo>
                  <a:lnTo>
                    <a:pt x="1014" y="447"/>
                  </a:lnTo>
                  <a:lnTo>
                    <a:pt x="1040" y="439"/>
                  </a:lnTo>
                  <a:lnTo>
                    <a:pt x="1067" y="434"/>
                  </a:lnTo>
                  <a:lnTo>
                    <a:pt x="1094" y="430"/>
                  </a:lnTo>
                  <a:lnTo>
                    <a:pt x="1122" y="427"/>
                  </a:lnTo>
                  <a:lnTo>
                    <a:pt x="1149" y="424"/>
                  </a:lnTo>
                  <a:lnTo>
                    <a:pt x="1176" y="424"/>
                  </a:lnTo>
                  <a:lnTo>
                    <a:pt x="1203" y="424"/>
                  </a:lnTo>
                  <a:lnTo>
                    <a:pt x="1231" y="425"/>
                  </a:lnTo>
                  <a:lnTo>
                    <a:pt x="1257" y="428"/>
                  </a:lnTo>
                  <a:lnTo>
                    <a:pt x="1284" y="432"/>
                  </a:lnTo>
                  <a:lnTo>
                    <a:pt x="1310" y="436"/>
                  </a:lnTo>
                  <a:lnTo>
                    <a:pt x="1337" y="442"/>
                  </a:lnTo>
                  <a:lnTo>
                    <a:pt x="1363" y="449"/>
                  </a:lnTo>
                  <a:lnTo>
                    <a:pt x="1389" y="456"/>
                  </a:lnTo>
                  <a:lnTo>
                    <a:pt x="1413" y="465"/>
                  </a:lnTo>
                  <a:lnTo>
                    <a:pt x="1438" y="476"/>
                  </a:lnTo>
                  <a:lnTo>
                    <a:pt x="1463" y="486"/>
                  </a:lnTo>
                  <a:lnTo>
                    <a:pt x="1487" y="499"/>
                  </a:lnTo>
                  <a:lnTo>
                    <a:pt x="1511" y="512"/>
                  </a:lnTo>
                  <a:lnTo>
                    <a:pt x="1534" y="526"/>
                  </a:lnTo>
                  <a:lnTo>
                    <a:pt x="1556" y="542"/>
                  </a:lnTo>
                  <a:lnTo>
                    <a:pt x="1578" y="557"/>
                  </a:lnTo>
                  <a:lnTo>
                    <a:pt x="1599" y="574"/>
                  </a:lnTo>
                  <a:lnTo>
                    <a:pt x="1620" y="592"/>
                  </a:lnTo>
                  <a:lnTo>
                    <a:pt x="1640" y="612"/>
                  </a:lnTo>
                  <a:lnTo>
                    <a:pt x="1659" y="631"/>
                  </a:lnTo>
                  <a:lnTo>
                    <a:pt x="1678" y="652"/>
                  </a:lnTo>
                  <a:lnTo>
                    <a:pt x="1678" y="652"/>
                  </a:lnTo>
                  <a:lnTo>
                    <a:pt x="1701" y="642"/>
                  </a:lnTo>
                  <a:lnTo>
                    <a:pt x="1726" y="633"/>
                  </a:lnTo>
                  <a:lnTo>
                    <a:pt x="1751" y="624"/>
                  </a:lnTo>
                  <a:lnTo>
                    <a:pt x="1775" y="617"/>
                  </a:lnTo>
                  <a:lnTo>
                    <a:pt x="1800" y="612"/>
                  </a:lnTo>
                  <a:lnTo>
                    <a:pt x="1825" y="607"/>
                  </a:lnTo>
                  <a:lnTo>
                    <a:pt x="1850" y="604"/>
                  </a:lnTo>
                  <a:lnTo>
                    <a:pt x="1875" y="602"/>
                  </a:lnTo>
                  <a:lnTo>
                    <a:pt x="1900" y="600"/>
                  </a:lnTo>
                  <a:lnTo>
                    <a:pt x="1926" y="602"/>
                  </a:lnTo>
                  <a:lnTo>
                    <a:pt x="1950" y="603"/>
                  </a:lnTo>
                  <a:lnTo>
                    <a:pt x="1975" y="605"/>
                  </a:lnTo>
                  <a:lnTo>
                    <a:pt x="2000" y="609"/>
                  </a:lnTo>
                  <a:lnTo>
                    <a:pt x="2023" y="615"/>
                  </a:lnTo>
                  <a:lnTo>
                    <a:pt x="2048" y="620"/>
                  </a:lnTo>
                  <a:lnTo>
                    <a:pt x="2071" y="627"/>
                  </a:lnTo>
                  <a:lnTo>
                    <a:pt x="2094" y="635"/>
                  </a:lnTo>
                  <a:lnTo>
                    <a:pt x="2118" y="644"/>
                  </a:lnTo>
                  <a:lnTo>
                    <a:pt x="2140" y="655"/>
                  </a:lnTo>
                  <a:lnTo>
                    <a:pt x="2162" y="666"/>
                  </a:lnTo>
                  <a:lnTo>
                    <a:pt x="2184" y="679"/>
                  </a:lnTo>
                  <a:lnTo>
                    <a:pt x="2204" y="692"/>
                  </a:lnTo>
                  <a:lnTo>
                    <a:pt x="2225" y="707"/>
                  </a:lnTo>
                  <a:lnTo>
                    <a:pt x="2245" y="722"/>
                  </a:lnTo>
                  <a:lnTo>
                    <a:pt x="2264" y="739"/>
                  </a:lnTo>
                  <a:lnTo>
                    <a:pt x="2282" y="757"/>
                  </a:lnTo>
                  <a:lnTo>
                    <a:pt x="2299" y="775"/>
                  </a:lnTo>
                  <a:lnTo>
                    <a:pt x="2316" y="795"/>
                  </a:lnTo>
                  <a:lnTo>
                    <a:pt x="2333" y="815"/>
                  </a:lnTo>
                  <a:lnTo>
                    <a:pt x="2347" y="836"/>
                  </a:lnTo>
                  <a:lnTo>
                    <a:pt x="2361" y="858"/>
                  </a:lnTo>
                  <a:lnTo>
                    <a:pt x="2374" y="882"/>
                  </a:lnTo>
                  <a:lnTo>
                    <a:pt x="2374" y="882"/>
                  </a:lnTo>
                  <a:lnTo>
                    <a:pt x="2387" y="906"/>
                  </a:lnTo>
                  <a:lnTo>
                    <a:pt x="2398" y="931"/>
                  </a:lnTo>
                  <a:lnTo>
                    <a:pt x="2408" y="955"/>
                  </a:lnTo>
                  <a:lnTo>
                    <a:pt x="2416" y="981"/>
                  </a:lnTo>
                  <a:lnTo>
                    <a:pt x="2422" y="1006"/>
                  </a:lnTo>
                  <a:lnTo>
                    <a:pt x="2428" y="1032"/>
                  </a:lnTo>
                  <a:lnTo>
                    <a:pt x="2433" y="1058"/>
                  </a:lnTo>
                  <a:lnTo>
                    <a:pt x="2435" y="1084"/>
                  </a:lnTo>
                  <a:lnTo>
                    <a:pt x="2437" y="1110"/>
                  </a:lnTo>
                  <a:lnTo>
                    <a:pt x="2438" y="1136"/>
                  </a:lnTo>
                  <a:lnTo>
                    <a:pt x="2437" y="1162"/>
                  </a:lnTo>
                  <a:lnTo>
                    <a:pt x="2435" y="1186"/>
                  </a:lnTo>
                  <a:lnTo>
                    <a:pt x="2431" y="1212"/>
                  </a:lnTo>
                  <a:lnTo>
                    <a:pt x="2428" y="1237"/>
                  </a:lnTo>
                  <a:lnTo>
                    <a:pt x="2421" y="1261"/>
                  </a:lnTo>
                  <a:lnTo>
                    <a:pt x="2415" y="1286"/>
                  </a:lnTo>
                  <a:lnTo>
                    <a:pt x="2407" y="1311"/>
                  </a:lnTo>
                  <a:lnTo>
                    <a:pt x="2398" y="1335"/>
                  </a:lnTo>
                  <a:lnTo>
                    <a:pt x="2387" y="1359"/>
                  </a:lnTo>
                  <a:lnTo>
                    <a:pt x="2376" y="1381"/>
                  </a:lnTo>
                  <a:lnTo>
                    <a:pt x="2363" y="1404"/>
                  </a:lnTo>
                  <a:lnTo>
                    <a:pt x="2350" y="1425"/>
                  </a:lnTo>
                  <a:lnTo>
                    <a:pt x="2335" y="1447"/>
                  </a:lnTo>
                  <a:lnTo>
                    <a:pt x="2319" y="1468"/>
                  </a:lnTo>
                  <a:lnTo>
                    <a:pt x="2303" y="1487"/>
                  </a:lnTo>
                  <a:lnTo>
                    <a:pt x="2285" y="1505"/>
                  </a:lnTo>
                  <a:lnTo>
                    <a:pt x="2265" y="1525"/>
                  </a:lnTo>
                  <a:lnTo>
                    <a:pt x="2246" y="1541"/>
                  </a:lnTo>
                  <a:lnTo>
                    <a:pt x="2225" y="1558"/>
                  </a:lnTo>
                  <a:lnTo>
                    <a:pt x="2203" y="1574"/>
                  </a:lnTo>
                  <a:lnTo>
                    <a:pt x="2180" y="1588"/>
                  </a:lnTo>
                  <a:lnTo>
                    <a:pt x="2157" y="1601"/>
                  </a:lnTo>
                  <a:lnTo>
                    <a:pt x="2157" y="160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364"/>
              <a:endParaRPr lang="en-US" sz="900">
                <a:solidFill>
                  <a:srgbClr val="FFFFFF"/>
                </a:solidFill>
                <a:latin typeface="Arial"/>
              </a:endParaRPr>
            </a:p>
          </p:txBody>
        </p:sp>
        <p:sp>
          <p:nvSpPr>
            <p:cNvPr id="274" name="Rounded Rectangle 273"/>
            <p:cNvSpPr/>
            <p:nvPr/>
          </p:nvSpPr>
          <p:spPr>
            <a:xfrm>
              <a:off x="6712581" y="1691826"/>
              <a:ext cx="1533341" cy="580935"/>
            </a:xfrm>
            <a:prstGeom prst="roundRect">
              <a:avLst/>
            </a:prstGeom>
            <a:solidFill>
              <a:schemeClr val="accent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400" dirty="0">
                  <a:solidFill>
                    <a:srgbClr val="FFFFFF"/>
                  </a:solidFill>
                </a:rPr>
                <a:t>Analytics</a:t>
              </a:r>
            </a:p>
          </p:txBody>
        </p:sp>
        <p:sp>
          <p:nvSpPr>
            <p:cNvPr id="63" name="Rounded Rectangle 62"/>
            <p:cNvSpPr/>
            <p:nvPr/>
          </p:nvSpPr>
          <p:spPr>
            <a:xfrm>
              <a:off x="3663936" y="1170323"/>
              <a:ext cx="4968240" cy="3589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400" b="1" dirty="0" smtClean="0">
                  <a:solidFill>
                    <a:srgbClr val="FFFFFF"/>
                  </a:solidFill>
                </a:rPr>
                <a:t>OPENCONTRAIL </a:t>
              </a:r>
              <a:r>
                <a:rPr lang="en-US" sz="1400" b="1" dirty="0">
                  <a:solidFill>
                    <a:srgbClr val="FFFFFF"/>
                  </a:solidFill>
                </a:rPr>
                <a:t>CONTROLLER</a:t>
              </a:r>
            </a:p>
          </p:txBody>
        </p:sp>
        <p:sp>
          <p:nvSpPr>
            <p:cNvPr id="64" name="Rounded Rectangle 63"/>
            <p:cNvSpPr/>
            <p:nvPr/>
          </p:nvSpPr>
          <p:spPr>
            <a:xfrm>
              <a:off x="5104611" y="1691826"/>
              <a:ext cx="1533341" cy="580935"/>
            </a:xfrm>
            <a:prstGeom prst="roundRect">
              <a:avLst/>
            </a:prstGeom>
            <a:solidFill>
              <a:schemeClr val="accent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400" dirty="0">
                  <a:solidFill>
                    <a:srgbClr val="FFFFFF"/>
                  </a:solidFill>
                </a:rPr>
                <a:t>Control</a:t>
              </a:r>
            </a:p>
          </p:txBody>
        </p:sp>
        <p:sp>
          <p:nvSpPr>
            <p:cNvPr id="65" name="Rounded Rectangle 64"/>
            <p:cNvSpPr/>
            <p:nvPr/>
          </p:nvSpPr>
          <p:spPr>
            <a:xfrm>
              <a:off x="3496641" y="1691826"/>
              <a:ext cx="1533341" cy="580935"/>
            </a:xfrm>
            <a:prstGeom prst="roundRect">
              <a:avLst/>
            </a:prstGeom>
            <a:solidFill>
              <a:schemeClr val="accent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400" dirty="0">
                  <a:solidFill>
                    <a:srgbClr val="FFFFFF"/>
                  </a:solidFill>
                </a:rPr>
                <a:t>Configuration</a:t>
              </a:r>
            </a:p>
          </p:txBody>
        </p:sp>
      </p:grpSp>
      <p:grpSp>
        <p:nvGrpSpPr>
          <p:cNvPr id="22" name="Group 21"/>
          <p:cNvGrpSpPr/>
          <p:nvPr/>
        </p:nvGrpSpPr>
        <p:grpSpPr>
          <a:xfrm>
            <a:off x="4060199" y="2529259"/>
            <a:ext cx="3402652" cy="538160"/>
            <a:chOff x="3603936" y="2245936"/>
            <a:chExt cx="4096082" cy="754065"/>
          </a:xfrm>
        </p:grpSpPr>
        <p:cxnSp>
          <p:nvCxnSpPr>
            <p:cNvPr id="11" name="Straight Connector 10"/>
            <p:cNvCxnSpPr/>
            <p:nvPr/>
          </p:nvCxnSpPr>
          <p:spPr>
            <a:xfrm flipH="1">
              <a:off x="3603936" y="2245936"/>
              <a:ext cx="2049498" cy="754065"/>
            </a:xfrm>
            <a:prstGeom prst="line">
              <a:avLst/>
            </a:prstGeom>
            <a:ln w="28575" cmpd="sng">
              <a:solidFill>
                <a:schemeClr val="accent4"/>
              </a:solidFill>
              <a:prstDash val="dot"/>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H="1" flipV="1">
              <a:off x="5653434" y="2245936"/>
              <a:ext cx="2046584" cy="751854"/>
            </a:xfrm>
            <a:prstGeom prst="line">
              <a:avLst/>
            </a:prstGeom>
            <a:ln w="28575" cmpd="sng">
              <a:solidFill>
                <a:schemeClr val="accent4"/>
              </a:solidFill>
              <a:prstDash val="dot"/>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7426748" y="3390069"/>
            <a:ext cx="2409745" cy="1240074"/>
            <a:chOff x="7862965" y="2715430"/>
            <a:chExt cx="2900830" cy="1737581"/>
          </a:xfrm>
        </p:grpSpPr>
        <p:sp>
          <p:nvSpPr>
            <p:cNvPr id="76" name="Round Same Side Corner Rectangle 75"/>
            <p:cNvSpPr/>
            <p:nvPr/>
          </p:nvSpPr>
          <p:spPr>
            <a:xfrm rot="10800000">
              <a:off x="7862965" y="2715430"/>
              <a:ext cx="2900830" cy="1737581"/>
            </a:xfrm>
            <a:prstGeom prst="round2SameRect">
              <a:avLst>
                <a:gd name="adj1" fmla="val 1110"/>
                <a:gd name="adj2" fmla="val 0"/>
              </a:avLst>
            </a:prstGeom>
            <a:solidFill>
              <a:srgbClr val="3E3E3E"/>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82" name="Text Placeholder 1"/>
            <p:cNvSpPr txBox="1">
              <a:spLocks/>
            </p:cNvSpPr>
            <p:nvPr/>
          </p:nvSpPr>
          <p:spPr>
            <a:xfrm>
              <a:off x="7862965" y="3903192"/>
              <a:ext cx="2857294" cy="475013"/>
            </a:xfrm>
            <a:prstGeom prst="rect">
              <a:avLst/>
            </a:prstGeom>
            <a:gradFill rotWithShape="1">
              <a:gsLst>
                <a:gs pos="12000">
                  <a:srgbClr val="000000">
                    <a:lumMod val="65000"/>
                    <a:lumOff val="35000"/>
                  </a:srgbClr>
                </a:gs>
                <a:gs pos="92000">
                  <a:srgbClr val="000000">
                    <a:lumMod val="85000"/>
                    <a:lumOff val="15000"/>
                    <a:alpha val="0"/>
                  </a:srgbClr>
                </a:gs>
              </a:gsLst>
              <a:path path="circle">
                <a:fillToRect l="50000" t="50000" r="50000" b="50000"/>
              </a:path>
            </a:gradFill>
            <a:ln>
              <a:noFill/>
            </a:ln>
            <a:effectLst/>
          </p:spPr>
          <p:txBody>
            <a:bodyPr tIns="91440" bIns="91440" anchor="ctr" anchorCtr="1"/>
            <a:lstStyle/>
            <a:p>
              <a:pPr marL="308535" indent="-308535" algn="ctr">
                <a:lnSpc>
                  <a:spcPct val="90000"/>
                </a:lnSpc>
                <a:defRPr/>
              </a:pPr>
              <a:r>
                <a:rPr lang="en-US" sz="1200" kern="0" dirty="0">
                  <a:solidFill>
                    <a:srgbClr val="FFFFFF"/>
                  </a:solidFill>
                  <a:ea typeface="+mj-ea"/>
                  <a:cs typeface="+mj-cs"/>
                </a:rPr>
                <a:t>Physical Host </a:t>
              </a:r>
            </a:p>
            <a:p>
              <a:pPr marL="308535" indent="-308535" algn="ctr">
                <a:lnSpc>
                  <a:spcPct val="90000"/>
                </a:lnSpc>
                <a:defRPr/>
              </a:pPr>
              <a:r>
                <a:rPr lang="en-US" sz="1200" kern="0" dirty="0">
                  <a:solidFill>
                    <a:srgbClr val="FFFFFF"/>
                  </a:solidFill>
                  <a:ea typeface="+mj-ea"/>
                  <a:cs typeface="+mj-cs"/>
                </a:rPr>
                <a:t>with Hypervisor</a:t>
              </a:r>
            </a:p>
          </p:txBody>
        </p:sp>
        <p:sp>
          <p:nvSpPr>
            <p:cNvPr id="128" name="Rounded Rectangle 127"/>
            <p:cNvSpPr/>
            <p:nvPr/>
          </p:nvSpPr>
          <p:spPr>
            <a:xfrm>
              <a:off x="8029443" y="3417931"/>
              <a:ext cx="2641199" cy="390656"/>
            </a:xfrm>
            <a:prstGeom prst="roundRect">
              <a:avLst/>
            </a:prstGeom>
            <a:solidFill>
              <a:schemeClr val="accent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b="1" dirty="0" err="1">
                  <a:solidFill>
                    <a:schemeClr val="tx1"/>
                  </a:solidFill>
                </a:rPr>
                <a:t>vRouter</a:t>
              </a:r>
              <a:endParaRPr lang="en-US" sz="1200" b="1" dirty="0">
                <a:solidFill>
                  <a:schemeClr val="tx1"/>
                </a:solidFill>
              </a:endParaRPr>
            </a:p>
          </p:txBody>
        </p:sp>
        <p:grpSp>
          <p:nvGrpSpPr>
            <p:cNvPr id="24" name="Group 23"/>
            <p:cNvGrpSpPr/>
            <p:nvPr/>
          </p:nvGrpSpPr>
          <p:grpSpPr>
            <a:xfrm>
              <a:off x="8055150" y="2845752"/>
              <a:ext cx="2567879" cy="470495"/>
              <a:chOff x="8055150" y="2845752"/>
              <a:chExt cx="2567879" cy="470495"/>
            </a:xfrm>
          </p:grpSpPr>
          <p:sp>
            <p:nvSpPr>
              <p:cNvPr id="130" name="Rounded Rectangle 129"/>
              <p:cNvSpPr/>
              <p:nvPr/>
            </p:nvSpPr>
            <p:spPr>
              <a:xfrm>
                <a:off x="8055150"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38" name="Rounded Rectangle 137"/>
              <p:cNvSpPr/>
              <p:nvPr/>
            </p:nvSpPr>
            <p:spPr>
              <a:xfrm>
                <a:off x="8760251"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39" name="Rounded Rectangle 138"/>
              <p:cNvSpPr/>
              <p:nvPr/>
            </p:nvSpPr>
            <p:spPr>
              <a:xfrm>
                <a:off x="9465352"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40" name="Rounded Rectangle 139"/>
              <p:cNvSpPr/>
              <p:nvPr/>
            </p:nvSpPr>
            <p:spPr>
              <a:xfrm>
                <a:off x="10170454"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grpSp>
      </p:grpSp>
      <p:grpSp>
        <p:nvGrpSpPr>
          <p:cNvPr id="26" name="Group 25"/>
          <p:cNvGrpSpPr/>
          <p:nvPr/>
        </p:nvGrpSpPr>
        <p:grpSpPr>
          <a:xfrm>
            <a:off x="1591508" y="3390069"/>
            <a:ext cx="2409745" cy="1240074"/>
            <a:chOff x="867171" y="2715430"/>
            <a:chExt cx="2900830" cy="1737581"/>
          </a:xfrm>
        </p:grpSpPr>
        <p:sp>
          <p:nvSpPr>
            <p:cNvPr id="133" name="Round Same Side Corner Rectangle 132"/>
            <p:cNvSpPr/>
            <p:nvPr/>
          </p:nvSpPr>
          <p:spPr>
            <a:xfrm rot="10800000">
              <a:off x="867171" y="2715430"/>
              <a:ext cx="2900830" cy="1737581"/>
            </a:xfrm>
            <a:prstGeom prst="round2SameRect">
              <a:avLst>
                <a:gd name="adj1" fmla="val 1110"/>
                <a:gd name="adj2" fmla="val 0"/>
              </a:avLst>
            </a:prstGeom>
            <a:solidFill>
              <a:srgbClr val="3E3E3E"/>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67" name="Text Placeholder 1"/>
            <p:cNvSpPr txBox="1">
              <a:spLocks/>
            </p:cNvSpPr>
            <p:nvPr/>
          </p:nvSpPr>
          <p:spPr>
            <a:xfrm>
              <a:off x="867171" y="3903192"/>
              <a:ext cx="2857294" cy="475013"/>
            </a:xfrm>
            <a:prstGeom prst="rect">
              <a:avLst/>
            </a:prstGeom>
            <a:gradFill rotWithShape="1">
              <a:gsLst>
                <a:gs pos="12000">
                  <a:srgbClr val="000000">
                    <a:lumMod val="65000"/>
                    <a:lumOff val="35000"/>
                  </a:srgbClr>
                </a:gs>
                <a:gs pos="92000">
                  <a:srgbClr val="000000">
                    <a:lumMod val="85000"/>
                    <a:lumOff val="15000"/>
                    <a:alpha val="0"/>
                  </a:srgbClr>
                </a:gs>
              </a:gsLst>
              <a:path path="circle">
                <a:fillToRect l="50000" t="50000" r="50000" b="50000"/>
              </a:path>
            </a:gradFill>
            <a:ln>
              <a:noFill/>
            </a:ln>
            <a:effectLst/>
          </p:spPr>
          <p:txBody>
            <a:bodyPr tIns="91440" bIns="91440" anchor="ctr" anchorCtr="1"/>
            <a:lstStyle/>
            <a:p>
              <a:pPr marL="308535" indent="-308535" algn="ctr">
                <a:lnSpc>
                  <a:spcPct val="90000"/>
                </a:lnSpc>
                <a:defRPr/>
              </a:pPr>
              <a:r>
                <a:rPr lang="en-US" sz="1200" kern="0" dirty="0">
                  <a:solidFill>
                    <a:srgbClr val="FFFFFF"/>
                  </a:solidFill>
                  <a:ea typeface="+mj-ea"/>
                  <a:cs typeface="+mj-cs"/>
                </a:rPr>
                <a:t>Physical Host </a:t>
              </a:r>
            </a:p>
            <a:p>
              <a:pPr marL="308535" indent="-308535" algn="ctr">
                <a:lnSpc>
                  <a:spcPct val="90000"/>
                </a:lnSpc>
                <a:defRPr/>
              </a:pPr>
              <a:r>
                <a:rPr lang="en-US" sz="1200" kern="0" dirty="0">
                  <a:solidFill>
                    <a:srgbClr val="FFFFFF"/>
                  </a:solidFill>
                  <a:ea typeface="+mj-ea"/>
                  <a:cs typeface="+mj-cs"/>
                </a:rPr>
                <a:t>with Hypervisor</a:t>
              </a:r>
            </a:p>
          </p:txBody>
        </p:sp>
        <p:sp>
          <p:nvSpPr>
            <p:cNvPr id="118" name="Rounded Rectangle 117"/>
            <p:cNvSpPr/>
            <p:nvPr/>
          </p:nvSpPr>
          <p:spPr>
            <a:xfrm>
              <a:off x="1013343" y="3417931"/>
              <a:ext cx="2641199" cy="390656"/>
            </a:xfrm>
            <a:prstGeom prst="roundRect">
              <a:avLst/>
            </a:prstGeom>
            <a:solidFill>
              <a:schemeClr val="accent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b="1" dirty="0" err="1">
                  <a:solidFill>
                    <a:schemeClr val="tx1"/>
                  </a:solidFill>
                </a:rPr>
                <a:t>vRouter</a:t>
              </a:r>
              <a:endParaRPr lang="en-US" sz="1200" b="1" dirty="0">
                <a:solidFill>
                  <a:schemeClr val="tx1"/>
                </a:solidFill>
              </a:endParaRPr>
            </a:p>
          </p:txBody>
        </p:sp>
        <p:grpSp>
          <p:nvGrpSpPr>
            <p:cNvPr id="141" name="Group 140"/>
            <p:cNvGrpSpPr/>
            <p:nvPr/>
          </p:nvGrpSpPr>
          <p:grpSpPr>
            <a:xfrm>
              <a:off x="1077917" y="2836037"/>
              <a:ext cx="2567879" cy="474290"/>
              <a:chOff x="8099975" y="2845752"/>
              <a:chExt cx="2567879" cy="474290"/>
            </a:xfrm>
          </p:grpSpPr>
          <p:sp>
            <p:nvSpPr>
              <p:cNvPr id="142" name="Rounded Rectangle 141"/>
              <p:cNvSpPr/>
              <p:nvPr/>
            </p:nvSpPr>
            <p:spPr>
              <a:xfrm>
                <a:off x="8099975"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43" name="Rounded Rectangle 142"/>
              <p:cNvSpPr/>
              <p:nvPr/>
            </p:nvSpPr>
            <p:spPr>
              <a:xfrm>
                <a:off x="8827595"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45" name="Rounded Rectangle 144"/>
              <p:cNvSpPr/>
              <p:nvPr/>
            </p:nvSpPr>
            <p:spPr>
              <a:xfrm>
                <a:off x="9555215" y="2845752"/>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sp>
            <p:nvSpPr>
              <p:cNvPr id="146" name="Rounded Rectangle 145"/>
              <p:cNvSpPr/>
              <p:nvPr/>
            </p:nvSpPr>
            <p:spPr>
              <a:xfrm>
                <a:off x="10215279" y="2849547"/>
                <a:ext cx="452575" cy="470495"/>
              </a:xfrm>
              <a:prstGeom prst="roundRect">
                <a:avLst/>
              </a:prstGeom>
              <a:solidFill>
                <a:srgbClr val="FF953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rgbClr val="FFFFFF"/>
                    </a:solidFill>
                  </a:rPr>
                  <a:t>VM</a:t>
                </a:r>
              </a:p>
            </p:txBody>
          </p:sp>
        </p:grpSp>
      </p:grpSp>
      <p:grpSp>
        <p:nvGrpSpPr>
          <p:cNvPr id="30" name="Group 29"/>
          <p:cNvGrpSpPr/>
          <p:nvPr/>
        </p:nvGrpSpPr>
        <p:grpSpPr>
          <a:xfrm>
            <a:off x="5142523" y="4857014"/>
            <a:ext cx="1699685" cy="821338"/>
            <a:chOff x="5056547" y="4651347"/>
            <a:chExt cx="2046065" cy="1150852"/>
          </a:xfrm>
        </p:grpSpPr>
        <p:grpSp>
          <p:nvGrpSpPr>
            <p:cNvPr id="29" name="Group 28"/>
            <p:cNvGrpSpPr/>
            <p:nvPr/>
          </p:nvGrpSpPr>
          <p:grpSpPr>
            <a:xfrm>
              <a:off x="5056547" y="4696237"/>
              <a:ext cx="1560102" cy="1105962"/>
              <a:chOff x="5056547" y="4696237"/>
              <a:chExt cx="1560102" cy="1105962"/>
            </a:xfrm>
          </p:grpSpPr>
          <p:grpSp>
            <p:nvGrpSpPr>
              <p:cNvPr id="27" name="Group 26"/>
              <p:cNvGrpSpPr/>
              <p:nvPr/>
            </p:nvGrpSpPr>
            <p:grpSpPr>
              <a:xfrm>
                <a:off x="5056547" y="4696237"/>
                <a:ext cx="1560102" cy="1105962"/>
                <a:chOff x="5056547" y="4696237"/>
                <a:chExt cx="1560102" cy="1105962"/>
              </a:xfrm>
            </p:grpSpPr>
            <p:sp>
              <p:nvSpPr>
                <p:cNvPr id="131" name="Oval 161"/>
                <p:cNvSpPr>
                  <a:spLocks noChangeAspect="1"/>
                </p:cNvSpPr>
                <p:nvPr/>
              </p:nvSpPr>
              <p:spPr>
                <a:xfrm>
                  <a:off x="5056547" y="4986857"/>
                  <a:ext cx="1560102" cy="815342"/>
                </a:xfrm>
                <a:custGeom>
                  <a:avLst/>
                  <a:gdLst/>
                  <a:ahLst/>
                  <a:cxnLst/>
                  <a:rect l="l" t="t" r="r" b="b"/>
                  <a:pathLst>
                    <a:path w="2960175" h="1780521">
                      <a:moveTo>
                        <a:pt x="1309222" y="429"/>
                      </a:moveTo>
                      <a:cubicBezTo>
                        <a:pt x="1509581" y="-6185"/>
                        <a:pt x="1705190" y="63530"/>
                        <a:pt x="1848557" y="211140"/>
                      </a:cubicBezTo>
                      <a:cubicBezTo>
                        <a:pt x="1905898" y="270180"/>
                        <a:pt x="1950540" y="337209"/>
                        <a:pt x="1979205" y="410741"/>
                      </a:cubicBezTo>
                      <a:cubicBezTo>
                        <a:pt x="2041288" y="389334"/>
                        <a:pt x="2108609" y="377802"/>
                        <a:pt x="2178893" y="377802"/>
                      </a:cubicBezTo>
                      <a:cubicBezTo>
                        <a:pt x="2487800" y="377802"/>
                        <a:pt x="2739473" y="600572"/>
                        <a:pt x="2748447" y="879099"/>
                      </a:cubicBezTo>
                      <a:cubicBezTo>
                        <a:pt x="2849560" y="949116"/>
                        <a:pt x="2922914" y="1056137"/>
                        <a:pt x="2948590" y="1180720"/>
                      </a:cubicBezTo>
                      <a:cubicBezTo>
                        <a:pt x="2948738" y="1181144"/>
                        <a:pt x="2948838" y="1181579"/>
                        <a:pt x="2948838" y="1182036"/>
                      </a:cubicBezTo>
                      <a:cubicBezTo>
                        <a:pt x="2956247" y="1213303"/>
                        <a:pt x="2959851" y="1245845"/>
                        <a:pt x="2959890" y="1279178"/>
                      </a:cubicBezTo>
                      <a:lnTo>
                        <a:pt x="2960174" y="1281670"/>
                      </a:lnTo>
                      <a:lnTo>
                        <a:pt x="2960091" y="1282403"/>
                      </a:lnTo>
                      <a:cubicBezTo>
                        <a:pt x="2960174" y="1282857"/>
                        <a:pt x="2960175" y="1283310"/>
                        <a:pt x="2960175" y="1283764"/>
                      </a:cubicBezTo>
                      <a:lnTo>
                        <a:pt x="2960174" y="1283764"/>
                      </a:lnTo>
                      <a:cubicBezTo>
                        <a:pt x="2960174" y="1556643"/>
                        <a:pt x="2738962" y="1777855"/>
                        <a:pt x="2466083" y="1777855"/>
                      </a:cubicBezTo>
                      <a:lnTo>
                        <a:pt x="2426990" y="1777855"/>
                      </a:lnTo>
                      <a:cubicBezTo>
                        <a:pt x="2417168" y="1780288"/>
                        <a:pt x="2407185" y="1780521"/>
                        <a:pt x="2397141" y="1780521"/>
                      </a:cubicBezTo>
                      <a:lnTo>
                        <a:pt x="2367292" y="1777855"/>
                      </a:lnTo>
                      <a:lnTo>
                        <a:pt x="539049" y="1777854"/>
                      </a:lnTo>
                      <a:cubicBezTo>
                        <a:pt x="355631" y="1777854"/>
                        <a:pt x="195556" y="1677911"/>
                        <a:pt x="112197" y="1528429"/>
                      </a:cubicBezTo>
                      <a:cubicBezTo>
                        <a:pt x="41265" y="1436313"/>
                        <a:pt x="0" y="1324063"/>
                        <a:pt x="0" y="1203051"/>
                      </a:cubicBezTo>
                      <a:cubicBezTo>
                        <a:pt x="0" y="924877"/>
                        <a:pt x="218053" y="693001"/>
                        <a:pt x="507314" y="641340"/>
                      </a:cubicBezTo>
                      <a:cubicBezTo>
                        <a:pt x="545476" y="498373"/>
                        <a:pt x="624337" y="361366"/>
                        <a:pt x="741379" y="247689"/>
                      </a:cubicBezTo>
                      <a:cubicBezTo>
                        <a:pt x="903751" y="89986"/>
                        <a:pt x="1108862" y="7043"/>
                        <a:pt x="1309222" y="429"/>
                      </a:cubicBezTo>
                      <a:close/>
                    </a:path>
                  </a:pathLst>
                </a:custGeom>
                <a:solidFill>
                  <a:srgbClr val="FFFFFF"/>
                </a:solidFill>
                <a:ln>
                  <a:solidFill>
                    <a:srgbClr val="FFFFFF"/>
                  </a:solidFill>
                  <a:prstDash val="solid"/>
                </a:ln>
                <a:effectLst>
                  <a:outerShdw blurRad="1016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tIns="91440" rtlCol="0" anchor="t" anchorCtr="0"/>
                <a:lstStyle/>
                <a:p>
                  <a:pPr>
                    <a:lnSpc>
                      <a:spcPct val="90000"/>
                    </a:lnSpc>
                  </a:pPr>
                  <a:endParaRPr lang="en-US" sz="1200" b="1" dirty="0">
                    <a:solidFill>
                      <a:srgbClr val="0067AC">
                        <a:lumMod val="75000"/>
                      </a:srgbClr>
                    </a:solidFill>
                    <a:latin typeface="Arial"/>
                  </a:endParaRPr>
                </a:p>
              </p:txBody>
            </p:sp>
            <p:pic>
              <p:nvPicPr>
                <p:cNvPr id="132" name="Picture 131" descr="Generic Router 1.png"/>
                <p:cNvPicPr preferRelativeResize="0">
                  <a:picLocks/>
                </p:cNvPicPr>
                <p:nvPr/>
              </p:nvPicPr>
              <p:blipFill>
                <a:blip r:embed="rId5" cstate="print">
                  <a:extLst>
                    <a:ext uri="{28A0092B-C50C-407E-A947-70E740481C1C}">
                      <a14:useLocalDpi xmlns:a14="http://schemas.microsoft.com/office/drawing/2010/main" xmlns=""/>
                    </a:ext>
                  </a:extLst>
                </a:blip>
                <a:stretch>
                  <a:fillRect/>
                </a:stretch>
              </p:blipFill>
              <p:spPr bwMode="gray">
                <a:xfrm>
                  <a:off x="5649703" y="4696237"/>
                  <a:ext cx="445615" cy="436678"/>
                </a:xfrm>
                <a:prstGeom prst="rect">
                  <a:avLst/>
                </a:prstGeom>
                <a:noFill/>
                <a:ln>
                  <a:noFill/>
                </a:ln>
              </p:spPr>
            </p:pic>
          </p:grpSp>
          <p:sp>
            <p:nvSpPr>
              <p:cNvPr id="134" name="Rounded Rectangle 133"/>
              <p:cNvSpPr/>
              <p:nvPr/>
            </p:nvSpPr>
            <p:spPr>
              <a:xfrm>
                <a:off x="5070052" y="5356658"/>
                <a:ext cx="1523932" cy="3894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a:solidFill>
                      <a:schemeClr val="bg1"/>
                    </a:solidFill>
                  </a:rPr>
                  <a:t>WAN, Internet</a:t>
                </a:r>
              </a:p>
            </p:txBody>
          </p:sp>
        </p:grpSp>
        <p:sp>
          <p:nvSpPr>
            <p:cNvPr id="147" name="Rounded Rectangle 146"/>
            <p:cNvSpPr/>
            <p:nvPr/>
          </p:nvSpPr>
          <p:spPr>
            <a:xfrm>
              <a:off x="6096827" y="4651347"/>
              <a:ext cx="1005785" cy="3906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b="1" dirty="0">
                  <a:solidFill>
                    <a:schemeClr val="tx1"/>
                  </a:solidFill>
                </a:rPr>
                <a:t>Gateway</a:t>
              </a:r>
            </a:p>
          </p:txBody>
        </p:sp>
      </p:grpSp>
      <p:grpSp>
        <p:nvGrpSpPr>
          <p:cNvPr id="12" name="Group 11"/>
          <p:cNvGrpSpPr/>
          <p:nvPr/>
        </p:nvGrpSpPr>
        <p:grpSpPr>
          <a:xfrm>
            <a:off x="850117" y="1367540"/>
            <a:ext cx="2925764" cy="620242"/>
            <a:chOff x="483791" y="989521"/>
            <a:chExt cx="3028209" cy="869079"/>
          </a:xfrm>
        </p:grpSpPr>
        <p:grpSp>
          <p:nvGrpSpPr>
            <p:cNvPr id="85" name="Group 84"/>
            <p:cNvGrpSpPr/>
            <p:nvPr/>
          </p:nvGrpSpPr>
          <p:grpSpPr>
            <a:xfrm>
              <a:off x="483791" y="989521"/>
              <a:ext cx="3028209" cy="869079"/>
              <a:chOff x="1475921" y="2543428"/>
              <a:chExt cx="3028209" cy="869079"/>
            </a:xfrm>
            <a:solidFill>
              <a:schemeClr val="accent3"/>
            </a:solidFill>
          </p:grpSpPr>
          <p:sp>
            <p:nvSpPr>
              <p:cNvPr id="86" name="Rounded Rectangle 85"/>
              <p:cNvSpPr/>
              <p:nvPr/>
            </p:nvSpPr>
            <p:spPr>
              <a:xfrm>
                <a:off x="1475921" y="2543428"/>
                <a:ext cx="2523880" cy="84124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97" name="Freeform 96"/>
              <p:cNvSpPr/>
              <p:nvPr/>
            </p:nvSpPr>
            <p:spPr>
              <a:xfrm flipH="1">
                <a:off x="3706109" y="2785358"/>
                <a:ext cx="798021" cy="627149"/>
              </a:xfrm>
              <a:custGeom>
                <a:avLst/>
                <a:gdLst>
                  <a:gd name="connsiteX0" fmla="*/ 781396 w 798021"/>
                  <a:gd name="connsiteY0" fmla="*/ 0 h 606829"/>
                  <a:gd name="connsiteX1" fmla="*/ 0 w 798021"/>
                  <a:gd name="connsiteY1" fmla="*/ 606829 h 606829"/>
                  <a:gd name="connsiteX2" fmla="*/ 798021 w 798021"/>
                  <a:gd name="connsiteY2" fmla="*/ 166255 h 606829"/>
                  <a:gd name="connsiteX3" fmla="*/ 781396 w 798021"/>
                  <a:gd name="connsiteY3" fmla="*/ 0 h 606829"/>
                  <a:gd name="connsiteX0" fmla="*/ 796636 w 798021"/>
                  <a:gd name="connsiteY0" fmla="*/ 0 h 627149"/>
                  <a:gd name="connsiteX1" fmla="*/ 0 w 798021"/>
                  <a:gd name="connsiteY1" fmla="*/ 627149 h 627149"/>
                  <a:gd name="connsiteX2" fmla="*/ 798021 w 798021"/>
                  <a:gd name="connsiteY2" fmla="*/ 186575 h 627149"/>
                  <a:gd name="connsiteX3" fmla="*/ 796636 w 798021"/>
                  <a:gd name="connsiteY3" fmla="*/ 0 h 627149"/>
                </a:gdLst>
                <a:ahLst/>
                <a:cxnLst>
                  <a:cxn ang="0">
                    <a:pos x="connsiteX0" y="connsiteY0"/>
                  </a:cxn>
                  <a:cxn ang="0">
                    <a:pos x="connsiteX1" y="connsiteY1"/>
                  </a:cxn>
                  <a:cxn ang="0">
                    <a:pos x="connsiteX2" y="connsiteY2"/>
                  </a:cxn>
                  <a:cxn ang="0">
                    <a:pos x="connsiteX3" y="connsiteY3"/>
                  </a:cxn>
                </a:cxnLst>
                <a:rect l="l" t="t" r="r" b="b"/>
                <a:pathLst>
                  <a:path w="798021" h="627149">
                    <a:moveTo>
                      <a:pt x="796636" y="0"/>
                    </a:moveTo>
                    <a:lnTo>
                      <a:pt x="0" y="627149"/>
                    </a:lnTo>
                    <a:lnTo>
                      <a:pt x="798021" y="186575"/>
                    </a:lnTo>
                    <a:cubicBezTo>
                      <a:pt x="797559" y="124383"/>
                      <a:pt x="797098" y="62192"/>
                      <a:pt x="79663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grpSp>
        <p:sp>
          <p:nvSpPr>
            <p:cNvPr id="74" name="Rectangle 73"/>
            <p:cNvSpPr/>
            <p:nvPr/>
          </p:nvSpPr>
          <p:spPr>
            <a:xfrm>
              <a:off x="570694" y="1097842"/>
              <a:ext cx="2607052" cy="603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spcAft>
                  <a:spcPts val="600"/>
                </a:spcAft>
              </a:pPr>
              <a:r>
                <a:rPr lang="zh-CN" altLang="en-US" sz="1000" dirty="0" smtClean="0">
                  <a:solidFill>
                    <a:srgbClr val="FFFFFF"/>
                  </a:solidFill>
                </a:rPr>
                <a:t>通过</a:t>
              </a:r>
              <a:r>
                <a:rPr lang="en-US" altLang="zh-CN" sz="1000" dirty="0" smtClean="0">
                  <a:solidFill>
                    <a:srgbClr val="FFFFFF"/>
                  </a:solidFill>
                </a:rPr>
                <a:t>API</a:t>
              </a:r>
              <a:r>
                <a:rPr lang="zh-CN" altLang="en-US" sz="1000" dirty="0" smtClean="0">
                  <a:solidFill>
                    <a:srgbClr val="FFFFFF"/>
                  </a:solidFill>
                </a:rPr>
                <a:t>戒口接收</a:t>
              </a:r>
              <a:r>
                <a:rPr lang="en-US" altLang="zh-CN" sz="1000" dirty="0" smtClean="0">
                  <a:solidFill>
                    <a:srgbClr val="FFFFFF"/>
                  </a:solidFill>
                </a:rPr>
                <a:t>VM</a:t>
              </a:r>
              <a:r>
                <a:rPr lang="zh-CN" altLang="en-US" sz="1000" dirty="0" smtClean="0">
                  <a:solidFill>
                    <a:srgbClr val="FFFFFF"/>
                  </a:solidFill>
                </a:rPr>
                <a:t>的状态信息，</a:t>
              </a:r>
              <a:endParaRPr lang="en-US" altLang="zh-CN" sz="1000" dirty="0" smtClean="0">
                <a:solidFill>
                  <a:srgbClr val="FFFFFF"/>
                </a:solidFill>
              </a:endParaRPr>
            </a:p>
            <a:p>
              <a:pPr>
                <a:spcAft>
                  <a:spcPts val="600"/>
                </a:spcAft>
              </a:pPr>
              <a:r>
                <a:rPr lang="zh-CN" altLang="en-US" sz="1000" dirty="0" smtClean="0">
                  <a:solidFill>
                    <a:srgbClr val="FFFFFF"/>
                  </a:solidFill>
                </a:rPr>
                <a:t>包括迁移，新建等</a:t>
              </a:r>
              <a:endParaRPr lang="en-US" sz="1000" dirty="0">
                <a:solidFill>
                  <a:srgbClr val="FFFFFF"/>
                </a:solidFill>
              </a:endParaRPr>
            </a:p>
          </p:txBody>
        </p:sp>
      </p:grpSp>
      <p:grpSp>
        <p:nvGrpSpPr>
          <p:cNvPr id="13" name="Group 12"/>
          <p:cNvGrpSpPr/>
          <p:nvPr/>
        </p:nvGrpSpPr>
        <p:grpSpPr>
          <a:xfrm>
            <a:off x="7806687" y="1969953"/>
            <a:ext cx="2625608" cy="519204"/>
            <a:chOff x="8012539" y="1642504"/>
            <a:chExt cx="3160683" cy="727504"/>
          </a:xfrm>
        </p:grpSpPr>
        <p:grpSp>
          <p:nvGrpSpPr>
            <p:cNvPr id="103" name="Group 102"/>
            <p:cNvGrpSpPr/>
            <p:nvPr/>
          </p:nvGrpSpPr>
          <p:grpSpPr>
            <a:xfrm>
              <a:off x="8012539" y="1642504"/>
              <a:ext cx="3160683" cy="724984"/>
              <a:chOff x="1018173" y="2405565"/>
              <a:chExt cx="3160683" cy="724984"/>
            </a:xfrm>
            <a:solidFill>
              <a:schemeClr val="accent3"/>
            </a:solidFill>
          </p:grpSpPr>
          <p:sp>
            <p:nvSpPr>
              <p:cNvPr id="104" name="Rounded Rectangle 103"/>
              <p:cNvSpPr/>
              <p:nvPr/>
            </p:nvSpPr>
            <p:spPr>
              <a:xfrm>
                <a:off x="1581475" y="2423495"/>
                <a:ext cx="2597381" cy="70705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105" name="Freeform 104"/>
              <p:cNvSpPr/>
              <p:nvPr/>
            </p:nvSpPr>
            <p:spPr>
              <a:xfrm rot="20640000" flipV="1">
                <a:off x="1018173" y="2405565"/>
                <a:ext cx="798021" cy="627149"/>
              </a:xfrm>
              <a:custGeom>
                <a:avLst/>
                <a:gdLst>
                  <a:gd name="connsiteX0" fmla="*/ 781396 w 798021"/>
                  <a:gd name="connsiteY0" fmla="*/ 0 h 606829"/>
                  <a:gd name="connsiteX1" fmla="*/ 0 w 798021"/>
                  <a:gd name="connsiteY1" fmla="*/ 606829 h 606829"/>
                  <a:gd name="connsiteX2" fmla="*/ 798021 w 798021"/>
                  <a:gd name="connsiteY2" fmla="*/ 166255 h 606829"/>
                  <a:gd name="connsiteX3" fmla="*/ 781396 w 798021"/>
                  <a:gd name="connsiteY3" fmla="*/ 0 h 606829"/>
                  <a:gd name="connsiteX0" fmla="*/ 796636 w 798021"/>
                  <a:gd name="connsiteY0" fmla="*/ 0 h 627149"/>
                  <a:gd name="connsiteX1" fmla="*/ 0 w 798021"/>
                  <a:gd name="connsiteY1" fmla="*/ 627149 h 627149"/>
                  <a:gd name="connsiteX2" fmla="*/ 798021 w 798021"/>
                  <a:gd name="connsiteY2" fmla="*/ 186575 h 627149"/>
                  <a:gd name="connsiteX3" fmla="*/ 796636 w 798021"/>
                  <a:gd name="connsiteY3" fmla="*/ 0 h 627149"/>
                </a:gdLst>
                <a:ahLst/>
                <a:cxnLst>
                  <a:cxn ang="0">
                    <a:pos x="connsiteX0" y="connsiteY0"/>
                  </a:cxn>
                  <a:cxn ang="0">
                    <a:pos x="connsiteX1" y="connsiteY1"/>
                  </a:cxn>
                  <a:cxn ang="0">
                    <a:pos x="connsiteX2" y="connsiteY2"/>
                  </a:cxn>
                  <a:cxn ang="0">
                    <a:pos x="connsiteX3" y="connsiteY3"/>
                  </a:cxn>
                </a:cxnLst>
                <a:rect l="l" t="t" r="r" b="b"/>
                <a:pathLst>
                  <a:path w="798021" h="627149">
                    <a:moveTo>
                      <a:pt x="796636" y="0"/>
                    </a:moveTo>
                    <a:lnTo>
                      <a:pt x="0" y="627149"/>
                    </a:lnTo>
                    <a:lnTo>
                      <a:pt x="798021" y="186575"/>
                    </a:lnTo>
                    <a:cubicBezTo>
                      <a:pt x="797559" y="124383"/>
                      <a:pt x="797098" y="62192"/>
                      <a:pt x="79663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grpSp>
        <p:sp>
          <p:nvSpPr>
            <p:cNvPr id="71" name="Rectangle 70"/>
            <p:cNvSpPr/>
            <p:nvPr/>
          </p:nvSpPr>
          <p:spPr>
            <a:xfrm>
              <a:off x="8631260" y="1686501"/>
              <a:ext cx="2516691" cy="683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spcAft>
                  <a:spcPts val="600"/>
                </a:spcAft>
              </a:pPr>
              <a:r>
                <a:rPr lang="zh-CN" altLang="en-US" sz="1000" dirty="0" smtClean="0">
                  <a:solidFill>
                    <a:srgbClr val="FFFFFF"/>
                  </a:solidFill>
                </a:rPr>
                <a:t>可以实时分析数据和流量</a:t>
              </a:r>
              <a:endParaRPr lang="en-US" sz="1000" dirty="0">
                <a:solidFill>
                  <a:srgbClr val="FFFFFF"/>
                </a:solidFill>
              </a:endParaRPr>
            </a:p>
          </p:txBody>
        </p:sp>
      </p:grpSp>
      <p:grpSp>
        <p:nvGrpSpPr>
          <p:cNvPr id="14" name="Group 13"/>
          <p:cNvGrpSpPr/>
          <p:nvPr/>
        </p:nvGrpSpPr>
        <p:grpSpPr>
          <a:xfrm>
            <a:off x="850115" y="2106318"/>
            <a:ext cx="4405876" cy="757230"/>
            <a:chOff x="-590680" y="2259016"/>
            <a:chExt cx="5303754" cy="1061026"/>
          </a:xfrm>
        </p:grpSpPr>
        <p:grpSp>
          <p:nvGrpSpPr>
            <p:cNvPr id="100" name="Group 99"/>
            <p:cNvGrpSpPr/>
            <p:nvPr/>
          </p:nvGrpSpPr>
          <p:grpSpPr>
            <a:xfrm>
              <a:off x="-590680" y="2259016"/>
              <a:ext cx="5303754" cy="1061026"/>
              <a:chOff x="977910" y="2032258"/>
              <a:chExt cx="5303754" cy="1061026"/>
            </a:xfrm>
            <a:solidFill>
              <a:schemeClr val="accent3"/>
            </a:solidFill>
          </p:grpSpPr>
          <p:sp>
            <p:nvSpPr>
              <p:cNvPr id="101" name="Rounded Rectangle 100"/>
              <p:cNvSpPr/>
              <p:nvPr/>
            </p:nvSpPr>
            <p:spPr>
              <a:xfrm>
                <a:off x="977910" y="2399987"/>
                <a:ext cx="2737165" cy="6932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102" name="Freeform 101"/>
              <p:cNvSpPr/>
              <p:nvPr/>
            </p:nvSpPr>
            <p:spPr>
              <a:xfrm rot="540000" flipH="1" flipV="1">
                <a:off x="3663724" y="2032258"/>
                <a:ext cx="2617940" cy="1053764"/>
              </a:xfrm>
              <a:custGeom>
                <a:avLst/>
                <a:gdLst>
                  <a:gd name="connsiteX0" fmla="*/ 781396 w 798021"/>
                  <a:gd name="connsiteY0" fmla="*/ 0 h 606829"/>
                  <a:gd name="connsiteX1" fmla="*/ 0 w 798021"/>
                  <a:gd name="connsiteY1" fmla="*/ 606829 h 606829"/>
                  <a:gd name="connsiteX2" fmla="*/ 798021 w 798021"/>
                  <a:gd name="connsiteY2" fmla="*/ 166255 h 606829"/>
                  <a:gd name="connsiteX3" fmla="*/ 781396 w 798021"/>
                  <a:gd name="connsiteY3" fmla="*/ 0 h 606829"/>
                  <a:gd name="connsiteX0" fmla="*/ 796636 w 798021"/>
                  <a:gd name="connsiteY0" fmla="*/ 0 h 627149"/>
                  <a:gd name="connsiteX1" fmla="*/ 0 w 798021"/>
                  <a:gd name="connsiteY1" fmla="*/ 627149 h 627149"/>
                  <a:gd name="connsiteX2" fmla="*/ 798021 w 798021"/>
                  <a:gd name="connsiteY2" fmla="*/ 186575 h 627149"/>
                  <a:gd name="connsiteX3" fmla="*/ 796636 w 798021"/>
                  <a:gd name="connsiteY3" fmla="*/ 0 h 627149"/>
                  <a:gd name="connsiteX0" fmla="*/ 773780 w 798021"/>
                  <a:gd name="connsiteY0" fmla="*/ 0 h 500825"/>
                  <a:gd name="connsiteX1" fmla="*/ 0 w 798021"/>
                  <a:gd name="connsiteY1" fmla="*/ 500825 h 500825"/>
                  <a:gd name="connsiteX2" fmla="*/ 798021 w 798021"/>
                  <a:gd name="connsiteY2" fmla="*/ 60251 h 500825"/>
                  <a:gd name="connsiteX3" fmla="*/ 773780 w 798021"/>
                  <a:gd name="connsiteY3" fmla="*/ 0 h 500825"/>
                </a:gdLst>
                <a:ahLst/>
                <a:cxnLst>
                  <a:cxn ang="0">
                    <a:pos x="connsiteX0" y="connsiteY0"/>
                  </a:cxn>
                  <a:cxn ang="0">
                    <a:pos x="connsiteX1" y="connsiteY1"/>
                  </a:cxn>
                  <a:cxn ang="0">
                    <a:pos x="connsiteX2" y="connsiteY2"/>
                  </a:cxn>
                  <a:cxn ang="0">
                    <a:pos x="connsiteX3" y="connsiteY3"/>
                  </a:cxn>
                </a:cxnLst>
                <a:rect l="l" t="t" r="r" b="b"/>
                <a:pathLst>
                  <a:path w="798021" h="500825">
                    <a:moveTo>
                      <a:pt x="773780" y="0"/>
                    </a:moveTo>
                    <a:lnTo>
                      <a:pt x="0" y="500825"/>
                    </a:lnTo>
                    <a:lnTo>
                      <a:pt x="798021" y="60251"/>
                    </a:lnTo>
                    <a:cubicBezTo>
                      <a:pt x="797559" y="-1941"/>
                      <a:pt x="774242" y="62192"/>
                      <a:pt x="77378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grpSp>
        <p:sp>
          <p:nvSpPr>
            <p:cNvPr id="91" name="Rectangle 90"/>
            <p:cNvSpPr/>
            <p:nvPr/>
          </p:nvSpPr>
          <p:spPr>
            <a:xfrm>
              <a:off x="-590679" y="2669365"/>
              <a:ext cx="2814867" cy="574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spcAft>
                  <a:spcPts val="600"/>
                </a:spcAft>
              </a:pPr>
              <a:r>
                <a:rPr lang="zh-CN" altLang="en-US" sz="1000" dirty="0" smtClean="0">
                  <a:solidFill>
                    <a:srgbClr val="FFFFFF"/>
                  </a:solidFill>
                </a:rPr>
                <a:t>通过</a:t>
              </a:r>
              <a:r>
                <a:rPr lang="en-US" altLang="zh-CN" sz="1000" dirty="0" err="1" smtClean="0">
                  <a:solidFill>
                    <a:srgbClr val="FFFFFF"/>
                  </a:solidFill>
                </a:rPr>
                <a:t>openstack</a:t>
              </a:r>
              <a:r>
                <a:rPr lang="zh-CN" altLang="en-US" sz="1000" dirty="0" smtClean="0">
                  <a:solidFill>
                    <a:srgbClr val="FFFFFF"/>
                  </a:solidFill>
                </a:rPr>
                <a:t>的</a:t>
              </a:r>
              <a:r>
                <a:rPr lang="en-US" altLang="zh-CN" sz="1000" dirty="0" smtClean="0">
                  <a:solidFill>
                    <a:srgbClr val="FFFFFF"/>
                  </a:solidFill>
                </a:rPr>
                <a:t>API</a:t>
              </a:r>
              <a:r>
                <a:rPr lang="zh-CN" altLang="en-US" sz="1000" dirty="0" smtClean="0">
                  <a:solidFill>
                    <a:srgbClr val="FFFFFF"/>
                  </a:solidFill>
                </a:rPr>
                <a:t>控制其他的节点信息</a:t>
              </a:r>
              <a:endParaRPr lang="en-US" sz="1000" dirty="0">
                <a:solidFill>
                  <a:srgbClr val="FFFFFF"/>
                </a:solidFill>
              </a:endParaRPr>
            </a:p>
          </p:txBody>
        </p:sp>
      </p:grpSp>
      <p:grpSp>
        <p:nvGrpSpPr>
          <p:cNvPr id="107" name="Group 106"/>
          <p:cNvGrpSpPr/>
          <p:nvPr/>
        </p:nvGrpSpPr>
        <p:grpSpPr>
          <a:xfrm>
            <a:off x="986557" y="4324946"/>
            <a:ext cx="2494174" cy="1261804"/>
            <a:chOff x="8268523" y="895853"/>
            <a:chExt cx="2399332" cy="1471635"/>
          </a:xfrm>
        </p:grpSpPr>
        <p:grpSp>
          <p:nvGrpSpPr>
            <p:cNvPr id="108" name="Group 107"/>
            <p:cNvGrpSpPr/>
            <p:nvPr/>
          </p:nvGrpSpPr>
          <p:grpSpPr>
            <a:xfrm>
              <a:off x="8268523" y="895853"/>
              <a:ext cx="2399332" cy="1471635"/>
              <a:chOff x="1274157" y="1658914"/>
              <a:chExt cx="2399332" cy="1471635"/>
            </a:xfrm>
            <a:solidFill>
              <a:schemeClr val="accent3"/>
            </a:solidFill>
          </p:grpSpPr>
          <p:sp>
            <p:nvSpPr>
              <p:cNvPr id="110" name="Rounded Rectangle 109"/>
              <p:cNvSpPr/>
              <p:nvPr/>
            </p:nvSpPr>
            <p:spPr>
              <a:xfrm>
                <a:off x="1274157" y="2423495"/>
                <a:ext cx="2399332" cy="70705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111" name="Freeform 110"/>
              <p:cNvSpPr/>
              <p:nvPr/>
            </p:nvSpPr>
            <p:spPr>
              <a:xfrm rot="4440000" flipV="1">
                <a:off x="1494082" y="1773468"/>
                <a:ext cx="831213" cy="602106"/>
              </a:xfrm>
              <a:custGeom>
                <a:avLst/>
                <a:gdLst>
                  <a:gd name="connsiteX0" fmla="*/ 781396 w 798021"/>
                  <a:gd name="connsiteY0" fmla="*/ 0 h 606829"/>
                  <a:gd name="connsiteX1" fmla="*/ 0 w 798021"/>
                  <a:gd name="connsiteY1" fmla="*/ 606829 h 606829"/>
                  <a:gd name="connsiteX2" fmla="*/ 798021 w 798021"/>
                  <a:gd name="connsiteY2" fmla="*/ 166255 h 606829"/>
                  <a:gd name="connsiteX3" fmla="*/ 781396 w 798021"/>
                  <a:gd name="connsiteY3" fmla="*/ 0 h 606829"/>
                  <a:gd name="connsiteX0" fmla="*/ 796636 w 798021"/>
                  <a:gd name="connsiteY0" fmla="*/ 0 h 627149"/>
                  <a:gd name="connsiteX1" fmla="*/ 0 w 798021"/>
                  <a:gd name="connsiteY1" fmla="*/ 627149 h 627149"/>
                  <a:gd name="connsiteX2" fmla="*/ 798021 w 798021"/>
                  <a:gd name="connsiteY2" fmla="*/ 186575 h 627149"/>
                  <a:gd name="connsiteX3" fmla="*/ 796636 w 798021"/>
                  <a:gd name="connsiteY3" fmla="*/ 0 h 627149"/>
                </a:gdLst>
                <a:ahLst/>
                <a:cxnLst>
                  <a:cxn ang="0">
                    <a:pos x="connsiteX0" y="connsiteY0"/>
                  </a:cxn>
                  <a:cxn ang="0">
                    <a:pos x="connsiteX1" y="connsiteY1"/>
                  </a:cxn>
                  <a:cxn ang="0">
                    <a:pos x="connsiteX2" y="connsiteY2"/>
                  </a:cxn>
                  <a:cxn ang="0">
                    <a:pos x="connsiteX3" y="connsiteY3"/>
                  </a:cxn>
                </a:cxnLst>
                <a:rect l="l" t="t" r="r" b="b"/>
                <a:pathLst>
                  <a:path w="798021" h="627149">
                    <a:moveTo>
                      <a:pt x="796636" y="0"/>
                    </a:moveTo>
                    <a:lnTo>
                      <a:pt x="0" y="627149"/>
                    </a:lnTo>
                    <a:lnTo>
                      <a:pt x="798021" y="186575"/>
                    </a:lnTo>
                    <a:cubicBezTo>
                      <a:pt x="797559" y="124383"/>
                      <a:pt x="797098" y="62192"/>
                      <a:pt x="79663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grpSp>
        <p:sp>
          <p:nvSpPr>
            <p:cNvPr id="109" name="Rectangle 108"/>
            <p:cNvSpPr/>
            <p:nvPr/>
          </p:nvSpPr>
          <p:spPr>
            <a:xfrm>
              <a:off x="8288713" y="1657085"/>
              <a:ext cx="2379142" cy="683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spcAft>
                  <a:spcPts val="600"/>
                </a:spcAft>
              </a:pPr>
              <a:r>
                <a:rPr lang="en-US" sz="1000" dirty="0" err="1" smtClean="0">
                  <a:solidFill>
                    <a:srgbClr val="FFFFFF"/>
                  </a:solidFill>
                </a:rPr>
                <a:t>vRouter</a:t>
              </a:r>
              <a:r>
                <a:rPr lang="en-US" sz="1000" dirty="0" smtClean="0">
                  <a:solidFill>
                    <a:srgbClr val="FFFFFF"/>
                  </a:solidFill>
                </a:rPr>
                <a:t>: </a:t>
              </a:r>
              <a:r>
                <a:rPr lang="zh-CN" altLang="en-US" sz="1000" dirty="0" smtClean="0">
                  <a:solidFill>
                    <a:srgbClr val="FFFFFF"/>
                  </a:solidFill>
                </a:rPr>
                <a:t>虚拟化的</a:t>
              </a:r>
              <a:r>
                <a:rPr lang="en-US" altLang="zh-CN" sz="1000" dirty="0" err="1" smtClean="0">
                  <a:solidFill>
                    <a:srgbClr val="FFFFFF"/>
                  </a:solidFill>
                </a:rPr>
                <a:t>vswitch</a:t>
              </a:r>
              <a:r>
                <a:rPr lang="zh-CN" altLang="en-US" sz="1000" dirty="0" smtClean="0">
                  <a:solidFill>
                    <a:srgbClr val="FFFFFF"/>
                  </a:solidFill>
                </a:rPr>
                <a:t>，为虚拟机接入提供虚拟化戒口</a:t>
              </a:r>
              <a:endParaRPr lang="en-US" sz="1000" dirty="0">
                <a:solidFill>
                  <a:srgbClr val="FFFFFF"/>
                </a:solidFill>
              </a:endParaRPr>
            </a:p>
          </p:txBody>
        </p:sp>
      </p:grpSp>
      <p:grpSp>
        <p:nvGrpSpPr>
          <p:cNvPr id="112" name="Group 111"/>
          <p:cNvGrpSpPr/>
          <p:nvPr/>
        </p:nvGrpSpPr>
        <p:grpSpPr>
          <a:xfrm>
            <a:off x="6259527" y="4793161"/>
            <a:ext cx="3595528" cy="822577"/>
            <a:chOff x="7460604" y="1508879"/>
            <a:chExt cx="3620874" cy="858609"/>
          </a:xfrm>
        </p:grpSpPr>
        <p:grpSp>
          <p:nvGrpSpPr>
            <p:cNvPr id="113" name="Group 112"/>
            <p:cNvGrpSpPr/>
            <p:nvPr/>
          </p:nvGrpSpPr>
          <p:grpSpPr>
            <a:xfrm>
              <a:off x="7460604" y="1508879"/>
              <a:ext cx="3620874" cy="858609"/>
              <a:chOff x="466238" y="2271940"/>
              <a:chExt cx="3620874" cy="858609"/>
            </a:xfrm>
            <a:solidFill>
              <a:schemeClr val="accent3"/>
            </a:solidFill>
          </p:grpSpPr>
          <p:sp>
            <p:nvSpPr>
              <p:cNvPr id="115" name="Rounded Rectangle 114"/>
              <p:cNvSpPr/>
              <p:nvPr/>
            </p:nvSpPr>
            <p:spPr>
              <a:xfrm>
                <a:off x="1581475" y="2423495"/>
                <a:ext cx="2505637" cy="70705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116" name="Freeform 115"/>
              <p:cNvSpPr/>
              <p:nvPr/>
            </p:nvSpPr>
            <p:spPr>
              <a:xfrm rot="20044169" flipV="1">
                <a:off x="466238" y="2271940"/>
                <a:ext cx="1258898" cy="855872"/>
              </a:xfrm>
              <a:custGeom>
                <a:avLst/>
                <a:gdLst>
                  <a:gd name="connsiteX0" fmla="*/ 781396 w 798021"/>
                  <a:gd name="connsiteY0" fmla="*/ 0 h 606829"/>
                  <a:gd name="connsiteX1" fmla="*/ 0 w 798021"/>
                  <a:gd name="connsiteY1" fmla="*/ 606829 h 606829"/>
                  <a:gd name="connsiteX2" fmla="*/ 798021 w 798021"/>
                  <a:gd name="connsiteY2" fmla="*/ 166255 h 606829"/>
                  <a:gd name="connsiteX3" fmla="*/ 781396 w 798021"/>
                  <a:gd name="connsiteY3" fmla="*/ 0 h 606829"/>
                  <a:gd name="connsiteX0" fmla="*/ 796636 w 798021"/>
                  <a:gd name="connsiteY0" fmla="*/ 0 h 627149"/>
                  <a:gd name="connsiteX1" fmla="*/ 0 w 798021"/>
                  <a:gd name="connsiteY1" fmla="*/ 627149 h 627149"/>
                  <a:gd name="connsiteX2" fmla="*/ 798021 w 798021"/>
                  <a:gd name="connsiteY2" fmla="*/ 186575 h 627149"/>
                  <a:gd name="connsiteX3" fmla="*/ 796636 w 798021"/>
                  <a:gd name="connsiteY3" fmla="*/ 0 h 627149"/>
                </a:gdLst>
                <a:ahLst/>
                <a:cxnLst>
                  <a:cxn ang="0">
                    <a:pos x="connsiteX0" y="connsiteY0"/>
                  </a:cxn>
                  <a:cxn ang="0">
                    <a:pos x="connsiteX1" y="connsiteY1"/>
                  </a:cxn>
                  <a:cxn ang="0">
                    <a:pos x="connsiteX2" y="connsiteY2"/>
                  </a:cxn>
                  <a:cxn ang="0">
                    <a:pos x="connsiteX3" y="connsiteY3"/>
                  </a:cxn>
                </a:cxnLst>
                <a:rect l="l" t="t" r="r" b="b"/>
                <a:pathLst>
                  <a:path w="798021" h="627149">
                    <a:moveTo>
                      <a:pt x="796636" y="0"/>
                    </a:moveTo>
                    <a:lnTo>
                      <a:pt x="0" y="627149"/>
                    </a:lnTo>
                    <a:lnTo>
                      <a:pt x="798021" y="186575"/>
                    </a:lnTo>
                    <a:cubicBezTo>
                      <a:pt x="797559" y="124383"/>
                      <a:pt x="797098" y="62192"/>
                      <a:pt x="79663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grpSp>
        <p:sp>
          <p:nvSpPr>
            <p:cNvPr id="114" name="Rectangle 113"/>
            <p:cNvSpPr/>
            <p:nvPr/>
          </p:nvSpPr>
          <p:spPr>
            <a:xfrm>
              <a:off x="8631261" y="1657085"/>
              <a:ext cx="2397372" cy="683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spcAft>
                  <a:spcPts val="600"/>
                </a:spcAft>
              </a:pPr>
              <a:r>
                <a:rPr lang="en-US" sz="1000" dirty="0" smtClean="0">
                  <a:solidFill>
                    <a:srgbClr val="FFFFFF"/>
                  </a:solidFill>
                </a:rPr>
                <a:t>Gateway: </a:t>
              </a:r>
              <a:r>
                <a:rPr lang="zh-CN" altLang="en-US" sz="1000" dirty="0" smtClean="0">
                  <a:solidFill>
                    <a:srgbClr val="FFFFFF"/>
                  </a:solidFill>
                </a:rPr>
                <a:t>可以采用</a:t>
              </a:r>
              <a:r>
                <a:rPr lang="en-US" altLang="zh-CN" sz="1000" dirty="0" smtClean="0">
                  <a:solidFill>
                    <a:srgbClr val="FFFFFF"/>
                  </a:solidFill>
                </a:rPr>
                <a:t>juniper</a:t>
              </a:r>
              <a:r>
                <a:rPr lang="zh-CN" altLang="en-US" sz="1000" dirty="0" smtClean="0">
                  <a:solidFill>
                    <a:srgbClr val="FFFFFF"/>
                  </a:solidFill>
                </a:rPr>
                <a:t>的</a:t>
              </a:r>
              <a:r>
                <a:rPr lang="en-US" altLang="zh-CN" sz="1000" dirty="0" smtClean="0">
                  <a:solidFill>
                    <a:srgbClr val="FFFFFF"/>
                  </a:solidFill>
                </a:rPr>
                <a:t>MX</a:t>
              </a:r>
              <a:r>
                <a:rPr lang="zh-CN" altLang="en-US" sz="1000" dirty="0" smtClean="0">
                  <a:solidFill>
                    <a:srgbClr val="FFFFFF"/>
                  </a:solidFill>
                </a:rPr>
                <a:t>或者</a:t>
              </a:r>
              <a:r>
                <a:rPr lang="en-US" altLang="zh-CN" sz="1000" dirty="0" smtClean="0">
                  <a:solidFill>
                    <a:srgbClr val="FFFFFF"/>
                  </a:solidFill>
                </a:rPr>
                <a:t>EX9200</a:t>
              </a:r>
              <a:endParaRPr lang="en-US" sz="1000" dirty="0">
                <a:solidFill>
                  <a:srgbClr val="FFFFFF"/>
                </a:solidFill>
              </a:endParaRPr>
            </a:p>
          </p:txBody>
        </p:sp>
      </p:grpSp>
      <p:sp>
        <p:nvSpPr>
          <p:cNvPr id="96" name="TextBox 95"/>
          <p:cNvSpPr txBox="1"/>
          <p:nvPr/>
        </p:nvSpPr>
        <p:spPr>
          <a:xfrm>
            <a:off x="2218887" y="723519"/>
            <a:ext cx="1380066" cy="307766"/>
          </a:xfrm>
          <a:prstGeom prst="rect">
            <a:avLst/>
          </a:prstGeom>
          <a:noFill/>
        </p:spPr>
        <p:txBody>
          <a:bodyPr wrap="square" lIns="91429" tIns="45715" rIns="91429" bIns="45715" rtlCol="0">
            <a:spAutoFit/>
          </a:bodyPr>
          <a:lstStyle/>
          <a:p>
            <a:r>
              <a:rPr lang="en-US" sz="1400" b="1" dirty="0">
                <a:solidFill>
                  <a:schemeClr val="accent4"/>
                </a:solidFill>
              </a:rPr>
              <a:t>TODAY</a:t>
            </a:r>
          </a:p>
        </p:txBody>
      </p:sp>
      <p:sp>
        <p:nvSpPr>
          <p:cNvPr id="119" name="Round Same Side Corner Rectangle 118"/>
          <p:cNvSpPr/>
          <p:nvPr/>
        </p:nvSpPr>
        <p:spPr>
          <a:xfrm rot="10800000">
            <a:off x="5714892" y="636431"/>
            <a:ext cx="3494923" cy="459215"/>
          </a:xfrm>
          <a:prstGeom prst="round2SameRect">
            <a:avLst>
              <a:gd name="adj1" fmla="val 12872"/>
              <a:gd name="adj2" fmla="val 15213"/>
            </a:avLst>
          </a:prstGeom>
          <a:no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a:solidFill>
                <a:srgbClr val="282828"/>
              </a:solidFill>
            </a:endParaRPr>
          </a:p>
        </p:txBody>
      </p:sp>
      <p:sp>
        <p:nvSpPr>
          <p:cNvPr id="120" name="TextBox 119"/>
          <p:cNvSpPr txBox="1"/>
          <p:nvPr/>
        </p:nvSpPr>
        <p:spPr>
          <a:xfrm>
            <a:off x="7765852" y="707967"/>
            <a:ext cx="1380066" cy="307766"/>
          </a:xfrm>
          <a:prstGeom prst="rect">
            <a:avLst/>
          </a:prstGeom>
          <a:noFill/>
        </p:spPr>
        <p:txBody>
          <a:bodyPr wrap="square" lIns="91429" tIns="45715" rIns="91429" bIns="45715" rtlCol="0">
            <a:spAutoFit/>
          </a:bodyPr>
          <a:lstStyle/>
          <a:p>
            <a:pPr algn="r"/>
            <a:r>
              <a:rPr lang="en-US" sz="1400" b="1" dirty="0">
                <a:solidFill>
                  <a:schemeClr val="accent4"/>
                </a:solidFill>
              </a:rPr>
              <a:t>2014</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xmlns=""/>
              </a:ext>
            </a:extLst>
          </a:blip>
          <a:srcRect/>
          <a:stretch/>
        </p:blipFill>
        <p:spPr>
          <a:xfrm>
            <a:off x="5894515" y="704470"/>
            <a:ext cx="1515145" cy="310097"/>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xmlns=""/>
              </a:ext>
            </a:extLst>
          </a:blip>
          <a:stretch>
            <a:fillRect/>
          </a:stretch>
        </p:blipFill>
        <p:spPr>
          <a:xfrm>
            <a:off x="7439431" y="703820"/>
            <a:ext cx="1021554" cy="357544"/>
          </a:xfrm>
          <a:prstGeom prst="rect">
            <a:avLst/>
          </a:prstGeom>
        </p:spPr>
      </p:pic>
      <p:cxnSp>
        <p:nvCxnSpPr>
          <p:cNvPr id="122" name="Straight Connector 121"/>
          <p:cNvCxnSpPr/>
          <p:nvPr/>
        </p:nvCxnSpPr>
        <p:spPr>
          <a:xfrm flipH="1" flipV="1">
            <a:off x="4376527" y="1124346"/>
            <a:ext cx="1415208" cy="272920"/>
          </a:xfrm>
          <a:prstGeom prst="line">
            <a:avLst/>
          </a:prstGeom>
          <a:ln w="28575" cmpd="sng">
            <a:solidFill>
              <a:schemeClr val="accent4"/>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5752679" y="1124346"/>
            <a:ext cx="1373609" cy="267866"/>
          </a:xfrm>
          <a:prstGeom prst="line">
            <a:avLst/>
          </a:prstGeom>
          <a:ln w="28575" cmpd="sng">
            <a:solidFill>
              <a:schemeClr val="accent4"/>
            </a:solidFill>
            <a:prstDash val="dot"/>
          </a:ln>
          <a:effectLst/>
        </p:spPr>
        <p:style>
          <a:lnRef idx="2">
            <a:schemeClr val="accent1"/>
          </a:lnRef>
          <a:fillRef idx="0">
            <a:schemeClr val="accent1"/>
          </a:fillRef>
          <a:effectRef idx="1">
            <a:schemeClr val="accent1"/>
          </a:effectRef>
          <a:fontRef idx="minor">
            <a:schemeClr val="tx1"/>
          </a:fontRef>
        </p:style>
      </p:cxnSp>
      <p:grpSp>
        <p:nvGrpSpPr>
          <p:cNvPr id="106" name="Group 115"/>
          <p:cNvGrpSpPr/>
          <p:nvPr/>
        </p:nvGrpSpPr>
        <p:grpSpPr>
          <a:xfrm>
            <a:off x="401181" y="5647847"/>
            <a:ext cx="10282060" cy="520126"/>
            <a:chOff x="401180" y="5410347"/>
            <a:chExt cx="10282060" cy="520126"/>
          </a:xfrm>
        </p:grpSpPr>
        <p:sp>
          <p:nvSpPr>
            <p:cNvPr id="117" name="TextBox 116"/>
            <p:cNvSpPr txBox="1"/>
            <p:nvPr/>
          </p:nvSpPr>
          <p:spPr>
            <a:xfrm>
              <a:off x="441960" y="5410347"/>
              <a:ext cx="10241280" cy="520126"/>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defPPr>
                <a:defRPr lang="en-US"/>
              </a:defPPr>
              <a:lvl1pPr lvl="0" defTabSz="914400" fontAlgn="base">
                <a:lnSpc>
                  <a:spcPct val="95000"/>
                </a:lnSpc>
                <a:spcAft>
                  <a:spcPts val="200"/>
                </a:spcAft>
                <a:defRPr sz="1800" b="1" kern="0">
                  <a:solidFill>
                    <a:schemeClr val="accent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Bef>
                  <a:spcPct val="0"/>
                </a:spcBef>
              </a:pPr>
              <a:r>
                <a:rPr lang="en-US" altLang="zh-CN" cap="all" dirty="0" smtClean="0">
                  <a:cs typeface="Arial" charset="0"/>
                </a:rPr>
                <a:t>Juniper</a:t>
              </a:r>
              <a:r>
                <a:rPr lang="zh-CN" altLang="en-US" cap="all" dirty="0" smtClean="0">
                  <a:cs typeface="Arial" charset="0"/>
                </a:rPr>
                <a:t>目前完成</a:t>
              </a:r>
              <a:r>
                <a:rPr lang="en-US" altLang="zh-CN" cap="all" dirty="0" err="1" smtClean="0">
                  <a:cs typeface="Arial" charset="0"/>
                </a:rPr>
                <a:t>openstack</a:t>
              </a:r>
              <a:r>
                <a:rPr lang="zh-CN" altLang="en-US" cap="all" dirty="0" smtClean="0">
                  <a:cs typeface="Arial" charset="0"/>
                </a:rPr>
                <a:t>的集成，后续还会支持</a:t>
              </a:r>
              <a:r>
                <a:rPr lang="en-US" altLang="zh-CN" cap="all" dirty="0" err="1" smtClean="0">
                  <a:cs typeface="Arial" charset="0"/>
                </a:rPr>
                <a:t>Vmware</a:t>
              </a:r>
              <a:r>
                <a:rPr lang="zh-CN" altLang="en-US" cap="all" dirty="0" smtClean="0">
                  <a:cs typeface="Arial" charset="0"/>
                </a:rPr>
                <a:t>等更多的云平台系统</a:t>
              </a:r>
              <a:endParaRPr lang="en-US" cap="all" dirty="0">
                <a:cs typeface="Arial" charset="0"/>
              </a:endParaRPr>
            </a:p>
          </p:txBody>
        </p:sp>
        <p:sp>
          <p:nvSpPr>
            <p:cNvPr id="121" name="Rectangle 117"/>
            <p:cNvSpPr/>
            <p:nvPr/>
          </p:nvSpPr>
          <p:spPr>
            <a:xfrm>
              <a:off x="401180" y="5410347"/>
              <a:ext cx="238900" cy="5201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chorCtr="0"/>
            <a:lstStyle/>
            <a:p>
              <a:pPr>
                <a:spcAft>
                  <a:spcPts val="600"/>
                </a:spcAft>
              </a:pPr>
              <a:endParaRPr lang="en-US" sz="1000">
                <a:solidFill>
                  <a:srgbClr val="FFFFFF"/>
                </a:solidFill>
              </a:endParaRPr>
            </a:p>
          </p:txBody>
        </p:sp>
      </p:grpSp>
      <p:sp>
        <p:nvSpPr>
          <p:cNvPr id="124" name="TextBox 123"/>
          <p:cNvSpPr txBox="1"/>
          <p:nvPr/>
        </p:nvSpPr>
        <p:spPr>
          <a:xfrm>
            <a:off x="7968343" y="1496291"/>
            <a:ext cx="1603169" cy="338554"/>
          </a:xfrm>
          <a:prstGeom prst="rect">
            <a:avLst/>
          </a:prstGeom>
          <a:noFill/>
        </p:spPr>
        <p:txBody>
          <a:bodyPr wrap="square" rtlCol="0">
            <a:spAutoFit/>
          </a:bodyPr>
          <a:lstStyle/>
          <a:p>
            <a:r>
              <a:rPr lang="en-US" altLang="zh-CN" dirty="0" smtClean="0">
                <a:solidFill>
                  <a:schemeClr val="accent6"/>
                </a:solidFill>
              </a:rPr>
              <a:t>contrail</a:t>
            </a:r>
            <a:r>
              <a:rPr lang="zh-CN" altLang="en-US" dirty="0" smtClean="0">
                <a:solidFill>
                  <a:schemeClr val="accent6"/>
                </a:solidFill>
              </a:rPr>
              <a:t>控制器</a:t>
            </a:r>
            <a:endParaRPr lang="zh-CN" altLang="en-US" dirty="0">
              <a:solidFill>
                <a:schemeClr val="accent6"/>
              </a:solidFill>
            </a:endParaRPr>
          </a:p>
        </p:txBody>
      </p:sp>
      <p:sp>
        <p:nvSpPr>
          <p:cNvPr id="125" name="TextBox 124"/>
          <p:cNvSpPr txBox="1"/>
          <p:nvPr/>
        </p:nvSpPr>
        <p:spPr>
          <a:xfrm>
            <a:off x="1577439" y="3038104"/>
            <a:ext cx="1603169" cy="338554"/>
          </a:xfrm>
          <a:prstGeom prst="rect">
            <a:avLst/>
          </a:prstGeom>
          <a:noFill/>
        </p:spPr>
        <p:txBody>
          <a:bodyPr wrap="square" rtlCol="0">
            <a:spAutoFit/>
          </a:bodyPr>
          <a:lstStyle/>
          <a:p>
            <a:r>
              <a:rPr lang="en-US" altLang="zh-CN" dirty="0" smtClean="0">
                <a:solidFill>
                  <a:schemeClr val="accent6"/>
                </a:solidFill>
              </a:rPr>
              <a:t>Contrail</a:t>
            </a:r>
            <a:r>
              <a:rPr lang="zh-CN" altLang="en-US" dirty="0" smtClean="0">
                <a:solidFill>
                  <a:schemeClr val="accent6"/>
                </a:solidFill>
              </a:rPr>
              <a:t>节点</a:t>
            </a:r>
            <a:endParaRPr lang="zh-CN" altLang="en-US" dirty="0">
              <a:solidFill>
                <a:schemeClr val="accent6"/>
              </a:solidFill>
            </a:endParaRPr>
          </a:p>
        </p:txBody>
      </p:sp>
      <p:sp>
        <p:nvSpPr>
          <p:cNvPr id="126" name="TextBox 125"/>
          <p:cNvSpPr txBox="1"/>
          <p:nvPr/>
        </p:nvSpPr>
        <p:spPr>
          <a:xfrm>
            <a:off x="7810005" y="3048000"/>
            <a:ext cx="1603169" cy="338554"/>
          </a:xfrm>
          <a:prstGeom prst="rect">
            <a:avLst/>
          </a:prstGeom>
          <a:noFill/>
        </p:spPr>
        <p:txBody>
          <a:bodyPr wrap="square" rtlCol="0">
            <a:spAutoFit/>
          </a:bodyPr>
          <a:lstStyle/>
          <a:p>
            <a:r>
              <a:rPr lang="en-US" altLang="zh-CN" dirty="0" smtClean="0">
                <a:solidFill>
                  <a:schemeClr val="accent6"/>
                </a:solidFill>
              </a:rPr>
              <a:t>Contrail</a:t>
            </a:r>
            <a:r>
              <a:rPr lang="zh-CN" altLang="en-US" dirty="0" smtClean="0">
                <a:solidFill>
                  <a:schemeClr val="accent6"/>
                </a:solidFill>
              </a:rPr>
              <a:t>节点</a:t>
            </a:r>
            <a:endParaRPr lang="zh-CN" altLang="en-US" dirty="0">
              <a:solidFill>
                <a:schemeClr val="accent6"/>
              </a:solidFill>
            </a:endParaRPr>
          </a:p>
        </p:txBody>
      </p:sp>
    </p:spTree>
    <p:extLst>
      <p:ext uri="{BB962C8B-B14F-4D97-AF65-F5344CB8AC3E}">
        <p14:creationId xmlns:p14="http://schemas.microsoft.com/office/powerpoint/2010/main" xmlns="" val="2005936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08959" y="1533840"/>
            <a:ext cx="1982390"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a:solidFill>
                  <a:srgbClr val="FFFFFF"/>
                </a:solidFill>
              </a:rPr>
              <a:t>IPAM, Virtual DNS</a:t>
            </a:r>
          </a:p>
        </p:txBody>
      </p:sp>
      <p:sp>
        <p:nvSpPr>
          <p:cNvPr id="8" name="Rectangle 7"/>
          <p:cNvSpPr/>
          <p:nvPr/>
        </p:nvSpPr>
        <p:spPr>
          <a:xfrm>
            <a:off x="6510558" y="1533840"/>
            <a:ext cx="1982866"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a:solidFill>
                  <a:srgbClr val="FFFFFF"/>
                </a:solidFill>
              </a:rPr>
              <a:t>Security</a:t>
            </a:r>
          </a:p>
        </p:txBody>
      </p:sp>
      <p:cxnSp>
        <p:nvCxnSpPr>
          <p:cNvPr id="9" name="Straight Connector 8"/>
          <p:cNvCxnSpPr/>
          <p:nvPr/>
        </p:nvCxnSpPr>
        <p:spPr>
          <a:xfrm>
            <a:off x="2308957" y="1533838"/>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404529" y="1533840"/>
            <a:ext cx="1982866" cy="1662067"/>
            <a:chOff x="3012320" y="1438005"/>
            <a:chExt cx="2432304" cy="1996031"/>
          </a:xfrm>
        </p:grpSpPr>
        <p:sp>
          <p:nvSpPr>
            <p:cNvPr id="7" name="Rectangle 6"/>
            <p:cNvSpPr/>
            <p:nvPr/>
          </p:nvSpPr>
          <p:spPr>
            <a:xfrm>
              <a:off x="3012320" y="1438005"/>
              <a:ext cx="2426781" cy="1996031"/>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40" tIns="1371600" rIns="91440" bIns="182880" rtlCol="0" anchor="t" anchorCtr="0"/>
            <a:lstStyle/>
            <a:p>
              <a:pPr algn="ctr" defTabSz="914186">
                <a:lnSpc>
                  <a:spcPct val="95000"/>
                </a:lnSpc>
                <a:defRPr/>
              </a:pPr>
              <a:r>
                <a:rPr lang="en-US" sz="1800" kern="0" dirty="0">
                  <a:solidFill>
                    <a:srgbClr val="FFFFFF"/>
                  </a:solidFill>
                </a:rPr>
                <a:t>Load</a:t>
              </a:r>
              <a:br>
                <a:rPr lang="en-US" sz="1800" kern="0" dirty="0">
                  <a:solidFill>
                    <a:srgbClr val="FFFFFF"/>
                  </a:solidFill>
                </a:rPr>
              </a:br>
              <a:r>
                <a:rPr lang="en-US" sz="1800" kern="0" dirty="0">
                  <a:solidFill>
                    <a:srgbClr val="FFFFFF"/>
                  </a:solidFill>
                </a:rPr>
                <a:t>Balancing</a:t>
              </a:r>
            </a:p>
          </p:txBody>
        </p:sp>
        <p:cxnSp>
          <p:nvCxnSpPr>
            <p:cNvPr id="10" name="Straight Connector 9"/>
            <p:cNvCxnSpPr/>
            <p:nvPr/>
          </p:nvCxnSpPr>
          <p:spPr>
            <a:xfrm>
              <a:off x="3012320" y="1438005"/>
              <a:ext cx="243230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bwMode="black">
          <a:xfrm>
            <a:off x="6510559" y="1533838"/>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8" name="Picture 8" descr="\\psf\Host\Volumes\EP File Share\ Juniper\Major Tasks\FAM 2012\Kevin Johnson\Artwork\security.wmf"/>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black">
          <a:xfrm>
            <a:off x="7205651" y="1775756"/>
            <a:ext cx="589710" cy="756072"/>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Rectangle 26"/>
          <p:cNvSpPr/>
          <p:nvPr/>
        </p:nvSpPr>
        <p:spPr>
          <a:xfrm>
            <a:off x="8600845" y="1532554"/>
            <a:ext cx="1982866"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smtClean="0">
                <a:solidFill>
                  <a:srgbClr val="FFFFFF"/>
                </a:solidFill>
              </a:rPr>
              <a:t>3</a:t>
            </a:r>
            <a:r>
              <a:rPr lang="en-US" sz="1800" kern="0" baseline="30000" dirty="0" smtClean="0">
                <a:solidFill>
                  <a:srgbClr val="FFFFFF"/>
                </a:solidFill>
              </a:rPr>
              <a:t>rd</a:t>
            </a:r>
            <a:r>
              <a:rPr lang="en-US" sz="1800" kern="0" dirty="0" smtClean="0">
                <a:solidFill>
                  <a:srgbClr val="FFFFFF"/>
                </a:solidFill>
              </a:rPr>
              <a:t> Party Network Services</a:t>
            </a:r>
            <a:endParaRPr lang="en-US" sz="1800" kern="0" dirty="0">
              <a:solidFill>
                <a:srgbClr val="FFFFFF"/>
              </a:solidFill>
            </a:endParaRPr>
          </a:p>
        </p:txBody>
      </p:sp>
      <p:cxnSp>
        <p:nvCxnSpPr>
          <p:cNvPr id="28" name="Straight Connector 27"/>
          <p:cNvCxnSpPr/>
          <p:nvPr/>
        </p:nvCxnSpPr>
        <p:spPr>
          <a:xfrm>
            <a:off x="8600846" y="1532552"/>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328623" y="3696837"/>
            <a:ext cx="1982390"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a:solidFill>
                  <a:srgbClr val="FFFFFF"/>
                </a:solidFill>
              </a:rPr>
              <a:t>Rich Analytics </a:t>
            </a:r>
          </a:p>
        </p:txBody>
      </p:sp>
      <p:sp>
        <p:nvSpPr>
          <p:cNvPr id="31" name="Rectangle 30"/>
          <p:cNvSpPr/>
          <p:nvPr/>
        </p:nvSpPr>
        <p:spPr>
          <a:xfrm>
            <a:off x="6530221" y="3696837"/>
            <a:ext cx="1982866"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a:solidFill>
                  <a:srgbClr val="FFFFFF"/>
                </a:solidFill>
              </a:rPr>
              <a:t>High</a:t>
            </a:r>
            <a:br>
              <a:rPr lang="en-US" sz="1800" kern="0">
                <a:solidFill>
                  <a:srgbClr val="FFFFFF"/>
                </a:solidFill>
              </a:rPr>
            </a:br>
            <a:r>
              <a:rPr lang="en-US" sz="1800" kern="0">
                <a:solidFill>
                  <a:srgbClr val="FFFFFF"/>
                </a:solidFill>
              </a:rPr>
              <a:t>Availability</a:t>
            </a:r>
            <a:endParaRPr lang="en-US" sz="1800" kern="0" dirty="0">
              <a:solidFill>
                <a:srgbClr val="FFFFFF"/>
              </a:solidFill>
            </a:endParaRPr>
          </a:p>
        </p:txBody>
      </p:sp>
      <p:cxnSp>
        <p:nvCxnSpPr>
          <p:cNvPr id="32" name="Straight Connector 31"/>
          <p:cNvCxnSpPr/>
          <p:nvPr/>
        </p:nvCxnSpPr>
        <p:spPr>
          <a:xfrm>
            <a:off x="2328620" y="3696835"/>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24193" y="3696837"/>
            <a:ext cx="1982866" cy="1662067"/>
            <a:chOff x="3012320" y="1438005"/>
            <a:chExt cx="2432304" cy="1996031"/>
          </a:xfrm>
        </p:grpSpPr>
        <p:sp>
          <p:nvSpPr>
            <p:cNvPr id="34" name="Rectangle 33"/>
            <p:cNvSpPr/>
            <p:nvPr/>
          </p:nvSpPr>
          <p:spPr>
            <a:xfrm>
              <a:off x="3012320" y="1438005"/>
              <a:ext cx="2426781" cy="1996031"/>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40" tIns="1371600" rIns="91440" bIns="182880" rtlCol="0" anchor="t" anchorCtr="0"/>
            <a:lstStyle/>
            <a:p>
              <a:pPr algn="ctr" defTabSz="914186">
                <a:lnSpc>
                  <a:spcPct val="95000"/>
                </a:lnSpc>
                <a:defRPr/>
              </a:pPr>
              <a:r>
                <a:rPr lang="en-US" sz="1800" kern="0" dirty="0">
                  <a:solidFill>
                    <a:srgbClr val="FFFFFF"/>
                  </a:solidFill>
                </a:rPr>
                <a:t>Service Chaining</a:t>
              </a:r>
            </a:p>
          </p:txBody>
        </p:sp>
        <p:cxnSp>
          <p:nvCxnSpPr>
            <p:cNvPr id="35" name="Straight Connector 34"/>
            <p:cNvCxnSpPr/>
            <p:nvPr/>
          </p:nvCxnSpPr>
          <p:spPr>
            <a:xfrm>
              <a:off x="3012320" y="1438005"/>
              <a:ext cx="243230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6530223" y="3696835"/>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620508" y="3695551"/>
            <a:ext cx="1982866"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a:solidFill>
                  <a:srgbClr val="FFFFFF"/>
                </a:solidFill>
              </a:rPr>
              <a:t>API</a:t>
            </a:r>
            <a:br>
              <a:rPr lang="en-US" sz="1800" kern="0">
                <a:solidFill>
                  <a:srgbClr val="FFFFFF"/>
                </a:solidFill>
              </a:rPr>
            </a:br>
            <a:r>
              <a:rPr lang="en-US" sz="1800" kern="0">
                <a:solidFill>
                  <a:srgbClr val="FFFFFF"/>
                </a:solidFill>
              </a:rPr>
              <a:t>Services</a:t>
            </a:r>
            <a:endParaRPr lang="en-US" sz="1800" kern="0" dirty="0">
              <a:solidFill>
                <a:srgbClr val="FFFFFF"/>
              </a:solidFill>
            </a:endParaRPr>
          </a:p>
        </p:txBody>
      </p:sp>
      <p:cxnSp>
        <p:nvCxnSpPr>
          <p:cNvPr id="40" name="Straight Connector 39"/>
          <p:cNvCxnSpPr/>
          <p:nvPr/>
        </p:nvCxnSpPr>
        <p:spPr>
          <a:xfrm>
            <a:off x="8620509" y="3695549"/>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cstate="print">
            <a:extLst>
              <a:ext uri="{BEBA8EAE-BF5A-486C-A8C5-ECC9F3942E4B}">
                <a14:imgProps xmlns:a14="http://schemas.microsoft.com/office/drawing/2010/main" xmlns="">
                  <a14:imgLayer r:embed="rId4">
                    <a14:imgEffect>
                      <a14:backgroundRemoval t="10000" b="90000" l="10000" r="90000">
                        <a14:foregroundMark x1="26800" y1="67100" x2="26800" y2="67100"/>
                        <a14:foregroundMark x1="26400" y1="76300" x2="26400" y2="76300"/>
                        <a14:foregroundMark x1="66300" y1="77700" x2="66300" y2="77700"/>
                      </a14:backgroundRemoval>
                    </a14:imgEffect>
                  </a14:imgLayer>
                </a14:imgProps>
              </a:ext>
              <a:ext uri="{28A0092B-C50C-407E-A947-70E740481C1C}">
                <a14:useLocalDpi xmlns:a14="http://schemas.microsoft.com/office/drawing/2010/main" xmlns=""/>
              </a:ext>
            </a:extLst>
          </a:blip>
          <a:stretch>
            <a:fillRect/>
          </a:stretch>
        </p:blipFill>
        <p:spPr bwMode="black">
          <a:xfrm rot="5400000">
            <a:off x="4803672" y="1556303"/>
            <a:ext cx="1218253" cy="1192702"/>
          </a:xfrm>
          <a:prstGeom prst="rect">
            <a:avLst/>
          </a:prstGeom>
        </p:spPr>
      </p:pic>
      <p:pic>
        <p:nvPicPr>
          <p:cNvPr id="45" name="Picture 44"/>
          <p:cNvPicPr>
            <a:picLocks noChangeAspect="1"/>
          </p:cNvPicPr>
          <p:nvPr/>
        </p:nvPicPr>
        <p:blipFill>
          <a:blip r:embed="rId5" cstate="print">
            <a:extLst>
              <a:ext uri="{BEBA8EAE-BF5A-486C-A8C5-ECC9F3942E4B}">
                <a14:imgProps xmlns:a14="http://schemas.microsoft.com/office/drawing/2010/main" xmlns="">
                  <a14:imgLayer r:embed="rId6">
                    <a14:imgEffect>
                      <a14:brightnessContrast bright="100000" contrast="100000"/>
                    </a14:imgEffect>
                  </a14:imgLayer>
                </a14:imgProps>
              </a:ext>
              <a:ext uri="{28A0092B-C50C-407E-A947-70E740481C1C}">
                <a14:useLocalDpi xmlns:a14="http://schemas.microsoft.com/office/drawing/2010/main" xmlns=""/>
              </a:ext>
            </a:extLst>
          </a:blip>
          <a:stretch>
            <a:fillRect/>
          </a:stretch>
        </p:blipFill>
        <p:spPr bwMode="black">
          <a:xfrm>
            <a:off x="4981557" y="4149887"/>
            <a:ext cx="894526" cy="384712"/>
          </a:xfrm>
          <a:prstGeom prst="rect">
            <a:avLst/>
          </a:prstGeom>
        </p:spPr>
      </p:pic>
      <p:pic>
        <p:nvPicPr>
          <p:cNvPr id="47" name="Picture 46"/>
          <p:cNvPicPr>
            <a:picLocks noChangeAspect="1"/>
          </p:cNvPicPr>
          <p:nvPr/>
        </p:nvPicPr>
        <p:blipFill>
          <a:blip r:embed="rId7" cstate="print">
            <a:extLst>
              <a:ext uri="{28A0092B-C50C-407E-A947-70E740481C1C}">
                <a14:useLocalDpi xmlns:a14="http://schemas.microsoft.com/office/drawing/2010/main" xmlns=""/>
              </a:ext>
            </a:extLst>
          </a:blip>
          <a:stretch>
            <a:fillRect/>
          </a:stretch>
        </p:blipFill>
        <p:spPr bwMode="black">
          <a:xfrm>
            <a:off x="6887854" y="3857893"/>
            <a:ext cx="1242397" cy="1025786"/>
          </a:xfrm>
          <a:prstGeom prst="rect">
            <a:avLst/>
          </a:prstGeom>
        </p:spPr>
      </p:pic>
      <p:pic>
        <p:nvPicPr>
          <p:cNvPr id="37" name="Picture 3" descr="\\psf\Host\Volumes\EP File Share\ Juniper\Major Tasks\FAM 2012\Kevin Johnson\Artwork\SDN.wmf"/>
          <p:cNvPicPr>
            <a:picLocks noChangeAspect="1" noChangeArrowheads="1"/>
          </p:cNvPicPr>
          <p:nvPr/>
        </p:nvPicPr>
        <p:blipFill>
          <a:blip r:embed="rId8" cstate="print">
            <a:extLst>
              <a:ext uri="{28A0092B-C50C-407E-A947-70E740481C1C}">
                <a14:useLocalDpi xmlns:a14="http://schemas.microsoft.com/office/drawing/2010/main" xmlns=""/>
              </a:ext>
            </a:extLst>
          </a:blip>
          <a:srcRect/>
          <a:stretch>
            <a:fillRect/>
          </a:stretch>
        </p:blipFill>
        <p:spPr bwMode="black">
          <a:xfrm>
            <a:off x="9481078" y="1979078"/>
            <a:ext cx="580259" cy="57952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1" name="Group 40"/>
          <p:cNvGrpSpPr/>
          <p:nvPr/>
        </p:nvGrpSpPr>
        <p:grpSpPr bwMode="black">
          <a:xfrm>
            <a:off x="9167478" y="1674630"/>
            <a:ext cx="431677" cy="513823"/>
            <a:chOff x="9941739" y="1283626"/>
            <a:chExt cx="640720" cy="821316"/>
          </a:xfrm>
          <a:solidFill>
            <a:schemeClr val="tx1"/>
          </a:solidFill>
        </p:grpSpPr>
        <p:sp>
          <p:nvSpPr>
            <p:cNvPr id="43" name="Freeform 96"/>
            <p:cNvSpPr>
              <a:spLocks noEditPoints="1"/>
            </p:cNvSpPr>
            <p:nvPr/>
          </p:nvSpPr>
          <p:spPr bwMode="black">
            <a:xfrm>
              <a:off x="9941739" y="1283626"/>
              <a:ext cx="640720" cy="821316"/>
            </a:xfrm>
            <a:custGeom>
              <a:avLst/>
              <a:gdLst>
                <a:gd name="T0" fmla="*/ 348 w 359"/>
                <a:gd name="T1" fmla="*/ 39 h 444"/>
                <a:gd name="T2" fmla="*/ 330 w 359"/>
                <a:gd name="T3" fmla="*/ 43 h 444"/>
                <a:gd name="T4" fmla="*/ 293 w 359"/>
                <a:gd name="T5" fmla="*/ 47 h 444"/>
                <a:gd name="T6" fmla="*/ 265 w 359"/>
                <a:gd name="T7" fmla="*/ 44 h 444"/>
                <a:gd name="T8" fmla="*/ 224 w 359"/>
                <a:gd name="T9" fmla="*/ 30 h 444"/>
                <a:gd name="T10" fmla="*/ 187 w 359"/>
                <a:gd name="T11" fmla="*/ 4 h 444"/>
                <a:gd name="T12" fmla="*/ 178 w 359"/>
                <a:gd name="T13" fmla="*/ 0 h 444"/>
                <a:gd name="T14" fmla="*/ 171 w 359"/>
                <a:gd name="T15" fmla="*/ 4 h 444"/>
                <a:gd name="T16" fmla="*/ 135 w 359"/>
                <a:gd name="T17" fmla="*/ 30 h 444"/>
                <a:gd name="T18" fmla="*/ 94 w 359"/>
                <a:gd name="T19" fmla="*/ 44 h 444"/>
                <a:gd name="T20" fmla="*/ 64 w 359"/>
                <a:gd name="T21" fmla="*/ 47 h 444"/>
                <a:gd name="T22" fmla="*/ 28 w 359"/>
                <a:gd name="T23" fmla="*/ 43 h 444"/>
                <a:gd name="T24" fmla="*/ 10 w 359"/>
                <a:gd name="T25" fmla="*/ 39 h 444"/>
                <a:gd name="T26" fmla="*/ 1 w 359"/>
                <a:gd name="T27" fmla="*/ 45 h 444"/>
                <a:gd name="T28" fmla="*/ 0 w 359"/>
                <a:gd name="T29" fmla="*/ 165 h 444"/>
                <a:gd name="T30" fmla="*/ 6 w 359"/>
                <a:gd name="T31" fmla="*/ 231 h 444"/>
                <a:gd name="T32" fmla="*/ 27 w 359"/>
                <a:gd name="T33" fmla="*/ 291 h 444"/>
                <a:gd name="T34" fmla="*/ 59 w 359"/>
                <a:gd name="T35" fmla="*/ 346 h 444"/>
                <a:gd name="T36" fmla="*/ 101 w 359"/>
                <a:gd name="T37" fmla="*/ 394 h 444"/>
                <a:gd name="T38" fmla="*/ 154 w 359"/>
                <a:gd name="T39" fmla="*/ 433 h 444"/>
                <a:gd name="T40" fmla="*/ 178 w 359"/>
                <a:gd name="T41" fmla="*/ 444 h 444"/>
                <a:gd name="T42" fmla="*/ 204 w 359"/>
                <a:gd name="T43" fmla="*/ 433 h 444"/>
                <a:gd name="T44" fmla="*/ 257 w 359"/>
                <a:gd name="T45" fmla="*/ 394 h 444"/>
                <a:gd name="T46" fmla="*/ 299 w 359"/>
                <a:gd name="T47" fmla="*/ 346 h 444"/>
                <a:gd name="T48" fmla="*/ 332 w 359"/>
                <a:gd name="T49" fmla="*/ 291 h 444"/>
                <a:gd name="T50" fmla="*/ 351 w 359"/>
                <a:gd name="T51" fmla="*/ 231 h 444"/>
                <a:gd name="T52" fmla="*/ 359 w 359"/>
                <a:gd name="T53" fmla="*/ 165 h 444"/>
                <a:gd name="T54" fmla="*/ 357 w 359"/>
                <a:gd name="T55" fmla="*/ 45 h 444"/>
                <a:gd name="T56" fmla="*/ 334 w 359"/>
                <a:gd name="T57" fmla="*/ 165 h 444"/>
                <a:gd name="T58" fmla="*/ 330 w 359"/>
                <a:gd name="T59" fmla="*/ 205 h 444"/>
                <a:gd name="T60" fmla="*/ 317 w 359"/>
                <a:gd name="T61" fmla="*/ 261 h 444"/>
                <a:gd name="T62" fmla="*/ 292 w 359"/>
                <a:gd name="T63" fmla="*/ 313 h 444"/>
                <a:gd name="T64" fmla="*/ 257 w 359"/>
                <a:gd name="T65" fmla="*/ 359 h 444"/>
                <a:gd name="T66" fmla="*/ 213 w 359"/>
                <a:gd name="T67" fmla="*/ 398 h 444"/>
                <a:gd name="T68" fmla="*/ 178 w 359"/>
                <a:gd name="T69" fmla="*/ 418 h 444"/>
                <a:gd name="T70" fmla="*/ 130 w 359"/>
                <a:gd name="T71" fmla="*/ 386 h 444"/>
                <a:gd name="T72" fmla="*/ 88 w 359"/>
                <a:gd name="T73" fmla="*/ 345 h 444"/>
                <a:gd name="T74" fmla="*/ 56 w 359"/>
                <a:gd name="T75" fmla="*/ 296 h 444"/>
                <a:gd name="T76" fmla="*/ 36 w 359"/>
                <a:gd name="T77" fmla="*/ 242 h 444"/>
                <a:gd name="T78" fmla="*/ 25 w 359"/>
                <a:gd name="T79" fmla="*/ 184 h 444"/>
                <a:gd name="T80" fmla="*/ 24 w 359"/>
                <a:gd name="T81" fmla="*/ 67 h 444"/>
                <a:gd name="T82" fmla="*/ 64 w 359"/>
                <a:gd name="T83" fmla="*/ 71 h 444"/>
                <a:gd name="T84" fmla="*/ 110 w 359"/>
                <a:gd name="T85" fmla="*/ 66 h 444"/>
                <a:gd name="T86" fmla="*/ 154 w 359"/>
                <a:gd name="T87" fmla="*/ 48 h 444"/>
                <a:gd name="T88" fmla="*/ 178 w 359"/>
                <a:gd name="T89" fmla="*/ 30 h 444"/>
                <a:gd name="T90" fmla="*/ 218 w 359"/>
                <a:gd name="T91" fmla="*/ 54 h 444"/>
                <a:gd name="T92" fmla="*/ 262 w 359"/>
                <a:gd name="T93" fmla="*/ 68 h 444"/>
                <a:gd name="T94" fmla="*/ 293 w 359"/>
                <a:gd name="T95" fmla="*/ 71 h 444"/>
                <a:gd name="T96" fmla="*/ 334 w 359"/>
                <a:gd name="T97" fmla="*/ 16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9" h="444">
                  <a:moveTo>
                    <a:pt x="354" y="40"/>
                  </a:moveTo>
                  <a:lnTo>
                    <a:pt x="354" y="40"/>
                  </a:lnTo>
                  <a:lnTo>
                    <a:pt x="348" y="39"/>
                  </a:lnTo>
                  <a:lnTo>
                    <a:pt x="342" y="39"/>
                  </a:lnTo>
                  <a:lnTo>
                    <a:pt x="342" y="39"/>
                  </a:lnTo>
                  <a:lnTo>
                    <a:pt x="330" y="43"/>
                  </a:lnTo>
                  <a:lnTo>
                    <a:pt x="317" y="45"/>
                  </a:lnTo>
                  <a:lnTo>
                    <a:pt x="306" y="47"/>
                  </a:lnTo>
                  <a:lnTo>
                    <a:pt x="293" y="47"/>
                  </a:lnTo>
                  <a:lnTo>
                    <a:pt x="293" y="47"/>
                  </a:lnTo>
                  <a:lnTo>
                    <a:pt x="279" y="47"/>
                  </a:lnTo>
                  <a:lnTo>
                    <a:pt x="265" y="44"/>
                  </a:lnTo>
                  <a:lnTo>
                    <a:pt x="251" y="40"/>
                  </a:lnTo>
                  <a:lnTo>
                    <a:pt x="236" y="36"/>
                  </a:lnTo>
                  <a:lnTo>
                    <a:pt x="224" y="30"/>
                  </a:lnTo>
                  <a:lnTo>
                    <a:pt x="211" y="22"/>
                  </a:lnTo>
                  <a:lnTo>
                    <a:pt x="199" y="14"/>
                  </a:lnTo>
                  <a:lnTo>
                    <a:pt x="187" y="4"/>
                  </a:lnTo>
                  <a:lnTo>
                    <a:pt x="187" y="4"/>
                  </a:lnTo>
                  <a:lnTo>
                    <a:pt x="184" y="1"/>
                  </a:lnTo>
                  <a:lnTo>
                    <a:pt x="178" y="0"/>
                  </a:lnTo>
                  <a:lnTo>
                    <a:pt x="175" y="1"/>
                  </a:lnTo>
                  <a:lnTo>
                    <a:pt x="171" y="4"/>
                  </a:lnTo>
                  <a:lnTo>
                    <a:pt x="171" y="4"/>
                  </a:lnTo>
                  <a:lnTo>
                    <a:pt x="159" y="14"/>
                  </a:lnTo>
                  <a:lnTo>
                    <a:pt x="148" y="22"/>
                  </a:lnTo>
                  <a:lnTo>
                    <a:pt x="135" y="30"/>
                  </a:lnTo>
                  <a:lnTo>
                    <a:pt x="122" y="36"/>
                  </a:lnTo>
                  <a:lnTo>
                    <a:pt x="108" y="40"/>
                  </a:lnTo>
                  <a:lnTo>
                    <a:pt x="94" y="44"/>
                  </a:lnTo>
                  <a:lnTo>
                    <a:pt x="79" y="47"/>
                  </a:lnTo>
                  <a:lnTo>
                    <a:pt x="64" y="47"/>
                  </a:lnTo>
                  <a:lnTo>
                    <a:pt x="64" y="47"/>
                  </a:lnTo>
                  <a:lnTo>
                    <a:pt x="52" y="47"/>
                  </a:lnTo>
                  <a:lnTo>
                    <a:pt x="39" y="45"/>
                  </a:lnTo>
                  <a:lnTo>
                    <a:pt x="28" y="43"/>
                  </a:lnTo>
                  <a:lnTo>
                    <a:pt x="16" y="39"/>
                  </a:lnTo>
                  <a:lnTo>
                    <a:pt x="16" y="39"/>
                  </a:lnTo>
                  <a:lnTo>
                    <a:pt x="10" y="39"/>
                  </a:lnTo>
                  <a:lnTo>
                    <a:pt x="5" y="40"/>
                  </a:lnTo>
                  <a:lnTo>
                    <a:pt x="5" y="40"/>
                  </a:lnTo>
                  <a:lnTo>
                    <a:pt x="1" y="45"/>
                  </a:lnTo>
                  <a:lnTo>
                    <a:pt x="0" y="50"/>
                  </a:lnTo>
                  <a:lnTo>
                    <a:pt x="0" y="165"/>
                  </a:lnTo>
                  <a:lnTo>
                    <a:pt x="0" y="165"/>
                  </a:lnTo>
                  <a:lnTo>
                    <a:pt x="1" y="187"/>
                  </a:lnTo>
                  <a:lnTo>
                    <a:pt x="2" y="209"/>
                  </a:lnTo>
                  <a:lnTo>
                    <a:pt x="6" y="231"/>
                  </a:lnTo>
                  <a:lnTo>
                    <a:pt x="11" y="251"/>
                  </a:lnTo>
                  <a:lnTo>
                    <a:pt x="19" y="272"/>
                  </a:lnTo>
                  <a:lnTo>
                    <a:pt x="27" y="291"/>
                  </a:lnTo>
                  <a:lnTo>
                    <a:pt x="36" y="310"/>
                  </a:lnTo>
                  <a:lnTo>
                    <a:pt x="46" y="328"/>
                  </a:lnTo>
                  <a:lnTo>
                    <a:pt x="59" y="346"/>
                  </a:lnTo>
                  <a:lnTo>
                    <a:pt x="72" y="363"/>
                  </a:lnTo>
                  <a:lnTo>
                    <a:pt x="86" y="380"/>
                  </a:lnTo>
                  <a:lnTo>
                    <a:pt x="101" y="394"/>
                  </a:lnTo>
                  <a:lnTo>
                    <a:pt x="118" y="408"/>
                  </a:lnTo>
                  <a:lnTo>
                    <a:pt x="135" y="421"/>
                  </a:lnTo>
                  <a:lnTo>
                    <a:pt x="154" y="433"/>
                  </a:lnTo>
                  <a:lnTo>
                    <a:pt x="173" y="443"/>
                  </a:lnTo>
                  <a:lnTo>
                    <a:pt x="173" y="443"/>
                  </a:lnTo>
                  <a:lnTo>
                    <a:pt x="178" y="444"/>
                  </a:lnTo>
                  <a:lnTo>
                    <a:pt x="185" y="443"/>
                  </a:lnTo>
                  <a:lnTo>
                    <a:pt x="185" y="443"/>
                  </a:lnTo>
                  <a:lnTo>
                    <a:pt x="204" y="433"/>
                  </a:lnTo>
                  <a:lnTo>
                    <a:pt x="222" y="421"/>
                  </a:lnTo>
                  <a:lnTo>
                    <a:pt x="240" y="408"/>
                  </a:lnTo>
                  <a:lnTo>
                    <a:pt x="257" y="394"/>
                  </a:lnTo>
                  <a:lnTo>
                    <a:pt x="272" y="380"/>
                  </a:lnTo>
                  <a:lnTo>
                    <a:pt x="287" y="363"/>
                  </a:lnTo>
                  <a:lnTo>
                    <a:pt x="299" y="346"/>
                  </a:lnTo>
                  <a:lnTo>
                    <a:pt x="311" y="328"/>
                  </a:lnTo>
                  <a:lnTo>
                    <a:pt x="323" y="310"/>
                  </a:lnTo>
                  <a:lnTo>
                    <a:pt x="332" y="291"/>
                  </a:lnTo>
                  <a:lnTo>
                    <a:pt x="339" y="272"/>
                  </a:lnTo>
                  <a:lnTo>
                    <a:pt x="346" y="251"/>
                  </a:lnTo>
                  <a:lnTo>
                    <a:pt x="351" y="231"/>
                  </a:lnTo>
                  <a:lnTo>
                    <a:pt x="355" y="209"/>
                  </a:lnTo>
                  <a:lnTo>
                    <a:pt x="357" y="187"/>
                  </a:lnTo>
                  <a:lnTo>
                    <a:pt x="359" y="165"/>
                  </a:lnTo>
                  <a:lnTo>
                    <a:pt x="359" y="50"/>
                  </a:lnTo>
                  <a:lnTo>
                    <a:pt x="359" y="50"/>
                  </a:lnTo>
                  <a:lnTo>
                    <a:pt x="357" y="45"/>
                  </a:lnTo>
                  <a:lnTo>
                    <a:pt x="354" y="40"/>
                  </a:lnTo>
                  <a:lnTo>
                    <a:pt x="354" y="40"/>
                  </a:lnTo>
                  <a:close/>
                  <a:moveTo>
                    <a:pt x="334" y="165"/>
                  </a:moveTo>
                  <a:lnTo>
                    <a:pt x="334" y="165"/>
                  </a:lnTo>
                  <a:lnTo>
                    <a:pt x="333" y="184"/>
                  </a:lnTo>
                  <a:lnTo>
                    <a:pt x="330" y="205"/>
                  </a:lnTo>
                  <a:lnTo>
                    <a:pt x="328" y="224"/>
                  </a:lnTo>
                  <a:lnTo>
                    <a:pt x="323" y="242"/>
                  </a:lnTo>
                  <a:lnTo>
                    <a:pt x="317" y="261"/>
                  </a:lnTo>
                  <a:lnTo>
                    <a:pt x="310" y="279"/>
                  </a:lnTo>
                  <a:lnTo>
                    <a:pt x="302" y="296"/>
                  </a:lnTo>
                  <a:lnTo>
                    <a:pt x="292" y="313"/>
                  </a:lnTo>
                  <a:lnTo>
                    <a:pt x="281" y="330"/>
                  </a:lnTo>
                  <a:lnTo>
                    <a:pt x="270" y="345"/>
                  </a:lnTo>
                  <a:lnTo>
                    <a:pt x="257" y="359"/>
                  </a:lnTo>
                  <a:lnTo>
                    <a:pt x="243" y="373"/>
                  </a:lnTo>
                  <a:lnTo>
                    <a:pt x="229" y="386"/>
                  </a:lnTo>
                  <a:lnTo>
                    <a:pt x="213" y="398"/>
                  </a:lnTo>
                  <a:lnTo>
                    <a:pt x="197" y="408"/>
                  </a:lnTo>
                  <a:lnTo>
                    <a:pt x="178" y="418"/>
                  </a:lnTo>
                  <a:lnTo>
                    <a:pt x="178" y="418"/>
                  </a:lnTo>
                  <a:lnTo>
                    <a:pt x="162" y="408"/>
                  </a:lnTo>
                  <a:lnTo>
                    <a:pt x="145" y="398"/>
                  </a:lnTo>
                  <a:lnTo>
                    <a:pt x="130" y="386"/>
                  </a:lnTo>
                  <a:lnTo>
                    <a:pt x="114" y="373"/>
                  </a:lnTo>
                  <a:lnTo>
                    <a:pt x="101" y="359"/>
                  </a:lnTo>
                  <a:lnTo>
                    <a:pt x="88" y="345"/>
                  </a:lnTo>
                  <a:lnTo>
                    <a:pt x="77" y="330"/>
                  </a:lnTo>
                  <a:lnTo>
                    <a:pt x="65" y="313"/>
                  </a:lnTo>
                  <a:lnTo>
                    <a:pt x="56" y="296"/>
                  </a:lnTo>
                  <a:lnTo>
                    <a:pt x="49" y="279"/>
                  </a:lnTo>
                  <a:lnTo>
                    <a:pt x="41" y="261"/>
                  </a:lnTo>
                  <a:lnTo>
                    <a:pt x="36" y="242"/>
                  </a:lnTo>
                  <a:lnTo>
                    <a:pt x="30" y="224"/>
                  </a:lnTo>
                  <a:lnTo>
                    <a:pt x="27" y="205"/>
                  </a:lnTo>
                  <a:lnTo>
                    <a:pt x="25" y="184"/>
                  </a:lnTo>
                  <a:lnTo>
                    <a:pt x="24" y="165"/>
                  </a:lnTo>
                  <a:lnTo>
                    <a:pt x="24" y="67"/>
                  </a:lnTo>
                  <a:lnTo>
                    <a:pt x="24" y="67"/>
                  </a:lnTo>
                  <a:lnTo>
                    <a:pt x="45" y="70"/>
                  </a:lnTo>
                  <a:lnTo>
                    <a:pt x="64" y="71"/>
                  </a:lnTo>
                  <a:lnTo>
                    <a:pt x="64" y="71"/>
                  </a:lnTo>
                  <a:lnTo>
                    <a:pt x="81" y="71"/>
                  </a:lnTo>
                  <a:lnTo>
                    <a:pt x="96" y="68"/>
                  </a:lnTo>
                  <a:lnTo>
                    <a:pt x="110" y="66"/>
                  </a:lnTo>
                  <a:lnTo>
                    <a:pt x="126" y="61"/>
                  </a:lnTo>
                  <a:lnTo>
                    <a:pt x="140" y="54"/>
                  </a:lnTo>
                  <a:lnTo>
                    <a:pt x="154" y="48"/>
                  </a:lnTo>
                  <a:lnTo>
                    <a:pt x="167" y="39"/>
                  </a:lnTo>
                  <a:lnTo>
                    <a:pt x="178" y="30"/>
                  </a:lnTo>
                  <a:lnTo>
                    <a:pt x="178" y="30"/>
                  </a:lnTo>
                  <a:lnTo>
                    <a:pt x="191" y="39"/>
                  </a:lnTo>
                  <a:lnTo>
                    <a:pt x="204" y="48"/>
                  </a:lnTo>
                  <a:lnTo>
                    <a:pt x="218" y="54"/>
                  </a:lnTo>
                  <a:lnTo>
                    <a:pt x="233" y="61"/>
                  </a:lnTo>
                  <a:lnTo>
                    <a:pt x="247" y="66"/>
                  </a:lnTo>
                  <a:lnTo>
                    <a:pt x="262" y="68"/>
                  </a:lnTo>
                  <a:lnTo>
                    <a:pt x="278" y="71"/>
                  </a:lnTo>
                  <a:lnTo>
                    <a:pt x="293" y="71"/>
                  </a:lnTo>
                  <a:lnTo>
                    <a:pt x="293" y="71"/>
                  </a:lnTo>
                  <a:lnTo>
                    <a:pt x="314" y="70"/>
                  </a:lnTo>
                  <a:lnTo>
                    <a:pt x="334" y="67"/>
                  </a:lnTo>
                  <a:lnTo>
                    <a:pt x="334" y="1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29">
                <a:lnSpc>
                  <a:spcPct val="95000"/>
                </a:lnSpc>
              </a:pPr>
              <a:endParaRPr lang="en-US" sz="1200"/>
            </a:p>
          </p:txBody>
        </p:sp>
        <p:sp>
          <p:nvSpPr>
            <p:cNvPr id="49" name="Freeform 97"/>
            <p:cNvSpPr>
              <a:spLocks/>
            </p:cNvSpPr>
            <p:nvPr/>
          </p:nvSpPr>
          <p:spPr bwMode="black">
            <a:xfrm>
              <a:off x="10193386" y="1644339"/>
              <a:ext cx="287343" cy="349615"/>
            </a:xfrm>
            <a:custGeom>
              <a:avLst/>
              <a:gdLst>
                <a:gd name="T0" fmla="*/ 37 w 161"/>
                <a:gd name="T1" fmla="*/ 189 h 189"/>
                <a:gd name="T2" fmla="*/ 37 w 161"/>
                <a:gd name="T3" fmla="*/ 189 h 189"/>
                <a:gd name="T4" fmla="*/ 50 w 161"/>
                <a:gd name="T5" fmla="*/ 181 h 189"/>
                <a:gd name="T6" fmla="*/ 63 w 161"/>
                <a:gd name="T7" fmla="*/ 172 h 189"/>
                <a:gd name="T8" fmla="*/ 75 w 161"/>
                <a:gd name="T9" fmla="*/ 163 h 189"/>
                <a:gd name="T10" fmla="*/ 85 w 161"/>
                <a:gd name="T11" fmla="*/ 153 h 189"/>
                <a:gd name="T12" fmla="*/ 95 w 161"/>
                <a:gd name="T13" fmla="*/ 142 h 189"/>
                <a:gd name="T14" fmla="*/ 106 w 161"/>
                <a:gd name="T15" fmla="*/ 132 h 189"/>
                <a:gd name="T16" fmla="*/ 115 w 161"/>
                <a:gd name="T17" fmla="*/ 121 h 189"/>
                <a:gd name="T18" fmla="*/ 122 w 161"/>
                <a:gd name="T19" fmla="*/ 109 h 189"/>
                <a:gd name="T20" fmla="*/ 130 w 161"/>
                <a:gd name="T21" fmla="*/ 96 h 189"/>
                <a:gd name="T22" fmla="*/ 137 w 161"/>
                <a:gd name="T23" fmla="*/ 83 h 189"/>
                <a:gd name="T24" fmla="*/ 143 w 161"/>
                <a:gd name="T25" fmla="*/ 70 h 189"/>
                <a:gd name="T26" fmla="*/ 148 w 161"/>
                <a:gd name="T27" fmla="*/ 57 h 189"/>
                <a:gd name="T28" fmla="*/ 152 w 161"/>
                <a:gd name="T29" fmla="*/ 43 h 189"/>
                <a:gd name="T30" fmla="*/ 156 w 161"/>
                <a:gd name="T31" fmla="*/ 29 h 189"/>
                <a:gd name="T32" fmla="*/ 160 w 161"/>
                <a:gd name="T33" fmla="*/ 15 h 189"/>
                <a:gd name="T34" fmla="*/ 161 w 161"/>
                <a:gd name="T35" fmla="*/ 0 h 189"/>
                <a:gd name="T36" fmla="*/ 0 w 161"/>
                <a:gd name="T37" fmla="*/ 162 h 189"/>
                <a:gd name="T38" fmla="*/ 0 w 161"/>
                <a:gd name="T39" fmla="*/ 162 h 189"/>
                <a:gd name="T40" fmla="*/ 18 w 161"/>
                <a:gd name="T41" fmla="*/ 176 h 189"/>
                <a:gd name="T42" fmla="*/ 37 w 161"/>
                <a:gd name="T43" fmla="*/ 189 h 189"/>
                <a:gd name="T44" fmla="*/ 37 w 161"/>
                <a:gd name="T4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189">
                  <a:moveTo>
                    <a:pt x="37" y="189"/>
                  </a:moveTo>
                  <a:lnTo>
                    <a:pt x="37" y="189"/>
                  </a:lnTo>
                  <a:lnTo>
                    <a:pt x="50" y="181"/>
                  </a:lnTo>
                  <a:lnTo>
                    <a:pt x="63" y="172"/>
                  </a:lnTo>
                  <a:lnTo>
                    <a:pt x="75" y="163"/>
                  </a:lnTo>
                  <a:lnTo>
                    <a:pt x="85" y="153"/>
                  </a:lnTo>
                  <a:lnTo>
                    <a:pt x="95" y="142"/>
                  </a:lnTo>
                  <a:lnTo>
                    <a:pt x="106" y="132"/>
                  </a:lnTo>
                  <a:lnTo>
                    <a:pt x="115" y="121"/>
                  </a:lnTo>
                  <a:lnTo>
                    <a:pt x="122" y="109"/>
                  </a:lnTo>
                  <a:lnTo>
                    <a:pt x="130" y="96"/>
                  </a:lnTo>
                  <a:lnTo>
                    <a:pt x="137" y="83"/>
                  </a:lnTo>
                  <a:lnTo>
                    <a:pt x="143" y="70"/>
                  </a:lnTo>
                  <a:lnTo>
                    <a:pt x="148" y="57"/>
                  </a:lnTo>
                  <a:lnTo>
                    <a:pt x="152" y="43"/>
                  </a:lnTo>
                  <a:lnTo>
                    <a:pt x="156" y="29"/>
                  </a:lnTo>
                  <a:lnTo>
                    <a:pt x="160" y="15"/>
                  </a:lnTo>
                  <a:lnTo>
                    <a:pt x="161" y="0"/>
                  </a:lnTo>
                  <a:lnTo>
                    <a:pt x="0" y="162"/>
                  </a:lnTo>
                  <a:lnTo>
                    <a:pt x="0" y="162"/>
                  </a:lnTo>
                  <a:lnTo>
                    <a:pt x="18" y="176"/>
                  </a:lnTo>
                  <a:lnTo>
                    <a:pt x="37" y="189"/>
                  </a:lnTo>
                  <a:lnTo>
                    <a:pt x="37" y="1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29">
                <a:lnSpc>
                  <a:spcPct val="95000"/>
                </a:lnSpc>
              </a:pPr>
              <a:endParaRPr lang="en-US" sz="1200"/>
            </a:p>
          </p:txBody>
        </p:sp>
        <p:sp>
          <p:nvSpPr>
            <p:cNvPr id="50" name="Freeform 98"/>
            <p:cNvSpPr>
              <a:spLocks/>
            </p:cNvSpPr>
            <p:nvPr/>
          </p:nvSpPr>
          <p:spPr bwMode="black">
            <a:xfrm>
              <a:off x="10038115" y="1403863"/>
              <a:ext cx="353377" cy="382911"/>
            </a:xfrm>
            <a:custGeom>
              <a:avLst/>
              <a:gdLst>
                <a:gd name="T0" fmla="*/ 124 w 198"/>
                <a:gd name="T1" fmla="*/ 0 h 207"/>
                <a:gd name="T2" fmla="*/ 124 w 198"/>
                <a:gd name="T3" fmla="*/ 0 h 207"/>
                <a:gd name="T4" fmla="*/ 112 w 198"/>
                <a:gd name="T5" fmla="*/ 9 h 207"/>
                <a:gd name="T6" fmla="*/ 99 w 198"/>
                <a:gd name="T7" fmla="*/ 15 h 207"/>
                <a:gd name="T8" fmla="*/ 85 w 198"/>
                <a:gd name="T9" fmla="*/ 21 h 207"/>
                <a:gd name="T10" fmla="*/ 70 w 198"/>
                <a:gd name="T11" fmla="*/ 27 h 207"/>
                <a:gd name="T12" fmla="*/ 55 w 198"/>
                <a:gd name="T13" fmla="*/ 30 h 207"/>
                <a:gd name="T14" fmla="*/ 41 w 198"/>
                <a:gd name="T15" fmla="*/ 33 h 207"/>
                <a:gd name="T16" fmla="*/ 25 w 198"/>
                <a:gd name="T17" fmla="*/ 36 h 207"/>
                <a:gd name="T18" fmla="*/ 10 w 198"/>
                <a:gd name="T19" fmla="*/ 36 h 207"/>
                <a:gd name="T20" fmla="*/ 10 w 198"/>
                <a:gd name="T21" fmla="*/ 36 h 207"/>
                <a:gd name="T22" fmla="*/ 0 w 198"/>
                <a:gd name="T23" fmla="*/ 34 h 207"/>
                <a:gd name="T24" fmla="*/ 0 w 198"/>
                <a:gd name="T25" fmla="*/ 34 h 207"/>
                <a:gd name="T26" fmla="*/ 0 w 198"/>
                <a:gd name="T27" fmla="*/ 100 h 207"/>
                <a:gd name="T28" fmla="*/ 0 w 198"/>
                <a:gd name="T29" fmla="*/ 100 h 207"/>
                <a:gd name="T30" fmla="*/ 1 w 198"/>
                <a:gd name="T31" fmla="*/ 127 h 207"/>
                <a:gd name="T32" fmla="*/ 6 w 198"/>
                <a:gd name="T33" fmla="*/ 155 h 207"/>
                <a:gd name="T34" fmla="*/ 13 w 198"/>
                <a:gd name="T35" fmla="*/ 181 h 207"/>
                <a:gd name="T36" fmla="*/ 23 w 198"/>
                <a:gd name="T37" fmla="*/ 207 h 207"/>
                <a:gd name="T38" fmla="*/ 198 w 198"/>
                <a:gd name="T39" fmla="*/ 32 h 207"/>
                <a:gd name="T40" fmla="*/ 198 w 198"/>
                <a:gd name="T41" fmla="*/ 32 h 207"/>
                <a:gd name="T42" fmla="*/ 179 w 198"/>
                <a:gd name="T43" fmla="*/ 27 h 207"/>
                <a:gd name="T44" fmla="*/ 161 w 198"/>
                <a:gd name="T45" fmla="*/ 19 h 207"/>
                <a:gd name="T46" fmla="*/ 143 w 198"/>
                <a:gd name="T47" fmla="*/ 10 h 207"/>
                <a:gd name="T48" fmla="*/ 124 w 198"/>
                <a:gd name="T49" fmla="*/ 0 h 207"/>
                <a:gd name="T50" fmla="*/ 124 w 198"/>
                <a:gd name="T5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207">
                  <a:moveTo>
                    <a:pt x="124" y="0"/>
                  </a:moveTo>
                  <a:lnTo>
                    <a:pt x="124" y="0"/>
                  </a:lnTo>
                  <a:lnTo>
                    <a:pt x="112" y="9"/>
                  </a:lnTo>
                  <a:lnTo>
                    <a:pt x="99" y="15"/>
                  </a:lnTo>
                  <a:lnTo>
                    <a:pt x="85" y="21"/>
                  </a:lnTo>
                  <a:lnTo>
                    <a:pt x="70" y="27"/>
                  </a:lnTo>
                  <a:lnTo>
                    <a:pt x="55" y="30"/>
                  </a:lnTo>
                  <a:lnTo>
                    <a:pt x="41" y="33"/>
                  </a:lnTo>
                  <a:lnTo>
                    <a:pt x="25" y="36"/>
                  </a:lnTo>
                  <a:lnTo>
                    <a:pt x="10" y="36"/>
                  </a:lnTo>
                  <a:lnTo>
                    <a:pt x="10" y="36"/>
                  </a:lnTo>
                  <a:lnTo>
                    <a:pt x="0" y="34"/>
                  </a:lnTo>
                  <a:lnTo>
                    <a:pt x="0" y="34"/>
                  </a:lnTo>
                  <a:lnTo>
                    <a:pt x="0" y="100"/>
                  </a:lnTo>
                  <a:lnTo>
                    <a:pt x="0" y="100"/>
                  </a:lnTo>
                  <a:lnTo>
                    <a:pt x="1" y="127"/>
                  </a:lnTo>
                  <a:lnTo>
                    <a:pt x="6" y="155"/>
                  </a:lnTo>
                  <a:lnTo>
                    <a:pt x="13" y="181"/>
                  </a:lnTo>
                  <a:lnTo>
                    <a:pt x="23" y="207"/>
                  </a:lnTo>
                  <a:lnTo>
                    <a:pt x="198" y="32"/>
                  </a:lnTo>
                  <a:lnTo>
                    <a:pt x="198" y="32"/>
                  </a:lnTo>
                  <a:lnTo>
                    <a:pt x="179" y="27"/>
                  </a:lnTo>
                  <a:lnTo>
                    <a:pt x="161" y="19"/>
                  </a:lnTo>
                  <a:lnTo>
                    <a:pt x="143" y="10"/>
                  </a:lnTo>
                  <a:lnTo>
                    <a:pt x="124" y="0"/>
                  </a:lnTo>
                  <a:lnTo>
                    <a:pt x="1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29">
                <a:lnSpc>
                  <a:spcPct val="95000"/>
                </a:lnSpc>
              </a:pPr>
              <a:endParaRPr lang="en-US" sz="1200"/>
            </a:p>
          </p:txBody>
        </p:sp>
        <p:sp>
          <p:nvSpPr>
            <p:cNvPr id="51" name="Freeform 99"/>
            <p:cNvSpPr>
              <a:spLocks/>
            </p:cNvSpPr>
            <p:nvPr/>
          </p:nvSpPr>
          <p:spPr bwMode="black">
            <a:xfrm>
              <a:off x="10114858" y="1472307"/>
              <a:ext cx="371225" cy="416208"/>
            </a:xfrm>
            <a:custGeom>
              <a:avLst/>
              <a:gdLst>
                <a:gd name="T0" fmla="*/ 16 w 208"/>
                <a:gd name="T1" fmla="*/ 225 h 225"/>
                <a:gd name="T2" fmla="*/ 208 w 208"/>
                <a:gd name="T3" fmla="*/ 33 h 225"/>
                <a:gd name="T4" fmla="*/ 208 w 208"/>
                <a:gd name="T5" fmla="*/ 33 h 225"/>
                <a:gd name="T6" fmla="*/ 208 w 208"/>
                <a:gd name="T7" fmla="*/ 0 h 225"/>
                <a:gd name="T8" fmla="*/ 0 w 208"/>
                <a:gd name="T9" fmla="*/ 206 h 225"/>
                <a:gd name="T10" fmla="*/ 0 w 208"/>
                <a:gd name="T11" fmla="*/ 206 h 225"/>
                <a:gd name="T12" fmla="*/ 16 w 208"/>
                <a:gd name="T13" fmla="*/ 225 h 225"/>
                <a:gd name="T14" fmla="*/ 16 w 208"/>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225">
                  <a:moveTo>
                    <a:pt x="16" y="225"/>
                  </a:moveTo>
                  <a:lnTo>
                    <a:pt x="208" y="33"/>
                  </a:lnTo>
                  <a:lnTo>
                    <a:pt x="208" y="33"/>
                  </a:lnTo>
                  <a:lnTo>
                    <a:pt x="208" y="0"/>
                  </a:lnTo>
                  <a:lnTo>
                    <a:pt x="0" y="206"/>
                  </a:lnTo>
                  <a:lnTo>
                    <a:pt x="0" y="206"/>
                  </a:lnTo>
                  <a:lnTo>
                    <a:pt x="16" y="225"/>
                  </a:lnTo>
                  <a:lnTo>
                    <a:pt x="16" y="2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22529">
                <a:lnSpc>
                  <a:spcPct val="95000"/>
                </a:lnSpc>
              </a:pPr>
              <a:endParaRPr lang="en-US" sz="1200"/>
            </a:p>
          </p:txBody>
        </p:sp>
      </p:grpSp>
      <p:grpSp>
        <p:nvGrpSpPr>
          <p:cNvPr id="55" name="Group 54"/>
          <p:cNvGrpSpPr/>
          <p:nvPr/>
        </p:nvGrpSpPr>
        <p:grpSpPr bwMode="black">
          <a:xfrm>
            <a:off x="9278128" y="3886695"/>
            <a:ext cx="695018" cy="711379"/>
            <a:chOff x="6383338" y="84138"/>
            <a:chExt cx="765175" cy="766763"/>
          </a:xfrm>
          <a:solidFill>
            <a:schemeClr val="tx1"/>
          </a:solidFill>
        </p:grpSpPr>
        <p:sp>
          <p:nvSpPr>
            <p:cNvPr id="56" name="Freeform 34"/>
            <p:cNvSpPr>
              <a:spLocks/>
            </p:cNvSpPr>
            <p:nvPr/>
          </p:nvSpPr>
          <p:spPr bwMode="black">
            <a:xfrm>
              <a:off x="6383338" y="546100"/>
              <a:ext cx="303213" cy="304800"/>
            </a:xfrm>
            <a:custGeom>
              <a:avLst/>
              <a:gdLst>
                <a:gd name="T0" fmla="*/ 91 w 191"/>
                <a:gd name="T1" fmla="*/ 74 h 192"/>
                <a:gd name="T2" fmla="*/ 59 w 191"/>
                <a:gd name="T3" fmla="*/ 80 h 192"/>
                <a:gd name="T4" fmla="*/ 0 w 191"/>
                <a:gd name="T5" fmla="*/ 170 h 192"/>
                <a:gd name="T6" fmla="*/ 11 w 191"/>
                <a:gd name="T7" fmla="*/ 180 h 192"/>
                <a:gd name="T8" fmla="*/ 21 w 191"/>
                <a:gd name="T9" fmla="*/ 192 h 192"/>
                <a:gd name="T10" fmla="*/ 110 w 191"/>
                <a:gd name="T11" fmla="*/ 133 h 192"/>
                <a:gd name="T12" fmla="*/ 118 w 191"/>
                <a:gd name="T13" fmla="*/ 101 h 192"/>
                <a:gd name="T14" fmla="*/ 191 w 191"/>
                <a:gd name="T15" fmla="*/ 27 h 192"/>
                <a:gd name="T16" fmla="*/ 164 w 191"/>
                <a:gd name="T17" fmla="*/ 0 h 192"/>
                <a:gd name="T18" fmla="*/ 91 w 191"/>
                <a:gd name="T19" fmla="*/ 7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2">
                  <a:moveTo>
                    <a:pt x="91" y="74"/>
                  </a:moveTo>
                  <a:lnTo>
                    <a:pt x="59" y="80"/>
                  </a:lnTo>
                  <a:lnTo>
                    <a:pt x="0" y="170"/>
                  </a:lnTo>
                  <a:lnTo>
                    <a:pt x="11" y="180"/>
                  </a:lnTo>
                  <a:lnTo>
                    <a:pt x="21" y="192"/>
                  </a:lnTo>
                  <a:lnTo>
                    <a:pt x="110" y="133"/>
                  </a:lnTo>
                  <a:lnTo>
                    <a:pt x="118" y="101"/>
                  </a:lnTo>
                  <a:lnTo>
                    <a:pt x="191" y="27"/>
                  </a:lnTo>
                  <a:lnTo>
                    <a:pt x="164" y="0"/>
                  </a:lnTo>
                  <a:lnTo>
                    <a:pt x="91"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sz="1200"/>
            </a:p>
          </p:txBody>
        </p:sp>
        <p:sp>
          <p:nvSpPr>
            <p:cNvPr id="57" name="Freeform 35"/>
            <p:cNvSpPr>
              <a:spLocks/>
            </p:cNvSpPr>
            <p:nvPr/>
          </p:nvSpPr>
          <p:spPr bwMode="black">
            <a:xfrm>
              <a:off x="6800850" y="84138"/>
              <a:ext cx="347663" cy="346075"/>
            </a:xfrm>
            <a:custGeom>
              <a:avLst/>
              <a:gdLst>
                <a:gd name="T0" fmla="*/ 147 w 219"/>
                <a:gd name="T1" fmla="*/ 29 h 218"/>
                <a:gd name="T2" fmla="*/ 147 w 219"/>
                <a:gd name="T3" fmla="*/ 29 h 218"/>
                <a:gd name="T4" fmla="*/ 150 w 219"/>
                <a:gd name="T5" fmla="*/ 27 h 218"/>
                <a:gd name="T6" fmla="*/ 154 w 219"/>
                <a:gd name="T7" fmla="*/ 27 h 218"/>
                <a:gd name="T8" fmla="*/ 156 w 219"/>
                <a:gd name="T9" fmla="*/ 27 h 218"/>
                <a:gd name="T10" fmla="*/ 159 w 219"/>
                <a:gd name="T11" fmla="*/ 29 h 218"/>
                <a:gd name="T12" fmla="*/ 159 w 219"/>
                <a:gd name="T13" fmla="*/ 29 h 218"/>
                <a:gd name="T14" fmla="*/ 160 w 219"/>
                <a:gd name="T15" fmla="*/ 32 h 218"/>
                <a:gd name="T16" fmla="*/ 161 w 219"/>
                <a:gd name="T17" fmla="*/ 35 h 218"/>
                <a:gd name="T18" fmla="*/ 160 w 219"/>
                <a:gd name="T19" fmla="*/ 38 h 218"/>
                <a:gd name="T20" fmla="*/ 159 w 219"/>
                <a:gd name="T21" fmla="*/ 40 h 218"/>
                <a:gd name="T22" fmla="*/ 30 w 219"/>
                <a:gd name="T23" fmla="*/ 169 h 218"/>
                <a:gd name="T24" fmla="*/ 51 w 219"/>
                <a:gd name="T25" fmla="*/ 190 h 218"/>
                <a:gd name="T26" fmla="*/ 179 w 219"/>
                <a:gd name="T27" fmla="*/ 61 h 218"/>
                <a:gd name="T28" fmla="*/ 179 w 219"/>
                <a:gd name="T29" fmla="*/ 61 h 218"/>
                <a:gd name="T30" fmla="*/ 182 w 219"/>
                <a:gd name="T31" fmla="*/ 58 h 218"/>
                <a:gd name="T32" fmla="*/ 184 w 219"/>
                <a:gd name="T33" fmla="*/ 58 h 218"/>
                <a:gd name="T34" fmla="*/ 187 w 219"/>
                <a:gd name="T35" fmla="*/ 58 h 218"/>
                <a:gd name="T36" fmla="*/ 190 w 219"/>
                <a:gd name="T37" fmla="*/ 61 h 218"/>
                <a:gd name="T38" fmla="*/ 190 w 219"/>
                <a:gd name="T39" fmla="*/ 61 h 218"/>
                <a:gd name="T40" fmla="*/ 192 w 219"/>
                <a:gd name="T41" fmla="*/ 63 h 218"/>
                <a:gd name="T42" fmla="*/ 192 w 219"/>
                <a:gd name="T43" fmla="*/ 66 h 218"/>
                <a:gd name="T44" fmla="*/ 192 w 219"/>
                <a:gd name="T45" fmla="*/ 69 h 218"/>
                <a:gd name="T46" fmla="*/ 190 w 219"/>
                <a:gd name="T47" fmla="*/ 72 h 218"/>
                <a:gd name="T48" fmla="*/ 61 w 219"/>
                <a:gd name="T49" fmla="*/ 200 h 218"/>
                <a:gd name="T50" fmla="*/ 79 w 219"/>
                <a:gd name="T51" fmla="*/ 218 h 218"/>
                <a:gd name="T52" fmla="*/ 79 w 219"/>
                <a:gd name="T53" fmla="*/ 218 h 218"/>
                <a:gd name="T54" fmla="*/ 80 w 219"/>
                <a:gd name="T55" fmla="*/ 218 h 218"/>
                <a:gd name="T56" fmla="*/ 94 w 219"/>
                <a:gd name="T57" fmla="*/ 204 h 218"/>
                <a:gd name="T58" fmla="*/ 94 w 219"/>
                <a:gd name="T59" fmla="*/ 204 h 218"/>
                <a:gd name="T60" fmla="*/ 202 w 219"/>
                <a:gd name="T61" fmla="*/ 96 h 218"/>
                <a:gd name="T62" fmla="*/ 202 w 219"/>
                <a:gd name="T63" fmla="*/ 96 h 218"/>
                <a:gd name="T64" fmla="*/ 210 w 219"/>
                <a:gd name="T65" fmla="*/ 87 h 218"/>
                <a:gd name="T66" fmla="*/ 215 w 219"/>
                <a:gd name="T67" fmla="*/ 76 h 218"/>
                <a:gd name="T68" fmla="*/ 218 w 219"/>
                <a:gd name="T69" fmla="*/ 66 h 218"/>
                <a:gd name="T70" fmla="*/ 219 w 219"/>
                <a:gd name="T71" fmla="*/ 56 h 218"/>
                <a:gd name="T72" fmla="*/ 218 w 219"/>
                <a:gd name="T73" fmla="*/ 45 h 218"/>
                <a:gd name="T74" fmla="*/ 215 w 219"/>
                <a:gd name="T75" fmla="*/ 35 h 218"/>
                <a:gd name="T76" fmla="*/ 210 w 219"/>
                <a:gd name="T77" fmla="*/ 25 h 218"/>
                <a:gd name="T78" fmla="*/ 202 w 219"/>
                <a:gd name="T79" fmla="*/ 16 h 218"/>
                <a:gd name="T80" fmla="*/ 202 w 219"/>
                <a:gd name="T81" fmla="*/ 16 h 218"/>
                <a:gd name="T82" fmla="*/ 195 w 219"/>
                <a:gd name="T83" fmla="*/ 9 h 218"/>
                <a:gd name="T84" fmla="*/ 184 w 219"/>
                <a:gd name="T85" fmla="*/ 4 h 218"/>
                <a:gd name="T86" fmla="*/ 174 w 219"/>
                <a:gd name="T87" fmla="*/ 2 h 218"/>
                <a:gd name="T88" fmla="*/ 164 w 219"/>
                <a:gd name="T89" fmla="*/ 0 h 218"/>
                <a:gd name="T90" fmla="*/ 154 w 219"/>
                <a:gd name="T91" fmla="*/ 2 h 218"/>
                <a:gd name="T92" fmla="*/ 143 w 219"/>
                <a:gd name="T93" fmla="*/ 4 h 218"/>
                <a:gd name="T94" fmla="*/ 133 w 219"/>
                <a:gd name="T95" fmla="*/ 9 h 218"/>
                <a:gd name="T96" fmla="*/ 124 w 219"/>
                <a:gd name="T97" fmla="*/ 16 h 218"/>
                <a:gd name="T98" fmla="*/ 16 w 219"/>
                <a:gd name="T99" fmla="*/ 125 h 218"/>
                <a:gd name="T100" fmla="*/ 2 w 219"/>
                <a:gd name="T101" fmla="*/ 139 h 218"/>
                <a:gd name="T102" fmla="*/ 2 w 219"/>
                <a:gd name="T103" fmla="*/ 139 h 218"/>
                <a:gd name="T104" fmla="*/ 0 w 219"/>
                <a:gd name="T105" fmla="*/ 139 h 218"/>
                <a:gd name="T106" fmla="*/ 18 w 219"/>
                <a:gd name="T107" fmla="*/ 157 h 218"/>
                <a:gd name="T108" fmla="*/ 147 w 219"/>
                <a:gd name="T109" fmla="*/ 2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9" h="218">
                  <a:moveTo>
                    <a:pt x="147" y="29"/>
                  </a:moveTo>
                  <a:lnTo>
                    <a:pt x="147" y="29"/>
                  </a:lnTo>
                  <a:lnTo>
                    <a:pt x="150" y="27"/>
                  </a:lnTo>
                  <a:lnTo>
                    <a:pt x="154" y="27"/>
                  </a:lnTo>
                  <a:lnTo>
                    <a:pt x="156" y="27"/>
                  </a:lnTo>
                  <a:lnTo>
                    <a:pt x="159" y="29"/>
                  </a:lnTo>
                  <a:lnTo>
                    <a:pt x="159" y="29"/>
                  </a:lnTo>
                  <a:lnTo>
                    <a:pt x="160" y="32"/>
                  </a:lnTo>
                  <a:lnTo>
                    <a:pt x="161" y="35"/>
                  </a:lnTo>
                  <a:lnTo>
                    <a:pt x="160" y="38"/>
                  </a:lnTo>
                  <a:lnTo>
                    <a:pt x="159" y="40"/>
                  </a:lnTo>
                  <a:lnTo>
                    <a:pt x="30" y="169"/>
                  </a:lnTo>
                  <a:lnTo>
                    <a:pt x="51" y="190"/>
                  </a:lnTo>
                  <a:lnTo>
                    <a:pt x="179" y="61"/>
                  </a:lnTo>
                  <a:lnTo>
                    <a:pt x="179" y="61"/>
                  </a:lnTo>
                  <a:lnTo>
                    <a:pt x="182" y="58"/>
                  </a:lnTo>
                  <a:lnTo>
                    <a:pt x="184" y="58"/>
                  </a:lnTo>
                  <a:lnTo>
                    <a:pt x="187" y="58"/>
                  </a:lnTo>
                  <a:lnTo>
                    <a:pt x="190" y="61"/>
                  </a:lnTo>
                  <a:lnTo>
                    <a:pt x="190" y="61"/>
                  </a:lnTo>
                  <a:lnTo>
                    <a:pt x="192" y="63"/>
                  </a:lnTo>
                  <a:lnTo>
                    <a:pt x="192" y="66"/>
                  </a:lnTo>
                  <a:lnTo>
                    <a:pt x="192" y="69"/>
                  </a:lnTo>
                  <a:lnTo>
                    <a:pt x="190" y="72"/>
                  </a:lnTo>
                  <a:lnTo>
                    <a:pt x="61" y="200"/>
                  </a:lnTo>
                  <a:lnTo>
                    <a:pt x="79" y="218"/>
                  </a:lnTo>
                  <a:lnTo>
                    <a:pt x="79" y="218"/>
                  </a:lnTo>
                  <a:lnTo>
                    <a:pt x="80" y="218"/>
                  </a:lnTo>
                  <a:lnTo>
                    <a:pt x="94" y="204"/>
                  </a:lnTo>
                  <a:lnTo>
                    <a:pt x="94" y="204"/>
                  </a:lnTo>
                  <a:lnTo>
                    <a:pt x="202" y="96"/>
                  </a:lnTo>
                  <a:lnTo>
                    <a:pt x="202" y="96"/>
                  </a:lnTo>
                  <a:lnTo>
                    <a:pt x="210" y="87"/>
                  </a:lnTo>
                  <a:lnTo>
                    <a:pt x="215" y="76"/>
                  </a:lnTo>
                  <a:lnTo>
                    <a:pt x="218" y="66"/>
                  </a:lnTo>
                  <a:lnTo>
                    <a:pt x="219" y="56"/>
                  </a:lnTo>
                  <a:lnTo>
                    <a:pt x="218" y="45"/>
                  </a:lnTo>
                  <a:lnTo>
                    <a:pt x="215" y="35"/>
                  </a:lnTo>
                  <a:lnTo>
                    <a:pt x="210" y="25"/>
                  </a:lnTo>
                  <a:lnTo>
                    <a:pt x="202" y="16"/>
                  </a:lnTo>
                  <a:lnTo>
                    <a:pt x="202" y="16"/>
                  </a:lnTo>
                  <a:lnTo>
                    <a:pt x="195" y="9"/>
                  </a:lnTo>
                  <a:lnTo>
                    <a:pt x="184" y="4"/>
                  </a:lnTo>
                  <a:lnTo>
                    <a:pt x="174" y="2"/>
                  </a:lnTo>
                  <a:lnTo>
                    <a:pt x="164" y="0"/>
                  </a:lnTo>
                  <a:lnTo>
                    <a:pt x="154" y="2"/>
                  </a:lnTo>
                  <a:lnTo>
                    <a:pt x="143" y="4"/>
                  </a:lnTo>
                  <a:lnTo>
                    <a:pt x="133" y="9"/>
                  </a:lnTo>
                  <a:lnTo>
                    <a:pt x="124" y="16"/>
                  </a:lnTo>
                  <a:lnTo>
                    <a:pt x="16" y="125"/>
                  </a:lnTo>
                  <a:lnTo>
                    <a:pt x="2" y="139"/>
                  </a:lnTo>
                  <a:lnTo>
                    <a:pt x="2" y="139"/>
                  </a:lnTo>
                  <a:lnTo>
                    <a:pt x="0" y="139"/>
                  </a:lnTo>
                  <a:lnTo>
                    <a:pt x="18" y="157"/>
                  </a:lnTo>
                  <a:lnTo>
                    <a:pt x="14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sz="1200"/>
            </a:p>
          </p:txBody>
        </p:sp>
        <p:sp>
          <p:nvSpPr>
            <p:cNvPr id="58" name="Freeform 36"/>
            <p:cNvSpPr>
              <a:spLocks noEditPoints="1"/>
            </p:cNvSpPr>
            <p:nvPr/>
          </p:nvSpPr>
          <p:spPr bwMode="black">
            <a:xfrm>
              <a:off x="6386513" y="84138"/>
              <a:ext cx="760413" cy="766763"/>
            </a:xfrm>
            <a:custGeom>
              <a:avLst/>
              <a:gdLst>
                <a:gd name="T0" fmla="*/ 128 w 479"/>
                <a:gd name="T1" fmla="*/ 224 h 483"/>
                <a:gd name="T2" fmla="*/ 367 w 479"/>
                <a:gd name="T3" fmla="*/ 464 h 483"/>
                <a:gd name="T4" fmla="*/ 389 w 479"/>
                <a:gd name="T5" fmla="*/ 478 h 483"/>
                <a:gd name="T6" fmla="*/ 413 w 479"/>
                <a:gd name="T7" fmla="*/ 483 h 483"/>
                <a:gd name="T8" fmla="*/ 438 w 479"/>
                <a:gd name="T9" fmla="*/ 478 h 483"/>
                <a:gd name="T10" fmla="*/ 460 w 479"/>
                <a:gd name="T11" fmla="*/ 464 h 483"/>
                <a:gd name="T12" fmla="*/ 469 w 479"/>
                <a:gd name="T13" fmla="*/ 453 h 483"/>
                <a:gd name="T14" fmla="*/ 478 w 479"/>
                <a:gd name="T15" fmla="*/ 429 h 483"/>
                <a:gd name="T16" fmla="*/ 479 w 479"/>
                <a:gd name="T17" fmla="*/ 416 h 483"/>
                <a:gd name="T18" fmla="*/ 474 w 479"/>
                <a:gd name="T19" fmla="*/ 392 h 483"/>
                <a:gd name="T20" fmla="*/ 460 w 479"/>
                <a:gd name="T21" fmla="*/ 370 h 483"/>
                <a:gd name="T22" fmla="*/ 223 w 479"/>
                <a:gd name="T23" fmla="*/ 133 h 483"/>
                <a:gd name="T24" fmla="*/ 225 w 479"/>
                <a:gd name="T25" fmla="*/ 103 h 483"/>
                <a:gd name="T26" fmla="*/ 224 w 479"/>
                <a:gd name="T27" fmla="*/ 93 h 483"/>
                <a:gd name="T28" fmla="*/ 219 w 479"/>
                <a:gd name="T29" fmla="*/ 75 h 483"/>
                <a:gd name="T30" fmla="*/ 210 w 479"/>
                <a:gd name="T31" fmla="*/ 57 h 483"/>
                <a:gd name="T32" fmla="*/ 200 w 479"/>
                <a:gd name="T33" fmla="*/ 40 h 483"/>
                <a:gd name="T34" fmla="*/ 192 w 479"/>
                <a:gd name="T35" fmla="*/ 34 h 483"/>
                <a:gd name="T36" fmla="*/ 165 w 479"/>
                <a:gd name="T37" fmla="*/ 13 h 483"/>
                <a:gd name="T38" fmla="*/ 134 w 479"/>
                <a:gd name="T39" fmla="*/ 3 h 483"/>
                <a:gd name="T40" fmla="*/ 101 w 479"/>
                <a:gd name="T41" fmla="*/ 0 h 483"/>
                <a:gd name="T42" fmla="*/ 70 w 479"/>
                <a:gd name="T43" fmla="*/ 9 h 483"/>
                <a:gd name="T44" fmla="*/ 135 w 479"/>
                <a:gd name="T45" fmla="*/ 75 h 483"/>
                <a:gd name="T46" fmla="*/ 140 w 479"/>
                <a:gd name="T47" fmla="*/ 84 h 483"/>
                <a:gd name="T48" fmla="*/ 143 w 479"/>
                <a:gd name="T49" fmla="*/ 93 h 483"/>
                <a:gd name="T50" fmla="*/ 140 w 479"/>
                <a:gd name="T51" fmla="*/ 103 h 483"/>
                <a:gd name="T52" fmla="*/ 135 w 479"/>
                <a:gd name="T53" fmla="*/ 111 h 483"/>
                <a:gd name="T54" fmla="*/ 108 w 479"/>
                <a:gd name="T55" fmla="*/ 139 h 483"/>
                <a:gd name="T56" fmla="*/ 99 w 479"/>
                <a:gd name="T57" fmla="*/ 144 h 483"/>
                <a:gd name="T58" fmla="*/ 90 w 479"/>
                <a:gd name="T59" fmla="*/ 146 h 483"/>
                <a:gd name="T60" fmla="*/ 80 w 479"/>
                <a:gd name="T61" fmla="*/ 144 h 483"/>
                <a:gd name="T62" fmla="*/ 72 w 479"/>
                <a:gd name="T63" fmla="*/ 139 h 483"/>
                <a:gd name="T64" fmla="*/ 7 w 479"/>
                <a:gd name="T65" fmla="*/ 74 h 483"/>
                <a:gd name="T66" fmla="*/ 0 w 479"/>
                <a:gd name="T67" fmla="*/ 105 h 483"/>
                <a:gd name="T68" fmla="*/ 3 w 479"/>
                <a:gd name="T69" fmla="*/ 137 h 483"/>
                <a:gd name="T70" fmla="*/ 13 w 479"/>
                <a:gd name="T71" fmla="*/ 166 h 483"/>
                <a:gd name="T72" fmla="*/ 32 w 479"/>
                <a:gd name="T73" fmla="*/ 192 h 483"/>
                <a:gd name="T74" fmla="*/ 46 w 479"/>
                <a:gd name="T75" fmla="*/ 205 h 483"/>
                <a:gd name="T76" fmla="*/ 79 w 479"/>
                <a:gd name="T77" fmla="*/ 220 h 483"/>
                <a:gd name="T78" fmla="*/ 95 w 479"/>
                <a:gd name="T79" fmla="*/ 224 h 483"/>
                <a:gd name="T80" fmla="*/ 128 w 479"/>
                <a:gd name="T81" fmla="*/ 224 h 483"/>
                <a:gd name="T82" fmla="*/ 391 w 479"/>
                <a:gd name="T83" fmla="*/ 394 h 483"/>
                <a:gd name="T84" fmla="*/ 397 w 479"/>
                <a:gd name="T85" fmla="*/ 390 h 483"/>
                <a:gd name="T86" fmla="*/ 408 w 479"/>
                <a:gd name="T87" fmla="*/ 385 h 483"/>
                <a:gd name="T88" fmla="*/ 422 w 479"/>
                <a:gd name="T89" fmla="*/ 385 h 483"/>
                <a:gd name="T90" fmla="*/ 434 w 479"/>
                <a:gd name="T91" fmla="*/ 390 h 483"/>
                <a:gd name="T92" fmla="*/ 439 w 479"/>
                <a:gd name="T93" fmla="*/ 394 h 483"/>
                <a:gd name="T94" fmla="*/ 447 w 479"/>
                <a:gd name="T95" fmla="*/ 406 h 483"/>
                <a:gd name="T96" fmla="*/ 449 w 479"/>
                <a:gd name="T97" fmla="*/ 419 h 483"/>
                <a:gd name="T98" fmla="*/ 447 w 479"/>
                <a:gd name="T99" fmla="*/ 431 h 483"/>
                <a:gd name="T100" fmla="*/ 439 w 479"/>
                <a:gd name="T101" fmla="*/ 443 h 483"/>
                <a:gd name="T102" fmla="*/ 434 w 479"/>
                <a:gd name="T103" fmla="*/ 447 h 483"/>
                <a:gd name="T104" fmla="*/ 422 w 479"/>
                <a:gd name="T105" fmla="*/ 452 h 483"/>
                <a:gd name="T106" fmla="*/ 408 w 479"/>
                <a:gd name="T107" fmla="*/ 452 h 483"/>
                <a:gd name="T108" fmla="*/ 397 w 479"/>
                <a:gd name="T109" fmla="*/ 447 h 483"/>
                <a:gd name="T110" fmla="*/ 390 w 479"/>
                <a:gd name="T111" fmla="*/ 443 h 483"/>
                <a:gd name="T112" fmla="*/ 384 w 479"/>
                <a:gd name="T113" fmla="*/ 431 h 483"/>
                <a:gd name="T114" fmla="*/ 381 w 479"/>
                <a:gd name="T115" fmla="*/ 419 h 483"/>
                <a:gd name="T116" fmla="*/ 384 w 479"/>
                <a:gd name="T117" fmla="*/ 406 h 483"/>
                <a:gd name="T118" fmla="*/ 391 w 479"/>
                <a:gd name="T119" fmla="*/ 39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83">
                  <a:moveTo>
                    <a:pt x="128" y="224"/>
                  </a:moveTo>
                  <a:lnTo>
                    <a:pt x="128" y="224"/>
                  </a:lnTo>
                  <a:lnTo>
                    <a:pt x="367" y="464"/>
                  </a:lnTo>
                  <a:lnTo>
                    <a:pt x="367" y="464"/>
                  </a:lnTo>
                  <a:lnTo>
                    <a:pt x="377" y="471"/>
                  </a:lnTo>
                  <a:lnTo>
                    <a:pt x="389" y="478"/>
                  </a:lnTo>
                  <a:lnTo>
                    <a:pt x="400" y="482"/>
                  </a:lnTo>
                  <a:lnTo>
                    <a:pt x="413" y="483"/>
                  </a:lnTo>
                  <a:lnTo>
                    <a:pt x="426" y="482"/>
                  </a:lnTo>
                  <a:lnTo>
                    <a:pt x="438" y="478"/>
                  </a:lnTo>
                  <a:lnTo>
                    <a:pt x="449" y="471"/>
                  </a:lnTo>
                  <a:lnTo>
                    <a:pt x="460" y="464"/>
                  </a:lnTo>
                  <a:lnTo>
                    <a:pt x="460" y="464"/>
                  </a:lnTo>
                  <a:lnTo>
                    <a:pt x="469" y="453"/>
                  </a:lnTo>
                  <a:lnTo>
                    <a:pt x="474" y="442"/>
                  </a:lnTo>
                  <a:lnTo>
                    <a:pt x="478" y="429"/>
                  </a:lnTo>
                  <a:lnTo>
                    <a:pt x="479" y="416"/>
                  </a:lnTo>
                  <a:lnTo>
                    <a:pt x="479" y="416"/>
                  </a:lnTo>
                  <a:lnTo>
                    <a:pt x="478" y="403"/>
                  </a:lnTo>
                  <a:lnTo>
                    <a:pt x="474" y="392"/>
                  </a:lnTo>
                  <a:lnTo>
                    <a:pt x="469" y="380"/>
                  </a:lnTo>
                  <a:lnTo>
                    <a:pt x="460" y="370"/>
                  </a:lnTo>
                  <a:lnTo>
                    <a:pt x="223" y="133"/>
                  </a:lnTo>
                  <a:lnTo>
                    <a:pt x="223" y="133"/>
                  </a:lnTo>
                  <a:lnTo>
                    <a:pt x="225" y="119"/>
                  </a:lnTo>
                  <a:lnTo>
                    <a:pt x="225" y="103"/>
                  </a:lnTo>
                  <a:lnTo>
                    <a:pt x="225" y="103"/>
                  </a:lnTo>
                  <a:lnTo>
                    <a:pt x="224" y="93"/>
                  </a:lnTo>
                  <a:lnTo>
                    <a:pt x="221" y="84"/>
                  </a:lnTo>
                  <a:lnTo>
                    <a:pt x="219" y="75"/>
                  </a:lnTo>
                  <a:lnTo>
                    <a:pt x="215" y="66"/>
                  </a:lnTo>
                  <a:lnTo>
                    <a:pt x="210" y="57"/>
                  </a:lnTo>
                  <a:lnTo>
                    <a:pt x="205" y="49"/>
                  </a:lnTo>
                  <a:lnTo>
                    <a:pt x="200" y="40"/>
                  </a:lnTo>
                  <a:lnTo>
                    <a:pt x="192" y="34"/>
                  </a:lnTo>
                  <a:lnTo>
                    <a:pt x="192" y="34"/>
                  </a:lnTo>
                  <a:lnTo>
                    <a:pt x="179" y="22"/>
                  </a:lnTo>
                  <a:lnTo>
                    <a:pt x="165" y="13"/>
                  </a:lnTo>
                  <a:lnTo>
                    <a:pt x="149" y="7"/>
                  </a:lnTo>
                  <a:lnTo>
                    <a:pt x="134" y="3"/>
                  </a:lnTo>
                  <a:lnTo>
                    <a:pt x="117" y="0"/>
                  </a:lnTo>
                  <a:lnTo>
                    <a:pt x="101" y="0"/>
                  </a:lnTo>
                  <a:lnTo>
                    <a:pt x="85" y="4"/>
                  </a:lnTo>
                  <a:lnTo>
                    <a:pt x="70" y="9"/>
                  </a:lnTo>
                  <a:lnTo>
                    <a:pt x="135" y="75"/>
                  </a:lnTo>
                  <a:lnTo>
                    <a:pt x="135" y="75"/>
                  </a:lnTo>
                  <a:lnTo>
                    <a:pt x="139" y="79"/>
                  </a:lnTo>
                  <a:lnTo>
                    <a:pt x="140" y="84"/>
                  </a:lnTo>
                  <a:lnTo>
                    <a:pt x="142" y="88"/>
                  </a:lnTo>
                  <a:lnTo>
                    <a:pt x="143" y="93"/>
                  </a:lnTo>
                  <a:lnTo>
                    <a:pt x="142" y="98"/>
                  </a:lnTo>
                  <a:lnTo>
                    <a:pt x="140" y="103"/>
                  </a:lnTo>
                  <a:lnTo>
                    <a:pt x="139" y="107"/>
                  </a:lnTo>
                  <a:lnTo>
                    <a:pt x="135" y="111"/>
                  </a:lnTo>
                  <a:lnTo>
                    <a:pt x="108" y="139"/>
                  </a:lnTo>
                  <a:lnTo>
                    <a:pt x="108" y="139"/>
                  </a:lnTo>
                  <a:lnTo>
                    <a:pt x="103" y="142"/>
                  </a:lnTo>
                  <a:lnTo>
                    <a:pt x="99" y="144"/>
                  </a:lnTo>
                  <a:lnTo>
                    <a:pt x="94" y="146"/>
                  </a:lnTo>
                  <a:lnTo>
                    <a:pt x="90" y="146"/>
                  </a:lnTo>
                  <a:lnTo>
                    <a:pt x="85" y="146"/>
                  </a:lnTo>
                  <a:lnTo>
                    <a:pt x="80" y="144"/>
                  </a:lnTo>
                  <a:lnTo>
                    <a:pt x="76" y="142"/>
                  </a:lnTo>
                  <a:lnTo>
                    <a:pt x="72" y="139"/>
                  </a:lnTo>
                  <a:lnTo>
                    <a:pt x="7" y="74"/>
                  </a:lnTo>
                  <a:lnTo>
                    <a:pt x="7" y="74"/>
                  </a:lnTo>
                  <a:lnTo>
                    <a:pt x="3" y="89"/>
                  </a:lnTo>
                  <a:lnTo>
                    <a:pt x="0" y="105"/>
                  </a:lnTo>
                  <a:lnTo>
                    <a:pt x="0" y="121"/>
                  </a:lnTo>
                  <a:lnTo>
                    <a:pt x="3" y="137"/>
                  </a:lnTo>
                  <a:lnTo>
                    <a:pt x="7" y="152"/>
                  </a:lnTo>
                  <a:lnTo>
                    <a:pt x="13" y="166"/>
                  </a:lnTo>
                  <a:lnTo>
                    <a:pt x="22" y="180"/>
                  </a:lnTo>
                  <a:lnTo>
                    <a:pt x="32" y="192"/>
                  </a:lnTo>
                  <a:lnTo>
                    <a:pt x="32" y="192"/>
                  </a:lnTo>
                  <a:lnTo>
                    <a:pt x="46" y="205"/>
                  </a:lnTo>
                  <a:lnTo>
                    <a:pt x="62" y="214"/>
                  </a:lnTo>
                  <a:lnTo>
                    <a:pt x="79" y="220"/>
                  </a:lnTo>
                  <a:lnTo>
                    <a:pt x="95" y="224"/>
                  </a:lnTo>
                  <a:lnTo>
                    <a:pt x="95" y="224"/>
                  </a:lnTo>
                  <a:lnTo>
                    <a:pt x="111" y="226"/>
                  </a:lnTo>
                  <a:lnTo>
                    <a:pt x="128" y="224"/>
                  </a:lnTo>
                  <a:lnTo>
                    <a:pt x="128" y="224"/>
                  </a:lnTo>
                  <a:close/>
                  <a:moveTo>
                    <a:pt x="391" y="394"/>
                  </a:moveTo>
                  <a:lnTo>
                    <a:pt x="391" y="394"/>
                  </a:lnTo>
                  <a:lnTo>
                    <a:pt x="397" y="390"/>
                  </a:lnTo>
                  <a:lnTo>
                    <a:pt x="402" y="386"/>
                  </a:lnTo>
                  <a:lnTo>
                    <a:pt x="408" y="385"/>
                  </a:lnTo>
                  <a:lnTo>
                    <a:pt x="415" y="384"/>
                  </a:lnTo>
                  <a:lnTo>
                    <a:pt x="422" y="385"/>
                  </a:lnTo>
                  <a:lnTo>
                    <a:pt x="427" y="386"/>
                  </a:lnTo>
                  <a:lnTo>
                    <a:pt x="434" y="390"/>
                  </a:lnTo>
                  <a:lnTo>
                    <a:pt x="439" y="394"/>
                  </a:lnTo>
                  <a:lnTo>
                    <a:pt x="439" y="394"/>
                  </a:lnTo>
                  <a:lnTo>
                    <a:pt x="444" y="399"/>
                  </a:lnTo>
                  <a:lnTo>
                    <a:pt x="447" y="406"/>
                  </a:lnTo>
                  <a:lnTo>
                    <a:pt x="449" y="412"/>
                  </a:lnTo>
                  <a:lnTo>
                    <a:pt x="449" y="419"/>
                  </a:lnTo>
                  <a:lnTo>
                    <a:pt x="449" y="425"/>
                  </a:lnTo>
                  <a:lnTo>
                    <a:pt x="447" y="431"/>
                  </a:lnTo>
                  <a:lnTo>
                    <a:pt x="444" y="438"/>
                  </a:lnTo>
                  <a:lnTo>
                    <a:pt x="439" y="443"/>
                  </a:lnTo>
                  <a:lnTo>
                    <a:pt x="439" y="443"/>
                  </a:lnTo>
                  <a:lnTo>
                    <a:pt x="434" y="447"/>
                  </a:lnTo>
                  <a:lnTo>
                    <a:pt x="427" y="451"/>
                  </a:lnTo>
                  <a:lnTo>
                    <a:pt x="422" y="452"/>
                  </a:lnTo>
                  <a:lnTo>
                    <a:pt x="415" y="453"/>
                  </a:lnTo>
                  <a:lnTo>
                    <a:pt x="408" y="452"/>
                  </a:lnTo>
                  <a:lnTo>
                    <a:pt x="402" y="451"/>
                  </a:lnTo>
                  <a:lnTo>
                    <a:pt x="397" y="447"/>
                  </a:lnTo>
                  <a:lnTo>
                    <a:pt x="390" y="443"/>
                  </a:lnTo>
                  <a:lnTo>
                    <a:pt x="390" y="443"/>
                  </a:lnTo>
                  <a:lnTo>
                    <a:pt x="386" y="438"/>
                  </a:lnTo>
                  <a:lnTo>
                    <a:pt x="384" y="431"/>
                  </a:lnTo>
                  <a:lnTo>
                    <a:pt x="381" y="425"/>
                  </a:lnTo>
                  <a:lnTo>
                    <a:pt x="381" y="419"/>
                  </a:lnTo>
                  <a:lnTo>
                    <a:pt x="381" y="412"/>
                  </a:lnTo>
                  <a:lnTo>
                    <a:pt x="384" y="406"/>
                  </a:lnTo>
                  <a:lnTo>
                    <a:pt x="386" y="399"/>
                  </a:lnTo>
                  <a:lnTo>
                    <a:pt x="391" y="394"/>
                  </a:lnTo>
                  <a:lnTo>
                    <a:pt x="391" y="3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sz="1200"/>
            </a:p>
          </p:txBody>
        </p:sp>
      </p:grpSp>
      <p:sp>
        <p:nvSpPr>
          <p:cNvPr id="44" name="Rectangle 43"/>
          <p:cNvSpPr/>
          <p:nvPr/>
        </p:nvSpPr>
        <p:spPr>
          <a:xfrm>
            <a:off x="225867" y="1528786"/>
            <a:ext cx="1982390"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a:solidFill>
                  <a:srgbClr val="FFFFFF"/>
                </a:solidFill>
              </a:rPr>
              <a:t>Routing and Switching</a:t>
            </a:r>
          </a:p>
        </p:txBody>
      </p:sp>
      <p:cxnSp>
        <p:nvCxnSpPr>
          <p:cNvPr id="46" name="Straight Connector 45"/>
          <p:cNvCxnSpPr/>
          <p:nvPr/>
        </p:nvCxnSpPr>
        <p:spPr>
          <a:xfrm>
            <a:off x="225865" y="1528784"/>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9" cstate="print">
            <a:extLst>
              <a:ext uri="{28A0092B-C50C-407E-A947-70E740481C1C}">
                <a14:useLocalDpi xmlns:a14="http://schemas.microsoft.com/office/drawing/2010/main" xmlns=""/>
              </a:ext>
            </a:extLst>
          </a:blip>
          <a:stretch>
            <a:fillRect/>
          </a:stretch>
        </p:blipFill>
        <p:spPr bwMode="black">
          <a:xfrm>
            <a:off x="885398" y="1793831"/>
            <a:ext cx="672958" cy="687376"/>
          </a:xfrm>
          <a:prstGeom prst="rect">
            <a:avLst/>
          </a:prstGeom>
        </p:spPr>
      </p:pic>
      <p:sp>
        <p:nvSpPr>
          <p:cNvPr id="59" name="Rectangle 58"/>
          <p:cNvSpPr/>
          <p:nvPr/>
        </p:nvSpPr>
        <p:spPr>
          <a:xfrm>
            <a:off x="245531" y="3691783"/>
            <a:ext cx="1982390" cy="1662067"/>
          </a:xfrm>
          <a:prstGeom prst="rect">
            <a:avLst/>
          </a:prstGeom>
          <a:gradFill>
            <a:gsLst>
              <a:gs pos="0">
                <a:schemeClr val="accent3">
                  <a:alpha val="50000"/>
                </a:schemeClr>
              </a:gs>
              <a:gs pos="100000">
                <a:schemeClr val="bg1">
                  <a:alpha val="0"/>
                </a:schemeClr>
              </a:gs>
            </a:gsLst>
            <a:lin ang="5400000" scaled="0"/>
          </a:gradFill>
          <a:ln w="25400" cap="flat" cmpd="sng" algn="ctr">
            <a:noFill/>
            <a:prstDash val="solid"/>
          </a:ln>
          <a:effectLst/>
        </p:spPr>
        <p:txBody>
          <a:bodyPr lIns="91418" tIns="1371280" rIns="91418" bIns="182838" rtlCol="0" anchor="t" anchorCtr="0"/>
          <a:lstStyle/>
          <a:p>
            <a:pPr algn="ctr" defTabSz="914186">
              <a:lnSpc>
                <a:spcPct val="95000"/>
              </a:lnSpc>
              <a:defRPr/>
            </a:pPr>
            <a:r>
              <a:rPr lang="en-US" sz="1800" kern="0" dirty="0">
                <a:solidFill>
                  <a:srgbClr val="FFFFFF"/>
                </a:solidFill>
              </a:rPr>
              <a:t>Gateway Services</a:t>
            </a:r>
          </a:p>
        </p:txBody>
      </p:sp>
      <p:cxnSp>
        <p:nvCxnSpPr>
          <p:cNvPr id="60" name="Straight Connector 59"/>
          <p:cNvCxnSpPr/>
          <p:nvPr/>
        </p:nvCxnSpPr>
        <p:spPr>
          <a:xfrm>
            <a:off x="245528" y="3691781"/>
            <a:ext cx="19828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bwMode="black">
          <a:xfrm>
            <a:off x="891708" y="3895388"/>
            <a:ext cx="629989" cy="735193"/>
            <a:chOff x="7491413" y="1135063"/>
            <a:chExt cx="657225" cy="750888"/>
          </a:xfrm>
          <a:solidFill>
            <a:schemeClr val="tx1"/>
          </a:solidFill>
        </p:grpSpPr>
        <p:sp>
          <p:nvSpPr>
            <p:cNvPr id="62" name="Freeform 30"/>
            <p:cNvSpPr>
              <a:spLocks/>
            </p:cNvSpPr>
            <p:nvPr/>
          </p:nvSpPr>
          <p:spPr bwMode="black">
            <a:xfrm>
              <a:off x="7491413" y="1379538"/>
              <a:ext cx="411163" cy="346075"/>
            </a:xfrm>
            <a:custGeom>
              <a:avLst/>
              <a:gdLst>
                <a:gd name="T0" fmla="*/ 133 w 259"/>
                <a:gd name="T1" fmla="*/ 215 h 218"/>
                <a:gd name="T2" fmla="*/ 133 w 259"/>
                <a:gd name="T3" fmla="*/ 215 h 218"/>
                <a:gd name="T4" fmla="*/ 133 w 259"/>
                <a:gd name="T5" fmla="*/ 217 h 218"/>
                <a:gd name="T6" fmla="*/ 134 w 259"/>
                <a:gd name="T7" fmla="*/ 218 h 218"/>
                <a:gd name="T8" fmla="*/ 137 w 259"/>
                <a:gd name="T9" fmla="*/ 218 h 218"/>
                <a:gd name="T10" fmla="*/ 138 w 259"/>
                <a:gd name="T11" fmla="*/ 218 h 218"/>
                <a:gd name="T12" fmla="*/ 258 w 259"/>
                <a:gd name="T13" fmla="*/ 114 h 218"/>
                <a:gd name="T14" fmla="*/ 258 w 259"/>
                <a:gd name="T15" fmla="*/ 114 h 218"/>
                <a:gd name="T16" fmla="*/ 259 w 259"/>
                <a:gd name="T17" fmla="*/ 111 h 218"/>
                <a:gd name="T18" fmla="*/ 259 w 259"/>
                <a:gd name="T19" fmla="*/ 110 h 218"/>
                <a:gd name="T20" fmla="*/ 259 w 259"/>
                <a:gd name="T21" fmla="*/ 107 h 218"/>
                <a:gd name="T22" fmla="*/ 258 w 259"/>
                <a:gd name="T23" fmla="*/ 106 h 218"/>
                <a:gd name="T24" fmla="*/ 138 w 259"/>
                <a:gd name="T25" fmla="*/ 2 h 218"/>
                <a:gd name="T26" fmla="*/ 138 w 259"/>
                <a:gd name="T27" fmla="*/ 2 h 218"/>
                <a:gd name="T28" fmla="*/ 137 w 259"/>
                <a:gd name="T29" fmla="*/ 0 h 218"/>
                <a:gd name="T30" fmla="*/ 134 w 259"/>
                <a:gd name="T31" fmla="*/ 0 h 218"/>
                <a:gd name="T32" fmla="*/ 133 w 259"/>
                <a:gd name="T33" fmla="*/ 2 h 218"/>
                <a:gd name="T34" fmla="*/ 133 w 259"/>
                <a:gd name="T35" fmla="*/ 4 h 218"/>
                <a:gd name="T36" fmla="*/ 133 w 259"/>
                <a:gd name="T37" fmla="*/ 57 h 218"/>
                <a:gd name="T38" fmla="*/ 7 w 259"/>
                <a:gd name="T39" fmla="*/ 57 h 218"/>
                <a:gd name="T40" fmla="*/ 7 w 259"/>
                <a:gd name="T41" fmla="*/ 57 h 218"/>
                <a:gd name="T42" fmla="*/ 4 w 259"/>
                <a:gd name="T43" fmla="*/ 57 h 218"/>
                <a:gd name="T44" fmla="*/ 2 w 259"/>
                <a:gd name="T45" fmla="*/ 58 h 218"/>
                <a:gd name="T46" fmla="*/ 0 w 259"/>
                <a:gd name="T47" fmla="*/ 61 h 218"/>
                <a:gd name="T48" fmla="*/ 0 w 259"/>
                <a:gd name="T49" fmla="*/ 63 h 218"/>
                <a:gd name="T50" fmla="*/ 0 w 259"/>
                <a:gd name="T51" fmla="*/ 156 h 218"/>
                <a:gd name="T52" fmla="*/ 0 w 259"/>
                <a:gd name="T53" fmla="*/ 156 h 218"/>
                <a:gd name="T54" fmla="*/ 0 w 259"/>
                <a:gd name="T55" fmla="*/ 159 h 218"/>
                <a:gd name="T56" fmla="*/ 2 w 259"/>
                <a:gd name="T57" fmla="*/ 160 h 218"/>
                <a:gd name="T58" fmla="*/ 4 w 259"/>
                <a:gd name="T59" fmla="*/ 161 h 218"/>
                <a:gd name="T60" fmla="*/ 7 w 259"/>
                <a:gd name="T61" fmla="*/ 162 h 218"/>
                <a:gd name="T62" fmla="*/ 133 w 259"/>
                <a:gd name="T63" fmla="*/ 162 h 218"/>
                <a:gd name="T64" fmla="*/ 133 w 259"/>
                <a:gd name="T65" fmla="*/ 21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18">
                  <a:moveTo>
                    <a:pt x="133" y="215"/>
                  </a:moveTo>
                  <a:lnTo>
                    <a:pt x="133" y="215"/>
                  </a:lnTo>
                  <a:lnTo>
                    <a:pt x="133" y="217"/>
                  </a:lnTo>
                  <a:lnTo>
                    <a:pt x="134" y="218"/>
                  </a:lnTo>
                  <a:lnTo>
                    <a:pt x="137" y="218"/>
                  </a:lnTo>
                  <a:lnTo>
                    <a:pt x="138" y="218"/>
                  </a:lnTo>
                  <a:lnTo>
                    <a:pt x="258" y="114"/>
                  </a:lnTo>
                  <a:lnTo>
                    <a:pt x="258" y="114"/>
                  </a:lnTo>
                  <a:lnTo>
                    <a:pt x="259" y="111"/>
                  </a:lnTo>
                  <a:lnTo>
                    <a:pt x="259" y="110"/>
                  </a:lnTo>
                  <a:lnTo>
                    <a:pt x="259" y="107"/>
                  </a:lnTo>
                  <a:lnTo>
                    <a:pt x="258" y="106"/>
                  </a:lnTo>
                  <a:lnTo>
                    <a:pt x="138" y="2"/>
                  </a:lnTo>
                  <a:lnTo>
                    <a:pt x="138" y="2"/>
                  </a:lnTo>
                  <a:lnTo>
                    <a:pt x="137" y="0"/>
                  </a:lnTo>
                  <a:lnTo>
                    <a:pt x="134" y="0"/>
                  </a:lnTo>
                  <a:lnTo>
                    <a:pt x="133" y="2"/>
                  </a:lnTo>
                  <a:lnTo>
                    <a:pt x="133" y="4"/>
                  </a:lnTo>
                  <a:lnTo>
                    <a:pt x="133" y="57"/>
                  </a:lnTo>
                  <a:lnTo>
                    <a:pt x="7" y="57"/>
                  </a:lnTo>
                  <a:lnTo>
                    <a:pt x="7" y="57"/>
                  </a:lnTo>
                  <a:lnTo>
                    <a:pt x="4" y="57"/>
                  </a:lnTo>
                  <a:lnTo>
                    <a:pt x="2" y="58"/>
                  </a:lnTo>
                  <a:lnTo>
                    <a:pt x="0" y="61"/>
                  </a:lnTo>
                  <a:lnTo>
                    <a:pt x="0" y="63"/>
                  </a:lnTo>
                  <a:lnTo>
                    <a:pt x="0" y="156"/>
                  </a:lnTo>
                  <a:lnTo>
                    <a:pt x="0" y="156"/>
                  </a:lnTo>
                  <a:lnTo>
                    <a:pt x="0" y="159"/>
                  </a:lnTo>
                  <a:lnTo>
                    <a:pt x="2" y="160"/>
                  </a:lnTo>
                  <a:lnTo>
                    <a:pt x="4" y="161"/>
                  </a:lnTo>
                  <a:lnTo>
                    <a:pt x="7" y="162"/>
                  </a:lnTo>
                  <a:lnTo>
                    <a:pt x="133" y="162"/>
                  </a:lnTo>
                  <a:lnTo>
                    <a:pt x="133" y="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sz="1200"/>
            </a:p>
          </p:txBody>
        </p:sp>
        <p:sp>
          <p:nvSpPr>
            <p:cNvPr id="63" name="Freeform 31"/>
            <p:cNvSpPr>
              <a:spLocks/>
            </p:cNvSpPr>
            <p:nvPr/>
          </p:nvSpPr>
          <p:spPr bwMode="black">
            <a:xfrm>
              <a:off x="7577138" y="1135063"/>
              <a:ext cx="571500" cy="750888"/>
            </a:xfrm>
            <a:custGeom>
              <a:avLst/>
              <a:gdLst>
                <a:gd name="T0" fmla="*/ 351 w 360"/>
                <a:gd name="T1" fmla="*/ 0 h 473"/>
                <a:gd name="T2" fmla="*/ 313 w 360"/>
                <a:gd name="T3" fmla="*/ 0 h 473"/>
                <a:gd name="T4" fmla="*/ 313 w 360"/>
                <a:gd name="T5" fmla="*/ 0 h 473"/>
                <a:gd name="T6" fmla="*/ 309 w 360"/>
                <a:gd name="T7" fmla="*/ 0 h 473"/>
                <a:gd name="T8" fmla="*/ 304 w 360"/>
                <a:gd name="T9" fmla="*/ 1 h 473"/>
                <a:gd name="T10" fmla="*/ 300 w 360"/>
                <a:gd name="T11" fmla="*/ 4 h 473"/>
                <a:gd name="T12" fmla="*/ 298 w 360"/>
                <a:gd name="T13" fmla="*/ 8 h 473"/>
                <a:gd name="T14" fmla="*/ 246 w 360"/>
                <a:gd name="T15" fmla="*/ 80 h 473"/>
                <a:gd name="T16" fmla="*/ 246 w 360"/>
                <a:gd name="T17" fmla="*/ 80 h 473"/>
                <a:gd name="T18" fmla="*/ 246 w 360"/>
                <a:gd name="T19" fmla="*/ 81 h 473"/>
                <a:gd name="T20" fmla="*/ 33 w 360"/>
                <a:gd name="T21" fmla="*/ 81 h 473"/>
                <a:gd name="T22" fmla="*/ 33 w 360"/>
                <a:gd name="T23" fmla="*/ 81 h 473"/>
                <a:gd name="T24" fmla="*/ 26 w 360"/>
                <a:gd name="T25" fmla="*/ 81 h 473"/>
                <a:gd name="T26" fmla="*/ 20 w 360"/>
                <a:gd name="T27" fmla="*/ 84 h 473"/>
                <a:gd name="T28" fmla="*/ 15 w 360"/>
                <a:gd name="T29" fmla="*/ 86 h 473"/>
                <a:gd name="T30" fmla="*/ 9 w 360"/>
                <a:gd name="T31" fmla="*/ 90 h 473"/>
                <a:gd name="T32" fmla="*/ 6 w 360"/>
                <a:gd name="T33" fmla="*/ 95 h 473"/>
                <a:gd name="T34" fmla="*/ 3 w 360"/>
                <a:gd name="T35" fmla="*/ 100 h 473"/>
                <a:gd name="T36" fmla="*/ 0 w 360"/>
                <a:gd name="T37" fmla="*/ 107 h 473"/>
                <a:gd name="T38" fmla="*/ 0 w 360"/>
                <a:gd name="T39" fmla="*/ 113 h 473"/>
                <a:gd name="T40" fmla="*/ 0 w 360"/>
                <a:gd name="T41" fmla="*/ 188 h 473"/>
                <a:gd name="T42" fmla="*/ 44 w 360"/>
                <a:gd name="T43" fmla="*/ 188 h 473"/>
                <a:gd name="T44" fmla="*/ 44 w 360"/>
                <a:gd name="T45" fmla="*/ 125 h 473"/>
                <a:gd name="T46" fmla="*/ 236 w 360"/>
                <a:gd name="T47" fmla="*/ 125 h 473"/>
                <a:gd name="T48" fmla="*/ 236 w 360"/>
                <a:gd name="T49" fmla="*/ 401 h 473"/>
                <a:gd name="T50" fmla="*/ 44 w 360"/>
                <a:gd name="T51" fmla="*/ 401 h 473"/>
                <a:gd name="T52" fmla="*/ 44 w 360"/>
                <a:gd name="T53" fmla="*/ 338 h 473"/>
                <a:gd name="T54" fmla="*/ 0 w 360"/>
                <a:gd name="T55" fmla="*/ 338 h 473"/>
                <a:gd name="T56" fmla="*/ 0 w 360"/>
                <a:gd name="T57" fmla="*/ 414 h 473"/>
                <a:gd name="T58" fmla="*/ 0 w 360"/>
                <a:gd name="T59" fmla="*/ 414 h 473"/>
                <a:gd name="T60" fmla="*/ 0 w 360"/>
                <a:gd name="T61" fmla="*/ 421 h 473"/>
                <a:gd name="T62" fmla="*/ 3 w 360"/>
                <a:gd name="T63" fmla="*/ 426 h 473"/>
                <a:gd name="T64" fmla="*/ 6 w 360"/>
                <a:gd name="T65" fmla="*/ 432 h 473"/>
                <a:gd name="T66" fmla="*/ 9 w 360"/>
                <a:gd name="T67" fmla="*/ 436 h 473"/>
                <a:gd name="T68" fmla="*/ 15 w 360"/>
                <a:gd name="T69" fmla="*/ 440 h 473"/>
                <a:gd name="T70" fmla="*/ 20 w 360"/>
                <a:gd name="T71" fmla="*/ 444 h 473"/>
                <a:gd name="T72" fmla="*/ 26 w 360"/>
                <a:gd name="T73" fmla="*/ 445 h 473"/>
                <a:gd name="T74" fmla="*/ 33 w 360"/>
                <a:gd name="T75" fmla="*/ 446 h 473"/>
                <a:gd name="T76" fmla="*/ 254 w 360"/>
                <a:gd name="T77" fmla="*/ 446 h 473"/>
                <a:gd name="T78" fmla="*/ 295 w 360"/>
                <a:gd name="T79" fmla="*/ 470 h 473"/>
                <a:gd name="T80" fmla="*/ 295 w 360"/>
                <a:gd name="T81" fmla="*/ 470 h 473"/>
                <a:gd name="T82" fmla="*/ 304 w 360"/>
                <a:gd name="T83" fmla="*/ 472 h 473"/>
                <a:gd name="T84" fmla="*/ 313 w 360"/>
                <a:gd name="T85" fmla="*/ 473 h 473"/>
                <a:gd name="T86" fmla="*/ 351 w 360"/>
                <a:gd name="T87" fmla="*/ 473 h 473"/>
                <a:gd name="T88" fmla="*/ 351 w 360"/>
                <a:gd name="T89" fmla="*/ 473 h 473"/>
                <a:gd name="T90" fmla="*/ 354 w 360"/>
                <a:gd name="T91" fmla="*/ 473 h 473"/>
                <a:gd name="T92" fmla="*/ 357 w 360"/>
                <a:gd name="T93" fmla="*/ 471 h 473"/>
                <a:gd name="T94" fmla="*/ 360 w 360"/>
                <a:gd name="T95" fmla="*/ 468 h 473"/>
                <a:gd name="T96" fmla="*/ 360 w 360"/>
                <a:gd name="T97" fmla="*/ 464 h 473"/>
                <a:gd name="T98" fmla="*/ 360 w 360"/>
                <a:gd name="T99" fmla="*/ 9 h 473"/>
                <a:gd name="T100" fmla="*/ 360 w 360"/>
                <a:gd name="T101" fmla="*/ 9 h 473"/>
                <a:gd name="T102" fmla="*/ 360 w 360"/>
                <a:gd name="T103" fmla="*/ 5 h 473"/>
                <a:gd name="T104" fmla="*/ 357 w 360"/>
                <a:gd name="T105" fmla="*/ 2 h 473"/>
                <a:gd name="T106" fmla="*/ 354 w 360"/>
                <a:gd name="T107" fmla="*/ 0 h 473"/>
                <a:gd name="T108" fmla="*/ 351 w 360"/>
                <a:gd name="T109" fmla="*/ 0 h 473"/>
                <a:gd name="T110" fmla="*/ 351 w 360"/>
                <a:gd name="T11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0" h="473">
                  <a:moveTo>
                    <a:pt x="351" y="0"/>
                  </a:moveTo>
                  <a:lnTo>
                    <a:pt x="313" y="0"/>
                  </a:lnTo>
                  <a:lnTo>
                    <a:pt x="313" y="0"/>
                  </a:lnTo>
                  <a:lnTo>
                    <a:pt x="309" y="0"/>
                  </a:lnTo>
                  <a:lnTo>
                    <a:pt x="304" y="1"/>
                  </a:lnTo>
                  <a:lnTo>
                    <a:pt x="300" y="4"/>
                  </a:lnTo>
                  <a:lnTo>
                    <a:pt x="298" y="8"/>
                  </a:lnTo>
                  <a:lnTo>
                    <a:pt x="246" y="80"/>
                  </a:lnTo>
                  <a:lnTo>
                    <a:pt x="246" y="80"/>
                  </a:lnTo>
                  <a:lnTo>
                    <a:pt x="246" y="81"/>
                  </a:lnTo>
                  <a:lnTo>
                    <a:pt x="33" y="81"/>
                  </a:lnTo>
                  <a:lnTo>
                    <a:pt x="33" y="81"/>
                  </a:lnTo>
                  <a:lnTo>
                    <a:pt x="26" y="81"/>
                  </a:lnTo>
                  <a:lnTo>
                    <a:pt x="20" y="84"/>
                  </a:lnTo>
                  <a:lnTo>
                    <a:pt x="15" y="86"/>
                  </a:lnTo>
                  <a:lnTo>
                    <a:pt x="9" y="90"/>
                  </a:lnTo>
                  <a:lnTo>
                    <a:pt x="6" y="95"/>
                  </a:lnTo>
                  <a:lnTo>
                    <a:pt x="3" y="100"/>
                  </a:lnTo>
                  <a:lnTo>
                    <a:pt x="0" y="107"/>
                  </a:lnTo>
                  <a:lnTo>
                    <a:pt x="0" y="113"/>
                  </a:lnTo>
                  <a:lnTo>
                    <a:pt x="0" y="188"/>
                  </a:lnTo>
                  <a:lnTo>
                    <a:pt x="44" y="188"/>
                  </a:lnTo>
                  <a:lnTo>
                    <a:pt x="44" y="125"/>
                  </a:lnTo>
                  <a:lnTo>
                    <a:pt x="236" y="125"/>
                  </a:lnTo>
                  <a:lnTo>
                    <a:pt x="236" y="401"/>
                  </a:lnTo>
                  <a:lnTo>
                    <a:pt x="44" y="401"/>
                  </a:lnTo>
                  <a:lnTo>
                    <a:pt x="44" y="338"/>
                  </a:lnTo>
                  <a:lnTo>
                    <a:pt x="0" y="338"/>
                  </a:lnTo>
                  <a:lnTo>
                    <a:pt x="0" y="414"/>
                  </a:lnTo>
                  <a:lnTo>
                    <a:pt x="0" y="414"/>
                  </a:lnTo>
                  <a:lnTo>
                    <a:pt x="0" y="421"/>
                  </a:lnTo>
                  <a:lnTo>
                    <a:pt x="3" y="426"/>
                  </a:lnTo>
                  <a:lnTo>
                    <a:pt x="6" y="432"/>
                  </a:lnTo>
                  <a:lnTo>
                    <a:pt x="9" y="436"/>
                  </a:lnTo>
                  <a:lnTo>
                    <a:pt x="15" y="440"/>
                  </a:lnTo>
                  <a:lnTo>
                    <a:pt x="20" y="444"/>
                  </a:lnTo>
                  <a:lnTo>
                    <a:pt x="26" y="445"/>
                  </a:lnTo>
                  <a:lnTo>
                    <a:pt x="33" y="446"/>
                  </a:lnTo>
                  <a:lnTo>
                    <a:pt x="254" y="446"/>
                  </a:lnTo>
                  <a:lnTo>
                    <a:pt x="295" y="470"/>
                  </a:lnTo>
                  <a:lnTo>
                    <a:pt x="295" y="470"/>
                  </a:lnTo>
                  <a:lnTo>
                    <a:pt x="304" y="472"/>
                  </a:lnTo>
                  <a:lnTo>
                    <a:pt x="313" y="473"/>
                  </a:lnTo>
                  <a:lnTo>
                    <a:pt x="351" y="473"/>
                  </a:lnTo>
                  <a:lnTo>
                    <a:pt x="351" y="473"/>
                  </a:lnTo>
                  <a:lnTo>
                    <a:pt x="354" y="473"/>
                  </a:lnTo>
                  <a:lnTo>
                    <a:pt x="357" y="471"/>
                  </a:lnTo>
                  <a:lnTo>
                    <a:pt x="360" y="468"/>
                  </a:lnTo>
                  <a:lnTo>
                    <a:pt x="360" y="464"/>
                  </a:lnTo>
                  <a:lnTo>
                    <a:pt x="360" y="9"/>
                  </a:lnTo>
                  <a:lnTo>
                    <a:pt x="360" y="9"/>
                  </a:lnTo>
                  <a:lnTo>
                    <a:pt x="360" y="5"/>
                  </a:lnTo>
                  <a:lnTo>
                    <a:pt x="357" y="2"/>
                  </a:lnTo>
                  <a:lnTo>
                    <a:pt x="354" y="0"/>
                  </a:lnTo>
                  <a:lnTo>
                    <a:pt x="351" y="0"/>
                  </a:lnTo>
                  <a:lnTo>
                    <a:pt x="35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sz="1200"/>
            </a:p>
          </p:txBody>
        </p:sp>
      </p:grpSp>
      <p:grpSp>
        <p:nvGrpSpPr>
          <p:cNvPr id="65" name="Group 64"/>
          <p:cNvGrpSpPr>
            <a:grpSpLocks/>
          </p:cNvGrpSpPr>
          <p:nvPr/>
        </p:nvGrpSpPr>
        <p:grpSpPr>
          <a:xfrm>
            <a:off x="2797652" y="3957346"/>
            <a:ext cx="957268" cy="860749"/>
            <a:chOff x="8519473" y="-515189"/>
            <a:chExt cx="355600" cy="336550"/>
          </a:xfrm>
          <a:solidFill>
            <a:schemeClr val="tx1">
              <a:lumMod val="20000"/>
              <a:lumOff val="80000"/>
            </a:schemeClr>
          </a:solidFill>
        </p:grpSpPr>
        <p:sp>
          <p:nvSpPr>
            <p:cNvPr id="66" name="Freeform 9"/>
            <p:cNvSpPr>
              <a:spLocks noEditPoints="1"/>
            </p:cNvSpPr>
            <p:nvPr/>
          </p:nvSpPr>
          <p:spPr bwMode="auto">
            <a:xfrm>
              <a:off x="8519473" y="-400889"/>
              <a:ext cx="222250" cy="222250"/>
            </a:xfrm>
            <a:custGeom>
              <a:avLst/>
              <a:gdLst>
                <a:gd name="T0" fmla="*/ 140 w 140"/>
                <a:gd name="T1" fmla="*/ 50 h 140"/>
                <a:gd name="T2" fmla="*/ 132 w 140"/>
                <a:gd name="T3" fmla="*/ 34 h 140"/>
                <a:gd name="T4" fmla="*/ 122 w 140"/>
                <a:gd name="T5" fmla="*/ 34 h 140"/>
                <a:gd name="T6" fmla="*/ 112 w 140"/>
                <a:gd name="T7" fmla="*/ 28 h 140"/>
                <a:gd name="T8" fmla="*/ 108 w 140"/>
                <a:gd name="T9" fmla="*/ 24 h 140"/>
                <a:gd name="T10" fmla="*/ 106 w 140"/>
                <a:gd name="T11" fmla="*/ 12 h 140"/>
                <a:gd name="T12" fmla="*/ 106 w 140"/>
                <a:gd name="T13" fmla="*/ 6 h 140"/>
                <a:gd name="T14" fmla="*/ 90 w 140"/>
                <a:gd name="T15" fmla="*/ 0 h 140"/>
                <a:gd name="T16" fmla="*/ 82 w 140"/>
                <a:gd name="T17" fmla="*/ 8 h 140"/>
                <a:gd name="T18" fmla="*/ 70 w 140"/>
                <a:gd name="T19" fmla="*/ 12 h 140"/>
                <a:gd name="T20" fmla="*/ 64 w 140"/>
                <a:gd name="T21" fmla="*/ 10 h 140"/>
                <a:gd name="T22" fmla="*/ 54 w 140"/>
                <a:gd name="T23" fmla="*/ 4 h 140"/>
                <a:gd name="T24" fmla="*/ 52 w 140"/>
                <a:gd name="T25" fmla="*/ 0 h 140"/>
                <a:gd name="T26" fmla="*/ 34 w 140"/>
                <a:gd name="T27" fmla="*/ 6 h 140"/>
                <a:gd name="T28" fmla="*/ 34 w 140"/>
                <a:gd name="T29" fmla="*/ 18 h 140"/>
                <a:gd name="T30" fmla="*/ 28 w 140"/>
                <a:gd name="T31" fmla="*/ 28 h 140"/>
                <a:gd name="T32" fmla="*/ 24 w 140"/>
                <a:gd name="T33" fmla="*/ 32 h 140"/>
                <a:gd name="T34" fmla="*/ 12 w 140"/>
                <a:gd name="T35" fmla="*/ 34 h 140"/>
                <a:gd name="T36" fmla="*/ 8 w 140"/>
                <a:gd name="T37" fmla="*/ 34 h 140"/>
                <a:gd name="T38" fmla="*/ 0 w 140"/>
                <a:gd name="T39" fmla="*/ 50 h 140"/>
                <a:gd name="T40" fmla="*/ 8 w 140"/>
                <a:gd name="T41" fmla="*/ 58 h 140"/>
                <a:gd name="T42" fmla="*/ 12 w 140"/>
                <a:gd name="T43" fmla="*/ 70 h 140"/>
                <a:gd name="T44" fmla="*/ 12 w 140"/>
                <a:gd name="T45" fmla="*/ 76 h 140"/>
                <a:gd name="T46" fmla="*/ 4 w 140"/>
                <a:gd name="T47" fmla="*/ 86 h 140"/>
                <a:gd name="T48" fmla="*/ 0 w 140"/>
                <a:gd name="T49" fmla="*/ 88 h 140"/>
                <a:gd name="T50" fmla="*/ 8 w 140"/>
                <a:gd name="T51" fmla="*/ 106 h 140"/>
                <a:gd name="T52" fmla="*/ 12 w 140"/>
                <a:gd name="T53" fmla="*/ 104 h 140"/>
                <a:gd name="T54" fmla="*/ 24 w 140"/>
                <a:gd name="T55" fmla="*/ 108 h 140"/>
                <a:gd name="T56" fmla="*/ 28 w 140"/>
                <a:gd name="T57" fmla="*/ 110 h 140"/>
                <a:gd name="T58" fmla="*/ 34 w 140"/>
                <a:gd name="T59" fmla="*/ 120 h 140"/>
                <a:gd name="T60" fmla="*/ 34 w 140"/>
                <a:gd name="T61" fmla="*/ 132 h 140"/>
                <a:gd name="T62" fmla="*/ 42 w 140"/>
                <a:gd name="T63" fmla="*/ 136 h 140"/>
                <a:gd name="T64" fmla="*/ 52 w 140"/>
                <a:gd name="T65" fmla="*/ 140 h 140"/>
                <a:gd name="T66" fmla="*/ 58 w 140"/>
                <a:gd name="T67" fmla="*/ 130 h 140"/>
                <a:gd name="T68" fmla="*/ 70 w 140"/>
                <a:gd name="T69" fmla="*/ 128 h 140"/>
                <a:gd name="T70" fmla="*/ 76 w 140"/>
                <a:gd name="T71" fmla="*/ 128 h 140"/>
                <a:gd name="T72" fmla="*/ 86 w 140"/>
                <a:gd name="T73" fmla="*/ 134 h 140"/>
                <a:gd name="T74" fmla="*/ 90 w 140"/>
                <a:gd name="T75" fmla="*/ 140 h 140"/>
                <a:gd name="T76" fmla="*/ 106 w 140"/>
                <a:gd name="T77" fmla="*/ 132 h 140"/>
                <a:gd name="T78" fmla="*/ 106 w 140"/>
                <a:gd name="T79" fmla="*/ 126 h 140"/>
                <a:gd name="T80" fmla="*/ 108 w 140"/>
                <a:gd name="T81" fmla="*/ 116 h 140"/>
                <a:gd name="T82" fmla="*/ 112 w 140"/>
                <a:gd name="T83" fmla="*/ 110 h 140"/>
                <a:gd name="T84" fmla="*/ 122 w 140"/>
                <a:gd name="T85" fmla="*/ 106 h 140"/>
                <a:gd name="T86" fmla="*/ 132 w 140"/>
                <a:gd name="T87" fmla="*/ 106 h 140"/>
                <a:gd name="T88" fmla="*/ 136 w 140"/>
                <a:gd name="T89" fmla="*/ 98 h 140"/>
                <a:gd name="T90" fmla="*/ 140 w 140"/>
                <a:gd name="T91" fmla="*/ 88 h 140"/>
                <a:gd name="T92" fmla="*/ 132 w 140"/>
                <a:gd name="T93" fmla="*/ 80 h 140"/>
                <a:gd name="T94" fmla="*/ 128 w 140"/>
                <a:gd name="T95" fmla="*/ 70 h 140"/>
                <a:gd name="T96" fmla="*/ 130 w 140"/>
                <a:gd name="T97" fmla="*/ 64 h 140"/>
                <a:gd name="T98" fmla="*/ 136 w 140"/>
                <a:gd name="T99" fmla="*/ 54 h 140"/>
                <a:gd name="T100" fmla="*/ 140 w 140"/>
                <a:gd name="T101" fmla="*/ 50 h 140"/>
                <a:gd name="T102" fmla="*/ 70 w 140"/>
                <a:gd name="T103" fmla="*/ 90 h 140"/>
                <a:gd name="T104" fmla="*/ 54 w 140"/>
                <a:gd name="T105" fmla="*/ 84 h 140"/>
                <a:gd name="T106" fmla="*/ 48 w 140"/>
                <a:gd name="T107" fmla="*/ 70 h 140"/>
                <a:gd name="T108" fmla="*/ 50 w 140"/>
                <a:gd name="T109" fmla="*/ 62 h 140"/>
                <a:gd name="T110" fmla="*/ 62 w 140"/>
                <a:gd name="T111" fmla="*/ 50 h 140"/>
                <a:gd name="T112" fmla="*/ 70 w 140"/>
                <a:gd name="T113" fmla="*/ 48 h 140"/>
                <a:gd name="T114" fmla="*/ 86 w 140"/>
                <a:gd name="T115" fmla="*/ 54 h 140"/>
                <a:gd name="T116" fmla="*/ 92 w 140"/>
                <a:gd name="T117" fmla="*/ 70 h 140"/>
                <a:gd name="T118" fmla="*/ 90 w 140"/>
                <a:gd name="T119" fmla="*/ 78 h 140"/>
                <a:gd name="T120" fmla="*/ 78 w 140"/>
                <a:gd name="T121" fmla="*/ 90 h 140"/>
                <a:gd name="T122" fmla="*/ 70 w 140"/>
                <a:gd name="T123" fmla="*/ 9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 h="140">
                  <a:moveTo>
                    <a:pt x="140" y="50"/>
                  </a:moveTo>
                  <a:lnTo>
                    <a:pt x="140" y="50"/>
                  </a:lnTo>
                  <a:lnTo>
                    <a:pt x="132" y="34"/>
                  </a:lnTo>
                  <a:lnTo>
                    <a:pt x="132" y="34"/>
                  </a:lnTo>
                  <a:lnTo>
                    <a:pt x="128" y="34"/>
                  </a:lnTo>
                  <a:lnTo>
                    <a:pt x="122" y="34"/>
                  </a:lnTo>
                  <a:lnTo>
                    <a:pt x="116" y="32"/>
                  </a:lnTo>
                  <a:lnTo>
                    <a:pt x="112" y="28"/>
                  </a:lnTo>
                  <a:lnTo>
                    <a:pt x="112" y="28"/>
                  </a:lnTo>
                  <a:lnTo>
                    <a:pt x="108" y="24"/>
                  </a:lnTo>
                  <a:lnTo>
                    <a:pt x="106" y="18"/>
                  </a:lnTo>
                  <a:lnTo>
                    <a:pt x="106" y="12"/>
                  </a:lnTo>
                  <a:lnTo>
                    <a:pt x="106" y="6"/>
                  </a:lnTo>
                  <a:lnTo>
                    <a:pt x="106" y="6"/>
                  </a:lnTo>
                  <a:lnTo>
                    <a:pt x="90" y="0"/>
                  </a:lnTo>
                  <a:lnTo>
                    <a:pt x="90" y="0"/>
                  </a:lnTo>
                  <a:lnTo>
                    <a:pt x="86" y="4"/>
                  </a:lnTo>
                  <a:lnTo>
                    <a:pt x="82" y="8"/>
                  </a:lnTo>
                  <a:lnTo>
                    <a:pt x="76" y="10"/>
                  </a:lnTo>
                  <a:lnTo>
                    <a:pt x="70" y="12"/>
                  </a:lnTo>
                  <a:lnTo>
                    <a:pt x="70" y="12"/>
                  </a:lnTo>
                  <a:lnTo>
                    <a:pt x="64" y="10"/>
                  </a:lnTo>
                  <a:lnTo>
                    <a:pt x="58" y="8"/>
                  </a:lnTo>
                  <a:lnTo>
                    <a:pt x="54" y="4"/>
                  </a:lnTo>
                  <a:lnTo>
                    <a:pt x="52" y="0"/>
                  </a:lnTo>
                  <a:lnTo>
                    <a:pt x="52" y="0"/>
                  </a:lnTo>
                  <a:lnTo>
                    <a:pt x="34" y="6"/>
                  </a:lnTo>
                  <a:lnTo>
                    <a:pt x="34" y="6"/>
                  </a:lnTo>
                  <a:lnTo>
                    <a:pt x="36" y="12"/>
                  </a:lnTo>
                  <a:lnTo>
                    <a:pt x="34" y="18"/>
                  </a:lnTo>
                  <a:lnTo>
                    <a:pt x="32" y="24"/>
                  </a:lnTo>
                  <a:lnTo>
                    <a:pt x="28" y="28"/>
                  </a:lnTo>
                  <a:lnTo>
                    <a:pt x="28" y="28"/>
                  </a:lnTo>
                  <a:lnTo>
                    <a:pt x="24" y="32"/>
                  </a:lnTo>
                  <a:lnTo>
                    <a:pt x="18" y="34"/>
                  </a:lnTo>
                  <a:lnTo>
                    <a:pt x="12" y="34"/>
                  </a:lnTo>
                  <a:lnTo>
                    <a:pt x="8" y="34"/>
                  </a:lnTo>
                  <a:lnTo>
                    <a:pt x="8" y="34"/>
                  </a:lnTo>
                  <a:lnTo>
                    <a:pt x="0" y="50"/>
                  </a:lnTo>
                  <a:lnTo>
                    <a:pt x="0" y="50"/>
                  </a:lnTo>
                  <a:lnTo>
                    <a:pt x="4" y="54"/>
                  </a:lnTo>
                  <a:lnTo>
                    <a:pt x="8" y="58"/>
                  </a:lnTo>
                  <a:lnTo>
                    <a:pt x="12" y="64"/>
                  </a:lnTo>
                  <a:lnTo>
                    <a:pt x="12" y="70"/>
                  </a:lnTo>
                  <a:lnTo>
                    <a:pt x="12" y="70"/>
                  </a:lnTo>
                  <a:lnTo>
                    <a:pt x="12" y="76"/>
                  </a:lnTo>
                  <a:lnTo>
                    <a:pt x="8" y="80"/>
                  </a:lnTo>
                  <a:lnTo>
                    <a:pt x="4" y="86"/>
                  </a:lnTo>
                  <a:lnTo>
                    <a:pt x="0" y="88"/>
                  </a:lnTo>
                  <a:lnTo>
                    <a:pt x="0" y="88"/>
                  </a:lnTo>
                  <a:lnTo>
                    <a:pt x="4" y="98"/>
                  </a:lnTo>
                  <a:lnTo>
                    <a:pt x="8" y="106"/>
                  </a:lnTo>
                  <a:lnTo>
                    <a:pt x="8" y="106"/>
                  </a:lnTo>
                  <a:lnTo>
                    <a:pt x="12" y="104"/>
                  </a:lnTo>
                  <a:lnTo>
                    <a:pt x="18" y="106"/>
                  </a:lnTo>
                  <a:lnTo>
                    <a:pt x="24" y="108"/>
                  </a:lnTo>
                  <a:lnTo>
                    <a:pt x="28" y="110"/>
                  </a:lnTo>
                  <a:lnTo>
                    <a:pt x="28" y="110"/>
                  </a:lnTo>
                  <a:lnTo>
                    <a:pt x="32" y="116"/>
                  </a:lnTo>
                  <a:lnTo>
                    <a:pt x="34" y="120"/>
                  </a:lnTo>
                  <a:lnTo>
                    <a:pt x="36" y="126"/>
                  </a:lnTo>
                  <a:lnTo>
                    <a:pt x="34" y="132"/>
                  </a:lnTo>
                  <a:lnTo>
                    <a:pt x="34" y="132"/>
                  </a:lnTo>
                  <a:lnTo>
                    <a:pt x="42" y="136"/>
                  </a:lnTo>
                  <a:lnTo>
                    <a:pt x="52" y="140"/>
                  </a:lnTo>
                  <a:lnTo>
                    <a:pt x="52" y="140"/>
                  </a:lnTo>
                  <a:lnTo>
                    <a:pt x="54" y="134"/>
                  </a:lnTo>
                  <a:lnTo>
                    <a:pt x="58" y="130"/>
                  </a:lnTo>
                  <a:lnTo>
                    <a:pt x="64" y="128"/>
                  </a:lnTo>
                  <a:lnTo>
                    <a:pt x="70" y="128"/>
                  </a:lnTo>
                  <a:lnTo>
                    <a:pt x="70" y="128"/>
                  </a:lnTo>
                  <a:lnTo>
                    <a:pt x="76" y="128"/>
                  </a:lnTo>
                  <a:lnTo>
                    <a:pt x="82" y="130"/>
                  </a:lnTo>
                  <a:lnTo>
                    <a:pt x="86" y="134"/>
                  </a:lnTo>
                  <a:lnTo>
                    <a:pt x="90" y="140"/>
                  </a:lnTo>
                  <a:lnTo>
                    <a:pt x="90" y="140"/>
                  </a:lnTo>
                  <a:lnTo>
                    <a:pt x="98" y="136"/>
                  </a:lnTo>
                  <a:lnTo>
                    <a:pt x="106" y="132"/>
                  </a:lnTo>
                  <a:lnTo>
                    <a:pt x="106" y="132"/>
                  </a:lnTo>
                  <a:lnTo>
                    <a:pt x="106" y="126"/>
                  </a:lnTo>
                  <a:lnTo>
                    <a:pt x="106" y="120"/>
                  </a:lnTo>
                  <a:lnTo>
                    <a:pt x="108" y="116"/>
                  </a:lnTo>
                  <a:lnTo>
                    <a:pt x="112" y="110"/>
                  </a:lnTo>
                  <a:lnTo>
                    <a:pt x="112" y="110"/>
                  </a:lnTo>
                  <a:lnTo>
                    <a:pt x="116" y="108"/>
                  </a:lnTo>
                  <a:lnTo>
                    <a:pt x="122" y="106"/>
                  </a:lnTo>
                  <a:lnTo>
                    <a:pt x="128" y="104"/>
                  </a:lnTo>
                  <a:lnTo>
                    <a:pt x="132" y="106"/>
                  </a:lnTo>
                  <a:lnTo>
                    <a:pt x="132" y="106"/>
                  </a:lnTo>
                  <a:lnTo>
                    <a:pt x="136" y="98"/>
                  </a:lnTo>
                  <a:lnTo>
                    <a:pt x="140" y="88"/>
                  </a:lnTo>
                  <a:lnTo>
                    <a:pt x="140" y="88"/>
                  </a:lnTo>
                  <a:lnTo>
                    <a:pt x="136" y="86"/>
                  </a:lnTo>
                  <a:lnTo>
                    <a:pt x="132" y="80"/>
                  </a:lnTo>
                  <a:lnTo>
                    <a:pt x="130" y="76"/>
                  </a:lnTo>
                  <a:lnTo>
                    <a:pt x="128" y="70"/>
                  </a:lnTo>
                  <a:lnTo>
                    <a:pt x="128" y="70"/>
                  </a:lnTo>
                  <a:lnTo>
                    <a:pt x="130" y="64"/>
                  </a:lnTo>
                  <a:lnTo>
                    <a:pt x="132" y="58"/>
                  </a:lnTo>
                  <a:lnTo>
                    <a:pt x="136" y="54"/>
                  </a:lnTo>
                  <a:lnTo>
                    <a:pt x="140" y="50"/>
                  </a:lnTo>
                  <a:lnTo>
                    <a:pt x="140" y="50"/>
                  </a:lnTo>
                  <a:close/>
                  <a:moveTo>
                    <a:pt x="70" y="90"/>
                  </a:moveTo>
                  <a:lnTo>
                    <a:pt x="70" y="90"/>
                  </a:lnTo>
                  <a:lnTo>
                    <a:pt x="62" y="90"/>
                  </a:lnTo>
                  <a:lnTo>
                    <a:pt x="54" y="84"/>
                  </a:lnTo>
                  <a:lnTo>
                    <a:pt x="50" y="78"/>
                  </a:lnTo>
                  <a:lnTo>
                    <a:pt x="48" y="70"/>
                  </a:lnTo>
                  <a:lnTo>
                    <a:pt x="48" y="70"/>
                  </a:lnTo>
                  <a:lnTo>
                    <a:pt x="50" y="62"/>
                  </a:lnTo>
                  <a:lnTo>
                    <a:pt x="54" y="54"/>
                  </a:lnTo>
                  <a:lnTo>
                    <a:pt x="62" y="50"/>
                  </a:lnTo>
                  <a:lnTo>
                    <a:pt x="70" y="48"/>
                  </a:lnTo>
                  <a:lnTo>
                    <a:pt x="70" y="48"/>
                  </a:lnTo>
                  <a:lnTo>
                    <a:pt x="78" y="50"/>
                  </a:lnTo>
                  <a:lnTo>
                    <a:pt x="86" y="54"/>
                  </a:lnTo>
                  <a:lnTo>
                    <a:pt x="90" y="62"/>
                  </a:lnTo>
                  <a:lnTo>
                    <a:pt x="92" y="70"/>
                  </a:lnTo>
                  <a:lnTo>
                    <a:pt x="92" y="70"/>
                  </a:lnTo>
                  <a:lnTo>
                    <a:pt x="90" y="78"/>
                  </a:lnTo>
                  <a:lnTo>
                    <a:pt x="86" y="84"/>
                  </a:lnTo>
                  <a:lnTo>
                    <a:pt x="78" y="90"/>
                  </a:lnTo>
                  <a:lnTo>
                    <a:pt x="70" y="90"/>
                  </a:lnTo>
                  <a:lnTo>
                    <a:pt x="70"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10"/>
            <p:cNvSpPr>
              <a:spLocks noChangeArrowheads="1"/>
            </p:cNvSpPr>
            <p:nvPr/>
          </p:nvSpPr>
          <p:spPr bwMode="auto">
            <a:xfrm>
              <a:off x="8770298" y="-219914"/>
              <a:ext cx="1588"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1"/>
            <p:cNvSpPr>
              <a:spLocks noEditPoints="1"/>
            </p:cNvSpPr>
            <p:nvPr/>
          </p:nvSpPr>
          <p:spPr bwMode="auto">
            <a:xfrm>
              <a:off x="8687748" y="-515189"/>
              <a:ext cx="165100" cy="165100"/>
            </a:xfrm>
            <a:custGeom>
              <a:avLst/>
              <a:gdLst>
                <a:gd name="T0" fmla="*/ 46 w 104"/>
                <a:gd name="T1" fmla="*/ 104 h 104"/>
                <a:gd name="T2" fmla="*/ 58 w 104"/>
                <a:gd name="T3" fmla="*/ 104 h 104"/>
                <a:gd name="T4" fmla="*/ 64 w 104"/>
                <a:gd name="T5" fmla="*/ 94 h 104"/>
                <a:gd name="T6" fmla="*/ 68 w 104"/>
                <a:gd name="T7" fmla="*/ 92 h 104"/>
                <a:gd name="T8" fmla="*/ 76 w 104"/>
                <a:gd name="T9" fmla="*/ 90 h 104"/>
                <a:gd name="T10" fmla="*/ 84 w 104"/>
                <a:gd name="T11" fmla="*/ 94 h 104"/>
                <a:gd name="T12" fmla="*/ 94 w 104"/>
                <a:gd name="T13" fmla="*/ 84 h 104"/>
                <a:gd name="T14" fmla="*/ 90 w 104"/>
                <a:gd name="T15" fmla="*/ 74 h 104"/>
                <a:gd name="T16" fmla="*/ 90 w 104"/>
                <a:gd name="T17" fmla="*/ 68 h 104"/>
                <a:gd name="T18" fmla="*/ 96 w 104"/>
                <a:gd name="T19" fmla="*/ 62 h 104"/>
                <a:gd name="T20" fmla="*/ 104 w 104"/>
                <a:gd name="T21" fmla="*/ 60 h 104"/>
                <a:gd name="T22" fmla="*/ 104 w 104"/>
                <a:gd name="T23" fmla="*/ 46 h 104"/>
                <a:gd name="T24" fmla="*/ 92 w 104"/>
                <a:gd name="T25" fmla="*/ 40 h 104"/>
                <a:gd name="T26" fmla="*/ 90 w 104"/>
                <a:gd name="T27" fmla="*/ 36 h 104"/>
                <a:gd name="T28" fmla="*/ 90 w 104"/>
                <a:gd name="T29" fmla="*/ 28 h 104"/>
                <a:gd name="T30" fmla="*/ 94 w 104"/>
                <a:gd name="T31" fmla="*/ 20 h 104"/>
                <a:gd name="T32" fmla="*/ 84 w 104"/>
                <a:gd name="T33" fmla="*/ 12 h 104"/>
                <a:gd name="T34" fmla="*/ 72 w 104"/>
                <a:gd name="T35" fmla="*/ 14 h 104"/>
                <a:gd name="T36" fmla="*/ 68 w 104"/>
                <a:gd name="T37" fmla="*/ 14 h 104"/>
                <a:gd name="T38" fmla="*/ 62 w 104"/>
                <a:gd name="T39" fmla="*/ 8 h 104"/>
                <a:gd name="T40" fmla="*/ 58 w 104"/>
                <a:gd name="T41" fmla="*/ 0 h 104"/>
                <a:gd name="T42" fmla="*/ 46 w 104"/>
                <a:gd name="T43" fmla="*/ 0 h 104"/>
                <a:gd name="T44" fmla="*/ 40 w 104"/>
                <a:gd name="T45" fmla="*/ 12 h 104"/>
                <a:gd name="T46" fmla="*/ 36 w 104"/>
                <a:gd name="T47" fmla="*/ 14 h 104"/>
                <a:gd name="T48" fmla="*/ 28 w 104"/>
                <a:gd name="T49" fmla="*/ 14 h 104"/>
                <a:gd name="T50" fmla="*/ 20 w 104"/>
                <a:gd name="T51" fmla="*/ 12 h 104"/>
                <a:gd name="T52" fmla="*/ 10 w 104"/>
                <a:gd name="T53" fmla="*/ 20 h 104"/>
                <a:gd name="T54" fmla="*/ 14 w 104"/>
                <a:gd name="T55" fmla="*/ 32 h 104"/>
                <a:gd name="T56" fmla="*/ 14 w 104"/>
                <a:gd name="T57" fmla="*/ 36 h 104"/>
                <a:gd name="T58" fmla="*/ 8 w 104"/>
                <a:gd name="T59" fmla="*/ 44 h 104"/>
                <a:gd name="T60" fmla="*/ 0 w 104"/>
                <a:gd name="T61" fmla="*/ 46 h 104"/>
                <a:gd name="T62" fmla="*/ 0 w 104"/>
                <a:gd name="T63" fmla="*/ 60 h 104"/>
                <a:gd name="T64" fmla="*/ 10 w 104"/>
                <a:gd name="T65" fmla="*/ 66 h 104"/>
                <a:gd name="T66" fmla="*/ 14 w 104"/>
                <a:gd name="T67" fmla="*/ 68 h 104"/>
                <a:gd name="T68" fmla="*/ 14 w 104"/>
                <a:gd name="T69" fmla="*/ 78 h 104"/>
                <a:gd name="T70" fmla="*/ 10 w 104"/>
                <a:gd name="T71" fmla="*/ 84 h 104"/>
                <a:gd name="T72" fmla="*/ 20 w 104"/>
                <a:gd name="T73" fmla="*/ 94 h 104"/>
                <a:gd name="T74" fmla="*/ 32 w 104"/>
                <a:gd name="T75" fmla="*/ 90 h 104"/>
                <a:gd name="T76" fmla="*/ 36 w 104"/>
                <a:gd name="T77" fmla="*/ 92 h 104"/>
                <a:gd name="T78" fmla="*/ 42 w 104"/>
                <a:gd name="T79" fmla="*/ 96 h 104"/>
                <a:gd name="T80" fmla="*/ 46 w 104"/>
                <a:gd name="T81" fmla="*/ 104 h 104"/>
                <a:gd name="T82" fmla="*/ 36 w 104"/>
                <a:gd name="T83" fmla="*/ 52 h 104"/>
                <a:gd name="T84" fmla="*/ 42 w 104"/>
                <a:gd name="T85" fmla="*/ 42 h 104"/>
                <a:gd name="T86" fmla="*/ 52 w 104"/>
                <a:gd name="T87" fmla="*/ 38 h 104"/>
                <a:gd name="T88" fmla="*/ 58 w 104"/>
                <a:gd name="T89" fmla="*/ 38 h 104"/>
                <a:gd name="T90" fmla="*/ 66 w 104"/>
                <a:gd name="T91" fmla="*/ 46 h 104"/>
                <a:gd name="T92" fmla="*/ 68 w 104"/>
                <a:gd name="T93" fmla="*/ 52 h 104"/>
                <a:gd name="T94" fmla="*/ 62 w 104"/>
                <a:gd name="T95" fmla="*/ 64 h 104"/>
                <a:gd name="T96" fmla="*/ 52 w 104"/>
                <a:gd name="T97" fmla="*/ 68 h 104"/>
                <a:gd name="T98" fmla="*/ 46 w 104"/>
                <a:gd name="T99" fmla="*/ 66 h 104"/>
                <a:gd name="T100" fmla="*/ 38 w 104"/>
                <a:gd name="T101" fmla="*/ 58 h 104"/>
                <a:gd name="T102" fmla="*/ 36 w 104"/>
                <a:gd name="T10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04">
                  <a:moveTo>
                    <a:pt x="46" y="104"/>
                  </a:moveTo>
                  <a:lnTo>
                    <a:pt x="46" y="104"/>
                  </a:lnTo>
                  <a:lnTo>
                    <a:pt x="58" y="104"/>
                  </a:lnTo>
                  <a:lnTo>
                    <a:pt x="58" y="104"/>
                  </a:lnTo>
                  <a:lnTo>
                    <a:pt x="62" y="96"/>
                  </a:lnTo>
                  <a:lnTo>
                    <a:pt x="64" y="94"/>
                  </a:lnTo>
                  <a:lnTo>
                    <a:pt x="68" y="92"/>
                  </a:lnTo>
                  <a:lnTo>
                    <a:pt x="68" y="92"/>
                  </a:lnTo>
                  <a:lnTo>
                    <a:pt x="72" y="90"/>
                  </a:lnTo>
                  <a:lnTo>
                    <a:pt x="76" y="90"/>
                  </a:lnTo>
                  <a:lnTo>
                    <a:pt x="84" y="94"/>
                  </a:lnTo>
                  <a:lnTo>
                    <a:pt x="84" y="94"/>
                  </a:lnTo>
                  <a:lnTo>
                    <a:pt x="94" y="84"/>
                  </a:lnTo>
                  <a:lnTo>
                    <a:pt x="94" y="84"/>
                  </a:lnTo>
                  <a:lnTo>
                    <a:pt x="90" y="78"/>
                  </a:lnTo>
                  <a:lnTo>
                    <a:pt x="90" y="74"/>
                  </a:lnTo>
                  <a:lnTo>
                    <a:pt x="90" y="68"/>
                  </a:lnTo>
                  <a:lnTo>
                    <a:pt x="90" y="68"/>
                  </a:lnTo>
                  <a:lnTo>
                    <a:pt x="92" y="66"/>
                  </a:lnTo>
                  <a:lnTo>
                    <a:pt x="96" y="62"/>
                  </a:lnTo>
                  <a:lnTo>
                    <a:pt x="104" y="60"/>
                  </a:lnTo>
                  <a:lnTo>
                    <a:pt x="104" y="60"/>
                  </a:lnTo>
                  <a:lnTo>
                    <a:pt x="104" y="46"/>
                  </a:lnTo>
                  <a:lnTo>
                    <a:pt x="104" y="46"/>
                  </a:lnTo>
                  <a:lnTo>
                    <a:pt x="96" y="44"/>
                  </a:lnTo>
                  <a:lnTo>
                    <a:pt x="92" y="40"/>
                  </a:lnTo>
                  <a:lnTo>
                    <a:pt x="90" y="36"/>
                  </a:lnTo>
                  <a:lnTo>
                    <a:pt x="90" y="36"/>
                  </a:lnTo>
                  <a:lnTo>
                    <a:pt x="90" y="32"/>
                  </a:lnTo>
                  <a:lnTo>
                    <a:pt x="90" y="28"/>
                  </a:lnTo>
                  <a:lnTo>
                    <a:pt x="94" y="20"/>
                  </a:lnTo>
                  <a:lnTo>
                    <a:pt x="94" y="20"/>
                  </a:lnTo>
                  <a:lnTo>
                    <a:pt x="84" y="12"/>
                  </a:lnTo>
                  <a:lnTo>
                    <a:pt x="84" y="12"/>
                  </a:lnTo>
                  <a:lnTo>
                    <a:pt x="76" y="14"/>
                  </a:lnTo>
                  <a:lnTo>
                    <a:pt x="72" y="14"/>
                  </a:lnTo>
                  <a:lnTo>
                    <a:pt x="68" y="14"/>
                  </a:lnTo>
                  <a:lnTo>
                    <a:pt x="68" y="14"/>
                  </a:lnTo>
                  <a:lnTo>
                    <a:pt x="64" y="12"/>
                  </a:lnTo>
                  <a:lnTo>
                    <a:pt x="62" y="8"/>
                  </a:lnTo>
                  <a:lnTo>
                    <a:pt x="58" y="0"/>
                  </a:lnTo>
                  <a:lnTo>
                    <a:pt x="58" y="0"/>
                  </a:lnTo>
                  <a:lnTo>
                    <a:pt x="46" y="0"/>
                  </a:lnTo>
                  <a:lnTo>
                    <a:pt x="46" y="0"/>
                  </a:lnTo>
                  <a:lnTo>
                    <a:pt x="42" y="8"/>
                  </a:lnTo>
                  <a:lnTo>
                    <a:pt x="40" y="12"/>
                  </a:lnTo>
                  <a:lnTo>
                    <a:pt x="36" y="14"/>
                  </a:lnTo>
                  <a:lnTo>
                    <a:pt x="36" y="14"/>
                  </a:lnTo>
                  <a:lnTo>
                    <a:pt x="32" y="16"/>
                  </a:lnTo>
                  <a:lnTo>
                    <a:pt x="28" y="14"/>
                  </a:lnTo>
                  <a:lnTo>
                    <a:pt x="20" y="12"/>
                  </a:lnTo>
                  <a:lnTo>
                    <a:pt x="20" y="12"/>
                  </a:lnTo>
                  <a:lnTo>
                    <a:pt x="10" y="20"/>
                  </a:lnTo>
                  <a:lnTo>
                    <a:pt x="10" y="20"/>
                  </a:lnTo>
                  <a:lnTo>
                    <a:pt x="14" y="28"/>
                  </a:lnTo>
                  <a:lnTo>
                    <a:pt x="14" y="32"/>
                  </a:lnTo>
                  <a:lnTo>
                    <a:pt x="14" y="36"/>
                  </a:lnTo>
                  <a:lnTo>
                    <a:pt x="14" y="36"/>
                  </a:lnTo>
                  <a:lnTo>
                    <a:pt x="10" y="40"/>
                  </a:lnTo>
                  <a:lnTo>
                    <a:pt x="8" y="44"/>
                  </a:lnTo>
                  <a:lnTo>
                    <a:pt x="0" y="46"/>
                  </a:lnTo>
                  <a:lnTo>
                    <a:pt x="0" y="46"/>
                  </a:lnTo>
                  <a:lnTo>
                    <a:pt x="0" y="60"/>
                  </a:lnTo>
                  <a:lnTo>
                    <a:pt x="0" y="60"/>
                  </a:lnTo>
                  <a:lnTo>
                    <a:pt x="8" y="62"/>
                  </a:lnTo>
                  <a:lnTo>
                    <a:pt x="10" y="66"/>
                  </a:lnTo>
                  <a:lnTo>
                    <a:pt x="14" y="68"/>
                  </a:lnTo>
                  <a:lnTo>
                    <a:pt x="14" y="68"/>
                  </a:lnTo>
                  <a:lnTo>
                    <a:pt x="14" y="74"/>
                  </a:lnTo>
                  <a:lnTo>
                    <a:pt x="14" y="78"/>
                  </a:lnTo>
                  <a:lnTo>
                    <a:pt x="10" y="84"/>
                  </a:lnTo>
                  <a:lnTo>
                    <a:pt x="10" y="84"/>
                  </a:lnTo>
                  <a:lnTo>
                    <a:pt x="20" y="94"/>
                  </a:lnTo>
                  <a:lnTo>
                    <a:pt x="20" y="94"/>
                  </a:lnTo>
                  <a:lnTo>
                    <a:pt x="28" y="90"/>
                  </a:lnTo>
                  <a:lnTo>
                    <a:pt x="32" y="90"/>
                  </a:lnTo>
                  <a:lnTo>
                    <a:pt x="36" y="92"/>
                  </a:lnTo>
                  <a:lnTo>
                    <a:pt x="36" y="92"/>
                  </a:lnTo>
                  <a:lnTo>
                    <a:pt x="40" y="94"/>
                  </a:lnTo>
                  <a:lnTo>
                    <a:pt x="42" y="96"/>
                  </a:lnTo>
                  <a:lnTo>
                    <a:pt x="46" y="104"/>
                  </a:lnTo>
                  <a:lnTo>
                    <a:pt x="46" y="104"/>
                  </a:lnTo>
                  <a:close/>
                  <a:moveTo>
                    <a:pt x="36" y="52"/>
                  </a:moveTo>
                  <a:lnTo>
                    <a:pt x="36" y="52"/>
                  </a:lnTo>
                  <a:lnTo>
                    <a:pt x="38" y="46"/>
                  </a:lnTo>
                  <a:lnTo>
                    <a:pt x="42" y="42"/>
                  </a:lnTo>
                  <a:lnTo>
                    <a:pt x="46" y="38"/>
                  </a:lnTo>
                  <a:lnTo>
                    <a:pt x="52" y="38"/>
                  </a:lnTo>
                  <a:lnTo>
                    <a:pt x="52" y="38"/>
                  </a:lnTo>
                  <a:lnTo>
                    <a:pt x="58" y="38"/>
                  </a:lnTo>
                  <a:lnTo>
                    <a:pt x="62" y="42"/>
                  </a:lnTo>
                  <a:lnTo>
                    <a:pt x="66" y="46"/>
                  </a:lnTo>
                  <a:lnTo>
                    <a:pt x="68" y="52"/>
                  </a:lnTo>
                  <a:lnTo>
                    <a:pt x="68" y="52"/>
                  </a:lnTo>
                  <a:lnTo>
                    <a:pt x="66" y="58"/>
                  </a:lnTo>
                  <a:lnTo>
                    <a:pt x="62" y="64"/>
                  </a:lnTo>
                  <a:lnTo>
                    <a:pt x="58" y="66"/>
                  </a:lnTo>
                  <a:lnTo>
                    <a:pt x="52" y="68"/>
                  </a:lnTo>
                  <a:lnTo>
                    <a:pt x="52" y="68"/>
                  </a:lnTo>
                  <a:lnTo>
                    <a:pt x="46" y="66"/>
                  </a:lnTo>
                  <a:lnTo>
                    <a:pt x="42" y="64"/>
                  </a:lnTo>
                  <a:lnTo>
                    <a:pt x="38" y="58"/>
                  </a:lnTo>
                  <a:lnTo>
                    <a:pt x="36" y="52"/>
                  </a:lnTo>
                  <a:lnTo>
                    <a:pt x="36"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2"/>
            <p:cNvSpPr>
              <a:spLocks/>
            </p:cNvSpPr>
            <p:nvPr/>
          </p:nvSpPr>
          <p:spPr bwMode="auto">
            <a:xfrm>
              <a:off x="8760773" y="-356439"/>
              <a:ext cx="114300" cy="139700"/>
            </a:xfrm>
            <a:custGeom>
              <a:avLst/>
              <a:gdLst>
                <a:gd name="T0" fmla="*/ 70 w 72"/>
                <a:gd name="T1" fmla="*/ 40 h 88"/>
                <a:gd name="T2" fmla="*/ 62 w 72"/>
                <a:gd name="T3" fmla="*/ 30 h 88"/>
                <a:gd name="T4" fmla="*/ 62 w 72"/>
                <a:gd name="T5" fmla="*/ 28 h 88"/>
                <a:gd name="T6" fmla="*/ 64 w 72"/>
                <a:gd name="T7" fmla="*/ 22 h 88"/>
                <a:gd name="T8" fmla="*/ 70 w 72"/>
                <a:gd name="T9" fmla="*/ 16 h 88"/>
                <a:gd name="T10" fmla="*/ 70 w 72"/>
                <a:gd name="T11" fmla="*/ 14 h 88"/>
                <a:gd name="T12" fmla="*/ 58 w 72"/>
                <a:gd name="T13" fmla="*/ 4 h 88"/>
                <a:gd name="T14" fmla="*/ 64 w 72"/>
                <a:gd name="T15" fmla="*/ 14 h 88"/>
                <a:gd name="T16" fmla="*/ 58 w 72"/>
                <a:gd name="T17" fmla="*/ 20 h 88"/>
                <a:gd name="T18" fmla="*/ 56 w 72"/>
                <a:gd name="T19" fmla="*/ 28 h 88"/>
                <a:gd name="T20" fmla="*/ 56 w 72"/>
                <a:gd name="T21" fmla="*/ 30 h 88"/>
                <a:gd name="T22" fmla="*/ 64 w 72"/>
                <a:gd name="T23" fmla="*/ 46 h 88"/>
                <a:gd name="T24" fmla="*/ 62 w 72"/>
                <a:gd name="T25" fmla="*/ 52 h 88"/>
                <a:gd name="T26" fmla="*/ 60 w 72"/>
                <a:gd name="T27" fmla="*/ 52 h 88"/>
                <a:gd name="T28" fmla="*/ 52 w 72"/>
                <a:gd name="T29" fmla="*/ 54 h 88"/>
                <a:gd name="T30" fmla="*/ 44 w 72"/>
                <a:gd name="T31" fmla="*/ 60 h 88"/>
                <a:gd name="T32" fmla="*/ 40 w 72"/>
                <a:gd name="T33" fmla="*/ 72 h 88"/>
                <a:gd name="T34" fmla="*/ 40 w 72"/>
                <a:gd name="T35" fmla="*/ 76 h 88"/>
                <a:gd name="T36" fmla="*/ 32 w 72"/>
                <a:gd name="T37" fmla="*/ 80 h 88"/>
                <a:gd name="T38" fmla="*/ 26 w 72"/>
                <a:gd name="T39" fmla="*/ 74 h 88"/>
                <a:gd name="T40" fmla="*/ 18 w 72"/>
                <a:gd name="T41" fmla="*/ 72 h 88"/>
                <a:gd name="T42" fmla="*/ 16 w 72"/>
                <a:gd name="T43" fmla="*/ 72 h 88"/>
                <a:gd name="T44" fmla="*/ 6 w 72"/>
                <a:gd name="T45" fmla="*/ 76 h 88"/>
                <a:gd name="T46" fmla="*/ 0 w 72"/>
                <a:gd name="T47" fmla="*/ 84 h 88"/>
                <a:gd name="T48" fmla="*/ 6 w 72"/>
                <a:gd name="T49" fmla="*/ 86 h 88"/>
                <a:gd name="T50" fmla="*/ 16 w 72"/>
                <a:gd name="T51" fmla="*/ 78 h 88"/>
                <a:gd name="T52" fmla="*/ 18 w 72"/>
                <a:gd name="T53" fmla="*/ 78 h 88"/>
                <a:gd name="T54" fmla="*/ 24 w 72"/>
                <a:gd name="T55" fmla="*/ 80 h 88"/>
                <a:gd name="T56" fmla="*/ 30 w 72"/>
                <a:gd name="T57" fmla="*/ 88 h 88"/>
                <a:gd name="T58" fmla="*/ 32 w 72"/>
                <a:gd name="T59" fmla="*/ 86 h 88"/>
                <a:gd name="T60" fmla="*/ 48 w 72"/>
                <a:gd name="T61" fmla="*/ 78 h 88"/>
                <a:gd name="T62" fmla="*/ 48 w 72"/>
                <a:gd name="T63" fmla="*/ 76 h 88"/>
                <a:gd name="T64" fmla="*/ 46 w 72"/>
                <a:gd name="T65" fmla="*/ 72 h 88"/>
                <a:gd name="T66" fmla="*/ 50 w 72"/>
                <a:gd name="T67" fmla="*/ 64 h 88"/>
                <a:gd name="T68" fmla="*/ 54 w 72"/>
                <a:gd name="T69" fmla="*/ 60 h 88"/>
                <a:gd name="T70" fmla="*/ 60 w 72"/>
                <a:gd name="T71" fmla="*/ 60 h 88"/>
                <a:gd name="T72" fmla="*/ 66 w 72"/>
                <a:gd name="T73" fmla="*/ 60 h 88"/>
                <a:gd name="T74" fmla="*/ 66 w 72"/>
                <a:gd name="T75" fmla="*/ 58 h 88"/>
                <a:gd name="T76" fmla="*/ 72 w 72"/>
                <a:gd name="T77"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88">
                  <a:moveTo>
                    <a:pt x="70" y="40"/>
                  </a:moveTo>
                  <a:lnTo>
                    <a:pt x="70" y="40"/>
                  </a:lnTo>
                  <a:lnTo>
                    <a:pt x="64" y="36"/>
                  </a:lnTo>
                  <a:lnTo>
                    <a:pt x="62" y="30"/>
                  </a:lnTo>
                  <a:lnTo>
                    <a:pt x="62" y="30"/>
                  </a:lnTo>
                  <a:lnTo>
                    <a:pt x="62" y="28"/>
                  </a:lnTo>
                  <a:lnTo>
                    <a:pt x="62" y="28"/>
                  </a:lnTo>
                  <a:lnTo>
                    <a:pt x="64" y="22"/>
                  </a:lnTo>
                  <a:lnTo>
                    <a:pt x="68" y="18"/>
                  </a:lnTo>
                  <a:lnTo>
                    <a:pt x="70" y="16"/>
                  </a:lnTo>
                  <a:lnTo>
                    <a:pt x="70" y="14"/>
                  </a:lnTo>
                  <a:lnTo>
                    <a:pt x="70" y="14"/>
                  </a:lnTo>
                  <a:lnTo>
                    <a:pt x="64" y="0"/>
                  </a:lnTo>
                  <a:lnTo>
                    <a:pt x="58" y="4"/>
                  </a:lnTo>
                  <a:lnTo>
                    <a:pt x="58" y="4"/>
                  </a:lnTo>
                  <a:lnTo>
                    <a:pt x="64" y="14"/>
                  </a:lnTo>
                  <a:lnTo>
                    <a:pt x="64" y="14"/>
                  </a:lnTo>
                  <a:lnTo>
                    <a:pt x="58" y="20"/>
                  </a:lnTo>
                  <a:lnTo>
                    <a:pt x="56" y="28"/>
                  </a:lnTo>
                  <a:lnTo>
                    <a:pt x="56" y="28"/>
                  </a:lnTo>
                  <a:lnTo>
                    <a:pt x="56" y="30"/>
                  </a:lnTo>
                  <a:lnTo>
                    <a:pt x="56" y="30"/>
                  </a:lnTo>
                  <a:lnTo>
                    <a:pt x="58" y="38"/>
                  </a:lnTo>
                  <a:lnTo>
                    <a:pt x="64" y="46"/>
                  </a:lnTo>
                  <a:lnTo>
                    <a:pt x="64" y="46"/>
                  </a:lnTo>
                  <a:lnTo>
                    <a:pt x="62" y="52"/>
                  </a:lnTo>
                  <a:lnTo>
                    <a:pt x="62" y="52"/>
                  </a:lnTo>
                  <a:lnTo>
                    <a:pt x="60" y="52"/>
                  </a:lnTo>
                  <a:lnTo>
                    <a:pt x="60" y="52"/>
                  </a:lnTo>
                  <a:lnTo>
                    <a:pt x="52" y="54"/>
                  </a:lnTo>
                  <a:lnTo>
                    <a:pt x="44" y="60"/>
                  </a:lnTo>
                  <a:lnTo>
                    <a:pt x="44" y="60"/>
                  </a:lnTo>
                  <a:lnTo>
                    <a:pt x="42" y="66"/>
                  </a:lnTo>
                  <a:lnTo>
                    <a:pt x="40" y="72"/>
                  </a:lnTo>
                  <a:lnTo>
                    <a:pt x="40" y="72"/>
                  </a:lnTo>
                  <a:lnTo>
                    <a:pt x="40" y="76"/>
                  </a:lnTo>
                  <a:lnTo>
                    <a:pt x="40" y="76"/>
                  </a:lnTo>
                  <a:lnTo>
                    <a:pt x="32" y="80"/>
                  </a:lnTo>
                  <a:lnTo>
                    <a:pt x="32" y="80"/>
                  </a:lnTo>
                  <a:lnTo>
                    <a:pt x="26" y="74"/>
                  </a:lnTo>
                  <a:lnTo>
                    <a:pt x="18" y="72"/>
                  </a:lnTo>
                  <a:lnTo>
                    <a:pt x="18" y="72"/>
                  </a:lnTo>
                  <a:lnTo>
                    <a:pt x="16" y="72"/>
                  </a:lnTo>
                  <a:lnTo>
                    <a:pt x="16" y="72"/>
                  </a:lnTo>
                  <a:lnTo>
                    <a:pt x="12" y="74"/>
                  </a:lnTo>
                  <a:lnTo>
                    <a:pt x="6" y="76"/>
                  </a:lnTo>
                  <a:lnTo>
                    <a:pt x="2" y="80"/>
                  </a:lnTo>
                  <a:lnTo>
                    <a:pt x="0" y="84"/>
                  </a:lnTo>
                  <a:lnTo>
                    <a:pt x="6" y="86"/>
                  </a:lnTo>
                  <a:lnTo>
                    <a:pt x="6" y="86"/>
                  </a:lnTo>
                  <a:lnTo>
                    <a:pt x="10" y="80"/>
                  </a:lnTo>
                  <a:lnTo>
                    <a:pt x="16" y="78"/>
                  </a:lnTo>
                  <a:lnTo>
                    <a:pt x="16" y="78"/>
                  </a:lnTo>
                  <a:lnTo>
                    <a:pt x="18" y="78"/>
                  </a:lnTo>
                  <a:lnTo>
                    <a:pt x="18" y="78"/>
                  </a:lnTo>
                  <a:lnTo>
                    <a:pt x="24" y="80"/>
                  </a:lnTo>
                  <a:lnTo>
                    <a:pt x="28" y="86"/>
                  </a:lnTo>
                  <a:lnTo>
                    <a:pt x="30" y="88"/>
                  </a:lnTo>
                  <a:lnTo>
                    <a:pt x="32" y="86"/>
                  </a:lnTo>
                  <a:lnTo>
                    <a:pt x="32" y="86"/>
                  </a:lnTo>
                  <a:lnTo>
                    <a:pt x="46" y="80"/>
                  </a:lnTo>
                  <a:lnTo>
                    <a:pt x="48" y="78"/>
                  </a:lnTo>
                  <a:lnTo>
                    <a:pt x="48" y="76"/>
                  </a:lnTo>
                  <a:lnTo>
                    <a:pt x="48" y="76"/>
                  </a:lnTo>
                  <a:lnTo>
                    <a:pt x="46" y="72"/>
                  </a:lnTo>
                  <a:lnTo>
                    <a:pt x="46" y="72"/>
                  </a:lnTo>
                  <a:lnTo>
                    <a:pt x="48" y="68"/>
                  </a:lnTo>
                  <a:lnTo>
                    <a:pt x="50" y="64"/>
                  </a:lnTo>
                  <a:lnTo>
                    <a:pt x="50" y="64"/>
                  </a:lnTo>
                  <a:lnTo>
                    <a:pt x="54" y="60"/>
                  </a:lnTo>
                  <a:lnTo>
                    <a:pt x="60" y="60"/>
                  </a:lnTo>
                  <a:lnTo>
                    <a:pt x="60" y="60"/>
                  </a:lnTo>
                  <a:lnTo>
                    <a:pt x="62" y="60"/>
                  </a:lnTo>
                  <a:lnTo>
                    <a:pt x="66" y="60"/>
                  </a:lnTo>
                  <a:lnTo>
                    <a:pt x="66" y="58"/>
                  </a:lnTo>
                  <a:lnTo>
                    <a:pt x="66" y="58"/>
                  </a:lnTo>
                  <a:lnTo>
                    <a:pt x="72" y="44"/>
                  </a:lnTo>
                  <a:lnTo>
                    <a:pt x="72" y="42"/>
                  </a:lnTo>
                  <a:lnTo>
                    <a:pt x="7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3"/>
            <p:cNvSpPr>
              <a:spLocks/>
            </p:cNvSpPr>
            <p:nvPr/>
          </p:nvSpPr>
          <p:spPr bwMode="auto">
            <a:xfrm>
              <a:off x="8751248" y="-343739"/>
              <a:ext cx="73025" cy="76200"/>
            </a:xfrm>
            <a:custGeom>
              <a:avLst/>
              <a:gdLst>
                <a:gd name="T0" fmla="*/ 24 w 46"/>
                <a:gd name="T1" fmla="*/ 48 h 48"/>
                <a:gd name="T2" fmla="*/ 24 w 46"/>
                <a:gd name="T3" fmla="*/ 48 h 48"/>
                <a:gd name="T4" fmla="*/ 32 w 46"/>
                <a:gd name="T5" fmla="*/ 46 h 48"/>
                <a:gd name="T6" fmla="*/ 40 w 46"/>
                <a:gd name="T7" fmla="*/ 40 h 48"/>
                <a:gd name="T8" fmla="*/ 44 w 46"/>
                <a:gd name="T9" fmla="*/ 34 h 48"/>
                <a:gd name="T10" fmla="*/ 46 w 46"/>
                <a:gd name="T11" fmla="*/ 24 h 48"/>
                <a:gd name="T12" fmla="*/ 46 w 46"/>
                <a:gd name="T13" fmla="*/ 24 h 48"/>
                <a:gd name="T14" fmla="*/ 46 w 46"/>
                <a:gd name="T15" fmla="*/ 16 h 48"/>
                <a:gd name="T16" fmla="*/ 40 w 46"/>
                <a:gd name="T17" fmla="*/ 8 h 48"/>
                <a:gd name="T18" fmla="*/ 32 w 46"/>
                <a:gd name="T19" fmla="*/ 2 h 48"/>
                <a:gd name="T20" fmla="*/ 24 w 46"/>
                <a:gd name="T21" fmla="*/ 0 h 48"/>
                <a:gd name="T22" fmla="*/ 22 w 46"/>
                <a:gd name="T23" fmla="*/ 6 h 48"/>
                <a:gd name="T24" fmla="*/ 22 w 46"/>
                <a:gd name="T25" fmla="*/ 6 h 48"/>
                <a:gd name="T26" fmla="*/ 24 w 46"/>
                <a:gd name="T27" fmla="*/ 6 h 48"/>
                <a:gd name="T28" fmla="*/ 24 w 46"/>
                <a:gd name="T29" fmla="*/ 6 h 48"/>
                <a:gd name="T30" fmla="*/ 24 w 46"/>
                <a:gd name="T31" fmla="*/ 6 h 48"/>
                <a:gd name="T32" fmla="*/ 30 w 46"/>
                <a:gd name="T33" fmla="*/ 8 h 48"/>
                <a:gd name="T34" fmla="*/ 36 w 46"/>
                <a:gd name="T35" fmla="*/ 12 h 48"/>
                <a:gd name="T36" fmla="*/ 40 w 46"/>
                <a:gd name="T37" fmla="*/ 18 h 48"/>
                <a:gd name="T38" fmla="*/ 40 w 46"/>
                <a:gd name="T39" fmla="*/ 24 h 48"/>
                <a:gd name="T40" fmla="*/ 40 w 46"/>
                <a:gd name="T41" fmla="*/ 24 h 48"/>
                <a:gd name="T42" fmla="*/ 40 w 46"/>
                <a:gd name="T43" fmla="*/ 30 h 48"/>
                <a:gd name="T44" fmla="*/ 36 w 46"/>
                <a:gd name="T45" fmla="*/ 36 h 48"/>
                <a:gd name="T46" fmla="*/ 30 w 46"/>
                <a:gd name="T47" fmla="*/ 40 h 48"/>
                <a:gd name="T48" fmla="*/ 24 w 46"/>
                <a:gd name="T49" fmla="*/ 42 h 48"/>
                <a:gd name="T50" fmla="*/ 24 w 46"/>
                <a:gd name="T51" fmla="*/ 42 h 48"/>
                <a:gd name="T52" fmla="*/ 16 w 46"/>
                <a:gd name="T53" fmla="*/ 40 h 48"/>
                <a:gd name="T54" fmla="*/ 10 w 46"/>
                <a:gd name="T55" fmla="*/ 36 h 48"/>
                <a:gd name="T56" fmla="*/ 8 w 46"/>
                <a:gd name="T57" fmla="*/ 30 h 48"/>
                <a:gd name="T58" fmla="*/ 6 w 46"/>
                <a:gd name="T59" fmla="*/ 24 h 48"/>
                <a:gd name="T60" fmla="*/ 6 w 46"/>
                <a:gd name="T61" fmla="*/ 24 h 48"/>
                <a:gd name="T62" fmla="*/ 6 w 46"/>
                <a:gd name="T63" fmla="*/ 22 h 48"/>
                <a:gd name="T64" fmla="*/ 0 w 46"/>
                <a:gd name="T65" fmla="*/ 24 h 48"/>
                <a:gd name="T66" fmla="*/ 0 w 46"/>
                <a:gd name="T67" fmla="*/ 24 h 48"/>
                <a:gd name="T68" fmla="*/ 0 w 46"/>
                <a:gd name="T69" fmla="*/ 24 h 48"/>
                <a:gd name="T70" fmla="*/ 0 w 46"/>
                <a:gd name="T71" fmla="*/ 24 h 48"/>
                <a:gd name="T72" fmla="*/ 2 w 46"/>
                <a:gd name="T73" fmla="*/ 34 h 48"/>
                <a:gd name="T74" fmla="*/ 6 w 46"/>
                <a:gd name="T75" fmla="*/ 40 h 48"/>
                <a:gd name="T76" fmla="*/ 14 w 46"/>
                <a:gd name="T77" fmla="*/ 46 h 48"/>
                <a:gd name="T78" fmla="*/ 24 w 46"/>
                <a:gd name="T79" fmla="*/ 48 h 48"/>
                <a:gd name="T80" fmla="*/ 24 w 46"/>
                <a:gd name="T8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8">
                  <a:moveTo>
                    <a:pt x="24" y="48"/>
                  </a:moveTo>
                  <a:lnTo>
                    <a:pt x="24" y="48"/>
                  </a:lnTo>
                  <a:lnTo>
                    <a:pt x="32" y="46"/>
                  </a:lnTo>
                  <a:lnTo>
                    <a:pt x="40" y="40"/>
                  </a:lnTo>
                  <a:lnTo>
                    <a:pt x="44" y="34"/>
                  </a:lnTo>
                  <a:lnTo>
                    <a:pt x="46" y="24"/>
                  </a:lnTo>
                  <a:lnTo>
                    <a:pt x="46" y="24"/>
                  </a:lnTo>
                  <a:lnTo>
                    <a:pt x="46" y="16"/>
                  </a:lnTo>
                  <a:lnTo>
                    <a:pt x="40" y="8"/>
                  </a:lnTo>
                  <a:lnTo>
                    <a:pt x="32" y="2"/>
                  </a:lnTo>
                  <a:lnTo>
                    <a:pt x="24" y="0"/>
                  </a:lnTo>
                  <a:lnTo>
                    <a:pt x="22" y="6"/>
                  </a:lnTo>
                  <a:lnTo>
                    <a:pt x="22" y="6"/>
                  </a:lnTo>
                  <a:lnTo>
                    <a:pt x="24" y="6"/>
                  </a:lnTo>
                  <a:lnTo>
                    <a:pt x="24" y="6"/>
                  </a:lnTo>
                  <a:lnTo>
                    <a:pt x="24" y="6"/>
                  </a:lnTo>
                  <a:lnTo>
                    <a:pt x="30" y="8"/>
                  </a:lnTo>
                  <a:lnTo>
                    <a:pt x="36" y="12"/>
                  </a:lnTo>
                  <a:lnTo>
                    <a:pt x="40" y="18"/>
                  </a:lnTo>
                  <a:lnTo>
                    <a:pt x="40" y="24"/>
                  </a:lnTo>
                  <a:lnTo>
                    <a:pt x="40" y="24"/>
                  </a:lnTo>
                  <a:lnTo>
                    <a:pt x="40" y="30"/>
                  </a:lnTo>
                  <a:lnTo>
                    <a:pt x="36" y="36"/>
                  </a:lnTo>
                  <a:lnTo>
                    <a:pt x="30" y="40"/>
                  </a:lnTo>
                  <a:lnTo>
                    <a:pt x="24" y="42"/>
                  </a:lnTo>
                  <a:lnTo>
                    <a:pt x="24" y="42"/>
                  </a:lnTo>
                  <a:lnTo>
                    <a:pt x="16" y="40"/>
                  </a:lnTo>
                  <a:lnTo>
                    <a:pt x="10" y="36"/>
                  </a:lnTo>
                  <a:lnTo>
                    <a:pt x="8" y="30"/>
                  </a:lnTo>
                  <a:lnTo>
                    <a:pt x="6" y="24"/>
                  </a:lnTo>
                  <a:lnTo>
                    <a:pt x="6" y="24"/>
                  </a:lnTo>
                  <a:lnTo>
                    <a:pt x="6" y="22"/>
                  </a:lnTo>
                  <a:lnTo>
                    <a:pt x="0" y="24"/>
                  </a:lnTo>
                  <a:lnTo>
                    <a:pt x="0" y="24"/>
                  </a:lnTo>
                  <a:lnTo>
                    <a:pt x="0" y="24"/>
                  </a:lnTo>
                  <a:lnTo>
                    <a:pt x="0" y="24"/>
                  </a:lnTo>
                  <a:lnTo>
                    <a:pt x="2" y="34"/>
                  </a:lnTo>
                  <a:lnTo>
                    <a:pt x="6" y="40"/>
                  </a:lnTo>
                  <a:lnTo>
                    <a:pt x="14" y="46"/>
                  </a:lnTo>
                  <a:lnTo>
                    <a:pt x="24" y="48"/>
                  </a:lnTo>
                  <a:lnTo>
                    <a:pt x="24" y="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1" name="Freeform 90"/>
          <p:cNvSpPr>
            <a:spLocks noChangeAspect="1"/>
          </p:cNvSpPr>
          <p:nvPr/>
        </p:nvSpPr>
        <p:spPr bwMode="auto">
          <a:xfrm>
            <a:off x="2987495" y="1955776"/>
            <a:ext cx="654364" cy="652089"/>
          </a:xfrm>
          <a:custGeom>
            <a:avLst/>
            <a:gdLst>
              <a:gd name="T0" fmla="*/ 689 w 748"/>
              <a:gd name="T1" fmla="*/ 389 h 663"/>
              <a:gd name="T2" fmla="*/ 687 w 748"/>
              <a:gd name="T3" fmla="*/ 377 h 663"/>
              <a:gd name="T4" fmla="*/ 676 w 748"/>
              <a:gd name="T5" fmla="*/ 363 h 663"/>
              <a:gd name="T6" fmla="*/ 658 w 748"/>
              <a:gd name="T7" fmla="*/ 357 h 663"/>
              <a:gd name="T8" fmla="*/ 565 w 748"/>
              <a:gd name="T9" fmla="*/ 291 h 663"/>
              <a:gd name="T10" fmla="*/ 577 w 748"/>
              <a:gd name="T11" fmla="*/ 285 h 663"/>
              <a:gd name="T12" fmla="*/ 583 w 748"/>
              <a:gd name="T13" fmla="*/ 18 h 663"/>
              <a:gd name="T14" fmla="*/ 577 w 748"/>
              <a:gd name="T15" fmla="*/ 5 h 663"/>
              <a:gd name="T16" fmla="*/ 181 w 748"/>
              <a:gd name="T17" fmla="*/ 0 h 663"/>
              <a:gd name="T18" fmla="*/ 169 w 748"/>
              <a:gd name="T19" fmla="*/ 5 h 663"/>
              <a:gd name="T20" fmla="*/ 163 w 748"/>
              <a:gd name="T21" fmla="*/ 273 h 663"/>
              <a:gd name="T22" fmla="*/ 169 w 748"/>
              <a:gd name="T23" fmla="*/ 285 h 663"/>
              <a:gd name="T24" fmla="*/ 342 w 748"/>
              <a:gd name="T25" fmla="*/ 291 h 663"/>
              <a:gd name="T26" fmla="*/ 88 w 748"/>
              <a:gd name="T27" fmla="*/ 357 h 663"/>
              <a:gd name="T28" fmla="*/ 72 w 748"/>
              <a:gd name="T29" fmla="*/ 363 h 663"/>
              <a:gd name="T30" fmla="*/ 59 w 748"/>
              <a:gd name="T31" fmla="*/ 377 h 663"/>
              <a:gd name="T32" fmla="*/ 58 w 748"/>
              <a:gd name="T33" fmla="*/ 483 h 663"/>
              <a:gd name="T34" fmla="*/ 9 w 748"/>
              <a:gd name="T35" fmla="*/ 485 h 663"/>
              <a:gd name="T36" fmla="*/ 0 w 748"/>
              <a:gd name="T37" fmla="*/ 501 h 663"/>
              <a:gd name="T38" fmla="*/ 1 w 748"/>
              <a:gd name="T39" fmla="*/ 652 h 663"/>
              <a:gd name="T40" fmla="*/ 18 w 748"/>
              <a:gd name="T41" fmla="*/ 663 h 663"/>
              <a:gd name="T42" fmla="*/ 167 w 748"/>
              <a:gd name="T43" fmla="*/ 662 h 663"/>
              <a:gd name="T44" fmla="*/ 178 w 748"/>
              <a:gd name="T45" fmla="*/ 645 h 663"/>
              <a:gd name="T46" fmla="*/ 177 w 748"/>
              <a:gd name="T47" fmla="*/ 494 h 663"/>
              <a:gd name="T48" fmla="*/ 160 w 748"/>
              <a:gd name="T49" fmla="*/ 483 h 663"/>
              <a:gd name="T50" fmla="*/ 342 w 748"/>
              <a:gd name="T51" fmla="*/ 420 h 663"/>
              <a:gd name="T52" fmla="*/ 302 w 748"/>
              <a:gd name="T53" fmla="*/ 483 h 663"/>
              <a:gd name="T54" fmla="*/ 285 w 748"/>
              <a:gd name="T55" fmla="*/ 494 h 663"/>
              <a:gd name="T56" fmla="*/ 284 w 748"/>
              <a:gd name="T57" fmla="*/ 645 h 663"/>
              <a:gd name="T58" fmla="*/ 295 w 748"/>
              <a:gd name="T59" fmla="*/ 662 h 663"/>
              <a:gd name="T60" fmla="*/ 446 w 748"/>
              <a:gd name="T61" fmla="*/ 663 h 663"/>
              <a:gd name="T62" fmla="*/ 461 w 748"/>
              <a:gd name="T63" fmla="*/ 652 h 663"/>
              <a:gd name="T64" fmla="*/ 462 w 748"/>
              <a:gd name="T65" fmla="*/ 501 h 663"/>
              <a:gd name="T66" fmla="*/ 453 w 748"/>
              <a:gd name="T67" fmla="*/ 485 h 663"/>
              <a:gd name="T68" fmla="*/ 406 w 748"/>
              <a:gd name="T69" fmla="*/ 420 h 663"/>
              <a:gd name="T70" fmla="*/ 586 w 748"/>
              <a:gd name="T71" fmla="*/ 483 h 663"/>
              <a:gd name="T72" fmla="*/ 573 w 748"/>
              <a:gd name="T73" fmla="*/ 489 h 663"/>
              <a:gd name="T74" fmla="*/ 568 w 748"/>
              <a:gd name="T75" fmla="*/ 645 h 663"/>
              <a:gd name="T76" fmla="*/ 573 w 748"/>
              <a:gd name="T77" fmla="*/ 658 h 663"/>
              <a:gd name="T78" fmla="*/ 730 w 748"/>
              <a:gd name="T79" fmla="*/ 663 h 663"/>
              <a:gd name="T80" fmla="*/ 742 w 748"/>
              <a:gd name="T81" fmla="*/ 658 h 663"/>
              <a:gd name="T82" fmla="*/ 748 w 748"/>
              <a:gd name="T83" fmla="*/ 501 h 663"/>
              <a:gd name="T84" fmla="*/ 742 w 748"/>
              <a:gd name="T85" fmla="*/ 489 h 663"/>
              <a:gd name="T86" fmla="*/ 730 w 748"/>
              <a:gd name="T87" fmla="*/ 48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48" h="663">
                <a:moveTo>
                  <a:pt x="730" y="483"/>
                </a:moveTo>
                <a:lnTo>
                  <a:pt x="689" y="483"/>
                </a:lnTo>
                <a:lnTo>
                  <a:pt x="689" y="389"/>
                </a:lnTo>
                <a:lnTo>
                  <a:pt x="689" y="389"/>
                </a:lnTo>
                <a:lnTo>
                  <a:pt x="688" y="382"/>
                </a:lnTo>
                <a:lnTo>
                  <a:pt x="687" y="377"/>
                </a:lnTo>
                <a:lnTo>
                  <a:pt x="684" y="371"/>
                </a:lnTo>
                <a:lnTo>
                  <a:pt x="680" y="366"/>
                </a:lnTo>
                <a:lnTo>
                  <a:pt x="676" y="363"/>
                </a:lnTo>
                <a:lnTo>
                  <a:pt x="670" y="360"/>
                </a:lnTo>
                <a:lnTo>
                  <a:pt x="663" y="357"/>
                </a:lnTo>
                <a:lnTo>
                  <a:pt x="658" y="357"/>
                </a:lnTo>
                <a:lnTo>
                  <a:pt x="406" y="357"/>
                </a:lnTo>
                <a:lnTo>
                  <a:pt x="406" y="291"/>
                </a:lnTo>
                <a:lnTo>
                  <a:pt x="565" y="291"/>
                </a:lnTo>
                <a:lnTo>
                  <a:pt x="565" y="291"/>
                </a:lnTo>
                <a:lnTo>
                  <a:pt x="572" y="289"/>
                </a:lnTo>
                <a:lnTo>
                  <a:pt x="577" y="285"/>
                </a:lnTo>
                <a:lnTo>
                  <a:pt x="581" y="280"/>
                </a:lnTo>
                <a:lnTo>
                  <a:pt x="583" y="273"/>
                </a:lnTo>
                <a:lnTo>
                  <a:pt x="583" y="18"/>
                </a:lnTo>
                <a:lnTo>
                  <a:pt x="583" y="18"/>
                </a:lnTo>
                <a:lnTo>
                  <a:pt x="581" y="11"/>
                </a:lnTo>
                <a:lnTo>
                  <a:pt x="577" y="5"/>
                </a:lnTo>
                <a:lnTo>
                  <a:pt x="572" y="1"/>
                </a:lnTo>
                <a:lnTo>
                  <a:pt x="565" y="0"/>
                </a:lnTo>
                <a:lnTo>
                  <a:pt x="181" y="0"/>
                </a:lnTo>
                <a:lnTo>
                  <a:pt x="181" y="0"/>
                </a:lnTo>
                <a:lnTo>
                  <a:pt x="174" y="1"/>
                </a:lnTo>
                <a:lnTo>
                  <a:pt x="169" y="5"/>
                </a:lnTo>
                <a:lnTo>
                  <a:pt x="165" y="11"/>
                </a:lnTo>
                <a:lnTo>
                  <a:pt x="163" y="18"/>
                </a:lnTo>
                <a:lnTo>
                  <a:pt x="163" y="273"/>
                </a:lnTo>
                <a:lnTo>
                  <a:pt x="163" y="273"/>
                </a:lnTo>
                <a:lnTo>
                  <a:pt x="165" y="280"/>
                </a:lnTo>
                <a:lnTo>
                  <a:pt x="169" y="285"/>
                </a:lnTo>
                <a:lnTo>
                  <a:pt x="174" y="289"/>
                </a:lnTo>
                <a:lnTo>
                  <a:pt x="181" y="291"/>
                </a:lnTo>
                <a:lnTo>
                  <a:pt x="342" y="291"/>
                </a:lnTo>
                <a:lnTo>
                  <a:pt x="342" y="357"/>
                </a:lnTo>
                <a:lnTo>
                  <a:pt x="88" y="357"/>
                </a:lnTo>
                <a:lnTo>
                  <a:pt x="88" y="357"/>
                </a:lnTo>
                <a:lnTo>
                  <a:pt x="83" y="357"/>
                </a:lnTo>
                <a:lnTo>
                  <a:pt x="77" y="360"/>
                </a:lnTo>
                <a:lnTo>
                  <a:pt x="72" y="363"/>
                </a:lnTo>
                <a:lnTo>
                  <a:pt x="66" y="366"/>
                </a:lnTo>
                <a:lnTo>
                  <a:pt x="62" y="371"/>
                </a:lnTo>
                <a:lnTo>
                  <a:pt x="59" y="377"/>
                </a:lnTo>
                <a:lnTo>
                  <a:pt x="58" y="382"/>
                </a:lnTo>
                <a:lnTo>
                  <a:pt x="58" y="389"/>
                </a:lnTo>
                <a:lnTo>
                  <a:pt x="58" y="483"/>
                </a:lnTo>
                <a:lnTo>
                  <a:pt x="18" y="483"/>
                </a:lnTo>
                <a:lnTo>
                  <a:pt x="18" y="483"/>
                </a:lnTo>
                <a:lnTo>
                  <a:pt x="9" y="485"/>
                </a:lnTo>
                <a:lnTo>
                  <a:pt x="4" y="489"/>
                </a:lnTo>
                <a:lnTo>
                  <a:pt x="1" y="494"/>
                </a:lnTo>
                <a:lnTo>
                  <a:pt x="0" y="501"/>
                </a:lnTo>
                <a:lnTo>
                  <a:pt x="0" y="645"/>
                </a:lnTo>
                <a:lnTo>
                  <a:pt x="0" y="645"/>
                </a:lnTo>
                <a:lnTo>
                  <a:pt x="1" y="652"/>
                </a:lnTo>
                <a:lnTo>
                  <a:pt x="4" y="658"/>
                </a:lnTo>
                <a:lnTo>
                  <a:pt x="9" y="662"/>
                </a:lnTo>
                <a:lnTo>
                  <a:pt x="18" y="663"/>
                </a:lnTo>
                <a:lnTo>
                  <a:pt x="160" y="663"/>
                </a:lnTo>
                <a:lnTo>
                  <a:pt x="160" y="663"/>
                </a:lnTo>
                <a:lnTo>
                  <a:pt x="167" y="662"/>
                </a:lnTo>
                <a:lnTo>
                  <a:pt x="174" y="658"/>
                </a:lnTo>
                <a:lnTo>
                  <a:pt x="177" y="652"/>
                </a:lnTo>
                <a:lnTo>
                  <a:pt x="178" y="645"/>
                </a:lnTo>
                <a:lnTo>
                  <a:pt x="178" y="501"/>
                </a:lnTo>
                <a:lnTo>
                  <a:pt x="178" y="501"/>
                </a:lnTo>
                <a:lnTo>
                  <a:pt x="177" y="494"/>
                </a:lnTo>
                <a:lnTo>
                  <a:pt x="174" y="489"/>
                </a:lnTo>
                <a:lnTo>
                  <a:pt x="167" y="485"/>
                </a:lnTo>
                <a:lnTo>
                  <a:pt x="160" y="483"/>
                </a:lnTo>
                <a:lnTo>
                  <a:pt x="120" y="483"/>
                </a:lnTo>
                <a:lnTo>
                  <a:pt x="120" y="420"/>
                </a:lnTo>
                <a:lnTo>
                  <a:pt x="342" y="420"/>
                </a:lnTo>
                <a:lnTo>
                  <a:pt x="342" y="483"/>
                </a:lnTo>
                <a:lnTo>
                  <a:pt x="302" y="483"/>
                </a:lnTo>
                <a:lnTo>
                  <a:pt x="302" y="483"/>
                </a:lnTo>
                <a:lnTo>
                  <a:pt x="295" y="485"/>
                </a:lnTo>
                <a:lnTo>
                  <a:pt x="289" y="489"/>
                </a:lnTo>
                <a:lnTo>
                  <a:pt x="285" y="494"/>
                </a:lnTo>
                <a:lnTo>
                  <a:pt x="284" y="501"/>
                </a:lnTo>
                <a:lnTo>
                  <a:pt x="284" y="645"/>
                </a:lnTo>
                <a:lnTo>
                  <a:pt x="284" y="645"/>
                </a:lnTo>
                <a:lnTo>
                  <a:pt x="285" y="652"/>
                </a:lnTo>
                <a:lnTo>
                  <a:pt x="289" y="658"/>
                </a:lnTo>
                <a:lnTo>
                  <a:pt x="295" y="662"/>
                </a:lnTo>
                <a:lnTo>
                  <a:pt x="302" y="663"/>
                </a:lnTo>
                <a:lnTo>
                  <a:pt x="446" y="663"/>
                </a:lnTo>
                <a:lnTo>
                  <a:pt x="446" y="663"/>
                </a:lnTo>
                <a:lnTo>
                  <a:pt x="453" y="662"/>
                </a:lnTo>
                <a:lnTo>
                  <a:pt x="458" y="658"/>
                </a:lnTo>
                <a:lnTo>
                  <a:pt x="461" y="652"/>
                </a:lnTo>
                <a:lnTo>
                  <a:pt x="462" y="645"/>
                </a:lnTo>
                <a:lnTo>
                  <a:pt x="462" y="501"/>
                </a:lnTo>
                <a:lnTo>
                  <a:pt x="462" y="501"/>
                </a:lnTo>
                <a:lnTo>
                  <a:pt x="461" y="494"/>
                </a:lnTo>
                <a:lnTo>
                  <a:pt x="458" y="489"/>
                </a:lnTo>
                <a:lnTo>
                  <a:pt x="453" y="485"/>
                </a:lnTo>
                <a:lnTo>
                  <a:pt x="446" y="483"/>
                </a:lnTo>
                <a:lnTo>
                  <a:pt x="406" y="483"/>
                </a:lnTo>
                <a:lnTo>
                  <a:pt x="406" y="420"/>
                </a:lnTo>
                <a:lnTo>
                  <a:pt x="626" y="420"/>
                </a:lnTo>
                <a:lnTo>
                  <a:pt x="626" y="483"/>
                </a:lnTo>
                <a:lnTo>
                  <a:pt x="586" y="483"/>
                </a:lnTo>
                <a:lnTo>
                  <a:pt x="586" y="483"/>
                </a:lnTo>
                <a:lnTo>
                  <a:pt x="579" y="485"/>
                </a:lnTo>
                <a:lnTo>
                  <a:pt x="573" y="489"/>
                </a:lnTo>
                <a:lnTo>
                  <a:pt x="569" y="494"/>
                </a:lnTo>
                <a:lnTo>
                  <a:pt x="568" y="501"/>
                </a:lnTo>
                <a:lnTo>
                  <a:pt x="568" y="645"/>
                </a:lnTo>
                <a:lnTo>
                  <a:pt x="568" y="645"/>
                </a:lnTo>
                <a:lnTo>
                  <a:pt x="569" y="652"/>
                </a:lnTo>
                <a:lnTo>
                  <a:pt x="573" y="658"/>
                </a:lnTo>
                <a:lnTo>
                  <a:pt x="579" y="662"/>
                </a:lnTo>
                <a:lnTo>
                  <a:pt x="586" y="663"/>
                </a:lnTo>
                <a:lnTo>
                  <a:pt x="730" y="663"/>
                </a:lnTo>
                <a:lnTo>
                  <a:pt x="730" y="663"/>
                </a:lnTo>
                <a:lnTo>
                  <a:pt x="736" y="662"/>
                </a:lnTo>
                <a:lnTo>
                  <a:pt x="742" y="658"/>
                </a:lnTo>
                <a:lnTo>
                  <a:pt x="746" y="652"/>
                </a:lnTo>
                <a:lnTo>
                  <a:pt x="748" y="645"/>
                </a:lnTo>
                <a:lnTo>
                  <a:pt x="748" y="501"/>
                </a:lnTo>
                <a:lnTo>
                  <a:pt x="748" y="501"/>
                </a:lnTo>
                <a:lnTo>
                  <a:pt x="746" y="494"/>
                </a:lnTo>
                <a:lnTo>
                  <a:pt x="742" y="489"/>
                </a:lnTo>
                <a:lnTo>
                  <a:pt x="736" y="485"/>
                </a:lnTo>
                <a:lnTo>
                  <a:pt x="730" y="483"/>
                </a:lnTo>
                <a:lnTo>
                  <a:pt x="730" y="483"/>
                </a:lnTo>
                <a:close/>
              </a:path>
            </a:pathLst>
          </a:custGeom>
          <a:solidFill>
            <a:schemeClr val="tx1">
              <a:lumMod val="20000"/>
              <a:lumOff val="80000"/>
            </a:schemeClr>
          </a:solidFill>
          <a:ln>
            <a:noFill/>
          </a:ln>
          <a:extLst/>
        </p:spPr>
        <p:txBody>
          <a:bodyPr vert="horz" wrap="square" lIns="91429" tIns="45715" rIns="91429" bIns="45715" numCol="1" anchor="t" anchorCtr="0" compatLnSpc="1">
            <a:prstTxWarp prst="textNoShape">
              <a:avLst/>
            </a:prstTxWarp>
          </a:bodyPr>
          <a:lstStyle/>
          <a:p>
            <a:endParaRPr lang="en-US" sz="6000">
              <a:solidFill>
                <a:srgbClr val="FFFFFF"/>
              </a:solidFill>
            </a:endParaRPr>
          </a:p>
        </p:txBody>
      </p:sp>
      <p:sp>
        <p:nvSpPr>
          <p:cNvPr id="52" name="Text Placeholder 2"/>
          <p:cNvSpPr>
            <a:spLocks noGrp="1"/>
          </p:cNvSpPr>
          <p:nvPr>
            <p:ph type="body" sz="quarter" idx="10"/>
          </p:nvPr>
        </p:nvSpPr>
        <p:spPr>
          <a:xfrm>
            <a:off x="516890" y="494032"/>
            <a:ext cx="10063798" cy="538722"/>
          </a:xfrm>
        </p:spPr>
        <p:txBody>
          <a:bodyPr/>
          <a:lstStyle/>
          <a:p>
            <a:r>
              <a:rPr lang="en-US" altLang="zh-CN" dirty="0" smtClean="0"/>
              <a:t>C</a:t>
            </a:r>
            <a:r>
              <a:rPr altLang="zh-CN" dirty="0" smtClean="0"/>
              <a:t>ontrail</a:t>
            </a:r>
            <a:r>
              <a:rPr lang="zh-CN" altLang="en-US" dirty="0" smtClean="0"/>
              <a:t>功能</a:t>
            </a:r>
            <a:endParaRPr lang="en-US" dirty="0"/>
          </a:p>
        </p:txBody>
      </p:sp>
    </p:spTree>
    <p:extLst>
      <p:ext uri="{BB962C8B-B14F-4D97-AF65-F5344CB8AC3E}">
        <p14:creationId xmlns:p14="http://schemas.microsoft.com/office/powerpoint/2010/main" xmlns="" val="201010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526"/>
              </a:spcAft>
              <a:defRPr/>
            </a:pPr>
            <a:r>
              <a:rPr sz="3200" dirty="0" smtClean="0">
                <a:solidFill>
                  <a:schemeClr val="tx1"/>
                </a:solidFill>
              </a:rPr>
              <a:t>Contrail </a:t>
            </a:r>
            <a:r>
              <a:rPr lang="en-US" altLang="zh-CN" sz="3200" dirty="0" smtClean="0">
                <a:solidFill>
                  <a:schemeClr val="tx1"/>
                </a:solidFill>
              </a:rPr>
              <a:t>–</a:t>
            </a:r>
            <a:r>
              <a:rPr sz="3200" dirty="0" smtClean="0">
                <a:solidFill>
                  <a:schemeClr val="tx1"/>
                </a:solidFill>
              </a:rPr>
              <a:t> </a:t>
            </a:r>
            <a:r>
              <a:rPr lang="zh-CN" altLang="en-US" sz="3200" dirty="0" smtClean="0">
                <a:solidFill>
                  <a:schemeClr val="tx1"/>
                </a:solidFill>
              </a:rPr>
              <a:t>控制器和节点</a:t>
            </a:r>
            <a:endParaRPr sz="3200" dirty="0">
              <a:solidFill>
                <a:schemeClr val="tx1"/>
              </a:solidFill>
            </a:endParaRPr>
          </a:p>
        </p:txBody>
      </p:sp>
      <p:sp>
        <p:nvSpPr>
          <p:cNvPr id="60418" name="Rectangle 63"/>
          <p:cNvSpPr>
            <a:spLocks noChangeArrowheads="1"/>
          </p:cNvSpPr>
          <p:nvPr/>
        </p:nvSpPr>
        <p:spPr bwMode="auto">
          <a:xfrm>
            <a:off x="0" y="-169277"/>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59394" name="Rectangle 2"/>
          <p:cNvSpPr>
            <a:spLocks noChangeArrowheads="1"/>
          </p:cNvSpPr>
          <p:nvPr/>
        </p:nvSpPr>
        <p:spPr bwMode="auto">
          <a:xfrm>
            <a:off x="956310" y="2150269"/>
            <a:ext cx="2849880" cy="1495901"/>
          </a:xfrm>
          <a:prstGeom prst="rect">
            <a:avLst/>
          </a:prstGeom>
          <a:solidFill>
            <a:srgbClr val="95B3D7"/>
          </a:solidFill>
          <a:ln w="19050">
            <a:solidFill>
              <a:srgbClr val="000000"/>
            </a:solidFill>
            <a:miter lim="800000"/>
            <a:headEnd/>
            <a:tailEnd/>
          </a:ln>
        </p:spPr>
        <p:txBody>
          <a:bodyPr lIns="0" tIns="27432" rIns="0" bIns="0"/>
          <a:lstStyle/>
          <a:p>
            <a:pPr>
              <a:spcAft>
                <a:spcPts val="1000"/>
              </a:spcAft>
            </a:pPr>
            <a:r>
              <a:rPr lang="en-US" sz="900">
                <a:solidFill>
                  <a:srgbClr val="FFFFFF"/>
                </a:solidFill>
                <a:latin typeface="Calibri" charset="0"/>
                <a:cs typeface="Arial" charset="0"/>
              </a:rPr>
              <a:t>            Control Node   </a:t>
            </a:r>
            <a:endParaRPr lang="en-US">
              <a:cs typeface="Arial" charset="0"/>
            </a:endParaRPr>
          </a:p>
        </p:txBody>
      </p:sp>
      <p:sp>
        <p:nvSpPr>
          <p:cNvPr id="59395" name="Rectangle 3"/>
          <p:cNvSpPr>
            <a:spLocks noChangeArrowheads="1"/>
          </p:cNvSpPr>
          <p:nvPr/>
        </p:nvSpPr>
        <p:spPr bwMode="auto">
          <a:xfrm>
            <a:off x="2524126" y="2363153"/>
            <a:ext cx="996314" cy="1068705"/>
          </a:xfrm>
          <a:prstGeom prst="rect">
            <a:avLst/>
          </a:prstGeom>
          <a:solidFill>
            <a:srgbClr val="DBE5F1"/>
          </a:solidFill>
          <a:ln w="19050">
            <a:solidFill>
              <a:srgbClr val="000000"/>
            </a:solidFill>
            <a:miter lim="800000"/>
            <a:headEnd/>
            <a:tailEnd/>
          </a:ln>
        </p:spPr>
        <p:txBody>
          <a:bodyPr lIns="0" tIns="27432" rIns="0" bIns="0" anchor="ctr"/>
          <a:lstStyle/>
          <a:p>
            <a:pPr algn="ctr">
              <a:spcAft>
                <a:spcPts val="1000"/>
              </a:spcAft>
            </a:pPr>
            <a:r>
              <a:rPr lang="en-US" sz="900" dirty="0">
                <a:solidFill>
                  <a:srgbClr val="282828"/>
                </a:solidFill>
                <a:latin typeface="Times New Roman" charset="0"/>
                <a:cs typeface="Arial" charset="0"/>
              </a:rPr>
              <a:t/>
            </a:r>
            <a:br>
              <a:rPr lang="en-US" sz="900" dirty="0">
                <a:solidFill>
                  <a:srgbClr val="282828"/>
                </a:solidFill>
                <a:latin typeface="Times New Roman" charset="0"/>
                <a:cs typeface="Arial" charset="0"/>
              </a:rPr>
            </a:br>
            <a:r>
              <a:rPr lang="en-US" sz="900" dirty="0">
                <a:solidFill>
                  <a:srgbClr val="282828"/>
                </a:solidFill>
                <a:latin typeface="Calibri" charset="0"/>
                <a:cs typeface="Arial" charset="0"/>
              </a:rPr>
              <a:t>"BGP module"</a:t>
            </a:r>
            <a:br>
              <a:rPr lang="en-US" sz="900" dirty="0">
                <a:solidFill>
                  <a:srgbClr val="282828"/>
                </a:solidFill>
                <a:latin typeface="Calibri" charset="0"/>
                <a:cs typeface="Arial" charset="0"/>
              </a:rPr>
            </a:br>
            <a:endParaRPr lang="en-US" dirty="0">
              <a:solidFill>
                <a:srgbClr val="282828"/>
              </a:solidFill>
              <a:cs typeface="Arial" charset="0"/>
            </a:endParaRPr>
          </a:p>
        </p:txBody>
      </p:sp>
      <p:sp>
        <p:nvSpPr>
          <p:cNvPr id="59396" name="Rectangle 4"/>
          <p:cNvSpPr>
            <a:spLocks noChangeArrowheads="1"/>
          </p:cNvSpPr>
          <p:nvPr/>
        </p:nvSpPr>
        <p:spPr bwMode="auto">
          <a:xfrm>
            <a:off x="1099186" y="2897505"/>
            <a:ext cx="996314" cy="427197"/>
          </a:xfrm>
          <a:prstGeom prst="rect">
            <a:avLst/>
          </a:prstGeom>
          <a:solidFill>
            <a:srgbClr val="DBE5F1"/>
          </a:solidFill>
          <a:ln w="19050">
            <a:solidFill>
              <a:srgbClr val="000000"/>
            </a:solidFill>
            <a:miter lim="800000"/>
            <a:headEnd/>
            <a:tailEnd/>
          </a:ln>
        </p:spPr>
        <p:txBody>
          <a:bodyPr lIns="0" tIns="27432" rIns="0" bIns="0" anchor="ctr"/>
          <a:lstStyle/>
          <a:p>
            <a:pPr algn="ctr"/>
            <a:endParaRPr lang="en-US">
              <a:cs typeface="Arial" charset="0"/>
            </a:endParaRPr>
          </a:p>
        </p:txBody>
      </p:sp>
      <p:sp>
        <p:nvSpPr>
          <p:cNvPr id="59397" name="Rectangle 5"/>
          <p:cNvSpPr>
            <a:spLocks noChangeArrowheads="1"/>
          </p:cNvSpPr>
          <p:nvPr/>
        </p:nvSpPr>
        <p:spPr bwMode="auto">
          <a:xfrm>
            <a:off x="1240156" y="3004662"/>
            <a:ext cx="998220" cy="427196"/>
          </a:xfrm>
          <a:prstGeom prst="rect">
            <a:avLst/>
          </a:prstGeom>
          <a:solidFill>
            <a:srgbClr val="DBE5F1"/>
          </a:solidFill>
          <a:ln w="19050">
            <a:solidFill>
              <a:srgbClr val="000000"/>
            </a:solidFill>
            <a:miter lim="800000"/>
            <a:headEnd/>
            <a:tailEnd/>
          </a:ln>
        </p:spPr>
        <p:txBody>
          <a:bodyPr lIns="0" tIns="27432" rIns="0" bIns="0" anchor="ctr"/>
          <a:lstStyle/>
          <a:p>
            <a:pPr algn="ctr">
              <a:spcAft>
                <a:spcPts val="1000"/>
              </a:spcAft>
            </a:pPr>
            <a:r>
              <a:rPr lang="en-US" sz="900" dirty="0">
                <a:solidFill>
                  <a:srgbClr val="282828"/>
                </a:solidFill>
                <a:latin typeface="Times New Roman" charset="0"/>
                <a:cs typeface="Arial" charset="0"/>
              </a:rPr>
              <a:t/>
            </a:r>
            <a:br>
              <a:rPr lang="en-US" sz="900" dirty="0">
                <a:solidFill>
                  <a:srgbClr val="282828"/>
                </a:solidFill>
                <a:latin typeface="Times New Roman" charset="0"/>
                <a:cs typeface="Arial" charset="0"/>
              </a:rPr>
            </a:br>
            <a:r>
              <a:rPr lang="en-US" sz="900" dirty="0">
                <a:solidFill>
                  <a:srgbClr val="282828"/>
                </a:solidFill>
                <a:latin typeface="Calibri" charset="0"/>
                <a:cs typeface="Arial" charset="0"/>
              </a:rPr>
              <a:t>Proxies</a:t>
            </a:r>
            <a:endParaRPr lang="en-US" dirty="0">
              <a:solidFill>
                <a:srgbClr val="282828"/>
              </a:solidFill>
              <a:cs typeface="Arial" charset="0"/>
            </a:endParaRPr>
          </a:p>
        </p:txBody>
      </p:sp>
      <p:sp>
        <p:nvSpPr>
          <p:cNvPr id="59398" name="Rectangle 6"/>
          <p:cNvSpPr>
            <a:spLocks noChangeArrowheads="1"/>
          </p:cNvSpPr>
          <p:nvPr/>
        </p:nvSpPr>
        <p:spPr bwMode="auto">
          <a:xfrm>
            <a:off x="2665096" y="3111818"/>
            <a:ext cx="712470" cy="212884"/>
          </a:xfrm>
          <a:prstGeom prst="rect">
            <a:avLst/>
          </a:prstGeom>
          <a:solidFill>
            <a:srgbClr val="EEF2F8"/>
          </a:solidFill>
          <a:ln w="19050">
            <a:solidFill>
              <a:srgbClr val="000000"/>
            </a:solidFill>
            <a:miter lim="800000"/>
            <a:headEnd/>
            <a:tailEnd/>
          </a:ln>
        </p:spPr>
        <p:txBody>
          <a:bodyPr lIns="0" rIns="0" bIns="0" anchor="ctr"/>
          <a:lstStyle/>
          <a:p>
            <a:pPr algn="ctr">
              <a:spcAft>
                <a:spcPts val="1000"/>
              </a:spcAft>
            </a:pPr>
            <a:r>
              <a:rPr lang="en-US" sz="900" dirty="0">
                <a:solidFill>
                  <a:srgbClr val="282828"/>
                </a:solidFill>
                <a:latin typeface="Calibri" charset="0"/>
                <a:cs typeface="Arial" charset="0"/>
              </a:rPr>
              <a:t>XMPP</a:t>
            </a:r>
            <a:endParaRPr lang="en-US" dirty="0">
              <a:solidFill>
                <a:srgbClr val="282828"/>
              </a:solidFill>
              <a:cs typeface="Arial" charset="0"/>
            </a:endParaRPr>
          </a:p>
        </p:txBody>
      </p:sp>
      <p:cxnSp>
        <p:nvCxnSpPr>
          <p:cNvPr id="59399" name="AutoShape 7"/>
          <p:cNvCxnSpPr>
            <a:cxnSpLocks noChangeShapeType="1"/>
          </p:cNvCxnSpPr>
          <p:nvPr/>
        </p:nvCxnSpPr>
        <p:spPr bwMode="auto">
          <a:xfrm flipH="1">
            <a:off x="2249806" y="3218974"/>
            <a:ext cx="403860" cy="0"/>
          </a:xfrm>
          <a:prstGeom prst="straightConnector1">
            <a:avLst/>
          </a:prstGeom>
          <a:noFill/>
          <a:ln w="2857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59400" name="AutoShape 8"/>
          <p:cNvCxnSpPr>
            <a:cxnSpLocks noChangeShapeType="1"/>
            <a:endCxn id="52" idx="1"/>
          </p:cNvCxnSpPr>
          <p:nvPr/>
        </p:nvCxnSpPr>
        <p:spPr bwMode="auto">
          <a:xfrm>
            <a:off x="3518536" y="2897505"/>
            <a:ext cx="1179194" cy="590074"/>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59401" name="AutoShape 9"/>
          <p:cNvCxnSpPr>
            <a:cxnSpLocks noChangeShapeType="1"/>
          </p:cNvCxnSpPr>
          <p:nvPr/>
        </p:nvCxnSpPr>
        <p:spPr bwMode="auto">
          <a:xfrm flipH="1">
            <a:off x="2238376" y="3333274"/>
            <a:ext cx="782954" cy="731520"/>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59402" name="Rectangle 10"/>
          <p:cNvSpPr>
            <a:spLocks noChangeArrowheads="1"/>
          </p:cNvSpPr>
          <p:nvPr/>
        </p:nvSpPr>
        <p:spPr bwMode="auto">
          <a:xfrm>
            <a:off x="4650106" y="2567465"/>
            <a:ext cx="853440" cy="321468"/>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Control</a:t>
            </a:r>
            <a:br>
              <a:rPr lang="en-US" sz="900" dirty="0">
                <a:solidFill>
                  <a:srgbClr val="282828"/>
                </a:solidFill>
                <a:latin typeface="Calibri" charset="0"/>
                <a:cs typeface="Arial" charset="0"/>
              </a:rPr>
            </a:br>
            <a:r>
              <a:rPr lang="en-US" sz="900" dirty="0">
                <a:solidFill>
                  <a:srgbClr val="282828"/>
                </a:solidFill>
                <a:latin typeface="Calibri" charset="0"/>
                <a:cs typeface="Arial" charset="0"/>
              </a:rPr>
              <a:t> Node</a:t>
            </a:r>
            <a:endParaRPr lang="en-US" dirty="0">
              <a:solidFill>
                <a:srgbClr val="282828"/>
              </a:solidFill>
              <a:cs typeface="Arial" charset="0"/>
            </a:endParaRPr>
          </a:p>
        </p:txBody>
      </p:sp>
      <p:cxnSp>
        <p:nvCxnSpPr>
          <p:cNvPr id="59403" name="AutoShape 11"/>
          <p:cNvCxnSpPr>
            <a:cxnSpLocks noChangeShapeType="1"/>
            <a:endCxn id="59402" idx="1"/>
          </p:cNvCxnSpPr>
          <p:nvPr/>
        </p:nvCxnSpPr>
        <p:spPr bwMode="auto">
          <a:xfrm flipV="1">
            <a:off x="3531870" y="2727484"/>
            <a:ext cx="1118236" cy="170021"/>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59404" name="Rectangle 12"/>
          <p:cNvSpPr>
            <a:spLocks noChangeArrowheads="1"/>
          </p:cNvSpPr>
          <p:nvPr/>
        </p:nvSpPr>
        <p:spPr bwMode="auto">
          <a:xfrm>
            <a:off x="4661536" y="1713072"/>
            <a:ext cx="853440" cy="321468"/>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Control </a:t>
            </a:r>
            <a:r>
              <a:rPr lang="en-US" sz="900" dirty="0">
                <a:solidFill>
                  <a:srgbClr val="282828"/>
                </a:solidFill>
                <a:latin typeface="Times New Roman" charset="0"/>
                <a:cs typeface="Arial" charset="0"/>
              </a:rPr>
              <a:t/>
            </a:r>
            <a:br>
              <a:rPr lang="en-US" sz="900" dirty="0">
                <a:solidFill>
                  <a:srgbClr val="282828"/>
                </a:solidFill>
                <a:latin typeface="Times New Roman" charset="0"/>
                <a:cs typeface="Arial" charset="0"/>
              </a:rPr>
            </a:br>
            <a:r>
              <a:rPr lang="en-US" sz="900" dirty="0">
                <a:solidFill>
                  <a:srgbClr val="282828"/>
                </a:solidFill>
                <a:latin typeface="Calibri" charset="0"/>
                <a:cs typeface="Arial" charset="0"/>
              </a:rPr>
              <a:t>Node</a:t>
            </a:r>
            <a:endParaRPr lang="en-US" dirty="0">
              <a:solidFill>
                <a:srgbClr val="282828"/>
              </a:solidFill>
              <a:cs typeface="Arial" charset="0"/>
            </a:endParaRPr>
          </a:p>
        </p:txBody>
      </p:sp>
      <p:grpSp>
        <p:nvGrpSpPr>
          <p:cNvPr id="59405" name="Group 13"/>
          <p:cNvGrpSpPr>
            <a:grpSpLocks/>
          </p:cNvGrpSpPr>
          <p:nvPr/>
        </p:nvGrpSpPr>
        <p:grpSpPr bwMode="auto">
          <a:xfrm flipV="1">
            <a:off x="2790826" y="4139090"/>
            <a:ext cx="426720" cy="41433"/>
            <a:chOff x="6676" y="-449"/>
            <a:chExt cx="1309" cy="187"/>
          </a:xfrm>
        </p:grpSpPr>
        <p:sp>
          <p:nvSpPr>
            <p:cNvPr id="60461" name="Oval 14"/>
            <p:cNvSpPr>
              <a:spLocks noChangeArrowheads="1"/>
            </p:cNvSpPr>
            <p:nvPr/>
          </p:nvSpPr>
          <p:spPr bwMode="auto">
            <a:xfrm>
              <a:off x="6676"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62" name="Oval 15"/>
            <p:cNvSpPr>
              <a:spLocks noChangeArrowheads="1"/>
            </p:cNvSpPr>
            <p:nvPr/>
          </p:nvSpPr>
          <p:spPr bwMode="auto">
            <a:xfrm>
              <a:off x="7050"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63" name="Oval 16"/>
            <p:cNvSpPr>
              <a:spLocks noChangeArrowheads="1"/>
            </p:cNvSpPr>
            <p:nvPr/>
          </p:nvSpPr>
          <p:spPr bwMode="auto">
            <a:xfrm>
              <a:off x="7424"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64" name="Oval 17"/>
            <p:cNvSpPr>
              <a:spLocks noChangeArrowheads="1"/>
            </p:cNvSpPr>
            <p:nvPr/>
          </p:nvSpPr>
          <p:spPr bwMode="auto">
            <a:xfrm>
              <a:off x="7798"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grpSp>
      <p:grpSp>
        <p:nvGrpSpPr>
          <p:cNvPr id="59410" name="Group 18"/>
          <p:cNvGrpSpPr>
            <a:grpSpLocks/>
          </p:cNvGrpSpPr>
          <p:nvPr/>
        </p:nvGrpSpPr>
        <p:grpSpPr bwMode="auto">
          <a:xfrm rot="5393606" flipV="1">
            <a:off x="4901566" y="2275047"/>
            <a:ext cx="320040" cy="53340"/>
            <a:chOff x="6676" y="-449"/>
            <a:chExt cx="1309" cy="187"/>
          </a:xfrm>
        </p:grpSpPr>
        <p:sp>
          <p:nvSpPr>
            <p:cNvPr id="60457" name="Oval 19"/>
            <p:cNvSpPr>
              <a:spLocks noChangeArrowheads="1"/>
            </p:cNvSpPr>
            <p:nvPr/>
          </p:nvSpPr>
          <p:spPr bwMode="auto">
            <a:xfrm>
              <a:off x="6676"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58" name="Oval 20"/>
            <p:cNvSpPr>
              <a:spLocks noChangeArrowheads="1"/>
            </p:cNvSpPr>
            <p:nvPr/>
          </p:nvSpPr>
          <p:spPr bwMode="auto">
            <a:xfrm>
              <a:off x="7050"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59" name="Oval 21"/>
            <p:cNvSpPr>
              <a:spLocks noChangeArrowheads="1"/>
            </p:cNvSpPr>
            <p:nvPr/>
          </p:nvSpPr>
          <p:spPr bwMode="auto">
            <a:xfrm>
              <a:off x="7424"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sp>
          <p:nvSpPr>
            <p:cNvPr id="60460" name="Oval 22"/>
            <p:cNvSpPr>
              <a:spLocks noChangeArrowheads="1"/>
            </p:cNvSpPr>
            <p:nvPr/>
          </p:nvSpPr>
          <p:spPr bwMode="auto">
            <a:xfrm>
              <a:off x="7798" y="-449"/>
              <a:ext cx="187" cy="187"/>
            </a:xfrm>
            <a:prstGeom prst="ellipse">
              <a:avLst/>
            </a:prstGeom>
            <a:solidFill>
              <a:srgbClr val="000000"/>
            </a:solidFill>
            <a:ln w="28575">
              <a:solidFill>
                <a:schemeClr val="accent4"/>
              </a:solidFill>
              <a:round/>
              <a:headEnd/>
              <a:tailEnd/>
            </a:ln>
            <a:extLst/>
          </p:spPr>
          <p:txBody>
            <a:bodyPr anchor="ctr"/>
            <a:lstStyle/>
            <a:p>
              <a:endParaRPr lang="en-US"/>
            </a:p>
          </p:txBody>
        </p:sp>
      </p:grpSp>
      <p:sp>
        <p:nvSpPr>
          <p:cNvPr id="59415" name="Rectangle 23"/>
          <p:cNvSpPr>
            <a:spLocks noChangeArrowheads="1"/>
          </p:cNvSpPr>
          <p:nvPr/>
        </p:nvSpPr>
        <p:spPr bwMode="auto">
          <a:xfrm>
            <a:off x="1811656" y="4073367"/>
            <a:ext cx="853440" cy="321468"/>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Compute Node</a:t>
            </a:r>
            <a:endParaRPr lang="en-US" dirty="0">
              <a:solidFill>
                <a:srgbClr val="282828"/>
              </a:solidFill>
              <a:cs typeface="Arial" charset="0"/>
            </a:endParaRPr>
          </a:p>
        </p:txBody>
      </p:sp>
      <p:sp>
        <p:nvSpPr>
          <p:cNvPr id="59416" name="Rectangle 24"/>
          <p:cNvSpPr>
            <a:spLocks noChangeArrowheads="1"/>
          </p:cNvSpPr>
          <p:nvPr/>
        </p:nvSpPr>
        <p:spPr bwMode="auto">
          <a:xfrm>
            <a:off x="3379470" y="4073367"/>
            <a:ext cx="855346" cy="321468"/>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Compute Node</a:t>
            </a:r>
            <a:endParaRPr lang="en-US" dirty="0">
              <a:solidFill>
                <a:srgbClr val="282828"/>
              </a:solidFill>
              <a:cs typeface="Arial" charset="0"/>
            </a:endParaRPr>
          </a:p>
        </p:txBody>
      </p:sp>
      <p:cxnSp>
        <p:nvCxnSpPr>
          <p:cNvPr id="59417" name="AutoShape 25"/>
          <p:cNvCxnSpPr>
            <a:cxnSpLocks noChangeShapeType="1"/>
          </p:cNvCxnSpPr>
          <p:nvPr/>
        </p:nvCxnSpPr>
        <p:spPr bwMode="auto">
          <a:xfrm>
            <a:off x="3021330" y="3333274"/>
            <a:ext cx="784860" cy="731520"/>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nvGrpSpPr>
          <p:cNvPr id="59418" name="Group 26"/>
          <p:cNvGrpSpPr>
            <a:grpSpLocks/>
          </p:cNvGrpSpPr>
          <p:nvPr/>
        </p:nvGrpSpPr>
        <p:grpSpPr bwMode="auto">
          <a:xfrm flipV="1">
            <a:off x="2790826" y="1360170"/>
            <a:ext cx="426720" cy="41434"/>
            <a:chOff x="6676" y="-449"/>
            <a:chExt cx="1309" cy="187"/>
          </a:xfrm>
        </p:grpSpPr>
        <p:sp>
          <p:nvSpPr>
            <p:cNvPr id="60453" name="Oval 27"/>
            <p:cNvSpPr>
              <a:spLocks noChangeArrowheads="1"/>
            </p:cNvSpPr>
            <p:nvPr/>
          </p:nvSpPr>
          <p:spPr bwMode="auto">
            <a:xfrm>
              <a:off x="6676" y="-449"/>
              <a:ext cx="187" cy="187"/>
            </a:xfrm>
            <a:prstGeom prst="ellipse">
              <a:avLst/>
            </a:prstGeom>
            <a:solidFill>
              <a:srgbClr val="000000"/>
            </a:solidFill>
            <a:ln w="28575">
              <a:solidFill>
                <a:schemeClr val="accent4"/>
              </a:solidFill>
              <a:round/>
              <a:headEnd/>
              <a:tailEnd/>
            </a:ln>
            <a:extLst/>
          </p:spPr>
          <p:txBody>
            <a:bodyPr anchor="ctr"/>
            <a:lstStyle/>
            <a:p>
              <a:endParaRPr lang="en-US">
                <a:solidFill>
                  <a:schemeClr val="accent4"/>
                </a:solidFill>
              </a:endParaRPr>
            </a:p>
          </p:txBody>
        </p:sp>
        <p:sp>
          <p:nvSpPr>
            <p:cNvPr id="60454" name="Oval 28"/>
            <p:cNvSpPr>
              <a:spLocks noChangeArrowheads="1"/>
            </p:cNvSpPr>
            <p:nvPr/>
          </p:nvSpPr>
          <p:spPr bwMode="auto">
            <a:xfrm>
              <a:off x="7050" y="-449"/>
              <a:ext cx="187" cy="187"/>
            </a:xfrm>
            <a:prstGeom prst="ellipse">
              <a:avLst/>
            </a:prstGeom>
            <a:solidFill>
              <a:srgbClr val="000000"/>
            </a:solidFill>
            <a:ln w="28575">
              <a:solidFill>
                <a:schemeClr val="accent4"/>
              </a:solidFill>
              <a:round/>
              <a:headEnd/>
              <a:tailEnd/>
            </a:ln>
            <a:extLst/>
          </p:spPr>
          <p:txBody>
            <a:bodyPr anchor="ctr"/>
            <a:lstStyle/>
            <a:p>
              <a:endParaRPr lang="en-US">
                <a:solidFill>
                  <a:schemeClr val="accent4"/>
                </a:solidFill>
              </a:endParaRPr>
            </a:p>
          </p:txBody>
        </p:sp>
        <p:sp>
          <p:nvSpPr>
            <p:cNvPr id="60455" name="Oval 29"/>
            <p:cNvSpPr>
              <a:spLocks noChangeArrowheads="1"/>
            </p:cNvSpPr>
            <p:nvPr/>
          </p:nvSpPr>
          <p:spPr bwMode="auto">
            <a:xfrm>
              <a:off x="7424" y="-449"/>
              <a:ext cx="187" cy="187"/>
            </a:xfrm>
            <a:prstGeom prst="ellipse">
              <a:avLst/>
            </a:prstGeom>
            <a:solidFill>
              <a:srgbClr val="000000"/>
            </a:solidFill>
            <a:ln w="28575">
              <a:solidFill>
                <a:schemeClr val="accent4"/>
              </a:solidFill>
              <a:round/>
              <a:headEnd/>
              <a:tailEnd/>
            </a:ln>
            <a:extLst/>
          </p:spPr>
          <p:txBody>
            <a:bodyPr anchor="ctr"/>
            <a:lstStyle/>
            <a:p>
              <a:endParaRPr lang="en-US">
                <a:solidFill>
                  <a:schemeClr val="accent4"/>
                </a:solidFill>
              </a:endParaRPr>
            </a:p>
          </p:txBody>
        </p:sp>
        <p:sp>
          <p:nvSpPr>
            <p:cNvPr id="60456" name="Oval 30"/>
            <p:cNvSpPr>
              <a:spLocks noChangeArrowheads="1"/>
            </p:cNvSpPr>
            <p:nvPr/>
          </p:nvSpPr>
          <p:spPr bwMode="auto">
            <a:xfrm>
              <a:off x="7798" y="-449"/>
              <a:ext cx="187" cy="187"/>
            </a:xfrm>
            <a:prstGeom prst="ellipse">
              <a:avLst/>
            </a:prstGeom>
            <a:solidFill>
              <a:srgbClr val="000000"/>
            </a:solidFill>
            <a:ln w="28575">
              <a:solidFill>
                <a:schemeClr val="accent4"/>
              </a:solidFill>
              <a:round/>
              <a:headEnd/>
              <a:tailEnd/>
            </a:ln>
            <a:extLst/>
          </p:spPr>
          <p:txBody>
            <a:bodyPr anchor="ctr"/>
            <a:lstStyle/>
            <a:p>
              <a:endParaRPr lang="en-US">
                <a:solidFill>
                  <a:schemeClr val="accent4"/>
                </a:solidFill>
              </a:endParaRPr>
            </a:p>
          </p:txBody>
        </p:sp>
      </p:grpSp>
      <p:sp>
        <p:nvSpPr>
          <p:cNvPr id="59423" name="Rectangle 31"/>
          <p:cNvSpPr>
            <a:spLocks noChangeArrowheads="1"/>
          </p:cNvSpPr>
          <p:nvPr/>
        </p:nvSpPr>
        <p:spPr bwMode="auto">
          <a:xfrm>
            <a:off x="1811656" y="1294448"/>
            <a:ext cx="853440" cy="321469"/>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chemeClr val="bg1"/>
                </a:solidFill>
                <a:latin typeface="Calibri" charset="0"/>
                <a:cs typeface="Arial" charset="0"/>
              </a:rPr>
              <a:t>Configuration Node</a:t>
            </a:r>
            <a:endParaRPr lang="en-US" dirty="0">
              <a:solidFill>
                <a:schemeClr val="bg1"/>
              </a:solidFill>
              <a:cs typeface="Arial" charset="0"/>
            </a:endParaRPr>
          </a:p>
        </p:txBody>
      </p:sp>
      <p:sp>
        <p:nvSpPr>
          <p:cNvPr id="59424" name="Rectangle 32"/>
          <p:cNvSpPr>
            <a:spLocks noChangeArrowheads="1"/>
          </p:cNvSpPr>
          <p:nvPr/>
        </p:nvSpPr>
        <p:spPr bwMode="auto">
          <a:xfrm>
            <a:off x="3379470" y="1294448"/>
            <a:ext cx="855346" cy="321469"/>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Configuration Node</a:t>
            </a:r>
            <a:endParaRPr lang="en-US" dirty="0">
              <a:solidFill>
                <a:srgbClr val="282828"/>
              </a:solidFill>
              <a:cs typeface="Arial" charset="0"/>
            </a:endParaRPr>
          </a:p>
        </p:txBody>
      </p:sp>
      <p:cxnSp>
        <p:nvCxnSpPr>
          <p:cNvPr id="59425" name="AutoShape 33"/>
          <p:cNvCxnSpPr>
            <a:cxnSpLocks noChangeShapeType="1"/>
          </p:cNvCxnSpPr>
          <p:nvPr/>
        </p:nvCxnSpPr>
        <p:spPr bwMode="auto">
          <a:xfrm>
            <a:off x="2238376" y="1624489"/>
            <a:ext cx="784860" cy="837248"/>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59426" name="AutoShape 34"/>
          <p:cNvCxnSpPr>
            <a:cxnSpLocks noChangeShapeType="1"/>
          </p:cNvCxnSpPr>
          <p:nvPr/>
        </p:nvCxnSpPr>
        <p:spPr bwMode="auto">
          <a:xfrm flipH="1">
            <a:off x="3023236" y="1624489"/>
            <a:ext cx="782954" cy="837248"/>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59427" name="Rectangle 35"/>
          <p:cNvSpPr>
            <a:spLocks noChangeArrowheads="1"/>
          </p:cNvSpPr>
          <p:nvPr/>
        </p:nvSpPr>
        <p:spPr bwMode="auto">
          <a:xfrm>
            <a:off x="3539490" y="1840230"/>
            <a:ext cx="569596"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lstStyle/>
          <a:p>
            <a:pPr algn="ctr">
              <a:spcAft>
                <a:spcPts val="1000"/>
              </a:spcAft>
            </a:pPr>
            <a:r>
              <a:rPr lang="en-US" sz="900">
                <a:latin typeface="Calibri" charset="0"/>
                <a:cs typeface="Arial" charset="0"/>
              </a:rPr>
              <a:t>IF-MAP</a:t>
            </a:r>
            <a:endParaRPr lang="en-US">
              <a:cs typeface="Arial" charset="0"/>
            </a:endParaRPr>
          </a:p>
        </p:txBody>
      </p:sp>
      <p:sp>
        <p:nvSpPr>
          <p:cNvPr id="59428" name="Oval 36"/>
          <p:cNvSpPr>
            <a:spLocks noChangeArrowheads="1"/>
          </p:cNvSpPr>
          <p:nvPr/>
        </p:nvSpPr>
        <p:spPr bwMode="auto">
          <a:xfrm>
            <a:off x="2381250" y="1833087"/>
            <a:ext cx="1289686" cy="107156"/>
          </a:xfrm>
          <a:prstGeom prst="ellipse">
            <a:avLst/>
          </a:prstGeom>
          <a:noFill/>
          <a:ln w="12700">
            <a:solidFill>
              <a:schemeClr val="accent4"/>
            </a:solidFill>
            <a:prstDash val="sysDot"/>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59430" name="Rectangle 38"/>
          <p:cNvSpPr>
            <a:spLocks noChangeArrowheads="1"/>
          </p:cNvSpPr>
          <p:nvPr/>
        </p:nvSpPr>
        <p:spPr bwMode="auto">
          <a:xfrm>
            <a:off x="3543300" y="3617595"/>
            <a:ext cx="569596" cy="212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lstStyle/>
          <a:p>
            <a:pPr algn="ctr">
              <a:spcAft>
                <a:spcPts val="1000"/>
              </a:spcAft>
            </a:pPr>
            <a:r>
              <a:rPr lang="en-US" sz="900">
                <a:latin typeface="Calibri" charset="0"/>
                <a:cs typeface="Arial" charset="0"/>
              </a:rPr>
              <a:t>XMPP</a:t>
            </a:r>
            <a:endParaRPr lang="en-US">
              <a:cs typeface="Arial" charset="0"/>
            </a:endParaRPr>
          </a:p>
        </p:txBody>
      </p:sp>
      <p:sp>
        <p:nvSpPr>
          <p:cNvPr id="59431" name="Oval 39"/>
          <p:cNvSpPr>
            <a:spLocks noChangeArrowheads="1"/>
          </p:cNvSpPr>
          <p:nvPr/>
        </p:nvSpPr>
        <p:spPr bwMode="auto">
          <a:xfrm>
            <a:off x="2381250" y="3757613"/>
            <a:ext cx="1289686" cy="107157"/>
          </a:xfrm>
          <a:prstGeom prst="ellipse">
            <a:avLst/>
          </a:prstGeom>
          <a:noFill/>
          <a:ln w="12700">
            <a:solidFill>
              <a:schemeClr val="accent4"/>
            </a:solidFill>
            <a:prstDash val="sysDot"/>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59433" name="Oval 41"/>
          <p:cNvSpPr>
            <a:spLocks noChangeArrowheads="1"/>
          </p:cNvSpPr>
          <p:nvPr/>
        </p:nvSpPr>
        <p:spPr bwMode="auto">
          <a:xfrm rot="5400000">
            <a:off x="3417095" y="2777491"/>
            <a:ext cx="1494473" cy="240030"/>
          </a:xfrm>
          <a:prstGeom prst="ellipse">
            <a:avLst/>
          </a:prstGeom>
          <a:noFill/>
          <a:ln w="12700">
            <a:solidFill>
              <a:schemeClr val="accent4"/>
            </a:solidFill>
            <a:prstDash val="sysDot"/>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59435" name="Rectangle 43"/>
          <p:cNvSpPr>
            <a:spLocks noChangeArrowheads="1"/>
          </p:cNvSpPr>
          <p:nvPr/>
        </p:nvSpPr>
        <p:spPr bwMode="auto">
          <a:xfrm>
            <a:off x="4137660" y="2328863"/>
            <a:ext cx="569596"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lstStyle/>
          <a:p>
            <a:pPr algn="ctr">
              <a:spcAft>
                <a:spcPts val="1000"/>
              </a:spcAft>
            </a:pPr>
            <a:r>
              <a:rPr lang="en-US" sz="900">
                <a:latin typeface="Calibri" charset="0"/>
                <a:cs typeface="Arial" charset="0"/>
              </a:rPr>
              <a:t>IBGP</a:t>
            </a:r>
            <a:endParaRPr lang="en-US">
              <a:cs typeface="Arial" charset="0"/>
            </a:endParaRPr>
          </a:p>
        </p:txBody>
      </p:sp>
      <p:sp>
        <p:nvSpPr>
          <p:cNvPr id="59436" name="Rectangle 44"/>
          <p:cNvSpPr>
            <a:spLocks noChangeArrowheads="1"/>
          </p:cNvSpPr>
          <p:nvPr/>
        </p:nvSpPr>
        <p:spPr bwMode="auto">
          <a:xfrm>
            <a:off x="2665096" y="2451735"/>
            <a:ext cx="714374" cy="317183"/>
          </a:xfrm>
          <a:prstGeom prst="rect">
            <a:avLst/>
          </a:prstGeom>
          <a:solidFill>
            <a:srgbClr val="EEF2F8"/>
          </a:solidFill>
          <a:ln w="19050">
            <a:solidFill>
              <a:srgbClr val="000000"/>
            </a:solidFill>
            <a:miter lim="800000"/>
            <a:headEnd/>
            <a:tailEnd/>
          </a:ln>
        </p:spPr>
        <p:txBody>
          <a:bodyPr lIns="0" rIns="0" bIns="0" anchor="ctr"/>
          <a:lstStyle/>
          <a:p>
            <a:pPr algn="ctr">
              <a:spcAft>
                <a:spcPts val="1000"/>
              </a:spcAft>
            </a:pPr>
            <a:r>
              <a:rPr lang="en-US" sz="900" dirty="0">
                <a:solidFill>
                  <a:srgbClr val="282828"/>
                </a:solidFill>
                <a:latin typeface="Calibri" charset="0"/>
                <a:cs typeface="Arial" charset="0"/>
              </a:rPr>
              <a:t>IF-MAP Client</a:t>
            </a:r>
          </a:p>
        </p:txBody>
      </p:sp>
      <p:sp>
        <p:nvSpPr>
          <p:cNvPr id="47" name="TextBox 46"/>
          <p:cNvSpPr txBox="1"/>
          <p:nvPr/>
        </p:nvSpPr>
        <p:spPr>
          <a:xfrm>
            <a:off x="5712031" y="1277303"/>
            <a:ext cx="5047013" cy="2862322"/>
          </a:xfrm>
          <a:prstGeom prst="rect">
            <a:avLst/>
          </a:prstGeom>
          <a:noFill/>
        </p:spPr>
        <p:txBody>
          <a:bodyPr wrap="square">
            <a:spAutoFit/>
          </a:bodyPr>
          <a:lstStyle/>
          <a:p>
            <a:pPr marL="285750" indent="-285750" fontAlgn="auto">
              <a:spcBef>
                <a:spcPts val="0"/>
              </a:spcBef>
              <a:spcAft>
                <a:spcPts val="0"/>
              </a:spcAft>
              <a:buFont typeface="Arial"/>
              <a:buChar char="•"/>
              <a:defRPr/>
            </a:pPr>
            <a:r>
              <a:rPr lang="zh-CN" altLang="en-US" sz="1800" b="1" dirty="0" smtClean="0">
                <a:latin typeface="+mn-lt"/>
                <a:ea typeface="+mn-ea"/>
                <a:cs typeface="+mn-cs"/>
              </a:rPr>
              <a:t>控制器和节点之间可以实现控制和转发分离</a:t>
            </a:r>
            <a:r>
              <a:rPr lang="en-US" sz="1800" b="1" dirty="0" smtClean="0">
                <a:latin typeface="+mn-lt"/>
                <a:ea typeface="+mn-ea"/>
                <a:cs typeface="+mn-cs"/>
              </a:rPr>
              <a:t> </a:t>
            </a:r>
          </a:p>
          <a:p>
            <a:pPr marL="228600" indent="-228600" fontAlgn="auto">
              <a:spcBef>
                <a:spcPts val="0"/>
              </a:spcBef>
              <a:spcAft>
                <a:spcPts val="0"/>
              </a:spcAft>
              <a:buFont typeface="Arial"/>
              <a:buChar char="•"/>
              <a:defRPr/>
            </a:pPr>
            <a:endParaRPr lang="en-US" sz="1800" b="1" dirty="0">
              <a:latin typeface="+mn-lt"/>
              <a:ea typeface="+mn-ea"/>
              <a:cs typeface="+mn-cs"/>
            </a:endParaRPr>
          </a:p>
          <a:p>
            <a:pPr marL="285750" indent="-285750" fontAlgn="auto">
              <a:spcBef>
                <a:spcPts val="0"/>
              </a:spcBef>
              <a:spcAft>
                <a:spcPts val="0"/>
              </a:spcAft>
              <a:buFont typeface="Arial"/>
              <a:buChar char="•"/>
              <a:defRPr/>
            </a:pPr>
            <a:r>
              <a:rPr lang="zh-CN" altLang="en-US" sz="1800" b="1" dirty="0" smtClean="0">
                <a:latin typeface="+mn-lt"/>
                <a:ea typeface="+mn-ea"/>
                <a:cs typeface="+mn-cs"/>
              </a:rPr>
              <a:t>控制器可以控制多个节点，包括路由器和</a:t>
            </a:r>
            <a:r>
              <a:rPr lang="en-US" altLang="zh-CN" sz="1800" b="1" dirty="0" smtClean="0">
                <a:latin typeface="+mn-lt"/>
                <a:ea typeface="+mn-ea"/>
                <a:cs typeface="+mn-cs"/>
              </a:rPr>
              <a:t>compute node</a:t>
            </a:r>
            <a:endParaRPr lang="en-US" sz="1800" b="1" dirty="0">
              <a:latin typeface="+mn-lt"/>
              <a:ea typeface="+mn-ea"/>
              <a:cs typeface="+mn-cs"/>
            </a:endParaRPr>
          </a:p>
          <a:p>
            <a:pPr marL="228600" indent="-228600" fontAlgn="auto">
              <a:spcBef>
                <a:spcPts val="0"/>
              </a:spcBef>
              <a:spcAft>
                <a:spcPts val="0"/>
              </a:spcAft>
              <a:buFont typeface="Arial"/>
              <a:buChar char="•"/>
              <a:defRPr/>
            </a:pPr>
            <a:endParaRPr lang="en-US" sz="1800" b="1" dirty="0">
              <a:latin typeface="+mn-lt"/>
              <a:ea typeface="+mn-ea"/>
              <a:cs typeface="+mn-cs"/>
            </a:endParaRPr>
          </a:p>
          <a:p>
            <a:pPr marL="285750" indent="-285750" fontAlgn="auto">
              <a:spcBef>
                <a:spcPts val="0"/>
              </a:spcBef>
              <a:spcAft>
                <a:spcPts val="0"/>
              </a:spcAft>
              <a:buFont typeface="Arial"/>
              <a:buChar char="•"/>
              <a:defRPr/>
            </a:pPr>
            <a:r>
              <a:rPr lang="zh-CN" altLang="en-US" sz="1800" b="1" dirty="0" smtClean="0">
                <a:latin typeface="+mn-lt"/>
                <a:ea typeface="+mn-ea"/>
                <a:cs typeface="+mn-cs"/>
              </a:rPr>
              <a:t>控制层面通过</a:t>
            </a:r>
            <a:r>
              <a:rPr lang="en-US" altLang="zh-CN" sz="1800" b="1" dirty="0" smtClean="0">
                <a:latin typeface="+mn-lt"/>
                <a:ea typeface="+mn-ea"/>
                <a:cs typeface="+mn-cs"/>
              </a:rPr>
              <a:t>BGP</a:t>
            </a:r>
            <a:r>
              <a:rPr lang="zh-CN" altLang="en-US" sz="1800" b="1" dirty="0" smtClean="0">
                <a:latin typeface="+mn-lt"/>
                <a:ea typeface="+mn-ea"/>
                <a:cs typeface="+mn-cs"/>
              </a:rPr>
              <a:t>协议实现路由控制</a:t>
            </a:r>
            <a:endParaRPr lang="en-US" sz="1800" b="1" dirty="0">
              <a:latin typeface="+mn-lt"/>
              <a:ea typeface="+mn-ea"/>
              <a:cs typeface="+mn-cs"/>
            </a:endParaRPr>
          </a:p>
          <a:p>
            <a:pPr fontAlgn="auto">
              <a:spcBef>
                <a:spcPts val="0"/>
              </a:spcBef>
              <a:spcAft>
                <a:spcPts val="0"/>
              </a:spcAft>
              <a:defRPr/>
            </a:pPr>
            <a:endParaRPr lang="en-US" sz="1800" b="1" dirty="0">
              <a:latin typeface="+mn-lt"/>
              <a:ea typeface="+mn-ea"/>
              <a:cs typeface="+mn-cs"/>
            </a:endParaRPr>
          </a:p>
          <a:p>
            <a:pPr marL="285750" indent="-285750" fontAlgn="auto">
              <a:spcBef>
                <a:spcPts val="0"/>
              </a:spcBef>
              <a:spcAft>
                <a:spcPts val="0"/>
              </a:spcAft>
              <a:buFont typeface="Arial"/>
              <a:buChar char="•"/>
              <a:defRPr/>
            </a:pPr>
            <a:r>
              <a:rPr lang="zh-CN" altLang="en-US" sz="1800" b="1" dirty="0" smtClean="0">
                <a:latin typeface="+mn-lt"/>
                <a:ea typeface="+mn-ea"/>
                <a:cs typeface="+mn-cs"/>
              </a:rPr>
              <a:t>转发点通过动态的</a:t>
            </a:r>
            <a:r>
              <a:rPr lang="en-US" altLang="zh-CN" sz="1800" b="1" dirty="0" smtClean="0">
                <a:latin typeface="+mn-lt"/>
                <a:ea typeface="+mn-ea"/>
                <a:cs typeface="+mn-cs"/>
              </a:rPr>
              <a:t>GRE</a:t>
            </a:r>
            <a:r>
              <a:rPr lang="zh-CN" altLang="en-US" sz="1800" b="1" dirty="0" smtClean="0">
                <a:latin typeface="+mn-lt"/>
                <a:ea typeface="+mn-ea"/>
                <a:cs typeface="+mn-cs"/>
              </a:rPr>
              <a:t>的隧道转发数据</a:t>
            </a:r>
            <a:endParaRPr lang="en-US" sz="1800" b="1" dirty="0">
              <a:latin typeface="+mn-lt"/>
              <a:ea typeface="+mn-ea"/>
              <a:cs typeface="+mn-cs"/>
            </a:endParaRPr>
          </a:p>
          <a:p>
            <a:pPr marL="171450" indent="-171450" fontAlgn="auto">
              <a:spcBef>
                <a:spcPts val="0"/>
              </a:spcBef>
              <a:spcAft>
                <a:spcPts val="0"/>
              </a:spcAft>
              <a:buFont typeface="Arial"/>
              <a:buChar char="•"/>
              <a:defRPr/>
            </a:pPr>
            <a:endParaRPr lang="en-US" sz="1800" b="1" dirty="0" smtClean="0">
              <a:latin typeface="+mn-lt"/>
              <a:ea typeface="+mn-ea"/>
              <a:cs typeface="+mn-cs"/>
            </a:endParaRPr>
          </a:p>
          <a:p>
            <a:pPr marL="285750" indent="-285750" fontAlgn="auto">
              <a:spcBef>
                <a:spcPts val="0"/>
              </a:spcBef>
              <a:spcAft>
                <a:spcPts val="0"/>
              </a:spcAft>
              <a:buFont typeface="Arial"/>
              <a:buChar char="•"/>
              <a:defRPr/>
            </a:pPr>
            <a:r>
              <a:rPr lang="zh-CN" altLang="en-US" sz="1800" b="1" dirty="0" smtClean="0">
                <a:latin typeface="+mn-lt"/>
                <a:ea typeface="+mn-ea"/>
                <a:cs typeface="+mn-cs"/>
              </a:rPr>
              <a:t>物理拓扑和交换机对于用户是透明的</a:t>
            </a:r>
            <a:endParaRPr lang="en-US" sz="1800" b="1" dirty="0">
              <a:latin typeface="+mn-lt"/>
              <a:ea typeface="+mn-ea"/>
              <a:cs typeface="+mn-cs"/>
            </a:endParaRPr>
          </a:p>
        </p:txBody>
      </p:sp>
      <p:cxnSp>
        <p:nvCxnSpPr>
          <p:cNvPr id="49" name="AutoShape 11"/>
          <p:cNvCxnSpPr>
            <a:cxnSpLocks noChangeShapeType="1"/>
            <a:stCxn id="59395" idx="3"/>
            <a:endCxn id="59404" idx="1"/>
          </p:cNvCxnSpPr>
          <p:nvPr/>
        </p:nvCxnSpPr>
        <p:spPr bwMode="auto">
          <a:xfrm flipV="1">
            <a:off x="3520440" y="1873092"/>
            <a:ext cx="1141096" cy="1024413"/>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52" name="Rectangle 10"/>
          <p:cNvSpPr>
            <a:spLocks noChangeArrowheads="1"/>
          </p:cNvSpPr>
          <p:nvPr/>
        </p:nvSpPr>
        <p:spPr bwMode="auto">
          <a:xfrm>
            <a:off x="4697730" y="3326130"/>
            <a:ext cx="853440" cy="321469"/>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Gateway</a:t>
            </a:r>
            <a:br>
              <a:rPr lang="en-US" sz="900" dirty="0">
                <a:solidFill>
                  <a:srgbClr val="282828"/>
                </a:solidFill>
                <a:latin typeface="Calibri" charset="0"/>
                <a:cs typeface="Arial" charset="0"/>
              </a:rPr>
            </a:br>
            <a:r>
              <a:rPr lang="en-US" sz="900" dirty="0">
                <a:solidFill>
                  <a:srgbClr val="282828"/>
                </a:solidFill>
                <a:latin typeface="Calibri" charset="0"/>
                <a:cs typeface="Arial" charset="0"/>
              </a:rPr>
              <a:t> Routers</a:t>
            </a:r>
            <a:endParaRPr lang="en-US" dirty="0">
              <a:solidFill>
                <a:srgbClr val="282828"/>
              </a:solidFill>
              <a:cs typeface="Arial" charset="0"/>
            </a:endParaRPr>
          </a:p>
        </p:txBody>
      </p:sp>
      <p:cxnSp>
        <p:nvCxnSpPr>
          <p:cNvPr id="54" name="AutoShape 25"/>
          <p:cNvCxnSpPr>
            <a:cxnSpLocks noChangeShapeType="1"/>
            <a:stCxn id="59402" idx="2"/>
            <a:endCxn id="59416" idx="0"/>
          </p:cNvCxnSpPr>
          <p:nvPr/>
        </p:nvCxnSpPr>
        <p:spPr bwMode="auto">
          <a:xfrm flipH="1">
            <a:off x="3808096" y="2888933"/>
            <a:ext cx="1268730" cy="1184434"/>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57" name="Rectangle 10"/>
          <p:cNvSpPr>
            <a:spLocks noChangeArrowheads="1"/>
          </p:cNvSpPr>
          <p:nvPr/>
        </p:nvSpPr>
        <p:spPr bwMode="auto">
          <a:xfrm>
            <a:off x="4714876" y="3814763"/>
            <a:ext cx="853440" cy="321469"/>
          </a:xfrm>
          <a:prstGeom prst="rect">
            <a:avLst/>
          </a:prstGeom>
          <a:solidFill>
            <a:srgbClr val="95B3D7"/>
          </a:solidFill>
          <a:ln w="19050">
            <a:solidFill>
              <a:srgbClr val="000000"/>
            </a:solidFill>
            <a:miter lim="800000"/>
            <a:headEnd/>
            <a:tailEnd/>
          </a:ln>
        </p:spPr>
        <p:txBody>
          <a:bodyPr lIns="0" tIns="27432" rIns="0" bIns="0"/>
          <a:lstStyle/>
          <a:p>
            <a:pPr algn="ctr">
              <a:spcAft>
                <a:spcPts val="1000"/>
              </a:spcAft>
            </a:pPr>
            <a:r>
              <a:rPr lang="en-US" sz="900" dirty="0">
                <a:solidFill>
                  <a:srgbClr val="282828"/>
                </a:solidFill>
                <a:latin typeface="Calibri" charset="0"/>
                <a:cs typeface="Arial" charset="0"/>
              </a:rPr>
              <a:t>Service    Nodes</a:t>
            </a:r>
            <a:endParaRPr lang="en-US" dirty="0">
              <a:solidFill>
                <a:srgbClr val="282828"/>
              </a:solidFill>
              <a:cs typeface="Arial" charset="0"/>
            </a:endParaRPr>
          </a:p>
        </p:txBody>
      </p:sp>
      <p:cxnSp>
        <p:nvCxnSpPr>
          <p:cNvPr id="58" name="AutoShape 8"/>
          <p:cNvCxnSpPr>
            <a:cxnSpLocks noChangeShapeType="1"/>
            <a:stCxn id="59395" idx="3"/>
            <a:endCxn id="57" idx="1"/>
          </p:cNvCxnSpPr>
          <p:nvPr/>
        </p:nvCxnSpPr>
        <p:spPr bwMode="auto">
          <a:xfrm>
            <a:off x="3520440" y="2897505"/>
            <a:ext cx="1194436" cy="1077278"/>
          </a:xfrm>
          <a:prstGeom prst="straightConnector1">
            <a:avLst/>
          </a:prstGeom>
          <a:noFill/>
          <a:ln w="28575">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spTree>
    <p:custDataLst>
      <p:tags r:id="rId1"/>
    </p:custDataLst>
    <p:extLst>
      <p:ext uri="{BB962C8B-B14F-4D97-AF65-F5344CB8AC3E}">
        <p14:creationId xmlns:p14="http://schemas.microsoft.com/office/powerpoint/2010/main" xmlns="" val="39246725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4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4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4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4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4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4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4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4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40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4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4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4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4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4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4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42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40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5" grpId="0" animBg="1"/>
      <p:bldP spid="59396" grpId="0" animBg="1"/>
      <p:bldP spid="59397" grpId="0" animBg="1"/>
      <p:bldP spid="59398" grpId="0" animBg="1"/>
      <p:bldP spid="59402" grpId="0" animBg="1"/>
      <p:bldP spid="59404" grpId="0" animBg="1"/>
      <p:bldP spid="59415" grpId="0" animBg="1"/>
      <p:bldP spid="59416" grpId="0" animBg="1"/>
      <p:bldP spid="59423" grpId="0" animBg="1"/>
      <p:bldP spid="59424" grpId="0" animBg="1"/>
      <p:bldP spid="59427" grpId="0"/>
      <p:bldP spid="59428" grpId="0" animBg="1"/>
      <p:bldP spid="59430" grpId="0"/>
      <p:bldP spid="59431" grpId="0" animBg="1"/>
      <p:bldP spid="59433" grpId="0" animBg="1"/>
      <p:bldP spid="59435" grpId="0"/>
      <p:bldP spid="59436" grpId="0" animBg="1"/>
      <p:bldP spid="52"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0.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1.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2.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3.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4.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5.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6.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7.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8.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19.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2.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20.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21.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22.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3.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4.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5.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6.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7.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8.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ags/tag9.xml><?xml version="1.0" encoding="utf-8"?>
<p:tagLst xmlns:a="http://schemas.openxmlformats.org/drawingml/2006/main" xmlns:r="http://schemas.openxmlformats.org/officeDocument/2006/relationships" xmlns:p="http://schemas.openxmlformats.org/presentationml/2006/main">
  <p:tag name="PPSNARRATIONPROPS" val="Z:\JamesWork\Juniper\Dev Days Demo\audio v4\Slide28.mp3"/>
  <p:tag name="PPSNARRATION" val="6,305215189,Z:\JamesWork\Juniper\Dev Days Demo\JDN Developer Days Deck Part2 - Junos SDK v4_pptx\Media.ppcx"/>
</p:tagLst>
</file>

<file path=ppt/theme/theme1.xml><?xml version="1.0" encoding="utf-8"?>
<a:theme xmlns:a="http://schemas.openxmlformats.org/drawingml/2006/main" name="Juniper Black">
  <a:themeElements>
    <a:clrScheme name="Juniper_EP_V3">
      <a:dk1>
        <a:srgbClr val="FFFFFF"/>
      </a:dk1>
      <a:lt1>
        <a:srgbClr val="282828"/>
      </a:lt1>
      <a:dk2>
        <a:srgbClr val="A8B9C8"/>
      </a:dk2>
      <a:lt2>
        <a:srgbClr val="EBEBEB"/>
      </a:lt2>
      <a:accent1>
        <a:srgbClr val="789BAF"/>
      </a:accent1>
      <a:accent2>
        <a:srgbClr val="486782"/>
      </a:accent2>
      <a:accent3>
        <a:srgbClr val="37BEEB"/>
      </a:accent3>
      <a:accent4>
        <a:srgbClr val="FF9539"/>
      </a:accent4>
      <a:accent5>
        <a:srgbClr val="95D050"/>
      </a:accent5>
      <a:accent6>
        <a:srgbClr val="D20000"/>
      </a:accent6>
      <a:hlink>
        <a:srgbClr val="A0B9C8"/>
      </a:hlink>
      <a:folHlink>
        <a:srgbClr val="A0B9C8"/>
      </a:folHlink>
    </a:clrScheme>
    <a:fontScheme name="JPR_NEW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0B9C8">
            <a:alpha val="5098"/>
          </a:srgbClr>
        </a:solidFill>
        <a:ln>
          <a:noFill/>
        </a:ln>
      </a:spPr>
      <a:bodyPr lIns="0" tIns="0" rIns="0" bIns="0" rtlCol="0" anchor="ctr" anchorCtr="0"/>
      <a:lstStyle>
        <a:defPPr algn="ctr">
          <a:spcAft>
            <a:spcPts val="600"/>
          </a:spcAft>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bg1">
              <a:lumMod val="75000"/>
            </a:schemeClr>
          </a:solidFill>
          <a:prstDash val="solid"/>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Juniper Black.pot</Template>
  <TotalTime>48069</TotalTime>
  <Words>2118</Words>
  <Application>Microsoft Macintosh PowerPoint</Application>
  <PresentationFormat>自定义</PresentationFormat>
  <Paragraphs>717</Paragraphs>
  <Slides>33</Slides>
  <Notes>27</Notes>
  <HiddenSlides>1</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Juniper Black</vt:lpstr>
      <vt:lpstr>幻灯片 1</vt:lpstr>
      <vt:lpstr>幻灯片 2</vt:lpstr>
      <vt:lpstr>幻灯片 3</vt:lpstr>
      <vt:lpstr>幻灯片 4</vt:lpstr>
      <vt:lpstr>幻灯片 5</vt:lpstr>
      <vt:lpstr>Juniper CONTRAIL 的角色与作用</vt:lpstr>
      <vt:lpstr>幻灯片 7</vt:lpstr>
      <vt:lpstr>幻灯片 8</vt:lpstr>
      <vt:lpstr>Contrail – 控制器和节点</vt:lpstr>
      <vt:lpstr>Control plane – 路由发布方式</vt:lpstr>
      <vt:lpstr>应用场景—逻辑拓扑</vt:lpstr>
      <vt:lpstr>应用场景—物理拓扑</vt:lpstr>
      <vt:lpstr>逻辑与物理拓扑对应</vt:lpstr>
      <vt:lpstr>初始化过程，网络还没有建立</vt:lpstr>
      <vt:lpstr>用户新建虚拟网络</vt:lpstr>
      <vt:lpstr>用户新建虚拟机VM G1</vt:lpstr>
      <vt:lpstr>幻灯片 17</vt:lpstr>
      <vt:lpstr>用户新建VM G2</vt:lpstr>
      <vt:lpstr>用户新建VM G2</vt:lpstr>
      <vt:lpstr>Contrail通过指令在两个服务器之间建立隧道</vt:lpstr>
      <vt:lpstr>用户的数据包在隧道中转发的情况</vt:lpstr>
      <vt:lpstr>用户新建VM G3</vt:lpstr>
      <vt:lpstr>用户新建VM G3</vt:lpstr>
      <vt:lpstr>Contrail在物理服务器之间再搭建两条隧道</vt:lpstr>
      <vt:lpstr>用户的最终状态</vt:lpstr>
      <vt:lpstr>两个不同用户均新建了VM以后</vt:lpstr>
      <vt:lpstr>虚拟vrouter和出口路由器之间建立隧道</vt:lpstr>
      <vt:lpstr>虚拟vrouter和出口路由器之间建立隧道</vt:lpstr>
      <vt:lpstr>虚拟vrouter和出口路由器之间建立隧道</vt:lpstr>
      <vt:lpstr>幻灯片 30</vt:lpstr>
      <vt:lpstr>幻灯片 31</vt:lpstr>
      <vt:lpstr>幻灯片 32</vt:lpstr>
      <vt:lpstr>幻灯片 33</vt:lpstr>
    </vt:vector>
  </TitlesOfParts>
  <Company>Electric Pen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Pletsch</dc:creator>
  <cp:lastModifiedBy>xuzk</cp:lastModifiedBy>
  <cp:revision>1601</cp:revision>
  <dcterms:created xsi:type="dcterms:W3CDTF">2012-04-05T00:06:47Z</dcterms:created>
  <dcterms:modified xsi:type="dcterms:W3CDTF">2014-08-28T02:43:54Z</dcterms:modified>
</cp:coreProperties>
</file>