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4" r:id="rId6"/>
    <p:sldId id="259" r:id="rId7"/>
    <p:sldId id="269" r:id="rId8"/>
    <p:sldId id="270" r:id="rId9"/>
    <p:sldId id="263" r:id="rId10"/>
    <p:sldId id="261" r:id="rId11"/>
    <p:sldId id="268" r:id="rId12"/>
    <p:sldId id="265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CE144-C4F8-455C-AD2D-4C2F4A2CBE9F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DED8-B850-4419-BE24-51B5C4B2A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8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8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311275"/>
            <a:ext cx="9144000" cy="2387600"/>
          </a:xfrm>
        </p:spPr>
        <p:txBody>
          <a:bodyPr/>
          <a:lstStyle/>
          <a:p>
            <a:r>
              <a:rPr lang="en-US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 Women for Women Workshop</a:t>
            </a:r>
          </a:p>
          <a:p>
            <a:r>
              <a:rPr lang="en-US"/>
              <a:t>Alexandra Shtromberg, procurement analytics @Sievo</a:t>
            </a:r>
          </a:p>
          <a:p>
            <a:endParaRPr lang="en-US" dirty="0"/>
          </a:p>
        </p:txBody>
      </p:sp>
      <p:pic>
        <p:nvPicPr>
          <p:cNvPr id="1026" name="Picture 2" descr="https://lh6.googleusercontent.com/zCJ17dyTGduxtoBFt-rl9o3-5g5fxzqvg3qkLZJ7Est3fmR8QmbnNdY4uS_EIs-h-oBJ4d-g_0kdjQAyLJip2Xi6mV-2Y419B_cOlZhnTtJcn3XP6TBP4IQCHBWpBU_DhCQBaRYy">
            <a:extLst>
              <a:ext uri="{FF2B5EF4-FFF2-40B4-BE49-F238E27FC236}">
                <a16:creationId xmlns:a16="http://schemas.microsoft.com/office/drawing/2014/main" id="{5D218FE6-A1AC-440A-AB85-61F3396A4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8" y="587375"/>
            <a:ext cx="16859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cCsGybG5bChsY1TUtND2bOXicB_0HHMf_QTjZ_hzuxWn1Af_vwGQLA0nGwtucDQQIElPyhWtucFS2z0YPOh1BJmO15FZleOK-7LrhC51kJUkW0YVr6CMs35NTrM_WhLm2ZxCf0Ua">
            <a:extLst>
              <a:ext uri="{FF2B5EF4-FFF2-40B4-BE49-F238E27FC236}">
                <a16:creationId xmlns:a16="http://schemas.microsoft.com/office/drawing/2014/main" id="{AC184A62-6E0C-4955-9532-B4CF5DB4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777" y="481330"/>
            <a:ext cx="18192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5FE9B-FAE2-45AF-BDB8-2CE7DEC4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Case study: design a database!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9296-5BAC-450C-912E-C1D8A93A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Each group receives a use case &amp; materials to brainstorm</a:t>
            </a:r>
          </a:p>
          <a:p>
            <a:r>
              <a:rPr lang="en-US" sz="2400" dirty="0"/>
              <a:t>25 minutes to build a database!</a:t>
            </a:r>
          </a:p>
        </p:txBody>
      </p:sp>
    </p:spTree>
    <p:extLst>
      <p:ext uri="{BB962C8B-B14F-4D97-AF65-F5344CB8AC3E}">
        <p14:creationId xmlns:p14="http://schemas.microsoft.com/office/powerpoint/2010/main" val="393498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777D-39DD-46F2-AFB2-A84DB7C7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database design cases – pick one or add your own!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C98E-404E-4C3C-9F99-55486DA1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register</a:t>
            </a:r>
          </a:p>
          <a:p>
            <a:r>
              <a:rPr lang="en-US" dirty="0"/>
              <a:t>Dog kindergarten database</a:t>
            </a:r>
          </a:p>
          <a:p>
            <a:r>
              <a:rPr lang="en-US" dirty="0"/>
              <a:t>Bike store</a:t>
            </a:r>
          </a:p>
          <a:p>
            <a:r>
              <a:rPr lang="en-US" dirty="0"/>
              <a:t>Nail studio register</a:t>
            </a:r>
          </a:p>
          <a:p>
            <a:r>
              <a:rPr lang="en-US" dirty="0"/>
              <a:t>Employee expense claim system</a:t>
            </a:r>
          </a:p>
          <a:p>
            <a:r>
              <a:rPr lang="en-US" dirty="0"/>
              <a:t>Recipe management app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75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5FE9B-FAE2-45AF-BDB8-2CE7DEC4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Let’s check our databases with SQL!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9296-5BAC-450C-912E-C1D8A93A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Short presentations of projects</a:t>
            </a:r>
          </a:p>
          <a:p>
            <a:r>
              <a:rPr lang="en-US" sz="2400" dirty="0"/>
              <a:t>Challenges in designing databases</a:t>
            </a:r>
          </a:p>
          <a:p>
            <a:r>
              <a:rPr lang="en-US" sz="2400" dirty="0"/>
              <a:t>CREATE, INSERT, SELECT statements in SQL</a:t>
            </a:r>
          </a:p>
        </p:txBody>
      </p:sp>
    </p:spTree>
    <p:extLst>
      <p:ext uri="{BB962C8B-B14F-4D97-AF65-F5344CB8AC3E}">
        <p14:creationId xmlns:p14="http://schemas.microsoft.com/office/powerpoint/2010/main" val="322887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1585-64E2-40E4-A1F3-56442CCB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7970-C9FA-49CD-A093-98DE8653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does not update over time (almost…)</a:t>
            </a:r>
          </a:p>
          <a:p>
            <a:r>
              <a:rPr lang="en-US" dirty="0"/>
              <a:t>Easy to learn and use</a:t>
            </a:r>
          </a:p>
          <a:p>
            <a:r>
              <a:rPr lang="en-US" dirty="0"/>
              <a:t>Required for positions in back-end, data science, business analysis and  even finance controlling </a:t>
            </a:r>
          </a:p>
          <a:p>
            <a:r>
              <a:rPr lang="en-US" dirty="0"/>
              <a:t>SQL allows to:</a:t>
            </a:r>
          </a:p>
          <a:p>
            <a:pPr lvl="1"/>
            <a:r>
              <a:rPr lang="en-US" dirty="0"/>
              <a:t>Create databases and its objects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manipulatedata</a:t>
            </a:r>
            <a:endParaRPr lang="en-US" dirty="0"/>
          </a:p>
          <a:p>
            <a:pPr lvl="1"/>
            <a:r>
              <a:rPr lang="en-US" dirty="0"/>
              <a:t>Administer database (permissions,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21F5-CA48-42A1-8C91-17C5F704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– just like a human language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C74596-E73A-4FED-9C33-B35D2D699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233" y="2033846"/>
            <a:ext cx="5610225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1849A-468D-4A10-A646-A5900193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43" y="3905704"/>
            <a:ext cx="54102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0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5BD8-55D8-4242-8F00-C9CBB69B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 on social media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01FE-CA32-4B22-B2B9-6F038EE3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021" y="1567180"/>
            <a:ext cx="1051560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wfwworkshop.slack.com</a:t>
            </a:r>
          </a:p>
          <a:p>
            <a:pPr marL="0" indent="0" fontAlgn="base">
              <a:lnSpc>
                <a:spcPct val="200000"/>
              </a:lnSpc>
              <a:buNone/>
            </a:pPr>
            <a:r>
              <a:rPr lang="en-US" dirty="0">
                <a:latin typeface="-apple-system"/>
              </a:rPr>
              <a:t>Women for Women workshop Finland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facebook.com/</a:t>
            </a:r>
            <a:r>
              <a:rPr lang="en-US" dirty="0" err="1"/>
              <a:t>WfWworkshopFinland</a:t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A0F5B-E447-44E5-BEF9-5D8D0C43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1" y="1637995"/>
            <a:ext cx="797560" cy="752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9274B-826D-4C79-979C-F0D429CA7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21" y="2658007"/>
            <a:ext cx="914400" cy="840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6429F-74FA-4503-B9B7-78F98046C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2" y="3663861"/>
            <a:ext cx="914400" cy="8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58D44-96B3-483D-A100-8708F1E3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i-FI" dirty="0">
                <a:solidFill>
                  <a:schemeClr val="accent1"/>
                </a:solidFill>
              </a:rPr>
              <a:t>Agenda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24F2-4F90-44A1-B4CD-5D714A0E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i-FI" sz="2400" dirty="0"/>
              <a:t>Introductions</a:t>
            </a:r>
          </a:p>
          <a:p>
            <a:r>
              <a:rPr lang="fi-FI" sz="2400" dirty="0"/>
              <a:t>Pure theory – database concept</a:t>
            </a:r>
          </a:p>
          <a:p>
            <a:r>
              <a:rPr lang="fi-FI" sz="2400" dirty="0"/>
              <a:t>Case study: Designing our database</a:t>
            </a:r>
          </a:p>
          <a:p>
            <a:endParaRPr lang="fi-FI" sz="2400" dirty="0"/>
          </a:p>
          <a:p>
            <a:pPr marL="0" indent="0">
              <a:buNone/>
            </a:pPr>
            <a:r>
              <a:rPr lang="fi-FI" sz="2400" b="1" i="1" dirty="0"/>
              <a:t>Break (10 min)</a:t>
            </a:r>
          </a:p>
          <a:p>
            <a:pPr marL="0" indent="0">
              <a:buNone/>
            </a:pPr>
            <a:endParaRPr lang="fi-FI" sz="2400" b="1" i="1" dirty="0"/>
          </a:p>
          <a:p>
            <a:r>
              <a:rPr lang="fi-FI" sz="2400" dirty="0"/>
              <a:t>Let</a:t>
            </a:r>
            <a:r>
              <a:rPr lang="en-US" sz="2400" dirty="0"/>
              <a:t>’s query each other databases!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10332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5FE9B-FAE2-45AF-BDB8-2CE7DEC4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Introductions</a:t>
            </a:r>
            <a:endParaRPr lang="ru-RU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9296-5BAC-450C-912E-C1D8A93A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Name</a:t>
            </a:r>
          </a:p>
          <a:p>
            <a:r>
              <a:rPr lang="en-US" sz="2400"/>
              <a:t>Have you worked with databases?</a:t>
            </a:r>
          </a:p>
          <a:p>
            <a:r>
              <a:rPr lang="en-US" sz="2400"/>
              <a:t>What do you hate about databases?</a:t>
            </a:r>
          </a:p>
          <a:p>
            <a:r>
              <a:rPr lang="en-US" sz="2400"/>
              <a:t>What do you want to learn today?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7971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C775-3337-4D4E-854D-682330F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starting from a 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2E29-AE79-4CAF-9CE5-1859201F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is held in tables, which are made up of rows and columns.</a:t>
            </a:r>
          </a:p>
          <a:p>
            <a:r>
              <a:rPr lang="en-US" dirty="0"/>
              <a:t>Each field has specific data type and constraints</a:t>
            </a:r>
          </a:p>
          <a:p>
            <a:r>
              <a:rPr lang="en-US" dirty="0"/>
              <a:t>All tables should have a primary key – a unique identifier of a row, that cannot be NULL and rarely changes.  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D74CA-3DDE-49D2-8CEC-F29BD070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01" y="5346915"/>
            <a:ext cx="10775597" cy="827995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4895B59-0D5D-41CB-97EE-33215BE8F04A}"/>
              </a:ext>
            </a:extLst>
          </p:cNvPr>
          <p:cNvSpPr/>
          <p:nvPr/>
        </p:nvSpPr>
        <p:spPr>
          <a:xfrm>
            <a:off x="816795" y="3760343"/>
            <a:ext cx="2717515" cy="1451636"/>
          </a:xfrm>
          <a:prstGeom prst="wedgeEllipseCallou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Store_id</a:t>
            </a:r>
            <a:r>
              <a:rPr lang="en-US" dirty="0"/>
              <a:t> is an automatically generated PRIMARY KEY</a:t>
            </a:r>
            <a:endParaRPr lang="ru-RU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C2A550E-E685-4542-B1D8-EB5F9225E318}"/>
              </a:ext>
            </a:extLst>
          </p:cNvPr>
          <p:cNvSpPr/>
          <p:nvPr/>
        </p:nvSpPr>
        <p:spPr>
          <a:xfrm>
            <a:off x="5583148" y="4077573"/>
            <a:ext cx="2393879" cy="1267289"/>
          </a:xfrm>
          <a:prstGeom prst="wedgeEllipseCallou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max. 50 symbols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7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49C1-956A-4074-81BC-6F3843F6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4" y="139094"/>
            <a:ext cx="10515600" cy="1325563"/>
          </a:xfrm>
        </p:spPr>
        <p:txBody>
          <a:bodyPr/>
          <a:lstStyle/>
          <a:p>
            <a:r>
              <a:rPr lang="en-US" dirty="0"/>
              <a:t>Databases</a:t>
            </a:r>
            <a:endParaRPr lang="ru-R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806AD0-9CE3-45BC-B1A3-836E44D88F1D}"/>
              </a:ext>
            </a:extLst>
          </p:cNvPr>
          <p:cNvSpPr/>
          <p:nvPr/>
        </p:nvSpPr>
        <p:spPr>
          <a:xfrm>
            <a:off x="550524" y="1136793"/>
            <a:ext cx="3712396" cy="131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Relational</a:t>
            </a:r>
            <a:endParaRPr lang="ru-RU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137E4-52D6-41F5-B918-B9323F15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14" y="2113036"/>
            <a:ext cx="3876675" cy="41529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9003950-C715-41AF-AD79-7AA031DB7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54" y="2676616"/>
            <a:ext cx="4902763" cy="37639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B1C693-237A-4E22-8CD2-43F74CDF61BB}"/>
              </a:ext>
            </a:extLst>
          </p:cNvPr>
          <p:cNvSpPr/>
          <p:nvPr/>
        </p:nvSpPr>
        <p:spPr>
          <a:xfrm>
            <a:off x="99316" y="6440596"/>
            <a:ext cx="8099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https://github.com/UWCoffeeNCode/resources/wiki/SQL-and-NoSQL-Databases</a:t>
            </a:r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D2EFC0-4E33-492D-A346-A0BB825F0AA1}"/>
              </a:ext>
            </a:extLst>
          </p:cNvPr>
          <p:cNvSpPr/>
          <p:nvPr/>
        </p:nvSpPr>
        <p:spPr>
          <a:xfrm>
            <a:off x="6773077" y="981771"/>
            <a:ext cx="3712396" cy="131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Non-relational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67820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2C29-6E7C-4842-A55F-4F2CCCB5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Multiple tables in a relational database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0E962D-0EEE-435A-B566-EB1841428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91" y="1480873"/>
            <a:ext cx="6528371" cy="501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AD924-80EC-445B-B43A-7F7C3E8430AC}"/>
              </a:ext>
            </a:extLst>
          </p:cNvPr>
          <p:cNvSpPr/>
          <p:nvPr/>
        </p:nvSpPr>
        <p:spPr>
          <a:xfrm>
            <a:off x="448638" y="1690688"/>
            <a:ext cx="46841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Tables are related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diagrams to track 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One-to-one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One-to-many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Many-to-many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Primary and foreign keys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6513A89-C6E9-4687-A10D-6E3579951E7D}"/>
              </a:ext>
            </a:extLst>
          </p:cNvPr>
          <p:cNvSpPr/>
          <p:nvPr/>
        </p:nvSpPr>
        <p:spPr>
          <a:xfrm>
            <a:off x="7304926" y="3801438"/>
            <a:ext cx="1684962" cy="164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D726461-B092-4B94-9459-37EAEFC3E2B7}"/>
              </a:ext>
            </a:extLst>
          </p:cNvPr>
          <p:cNvSpPr/>
          <p:nvPr/>
        </p:nvSpPr>
        <p:spPr>
          <a:xfrm>
            <a:off x="9748463" y="4498368"/>
            <a:ext cx="1684962" cy="1643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9F53-9532-4A8F-8D37-06F951BF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 simply explained</a:t>
            </a:r>
            <a:endParaRPr lang="ru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03D557-23CB-4CDA-8659-31AF06D9C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82590"/>
              </p:ext>
            </p:extLst>
          </p:nvPr>
        </p:nvGraphicFramePr>
        <p:xfrm>
          <a:off x="838200" y="1938866"/>
          <a:ext cx="10175240" cy="296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620">
                  <a:extLst>
                    <a:ext uri="{9D8B030D-6E8A-4147-A177-3AD203B41FA5}">
                      <a16:colId xmlns:a16="http://schemas.microsoft.com/office/drawing/2014/main" val="1323089529"/>
                    </a:ext>
                  </a:extLst>
                </a:gridCol>
                <a:gridCol w="5087620">
                  <a:extLst>
                    <a:ext uri="{9D8B030D-6E8A-4147-A177-3AD203B41FA5}">
                      <a16:colId xmlns:a16="http://schemas.microsoft.com/office/drawing/2014/main" val="342354114"/>
                    </a:ext>
                  </a:extLst>
                </a:gridCol>
              </a:tblGrid>
              <a:tr h="1048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1NF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000" b="0" dirty="0"/>
                        <a:t>each cell in a table must contain only one piece of information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="0" dirty="0"/>
                        <a:t>no duplicate rows</a:t>
                      </a:r>
                      <a:endParaRPr lang="ru-RU" sz="2000" b="0" dirty="0"/>
                    </a:p>
                    <a:p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45921"/>
                  </a:ext>
                </a:extLst>
              </a:tr>
              <a:tr h="825932">
                <a:tc>
                  <a:txBody>
                    <a:bodyPr/>
                    <a:lstStyle/>
                    <a:p>
                      <a:r>
                        <a:rPr lang="en-US" dirty="0"/>
                        <a:t>2NF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-value of any field should rely on (be functionally dependent on) the primary key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30705"/>
                  </a:ext>
                </a:extLst>
              </a:tr>
              <a:tr h="825932">
                <a:tc>
                  <a:txBody>
                    <a:bodyPr/>
                    <a:lstStyle/>
                    <a:p>
                      <a:r>
                        <a:rPr lang="en-US" dirty="0"/>
                        <a:t>3NF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-no fields are transitionallly dependent on each 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0468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42E75F0-12AA-4E9B-A876-1AC54FC0CEF9}"/>
              </a:ext>
            </a:extLst>
          </p:cNvPr>
          <p:cNvSpPr/>
          <p:nvPr/>
        </p:nvSpPr>
        <p:spPr>
          <a:xfrm>
            <a:off x="1559560" y="5149548"/>
            <a:ext cx="9072880" cy="923330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if something is not in 1NF, it is not in 2NF or 3NF either. </a:t>
            </a:r>
          </a:p>
          <a:p>
            <a:endParaRPr lang="en-US" dirty="0"/>
          </a:p>
          <a:p>
            <a:r>
              <a:rPr lang="en-US" dirty="0"/>
              <a:t>Each additional Normal Form </a:t>
            </a:r>
            <a:r>
              <a:rPr lang="fi-FI" dirty="0"/>
              <a:t>= </a:t>
            </a:r>
            <a:r>
              <a:rPr lang="en-US" dirty="0"/>
              <a:t>everything that the lower normal forms had + </a:t>
            </a:r>
            <a:r>
              <a:rPr lang="en-US" dirty="0" err="1"/>
              <a:t>sth</a:t>
            </a:r>
            <a:r>
              <a:rPr lang="en-US" dirty="0"/>
              <a:t> extra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6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61DB-B1D1-4978-A0D6-EC638595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 simply explained – cont’d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4B5030-F0D2-46A1-8E15-18B9BDD1E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45287"/>
              </p:ext>
            </p:extLst>
          </p:nvPr>
        </p:nvGraphicFramePr>
        <p:xfrm>
          <a:off x="838200" y="1825625"/>
          <a:ext cx="10515603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283867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193961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3542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2189286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449225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285143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353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StudentID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StudentName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Postal code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CourseCode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CourseName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Grade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8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0140901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Alexandra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0140902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Anu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0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0140903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Anna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Database theory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9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80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5310-8613-4C47-AAFA-718C73C6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other objects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2093-7501-4834-A803-C972228B0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procedures (reusable SQL code – e.g. to convert USD to EUR)</a:t>
            </a:r>
          </a:p>
          <a:p>
            <a:r>
              <a:rPr lang="en-US" dirty="0"/>
              <a:t>Views (virtual table getting data from table)</a:t>
            </a:r>
          </a:p>
          <a:p>
            <a:r>
              <a:rPr lang="en-US" dirty="0"/>
              <a:t>Indexes (“bookmarks” for parsing data)</a:t>
            </a:r>
          </a:p>
          <a:p>
            <a:r>
              <a:rPr lang="en-US" dirty="0"/>
              <a:t>Triggers (stored procedures running when specific actions occur within a database)</a:t>
            </a:r>
          </a:p>
        </p:txBody>
      </p:sp>
    </p:spTree>
    <p:extLst>
      <p:ext uri="{BB962C8B-B14F-4D97-AF65-F5344CB8AC3E}">
        <p14:creationId xmlns:p14="http://schemas.microsoft.com/office/powerpoint/2010/main" val="389770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487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Courier New</vt:lpstr>
      <vt:lpstr>Office Theme</vt:lpstr>
      <vt:lpstr>Introduction to databases and SQL</vt:lpstr>
      <vt:lpstr>Agenda</vt:lpstr>
      <vt:lpstr>Introductions</vt:lpstr>
      <vt:lpstr>Database – starting from a table</vt:lpstr>
      <vt:lpstr>Databases</vt:lpstr>
      <vt:lpstr>Multiple tables in a relational database</vt:lpstr>
      <vt:lpstr>Normal forms simply explained</vt:lpstr>
      <vt:lpstr>Normal forms simply explained – cont’d</vt:lpstr>
      <vt:lpstr>Database – other objects</vt:lpstr>
      <vt:lpstr>Case study: design a database!</vt:lpstr>
      <vt:lpstr>Basic database design cases – pick one or add your own!</vt:lpstr>
      <vt:lpstr>Let’s check our databases with SQL!</vt:lpstr>
      <vt:lpstr>SQL</vt:lpstr>
      <vt:lpstr>SQL syntax – just like a human language</vt:lpstr>
      <vt:lpstr>Join us on social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Shtromberg Alexandra</dc:creator>
  <cp:lastModifiedBy>Shtromberg Alexandra</cp:lastModifiedBy>
  <cp:revision>22</cp:revision>
  <dcterms:created xsi:type="dcterms:W3CDTF">2019-08-24T06:21:09Z</dcterms:created>
  <dcterms:modified xsi:type="dcterms:W3CDTF">2019-09-02T18:26:23Z</dcterms:modified>
</cp:coreProperties>
</file>