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69" r:id="rId3"/>
    <p:sldId id="341" r:id="rId4"/>
    <p:sldId id="257" r:id="rId5"/>
    <p:sldId id="322" r:id="rId6"/>
    <p:sldId id="323" r:id="rId7"/>
    <p:sldId id="340" r:id="rId8"/>
    <p:sldId id="325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9" r:id="rId17"/>
    <p:sldId id="332" r:id="rId18"/>
    <p:sldId id="333" r:id="rId19"/>
    <p:sldId id="290" r:id="rId20"/>
    <p:sldId id="291" r:id="rId21"/>
    <p:sldId id="292" r:id="rId22"/>
    <p:sldId id="270" r:id="rId23"/>
    <p:sldId id="293" r:id="rId24"/>
    <p:sldId id="294" r:id="rId25"/>
    <p:sldId id="295" r:id="rId26"/>
    <p:sldId id="271" r:id="rId27"/>
    <p:sldId id="284" r:id="rId28"/>
    <p:sldId id="263" r:id="rId29"/>
    <p:sldId id="296" r:id="rId30"/>
    <p:sldId id="313" r:id="rId31"/>
    <p:sldId id="314" r:id="rId32"/>
    <p:sldId id="274" r:id="rId33"/>
    <p:sldId id="297" r:id="rId34"/>
    <p:sldId id="301" r:id="rId35"/>
    <p:sldId id="275" r:id="rId36"/>
    <p:sldId id="298" r:id="rId37"/>
    <p:sldId id="299" r:id="rId38"/>
    <p:sldId id="276" r:id="rId39"/>
    <p:sldId id="286" r:id="rId40"/>
    <p:sldId id="334" r:id="rId41"/>
    <p:sldId id="336" r:id="rId42"/>
    <p:sldId id="335" r:id="rId43"/>
    <p:sldId id="287" r:id="rId44"/>
    <p:sldId id="277" r:id="rId45"/>
    <p:sldId id="285" r:id="rId46"/>
    <p:sldId id="278" r:id="rId47"/>
    <p:sldId id="279" r:id="rId48"/>
    <p:sldId id="280" r:id="rId49"/>
    <p:sldId id="302" r:id="rId50"/>
    <p:sldId id="281" r:id="rId51"/>
    <p:sldId id="315" r:id="rId52"/>
    <p:sldId id="310" r:id="rId53"/>
    <p:sldId id="311" r:id="rId54"/>
    <p:sldId id="312" r:id="rId55"/>
    <p:sldId id="316" r:id="rId56"/>
    <p:sldId id="317" r:id="rId57"/>
    <p:sldId id="318" r:id="rId58"/>
    <p:sldId id="283" r:id="rId59"/>
    <p:sldId id="288" r:id="rId60"/>
    <p:sldId id="337" r:id="rId61"/>
    <p:sldId id="303" r:id="rId62"/>
    <p:sldId id="305" r:id="rId63"/>
    <p:sldId id="306" r:id="rId64"/>
    <p:sldId id="308" r:id="rId65"/>
    <p:sldId id="307" r:id="rId66"/>
    <p:sldId id="338" r:id="rId67"/>
    <p:sldId id="289" r:id="rId68"/>
    <p:sldId id="320" r:id="rId69"/>
    <p:sldId id="304" r:id="rId70"/>
    <p:sldId id="309" r:id="rId71"/>
    <p:sldId id="266" r:id="rId72"/>
    <p:sldId id="321" r:id="rId73"/>
  </p:sldIdLst>
  <p:sldSz cx="9144000" cy="6858000" type="screen4x3"/>
  <p:notesSz cx="666273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30" autoAdjust="0"/>
  </p:normalViewPr>
  <p:slideViewPr>
    <p:cSldViewPr snapToObjects="1">
      <p:cViewPr varScale="1">
        <p:scale>
          <a:sx n="62" d="100"/>
          <a:sy n="62" d="100"/>
        </p:scale>
        <p:origin x="40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913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0"/>
            <a:ext cx="2887913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F97F-CB7C-45B6-BF50-EB2430406929}" type="datetimeFigureOut">
              <a:rPr lang="zh-HK" altLang="en-US" smtClean="0"/>
              <a:t>1/11/2019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887913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28710"/>
            <a:ext cx="2887913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D3CB-BC61-48D9-9F5C-11B9E35D204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518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91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7" tIns="45873" rIns="91747" bIns="45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270" y="1"/>
            <a:ext cx="288791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7" tIns="45873" rIns="91747" bIns="45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963" y="4715951"/>
            <a:ext cx="5330813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7" tIns="45873" rIns="91747" bIns="45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88791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7" tIns="45873" rIns="91747" bIns="45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270" y="9428711"/>
            <a:ext cx="288791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7" tIns="45873" rIns="91747" bIns="45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62263D-0906-4A3B-990B-562EE6562A8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8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D19CE5-2C4F-4BAF-A7B7-DBB708ECB52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0767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5FEFAD-8215-4F31-9B24-9BFB87D26946}" type="slidenum">
              <a:rPr kumimoji="0" lang="zh-TW" altLang="en-US"/>
              <a:pPr>
                <a:spcBef>
                  <a:spcPct val="0"/>
                </a:spcBef>
              </a:pPr>
              <a:t>2</a:t>
            </a:fld>
            <a:endParaRPr kumimoji="0"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63" y="4714355"/>
            <a:ext cx="5330813" cy="446858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1355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70B373-D5DC-4DC2-AC22-2139B8F089F4}" type="slidenum">
              <a:rPr kumimoji="0" lang="zh-TW" altLang="en-US"/>
              <a:pPr>
                <a:spcBef>
                  <a:spcPct val="0"/>
                </a:spcBef>
              </a:pPr>
              <a:t>3</a:t>
            </a:fld>
            <a:endParaRPr kumimoji="0"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63" y="4714355"/>
            <a:ext cx="5330813" cy="446858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7348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EE9387-FC08-44CB-A6D2-330AF0E32267}" type="slidenum">
              <a:rPr kumimoji="0" lang="zh-TW" altLang="en-US"/>
              <a:pPr>
                <a:spcBef>
                  <a:spcPct val="0"/>
                </a:spcBef>
              </a:pPr>
              <a:t>4</a:t>
            </a:fld>
            <a:endParaRPr kumimoji="0"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04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CFF4E7-C4C0-492B-A838-A67A4BC3BE77}" type="slidenum">
              <a:rPr kumimoji="0" lang="zh-TW" altLang="en-US"/>
              <a:pPr>
                <a:spcBef>
                  <a:spcPct val="0"/>
                </a:spcBef>
              </a:pPr>
              <a:t>8</a:t>
            </a:fld>
            <a:endParaRPr kumimoji="0"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63" y="4714355"/>
            <a:ext cx="5330813" cy="446858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1340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70B373-D5DC-4DC2-AC22-2139B8F089F4}" type="slidenum">
              <a:rPr kumimoji="0" lang="zh-TW" altLang="en-US"/>
              <a:pPr>
                <a:spcBef>
                  <a:spcPct val="0"/>
                </a:spcBef>
              </a:pPr>
              <a:t>22</a:t>
            </a:fld>
            <a:endParaRPr kumimoji="0"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63" y="4714355"/>
            <a:ext cx="5330813" cy="446858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0557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BABD91-AB2F-45C9-B896-419B18CAF784}" type="slidenum">
              <a:rPr kumimoji="0" lang="zh-TW" altLang="en-US"/>
              <a:pPr>
                <a:spcBef>
                  <a:spcPct val="0"/>
                </a:spcBef>
              </a:pPr>
              <a:t>26</a:t>
            </a:fld>
            <a:endParaRPr kumimoji="0"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63" y="4714355"/>
            <a:ext cx="5330813" cy="446858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7096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CCDEC2-AF51-4099-852E-9024600CE837}" type="slidenum">
              <a:rPr kumimoji="0" lang="zh-TW" altLang="en-US"/>
              <a:pPr>
                <a:spcBef>
                  <a:spcPct val="0"/>
                </a:spcBef>
              </a:pPr>
              <a:t>28</a:t>
            </a:fld>
            <a:endParaRPr kumimoji="0"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6888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6175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375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09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81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53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255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2F78CA-D448-493B-A6B1-E32CD5977190}" type="slidenum">
              <a:rPr kumimoji="0" lang="zh-TW" altLang="en-US"/>
              <a:pPr>
                <a:spcBef>
                  <a:spcPct val="0"/>
                </a:spcBef>
              </a:pPr>
              <a:t>71</a:t>
            </a:fld>
            <a:endParaRPr kumimoji="0"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6374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mbo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772400" y="64008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16AC0-9D4A-4ACE-8E2D-7BED342469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54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24D36-7C45-48B1-AA31-B2A8DFF0394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27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317B9-0759-4E45-9594-26A55D4947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66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0D926-FB13-4294-8BB0-801C30C539B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8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A0B02-7FA7-484B-A592-2BFCAB9E72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01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90465-2EE7-433B-BB7A-D0341CD45C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38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2FFF3-0BDA-40EB-869B-937F051550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78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230CA-2CA6-4905-A1CC-799E96B7CB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64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F0E8F-32C6-431C-B5DD-28DF8F306B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66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60625-2919-48F4-9B45-67BDDF3C5C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3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7E029-CDAE-4349-B6D4-34F3E3CB41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059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mboo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31F194E3-00BA-4FA7-982C-D44D78F0089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uhk.edu.hk/~yclaw/ipl_lat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claw@cse.cuhk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uhk.edu.hk/~yclaw/ipl_late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pctex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tug.org/mactex/" TargetMode="External"/><Relationship Id="rId4" Type="http://schemas.openxmlformats.org/officeDocument/2006/relationships/hyperlink" Target="http://www.miktex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tan.org/tex-archive/support/excel2late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bTeX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3.bin"/><Relationship Id="rId4" Type="http://schemas.openxmlformats.org/officeDocument/2006/relationships/hyperlink" Target="http://scholar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88950"/>
            <a:ext cx="6248400" cy="21018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Improving Postgraduate Learning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427788" cy="2133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LaTeX</a:t>
            </a:r>
            <a:r>
              <a:rPr lang="en-US" altLang="zh-TW" dirty="0" smtClean="0">
                <a:ea typeface="新細明體" pitchFamily="18" charset="-120"/>
              </a:rPr>
              <a:t> Advanced –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Thesis Preparation</a:t>
            </a:r>
          </a:p>
          <a:p>
            <a:pPr eaLnBrk="1" hangingPunct="1"/>
            <a:r>
              <a:rPr lang="en-HK" altLang="zh-TW" sz="2400" dirty="0" smtClean="0">
                <a:ea typeface="新細明體" pitchFamily="18" charset="-120"/>
                <a:hlinkClick r:id="rId3"/>
              </a:rPr>
              <a:t>http://www.cse.cuhk.edu.hk/~yclaw/ipl_latex/</a:t>
            </a:r>
            <a:endParaRPr lang="en-US" altLang="zh-TW" sz="2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Dr. Yat-</a:t>
            </a:r>
            <a:r>
              <a:rPr lang="en-US" altLang="zh-TW" sz="2400" dirty="0" err="1" smtClean="0">
                <a:ea typeface="新細明體" pitchFamily="18" charset="-120"/>
              </a:rPr>
              <a:t>chiu</a:t>
            </a:r>
            <a:r>
              <a:rPr lang="en-US" altLang="zh-TW" sz="2400" dirty="0" smtClean="0">
                <a:ea typeface="新細明體" pitchFamily="18" charset="-120"/>
              </a:rPr>
              <a:t> LAW* (</a:t>
            </a:r>
            <a:r>
              <a:rPr lang="en-US" altLang="zh-TW" sz="2400" dirty="0" smtClean="0">
                <a:ea typeface="新細明體" pitchFamily="18" charset="-120"/>
                <a:hlinkClick r:id="rId4"/>
              </a:rPr>
              <a:t>yclaw@cse.cuhk.edu.hk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Lecturer, </a:t>
            </a:r>
            <a:r>
              <a:rPr lang="en-US" altLang="zh-TW" sz="2400" dirty="0" err="1" smtClean="0">
                <a:ea typeface="新細明體" pitchFamily="18" charset="-120"/>
              </a:rPr>
              <a:t>Dept</a:t>
            </a:r>
            <a:r>
              <a:rPr lang="en-US" altLang="zh-TW" sz="2400" dirty="0" smtClean="0">
                <a:ea typeface="新細明體" pitchFamily="18" charset="-120"/>
              </a:rPr>
              <a:t> of Comp. Sci. &amp; </a:t>
            </a:r>
            <a:r>
              <a:rPr lang="en-US" altLang="zh-TW" sz="2400" dirty="0" err="1" smtClean="0">
                <a:ea typeface="新細明體" pitchFamily="18" charset="-120"/>
              </a:rPr>
              <a:t>Engg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11888"/>
            <a:ext cx="69484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+mn-lt"/>
              </a:rPr>
              <a:t>*Acknowledgment to </a:t>
            </a:r>
            <a:r>
              <a:rPr lang="en-US" sz="1800" dirty="0" err="1">
                <a:latin typeface="+mn-lt"/>
              </a:rPr>
              <a:t>Mr</a:t>
            </a:r>
            <a:r>
              <a:rPr lang="en-US" sz="1800" dirty="0">
                <a:latin typeface="+mn-lt"/>
              </a:rPr>
              <a:t> Michael Fung, who allowed me to adopt and adapt his slides for this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462E1-BD16-4EA8-82D9-F355E027D6F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r>
              <a:rPr lang="en-US" altLang="en-US" smtClean="0"/>
              <a:t>Creating a Simple Document in LaTeX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7D648-A2BE-4516-ACAA-7923584EBED1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21" y="2578635"/>
            <a:ext cx="6730158" cy="4279365"/>
          </a:xfrm>
          <a:prstGeom prst="rect">
            <a:avLst/>
          </a:prstGeom>
        </p:spPr>
      </p:pic>
      <p:sp>
        <p:nvSpPr>
          <p:cNvPr id="10245" name="Oval 1"/>
          <p:cNvSpPr>
            <a:spLocks noChangeArrowheads="1"/>
          </p:cNvSpPr>
          <p:nvPr/>
        </p:nvSpPr>
        <p:spPr bwMode="auto">
          <a:xfrm>
            <a:off x="1763688" y="4947394"/>
            <a:ext cx="115252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10246" name="Rounded Rectangular Callout 3"/>
          <p:cNvSpPr>
            <a:spLocks noChangeArrowheads="1"/>
          </p:cNvSpPr>
          <p:nvPr/>
        </p:nvSpPr>
        <p:spPr bwMode="auto">
          <a:xfrm>
            <a:off x="4356076" y="4725144"/>
            <a:ext cx="3503612" cy="509588"/>
          </a:xfrm>
          <a:prstGeom prst="wedgeRoundRectCallout">
            <a:avLst>
              <a:gd name="adj1" fmla="val -94421"/>
              <a:gd name="adj2" fmla="val 289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>
                <a:ea typeface="新細明體" pitchFamily="18" charset="-120"/>
              </a:rPr>
              <a:t>1. Select “</a:t>
            </a:r>
            <a:r>
              <a:rPr lang="en-US" altLang="zh-HK" sz="2400">
                <a:solidFill>
                  <a:srgbClr val="FF0000"/>
                </a:solidFill>
                <a:ea typeface="新細明體" pitchFamily="18" charset="-120"/>
              </a:rPr>
              <a:t>LaTeX Article</a:t>
            </a:r>
            <a:r>
              <a:rPr lang="en-US" altLang="zh-HK" sz="2400">
                <a:ea typeface="新細明體" pitchFamily="18" charset="-120"/>
              </a:rPr>
              <a:t>”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16216" y="1916832"/>
            <a:ext cx="1241425" cy="511175"/>
          </a:xfrm>
          <a:prstGeom prst="wedgeRoundRectCallout">
            <a:avLst>
              <a:gd name="adj1" fmla="val -13257"/>
              <a:gd name="adj2" fmla="val 2120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2. Click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6750446" y="3250332"/>
            <a:ext cx="1152525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Simple Document in LaTeX</a:t>
            </a:r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238003-E7F3-4144-A39B-B4F9D443E208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35" y="2276872"/>
            <a:ext cx="5358730" cy="403809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4112914" y="4021138"/>
            <a:ext cx="3627438" cy="920750"/>
          </a:xfrm>
          <a:prstGeom prst="wedgeRoundRectCallout">
            <a:avLst>
              <a:gd name="adj1" fmla="val -70496"/>
              <a:gd name="adj2" fmla="val 654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+mn-lt"/>
              </a:rPr>
              <a:t>2. Type File name as</a:t>
            </a:r>
          </a:p>
          <a:p>
            <a:pPr algn="ctr" eaLnBrk="1" hangingPunct="1">
              <a:defRPr/>
            </a:pPr>
            <a:r>
              <a:rPr lang="en-US" dirty="0">
                <a:latin typeface="+mn-lt"/>
              </a:rPr>
              <a:t>“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simple</a:t>
            </a:r>
            <a:r>
              <a:rPr lang="en-US" dirty="0">
                <a:latin typeface="+mn-lt"/>
              </a:rPr>
              <a:t>” (without quotes)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48325" y="2281238"/>
            <a:ext cx="2019300" cy="511175"/>
          </a:xfrm>
          <a:prstGeom prst="wedgeRoundRectCallout">
            <a:avLst>
              <a:gd name="adj1" fmla="val -154179"/>
              <a:gd name="adj2" fmla="val 676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1. Choose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D: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30800" y="6053138"/>
            <a:ext cx="1241425" cy="511175"/>
          </a:xfrm>
          <a:prstGeom prst="wedgeRoundRectCallout">
            <a:avLst>
              <a:gd name="adj1" fmla="val 54497"/>
              <a:gd name="adj2" fmla="val -2105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3. Click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0" y="5938838"/>
            <a:ext cx="3563938" cy="919162"/>
          </a:xfrm>
          <a:prstGeom prst="wedgeRoundRectCallout">
            <a:avLst>
              <a:gd name="adj1" fmla="val 33458"/>
              <a:gd name="adj2" fmla="val -902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</a:rPr>
              <a:t>LaTeX</a:t>
            </a:r>
            <a:r>
              <a:rPr lang="en-US" dirty="0">
                <a:latin typeface="+mn-lt"/>
              </a:rPr>
              <a:t> documents have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tex</a:t>
            </a:r>
            <a:r>
              <a:rPr lang="en-US" dirty="0">
                <a:latin typeface="+mn-lt"/>
              </a:rPr>
              <a:t> file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r>
              <a:rPr lang="en-US" altLang="en-US" smtClean="0"/>
              <a:t>Your First Document</a:t>
            </a:r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A file named </a:t>
            </a:r>
            <a:r>
              <a:rPr lang="en-US" altLang="zh-HK" dirty="0" err="1" smtClean="0">
                <a:solidFill>
                  <a:srgbClr val="FF0000"/>
                </a:solidFill>
                <a:ea typeface="新細明體" pitchFamily="18" charset="-120"/>
              </a:rPr>
              <a:t>simple.tex</a:t>
            </a:r>
            <a:r>
              <a:rPr lang="en-US" altLang="zh-HK" dirty="0" smtClean="0">
                <a:ea typeface="新細明體" pitchFamily="18" charset="-120"/>
              </a:rPr>
              <a:t> is created for you with some default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B75C5-369E-41C9-A144-558AB60080F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4" y="3006000"/>
            <a:ext cx="8206432" cy="3852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660499" y="4292600"/>
            <a:ext cx="1319213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18000"/>
            <a:ext cx="8274930" cy="5040000"/>
          </a:xfrm>
          <a:prstGeom prst="rect">
            <a:avLst/>
          </a:prstGeom>
        </p:spPr>
      </p:pic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268413"/>
            <a:ext cx="7543800" cy="4114800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Type the following contents exactly: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dirty="0" smtClean="0"/>
              <a:t>Editing Your Document</a:t>
            </a: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1E275-2EC8-48A6-BF01-7EFACF2885D8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412504" y="3573016"/>
            <a:ext cx="6264000" cy="2880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13318" name="Rounded Rectangular Callout 8"/>
          <p:cNvSpPr>
            <a:spLocks noChangeArrowheads="1"/>
          </p:cNvSpPr>
          <p:nvPr/>
        </p:nvSpPr>
        <p:spPr bwMode="auto">
          <a:xfrm>
            <a:off x="0" y="3860800"/>
            <a:ext cx="2339975" cy="1328738"/>
          </a:xfrm>
          <a:prstGeom prst="wedgeRoundRectCallout">
            <a:avLst>
              <a:gd name="adj1" fmla="val -12711"/>
              <a:gd name="adj2" fmla="val -150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Remember to </a:t>
            </a:r>
            <a:r>
              <a:rPr lang="en-US" altLang="zh-HK" sz="2400" dirty="0">
                <a:solidFill>
                  <a:schemeClr val="accent1"/>
                </a:solidFill>
                <a:ea typeface="新細明體" pitchFamily="18" charset="-120"/>
              </a:rPr>
              <a:t>_</a:t>
            </a:r>
            <a:r>
              <a:rPr lang="en-US" altLang="zh-HK" sz="2400" dirty="0">
                <a:ea typeface="新細明體" pitchFamily="18" charset="-120"/>
              </a:rPr>
              <a:t> Save (Ctrl-S) after </a:t>
            </a:r>
            <a:r>
              <a:rPr lang="en-US" altLang="zh-HK" sz="2400" dirty="0" smtClean="0">
                <a:ea typeface="新細明體" pitchFamily="18" charset="-120"/>
              </a:rPr>
              <a:t>typing</a:t>
            </a:r>
            <a:endParaRPr lang="en-US" altLang="zh-HK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" y="4392000"/>
            <a:ext cx="304762" cy="27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1" y="3114000"/>
            <a:ext cx="5758538" cy="3744000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Typeset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Click        (Ctrl-T) to do the first typeset</a:t>
            </a:r>
          </a:p>
          <a:p>
            <a:r>
              <a:rPr lang="en-US" altLang="zh-HK" smtClean="0">
                <a:ea typeface="新細明體" pitchFamily="18" charset="-120"/>
              </a:rPr>
              <a:t>You should see the following: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2D56A-561A-434E-B01D-00A6FAA1E5AB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2134800"/>
            <a:ext cx="660317" cy="279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64" y="1016848"/>
            <a:ext cx="5943189" cy="1044000"/>
          </a:xfrm>
          <a:prstGeom prst="rect">
            <a:avLst/>
          </a:prstGeom>
        </p:spPr>
      </p:pic>
      <p:sp>
        <p:nvSpPr>
          <p:cNvPr id="14342" name="Oval 7"/>
          <p:cNvSpPr>
            <a:spLocks noChangeArrowheads="1"/>
          </p:cNvSpPr>
          <p:nvPr/>
        </p:nvSpPr>
        <p:spPr bwMode="auto">
          <a:xfrm>
            <a:off x="6156176" y="1418039"/>
            <a:ext cx="852488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Error Message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If you type wrongly and then       , you may get an error message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297" y="3019425"/>
            <a:ext cx="7849406" cy="986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72000" y="3428999"/>
            <a:ext cx="468000" cy="43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13" y="6219080"/>
            <a:ext cx="755967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</a:rPr>
              <a:t>Click “Yes”. Fix your error. Then typeset </a:t>
            </a:r>
            <a:r>
              <a:rPr lang="en-US" sz="2800" dirty="0" smtClean="0">
                <a:latin typeface="+mn-lt"/>
              </a:rPr>
              <a:t>again</a:t>
            </a:r>
            <a:endParaRPr lang="en-US" sz="2800" dirty="0">
              <a:latin typeface="+mn-lt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061" y="4056905"/>
            <a:ext cx="7407275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DF5CC-3DC4-4C26-90E0-3506F9D2687F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441578" y="5662513"/>
            <a:ext cx="1146646" cy="43993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99" y="2176463"/>
            <a:ext cx="660317" cy="27936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7560000" y="5437743"/>
            <a:ext cx="1584000" cy="9194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Do </a:t>
            </a:r>
            <a:r>
              <a:rPr kumimoji="0" lang="en-US" altLang="zh-HK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NOT</a:t>
            </a:r>
            <a:r>
              <a:rPr kumimoji="0" lang="en-US" altLang="zh-H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click “No”!</a:t>
            </a:r>
            <a:endParaRPr kumimoji="0" lang="zh-HK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10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441"/>
          </a:xfrm>
        </p:spPr>
        <p:txBody>
          <a:bodyPr/>
          <a:lstStyle/>
          <a:p>
            <a:r>
              <a:rPr lang="en-HK" dirty="0" smtClean="0"/>
              <a:t>Error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If you (accidentally) clicked “No” in the last dialog: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26-FB13-4294-8BB0-801C30C539BD}" type="slidenum">
              <a:rPr lang="zh-TW" altLang="en-US" smtClean="0"/>
              <a:pPr/>
              <a:t>16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7" y="2718765"/>
            <a:ext cx="3784127" cy="1549206"/>
          </a:xfrm>
          <a:prstGeom prst="rect">
            <a:avLst/>
          </a:prstGeom>
        </p:spPr>
      </p:pic>
      <p:sp>
        <p:nvSpPr>
          <p:cNvPr id="6" name="Rounded Rectangular Callout 8"/>
          <p:cNvSpPr>
            <a:spLocks noChangeArrowheads="1"/>
          </p:cNvSpPr>
          <p:nvPr/>
        </p:nvSpPr>
        <p:spPr bwMode="auto">
          <a:xfrm>
            <a:off x="5538470" y="4021767"/>
            <a:ext cx="2051498" cy="919401"/>
          </a:xfrm>
          <a:prstGeom prst="wedgeRoundRectCallout">
            <a:avLst>
              <a:gd name="adj1" fmla="val -159705"/>
              <a:gd name="adj2" fmla="val -715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 smtClean="0">
                <a:ea typeface="新細明體" pitchFamily="18" charset="-120"/>
              </a:rPr>
              <a:t>1. Type here: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 smtClean="0">
                <a:solidFill>
                  <a:srgbClr val="FF0000"/>
                </a:solidFill>
                <a:ea typeface="新細明體" pitchFamily="18" charset="-120"/>
              </a:rPr>
              <a:t>quit&lt;Enter&gt;</a:t>
            </a:r>
            <a:endParaRPr lang="en-US" altLang="zh-HK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27" y="5004032"/>
            <a:ext cx="3631746" cy="1853968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04915" y="6337397"/>
            <a:ext cx="1319213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1115819" y="5366494"/>
            <a:ext cx="1944013" cy="510778"/>
          </a:xfrm>
          <a:prstGeom prst="wedgeRoundRectCallout">
            <a:avLst>
              <a:gd name="adj1" fmla="val 45595"/>
              <a:gd name="adj2" fmla="val 14330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 smtClean="0">
                <a:ea typeface="新細明體" pitchFamily="18" charset="-120"/>
              </a:rPr>
              <a:t>2. Then click</a:t>
            </a:r>
            <a:endParaRPr lang="en-US" altLang="zh-HK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1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75" y="3006000"/>
            <a:ext cx="5924650" cy="3852000"/>
          </a:xfrm>
          <a:prstGeom prst="rect">
            <a:avLst/>
          </a:prstGeom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Final Document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When you complete your editing, you can generate a final pdf for publishing</a:t>
            </a:r>
          </a:p>
        </p:txBody>
      </p:sp>
      <p:sp>
        <p:nvSpPr>
          <p:cNvPr id="16389" name="Oval 7"/>
          <p:cNvSpPr>
            <a:spLocks noChangeArrowheads="1"/>
          </p:cNvSpPr>
          <p:nvPr/>
        </p:nvSpPr>
        <p:spPr bwMode="auto">
          <a:xfrm>
            <a:off x="4146104" y="3356992"/>
            <a:ext cx="569912" cy="463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7D0B7-9742-4A43-9C6C-9109225DA6C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13856" y="4725144"/>
            <a:ext cx="1080120" cy="3600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2181436" y="5517232"/>
            <a:ext cx="394080" cy="497384"/>
          </a:xfrm>
          <a:prstGeom prst="wedgeRoundRectCallout">
            <a:avLst>
              <a:gd name="adj1" fmla="val 24498"/>
              <a:gd name="adj2" fmla="val -1513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 smtClean="0">
                <a:ea typeface="新細明體" pitchFamily="18" charset="-120"/>
              </a:rPr>
              <a:t>1</a:t>
            </a:r>
            <a:endParaRPr lang="en-US" altLang="zh-HK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673865" y="3867720"/>
            <a:ext cx="394079" cy="497384"/>
          </a:xfrm>
          <a:prstGeom prst="wedgeRoundRectCallout">
            <a:avLst>
              <a:gd name="adj1" fmla="val 123958"/>
              <a:gd name="adj2" fmla="val -9859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 smtClean="0">
                <a:ea typeface="新細明體" pitchFamily="18" charset="-120"/>
              </a:rPr>
              <a:t>2</a:t>
            </a:r>
            <a:endParaRPr lang="en-US" altLang="zh-HK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Simple LaTeX Editing 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95675" y="2493963"/>
            <a:ext cx="2152650" cy="460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Edit document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40175" y="3636963"/>
            <a:ext cx="1263650" cy="4619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Typeset</a:t>
            </a:r>
          </a:p>
        </p:txBody>
      </p:sp>
      <p:sp>
        <p:nvSpPr>
          <p:cNvPr id="8" name="Flowchart: Decision 7"/>
          <p:cNvSpPr/>
          <p:nvPr/>
        </p:nvSpPr>
        <p:spPr bwMode="auto">
          <a:xfrm>
            <a:off x="1358900" y="4779963"/>
            <a:ext cx="6426200" cy="73342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Error</a:t>
            </a:r>
            <a:r>
              <a:rPr lang="en-US" dirty="0" smtClean="0">
                <a:latin typeface="+mn-lt"/>
              </a:rPr>
              <a:t>? Not yet </a:t>
            </a:r>
            <a:r>
              <a:rPr lang="en-US" dirty="0">
                <a:latin typeface="+mn-lt"/>
              </a:rPr>
              <a:t>finished?</a:t>
            </a:r>
          </a:p>
        </p:txBody>
      </p:sp>
      <p:cxnSp>
        <p:nvCxnSpPr>
          <p:cNvPr id="17414" name="Straight Arrow Connector 10"/>
          <p:cNvCxnSpPr>
            <a:cxnSpLocks noChangeShapeType="1"/>
            <a:endCxn id="5" idx="0"/>
          </p:cNvCxnSpPr>
          <p:nvPr/>
        </p:nvCxnSpPr>
        <p:spPr bwMode="auto">
          <a:xfrm flipH="1">
            <a:off x="4572000" y="2060575"/>
            <a:ext cx="0" cy="433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5" name="Straight Arrow Connector 11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4572000" y="2954338"/>
            <a:ext cx="0" cy="6826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6" name="Straight Arrow Connector 14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4572000" y="4098925"/>
            <a:ext cx="0" cy="6810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7" name="Straight Arrow Connector 17"/>
          <p:cNvCxnSpPr>
            <a:cxnSpLocks noChangeShapeType="1"/>
          </p:cNvCxnSpPr>
          <p:nvPr/>
        </p:nvCxnSpPr>
        <p:spPr bwMode="auto">
          <a:xfrm>
            <a:off x="4572000" y="5513388"/>
            <a:ext cx="0" cy="6810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153984" y="6194425"/>
            <a:ext cx="28360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latin typeface="+mn-lt"/>
              </a:rPr>
              <a:t>Done. Export to pdf</a:t>
            </a:r>
            <a:endParaRPr lang="en-US" dirty="0">
              <a:latin typeface="+mn-lt"/>
            </a:endParaRPr>
          </a:p>
        </p:txBody>
      </p:sp>
      <p:cxnSp>
        <p:nvCxnSpPr>
          <p:cNvPr id="17419" name="Elbow Connector 23"/>
          <p:cNvCxnSpPr>
            <a:cxnSpLocks noChangeShapeType="1"/>
          </p:cNvCxnSpPr>
          <p:nvPr/>
        </p:nvCxnSpPr>
        <p:spPr bwMode="auto">
          <a:xfrm rot="10800000" flipH="1">
            <a:off x="1358900" y="2724150"/>
            <a:ext cx="2136775" cy="2422525"/>
          </a:xfrm>
          <a:prstGeom prst="bentConnector3">
            <a:avLst>
              <a:gd name="adj1" fmla="val -10699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5650" y="4684713"/>
            <a:ext cx="3905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513388"/>
            <a:ext cx="4079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3E68C-1BF4-4FDF-B688-E5AF03022E0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982663"/>
            <a:ext cx="7467600" cy="7699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Thesis Preparation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we </a:t>
            </a:r>
            <a:r>
              <a:rPr lang="en-US" altLang="en-US" i="1" smtClean="0"/>
              <a:t>really</a:t>
            </a:r>
            <a:r>
              <a:rPr lang="en-US" altLang="en-US" smtClean="0"/>
              <a:t> start…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should be in a thesis?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9570EC-0CE7-41E1-956C-0DD0B451F479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Getting Started…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Boot up a computer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Choose </a:t>
            </a:r>
            <a:r>
              <a:rPr lang="en-US" altLang="zh-TW" b="1" smtClean="0">
                <a:ea typeface="新細明體" pitchFamily="18" charset="-120"/>
              </a:rPr>
              <a:t>English</a:t>
            </a:r>
            <a:r>
              <a:rPr lang="en-US" altLang="zh-TW" smtClean="0">
                <a:ea typeface="新細明體" pitchFamily="18" charset="-120"/>
              </a:rPr>
              <a:t> version Windows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Login: student-id@link.cuhk.edu.hk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Password: OnePass </a:t>
            </a:r>
            <a:r>
              <a:rPr lang="en-US" altLang="zh-TW" b="1" smtClean="0">
                <a:ea typeface="新細明體" pitchFamily="18" charset="-120"/>
              </a:rPr>
              <a:t>password</a:t>
            </a:r>
            <a:r>
              <a:rPr lang="en-US" altLang="zh-TW" smtClean="0">
                <a:ea typeface="新細明體" pitchFamily="18" charset="-120"/>
              </a:rPr>
              <a:t/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Wait…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6D5C2-7EFB-4B66-97FF-8EA0F5F6F635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982663"/>
            <a:ext cx="7467600" cy="7699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Title page</a:t>
            </a:r>
          </a:p>
          <a:p>
            <a:pPr eaLnBrk="1" hangingPunct="1"/>
            <a:r>
              <a:rPr lang="en-US" altLang="en-US" smtClean="0"/>
              <a:t>Abstract</a:t>
            </a:r>
          </a:p>
          <a:p>
            <a:pPr eaLnBrk="1" hangingPunct="1"/>
            <a:r>
              <a:rPr lang="en-US" altLang="en-US" smtClean="0"/>
              <a:t>Table of Contents</a:t>
            </a:r>
          </a:p>
          <a:p>
            <a:pPr eaLnBrk="1" hangingPunct="1"/>
            <a:r>
              <a:rPr lang="en-US" altLang="en-US" smtClean="0"/>
              <a:t>List of Figures</a:t>
            </a:r>
          </a:p>
          <a:p>
            <a:pPr eaLnBrk="1" hangingPunct="1"/>
            <a:r>
              <a:rPr lang="en-US" altLang="en-US" smtClean="0"/>
              <a:t>List of Tables</a:t>
            </a:r>
          </a:p>
          <a:p>
            <a:pPr eaLnBrk="1" hangingPunct="1"/>
            <a:r>
              <a:rPr lang="en-US" altLang="en-US" smtClean="0"/>
              <a:t>Text… (the Beef)</a:t>
            </a:r>
          </a:p>
          <a:p>
            <a:pPr eaLnBrk="1" hangingPunct="1"/>
            <a:r>
              <a:rPr lang="en-US" altLang="en-US" smtClean="0"/>
              <a:t>Bibliography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9CE361-FB00-4DD6-B2B9-2FD6B4CCD47C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982663"/>
            <a:ext cx="7467600" cy="7699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543800" cy="47609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Title page</a:t>
            </a:r>
          </a:p>
          <a:p>
            <a:pPr eaLnBrk="1" hangingPunct="1">
              <a:defRPr/>
            </a:pPr>
            <a:r>
              <a:rPr lang="en-US" dirty="0" smtClean="0"/>
              <a:t>Abstract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[Acknowledgments]		(Optional)</a:t>
            </a:r>
          </a:p>
          <a:p>
            <a:pPr eaLnBrk="1" hangingPunct="1">
              <a:defRPr/>
            </a:pPr>
            <a:r>
              <a:rPr lang="en-US" dirty="0" smtClean="0"/>
              <a:t>Table of Contents</a:t>
            </a:r>
          </a:p>
          <a:p>
            <a:pPr eaLnBrk="1" hangingPunct="1">
              <a:defRPr/>
            </a:pPr>
            <a:r>
              <a:rPr lang="en-US" dirty="0" smtClean="0"/>
              <a:t>List of Figures</a:t>
            </a:r>
          </a:p>
          <a:p>
            <a:pPr eaLnBrk="1" hangingPunct="1">
              <a:defRPr/>
            </a:pPr>
            <a:r>
              <a:rPr lang="en-US" dirty="0" smtClean="0"/>
              <a:t>List of Tables</a:t>
            </a:r>
          </a:p>
          <a:p>
            <a:pPr eaLnBrk="1" hangingPunct="1">
              <a:defRPr/>
            </a:pPr>
            <a:r>
              <a:rPr lang="en-US" dirty="0" smtClean="0"/>
              <a:t>Text… (the Beef)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[Appendices]			(Optional)</a:t>
            </a:r>
          </a:p>
          <a:p>
            <a:pPr eaLnBrk="1" hangingPunct="1">
              <a:defRPr/>
            </a:pPr>
            <a:r>
              <a:rPr lang="en-US" dirty="0" smtClean="0"/>
              <a:t>Bibliography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A9B97-5082-4AD5-97FA-E47536EAAF55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76944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Course </a:t>
            </a:r>
            <a:r>
              <a:rPr lang="en-US" altLang="zh-TW" dirty="0" smtClean="0">
                <a:ea typeface="新細明體" pitchFamily="18" charset="-120"/>
              </a:rPr>
              <a:t>Material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7632000" cy="41148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800" dirty="0" smtClean="0">
                <a:ea typeface="新細明體" pitchFamily="18" charset="-120"/>
              </a:rPr>
              <a:t>Recall the “Lab Materials” that you </a:t>
            </a:r>
            <a:r>
              <a:rPr lang="en-US" altLang="zh-TW" sz="2800" dirty="0" smtClean="0">
                <a:ea typeface="新細明體" pitchFamily="18" charset="-120"/>
              </a:rPr>
              <a:t>downloaded and saved to </a:t>
            </a:r>
            <a:r>
              <a:rPr lang="en-US" altLang="zh-TW" sz="2800" dirty="0" smtClean="0">
                <a:solidFill>
                  <a:schemeClr val="hlink"/>
                </a:solidFill>
                <a:ea typeface="新細明體" pitchFamily="18" charset="-120"/>
              </a:rPr>
              <a:t>D:\</a:t>
            </a:r>
          </a:p>
          <a:p>
            <a:pPr lvl="8">
              <a:buFont typeface="Arial" charset="0"/>
              <a:buChar char="•"/>
              <a:defRPr/>
            </a:pPr>
            <a:endParaRPr lang="en-US" altLang="zh-TW" sz="1600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marL="457200" lvl="1" indent="0" algn="ctr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hlink"/>
                </a:solidFill>
                <a:ea typeface="新細明體" pitchFamily="18" charset="-120"/>
              </a:rPr>
              <a:t>D:\IPL_LaTeX_Advanced_lab.zip</a:t>
            </a:r>
            <a:endParaRPr lang="en-US" altLang="zh-TW" sz="2400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lvl="8">
              <a:buFont typeface="Arial" charset="0"/>
              <a:buChar char="•"/>
              <a:defRPr/>
            </a:pPr>
            <a:endParaRPr lang="en-US" altLang="zh-TW" sz="1600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800" b="1" dirty="0" smtClean="0">
                <a:ea typeface="新細明體" pitchFamily="18" charset="-120"/>
              </a:rPr>
              <a:t>Extract</a:t>
            </a:r>
            <a:r>
              <a:rPr lang="en-US" altLang="zh-TW" sz="2800" dirty="0" smtClean="0">
                <a:ea typeface="新細明體" pitchFamily="18" charset="-120"/>
              </a:rPr>
              <a:t> the </a:t>
            </a:r>
            <a:r>
              <a:rPr lang="en-US" altLang="zh-TW" sz="2800" dirty="0" smtClean="0">
                <a:ea typeface="新細明體" pitchFamily="18" charset="-120"/>
              </a:rPr>
              <a:t>zip content to </a:t>
            </a:r>
            <a:r>
              <a:rPr lang="en-US" altLang="zh-TW" sz="2800" dirty="0" smtClean="0">
                <a:solidFill>
                  <a:schemeClr val="hlink"/>
                </a:solidFill>
                <a:ea typeface="新細明體" pitchFamily="18" charset="-120"/>
              </a:rPr>
              <a:t>D:\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674096" y="2420888"/>
            <a:ext cx="762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674096" y="3933056"/>
            <a:ext cx="762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4859A-C4C2-460F-ACD1-F2739E36B23E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Thesis Template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" y="1773238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zh-HK" smtClean="0">
                <a:ea typeface="新細明體" pitchFamily="18" charset="-120"/>
              </a:rPr>
              <a:t>The folder</a:t>
            </a:r>
          </a:p>
          <a:p>
            <a:pPr marL="457200" lvl="1" indent="0" eaLnBrk="1" hangingPunct="1">
              <a:buFontTx/>
              <a:buNone/>
            </a:pP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D:\IPL_LaTeX_Advanced_lab\thesis_start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HK" smtClean="0">
                <a:ea typeface="新細明體" pitchFamily="18" charset="-120"/>
              </a:rPr>
              <a:t>   contains a LaTeX template for a thesis</a:t>
            </a:r>
          </a:p>
          <a:p>
            <a:pPr eaLnBrk="1" hangingPunct="1"/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888" y="5589588"/>
            <a:ext cx="2089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(Be patient!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Do </a:t>
            </a:r>
            <a:r>
              <a:rPr lang="en-US" sz="2000" i="1" u="sng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dirty="0">
                <a:latin typeface="+mn-lt"/>
              </a:rPr>
              <a:t> open the files yet!)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3D31E-A000-44E9-AAF1-2493F8A5426E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02000"/>
            <a:ext cx="4918534" cy="345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90" y="3402000"/>
            <a:ext cx="2156826" cy="1675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Thesis Template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1268413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working on big documents (like your thesis), it is a </a:t>
            </a:r>
            <a:r>
              <a:rPr lang="en-US" altLang="en-US" i="1" u="sng" smtClean="0"/>
              <a:t>good practice</a:t>
            </a:r>
            <a:r>
              <a:rPr lang="en-US" altLang="en-US" smtClean="0"/>
              <a:t> to split the input file into several </a:t>
            </a:r>
            <a:r>
              <a:rPr lang="en-US" altLang="en-US" smtClean="0">
                <a:solidFill>
                  <a:srgbClr val="FF0000"/>
                </a:solidFill>
              </a:rPr>
              <a:t>.tex</a:t>
            </a:r>
            <a:r>
              <a:rPr lang="en-US" altLang="en-US" smtClean="0"/>
              <a:t> files for easier management</a:t>
            </a:r>
          </a:p>
          <a:p>
            <a:pPr lvl="1" eaLnBrk="1" hangingPunct="1"/>
            <a:r>
              <a:rPr lang="en-US" altLang="en-US" smtClean="0"/>
              <a:t>E.g., put each of your thesis chapters in its own sub-folder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50" y="4437063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916238" y="5173663"/>
            <a:ext cx="1655762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07950" y="6037263"/>
            <a:ext cx="812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>
                <a:solidFill>
                  <a:srgbClr val="FF0000"/>
                </a:solidFill>
                <a:ea typeface="新細明體" pitchFamily="18" charset="-120"/>
              </a:rPr>
              <a:t>D:\IPL_LaTeX_Advanced_lab\thesis_start\introduction\introduction.tex</a:t>
            </a:r>
            <a:endParaRPr lang="en-US" altLang="zh-HK" sz="2000">
              <a:ea typeface="新細明體" pitchFamily="18" charset="-12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323850" y="5605463"/>
            <a:ext cx="1223963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01380F-6166-4F67-BD0F-1B26B30E703E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 Your Files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HK" sz="2700" dirty="0" smtClean="0">
                <a:ea typeface="新細明體" pitchFamily="18" charset="-120"/>
              </a:rPr>
              <a:t>Each chapter is written in one </a:t>
            </a:r>
            <a:r>
              <a:rPr lang="en-US" altLang="zh-HK" sz="2700" dirty="0" smtClean="0">
                <a:solidFill>
                  <a:srgbClr val="FF0000"/>
                </a:solidFill>
                <a:ea typeface="新細明體" pitchFamily="18" charset="-120"/>
              </a:rPr>
              <a:t>.</a:t>
            </a:r>
            <a:r>
              <a:rPr lang="en-US" altLang="zh-HK" sz="2700" dirty="0" err="1" smtClean="0">
                <a:solidFill>
                  <a:srgbClr val="FF0000"/>
                </a:solidFill>
                <a:ea typeface="新細明體" pitchFamily="18" charset="-120"/>
              </a:rPr>
              <a:t>tex</a:t>
            </a:r>
            <a:r>
              <a:rPr lang="en-US" altLang="zh-HK" sz="2700" dirty="0" smtClean="0">
                <a:ea typeface="新細明體" pitchFamily="18" charset="-120"/>
              </a:rPr>
              <a:t> file</a:t>
            </a:r>
          </a:p>
          <a:p>
            <a:pPr eaLnBrk="1" hangingPunct="1">
              <a:lnSpc>
                <a:spcPct val="80000"/>
              </a:lnSpc>
            </a:pPr>
            <a:endParaRPr lang="en-US" altLang="zh-HK" sz="27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HK" sz="2700" dirty="0" smtClean="0">
                <a:ea typeface="新細明體" pitchFamily="18" charset="-120"/>
              </a:rPr>
              <a:t>We assume that the thesis text, figures, tables, etc. have been prepared beforehand already</a:t>
            </a:r>
          </a:p>
          <a:p>
            <a:pPr eaLnBrk="1" hangingPunct="1">
              <a:lnSpc>
                <a:spcPct val="80000"/>
              </a:lnSpc>
            </a:pPr>
            <a:endParaRPr lang="en-US" altLang="zh-HK" sz="27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HK" sz="2700" dirty="0" smtClean="0">
                <a:ea typeface="新細明體" pitchFamily="18" charset="-120"/>
              </a:rPr>
              <a:t>We are now going to bind them together into a thesis</a:t>
            </a:r>
          </a:p>
          <a:p>
            <a:pPr eaLnBrk="1" hangingPunct="1">
              <a:lnSpc>
                <a:spcPct val="80000"/>
              </a:lnSpc>
            </a:pPr>
            <a:endParaRPr lang="en-US" altLang="zh-HK" sz="27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HK" sz="2700" dirty="0" smtClean="0">
                <a:ea typeface="新細明體" pitchFamily="18" charset="-120"/>
              </a:rPr>
              <a:t>The file </a:t>
            </a:r>
            <a:r>
              <a:rPr lang="en-US" altLang="zh-HK" sz="2700" dirty="0" err="1" smtClean="0">
                <a:solidFill>
                  <a:srgbClr val="FF0000"/>
                </a:solidFill>
                <a:ea typeface="新細明體" pitchFamily="18" charset="-120"/>
              </a:rPr>
              <a:t>thesis.tex</a:t>
            </a:r>
            <a:r>
              <a:rPr lang="en-US" altLang="zh-HK" sz="2700" dirty="0" smtClean="0">
                <a:ea typeface="新細明體" pitchFamily="18" charset="-120"/>
              </a:rPr>
              <a:t> will be the </a:t>
            </a:r>
            <a:r>
              <a:rPr lang="en-US" altLang="zh-HK" sz="2700" u="sng" dirty="0" smtClean="0">
                <a:ea typeface="新細明體" pitchFamily="18" charset="-120"/>
              </a:rPr>
              <a:t>port of entry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D5F6A-A6FF-4B37-9334-3C4AFEDF7AE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08" y="2610000"/>
            <a:ext cx="6974585" cy="4248000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Back to PCTeX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228600" y="1557338"/>
            <a:ext cx="7543800" cy="411480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You can close your previous project by: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10065-2FE9-427D-A903-5114708137F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1187103" y="3510894"/>
            <a:ext cx="936625" cy="3095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788988" y="3392487"/>
            <a:ext cx="576000" cy="216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028294"/>
            <a:ext cx="106792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1. </a:t>
            </a:r>
            <a:r>
              <a:rPr lang="en-US" sz="2000" dirty="0" smtClean="0">
                <a:latin typeface="+mn-lt"/>
              </a:rPr>
              <a:t>Right</a:t>
            </a:r>
            <a:endParaRPr 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sz="2000" dirty="0">
                <a:latin typeface="+mn-lt"/>
              </a:rPr>
              <a:t>click</a:t>
            </a:r>
          </a:p>
        </p:txBody>
      </p:sp>
      <p:sp>
        <p:nvSpPr>
          <p:cNvPr id="25609" name="Oval 5"/>
          <p:cNvSpPr>
            <a:spLocks noChangeArrowheads="1"/>
          </p:cNvSpPr>
          <p:nvPr/>
        </p:nvSpPr>
        <p:spPr bwMode="auto">
          <a:xfrm>
            <a:off x="2196802" y="4437112"/>
            <a:ext cx="935038" cy="3095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1965" y="4768900"/>
            <a:ext cx="11817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2. </a:t>
            </a:r>
            <a:r>
              <a:rPr lang="en-US" sz="2000" dirty="0" smtClean="0">
                <a:latin typeface="+mn-lt"/>
              </a:rPr>
              <a:t>Select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8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528"/>
          <a:stretch>
            <a:fillRect/>
          </a:stretch>
        </p:blipFill>
        <p:spPr bwMode="auto">
          <a:xfrm>
            <a:off x="4878388" y="1736725"/>
            <a:ext cx="2303462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Look at the Master File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File </a:t>
            </a:r>
            <a:r>
              <a:rPr lang="en-US" altLang="zh-TW" smtClean="0">
                <a:ea typeface="新細明體" pitchFamily="18" charset="-120"/>
                <a:sym typeface="Wingdings" panose="05000000000000000000" pitchFamily="2" charset="2"/>
              </a:rPr>
              <a:t> Open		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Go to: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D:\IPL_LaTeX_Advanced_lab\thesis_start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Select: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thesis.tex</a:t>
            </a:r>
            <a:r>
              <a:rPr lang="en-US" altLang="zh-TW" smtClean="0">
                <a:ea typeface="新細明體" pitchFamily="18" charset="-120"/>
              </a:rPr>
              <a:t> and open</a:t>
            </a:r>
          </a:p>
          <a:p>
            <a:pPr lvl="4"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This is our </a:t>
            </a:r>
            <a:r>
              <a:rPr lang="en-US" altLang="zh-TW" b="1" smtClean="0">
                <a:ea typeface="新細明體" pitchFamily="18" charset="-120"/>
              </a:rPr>
              <a:t>master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Let's start </a:t>
            </a:r>
            <a:r>
              <a:rPr lang="en-US" altLang="zh-TW" b="1" smtClean="0">
                <a:ea typeface="新細明體" pitchFamily="18" charset="-120"/>
              </a:rPr>
              <a:t>putting in the ingredients</a:t>
            </a:r>
            <a:r>
              <a:rPr lang="en-US" altLang="zh-TW" smtClean="0">
                <a:ea typeface="新細明體" pitchFamily="18" charset="-120"/>
              </a:rPr>
              <a:t> to make our sandwich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572000" y="2320925"/>
            <a:ext cx="43338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5040313" y="2141538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46704-FA42-4E02-8D2B-37A600E357B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Meat</a:t>
            </a:r>
          </a:p>
        </p:txBody>
      </p:sp>
      <p:graphicFrame>
        <p:nvGraphicFramePr>
          <p:cNvPr id="2765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69659"/>
              </p:ext>
            </p:extLst>
          </p:nvPr>
        </p:nvGraphicFramePr>
        <p:xfrm>
          <a:off x="5469349" y="0"/>
          <a:ext cx="3674651" cy="66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Image" r:id="rId4" imgW="5803175" imgH="10463492" progId="Photoshop.Image.10">
                  <p:embed/>
                </p:oleObj>
              </mc:Choice>
              <mc:Fallback>
                <p:oleObj name="Image" r:id="rId4" imgW="5803175" imgH="10463492" progId="Photoshop.Image.1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321"/>
                      <a:stretch>
                        <a:fillRect/>
                      </a:stretch>
                    </p:blipFill>
                    <p:spPr bwMode="auto">
                      <a:xfrm>
                        <a:off x="5469349" y="0"/>
                        <a:ext cx="3674651" cy="6624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C73795-89F3-49D0-AAD2-E4FACBAEC8B5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2875"/>
            <a:ext cx="52800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 Master file glues other parts together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Check the Project window for other files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Cover Page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Thesis Chapters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\chapter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Preamble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Page Numbering and Style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Appendix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4241800" y="61976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>
                <a:solidFill>
                  <a:srgbClr val="FF0000"/>
                </a:solidFill>
                <a:ea typeface="新細明體" pitchFamily="18" charset="-120"/>
              </a:rPr>
              <a:t>thesis.tex</a:t>
            </a:r>
            <a:endParaRPr lang="en-US" altLang="zh-HK" sz="20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Preamble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44000" y="1772816"/>
            <a:ext cx="500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HK" dirty="0" err="1" smtClean="0">
                <a:solidFill>
                  <a:srgbClr val="0000FF"/>
                </a:solidFill>
                <a:ea typeface="新細明體" pitchFamily="18" charset="-120"/>
              </a:rPr>
              <a:t>documentclass</a:t>
            </a:r>
            <a:r>
              <a:rPr lang="en-US" altLang="zh-HK" dirty="0" smtClean="0">
                <a:ea typeface="新細明體" pitchFamily="18" charset="-120"/>
              </a:rPr>
              <a:t> is now “report” (instead of “article”)</a:t>
            </a:r>
          </a:p>
          <a:p>
            <a:pPr lvl="8">
              <a:lnSpc>
                <a:spcPct val="90000"/>
              </a:lnSpc>
            </a:pPr>
            <a:endParaRPr lang="en-US" altLang="zh-HK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Use the “thesis” package (</a:t>
            </a:r>
            <a:r>
              <a:rPr lang="en-US" altLang="zh-HK" dirty="0" err="1" smtClean="0">
                <a:solidFill>
                  <a:srgbClr val="FF0000"/>
                </a:solidFill>
                <a:ea typeface="新細明體" pitchFamily="18" charset="-120"/>
              </a:rPr>
              <a:t>thesis.sty</a:t>
            </a:r>
            <a:r>
              <a:rPr lang="en-US" altLang="zh-HK" dirty="0" smtClean="0">
                <a:ea typeface="新細明體" pitchFamily="18" charset="-120"/>
              </a:rPr>
              <a:t>)</a:t>
            </a:r>
          </a:p>
          <a:p>
            <a:pPr lvl="4" eaLnBrk="1" hangingPunct="1">
              <a:lnSpc>
                <a:spcPct val="90000"/>
              </a:lnSpc>
            </a:pPr>
            <a:endParaRPr lang="en-US" altLang="zh-HK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HK" dirty="0" smtClean="0">
                <a:ea typeface="新細明體" pitchFamily="18" charset="-120"/>
              </a:rPr>
              <a:t>Recall that </a:t>
            </a:r>
            <a:r>
              <a:rPr lang="en-US" altLang="zh-HK" dirty="0" smtClean="0">
                <a:solidFill>
                  <a:srgbClr val="007300"/>
                </a:solidFill>
                <a:ea typeface="新細明體" pitchFamily="18" charset="-120"/>
              </a:rPr>
              <a:t>%</a:t>
            </a:r>
            <a:r>
              <a:rPr lang="en-US" altLang="zh-HK" dirty="0" smtClean="0">
                <a:ea typeface="新細明體" pitchFamily="18" charset="-120"/>
              </a:rPr>
              <a:t> means “comments” (i.e., skipped from typesetting)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AA5884-3159-40BB-83A6-3E397A35B379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54000"/>
            <a:ext cx="3725258" cy="680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6408000" y="36000"/>
            <a:ext cx="647700" cy="22383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5796136" y="519206"/>
            <a:ext cx="647700" cy="22225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Get Course Material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7632000" cy="41148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800" dirty="0" smtClean="0">
                <a:ea typeface="新細明體" pitchFamily="18" charset="-120"/>
              </a:rPr>
              <a:t>Visit: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800" dirty="0" smtClean="0">
                <a:ea typeface="新細明體" pitchFamily="18" charset="-120"/>
              </a:rPr>
              <a:t>    </a:t>
            </a:r>
            <a:r>
              <a:rPr lang="en-US" altLang="zh-TW" sz="2800" dirty="0" smtClean="0">
                <a:ea typeface="新細明體" pitchFamily="18" charset="-120"/>
                <a:hlinkClick r:id="rId3"/>
              </a:rPr>
              <a:t>http://www.cse.cuhk.edu.hk/~yclaw/ipl_latex/</a:t>
            </a: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800" b="1" dirty="0" smtClean="0">
              <a:ea typeface="新細明體" pitchFamily="18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800" b="1" dirty="0" smtClean="0">
                <a:ea typeface="新細明體" pitchFamily="18" charset="-120"/>
              </a:rPr>
              <a:t>Download</a:t>
            </a:r>
            <a:r>
              <a:rPr lang="en-US" altLang="zh-TW" sz="2800" dirty="0" smtClean="0">
                <a:ea typeface="新細明體" pitchFamily="18" charset="-120"/>
              </a:rPr>
              <a:t> and </a:t>
            </a:r>
            <a:r>
              <a:rPr lang="en-US" altLang="zh-TW" sz="2800" b="1" dirty="0" smtClean="0">
                <a:ea typeface="新細明體" pitchFamily="18" charset="-120"/>
              </a:rPr>
              <a:t>save</a:t>
            </a:r>
            <a:r>
              <a:rPr lang="en-US" altLang="zh-TW" sz="2800" dirty="0" smtClean="0">
                <a:ea typeface="新細明體" pitchFamily="18" charset="-120"/>
              </a:rPr>
              <a:t> the “Lab Materials” to </a:t>
            </a:r>
            <a:r>
              <a:rPr lang="en-US" altLang="zh-TW" sz="2800" dirty="0" smtClean="0">
                <a:solidFill>
                  <a:schemeClr val="hlink"/>
                </a:solidFill>
                <a:ea typeface="新細明體" pitchFamily="18" charset="-120"/>
              </a:rPr>
              <a:t>D:\</a:t>
            </a:r>
          </a:p>
          <a:p>
            <a:pPr marL="457200" lvl="1" indent="0" algn="ctr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hlink"/>
                </a:solidFill>
                <a:ea typeface="新細明體" pitchFamily="18" charset="-120"/>
              </a:rPr>
              <a:t>IPL_LaTeX_Advanced_lab.zip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800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800" b="1" dirty="0" smtClean="0">
                <a:ea typeface="新細明體" pitchFamily="18" charset="-120"/>
              </a:rPr>
              <a:t>Extract</a:t>
            </a:r>
            <a:r>
              <a:rPr lang="en-US" altLang="zh-TW" sz="2800" dirty="0" smtClean="0">
                <a:ea typeface="新細明體" pitchFamily="18" charset="-120"/>
              </a:rPr>
              <a:t> the content of the zip file to </a:t>
            </a:r>
            <a:r>
              <a:rPr lang="en-US" altLang="zh-TW" sz="2800" dirty="0" smtClean="0">
                <a:solidFill>
                  <a:schemeClr val="hlink"/>
                </a:solidFill>
                <a:ea typeface="新細明體" pitchFamily="18" charset="-120"/>
              </a:rPr>
              <a:t>D:\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39750" y="3933825"/>
            <a:ext cx="762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227763" y="5373688"/>
            <a:ext cx="762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4859A-C4C2-460F-ACD1-F2739E36B23E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First Typesetting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Click        (Ctrl-T) to typeset: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2275" y="2141538"/>
            <a:ext cx="660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8019"/>
          <a:stretch>
            <a:fillRect/>
          </a:stretch>
        </p:blipFill>
        <p:spPr bwMode="auto">
          <a:xfrm>
            <a:off x="0" y="2606675"/>
            <a:ext cx="91440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292725" y="5005388"/>
            <a:ext cx="3563938" cy="1736725"/>
          </a:xfrm>
          <a:prstGeom prst="wedgeRoundRectCallout">
            <a:avLst>
              <a:gd name="adj1" fmla="val -158380"/>
              <a:gd name="adj2" fmla="val -65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>
                <a:ea typeface="新細明體" pitchFamily="18" charset="-120"/>
              </a:rPr>
              <a:t>As you develop your documents further, you will see more and more files in your “Project”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5FAA4D-D473-446A-B987-64F85D8DB52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r>
              <a:rPr lang="en-US" altLang="en-US" smtClean="0"/>
              <a:t>Style File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484313"/>
            <a:ext cx="7543800" cy="4114800"/>
          </a:xfrm>
        </p:spPr>
        <p:txBody>
          <a:bodyPr/>
          <a:lstStyle/>
          <a:p>
            <a:r>
              <a:rPr lang="en-US" altLang="en-US" smtClean="0"/>
              <a:t>For example, going to the style file </a:t>
            </a:r>
            <a:r>
              <a:rPr lang="en-US" altLang="en-US" smtClean="0">
                <a:solidFill>
                  <a:srgbClr val="FF0000"/>
                </a:solidFill>
              </a:rPr>
              <a:t>thesis.sty</a:t>
            </a:r>
            <a:r>
              <a:rPr lang="en-US" altLang="en-US" smtClean="0"/>
              <a:t>, you see many commands that help set your thesis layout properly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4B7D0-8838-42F5-A7A1-08B568843ACC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975" y="3001963"/>
            <a:ext cx="5248275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468313" y="5635625"/>
            <a:ext cx="2303462" cy="9207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+mn-lt"/>
              </a:rPr>
              <a:t>Do </a:t>
            </a:r>
            <a:r>
              <a:rPr lang="en-US" i="1" u="sng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dirty="0">
                <a:latin typeface="+mn-lt"/>
              </a:rPr>
              <a:t> modify this file!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2914650" y="4884738"/>
            <a:ext cx="720725" cy="2730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Cover Page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28775"/>
            <a:ext cx="7543800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charset="-120"/>
              </a:rPr>
              <a:t>Go back to </a:t>
            </a:r>
            <a:r>
              <a:rPr lang="en-US" altLang="zh-TW" dirty="0" err="1" smtClean="0">
                <a:solidFill>
                  <a:srgbClr val="FF0000"/>
                </a:solidFill>
                <a:ea typeface="新細明體" charset="-120"/>
              </a:rPr>
              <a:t>thesis.tex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charset="-120"/>
              </a:rPr>
              <a:t>Insert the following under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“%cover page information</a:t>
            </a:r>
            <a:r>
              <a:rPr lang="en-US" altLang="zh-TW" dirty="0" smtClean="0">
                <a:ea typeface="新細明體" charset="-120"/>
              </a:rPr>
              <a:t>":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Title:	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thesistitle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Author: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authorname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Degree: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\degree{…}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err="1" smtClean="0">
                <a:ea typeface="新細明體" charset="-120"/>
              </a:rPr>
              <a:t>Programme</a:t>
            </a:r>
            <a:r>
              <a:rPr lang="en-US" altLang="zh-TW" dirty="0" smtClean="0">
                <a:ea typeface="新細明體" charset="-120"/>
              </a:rPr>
              <a:t>: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programme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Your boss: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\supervisor{…}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Date:	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submitdate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{…}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coverpage</a:t>
            </a:r>
            <a:endParaRPr lang="en-US" altLang="zh-TW" dirty="0" smtClean="0">
              <a:solidFill>
                <a:srgbClr val="0000FF"/>
              </a:solidFill>
              <a:ea typeface="新細明體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FE8DB-A921-4BC3-BB29-397F94BC189D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17" y="1026000"/>
            <a:ext cx="4515096" cy="5832000"/>
          </a:xfrm>
          <a:prstGeom prst="rect">
            <a:avLst/>
          </a:prstGeom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Cover Page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Save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(Ctrl-S)</a:t>
            </a:r>
          </a:p>
          <a:p>
            <a:pPr lvl="4" eaLnBrk="1" hangingPunct="1">
              <a:buFont typeface="Arial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Typeset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   (Ctrl-T)</a:t>
            </a: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304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680EE-A702-44C2-98F3-1B0785E6B180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671888"/>
            <a:ext cx="660317" cy="27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Style File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>
                <a:ea typeface="新細明體" charset="-120"/>
              </a:rPr>
              <a:t>The previous commands (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thesistitle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authorname</a:t>
            </a:r>
            <a:r>
              <a:rPr lang="en-US" altLang="zh-TW" dirty="0" smtClean="0">
                <a:ea typeface="新細明體" charset="-120"/>
              </a:rPr>
              <a:t>, etc.), and more coming, are non-standard </a:t>
            </a:r>
            <a:r>
              <a:rPr lang="en-US" altLang="zh-TW" dirty="0" err="1" smtClean="0">
                <a:ea typeface="新細明體" charset="-120"/>
              </a:rPr>
              <a:t>LaTeX</a:t>
            </a:r>
            <a:r>
              <a:rPr lang="en-US" altLang="zh-TW" dirty="0" smtClean="0">
                <a:ea typeface="新細明體" charset="-120"/>
              </a:rPr>
              <a:t> commands, self-defined in the thesis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style file</a:t>
            </a:r>
            <a:r>
              <a:rPr lang="en-US" altLang="zh-TW" dirty="0" smtClean="0">
                <a:ea typeface="新細明體" charset="-120"/>
              </a:rPr>
              <a:t> (</a:t>
            </a:r>
            <a:r>
              <a:rPr lang="en-US" altLang="zh-TW" dirty="0" err="1" smtClean="0">
                <a:solidFill>
                  <a:srgbClr val="FF0000"/>
                </a:solidFill>
                <a:ea typeface="新細明體" charset="-120"/>
              </a:rPr>
              <a:t>thesis.sty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9EA2C1-D7A2-4FF3-A7A3-F036F20FAF01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Thesis Chapters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Recall our good practice: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TW" i="1" dirty="0" smtClean="0">
                <a:solidFill>
                  <a:srgbClr val="FF0000"/>
                </a:solidFill>
                <a:ea typeface="新細明體" charset="-120"/>
              </a:rPr>
              <a:t>Write each chapter in a separate file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Let’s insert the chapters one-by-one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Under “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%insert the chapters</a:t>
            </a:r>
            <a:r>
              <a:rPr lang="en-US" altLang="zh-TW" dirty="0" smtClean="0">
                <a:ea typeface="新細明體" charset="-120"/>
              </a:rPr>
              <a:t>”, type: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	\input{./introduction/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introduction.tex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}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dirty="0" smtClean="0">
                <a:ea typeface="新細明體" charset="-120"/>
              </a:rPr>
              <a:t>or:	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\input ./introduction/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introduction.tex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94D1D5-A2CC-4E7F-9F71-9FA4C24EC9F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\input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628775"/>
            <a:ext cx="4775200" cy="4114800"/>
          </a:xfrm>
        </p:spPr>
        <p:txBody>
          <a:bodyPr/>
          <a:lstStyle/>
          <a:p>
            <a:pPr eaLnBrk="1" hangingPunct="1"/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\input{</a:t>
            </a:r>
            <a:r>
              <a:rPr lang="en-US" altLang="zh-HK" i="1" smtClean="0">
                <a:solidFill>
                  <a:srgbClr val="FF0000"/>
                </a:solidFill>
                <a:ea typeface="新細明體" pitchFamily="18" charset="-120"/>
              </a:rPr>
              <a:t>filename.tex</a:t>
            </a:r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  <a:p>
            <a:pPr lvl="1" eaLnBrk="1" hangingPunct="1"/>
            <a:r>
              <a:rPr lang="en-US" altLang="zh-HK" smtClean="0">
                <a:ea typeface="新細明體" pitchFamily="18" charset="-120"/>
              </a:rPr>
              <a:t>Inserts the contents of another file named </a:t>
            </a:r>
            <a:r>
              <a:rPr lang="en-US" altLang="zh-HK" i="1" smtClean="0">
                <a:solidFill>
                  <a:srgbClr val="FF0000"/>
                </a:solidFill>
                <a:ea typeface="新細明體" pitchFamily="18" charset="-120"/>
              </a:rPr>
              <a:t>filename.tex</a:t>
            </a:r>
            <a:r>
              <a:rPr lang="en-US" altLang="zh-HK" smtClean="0">
                <a:ea typeface="新細明體" pitchFamily="18" charset="-120"/>
              </a:rPr>
              <a:t> to your document</a:t>
            </a:r>
          </a:p>
          <a:p>
            <a:pPr lvl="1" eaLnBrk="1" hangingPunct="1"/>
            <a:r>
              <a:rPr lang="en-US" altLang="zh-HK" smtClean="0">
                <a:ea typeface="新細明體" pitchFamily="18" charset="-120"/>
              </a:rPr>
              <a:t>E.g.: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163" y="1196975"/>
            <a:ext cx="26035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724525" y="2068513"/>
            <a:ext cx="2087563" cy="504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B5F84-DD46-427C-A186-4DE783F8EA29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1687513" y="4464050"/>
            <a:ext cx="5251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ea typeface="新細明體" pitchFamily="18" charset="-120"/>
              </a:rPr>
              <a:t>\input{ ./introduction/introduction.tex }</a:t>
            </a: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2268538" y="5938838"/>
            <a:ext cx="4606925" cy="919162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</a:rPr>
              <a:t>PCTeX</a:t>
            </a:r>
            <a:r>
              <a:rPr lang="en-US" dirty="0">
                <a:latin typeface="+mn-lt"/>
              </a:rPr>
              <a:t> will automatically detect any inserted files to your project</a:t>
            </a:r>
          </a:p>
        </p:txBody>
      </p:sp>
      <p:cxnSp>
        <p:nvCxnSpPr>
          <p:cNvPr id="35849" name="Straight Arrow Connector 7"/>
          <p:cNvCxnSpPr>
            <a:cxnSpLocks noChangeShapeType="1"/>
          </p:cNvCxnSpPr>
          <p:nvPr/>
        </p:nvCxnSpPr>
        <p:spPr bwMode="auto">
          <a:xfrm flipV="1">
            <a:off x="1835150" y="4818063"/>
            <a:ext cx="898525" cy="5635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2388" y="5246688"/>
            <a:ext cx="19986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current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6788" y="5246688"/>
            <a:ext cx="2170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path separator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1050" y="5246688"/>
            <a:ext cx="181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folder 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8125" y="5246688"/>
            <a:ext cx="143510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file name</a:t>
            </a:r>
          </a:p>
        </p:txBody>
      </p:sp>
      <p:cxnSp>
        <p:nvCxnSpPr>
          <p:cNvPr id="35854" name="Straight Arrow Connector 18"/>
          <p:cNvCxnSpPr>
            <a:cxnSpLocks noChangeShapeType="1"/>
          </p:cNvCxnSpPr>
          <p:nvPr/>
        </p:nvCxnSpPr>
        <p:spPr bwMode="auto">
          <a:xfrm flipH="1" flipV="1">
            <a:off x="2843213" y="4818063"/>
            <a:ext cx="477837" cy="5635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Straight Arrow Connector 21"/>
          <p:cNvCxnSpPr>
            <a:cxnSpLocks noChangeShapeType="1"/>
          </p:cNvCxnSpPr>
          <p:nvPr/>
        </p:nvCxnSpPr>
        <p:spPr bwMode="auto">
          <a:xfrm flipH="1" flipV="1">
            <a:off x="3733800" y="4818063"/>
            <a:ext cx="1125538" cy="5492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Straight Arrow Connector 23"/>
          <p:cNvCxnSpPr>
            <a:cxnSpLocks noChangeShapeType="1"/>
          </p:cNvCxnSpPr>
          <p:nvPr/>
        </p:nvCxnSpPr>
        <p:spPr bwMode="auto">
          <a:xfrm flipH="1" flipV="1">
            <a:off x="5532438" y="4849813"/>
            <a:ext cx="1125537" cy="5619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Thesis Chapters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“report” document class allows an additional top-level sectioning command for chapters: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\chapter{…}</a:t>
            </a:r>
            <a:endParaRPr lang="en-US" altLang="en-US" smtClean="0"/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  <a:sym typeface="Wingdings" panose="05000000000000000000" pitchFamily="2" charset="2"/>
              </a:rPr>
              <a:t>\section{…}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lvl="2" eaLnBrk="1" hangingPunct="1"/>
            <a:r>
              <a:rPr lang="en-US" altLang="en-US" smtClean="0">
                <a:solidFill>
                  <a:srgbClr val="0000FF"/>
                </a:solidFill>
                <a:sym typeface="Wingdings" panose="05000000000000000000" pitchFamily="2" charset="2"/>
              </a:rPr>
              <a:t>\subsecton{…}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lvl="3" eaLnBrk="1" hangingPunct="1"/>
            <a:r>
              <a:rPr lang="en-US" altLang="en-US" smtClean="0">
                <a:solidFill>
                  <a:srgbClr val="0000FF"/>
                </a:solidFill>
                <a:sym typeface="Wingdings" panose="05000000000000000000" pitchFamily="2" charset="2"/>
              </a:rPr>
              <a:t>\subsubsection{…}</a:t>
            </a:r>
          </a:p>
          <a:p>
            <a:pPr lvl="4" eaLnBrk="1" hangingPunct="1"/>
            <a:r>
              <a:rPr lang="en-US" altLang="en-US" smtClean="0">
                <a:solidFill>
                  <a:srgbClr val="0000FF"/>
                </a:solidFill>
                <a:sym typeface="Wingdings" panose="05000000000000000000" pitchFamily="2" charset="2"/>
              </a:rPr>
              <a:t>\paragraph{…}</a:t>
            </a:r>
            <a:endParaRPr lang="en-US" altLang="en-US" smtClean="0">
              <a:solidFill>
                <a:srgbClr val="0000FF"/>
              </a:solidFill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9851" y="3006000"/>
            <a:ext cx="2688493" cy="385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0" y="5938838"/>
            <a:ext cx="3563938" cy="9191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\chapter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*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{…}</a:t>
            </a:r>
            <a:r>
              <a:rPr lang="en-US" dirty="0">
                <a:latin typeface="+mn-lt"/>
              </a:rPr>
              <a:t> for a chapter without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A56C7-99F7-41C5-A4E9-E0711D1208E5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Thesis Chapters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Let’s go to the first chapter (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introduction.tex</a:t>
            </a:r>
            <a:r>
              <a:rPr lang="en-US" altLang="zh-TW" smtClean="0">
                <a:ea typeface="新細明體" pitchFamily="18" charset="-120"/>
              </a:rPr>
              <a:t>) and start it with: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\chapter{Introduction}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</a:rPr>
              <a:t>Optionally</a:t>
            </a:r>
            <a:r>
              <a:rPr lang="en-US" altLang="zh-TW" smtClean="0">
                <a:ea typeface="新細明體" pitchFamily="18" charset="-120"/>
              </a:rPr>
              <a:t>, end each chapter with: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\chapterend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32440-2004-478A-9F51-90B52E67DF10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00" y="1278728"/>
            <a:ext cx="2340000" cy="53186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6660232" y="1844824"/>
            <a:ext cx="1871663" cy="7921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6858000" y="5627588"/>
            <a:ext cx="2286000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Thesis Chapters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Further insert the chapters in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background.tex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anti.tex</a:t>
            </a:r>
            <a:r>
              <a:rPr lang="en-US" altLang="zh-TW" smtClean="0">
                <a:ea typeface="新細明體" pitchFamily="18" charset="-120"/>
              </a:rPr>
              <a:t>, and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conclusion.tex</a:t>
            </a:r>
          </a:p>
          <a:p>
            <a:pPr eaLnBrk="1" hangingPunct="1"/>
            <a:endParaRPr lang="en-US" altLang="zh-TW" smtClean="0">
              <a:solidFill>
                <a:srgbClr val="FF0000"/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Add the chapter sectioning also (</a:t>
            </a: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\section{…}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\subsection{…}</a:t>
            </a:r>
            <a:r>
              <a:rPr lang="en-US" altLang="zh-TW" smtClean="0">
                <a:ea typeface="新細明體" pitchFamily="18" charset="-120"/>
              </a:rPr>
              <a:t>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F52436-D664-440A-BB9A-FC54424A0951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LaTeX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typesetting system for professional writing and publication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Commercial product</a:t>
            </a:r>
            <a:endParaRPr lang="en-US" altLang="zh-TW" b="1" smtClean="0">
              <a:ea typeface="新細明體" pitchFamily="18" charset="-12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b="1" smtClean="0">
                <a:ea typeface="新細明體" pitchFamily="18" charset="-120"/>
              </a:rPr>
              <a:t>PCT</a:t>
            </a:r>
            <a:r>
              <a:rPr lang="en-US" altLang="zh-TW" sz="4000" b="1" baseline="-15000" smtClean="0">
                <a:ea typeface="新細明體" pitchFamily="18" charset="-120"/>
              </a:rPr>
              <a:t>E</a:t>
            </a:r>
            <a:r>
              <a:rPr lang="en-US" altLang="zh-TW" b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(</a:t>
            </a:r>
            <a:r>
              <a:rPr lang="en-US" altLang="zh-TW" smtClean="0">
                <a:ea typeface="新細明體" pitchFamily="18" charset="-120"/>
                <a:hlinkClick r:id="rId3"/>
              </a:rPr>
              <a:t>www.pctex.com</a:t>
            </a:r>
            <a:r>
              <a:rPr lang="en-US" altLang="zh-TW" smtClean="0"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FREE open source software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mtClean="0">
                <a:ea typeface="新細明體" pitchFamily="18" charset="-120"/>
              </a:rPr>
              <a:t>MiKT</a:t>
            </a:r>
            <a:r>
              <a:rPr lang="en-US" altLang="zh-TW" sz="4000" baseline="-15000" smtClean="0">
                <a:ea typeface="新細明體" pitchFamily="18" charset="-120"/>
              </a:rPr>
              <a:t>E</a:t>
            </a:r>
            <a:r>
              <a:rPr lang="en-US" altLang="zh-TW" smtClean="0">
                <a:ea typeface="新細明體" pitchFamily="18" charset="-120"/>
              </a:rPr>
              <a:t>X (</a:t>
            </a:r>
            <a:r>
              <a:rPr lang="en-US" altLang="zh-TW" smtClean="0">
                <a:ea typeface="新細明體" pitchFamily="18" charset="-120"/>
                <a:hlinkClick r:id="rId4"/>
              </a:rPr>
              <a:t>www.miktex.org</a:t>
            </a:r>
            <a:r>
              <a:rPr lang="en-US" altLang="zh-TW" smtClean="0">
                <a:ea typeface="新細明體" pitchFamily="18" charset="-120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mtClean="0">
                <a:ea typeface="新細明體" pitchFamily="18" charset="-120"/>
              </a:rPr>
              <a:t>MacT</a:t>
            </a:r>
            <a:r>
              <a:rPr lang="en-US" altLang="zh-TW" sz="4000" baseline="-15000" smtClean="0">
                <a:ea typeface="新細明體" pitchFamily="18" charset="-120"/>
              </a:rPr>
              <a:t>E</a:t>
            </a:r>
            <a:r>
              <a:rPr lang="en-US" altLang="zh-TW" smtClean="0">
                <a:ea typeface="新細明體" pitchFamily="18" charset="-120"/>
              </a:rPr>
              <a:t>X (</a:t>
            </a:r>
            <a:r>
              <a:rPr lang="en-US" altLang="zh-TW" smtClean="0">
                <a:ea typeface="新細明體" pitchFamily="18" charset="-120"/>
                <a:hlinkClick r:id="rId5"/>
              </a:rPr>
              <a:t>www.tug.org/mactex/</a:t>
            </a:r>
            <a:r>
              <a:rPr lang="en-US" altLang="zh-TW" smtClean="0">
                <a:ea typeface="新細明體" pitchFamily="18" charset="-120"/>
              </a:rPr>
              <a:t>)</a:t>
            </a:r>
          </a:p>
        </p:txBody>
      </p:sp>
      <p:pic>
        <p:nvPicPr>
          <p:cNvPr id="5124" name="Picture 5" descr="MiKTEX_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4797152"/>
            <a:ext cx="16144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5867400" y="3500438"/>
            <a:ext cx="792163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126" name="Picture 9" descr="mactexlogoX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1500" y="5734050"/>
            <a:ext cx="1590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1" descr="http://forums.pctex.com/templates/subSilver/images/PCTeXButtonOldSmall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2706688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884F1-068D-431E-9658-A0D30BDB9B6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48" y="4509120"/>
            <a:ext cx="3162104" cy="1612800"/>
          </a:xfrm>
          <a:prstGeom prst="rect">
            <a:avLst/>
          </a:prstGeom>
        </p:spPr>
      </p:pic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Multi-Pass Typeset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Sometimes, you may need to typeset your document </a:t>
            </a:r>
            <a:r>
              <a:rPr lang="en-US" altLang="zh-HK" u="sng" smtClean="0">
                <a:ea typeface="新細明體" pitchFamily="18" charset="-120"/>
              </a:rPr>
              <a:t>multiple times</a:t>
            </a:r>
            <a:r>
              <a:rPr lang="en-US" altLang="zh-HK" smtClean="0">
                <a:ea typeface="新細明體" pitchFamily="18" charset="-120"/>
              </a:rPr>
              <a:t> to resolve cross-references</a:t>
            </a:r>
          </a:p>
          <a:p>
            <a:pPr lvl="4"/>
            <a:endParaRPr lang="en-US" altLang="zh-HK" smtClean="0">
              <a:ea typeface="新細明體" pitchFamily="18" charset="-120"/>
            </a:endParaRPr>
          </a:p>
          <a:p>
            <a:r>
              <a:rPr lang="en-US" altLang="zh-HK" smtClean="0">
                <a:ea typeface="新細明體" pitchFamily="18" charset="-120"/>
              </a:rPr>
              <a:t>When prompted: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02A788-0DB8-40B5-8774-0BBD6AC93FE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3995738" y="5659490"/>
            <a:ext cx="1079500" cy="5016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H="1" flipV="1">
            <a:off x="4860032" y="6059316"/>
            <a:ext cx="360040" cy="36004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121282" y="6356176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441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Cross-References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314EFF-49D2-43B3-B78A-DF5B502EDA54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1125" y="2276475"/>
            <a:ext cx="5516563" cy="13573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6075" y="1412875"/>
            <a:ext cx="5046663" cy="830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\subsection{Load State Monitoring}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latin typeface="+mn-lt"/>
              </a:rPr>
              <a:t>\label{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sec:anti.basic.monitor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871538" y="4365625"/>
            <a:ext cx="653573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According to the load state definitions given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Section~</a:t>
            </a:r>
            <a:r>
              <a:rPr lang="en-US" altLang="zh-HK" sz="2400" dirty="0">
                <a:solidFill>
                  <a:srgbClr val="0000FF"/>
                </a:solidFill>
                <a:ea typeface="新細明體" pitchFamily="18" charset="-120"/>
              </a:rPr>
              <a:t>\ref{</a:t>
            </a:r>
            <a:r>
              <a:rPr lang="en-US" altLang="zh-HK" sz="2400" dirty="0" err="1">
                <a:solidFill>
                  <a:srgbClr val="0000FF"/>
                </a:solidFill>
                <a:ea typeface="新細明體" pitchFamily="18" charset="-120"/>
              </a:rPr>
              <a:t>sec:anti.basic.monitor</a:t>
            </a:r>
            <a:r>
              <a:rPr lang="en-US" altLang="zh-HK" sz="2400" dirty="0">
                <a:ea typeface="新細明體" pitchFamily="18" charset="-120"/>
              </a:rPr>
              <a:t>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the workload of creator node …</a:t>
            </a: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450" y="5626100"/>
            <a:ext cx="6919913" cy="1231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1992" name="Oval 5"/>
          <p:cNvSpPr>
            <a:spLocks noChangeArrowheads="1"/>
          </p:cNvSpPr>
          <p:nvPr/>
        </p:nvSpPr>
        <p:spPr bwMode="auto">
          <a:xfrm>
            <a:off x="1187450" y="2708275"/>
            <a:ext cx="3600450" cy="5048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611188" y="5986463"/>
            <a:ext cx="7056437" cy="5048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427538" y="6165850"/>
            <a:ext cx="647700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862" y="1412875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err="1" smtClean="0">
                <a:solidFill>
                  <a:srgbClr val="FF0000"/>
                </a:solidFill>
                <a:latin typeface="+mn-lt"/>
              </a:rPr>
              <a:t>anti.tex</a:t>
            </a:r>
            <a:endParaRPr lang="zh-HK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1538" y="3965515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err="1" smtClean="0">
                <a:solidFill>
                  <a:srgbClr val="FF0000"/>
                </a:solidFill>
                <a:latin typeface="+mn-lt"/>
              </a:rPr>
              <a:t>anti.tex</a:t>
            </a:r>
            <a:endParaRPr lang="zh-HK" alt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\label and \ref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\label{…}</a:t>
            </a:r>
            <a:r>
              <a:rPr lang="en-US" altLang="zh-HK" smtClean="0">
                <a:ea typeface="新細明體" pitchFamily="18" charset="-120"/>
              </a:rPr>
              <a:t>: Setting a reference marker</a:t>
            </a:r>
          </a:p>
          <a:p>
            <a:pPr lvl="1"/>
            <a:r>
              <a:rPr lang="en-US" altLang="zh-HK" smtClean="0">
                <a:ea typeface="新細明體" pitchFamily="18" charset="-120"/>
              </a:rPr>
              <a:t>E.g., in </a:t>
            </a: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anti.tex</a:t>
            </a:r>
            <a:r>
              <a:rPr lang="en-US" altLang="zh-HK" smtClean="0">
                <a:ea typeface="新細明體" pitchFamily="18" charset="-120"/>
              </a:rPr>
              <a:t>:</a:t>
            </a:r>
          </a:p>
          <a:p>
            <a:endParaRPr lang="en-US" altLang="zh-HK" smtClean="0">
              <a:ea typeface="新細明體" pitchFamily="18" charset="-120"/>
            </a:endParaRPr>
          </a:p>
          <a:p>
            <a:endParaRPr lang="en-US" altLang="zh-HK" smtClean="0">
              <a:ea typeface="新細明體" pitchFamily="18" charset="-120"/>
            </a:endParaRPr>
          </a:p>
          <a:p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\ref{…}</a:t>
            </a:r>
            <a:r>
              <a:rPr lang="en-US" altLang="zh-HK" smtClean="0">
                <a:ea typeface="新細明體" pitchFamily="18" charset="-120"/>
              </a:rPr>
              <a:t>: Referencing to a marker:</a:t>
            </a:r>
          </a:p>
          <a:p>
            <a:pPr lvl="1"/>
            <a:r>
              <a:rPr lang="en-US" altLang="zh-HK" smtClean="0">
                <a:ea typeface="新細明體" pitchFamily="18" charset="-120"/>
              </a:rPr>
              <a:t>E.g., in </a:t>
            </a: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anti.tex</a:t>
            </a:r>
            <a:r>
              <a:rPr lang="en-US" altLang="zh-HK" smtClean="0">
                <a:ea typeface="新細明體" pitchFamily="18" charset="-12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7E448E-1181-4A99-96BC-043A39E5229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9463" y="3068638"/>
            <a:ext cx="5045075" cy="831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\subsection{Load State Monitoring}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latin typeface="+mn-lt"/>
              </a:rPr>
              <a:t>\label{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sec:anti.basic.monitor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303338" y="5373688"/>
            <a:ext cx="65373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>
                <a:ea typeface="新細明體" pitchFamily="18" charset="-120"/>
              </a:rPr>
              <a:t>According to the load state definitions given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>
                <a:ea typeface="新細明體" pitchFamily="18" charset="-120"/>
              </a:rPr>
              <a:t>Section~</a:t>
            </a:r>
            <a:r>
              <a:rPr lang="en-US" altLang="zh-HK" sz="2400">
                <a:solidFill>
                  <a:srgbClr val="0000FF"/>
                </a:solidFill>
                <a:ea typeface="新細明體" pitchFamily="18" charset="-120"/>
              </a:rPr>
              <a:t>\ref{sec:anti.basic.monitor</a:t>
            </a:r>
            <a:r>
              <a:rPr lang="en-US" altLang="zh-HK" sz="2400">
                <a:ea typeface="新細明體" pitchFamily="18" charset="-120"/>
              </a:rPr>
              <a:t>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>
                <a:ea typeface="新細明體" pitchFamily="18" charset="-120"/>
              </a:rPr>
              <a:t>the workload of creator node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Chapter 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Some people would like to add, at the beginning of each chapter, a chapter outline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E.g., in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anti.tex</a:t>
            </a:r>
            <a:r>
              <a:rPr lang="en-US" altLang="zh-TW" smtClean="0">
                <a:ea typeface="新細明體" pitchFamily="18" charset="-120"/>
              </a:rPr>
              <a:t>, try adding:</a:t>
            </a:r>
          </a:p>
          <a:p>
            <a:pPr lvl="1" eaLnBrk="1" hangingPunct="1"/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\note{Chapter Outline}{…}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003550"/>
            <a:ext cx="3359150" cy="38544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013" name="Right Arrow 1"/>
          <p:cNvSpPr>
            <a:spLocks noChangeArrowheads="1"/>
          </p:cNvSpPr>
          <p:nvPr/>
        </p:nvSpPr>
        <p:spPr bwMode="auto">
          <a:xfrm rot="6404791">
            <a:off x="7332663" y="3652838"/>
            <a:ext cx="9794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95F413-4E23-40F7-9949-21ED27AA5E18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Preamble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Go back to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thesis.tex</a:t>
            </a:r>
            <a:r>
              <a:rPr lang="en-US" altLang="zh-TW" smtClean="0">
                <a:ea typeface="新細明體" pitchFamily="18" charset="-120"/>
              </a:rPr>
              <a:t>, type: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Abstract: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</a:t>
            </a: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\abstractpage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Acknowledgment: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	\acknowledgementpage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Dedication: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  <a:ea typeface="新細明體" pitchFamily="18" charset="-120"/>
              </a:rPr>
              <a:t>	\dedicationpage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FC0002-F5D8-4EEB-960D-F0A28861972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6" y="4416425"/>
            <a:ext cx="3049587" cy="1217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0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564" y="5805488"/>
            <a:ext cx="2533650" cy="5508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79" y="2492896"/>
            <a:ext cx="4421221" cy="176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Preamble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pitchFamily="18" charset="-120"/>
              </a:rPr>
              <a:t>Type under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%preamble sections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pitchFamily="18" charset="-120"/>
              </a:rPr>
              <a:t>Table of Contents: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tableofcontents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lvl="4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pitchFamily="18" charset="-120"/>
              </a:rPr>
              <a:t>List of Figures: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listoffigures</a:t>
            </a:r>
            <a:endParaRPr lang="en-US" altLang="zh-TW" dirty="0" smtClean="0">
              <a:ea typeface="新細明體" pitchFamily="18" charset="-120"/>
            </a:endParaRPr>
          </a:p>
          <a:p>
            <a:pPr lvl="4" eaLnBrk="1" hangingPunct="1">
              <a:lnSpc>
                <a:spcPct val="90000"/>
              </a:lnSpc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pitchFamily="18" charset="-120"/>
              </a:rPr>
              <a:t>List of Tables: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	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listoftables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5429CD-82F7-4899-8905-DC30B2AD71B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8600" y="2420888"/>
            <a:ext cx="3511550" cy="2119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7650" y="4213200"/>
            <a:ext cx="3473450" cy="157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0825" y="5461000"/>
            <a:ext cx="3467100" cy="1397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Page Numbering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Roman number system, usually for the preamble</a:t>
            </a:r>
          </a:p>
          <a:p>
            <a:pPr lvl="4"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pagenumbering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{roman}</a:t>
            </a:r>
          </a:p>
          <a:p>
            <a:pPr lvl="4" eaLnBrk="1" hangingPunct="1">
              <a:lnSpc>
                <a:spcPct val="90000"/>
              </a:lnSpc>
            </a:pPr>
            <a:endParaRPr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Arabic number system, usually for the main text</a:t>
            </a:r>
          </a:p>
          <a:p>
            <a:pPr lvl="4"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newpage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	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pagenumbering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{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arabic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5389563" y="3068638"/>
            <a:ext cx="3575050" cy="9175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Put this before Abstract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5024438" y="5516563"/>
            <a:ext cx="4119562" cy="9175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Put them under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4E50FA-D46C-4BE2-A87A-1C51C7412D24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Page Numbering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If you want to set your own page number, use:</a:t>
            </a:r>
          </a:p>
          <a:p>
            <a:pPr lvl="4" eaLnBrk="1" hangingPunct="1"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ea typeface="新細明體" charset="-12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setcounter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{page}{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x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 smtClean="0">
              <a:solidFill>
                <a:srgbClr val="0000FF"/>
              </a:solidFill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ea typeface="新細明體" charset="-120"/>
              </a:rPr>
              <a:t>	(where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is some number)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386EC7-C354-4B73-82CC-4892F94A5C2F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Page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pitchFamily="18" charset="-120"/>
              </a:rPr>
              <a:t>Control how the headers and footers look like. Try (under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%initialization</a:t>
            </a:r>
            <a:r>
              <a:rPr lang="en-US" altLang="zh-TW" dirty="0" smtClean="0">
                <a:ea typeface="新細明體" pitchFamily="18" charset="-120"/>
              </a:rPr>
              <a:t>) these one by one: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pagestyle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{headings}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pagestyle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{plain}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pagestyle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{empty}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3E6029-D02A-486B-95F2-5F133F550AD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Line Spacing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>
                <a:ea typeface="新細明體" pitchFamily="18" charset="-120"/>
              </a:rPr>
              <a:t>Control line spacing. Try (under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%initialization</a:t>
            </a:r>
            <a:r>
              <a:rPr lang="en-US" altLang="zh-TW" dirty="0" smtClean="0">
                <a:ea typeface="新細明體" pitchFamily="18" charset="-120"/>
              </a:rPr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singlespacing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onehalfspacing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doublespacing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AA297-E857-4276-A448-A0CFA8DAC6E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PCT</a:t>
            </a:r>
            <a:r>
              <a:rPr lang="en-US" cap="all" baseline="-15000" dirty="0" smtClean="0"/>
              <a:t>E</a:t>
            </a:r>
            <a:r>
              <a:rPr lang="en-US" dirty="0" smtClean="0"/>
              <a:t>X (This Workshop)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543800" cy="4114800"/>
          </a:xfrm>
        </p:spPr>
        <p:txBody>
          <a:bodyPr/>
          <a:lstStyle/>
          <a:p>
            <a:endParaRPr lang="en-US" altLang="en-US" u="sng" dirty="0" smtClean="0"/>
          </a:p>
          <a:p>
            <a:endParaRPr lang="en-US" altLang="en-US" u="sng" dirty="0" smtClean="0"/>
          </a:p>
          <a:p>
            <a:endParaRPr lang="en-US" altLang="en-US" u="sng" dirty="0" smtClean="0"/>
          </a:p>
          <a:p>
            <a:pPr lvl="1"/>
            <a:endParaRPr lang="en-US" altLang="en-US" u="sng" dirty="0" smtClean="0"/>
          </a:p>
          <a:p>
            <a:pPr lvl="8"/>
            <a:endParaRPr lang="en-US" altLang="en-US" u="sng" dirty="0" smtClean="0"/>
          </a:p>
          <a:p>
            <a:r>
              <a:rPr lang="en-US" altLang="en-US" baseline="-25000" dirty="0" smtClean="0"/>
              <a:t> </a:t>
            </a:r>
            <a:r>
              <a:rPr lang="en-US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👍</a:t>
            </a:r>
            <a:r>
              <a:rPr lang="en-US" altLang="en-US" dirty="0" smtClean="0"/>
              <a:t>: Available in all computers in ITSC User Area</a:t>
            </a:r>
          </a:p>
          <a:p>
            <a:r>
              <a:rPr lang="en-US" altLang="en-US" baseline="-25000" dirty="0" smtClean="0"/>
              <a:t> </a:t>
            </a:r>
            <a:r>
              <a:rPr lang="en-US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👎</a:t>
            </a:r>
            <a:r>
              <a:rPr lang="en-US" altLang="en-US" dirty="0" smtClean="0"/>
              <a:t>: Windows only. Not free. (Have to buy for your own computer)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E6C56C-1901-4927-9898-091155F39BDF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15" y="1052736"/>
            <a:ext cx="5969771" cy="363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Appendix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3238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To start producing appendixes: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	\appendix</a:t>
            </a:r>
          </a:p>
          <a:p>
            <a:pPr lvl="4"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Section/chapter numbering will be automatically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restarted</a:t>
            </a:r>
            <a:r>
              <a:rPr lang="en-US" altLang="zh-TW" dirty="0" smtClean="0">
                <a:ea typeface="新細明體" pitchFamily="18" charset="-120"/>
              </a:rPr>
              <a:t> and changed to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alphabetic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E.g., Appendix A, Appendix B, …</a:t>
            </a:r>
          </a:p>
          <a:p>
            <a:pPr lvl="4"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Try including </a:t>
            </a:r>
            <a:r>
              <a:rPr lang="en-US" altLang="zh-TW" dirty="0" err="1" smtClean="0">
                <a:solidFill>
                  <a:srgbClr val="FF0000"/>
                </a:solidFill>
                <a:ea typeface="新細明體" pitchFamily="18" charset="-120"/>
              </a:rPr>
              <a:t>whatis.tex</a:t>
            </a:r>
            <a:r>
              <a:rPr lang="en-US" altLang="zh-TW" dirty="0" smtClean="0">
                <a:ea typeface="新細明體" pitchFamily="18" charset="-120"/>
              </a:rPr>
              <a:t> to see the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33ACC2-45CA-4F2C-8D2C-BA53665E10F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Appendix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E22660-6EB5-4D3C-B04D-295D72430800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613" y="2565400"/>
            <a:ext cx="6122987" cy="38560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Tables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28600" y="1700213"/>
            <a:ext cx="5581650" cy="4114800"/>
          </a:xfrm>
        </p:spPr>
        <p:txBody>
          <a:bodyPr/>
          <a:lstStyle/>
          <a:p>
            <a:r>
              <a:rPr lang="en-US" altLang="en-US" smtClean="0"/>
              <a:t>In LaTeX, tables can easily grow beyond the margins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Tables can be resized using the </a:t>
            </a:r>
            <a:r>
              <a:rPr lang="en-US" altLang="en-US" smtClean="0">
                <a:solidFill>
                  <a:srgbClr val="0000FF"/>
                </a:solidFill>
              </a:rPr>
              <a:t>\resizebox</a:t>
            </a:r>
            <a:r>
              <a:rPr lang="en-US" altLang="en-US" smtClean="0"/>
              <a:t> command:</a:t>
            </a:r>
          </a:p>
          <a:p>
            <a:pPr lvl="1"/>
            <a:endParaRPr lang="en-US" altLang="en-US" smtClean="0"/>
          </a:p>
          <a:p>
            <a:pPr lvl="4"/>
            <a:endParaRPr lang="en-US" altLang="en-US" smtClean="0"/>
          </a:p>
          <a:p>
            <a:r>
              <a:rPr lang="en-US" altLang="en-US" smtClean="0"/>
              <a:t>Have to use the “graphicx” package at the preamble:</a:t>
            </a:r>
          </a:p>
          <a:p>
            <a:pPr lvl="1"/>
            <a:r>
              <a:rPr lang="en-US" altLang="en-US" smtClean="0">
                <a:solidFill>
                  <a:srgbClr val="0000FF"/>
                </a:solidFill>
              </a:rPr>
              <a:t>\usepackage{graphicx}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0000" y="1871662"/>
            <a:ext cx="3384000" cy="399312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8388350" y="1822450"/>
            <a:ext cx="647700" cy="172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063" y="1409700"/>
            <a:ext cx="2324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Table in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anti.tex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482600" y="4221163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800">
                <a:solidFill>
                  <a:srgbClr val="0000FF"/>
                </a:solidFill>
                <a:ea typeface="新細明體" pitchFamily="18" charset="-120"/>
              </a:rPr>
              <a:t>\resizebox{</a:t>
            </a:r>
            <a:r>
              <a:rPr lang="en-US" altLang="zh-HK" sz="2800" i="1">
                <a:solidFill>
                  <a:srgbClr val="FF0000"/>
                </a:solidFill>
                <a:ea typeface="新細明體" pitchFamily="18" charset="-120"/>
              </a:rPr>
              <a:t>width</a:t>
            </a:r>
            <a:r>
              <a:rPr lang="en-US" altLang="zh-HK" sz="2800">
                <a:solidFill>
                  <a:srgbClr val="0000FF"/>
                </a:solidFill>
                <a:ea typeface="新細明體" pitchFamily="18" charset="-120"/>
              </a:rPr>
              <a:t>}{</a:t>
            </a:r>
            <a:r>
              <a:rPr lang="en-US" altLang="zh-HK" sz="2800" i="1">
                <a:solidFill>
                  <a:srgbClr val="FF0000"/>
                </a:solidFill>
                <a:ea typeface="新細明體" pitchFamily="18" charset="-120"/>
              </a:rPr>
              <a:t>height</a:t>
            </a:r>
            <a:r>
              <a:rPr lang="en-US" altLang="zh-HK" sz="2800">
                <a:solidFill>
                  <a:srgbClr val="0000FF"/>
                </a:solidFill>
                <a:ea typeface="新細明體" pitchFamily="18" charset="-120"/>
              </a:rPr>
              <a:t>}{</a:t>
            </a:r>
            <a:r>
              <a:rPr lang="en-US" altLang="zh-HK" sz="2800" i="1">
                <a:solidFill>
                  <a:srgbClr val="FF0000"/>
                </a:solidFill>
                <a:ea typeface="新細明體" pitchFamily="18" charset="-120"/>
              </a:rPr>
              <a:t>object</a:t>
            </a:r>
            <a:r>
              <a:rPr lang="en-US" altLang="zh-HK" sz="2800">
                <a:solidFill>
                  <a:srgbClr val="0000FF"/>
                </a:solidFill>
                <a:ea typeface="新細明體" pitchFamily="18" charset="-120"/>
              </a:rPr>
              <a:t>}</a:t>
            </a:r>
            <a:endParaRPr lang="en-US" altLang="zh-HK" sz="28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ED7DC1-3339-4FC7-AED5-555516FE5372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2233" name="Straight Connector 5"/>
          <p:cNvCxnSpPr>
            <a:cxnSpLocks noChangeShapeType="1"/>
          </p:cNvCxnSpPr>
          <p:nvPr/>
        </p:nvCxnSpPr>
        <p:spPr bwMode="auto">
          <a:xfrm>
            <a:off x="8459788" y="1439863"/>
            <a:ext cx="0" cy="389096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841875" y="6165850"/>
            <a:ext cx="30235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+mn-lt"/>
              </a:rPr>
              <a:t>(add in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thesis.tex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Resizing Tables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28600" y="1090613"/>
            <a:ext cx="4986338" cy="5005387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Find out the second table (</a:t>
            </a:r>
            <a:r>
              <a:rPr lang="en-US" altLang="zh-HK" dirty="0" smtClean="0">
                <a:solidFill>
                  <a:srgbClr val="0000FF"/>
                </a:solidFill>
                <a:ea typeface="新細明體" pitchFamily="18" charset="-120"/>
              </a:rPr>
              <a:t>{tabular}</a:t>
            </a:r>
            <a:r>
              <a:rPr lang="en-US" altLang="zh-HK" dirty="0" smtClean="0">
                <a:ea typeface="新細明體" pitchFamily="18" charset="-120"/>
              </a:rPr>
              <a:t>) in </a:t>
            </a:r>
            <a:r>
              <a:rPr lang="en-US" altLang="zh-HK" dirty="0" err="1" smtClean="0">
                <a:solidFill>
                  <a:srgbClr val="FF0000"/>
                </a:solidFill>
                <a:ea typeface="新細明體" pitchFamily="18" charset="-120"/>
              </a:rPr>
              <a:t>anti.tex</a:t>
            </a:r>
            <a:r>
              <a:rPr lang="en-US" altLang="zh-HK" dirty="0" smtClean="0">
                <a:ea typeface="新細明體" pitchFamily="18" charset="-120"/>
              </a:rPr>
              <a:t>, and type:</a:t>
            </a:r>
          </a:p>
          <a:p>
            <a:endParaRPr lang="en-US" altLang="zh-HK" dirty="0" smtClean="0">
              <a:ea typeface="新細明體" pitchFamily="18" charset="-120"/>
            </a:endParaRPr>
          </a:p>
          <a:p>
            <a:endParaRPr lang="en-US" altLang="zh-HK" dirty="0" smtClean="0">
              <a:ea typeface="新細明體" pitchFamily="18" charset="-120"/>
            </a:endParaRPr>
          </a:p>
          <a:p>
            <a:endParaRPr lang="en-US" altLang="zh-HK" dirty="0" smtClean="0">
              <a:ea typeface="新細明體" pitchFamily="18" charset="-120"/>
            </a:endParaRPr>
          </a:p>
          <a:p>
            <a:pPr lvl="3"/>
            <a:endParaRPr lang="en-US" altLang="zh-HK" dirty="0" smtClean="0">
              <a:ea typeface="新細明體" pitchFamily="18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HK" i="1" dirty="0" smtClean="0">
                <a:solidFill>
                  <a:srgbClr val="B98A00"/>
                </a:solidFill>
                <a:ea typeface="新細明體" pitchFamily="18" charset="-120"/>
              </a:rPr>
              <a:t>“Scale the whole table so that its width is the same as the text width, with the aspect ratio kept (!)”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642938" y="2641600"/>
            <a:ext cx="3486150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solidFill>
                  <a:srgbClr val="0000FF"/>
                </a:solidFill>
                <a:ea typeface="新細明體" pitchFamily="18" charset="-120"/>
              </a:rPr>
              <a:t>\</a:t>
            </a:r>
            <a:r>
              <a:rPr lang="en-US" altLang="zh-HK" sz="2400" dirty="0" err="1">
                <a:solidFill>
                  <a:srgbClr val="0000FF"/>
                </a:solidFill>
                <a:ea typeface="新細明體" pitchFamily="18" charset="-120"/>
              </a:rPr>
              <a:t>resizebox</a:t>
            </a:r>
            <a:r>
              <a:rPr lang="en-US" altLang="zh-HK" sz="2400" dirty="0">
                <a:solidFill>
                  <a:srgbClr val="0000FF"/>
                </a:solidFill>
                <a:ea typeface="新細明體" pitchFamily="18" charset="-120"/>
              </a:rPr>
              <a:t>{\</a:t>
            </a:r>
            <a:r>
              <a:rPr lang="en-US" altLang="zh-HK" sz="2400" dirty="0" err="1">
                <a:solidFill>
                  <a:srgbClr val="0000FF"/>
                </a:solidFill>
                <a:ea typeface="新細明體" pitchFamily="18" charset="-120"/>
              </a:rPr>
              <a:t>textwidth</a:t>
            </a:r>
            <a:r>
              <a:rPr lang="en-US" altLang="zh-HK" sz="2400" dirty="0">
                <a:solidFill>
                  <a:srgbClr val="0000FF"/>
                </a:solidFill>
                <a:ea typeface="新細明體" pitchFamily="18" charset="-120"/>
              </a:rPr>
              <a:t>}{!}{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\begin{tabular}{…}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ea typeface="新細明體" pitchFamily="18" charset="-120"/>
              </a:rPr>
              <a:t>\end{tabular}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4000" y="1728784"/>
            <a:ext cx="3960000" cy="46641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3254" name="Straight Connector 5"/>
          <p:cNvCxnSpPr>
            <a:cxnSpLocks noChangeShapeType="1"/>
          </p:cNvCxnSpPr>
          <p:nvPr/>
        </p:nvCxnSpPr>
        <p:spPr bwMode="auto">
          <a:xfrm>
            <a:off x="8316416" y="1439863"/>
            <a:ext cx="0" cy="389096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A660F8-840F-45DB-B6DE-47A781470D2B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Tables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 is sometimes inconvenient to prepare </a:t>
            </a:r>
            <a:r>
              <a:rPr lang="en-US" altLang="en-US" dirty="0" err="1" smtClean="0"/>
              <a:t>LaTeX</a:t>
            </a:r>
            <a:r>
              <a:rPr lang="en-US" altLang="en-US" dirty="0" smtClean="0"/>
              <a:t> tables</a:t>
            </a:r>
          </a:p>
          <a:p>
            <a:r>
              <a:rPr lang="en-US" altLang="en-US" dirty="0" smtClean="0"/>
              <a:t>Excel spreadsheets can be exported to </a:t>
            </a:r>
            <a:r>
              <a:rPr lang="en-US" altLang="en-US" dirty="0" err="1" smtClean="0"/>
              <a:t>LaTeX</a:t>
            </a:r>
            <a:r>
              <a:rPr lang="en-US" altLang="en-US" dirty="0" smtClean="0"/>
              <a:t> easily by using the following MS Office add-in:</a:t>
            </a:r>
          </a:p>
          <a:p>
            <a:pPr lvl="1"/>
            <a:r>
              <a:rPr lang="en-US" altLang="en-US" dirty="0" smtClean="0"/>
              <a:t>Excel2LaTeX</a:t>
            </a:r>
          </a:p>
          <a:p>
            <a:pPr lvl="2"/>
            <a:r>
              <a:rPr lang="en-US" altLang="en-US" dirty="0" smtClean="0">
                <a:hlinkClick r:id="rId2"/>
              </a:rPr>
              <a:t>http://www.ctan.org/tex-archive/support/excel2latex/</a:t>
            </a:r>
            <a:r>
              <a:rPr lang="en-US" alt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C9ACE4-72B6-4D19-9998-6D160B0BC360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Download the file </a:t>
            </a:r>
            <a:r>
              <a:rPr lang="en-US" altLang="en-US" dirty="0" smtClean="0">
                <a:solidFill>
                  <a:srgbClr val="FF0000"/>
                </a:solidFill>
              </a:rPr>
              <a:t>Excel2LaTeX.xla</a:t>
            </a:r>
            <a:r>
              <a:rPr lang="en-US" altLang="en-US" dirty="0" smtClean="0"/>
              <a:t> and open it in Excel</a:t>
            </a:r>
          </a:p>
          <a:p>
            <a:r>
              <a:rPr lang="en-US" altLang="en-US" dirty="0" smtClean="0"/>
              <a:t>If prompted, enable the macro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69" y="3573376"/>
            <a:ext cx="4254662" cy="3240000"/>
          </a:xfrm>
          <a:prstGeom prst="rect">
            <a:avLst/>
          </a:prstGeom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Excel2LaTeX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176191" y="6276801"/>
            <a:ext cx="1331913" cy="5365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78A61-B2D8-4002-AA21-BD0F6A5278C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Create a table in Excel</a:t>
            </a:r>
          </a:p>
          <a:p>
            <a:r>
              <a:rPr lang="en-US" altLang="en-US" dirty="0" smtClean="0"/>
              <a:t>Switch to the “Add-Ins”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7394690" cy="3780000"/>
          </a:xfrm>
          <a:prstGeom prst="rect">
            <a:avLst/>
          </a:prstGeom>
        </p:spPr>
      </p:pic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Excel2LaTeX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6C394-0070-4AEE-A303-373000476D51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048399" y="3324473"/>
            <a:ext cx="1331913" cy="5365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3528" y="3888000"/>
            <a:ext cx="2124000" cy="432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8" name="Rounded Rectangle 8"/>
          <p:cNvSpPr>
            <a:spLocks noChangeArrowheads="1"/>
          </p:cNvSpPr>
          <p:nvPr/>
        </p:nvSpPr>
        <p:spPr bwMode="auto">
          <a:xfrm>
            <a:off x="755576" y="5400000"/>
            <a:ext cx="4500000" cy="1440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7" name="Rounded Rectangular Callout 3"/>
          <p:cNvSpPr>
            <a:spLocks noChangeArrowheads="1"/>
          </p:cNvSpPr>
          <p:nvPr/>
        </p:nvSpPr>
        <p:spPr bwMode="auto">
          <a:xfrm>
            <a:off x="6048821" y="4321175"/>
            <a:ext cx="2987675" cy="1736725"/>
          </a:xfrm>
          <a:prstGeom prst="wedgeRoundRectCallout">
            <a:avLst>
              <a:gd name="adj1" fmla="val -80532"/>
              <a:gd name="adj2" fmla="val 488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 dirty="0" smtClean="0">
                <a:ea typeface="新細明體" pitchFamily="18" charset="-120"/>
              </a:rPr>
              <a:t>1. Select </a:t>
            </a:r>
            <a:r>
              <a:rPr lang="en-US" altLang="zh-HK" sz="2400" dirty="0">
                <a:ea typeface="新細明體" pitchFamily="18" charset="-120"/>
              </a:rPr>
              <a:t>the cells of your table and then click “Convert table to </a:t>
            </a:r>
            <a:r>
              <a:rPr lang="en-US" altLang="zh-HK" sz="2400" dirty="0" err="1">
                <a:ea typeface="新細明體" pitchFamily="18" charset="-120"/>
              </a:rPr>
              <a:t>LaTeX</a:t>
            </a:r>
            <a:r>
              <a:rPr lang="en-US" altLang="zh-HK" sz="2400" dirty="0">
                <a:ea typeface="新細明體" pitchFamily="18" charset="-120"/>
              </a:rPr>
              <a:t>”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161230" y="3900686"/>
            <a:ext cx="488077" cy="506313"/>
          </a:xfrm>
          <a:prstGeom prst="wedgeRoundRectCallout">
            <a:avLst>
              <a:gd name="adj1" fmla="val 137966"/>
              <a:gd name="adj2" fmla="val -785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67987" y="3981324"/>
            <a:ext cx="488077" cy="506313"/>
          </a:xfrm>
          <a:prstGeom prst="wedgeRoundRectCallout">
            <a:avLst>
              <a:gd name="adj1" fmla="val -142163"/>
              <a:gd name="adj2" fmla="val -235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Excel2LaTeX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228600" y="1773238"/>
            <a:ext cx="7543800" cy="4114800"/>
          </a:xfrm>
        </p:spPr>
        <p:txBody>
          <a:bodyPr/>
          <a:lstStyle/>
          <a:p>
            <a:r>
              <a:rPr lang="en-US" altLang="en-US" dirty="0" smtClean="0"/>
              <a:t>You can then copy the </a:t>
            </a:r>
            <a:r>
              <a:rPr lang="en-US" altLang="en-US" dirty="0" err="1" smtClean="0"/>
              <a:t>LaTeX</a:t>
            </a:r>
            <a:r>
              <a:rPr lang="en-US" altLang="en-US" dirty="0" smtClean="0"/>
              <a:t> table and paste to your thesis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ABFA0D-FE7C-4B1E-BF83-8CEBEF47CEB7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4" y="2790000"/>
            <a:ext cx="6217553" cy="40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Bibliography - BibTeX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BibTeX is a popular reference management tool for formatting list of references</a:t>
            </a:r>
          </a:p>
          <a:p>
            <a:pPr lvl="4"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You have to prepare a “database” file to contain the references you want to include in your document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F36441-194F-4645-8069-55176D17C0A4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Bibliography - BibTeX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Glance the bibliography database</a:t>
            </a:r>
            <a:endParaRPr lang="en-US" altLang="zh-TW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Right-click at “Project thesis” </a:t>
            </a:r>
            <a:r>
              <a:rPr lang="en-US" altLang="zh-TW" smtClean="0">
                <a:ea typeface="新細明體" pitchFamily="18" charset="-120"/>
                <a:sym typeface="Wingdings" panose="05000000000000000000" pitchFamily="2" charset="2"/>
              </a:rPr>
              <a:t> “Add Files…”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  <a:sym typeface="Wingdings" panose="05000000000000000000" pitchFamily="2" charset="2"/>
              </a:rPr>
              <a:t>In “Files of type:”, select “All Files”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  <a:sym typeface="Wingdings" panose="05000000000000000000" pitchFamily="2" charset="2"/>
              </a:rPr>
              <a:t>Choose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Wingdings" panose="05000000000000000000" pitchFamily="2" charset="2"/>
              </a:rPr>
              <a:t>database.bib</a:t>
            </a:r>
            <a:r>
              <a:rPr lang="en-US" altLang="zh-TW" smtClean="0">
                <a:ea typeface="新細明體" pitchFamily="18" charset="-120"/>
                <a:sym typeface="Wingdings" panose="05000000000000000000" pitchFamily="2" charset="2"/>
              </a:rPr>
              <a:t> and “Open”</a:t>
            </a:r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59396" name="Picture 5" descr="untitle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13325"/>
            <a:ext cx="27813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42F47D-6671-4672-AAFA-000CED51D6F2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250825" y="5113338"/>
            <a:ext cx="936625" cy="3095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613275"/>
            <a:ext cx="15382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1. right click</a:t>
            </a:r>
          </a:p>
        </p:txBody>
      </p:sp>
      <p:sp>
        <p:nvSpPr>
          <p:cNvPr id="59400" name="Oval 5"/>
          <p:cNvSpPr>
            <a:spLocks noChangeArrowheads="1"/>
          </p:cNvSpPr>
          <p:nvPr/>
        </p:nvSpPr>
        <p:spPr bwMode="auto">
          <a:xfrm>
            <a:off x="971550" y="5783263"/>
            <a:ext cx="936625" cy="3095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7539" y="5437188"/>
            <a:ext cx="11382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2. select</a:t>
            </a:r>
          </a:p>
        </p:txBody>
      </p:sp>
      <p:pic>
        <p:nvPicPr>
          <p:cNvPr id="594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3575" y="4513263"/>
            <a:ext cx="4346575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3" name="Oval 5"/>
          <p:cNvSpPr>
            <a:spLocks noChangeArrowheads="1"/>
          </p:cNvSpPr>
          <p:nvPr/>
        </p:nvSpPr>
        <p:spPr bwMode="auto">
          <a:xfrm>
            <a:off x="4859338" y="6503988"/>
            <a:ext cx="936625" cy="3095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4" name="Oval 5"/>
          <p:cNvSpPr>
            <a:spLocks noChangeArrowheads="1"/>
          </p:cNvSpPr>
          <p:nvPr/>
        </p:nvSpPr>
        <p:spPr bwMode="auto">
          <a:xfrm>
            <a:off x="4473575" y="5467350"/>
            <a:ext cx="935038" cy="3095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9613" y="6413500"/>
            <a:ext cx="3984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3.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0200" y="5467350"/>
            <a:ext cx="396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4.</a:t>
            </a:r>
          </a:p>
        </p:txBody>
      </p:sp>
      <p:sp>
        <p:nvSpPr>
          <p:cNvPr id="59407" name="Right Arrow 2"/>
          <p:cNvSpPr>
            <a:spLocks noChangeArrowheads="1"/>
          </p:cNvSpPr>
          <p:nvPr/>
        </p:nvSpPr>
        <p:spPr bwMode="auto">
          <a:xfrm>
            <a:off x="3032125" y="5467350"/>
            <a:ext cx="977900" cy="484188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59408" name="Oval 5"/>
          <p:cNvSpPr>
            <a:spLocks noChangeArrowheads="1"/>
          </p:cNvSpPr>
          <p:nvPr/>
        </p:nvSpPr>
        <p:spPr bwMode="auto">
          <a:xfrm>
            <a:off x="7885113" y="6245225"/>
            <a:ext cx="935037" cy="311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1738" y="6245225"/>
            <a:ext cx="396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</a:rPr>
              <a:t>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dirty="0" err="1" smtClean="0"/>
              <a:t>MiKT</a:t>
            </a:r>
            <a:r>
              <a:rPr lang="en-US" altLang="en-US" baseline="-15000" dirty="0" err="1" smtClean="0"/>
              <a:t>E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TeXworks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543800" cy="4114800"/>
          </a:xfrm>
        </p:spPr>
        <p:txBody>
          <a:bodyPr/>
          <a:lstStyle/>
          <a:p>
            <a:endParaRPr lang="en-US" altLang="en-US" u="sng" dirty="0" smtClean="0"/>
          </a:p>
          <a:p>
            <a:endParaRPr lang="en-US" altLang="en-US" u="sng" dirty="0" smtClean="0"/>
          </a:p>
          <a:p>
            <a:endParaRPr lang="en-US" altLang="en-US" u="sng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u="sng" dirty="0" smtClean="0"/>
          </a:p>
          <a:p>
            <a:r>
              <a:rPr lang="en-US" altLang="en-US" baseline="-25000" dirty="0"/>
              <a:t> </a:t>
            </a:r>
            <a:r>
              <a:rPr lang="en-US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👍</a:t>
            </a:r>
            <a:r>
              <a:rPr lang="en-US" altLang="en-US" dirty="0" smtClean="0"/>
              <a:t>: Free of $ (open source). Extensible. </a:t>
            </a:r>
            <a:r>
              <a:rPr lang="en-US" altLang="en-US" dirty="0" err="1" smtClean="0"/>
              <a:t>TeXworks</a:t>
            </a:r>
            <a:r>
              <a:rPr lang="en-US" altLang="en-US" dirty="0" smtClean="0"/>
              <a:t> in multi-platform</a:t>
            </a:r>
          </a:p>
          <a:p>
            <a:r>
              <a:rPr lang="en-US" altLang="en-US" baseline="-25000" dirty="0"/>
              <a:t> </a:t>
            </a:r>
            <a:r>
              <a:rPr lang="en-US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👎</a:t>
            </a:r>
            <a:r>
              <a:rPr lang="en-US" altLang="en-US" dirty="0" smtClean="0"/>
              <a:t>: Not available in ITSC computers. Install and setup yourselves in your own computers</a:t>
            </a:r>
          </a:p>
        </p:txBody>
      </p:sp>
      <p:pic>
        <p:nvPicPr>
          <p:cNvPr id="7172" name="Picture 5" descr="https://www.tug.org/texworks/img/texworks-win7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65"/>
          <a:stretch>
            <a:fillRect/>
          </a:stretch>
        </p:blipFill>
        <p:spPr bwMode="auto">
          <a:xfrm>
            <a:off x="1154113" y="982663"/>
            <a:ext cx="56927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D6A2B-5FE8-4610-8B82-378431AE1E4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Bibliography - BibTeX</a:t>
            </a:r>
            <a:endParaRPr lang="en-US" altLang="zh-HK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014A9-8B65-4BB5-A1CB-F3F76E3BA9BD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5" y="1033463"/>
            <a:ext cx="838835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755650" y="5013325"/>
            <a:ext cx="936625" cy="3095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979613" y="1557338"/>
            <a:ext cx="5329237" cy="10795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979613" y="2789238"/>
            <a:ext cx="5329237" cy="97155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1979613" y="3932238"/>
            <a:ext cx="5329237" cy="1081087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1979613" y="5084763"/>
            <a:ext cx="5329237" cy="104457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812088" y="3605213"/>
            <a:ext cx="1152525" cy="5111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+mn-lt"/>
              </a:rPr>
              <a:t>entries</a:t>
            </a:r>
          </a:p>
        </p:txBody>
      </p:sp>
      <p:cxnSp>
        <p:nvCxnSpPr>
          <p:cNvPr id="60427" name="Straight Arrow Connector 12"/>
          <p:cNvCxnSpPr>
            <a:cxnSpLocks noChangeShapeType="1"/>
            <a:stCxn id="8" idx="0"/>
          </p:cNvCxnSpPr>
          <p:nvPr/>
        </p:nvCxnSpPr>
        <p:spPr bwMode="auto">
          <a:xfrm flipH="1" flipV="1">
            <a:off x="7308850" y="2097088"/>
            <a:ext cx="1079500" cy="15081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8" name="Straight Arrow Connector 14"/>
          <p:cNvCxnSpPr>
            <a:cxnSpLocks noChangeShapeType="1"/>
            <a:stCxn id="8" idx="1"/>
            <a:endCxn id="60423" idx="3"/>
          </p:cNvCxnSpPr>
          <p:nvPr/>
        </p:nvCxnSpPr>
        <p:spPr bwMode="auto">
          <a:xfrm flipH="1" flipV="1">
            <a:off x="7308850" y="3275013"/>
            <a:ext cx="503238" cy="5857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9" name="Straight Arrow Connector 15"/>
          <p:cNvCxnSpPr>
            <a:cxnSpLocks noChangeShapeType="1"/>
            <a:stCxn id="8" idx="1"/>
            <a:endCxn id="60424" idx="3"/>
          </p:cNvCxnSpPr>
          <p:nvPr/>
        </p:nvCxnSpPr>
        <p:spPr bwMode="auto">
          <a:xfrm flipH="1">
            <a:off x="7308850" y="3860800"/>
            <a:ext cx="503238" cy="612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0" name="Straight Arrow Connector 16"/>
          <p:cNvCxnSpPr>
            <a:cxnSpLocks noChangeShapeType="1"/>
            <a:stCxn id="8" idx="2"/>
            <a:endCxn id="60425" idx="3"/>
          </p:cNvCxnSpPr>
          <p:nvPr/>
        </p:nvCxnSpPr>
        <p:spPr bwMode="auto">
          <a:xfrm flipH="1">
            <a:off x="7308850" y="4116388"/>
            <a:ext cx="1079500" cy="14906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Bibliography - BibTeX</a:t>
            </a:r>
            <a:endParaRPr lang="en-US" alt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An entry in the database does not necessarily appear in your document’s bibliography section</a:t>
            </a:r>
          </a:p>
          <a:p>
            <a:pPr eaLnBrk="1" hangingPunct="1"/>
            <a:r>
              <a:rPr lang="en-US" altLang="en-US" smtClean="0"/>
              <a:t>You have to “</a:t>
            </a:r>
            <a:r>
              <a:rPr lang="en-US" altLang="en-US" smtClean="0">
                <a:solidFill>
                  <a:srgbClr val="0000FF"/>
                </a:solidFill>
              </a:rPr>
              <a:t>\cite</a:t>
            </a:r>
            <a:r>
              <a:rPr lang="en-US" altLang="en-US" smtClean="0"/>
              <a:t>” it in order to appear</a:t>
            </a:r>
          </a:p>
        </p:txBody>
      </p:sp>
      <p:pic>
        <p:nvPicPr>
          <p:cNvPr id="61444" name="Picture 4" descr="untitled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078"/>
          <a:stretch>
            <a:fillRect/>
          </a:stretch>
        </p:blipFill>
        <p:spPr bwMode="auto">
          <a:xfrm>
            <a:off x="501650" y="1196975"/>
            <a:ext cx="7194550" cy="30241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9938" y="1700213"/>
            <a:ext cx="3232150" cy="917575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A journal paper entry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163" y="2641600"/>
            <a:ext cx="2384425" cy="1651000"/>
          </a:xfrm>
          <a:prstGeom prst="leftArrow">
            <a:avLst>
              <a:gd name="adj1" fmla="val 50000"/>
              <a:gd name="adj2" fmla="val 4863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A conference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paper entry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395288" y="1090613"/>
            <a:ext cx="936625" cy="322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48" name="Rectangle 4"/>
          <p:cNvSpPr>
            <a:spLocks noChangeArrowheads="1"/>
          </p:cNvSpPr>
          <p:nvPr/>
        </p:nvSpPr>
        <p:spPr bwMode="auto">
          <a:xfrm>
            <a:off x="323850" y="2852738"/>
            <a:ext cx="1152525" cy="3222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339975" y="2565400"/>
            <a:ext cx="1828800" cy="509588"/>
          </a:xfrm>
          <a:prstGeom prst="wedgeRoundRectCallout">
            <a:avLst>
              <a:gd name="adj1" fmla="val -64137"/>
              <a:gd name="adj2" fmla="val 273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Citation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0B51B8-2690-4146-9D30-C63D56FB768F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BibTeX Entry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pPr lvl="2"/>
            <a:endParaRPr lang="en-US" altLang="en-US" smtClean="0"/>
          </a:p>
          <a:p>
            <a:r>
              <a:rPr lang="en-US" altLang="en-US" smtClean="0"/>
              <a:t>Each </a:t>
            </a:r>
            <a:r>
              <a:rPr lang="en-US" altLang="en-US" u="sng" smtClean="0"/>
              <a:t>entry type</a:t>
            </a:r>
            <a:r>
              <a:rPr lang="en-US" altLang="en-US" smtClean="0"/>
              <a:t> has its own </a:t>
            </a:r>
            <a:r>
              <a:rPr lang="en-US" altLang="en-US" u="sng" smtClean="0"/>
              <a:t>fields</a:t>
            </a:r>
          </a:p>
          <a:p>
            <a:r>
              <a:rPr lang="en-US" altLang="en-US" smtClean="0"/>
              <a:t>E.g.: </a:t>
            </a:r>
            <a:r>
              <a:rPr lang="en-US" altLang="en-US" smtClean="0">
                <a:solidFill>
                  <a:srgbClr val="FF0000"/>
                </a:solidFill>
              </a:rPr>
              <a:t>article</a:t>
            </a:r>
            <a:r>
              <a:rPr lang="en-US" altLang="en-US" smtClean="0"/>
              <a:t> type (for a journal or magazine article)</a:t>
            </a:r>
          </a:p>
          <a:p>
            <a:pPr lvl="1"/>
            <a:r>
              <a:rPr lang="en-US" altLang="en-US" smtClean="0"/>
              <a:t>Required fields: </a:t>
            </a:r>
            <a:r>
              <a:rPr lang="en-US" altLang="en-US" smtClean="0">
                <a:solidFill>
                  <a:srgbClr val="0000FF"/>
                </a:solidFill>
              </a:rPr>
              <a:t>author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title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journal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year</a:t>
            </a:r>
          </a:p>
          <a:p>
            <a:pPr lvl="1"/>
            <a:r>
              <a:rPr lang="en-US" altLang="en-US" smtClean="0"/>
              <a:t>Optional fields: </a:t>
            </a:r>
            <a:r>
              <a:rPr lang="en-US" altLang="en-US" smtClean="0">
                <a:solidFill>
                  <a:srgbClr val="0000FF"/>
                </a:solidFill>
              </a:rPr>
              <a:t>volume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number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pages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month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note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00FF"/>
                </a:solidFill>
              </a:rPr>
              <a:t>key</a:t>
            </a:r>
          </a:p>
          <a:p>
            <a:pPr lvl="1"/>
            <a:endParaRPr lang="en-US" altLang="en-US" smtClean="0"/>
          </a:p>
        </p:txBody>
      </p:sp>
      <p:pic>
        <p:nvPicPr>
          <p:cNvPr id="62468" name="Picture 4" descr="untitled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85"/>
          <a:stretch>
            <a:fillRect/>
          </a:stretch>
        </p:blipFill>
        <p:spPr bwMode="auto">
          <a:xfrm>
            <a:off x="1698625" y="1339846"/>
            <a:ext cx="7416000" cy="147109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68413"/>
            <a:ext cx="1336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Entry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538" y="1950766"/>
            <a:ext cx="869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00FF"/>
                </a:solidFill>
                <a:latin typeface="+mn-lt"/>
              </a:rPr>
              <a:t>Fields</a:t>
            </a:r>
          </a:p>
        </p:txBody>
      </p:sp>
      <p:cxnSp>
        <p:nvCxnSpPr>
          <p:cNvPr id="62471" name="Straight Arrow Connector 7"/>
          <p:cNvCxnSpPr>
            <a:cxnSpLocks noChangeShapeType="1"/>
            <a:stCxn id="5" idx="3"/>
          </p:cNvCxnSpPr>
          <p:nvPr/>
        </p:nvCxnSpPr>
        <p:spPr bwMode="auto">
          <a:xfrm flipV="1">
            <a:off x="1336675" y="1412875"/>
            <a:ext cx="361950" cy="555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2" name="Left Brace 11"/>
          <p:cNvSpPr>
            <a:spLocks/>
          </p:cNvSpPr>
          <p:nvPr/>
        </p:nvSpPr>
        <p:spPr bwMode="auto">
          <a:xfrm>
            <a:off x="1360488" y="1556791"/>
            <a:ext cx="338137" cy="1188000"/>
          </a:xfrm>
          <a:prstGeom prst="leftBrace">
            <a:avLst>
              <a:gd name="adj1" fmla="val 34064"/>
              <a:gd name="adj2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777F85-2759-47F3-BB19-CEA0DE1FD34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BibTeX Entry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799388" cy="4114800"/>
          </a:xfrm>
        </p:spPr>
        <p:txBody>
          <a:bodyPr/>
          <a:lstStyle/>
          <a:p>
            <a:endParaRPr lang="en-US" altLang="en-US" dirty="0" smtClean="0"/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u="sng" dirty="0" smtClean="0"/>
              <a:t>entry type</a:t>
            </a:r>
            <a:r>
              <a:rPr lang="en-US" altLang="en-US" dirty="0" smtClean="0"/>
              <a:t> has its own </a:t>
            </a:r>
            <a:r>
              <a:rPr lang="en-US" altLang="en-US" u="sng" dirty="0" smtClean="0"/>
              <a:t>fields</a:t>
            </a:r>
          </a:p>
          <a:p>
            <a:r>
              <a:rPr lang="en-US" altLang="en-US" dirty="0" smtClean="0"/>
              <a:t>E.g.: </a:t>
            </a:r>
            <a:r>
              <a:rPr lang="en-US" altLang="en-US" dirty="0" smtClean="0">
                <a:solidFill>
                  <a:srgbClr val="FF0000"/>
                </a:solidFill>
              </a:rPr>
              <a:t>conference</a:t>
            </a:r>
            <a:r>
              <a:rPr lang="en-US" altLang="en-US" dirty="0" smtClean="0"/>
              <a:t> type (for a paper in a conference proceedings)</a:t>
            </a:r>
          </a:p>
          <a:p>
            <a:pPr lvl="1"/>
            <a:r>
              <a:rPr lang="en-US" altLang="en-US" dirty="0" smtClean="0"/>
              <a:t>Required fields: </a:t>
            </a:r>
            <a:r>
              <a:rPr lang="en-US" altLang="en-US" dirty="0" smtClean="0">
                <a:solidFill>
                  <a:srgbClr val="0000FF"/>
                </a:solidFill>
              </a:rPr>
              <a:t>author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title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0000FF"/>
                </a:solidFill>
              </a:rPr>
              <a:t>booktitle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year</a:t>
            </a:r>
          </a:p>
          <a:p>
            <a:pPr lvl="1"/>
            <a:r>
              <a:rPr lang="en-US" altLang="en-US" dirty="0" smtClean="0"/>
              <a:t>Optional fields: </a:t>
            </a:r>
            <a:r>
              <a:rPr lang="en-US" altLang="en-US" dirty="0" smtClean="0">
                <a:solidFill>
                  <a:srgbClr val="0000FF"/>
                </a:solidFill>
              </a:rPr>
              <a:t>editor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volume</a:t>
            </a:r>
            <a:r>
              <a:rPr lang="en-US" altLang="en-US" dirty="0" smtClean="0"/>
              <a:t>/</a:t>
            </a:r>
            <a:r>
              <a:rPr lang="en-US" altLang="en-US" dirty="0" smtClean="0">
                <a:solidFill>
                  <a:srgbClr val="0000FF"/>
                </a:solidFill>
              </a:rPr>
              <a:t>number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series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pages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address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month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organization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publisher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note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68413"/>
            <a:ext cx="1336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Entry type</a:t>
            </a:r>
          </a:p>
        </p:txBody>
      </p:sp>
      <p:cxnSp>
        <p:nvCxnSpPr>
          <p:cNvPr id="63494" name="Straight Arrow Connector 7"/>
          <p:cNvCxnSpPr>
            <a:cxnSpLocks noChangeShapeType="1"/>
            <a:stCxn id="5" idx="3"/>
          </p:cNvCxnSpPr>
          <p:nvPr/>
        </p:nvCxnSpPr>
        <p:spPr bwMode="auto">
          <a:xfrm flipV="1">
            <a:off x="1336675" y="1412875"/>
            <a:ext cx="361950" cy="555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3496" name="Picture 4" descr="untitled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80" b="63078"/>
          <a:stretch>
            <a:fillRect/>
          </a:stretch>
        </p:blipFill>
        <p:spPr bwMode="auto">
          <a:xfrm>
            <a:off x="1700213" y="1298575"/>
            <a:ext cx="7416000" cy="137945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F4D407-A358-4DC3-B480-5F85A69ACD69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38" y="1896766"/>
            <a:ext cx="869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00FF"/>
                </a:solidFill>
                <a:latin typeface="+mn-lt"/>
              </a:rPr>
              <a:t>Fields</a:t>
            </a:r>
          </a:p>
        </p:txBody>
      </p:sp>
      <p:sp>
        <p:nvSpPr>
          <p:cNvPr id="11" name="Left Brace 11"/>
          <p:cNvSpPr>
            <a:spLocks/>
          </p:cNvSpPr>
          <p:nvPr/>
        </p:nvSpPr>
        <p:spPr bwMode="auto">
          <a:xfrm>
            <a:off x="1360488" y="1556791"/>
            <a:ext cx="338137" cy="1080000"/>
          </a:xfrm>
          <a:prstGeom prst="leftBrace">
            <a:avLst>
              <a:gd name="adj1" fmla="val 34064"/>
              <a:gd name="adj2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r>
              <a:rPr lang="en-US" altLang="en-US" smtClean="0"/>
              <a:t>BibTeX Entry Types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Available entry types: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article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book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booklet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conference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incollection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inproceedings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manual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mastersthesis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misc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phdthesis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proceedings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olidFill>
                  <a:srgbClr val="FF0000"/>
                </a:solidFill>
              </a:rPr>
              <a:t>techreport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unpublished</a:t>
            </a:r>
          </a:p>
          <a:p>
            <a:r>
              <a:rPr lang="en-US" altLang="en-US" dirty="0" smtClean="0"/>
              <a:t>Different entry types have different required and optional fields</a:t>
            </a:r>
          </a:p>
          <a:p>
            <a:pPr lvl="1"/>
            <a:r>
              <a:rPr lang="en-US" altLang="en-US" dirty="0" smtClean="0"/>
              <a:t>See: </a:t>
            </a:r>
            <a:r>
              <a:rPr lang="en-US" altLang="en-US" dirty="0" smtClean="0">
                <a:hlinkClick r:id="rId2"/>
              </a:rPr>
              <a:t>http://en.wikipedia.org/wiki/BibTeX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8AC0F1-A6E3-46D4-BCCF-E2A07C439B53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Bibliography - BibTeX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To use </a:t>
            </a:r>
            <a:r>
              <a:rPr lang="en-US" altLang="zh-TW" dirty="0" err="1" smtClean="0">
                <a:ea typeface="新細明體" charset="-120"/>
              </a:rPr>
              <a:t>BibTeX</a:t>
            </a:r>
            <a:r>
              <a:rPr lang="en-US" altLang="zh-TW" dirty="0" smtClean="0">
                <a:ea typeface="新細明體" charset="-120"/>
              </a:rPr>
              <a:t> in your thesis, go back to the master file </a:t>
            </a:r>
            <a:r>
              <a:rPr lang="en-US" altLang="zh-TW" dirty="0" err="1" smtClean="0">
                <a:solidFill>
                  <a:srgbClr val="FF0000"/>
                </a:solidFill>
                <a:ea typeface="新細明體" charset="-120"/>
              </a:rPr>
              <a:t>thesis.tex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Type under “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%bibliography</a:t>
            </a:r>
            <a:r>
              <a:rPr lang="en-US" altLang="zh-TW" dirty="0" smtClean="0">
                <a:ea typeface="新細明體" charset="-120"/>
              </a:rPr>
              <a:t>”: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newpage</a:t>
            </a:r>
            <a:endParaRPr lang="en-US" altLang="zh-TW" dirty="0" smtClean="0">
              <a:solidFill>
                <a:srgbClr val="0000FF"/>
              </a:solidFill>
              <a:ea typeface="新細明體" charset="-12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addcontentsline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toc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}{chapter}{Bibliography}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bibliographystyle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{</a:t>
            </a:r>
            <a:r>
              <a:rPr lang="en-US" altLang="zh-TW" dirty="0" err="1" smtClean="0">
                <a:solidFill>
                  <a:srgbClr val="0000FF"/>
                </a:solidFill>
                <a:ea typeface="新細明體" charset="-120"/>
              </a:rPr>
              <a:t>ieee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\bibliography{database}</a:t>
            </a:r>
          </a:p>
          <a:p>
            <a:pPr eaLnBrk="1" hangingPunct="1">
              <a:defRPr/>
            </a:pPr>
            <a:endParaRPr lang="zh-TW" altLang="en-US" dirty="0" smtClean="0">
              <a:ea typeface="新細明體" charset="-12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84888" y="4868863"/>
            <a:ext cx="1984375" cy="511175"/>
          </a:xfrm>
          <a:prstGeom prst="wedgeRoundRectCallout">
            <a:avLst>
              <a:gd name="adj1" fmla="val -128969"/>
              <a:gd name="adj2" fmla="val -350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Citation style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508625" y="5732463"/>
            <a:ext cx="2921000" cy="920750"/>
          </a:xfrm>
          <a:prstGeom prst="wedgeRoundRectCallout">
            <a:avLst>
              <a:gd name="adj1" fmla="val -84104"/>
              <a:gd name="adj2" fmla="val -6689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Database file name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.bib</a:t>
            </a:r>
            <a:r>
              <a:rPr lang="en-US" dirty="0">
                <a:latin typeface="+mn-lt"/>
              </a:rPr>
              <a:t> by default)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58D896-F669-4953-889C-6862805CD948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Bibliography - BibTeX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228600" y="1341438"/>
            <a:ext cx="7632700" cy="411480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Adding a “Bibliography” entry to the Table of Contents (toc)</a:t>
            </a:r>
          </a:p>
          <a:p>
            <a:pPr marL="457200" lvl="1" indent="0">
              <a:buFontTx/>
              <a:buNone/>
            </a:pPr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\addcontentsline{toc}{chapter}{Bibliography}</a:t>
            </a:r>
          </a:p>
          <a:p>
            <a:r>
              <a:rPr lang="en-US" altLang="zh-HK" smtClean="0">
                <a:ea typeface="新細明體" pitchFamily="18" charset="-120"/>
              </a:rPr>
              <a:t>Bibliography style:</a:t>
            </a:r>
          </a:p>
          <a:p>
            <a:pPr marL="457200" lvl="1" indent="0"/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\bibliographystyle{ieee}</a:t>
            </a:r>
          </a:p>
          <a:p>
            <a:pPr marL="457200" lvl="1" indent="0"/>
            <a:r>
              <a:rPr lang="en-US" altLang="zh-HK" smtClean="0">
                <a:ea typeface="新細明體" pitchFamily="18" charset="-120"/>
              </a:rPr>
              <a:t>Requires the style file </a:t>
            </a: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ieee.bst</a:t>
            </a:r>
          </a:p>
          <a:p>
            <a:pPr marL="457200" lvl="1" indent="0"/>
            <a:r>
              <a:rPr lang="en-US" altLang="zh-HK" smtClean="0">
                <a:ea typeface="新細明體" pitchFamily="18" charset="-120"/>
              </a:rPr>
              <a:t>(Try using </a:t>
            </a:r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\bibliographystyle{plain}</a:t>
            </a:r>
            <a:r>
              <a:rPr lang="en-US" altLang="zh-HK" smtClean="0">
                <a:ea typeface="新細明體" pitchFamily="18" charset="-120"/>
              </a:rPr>
              <a:t>)</a:t>
            </a:r>
          </a:p>
          <a:p>
            <a:r>
              <a:rPr lang="en-US" altLang="zh-HK" smtClean="0">
                <a:ea typeface="新細明體" pitchFamily="18" charset="-120"/>
              </a:rPr>
              <a:t>Database file</a:t>
            </a:r>
          </a:p>
          <a:p>
            <a:pPr marL="457200" lvl="1" indent="0"/>
            <a:r>
              <a:rPr lang="en-US" altLang="zh-HK" smtClean="0">
                <a:solidFill>
                  <a:srgbClr val="0000FF"/>
                </a:solidFill>
                <a:ea typeface="新細明體" pitchFamily="18" charset="-120"/>
              </a:rPr>
              <a:t>\bibliography{database}</a:t>
            </a:r>
          </a:p>
          <a:p>
            <a:pPr marL="457200" lvl="1" indent="0"/>
            <a:r>
              <a:rPr lang="en-US" altLang="zh-HK" smtClean="0">
                <a:ea typeface="新細明體" pitchFamily="18" charset="-120"/>
              </a:rPr>
              <a:t>Reads the database file </a:t>
            </a:r>
            <a:r>
              <a:rPr lang="en-US" altLang="zh-HK" smtClean="0">
                <a:solidFill>
                  <a:srgbClr val="FF0000"/>
                </a:solidFill>
                <a:ea typeface="新細明體" pitchFamily="18" charset="-120"/>
              </a:rPr>
              <a:t>database.bib</a:t>
            </a:r>
            <a:endParaRPr lang="zh-HK" altLang="en-US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9C1D46-0E74-4755-9920-C67583C23A84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BibTeX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438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>
                <a:ea typeface="新細明體" charset="-120"/>
                <a:sym typeface="Wingdings" pitchFamily="2" charset="2"/>
              </a:rPr>
              <a:t>To cite an entry in the database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:</a:t>
            </a:r>
            <a:endParaRPr lang="en-US" altLang="zh-TW" dirty="0">
              <a:ea typeface="新細明體" charset="-12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\cite{</a:t>
            </a:r>
            <a:r>
              <a:rPr lang="en-US" altLang="zh-TW" i="1" dirty="0" smtClean="0">
                <a:solidFill>
                  <a:srgbClr val="FF0000"/>
                </a:solidFill>
                <a:ea typeface="新細明體" charset="-120"/>
              </a:rPr>
              <a:t>citation-key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}</a:t>
            </a:r>
            <a:r>
              <a:rPr lang="en-US" altLang="zh-TW" dirty="0" smtClean="0">
                <a:ea typeface="新細明體" charset="-120"/>
              </a:rPr>
              <a:t> or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\cite{</a:t>
            </a:r>
            <a:r>
              <a:rPr lang="en-US" altLang="zh-TW" i="1" dirty="0" smtClean="0">
                <a:solidFill>
                  <a:srgbClr val="FF0000"/>
                </a:solidFill>
                <a:ea typeface="新細明體" charset="-120"/>
              </a:rPr>
              <a:t>key1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,</a:t>
            </a:r>
            <a:r>
              <a:rPr lang="en-US" altLang="zh-TW" i="1" dirty="0" smtClean="0">
                <a:solidFill>
                  <a:srgbClr val="FF0000"/>
                </a:solidFill>
                <a:ea typeface="新細明體" charset="-120"/>
              </a:rPr>
              <a:t>key2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,…}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 smtClean="0">
                <a:ea typeface="新細明體" charset="-120"/>
              </a:rPr>
              <a:t>   (See </a:t>
            </a:r>
            <a:r>
              <a:rPr lang="en-US" altLang="zh-TW" dirty="0" err="1" smtClean="0">
                <a:solidFill>
                  <a:srgbClr val="FF0000"/>
                </a:solidFill>
                <a:ea typeface="新細明體" charset="-120"/>
              </a:rPr>
              <a:t>introduction.tex</a:t>
            </a:r>
            <a:r>
              <a:rPr lang="en-US" altLang="zh-TW" dirty="0" smtClean="0">
                <a:ea typeface="新細明體" charset="-120"/>
              </a:rPr>
              <a:t> for examples)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>
              <a:ea typeface="新細明體" charset="-120"/>
            </a:endParaRP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zh-TW" dirty="0" smtClean="0">
                <a:ea typeface="新細明體" charset="-120"/>
                <a:sym typeface="Wingdings" pitchFamily="2" charset="2"/>
              </a:rPr>
              <a:t>Typeset</a:t>
            </a:r>
            <a:endParaRPr lang="en-US" altLang="zh-TW" dirty="0" smtClean="0">
              <a:ea typeface="新細明體" charset="-120"/>
            </a:endParaRP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zh-TW" dirty="0" smtClean="0">
                <a:ea typeface="新細明體" charset="-120"/>
              </a:rPr>
              <a:t>Tools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 Bibliography</a:t>
            </a:r>
          </a:p>
          <a:p>
            <a:pPr marL="514350" indent="-514350" eaLnBrk="1" hangingPunct="1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zh-TW" dirty="0" smtClean="0">
                <a:ea typeface="新細明體" charset="-120"/>
                <a:sym typeface="Wingdings" pitchFamily="2" charset="2"/>
              </a:rPr>
              <a:t>Then typeset        again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A76E04-7517-48F3-9F09-4779895B4636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Rounded Rectangular Callout 1"/>
          <p:cNvSpPr>
            <a:spLocks noChangeArrowheads="1"/>
          </p:cNvSpPr>
          <p:nvPr/>
        </p:nvSpPr>
        <p:spPr bwMode="auto">
          <a:xfrm>
            <a:off x="6618288" y="476250"/>
            <a:ext cx="2519362" cy="919163"/>
          </a:xfrm>
          <a:prstGeom prst="wedgeRoundRectCallout">
            <a:avLst>
              <a:gd name="adj1" fmla="val -45185"/>
              <a:gd name="adj2" fmla="val 11608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400">
                <a:ea typeface="新細明體" pitchFamily="18" charset="-120"/>
              </a:rPr>
              <a:t>No space before and after “,”</a:t>
            </a:r>
          </a:p>
        </p:txBody>
      </p:sp>
      <p:pic>
        <p:nvPicPr>
          <p:cNvPr id="675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525" y="4360863"/>
            <a:ext cx="2997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9432" y="4544695"/>
            <a:ext cx="660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75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843896"/>
              </p:ext>
            </p:extLst>
          </p:nvPr>
        </p:nvGraphicFramePr>
        <p:xfrm>
          <a:off x="1358899" y="2847972"/>
          <a:ext cx="7740000" cy="113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Image" r:id="rId5" imgW="9841270" imgH="1447619" progId="Photoshop.Image.9">
                  <p:embed/>
                </p:oleObj>
              </mc:Choice>
              <mc:Fallback>
                <p:oleObj name="Image" r:id="rId5" imgW="9841270" imgH="1447619" progId="Photoshop.Image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899" y="2847972"/>
                        <a:ext cx="7740000" cy="1138076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2843684" y="3178174"/>
            <a:ext cx="4932000" cy="2880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67594" name="Oval 9"/>
          <p:cNvSpPr>
            <a:spLocks noChangeArrowheads="1"/>
          </p:cNvSpPr>
          <p:nvPr/>
        </p:nvSpPr>
        <p:spPr bwMode="auto">
          <a:xfrm>
            <a:off x="1406997" y="3286249"/>
            <a:ext cx="1220787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178551" y="4579938"/>
            <a:ext cx="1593849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HK" sz="2400">
              <a:ea typeface="新細明體" pitchFamily="18" charset="-120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2000" y="5616577"/>
            <a:ext cx="660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BibTeX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C4F7A-021C-46F9-831A-A8FE04907DE8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397" y="1339464"/>
            <a:ext cx="4312381" cy="54019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9175" y="1339463"/>
            <a:ext cx="4251428" cy="53180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8614" name="Oval 5"/>
          <p:cNvSpPr>
            <a:spLocks noChangeArrowheads="1"/>
          </p:cNvSpPr>
          <p:nvPr/>
        </p:nvSpPr>
        <p:spPr bwMode="auto">
          <a:xfrm>
            <a:off x="539552" y="3913188"/>
            <a:ext cx="1728788" cy="3794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4680000" y="2060848"/>
            <a:ext cx="566737" cy="3816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177"/>
            <a:ext cx="4644008" cy="4661823"/>
          </a:xfrm>
          <a:prstGeom prst="rect">
            <a:avLst/>
          </a:prstGeom>
        </p:spPr>
      </p:pic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Google Scholar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28600" y="1042392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Google </a:t>
            </a:r>
            <a:r>
              <a:rPr lang="en-US" altLang="en-US" sz="2800" dirty="0" smtClean="0"/>
              <a:t>Scholar (</a:t>
            </a:r>
            <a:r>
              <a:rPr lang="en-US" altLang="en-US" sz="2800" dirty="0" smtClean="0">
                <a:hlinkClick r:id="rId4"/>
              </a:rPr>
              <a:t>http</a:t>
            </a:r>
            <a:r>
              <a:rPr lang="en-US" altLang="en-US" sz="2800" dirty="0">
                <a:hlinkClick r:id="rId4"/>
              </a:rPr>
              <a:t>://</a:t>
            </a:r>
            <a:r>
              <a:rPr lang="en-US" altLang="en-US" sz="2800" dirty="0" smtClean="0">
                <a:hlinkClick r:id="rId4"/>
              </a:rPr>
              <a:t>scholar.google.com</a:t>
            </a:r>
            <a:r>
              <a:rPr lang="en-US" altLang="en-US" sz="2800" dirty="0" smtClean="0"/>
              <a:t>) can </a:t>
            </a:r>
            <a:r>
              <a:rPr lang="en-US" altLang="en-US" sz="2800" dirty="0"/>
              <a:t>help </a:t>
            </a:r>
            <a:r>
              <a:rPr lang="en-US" altLang="en-US" sz="2800" dirty="0" smtClean="0"/>
              <a:t>prepare </a:t>
            </a:r>
            <a:r>
              <a:rPr lang="en-US" altLang="en-US" sz="2800" dirty="0"/>
              <a:t>the database</a:t>
            </a:r>
            <a:r>
              <a:rPr lang="en-US" altLang="en-US" sz="2800" dirty="0" smtClean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F543B2-45FD-42F8-B14B-E6D21C62CB4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055490" y="6381006"/>
            <a:ext cx="576262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552" y="6200031"/>
            <a:ext cx="503238" cy="50323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65271"/>
              </p:ext>
            </p:extLst>
          </p:nvPr>
        </p:nvGraphicFramePr>
        <p:xfrm>
          <a:off x="5076056" y="4978400"/>
          <a:ext cx="37782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8" name="Image" r:id="rId5" imgW="5396825" imgH="2209524" progId="Photoshop.Image.9">
                  <p:embed/>
                </p:oleObj>
              </mc:Choice>
              <mc:Fallback>
                <p:oleObj name="Image" r:id="rId5" imgW="5396825" imgH="2209524" progId="Photoshop.Image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978400"/>
                        <a:ext cx="3778250" cy="154622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38948"/>
            <a:ext cx="5476056" cy="16210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637620" y="3234474"/>
            <a:ext cx="431800" cy="3603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997982" y="3548194"/>
            <a:ext cx="504825" cy="5032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  <p:bldP spid="10" grpId="0" animBg="1"/>
      <p:bldP spid="6963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26-FB13-4294-8BB0-801C30C539BD}" type="slidenum">
              <a:rPr lang="zh-TW" altLang="en-US" smtClean="0"/>
              <a:pPr/>
              <a:t>7</a:t>
            </a:fld>
            <a:endParaRPr lang="en-US" altLang="zh-TW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202000"/>
            <a:ext cx="7543800" cy="1656000"/>
          </a:xfrm>
        </p:spPr>
        <p:txBody>
          <a:bodyPr/>
          <a:lstStyle/>
          <a:p>
            <a:r>
              <a:rPr lang="en-US" altLang="en-US" baseline="-25000" dirty="0"/>
              <a:t> </a:t>
            </a:r>
            <a:r>
              <a:rPr lang="en-US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👍</a:t>
            </a:r>
            <a:r>
              <a:rPr lang="en-US" altLang="en-US" dirty="0"/>
              <a:t>: Free of </a:t>
            </a:r>
            <a:r>
              <a:rPr lang="en-US" altLang="en-US" dirty="0" smtClean="0"/>
              <a:t>$. Extensible</a:t>
            </a:r>
            <a:endParaRPr lang="en-US" altLang="en-US" dirty="0"/>
          </a:p>
          <a:p>
            <a:r>
              <a:rPr lang="en-US" altLang="en-US" baseline="-25000" dirty="0"/>
              <a:t> </a:t>
            </a:r>
            <a:r>
              <a:rPr lang="en-US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👎</a:t>
            </a:r>
            <a:r>
              <a:rPr lang="en-US" altLang="en-US" dirty="0"/>
              <a:t>: </a:t>
            </a:r>
            <a:r>
              <a:rPr lang="en-US" altLang="en-US" dirty="0" err="1" smtClean="0"/>
              <a:t>macOS</a:t>
            </a:r>
            <a:r>
              <a:rPr lang="en-US" altLang="en-US" dirty="0" smtClean="0"/>
              <a:t> only. Install </a:t>
            </a:r>
            <a:r>
              <a:rPr lang="en-US" altLang="en-US" dirty="0"/>
              <a:t>and setup </a:t>
            </a:r>
            <a:r>
              <a:rPr lang="en-US" altLang="en-US" dirty="0" smtClean="0"/>
              <a:t>yourselves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4" y="936000"/>
            <a:ext cx="7380312" cy="43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CUHK </a:t>
            </a:r>
            <a:r>
              <a:rPr lang="en-US" altLang="en-US" dirty="0" err="1" smtClean="0"/>
              <a:t>LibrarySearch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9D5012-4989-4EE9-92EC-8D74DEC657C4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1160747"/>
            <a:ext cx="7596336" cy="5697253"/>
          </a:xfrm>
          <a:prstGeom prst="rect">
            <a:avLst/>
          </a:prstGeom>
        </p:spPr>
      </p:pic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483768" y="3795772"/>
            <a:ext cx="1008062" cy="57606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Printing and Publishing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5437188" cy="4114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You can print your thesis with PCTeX</a:t>
            </a:r>
          </a:p>
          <a:p>
            <a:pPr lvl="4" eaLnBrk="1" hangingPunct="1"/>
            <a:endParaRPr lang="en-US" altLang="zh-TW" sz="160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There are tools for converting your thesis into different formats</a:t>
            </a:r>
          </a:p>
          <a:p>
            <a:pPr lvl="1" eaLnBrk="1" hangingPunct="1"/>
            <a:r>
              <a:rPr lang="en-US" altLang="zh-TW" sz="2400" smtClean="0">
                <a:ea typeface="新細明體" pitchFamily="18" charset="-120"/>
              </a:rPr>
              <a:t>PostScript (PS) and</a:t>
            </a:r>
          </a:p>
          <a:p>
            <a:pPr lvl="1" eaLnBrk="1" hangingPunct="1"/>
            <a:r>
              <a:rPr lang="en-US" altLang="zh-TW" sz="2400" smtClean="0">
                <a:ea typeface="新細明體" pitchFamily="18" charset="-120"/>
              </a:rPr>
              <a:t>Portable Document Format (PDF)</a:t>
            </a:r>
          </a:p>
          <a:p>
            <a:pPr lvl="4" eaLnBrk="1" hangingPunct="1"/>
            <a:endParaRPr lang="en-US" altLang="zh-TW" sz="160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You are ready to publish your work!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00" y="2420937"/>
            <a:ext cx="3780000" cy="250435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7920000" y="2781300"/>
            <a:ext cx="434975" cy="5762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84F89-E801-4CD9-A92E-63ADA7C4F4CA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3"/>
          <p:cNvSpPr>
            <a:spLocks noGrp="1"/>
          </p:cNvSpPr>
          <p:nvPr>
            <p:ph type="ctrTitle"/>
          </p:nvPr>
        </p:nvSpPr>
        <p:spPr>
          <a:xfrm>
            <a:off x="304800" y="1158875"/>
            <a:ext cx="6248400" cy="769938"/>
          </a:xfrm>
        </p:spPr>
        <p:txBody>
          <a:bodyPr/>
          <a:lstStyle/>
          <a:p>
            <a:r>
              <a:rPr lang="en-US" altLang="en-US" smtClean="0"/>
              <a:t>Thank You</a:t>
            </a:r>
          </a:p>
        </p:txBody>
      </p:sp>
      <p:sp>
        <p:nvSpPr>
          <p:cNvPr id="7270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Wish you a smooth thesis writing!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FF80F-BFD1-42DD-B0F0-62897CD20AC4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Start PCTeX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Start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 All </a:t>
            </a:r>
            <a:r>
              <a:rPr lang="en-US" altLang="zh-TW" sz="2400" dirty="0" smtClean="0">
                <a:ea typeface="新細明體" pitchFamily="18" charset="-120"/>
              </a:rPr>
              <a:t>Programs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ea typeface="新細明體" pitchFamily="18" charset="-120"/>
              </a:rPr>
              <a:t>Authoring Tools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ea typeface="新細明體" pitchFamily="18" charset="-120"/>
              </a:rPr>
              <a:t>PCTeX32</a:t>
            </a:r>
          </a:p>
          <a:p>
            <a:pPr eaLnBrk="1" hangingPunct="1"/>
            <a:endParaRPr lang="en-US" altLang="zh-TW" dirty="0" smtClean="0">
              <a:solidFill>
                <a:srgbClr val="0000CC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C84AB-71C2-4E4E-8AC8-F7902C2647F1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3267"/>
            <a:ext cx="9144000" cy="40047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213"/>
          </a:xfrm>
        </p:spPr>
        <p:txBody>
          <a:bodyPr/>
          <a:lstStyle/>
          <a:p>
            <a:r>
              <a:rPr lang="en-US" altLang="en-US" smtClean="0"/>
              <a:t>Creating a Simple Document in LaTeX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File </a:t>
            </a:r>
            <a:r>
              <a:rPr lang="en-US" altLang="en-US" smtClean="0">
                <a:sym typeface="Wingdings" panose="05000000000000000000" pitchFamily="2" charset="2"/>
              </a:rPr>
              <a:t> New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310E19-3A44-4801-98DD-3C006D22AF4F}" type="slidenum">
              <a:rPr lang="zh-TW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1" y="2708275"/>
            <a:ext cx="8165079" cy="30603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95536" y="2924944"/>
            <a:ext cx="576262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779808" y="3241048"/>
            <a:ext cx="576263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HK" altLang="zh-HK" sz="2400"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1990</Words>
  <PresentationFormat>On-screen Show (4:3)</PresentationFormat>
  <Paragraphs>528</Paragraphs>
  <Slides>72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新細明體</vt:lpstr>
      <vt:lpstr>Arial</vt:lpstr>
      <vt:lpstr>Arial Black</vt:lpstr>
      <vt:lpstr>Times New Roman</vt:lpstr>
      <vt:lpstr>Wingdings</vt:lpstr>
      <vt:lpstr>Bamboo</vt:lpstr>
      <vt:lpstr>Image</vt:lpstr>
      <vt:lpstr>Improving Postgraduate Learning</vt:lpstr>
      <vt:lpstr>Getting Started…</vt:lpstr>
      <vt:lpstr>Get Course Material</vt:lpstr>
      <vt:lpstr>LaTeX</vt:lpstr>
      <vt:lpstr>PCTEX (This Workshop)</vt:lpstr>
      <vt:lpstr>MiKTEX and TeXworks</vt:lpstr>
      <vt:lpstr>MacTeX</vt:lpstr>
      <vt:lpstr>Start PCTeX</vt:lpstr>
      <vt:lpstr>Creating a Simple Document in LaTeX</vt:lpstr>
      <vt:lpstr>Creating a Simple Document in LaTeX</vt:lpstr>
      <vt:lpstr>Creating a Simple Document in LaTeX</vt:lpstr>
      <vt:lpstr>Your First Document</vt:lpstr>
      <vt:lpstr>Editing Your Document</vt:lpstr>
      <vt:lpstr>Typeset</vt:lpstr>
      <vt:lpstr>Error Message</vt:lpstr>
      <vt:lpstr>Error Message</vt:lpstr>
      <vt:lpstr>Final Document</vt:lpstr>
      <vt:lpstr>Simple LaTeX Editing Cycle</vt:lpstr>
      <vt:lpstr>Thesis Preparation</vt:lpstr>
      <vt:lpstr>Thesis</vt:lpstr>
      <vt:lpstr>Thesis</vt:lpstr>
      <vt:lpstr>Course Material</vt:lpstr>
      <vt:lpstr>Thesis Template</vt:lpstr>
      <vt:lpstr>Thesis Template</vt:lpstr>
      <vt:lpstr>Check Your Files</vt:lpstr>
      <vt:lpstr>Back to PCTeX</vt:lpstr>
      <vt:lpstr>Look at the Master File</vt:lpstr>
      <vt:lpstr>The Meat</vt:lpstr>
      <vt:lpstr>Preamble</vt:lpstr>
      <vt:lpstr>First Typesetting</vt:lpstr>
      <vt:lpstr>Style File</vt:lpstr>
      <vt:lpstr>Cover Page</vt:lpstr>
      <vt:lpstr>Cover Page</vt:lpstr>
      <vt:lpstr>Style File</vt:lpstr>
      <vt:lpstr>Thesis Chapters</vt:lpstr>
      <vt:lpstr>\input</vt:lpstr>
      <vt:lpstr>Thesis Chapters</vt:lpstr>
      <vt:lpstr>Thesis Chapters</vt:lpstr>
      <vt:lpstr>Thesis Chapters</vt:lpstr>
      <vt:lpstr>Multi-Pass Typeset</vt:lpstr>
      <vt:lpstr>Cross-References</vt:lpstr>
      <vt:lpstr>\label and \ref</vt:lpstr>
      <vt:lpstr>Chapter Outline</vt:lpstr>
      <vt:lpstr>Preamble</vt:lpstr>
      <vt:lpstr>Preamble</vt:lpstr>
      <vt:lpstr>Page Numbering</vt:lpstr>
      <vt:lpstr>Page Numbering</vt:lpstr>
      <vt:lpstr>Page Style</vt:lpstr>
      <vt:lpstr>Line Spacing</vt:lpstr>
      <vt:lpstr>Appendix</vt:lpstr>
      <vt:lpstr>Appendix</vt:lpstr>
      <vt:lpstr>Tables</vt:lpstr>
      <vt:lpstr>Resizing Tables</vt:lpstr>
      <vt:lpstr>Tables</vt:lpstr>
      <vt:lpstr>Excel2LaTeX</vt:lpstr>
      <vt:lpstr>Excel2LaTeX</vt:lpstr>
      <vt:lpstr>Excel2LaTeX</vt:lpstr>
      <vt:lpstr>Bibliography - BibTeX</vt:lpstr>
      <vt:lpstr>Bibliography - BibTeX</vt:lpstr>
      <vt:lpstr>Bibliography - BibTeX</vt:lpstr>
      <vt:lpstr>Bibliography - BibTeX</vt:lpstr>
      <vt:lpstr>BibTeX Entry</vt:lpstr>
      <vt:lpstr>BibTeX Entry</vt:lpstr>
      <vt:lpstr>BibTeX Entry Types</vt:lpstr>
      <vt:lpstr>Bibliography - BibTeX</vt:lpstr>
      <vt:lpstr>Bibliography - BibTeX</vt:lpstr>
      <vt:lpstr>BibTeX</vt:lpstr>
      <vt:lpstr>BibTeX</vt:lpstr>
      <vt:lpstr>Google Scholar</vt:lpstr>
      <vt:lpstr>CUHK LibrarySearch</vt:lpstr>
      <vt:lpstr>Printing and Publishing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2018-11-02T09:46:31Z</cp:lastPrinted>
  <dcterms:created xsi:type="dcterms:W3CDTF">2001-10-26T10:31:20Z</dcterms:created>
  <dcterms:modified xsi:type="dcterms:W3CDTF">2019-11-01T14:10:14Z</dcterms:modified>
</cp:coreProperties>
</file>