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334E-B21C-47A5-B008-8D1DED537488}" v="9" dt="2020-03-13T21:40:03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70544" autoAdjust="0"/>
  </p:normalViewPr>
  <p:slideViewPr>
    <p:cSldViewPr snapToGrid="0">
      <p:cViewPr varScale="1">
        <p:scale>
          <a:sx n="83" d="100"/>
          <a:sy n="83" d="100"/>
        </p:scale>
        <p:origin x="89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a43a51f8-7299-4cdf-9a85-03d2428bde56" providerId="ADAL" clId="{FE17334E-B21C-47A5-B008-8D1DED537488}"/>
    <pc:docChg chg="custSel addSld modSld">
      <pc:chgData name="William Brown" userId="a43a51f8-7299-4cdf-9a85-03d2428bde56" providerId="ADAL" clId="{FE17334E-B21C-47A5-B008-8D1DED537488}" dt="2020-03-13T21:40:21.055" v="1417" actId="20577"/>
      <pc:docMkLst>
        <pc:docMk/>
      </pc:docMkLst>
      <pc:sldChg chg="modNotesTx">
        <pc:chgData name="William Brown" userId="a43a51f8-7299-4cdf-9a85-03d2428bde56" providerId="ADAL" clId="{FE17334E-B21C-47A5-B008-8D1DED537488}" dt="2020-03-13T21:36:29.516" v="1251" actId="20577"/>
        <pc:sldMkLst>
          <pc:docMk/>
          <pc:sldMk cId="1829980391" sldId="258"/>
        </pc:sldMkLst>
      </pc:sldChg>
      <pc:sldChg chg="modSp mod">
        <pc:chgData name="William Brown" userId="a43a51f8-7299-4cdf-9a85-03d2428bde56" providerId="ADAL" clId="{FE17334E-B21C-47A5-B008-8D1DED537488}" dt="2020-03-12T22:36:10.297" v="1" actId="313"/>
        <pc:sldMkLst>
          <pc:docMk/>
          <pc:sldMk cId="250870465" sldId="260"/>
        </pc:sldMkLst>
        <pc:spChg chg="mod">
          <ac:chgData name="William Brown" userId="a43a51f8-7299-4cdf-9a85-03d2428bde56" providerId="ADAL" clId="{FE17334E-B21C-47A5-B008-8D1DED537488}" dt="2020-03-12T22:36:10.297" v="1" actId="313"/>
          <ac:spMkLst>
            <pc:docMk/>
            <pc:sldMk cId="250870465" sldId="260"/>
            <ac:spMk id="5" creationId="{00000000-0000-0000-0000-000000000000}"/>
          </ac:spMkLst>
        </pc:spChg>
      </pc:sldChg>
      <pc:sldChg chg="modSp mod">
        <pc:chgData name="William Brown" userId="a43a51f8-7299-4cdf-9a85-03d2428bde56" providerId="ADAL" clId="{FE17334E-B21C-47A5-B008-8D1DED537488}" dt="2020-03-12T22:35:22.918" v="0" actId="20577"/>
        <pc:sldMkLst>
          <pc:docMk/>
          <pc:sldMk cId="1736076851" sldId="262"/>
        </pc:sldMkLst>
        <pc:spChg chg="mod">
          <ac:chgData name="William Brown" userId="a43a51f8-7299-4cdf-9a85-03d2428bde56" providerId="ADAL" clId="{FE17334E-B21C-47A5-B008-8D1DED537488}" dt="2020-03-12T22:35:22.918" v="0" actId="20577"/>
          <ac:spMkLst>
            <pc:docMk/>
            <pc:sldMk cId="1736076851" sldId="262"/>
            <ac:spMk id="3" creationId="{42AE11A8-A859-4253-A9FA-9D73AD39854A}"/>
          </ac:spMkLst>
        </pc:spChg>
      </pc:sldChg>
      <pc:sldChg chg="delSp modSp add mod modNotesTx">
        <pc:chgData name="William Brown" userId="a43a51f8-7299-4cdf-9a85-03d2428bde56" providerId="ADAL" clId="{FE17334E-B21C-47A5-B008-8D1DED537488}" dt="2020-03-13T21:40:21.055" v="1417" actId="20577"/>
        <pc:sldMkLst>
          <pc:docMk/>
          <pc:sldMk cId="3710452039" sldId="263"/>
        </pc:sldMkLst>
        <pc:spChg chg="mod">
          <ac:chgData name="William Brown" userId="a43a51f8-7299-4cdf-9a85-03d2428bde56" providerId="ADAL" clId="{FE17334E-B21C-47A5-B008-8D1DED537488}" dt="2020-03-12T22:51:28.824" v="35" actId="20577"/>
          <ac:spMkLst>
            <pc:docMk/>
            <pc:sldMk cId="3710452039" sldId="263"/>
            <ac:spMk id="2" creationId="{00000000-0000-0000-0000-000000000000}"/>
          </ac:spMkLst>
        </pc:spChg>
        <pc:spChg chg="mod">
          <ac:chgData name="William Brown" userId="a43a51f8-7299-4cdf-9a85-03d2428bde56" providerId="ADAL" clId="{FE17334E-B21C-47A5-B008-8D1DED537488}" dt="2020-03-13T21:37:11.961" v="1333" actId="20577"/>
          <ac:spMkLst>
            <pc:docMk/>
            <pc:sldMk cId="3710452039" sldId="263"/>
            <ac:spMk id="4" creationId="{00000000-0000-0000-0000-000000000000}"/>
          </ac:spMkLst>
        </pc:spChg>
        <pc:spChg chg="del mod">
          <ac:chgData name="William Brown" userId="a43a51f8-7299-4cdf-9a85-03d2428bde56" providerId="ADAL" clId="{FE17334E-B21C-47A5-B008-8D1DED537488}" dt="2020-03-12T22:51:32.516" v="37" actId="478"/>
          <ac:spMkLst>
            <pc:docMk/>
            <pc:sldMk cId="3710452039" sldId="263"/>
            <ac:spMk id="5" creationId="{28B20960-365B-4319-889A-4B37FC044A94}"/>
          </ac:spMkLst>
        </pc:spChg>
      </pc:sldChg>
      <pc:sldChg chg="addSp delSp modSp add mod">
        <pc:chgData name="William Brown" userId="a43a51f8-7299-4cdf-9a85-03d2428bde56" providerId="ADAL" clId="{FE17334E-B21C-47A5-B008-8D1DED537488}" dt="2020-03-13T21:10:42.407" v="908" actId="14100"/>
        <pc:sldMkLst>
          <pc:docMk/>
          <pc:sldMk cId="1943172464" sldId="264"/>
        </pc:sldMkLst>
        <pc:spChg chg="mod">
          <ac:chgData name="William Brown" userId="a43a51f8-7299-4cdf-9a85-03d2428bde56" providerId="ADAL" clId="{FE17334E-B21C-47A5-B008-8D1DED537488}" dt="2020-03-13T18:52:54.230" v="410" actId="20577"/>
          <ac:spMkLst>
            <pc:docMk/>
            <pc:sldMk cId="1943172464" sldId="264"/>
            <ac:spMk id="2" creationId="{00000000-0000-0000-0000-000000000000}"/>
          </ac:spMkLst>
        </pc:spChg>
        <pc:spChg chg="mod">
          <ac:chgData name="William Brown" userId="a43a51f8-7299-4cdf-9a85-03d2428bde56" providerId="ADAL" clId="{FE17334E-B21C-47A5-B008-8D1DED537488}" dt="2020-03-13T21:10:42.407" v="908" actId="14100"/>
          <ac:spMkLst>
            <pc:docMk/>
            <pc:sldMk cId="1943172464" sldId="264"/>
            <ac:spMk id="3" creationId="{00000000-0000-0000-0000-000000000000}"/>
          </ac:spMkLst>
        </pc:spChg>
        <pc:spChg chg="del mod">
          <ac:chgData name="William Brown" userId="a43a51f8-7299-4cdf-9a85-03d2428bde56" providerId="ADAL" clId="{FE17334E-B21C-47A5-B008-8D1DED537488}" dt="2020-03-13T18:52:59.011" v="411" actId="478"/>
          <ac:spMkLst>
            <pc:docMk/>
            <pc:sldMk cId="1943172464" sldId="264"/>
            <ac:spMk id="4" creationId="{00000000-0000-0000-0000-000000000000}"/>
          </ac:spMkLst>
        </pc:spChg>
        <pc:spChg chg="add del mod">
          <ac:chgData name="William Brown" userId="a43a51f8-7299-4cdf-9a85-03d2428bde56" providerId="ADAL" clId="{FE17334E-B21C-47A5-B008-8D1DED537488}" dt="2020-03-13T18:53:00.972" v="412" actId="478"/>
          <ac:spMkLst>
            <pc:docMk/>
            <pc:sldMk cId="1943172464" sldId="264"/>
            <ac:spMk id="6" creationId="{AD219F46-250D-4E7A-89C4-0881B80743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3BFE6-6ED0-434D-972A-904DB50EB50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1CC97-5C05-4474-A301-FDBD01BC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TTT_Dax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DimProduct</a:t>
            </a:r>
            <a:r>
              <a:rPr lang="en-US" dirty="0"/>
              <a:t> Table: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RIGHT([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],7) – creates a new column that is static.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how they can be used as a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that are numbers default to aggregation  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columns (show year and do not summarize)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calc to promotion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 Sales = AVERAGE('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vwFactSales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SalesAmount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dirty="0"/>
              <a:t>Number repeats, avg sums </a:t>
            </a:r>
            <a:r>
              <a:rPr lang="en-US"/>
              <a:t>the column is all.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Power BI knowledgebase:</a:t>
            </a:r>
            <a:r>
              <a:rPr lang="en-AU" baseline="0" dirty="0"/>
              <a:t> https://support.powerbi.com/knowledgebase/articles/741510-calculated-tables-in-power-bi-desktop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398A-74C8-41CE-94FC-9BBCE739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F881-E6B7-4294-B4AF-B866EA57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D0EB-D5F0-454D-81AA-872DCCD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498B-D0D5-4848-AAFD-69A1BD03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D818-BA92-4380-95E0-3BF18F7F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9F38-45C2-4D25-AA2A-73A71C06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88D-52F3-4351-9A0A-3F5675B8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3594-0EFD-4E8C-803B-A8772C8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A6F2-1E5A-4C6C-8A2B-B8320683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E4A2-370F-4038-9861-813B5BC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8773-8322-4365-B108-39043F66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FE5C4-BA86-4190-B351-92B0F1EB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ED7E-DC6B-466D-8130-C4BC7B3A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9F98-ECA3-4AF3-A5CD-F7A6A538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21A4-C0EB-44CC-85A3-68E470EE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360000"/>
            <a:ext cx="11655840" cy="720000"/>
          </a:xfrm>
        </p:spPr>
        <p:txBody>
          <a:bodyPr lIns="18000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7833" y="1068634"/>
            <a:ext cx="1122798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9875" y="1169988"/>
            <a:ext cx="11655425" cy="334962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749425"/>
            <a:ext cx="11655425" cy="5108575"/>
          </a:xfrm>
        </p:spPr>
        <p:txBody>
          <a:bodyPr/>
          <a:lstStyle>
            <a:lvl1pPr>
              <a:defRPr/>
            </a:lvl1pPr>
            <a:lvl2pPr marL="237600"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858A-B2BF-4071-86FE-28108F0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5104-AA44-46E9-969F-F9C62501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77A0-A547-4C00-94C1-1DDC56E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B077-2726-4463-AF65-CD6C304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62F4-2B1E-4C69-84B0-D1233AF2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F9D0-E829-4858-B045-892F9254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2CBB-EE1C-44FA-B2D6-277C7969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4270-833A-418E-A1B6-8985C90A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3A9-D812-4480-8449-E9EB420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4A47-42AE-4253-BBE5-81D57071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0DC-A8D1-4CB2-862D-BC586B08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51B5-DD92-4A59-AC04-8170DA783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90BC3-D1F9-4A76-AFC8-2D81768F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400E-1E26-4092-9899-F27136F7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BAE7-D585-477C-A132-FE52FA80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2C6C0-9398-4F4B-9A2F-D6E78A3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9DE0-AE7D-4299-BDC1-AA67858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B3DD-424A-40D8-974E-620C8E54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F617-621E-467A-801C-980987E4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6E9B8-CCD9-4D88-BD05-A2E696588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7ADA9-9944-494D-91D3-981F8025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DE97-0247-44B9-BEF0-0DCE59EC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121B3-ED60-4BB3-9A92-16712FBD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274E1-3411-43A7-BA01-79D63671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699-3BF2-4218-A209-A0FAF077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DCE8-AE4D-4177-9002-D2419A2A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B787-547F-404C-AA5A-5905225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453CB-36E8-4F6E-B15E-AE583BA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2371-0548-49F3-8B56-BF9C05D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441C-5B35-4804-87FA-4A59173E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A2CA-C952-407C-9C2D-6DDCA5DE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230F-F238-4C89-AB47-BD39D415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3E35-A4A1-435D-86B0-37F3E535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0087-C0D7-474B-98BD-1A27BF73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9E83C-1902-46D5-B231-53C72D75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4DA8-DA79-466F-AA91-51BD5AE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DA-64B2-4B62-A14D-1C2415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0E60-FCE2-4666-B42C-1F2C26FD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028C6-D412-4A2B-BCB2-5A9CD806A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E9970-CA22-4F7C-A9F8-8811D0F9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7C4F-8492-4530-B539-C70BFE86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09DD-D458-45BE-A90C-1F8199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3BE-2386-4031-845F-8FA1770E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932CB-AE1B-4970-82C3-9376ABB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C737-23C8-4CFA-8A2C-4CBEEF76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B81C-8F04-42A0-B1D6-3C2F5C19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C2C1-A425-4452-9281-A8073195015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DC1C-C241-402A-84D1-BB11CB2A1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BDF9-6DC9-402A-9115-EF5FA047F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Wilbrown@microsof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6586-1525-4A34-8BF2-A30BC5B9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8774-E8F4-449D-8292-C8692C705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7012-2E7F-48EA-BA62-0B8E1CB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DAX?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11A8-A859-4253-A9FA-9D73AD39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  <a:p>
            <a:r>
              <a:rPr lang="en-US" dirty="0"/>
              <a:t>Calculated Columns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“What if?” analysis</a:t>
            </a:r>
          </a:p>
          <a:p>
            <a:r>
              <a:rPr lang="en-US" dirty="0"/>
              <a:t>Role based security</a:t>
            </a:r>
          </a:p>
          <a:p>
            <a:r>
              <a:rPr lang="en-US" dirty="0"/>
              <a:t>Relationship definition</a:t>
            </a:r>
          </a:p>
          <a:p>
            <a:r>
              <a:rPr lang="en-US" dirty="0"/>
              <a:t>…and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Analysis Expressions (DAX)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763099" cy="5108575"/>
          </a:xfrm>
        </p:spPr>
        <p:txBody>
          <a:bodyPr>
            <a:normAutofit/>
          </a:bodyPr>
          <a:lstStyle/>
          <a:p>
            <a:r>
              <a:rPr lang="en-US" noProof="0" dirty="0"/>
              <a:t>There are three different types of calculations, and each are defined by using DAX:</a:t>
            </a:r>
          </a:p>
          <a:p>
            <a:pPr lvl="1"/>
            <a:r>
              <a:rPr lang="en-US" noProof="0" dirty="0"/>
              <a:t>Calculated columns</a:t>
            </a:r>
          </a:p>
          <a:p>
            <a:pPr lvl="1"/>
            <a:r>
              <a:rPr lang="en-US" noProof="0" dirty="0"/>
              <a:t>Calculated tables</a:t>
            </a:r>
          </a:p>
          <a:p>
            <a:pPr lvl="1"/>
            <a:r>
              <a:rPr lang="en-US" noProof="0" dirty="0"/>
              <a:t>Measures</a:t>
            </a:r>
          </a:p>
          <a:p>
            <a:r>
              <a:rPr lang="en-US" noProof="0" dirty="0"/>
              <a:t>DAX consists of:</a:t>
            </a:r>
          </a:p>
          <a:p>
            <a:pPr lvl="1"/>
            <a:r>
              <a:rPr lang="en-US" noProof="0" dirty="0"/>
              <a:t>Excel functions (~80 functions)</a:t>
            </a:r>
          </a:p>
          <a:p>
            <a:pPr lvl="1"/>
            <a:r>
              <a:rPr lang="en-US" noProof="0" dirty="0"/>
              <a:t>Table functions</a:t>
            </a:r>
          </a:p>
          <a:p>
            <a:pPr lvl="1"/>
            <a:r>
              <a:rPr lang="en-US" noProof="0" dirty="0"/>
              <a:t>Aggregate functions</a:t>
            </a:r>
          </a:p>
          <a:p>
            <a:pPr lvl="1"/>
            <a:r>
              <a:rPr lang="en-US" noProof="0" dirty="0"/>
              <a:t>Relationship navigation functions</a:t>
            </a:r>
          </a:p>
          <a:p>
            <a:pPr lvl="1"/>
            <a:r>
              <a:rPr lang="en-US" noProof="0" dirty="0"/>
              <a:t>Context modification functions</a:t>
            </a:r>
          </a:p>
          <a:p>
            <a:pPr lvl="1"/>
            <a:r>
              <a:rPr lang="en-US" noProof="0" dirty="0"/>
              <a:t>Time Intelligence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0255" y="5415629"/>
            <a:ext cx="3631095" cy="544765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DAX is a rich topic </a:t>
            </a:r>
          </a:p>
        </p:txBody>
      </p:sp>
    </p:spTree>
    <p:extLst>
      <p:ext uri="{BB962C8B-B14F-4D97-AF65-F5344CB8AC3E}">
        <p14:creationId xmlns:p14="http://schemas.microsoft.com/office/powerpoint/2010/main" val="33902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655425" cy="4798859"/>
          </a:xfrm>
        </p:spPr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Calculated Columns </a:t>
            </a:r>
            <a:r>
              <a:rPr lang="en-US" noProof="0" dirty="0"/>
              <a:t>to add new columns to tables</a:t>
            </a:r>
          </a:p>
          <a:p>
            <a:r>
              <a:rPr lang="en-US" noProof="0" dirty="0"/>
              <a:t>Column values for each row are materialized and stored in the model</a:t>
            </a:r>
          </a:p>
          <a:p>
            <a:pPr lvl="1"/>
            <a:r>
              <a:rPr lang="en-US" noProof="0" dirty="0"/>
              <a:t>If possible, to reduce the model size, avoid creating them</a:t>
            </a:r>
          </a:p>
          <a:p>
            <a:r>
              <a:rPr lang="en-US" noProof="0" dirty="0"/>
              <a:t>Column values are recalculated when:</a:t>
            </a:r>
          </a:p>
          <a:p>
            <a:pPr lvl="1"/>
            <a:r>
              <a:rPr lang="en-US" noProof="0" dirty="0"/>
              <a:t>The table is refreshed</a:t>
            </a:r>
          </a:p>
          <a:p>
            <a:pPr lvl="1"/>
            <a:r>
              <a:rPr lang="en-US" noProof="0" dirty="0"/>
              <a:t>Formula dependencies are refreshed</a:t>
            </a:r>
          </a:p>
          <a:p>
            <a:pPr marL="0" indent="0">
              <a:buNone/>
            </a:pPr>
            <a:r>
              <a:rPr lang="en-US" dirty="0"/>
              <a:t>Used for:</a:t>
            </a:r>
          </a:p>
          <a:p>
            <a:pPr marL="0" indent="0">
              <a:buNone/>
            </a:pPr>
            <a:r>
              <a:rPr lang="en-US" dirty="0"/>
              <a:t>Enhancing and simplifying the data model 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28B20960-365B-4319-889A-4B37FC044A94}"/>
              </a:ext>
            </a:extLst>
          </p:cNvPr>
          <p:cNvSpPr/>
          <p:nvPr/>
        </p:nvSpPr>
        <p:spPr>
          <a:xfrm>
            <a:off x="9158748" y="5353715"/>
            <a:ext cx="2659626" cy="10913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99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Enhancing the model  examples of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655425" cy="4798859"/>
          </a:xfrm>
        </p:spPr>
        <p:txBody>
          <a:bodyPr>
            <a:normAutofit/>
          </a:bodyPr>
          <a:lstStyle/>
          <a:p>
            <a:r>
              <a:rPr lang="en-US" dirty="0"/>
              <a:t>Creating descriptions</a:t>
            </a:r>
          </a:p>
          <a:p>
            <a:pPr lvl="2"/>
            <a:r>
              <a:rPr lang="en-US" dirty="0"/>
              <a:t>[First Name] + “  “ + [Last Name]</a:t>
            </a:r>
          </a:p>
          <a:p>
            <a:pPr lvl="2"/>
            <a:r>
              <a:rPr lang="en-US" dirty="0"/>
              <a:t>Turn </a:t>
            </a:r>
            <a:r>
              <a:rPr lang="en-US" dirty="0">
                <a:hlinkClick r:id="rId3"/>
              </a:rPr>
              <a:t>Wilbrown@microsoft.com</a:t>
            </a:r>
            <a:r>
              <a:rPr lang="en-US" dirty="0"/>
              <a:t> to </a:t>
            </a:r>
            <a:r>
              <a:rPr lang="en-US" dirty="0" err="1"/>
              <a:t>Wilbrown</a:t>
            </a:r>
            <a:r>
              <a:rPr lang="en-US" dirty="0"/>
              <a:t>   </a:t>
            </a:r>
          </a:p>
          <a:p>
            <a:pPr lvl="3"/>
            <a:r>
              <a:rPr lang="en-US" dirty="0"/>
              <a:t>left(Users[Primary Email], FIND("@", [Primary Email], 1,1000)-1)</a:t>
            </a:r>
          </a:p>
          <a:p>
            <a:pPr lvl="1"/>
            <a:r>
              <a:rPr lang="en-US" dirty="0"/>
              <a:t>Getting information from a related table</a:t>
            </a:r>
          </a:p>
          <a:p>
            <a:pPr lvl="2"/>
            <a:r>
              <a:rPr lang="en-US" dirty="0" err="1"/>
              <a:t>Subcat</a:t>
            </a:r>
            <a:r>
              <a:rPr lang="en-US" dirty="0"/>
              <a:t> = RELATED('</a:t>
            </a:r>
            <a:r>
              <a:rPr lang="en-US" dirty="0" err="1"/>
              <a:t>DimProductSubcategory</a:t>
            </a:r>
            <a:r>
              <a:rPr lang="en-US" dirty="0"/>
              <a:t>'[</a:t>
            </a:r>
            <a:r>
              <a:rPr lang="en-US" dirty="0" err="1"/>
              <a:t>ProductSubcategoryName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There is only row context for the table you are in  (this is pretty complex and we’ll be explaining more in measures)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Where to create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875" y="1169988"/>
            <a:ext cx="11655425" cy="3947922"/>
          </a:xfrm>
        </p:spPr>
        <p:txBody>
          <a:bodyPr/>
          <a:lstStyle/>
          <a:p>
            <a:r>
              <a:rPr lang="en-US" dirty="0"/>
              <a:t>Three ways to create calculated columns</a:t>
            </a:r>
          </a:p>
          <a:p>
            <a:pPr lvl="1"/>
            <a:r>
              <a:rPr lang="en-US" noProof="0" dirty="0"/>
              <a:t>In the source  - best for reuse across models</a:t>
            </a:r>
            <a:endParaRPr lang="en-US" dirty="0"/>
          </a:p>
          <a:p>
            <a:pPr lvl="1"/>
            <a:r>
              <a:rPr lang="en-US" noProof="0" dirty="0"/>
              <a:t>In </a:t>
            </a:r>
            <a:r>
              <a:rPr lang="en-US" noProof="0" dirty="0" err="1"/>
              <a:t>PowerQuery</a:t>
            </a:r>
            <a:r>
              <a:rPr lang="en-US" noProof="0" dirty="0"/>
              <a:t> – next best, but can only refer to the table you are using</a:t>
            </a:r>
          </a:p>
          <a:p>
            <a:pPr lvl="2"/>
            <a:r>
              <a:rPr lang="en-US" dirty="0"/>
              <a:t>No dependencies!  Remove unused columns</a:t>
            </a:r>
          </a:p>
          <a:p>
            <a:pPr lvl="2"/>
            <a:r>
              <a:rPr lang="en-US" noProof="0" dirty="0"/>
              <a:t>Some built in intelligence</a:t>
            </a:r>
          </a:p>
          <a:p>
            <a:pPr lvl="1"/>
            <a:r>
              <a:rPr lang="en-US" dirty="0"/>
              <a:t>In calculated columns using DAX</a:t>
            </a:r>
          </a:p>
          <a:p>
            <a:pPr lvl="2"/>
            <a:r>
              <a:rPr lang="en-US" noProof="0" dirty="0"/>
              <a:t>Can make some re</a:t>
            </a:r>
            <a:r>
              <a:rPr lang="en-US" dirty="0" err="1"/>
              <a:t>ferenes</a:t>
            </a:r>
            <a:r>
              <a:rPr lang="en-US" dirty="0"/>
              <a:t> to other tables</a:t>
            </a:r>
          </a:p>
          <a:p>
            <a:pPr lvl="2"/>
            <a:r>
              <a:rPr lang="en-US" noProof="0" dirty="0"/>
              <a:t>Runs post data load and can add more memory over head</a:t>
            </a:r>
          </a:p>
          <a:p>
            <a:pPr lvl="2"/>
            <a:r>
              <a:rPr lang="en-US" dirty="0"/>
              <a:t>Some things can only be done in DAX columns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1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Calculated Tables </a:t>
            </a:r>
            <a:r>
              <a:rPr lang="en-US" noProof="0" dirty="0"/>
              <a:t>to add new tables to the model, based on existing data from other tables</a:t>
            </a:r>
          </a:p>
          <a:p>
            <a:pPr lvl="1"/>
            <a:r>
              <a:rPr lang="en-US" noProof="0" dirty="0"/>
              <a:t>Calculated tables are generally best for intermediate calculations of data stored in the model, rather than calculated on the fly</a:t>
            </a:r>
          </a:p>
          <a:p>
            <a:pPr lvl="1"/>
            <a:r>
              <a:rPr lang="en-US" noProof="0" dirty="0"/>
              <a:t>Calculated tables appear in Relationship View, and relationships can be defined with other tables</a:t>
            </a:r>
          </a:p>
          <a:p>
            <a:pPr lvl="1"/>
            <a:r>
              <a:rPr lang="en-US" noProof="0" dirty="0"/>
              <a:t>If possible, to reduce the model size, avoid creating them</a:t>
            </a:r>
          </a:p>
          <a:p>
            <a:pPr lvl="1"/>
            <a:r>
              <a:rPr lang="en-US" noProof="0" dirty="0"/>
              <a:t>Calculated tables are recalculated in the same circumstances as calculated columns</a:t>
            </a:r>
          </a:p>
          <a:p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72271" y="5842846"/>
            <a:ext cx="4962867" cy="544765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an advanced design concept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9479AABA-E23C-4614-88CE-AA1D682135B3}"/>
              </a:ext>
            </a:extLst>
          </p:cNvPr>
          <p:cNvSpPr/>
          <p:nvPr/>
        </p:nvSpPr>
        <p:spPr>
          <a:xfrm>
            <a:off x="9158748" y="5353715"/>
            <a:ext cx="2659626" cy="10913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10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Measures</a:t>
            </a:r>
            <a:r>
              <a:rPr lang="en-US" noProof="0" dirty="0"/>
              <a:t> to add aggregation logic to the model</a:t>
            </a:r>
          </a:p>
          <a:p>
            <a:r>
              <a:rPr lang="en-US" noProof="0" dirty="0"/>
              <a:t>Values are not materialized in the model</a:t>
            </a:r>
          </a:p>
          <a:p>
            <a:pPr lvl="1"/>
            <a:r>
              <a:rPr lang="en-US" noProof="0" dirty="0"/>
              <a:t>Formulas are evaluated at query time  </a:t>
            </a:r>
          </a:p>
          <a:p>
            <a:r>
              <a:rPr lang="en-US" noProof="0" dirty="0"/>
              <a:t>Common aggregate functions: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COUNT, DISTINCTCOUNT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MIN, MAX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6676" y="4074661"/>
            <a:ext cx="5394946" cy="79406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Any numeric field is a implicit measure – and might not be what you want to summarize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B66B788-0F14-499E-AF14-24A8F7EAFE99}"/>
              </a:ext>
            </a:extLst>
          </p:cNvPr>
          <p:cNvSpPr/>
          <p:nvPr/>
        </p:nvSpPr>
        <p:spPr>
          <a:xfrm>
            <a:off x="8318090" y="5406670"/>
            <a:ext cx="2659626" cy="10913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8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The model design can be tuned to improve its usefulness and Q&amp;A response accuracy</a:t>
            </a:r>
          </a:p>
          <a:p>
            <a:pPr lvl="1"/>
            <a:r>
              <a:rPr lang="en-US" noProof="0" dirty="0"/>
              <a:t>Set appropriate column data types, formats and categorization</a:t>
            </a:r>
          </a:p>
          <a:p>
            <a:pPr lvl="1"/>
            <a:r>
              <a:rPr lang="en-US" noProof="0" dirty="0"/>
              <a:t>Ensure relationships are configured</a:t>
            </a:r>
          </a:p>
          <a:p>
            <a:pPr lvl="1"/>
            <a:r>
              <a:rPr lang="en-US" noProof="0" dirty="0"/>
              <a:t>Ensure table and columns are visible/hidden</a:t>
            </a:r>
          </a:p>
          <a:p>
            <a:pPr lvl="1"/>
            <a:r>
              <a:rPr lang="en-US" noProof="0" dirty="0"/>
              <a:t>Ensure table, column and measure names are unique and concise</a:t>
            </a:r>
          </a:p>
          <a:p>
            <a:pPr lvl="1"/>
            <a:r>
              <a:rPr lang="en-US" noProof="0" dirty="0"/>
              <a:t>Define synonyms (in Relationships view) for tables, columns, and calculations</a:t>
            </a:r>
          </a:p>
          <a:p>
            <a:pPr lvl="1"/>
            <a:r>
              <a:rPr lang="en-US" dirty="0"/>
              <a:t>A few advanced examples and design technique later</a:t>
            </a:r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Tuning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3" y="5289347"/>
            <a:ext cx="3323634" cy="12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645</Words>
  <Application>Microsoft Office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DAX</vt:lpstr>
      <vt:lpstr>Where do we use DAX?  </vt:lpstr>
      <vt:lpstr>Data Analysis Expressions (DAX)</vt:lpstr>
      <vt:lpstr>Enhancing the model</vt:lpstr>
      <vt:lpstr>Enhancing the model  examples of calculated columns</vt:lpstr>
      <vt:lpstr>Where to create calculated columns</vt:lpstr>
      <vt:lpstr>Enhancing the model</vt:lpstr>
      <vt:lpstr>Enhancing the model</vt:lpstr>
      <vt:lpstr>Enhancing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Brown</dc:creator>
  <cp:lastModifiedBy>William Brown</cp:lastModifiedBy>
  <cp:revision>7</cp:revision>
  <dcterms:created xsi:type="dcterms:W3CDTF">2017-10-07T21:54:57Z</dcterms:created>
  <dcterms:modified xsi:type="dcterms:W3CDTF">2020-03-13T21:40:21Z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wilbrown@microsoft.com</vt:lpwstr>
  </property>
  <property fmtid="{D5CDD505-2E9C-101B-9397-08002B2CF9AE}" pid="6" name="MSIP_Label_f42aa342-8706-4288-bd11-ebb85995028c_SetDate">
    <vt:lpwstr>2017-10-07T16:47:59.7767334-07:00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