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75" r:id="rId2"/>
    <p:sldId id="257" r:id="rId3"/>
    <p:sldId id="276" r:id="rId4"/>
    <p:sldId id="258" r:id="rId5"/>
    <p:sldId id="263" r:id="rId6"/>
    <p:sldId id="266" r:id="rId7"/>
    <p:sldId id="259" r:id="rId8"/>
    <p:sldId id="277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EAE994-DB91-4139-913E-15E2967F73B0}">
  <a:tblStyle styleId="{2BEAE994-DB91-4139-913E-15E2967F73B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/>
              <a:t>Utilidad</a:t>
            </a:r>
          </a:p>
          <a:p>
            <a:pPr>
              <a:defRPr/>
            </a:pPr>
            <a:endParaRPr lang="es-EC"/>
          </a:p>
        </c:rich>
      </c:tx>
      <c:layout>
        <c:manualLayout>
          <c:xMode val="edge"/>
          <c:yMode val="edge"/>
          <c:x val="0.40585178296216468"/>
          <c:y val="3.6109661263756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title>
    <c:autoTitleDeleted val="0"/>
    <c:plotArea>
      <c:layout>
        <c:manualLayout>
          <c:layoutTarget val="inner"/>
          <c:xMode val="edge"/>
          <c:yMode val="edge"/>
          <c:x val="0.18557877796773251"/>
          <c:y val="0.16610444181328177"/>
          <c:w val="0.76635962750372055"/>
          <c:h val="0.673981344018651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'Flujo de Caja'!$C$19:$Z$19</c:f>
              <c:numCache>
                <c:formatCode>_("$"* #,##0.00_);_("$"* \(#,##0.00\);_("$"* "-"??_);_(@_)</c:formatCode>
                <c:ptCount val="24"/>
                <c:pt idx="0">
                  <c:v>-2175</c:v>
                </c:pt>
                <c:pt idx="1">
                  <c:v>-1875</c:v>
                </c:pt>
                <c:pt idx="2">
                  <c:v>-1275</c:v>
                </c:pt>
                <c:pt idx="3">
                  <c:v>-750</c:v>
                </c:pt>
                <c:pt idx="4">
                  <c:v>-150</c:v>
                </c:pt>
                <c:pt idx="5">
                  <c:v>300</c:v>
                </c:pt>
                <c:pt idx="6">
                  <c:v>900</c:v>
                </c:pt>
                <c:pt idx="7">
                  <c:v>1200</c:v>
                </c:pt>
                <c:pt idx="8">
                  <c:v>1425</c:v>
                </c:pt>
                <c:pt idx="9">
                  <c:v>1800</c:v>
                </c:pt>
                <c:pt idx="10">
                  <c:v>2250</c:v>
                </c:pt>
                <c:pt idx="11">
                  <c:v>2550</c:v>
                </c:pt>
                <c:pt idx="12">
                  <c:v>2550</c:v>
                </c:pt>
                <c:pt idx="13">
                  <c:v>2550</c:v>
                </c:pt>
                <c:pt idx="14">
                  <c:v>4350</c:v>
                </c:pt>
                <c:pt idx="15">
                  <c:v>5100</c:v>
                </c:pt>
                <c:pt idx="16">
                  <c:v>5400</c:v>
                </c:pt>
                <c:pt idx="17">
                  <c:v>5850</c:v>
                </c:pt>
                <c:pt idx="18">
                  <c:v>6300</c:v>
                </c:pt>
                <c:pt idx="19">
                  <c:v>6750</c:v>
                </c:pt>
                <c:pt idx="20">
                  <c:v>7050</c:v>
                </c:pt>
                <c:pt idx="21">
                  <c:v>7500</c:v>
                </c:pt>
                <c:pt idx="22">
                  <c:v>8325</c:v>
                </c:pt>
                <c:pt idx="23">
                  <c:v>8850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673096"/>
        <c:axId val="357673488"/>
      </c:barChart>
      <c:catAx>
        <c:axId val="357673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57673488"/>
        <c:crosses val="autoZero"/>
        <c:auto val="1"/>
        <c:lblAlgn val="ctr"/>
        <c:lblOffset val="100"/>
        <c:noMultiLvlLbl val="0"/>
      </c:catAx>
      <c:valAx>
        <c:axId val="35767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5767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885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Hola</a:t>
            </a:r>
            <a:r>
              <a:rPr lang="es-EC" baseline="0" dirty="0" smtClean="0"/>
              <a:t> nosotros somos </a:t>
            </a:r>
            <a:r>
              <a:rPr lang="es-EC" baseline="0" dirty="0" err="1" smtClean="0"/>
              <a:t>Crashphone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859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Imagen Tecnico Reparando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2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60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81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3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3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456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20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1pPr>
            <a:lvl2pPr algn="ctr" rtl="0">
              <a:spcBef>
                <a:spcPts val="0"/>
              </a:spcBef>
              <a:defRPr sz="1800" i="1">
                <a:solidFill>
                  <a:srgbClr val="CCCCCC"/>
                </a:solidFill>
              </a:defRPr>
            </a:lvl2pPr>
            <a:lvl3pPr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3pPr>
            <a:lvl4pPr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3853200" y="293593"/>
            <a:ext cx="14376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3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indent="-142875" algn="l" rtl="0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57213" indent="-119063" algn="l" rtl="0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857250" indent="-85725" algn="l" rtl="0">
              <a:spcBef>
                <a:spcPts val="27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0150" indent="-9525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543050" indent="-9525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885950" indent="-7620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28850" indent="-7620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1750" indent="-7620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14650" indent="-76200" algn="l" rtl="0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1403176" cy="27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indent="-66675">
              <a:buClr>
                <a:srgbClr val="000000"/>
              </a:buClr>
              <a:buFont typeface="Arial"/>
              <a:buChar char="●"/>
            </a:pPr>
            <a:endParaRPr lang="es-EC" smtClean="0"/>
          </a:p>
          <a:p>
            <a:pPr marL="342900" lvl="1" indent="-66675">
              <a:buClr>
                <a:srgbClr val="000000"/>
              </a:buClr>
              <a:buFont typeface="Courier New"/>
              <a:buChar char="o"/>
            </a:pPr>
            <a:endParaRPr lang="es-EC" smtClean="0"/>
          </a:p>
          <a:p>
            <a:pPr marL="685800" lvl="2" indent="-66675">
              <a:buClr>
                <a:srgbClr val="000000"/>
              </a:buClr>
              <a:buFont typeface="Wingdings"/>
              <a:buChar char="§"/>
            </a:pPr>
            <a:endParaRPr lang="es-EC" smtClean="0"/>
          </a:p>
          <a:p>
            <a:pPr marL="1028700" lvl="3" indent="-66675">
              <a:buClr>
                <a:srgbClr val="000000"/>
              </a:buClr>
              <a:buFont typeface="Arial"/>
              <a:buChar char="●"/>
            </a:pPr>
            <a:endParaRPr lang="es-EC" smtClean="0"/>
          </a:p>
          <a:p>
            <a:pPr marL="1371600" lvl="4" indent="-66675">
              <a:buClr>
                <a:srgbClr val="000000"/>
              </a:buClr>
              <a:buFont typeface="Courier New"/>
              <a:buChar char="o"/>
            </a:pPr>
            <a:endParaRPr lang="es-EC" smtClean="0"/>
          </a:p>
          <a:p>
            <a:pPr marL="1714500" lvl="5" indent="-66675">
              <a:buClr>
                <a:srgbClr val="000000"/>
              </a:buClr>
              <a:buFont typeface="Wingdings"/>
              <a:buChar char="§"/>
            </a:pPr>
            <a:endParaRPr lang="es-EC" smtClean="0"/>
          </a:p>
          <a:p>
            <a:pPr marL="2057400" lvl="6" indent="-66675">
              <a:buClr>
                <a:srgbClr val="000000"/>
              </a:buClr>
              <a:buFont typeface="Arial"/>
              <a:buChar char="●"/>
            </a:pPr>
            <a:endParaRPr lang="es-EC" smtClean="0"/>
          </a:p>
          <a:p>
            <a:pPr marL="2400300" lvl="7" indent="-66675">
              <a:buClr>
                <a:srgbClr val="000000"/>
              </a:buClr>
              <a:buFont typeface="Courier New"/>
              <a:buChar char="o"/>
            </a:pPr>
            <a:endParaRPr lang="es-EC" smtClean="0"/>
          </a:p>
          <a:p>
            <a:pPr marL="2743200" lvl="8" indent="-66675">
              <a:buClr>
                <a:srgbClr val="000000"/>
              </a:buClr>
              <a:buFont typeface="Wingdings"/>
              <a:buChar char="§"/>
            </a:pP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48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9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4" y="1089061"/>
            <a:ext cx="7920550" cy="30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75" y="416697"/>
            <a:ext cx="760849" cy="7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9"/>
          <p:cNvSpPr/>
          <p:nvPr/>
        </p:nvSpPr>
        <p:spPr>
          <a:xfrm>
            <a:off x="2608175" y="1358590"/>
            <a:ext cx="3166800" cy="797100"/>
          </a:xfrm>
          <a:prstGeom prst="round1Rect">
            <a:avLst>
              <a:gd name="adj" fmla="val 16667"/>
            </a:avLst>
          </a:prstGeom>
          <a:solidFill>
            <a:srgbClr val="FF9E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“El </a:t>
            </a:r>
            <a:r>
              <a:rPr lang="en" dirty="0" smtClean="0">
                <a:solidFill>
                  <a:schemeClr val="lt1"/>
                </a:solidFill>
              </a:rPr>
              <a:t>celular </a:t>
            </a:r>
            <a:r>
              <a:rPr lang="en" dirty="0">
                <a:solidFill>
                  <a:schemeClr val="lt1"/>
                </a:solidFill>
              </a:rPr>
              <a:t>es mi </a:t>
            </a:r>
            <a:r>
              <a:rPr lang="en" dirty="0" smtClean="0">
                <a:solidFill>
                  <a:schemeClr val="lt1"/>
                </a:solidFill>
              </a:rPr>
              <a:t>trabajo</a:t>
            </a:r>
            <a:r>
              <a:rPr lang="en" dirty="0">
                <a:solidFill>
                  <a:schemeClr val="lt1"/>
                </a:solidFill>
              </a:rPr>
              <a:t>, no puedo esperar 5 </a:t>
            </a:r>
            <a:r>
              <a:rPr lang="en" dirty="0" smtClean="0">
                <a:solidFill>
                  <a:schemeClr val="lt1"/>
                </a:solidFill>
              </a:rPr>
              <a:t>días </a:t>
            </a:r>
            <a:r>
              <a:rPr lang="en" dirty="0">
                <a:solidFill>
                  <a:schemeClr val="lt1"/>
                </a:solidFill>
              </a:rPr>
              <a:t>para que lo reparen” @monicaricand </a:t>
            </a:r>
          </a:p>
        </p:txBody>
      </p:sp>
      <p:pic>
        <p:nvPicPr>
          <p:cNvPr id="1026" name="Picture 2" descr="https://www.filepicker.io/api/file/6PeCzYx1RGKWWjkTBkyt?signature=0c780175f91270397d46dcc4f930851c78290424e1e098f8d9394ba658ba386c&amp;policy=eyJleHBpcnkiOjE0MjU4NTAyMjUsImNhbGwiOlsicGljayIsInJlYWQiLCJ3cml0ZSIsInN0b3JlIl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17" y="1068512"/>
            <a:ext cx="1377255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539996367276736512/o7m7HF7F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62" y="2448201"/>
            <a:ext cx="1286481" cy="17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9"/>
          <p:cNvSpPr/>
          <p:nvPr/>
        </p:nvSpPr>
        <p:spPr>
          <a:xfrm>
            <a:off x="3552247" y="2793041"/>
            <a:ext cx="3166800" cy="797100"/>
          </a:xfrm>
          <a:prstGeom prst="round1Rect">
            <a:avLst>
              <a:gd name="adj" fmla="val 16667"/>
            </a:avLst>
          </a:prstGeom>
          <a:solidFill>
            <a:srgbClr val="FF9E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 smtClean="0">
                <a:solidFill>
                  <a:schemeClr val="lt1"/>
                </a:solidFill>
              </a:rPr>
              <a:t>“Siempre busco a un amigo o familiar que me ayude” @</a:t>
            </a:r>
            <a:r>
              <a:rPr lang="es-EC" dirty="0" err="1">
                <a:solidFill>
                  <a:schemeClr val="lt1"/>
                </a:solidFill>
              </a:rPr>
              <a:t>BreendaNav</a:t>
            </a:r>
            <a:endParaRPr lang="en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B_hUutdWwAAp_CV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83" y="939661"/>
            <a:ext cx="4904198" cy="36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59"/>
          <p:cNvSpPr/>
          <p:nvPr/>
        </p:nvSpPr>
        <p:spPr>
          <a:xfrm>
            <a:off x="397514" y="1394504"/>
            <a:ext cx="3391369" cy="727324"/>
          </a:xfrm>
          <a:prstGeom prst="round1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“Expandir </a:t>
            </a:r>
            <a:r>
              <a:rPr lang="e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círculo </a:t>
            </a:r>
            <a:r>
              <a:rPr lang="e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clientes</a:t>
            </a:r>
            <a:r>
              <a:rPr lang="e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Walter Merchan- Global 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6" name="Shape 59"/>
          <p:cNvSpPr/>
          <p:nvPr/>
        </p:nvSpPr>
        <p:spPr>
          <a:xfrm>
            <a:off x="4777481" y="575999"/>
            <a:ext cx="3391369" cy="727324"/>
          </a:xfrm>
          <a:prstGeom prst="round1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“Me 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daría </a:t>
            </a:r>
            <a:r>
              <a:rPr lang="e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conocer</a:t>
            </a:r>
            <a:r>
              <a:rPr lang="e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Luis Navas-Independiente </a:t>
            </a:r>
            <a:endParaRPr lang="e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hape 59"/>
          <p:cNvSpPr/>
          <p:nvPr/>
        </p:nvSpPr>
        <p:spPr>
          <a:xfrm>
            <a:off x="5322012" y="3641334"/>
            <a:ext cx="3391369" cy="727324"/>
          </a:xfrm>
          <a:prstGeom prst="round1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“No se sienten seguros al venir” Jose Valarezo-Independiente </a:t>
            </a:r>
            <a:endParaRPr lang="e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Shape 57"/>
          <p:cNvSpPr txBox="1">
            <a:spLocks noGrp="1"/>
          </p:cNvSpPr>
          <p:nvPr>
            <p:ph type="title"/>
          </p:nvPr>
        </p:nvSpPr>
        <p:spPr>
          <a:xfrm>
            <a:off x="3169730" y="66384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Validación de </a:t>
            </a:r>
            <a:r>
              <a:rPr lang="en" dirty="0" smtClean="0"/>
              <a:t>los t</a:t>
            </a:r>
            <a:r>
              <a:rPr lang="es-EC" dirty="0"/>
              <a:t>é</a:t>
            </a:r>
            <a:r>
              <a:rPr lang="en" dirty="0" smtClean="0"/>
              <a:t>cnicos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941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Validación de </a:t>
            </a:r>
            <a:r>
              <a:rPr lang="en" dirty="0" smtClean="0"/>
              <a:t>los t</a:t>
            </a:r>
            <a:r>
              <a:rPr lang="es-EC" dirty="0"/>
              <a:t>é</a:t>
            </a:r>
            <a:r>
              <a:rPr lang="en" dirty="0" smtClean="0"/>
              <a:t>cnicos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8" name="Shape 58"/>
          <p:cNvSpPr/>
          <p:nvPr/>
        </p:nvSpPr>
        <p:spPr>
          <a:xfrm>
            <a:off x="1091205" y="909575"/>
            <a:ext cx="3251699" cy="7971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Las Consumidoras Buscan Rapidez y Comodidad</a:t>
            </a:r>
          </a:p>
        </p:txBody>
      </p:sp>
      <p:sp>
        <p:nvSpPr>
          <p:cNvPr id="61" name="Shape 61"/>
          <p:cNvSpPr/>
          <p:nvPr/>
        </p:nvSpPr>
        <p:spPr>
          <a:xfrm>
            <a:off x="2889663" y="3742909"/>
            <a:ext cx="3166800" cy="797100"/>
          </a:xfrm>
          <a:prstGeom prst="round1Rect">
            <a:avLst>
              <a:gd name="adj" fmla="val 16667"/>
            </a:avLst>
          </a:prstGeom>
          <a:solidFill>
            <a:srgbClr val="FF9E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Pagar </a:t>
            </a:r>
            <a:r>
              <a:rPr lang="en" dirty="0">
                <a:solidFill>
                  <a:schemeClr val="lt1"/>
                </a:solidFill>
              </a:rPr>
              <a:t>un Fee de entre $15 o $20 Mensuales </a:t>
            </a:r>
          </a:p>
        </p:txBody>
      </p:sp>
      <p:sp>
        <p:nvSpPr>
          <p:cNvPr id="62" name="Shape 62"/>
          <p:cNvSpPr/>
          <p:nvPr/>
        </p:nvSpPr>
        <p:spPr>
          <a:xfrm>
            <a:off x="4687160" y="2395208"/>
            <a:ext cx="3251699" cy="7971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Técnicos Dispuestos </a:t>
            </a:r>
            <a:r>
              <a:rPr lang="en" dirty="0">
                <a:solidFill>
                  <a:schemeClr val="lt1"/>
                </a:solidFill>
              </a:rPr>
              <a:t>a Pagar por el Uso de la Plataforma</a:t>
            </a:r>
          </a:p>
        </p:txBody>
      </p:sp>
      <p:sp>
        <p:nvSpPr>
          <p:cNvPr id="63" name="Shape 63"/>
          <p:cNvSpPr/>
          <p:nvPr/>
        </p:nvSpPr>
        <p:spPr>
          <a:xfrm>
            <a:off x="1091205" y="2409601"/>
            <a:ext cx="3251699" cy="7971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Técnicos están interesados en promocionarse a traves de nosotros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882779" y="909575"/>
            <a:ext cx="3251699" cy="7971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Las Consumidoras no saben donde llevarlo </a:t>
            </a:r>
            <a:r>
              <a:rPr lang="en" dirty="0" smtClean="0">
                <a:solidFill>
                  <a:schemeClr val="lt1"/>
                </a:solidFill>
              </a:rPr>
              <a:t>y </a:t>
            </a:r>
            <a:r>
              <a:rPr lang="en" dirty="0">
                <a:solidFill>
                  <a:schemeClr val="lt1"/>
                </a:solidFill>
              </a:rPr>
              <a:t>no se sienten Seguras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/>
              <a:t>Pivoteo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46101" y="826648"/>
            <a:ext cx="2440499" cy="3241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Sistema de cobranza</a:t>
            </a: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rtl="0">
              <a:spcBef>
                <a:spcPts val="0"/>
              </a:spcBef>
              <a:buNone/>
            </a:pPr>
            <a:endParaRPr lang="e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Cambiamos la forma de cobrar por comisión a un fee mensual.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Le asignamos un valor fijo para los costos de reparación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351750" y="826648"/>
            <a:ext cx="2440499" cy="3241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Más que un </a:t>
            </a:r>
          </a:p>
          <a:p>
            <a:pPr rtl="0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servicio</a:t>
            </a:r>
          </a:p>
          <a:p>
            <a:pPr rtl="0">
              <a:spcBef>
                <a:spcPts val="0"/>
              </a:spcBef>
              <a:buNone/>
            </a:pP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Crear e incentivar una comunidad con pequeños TIPS y certificaciones. 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Promover la cultura GEEK entre las mujeres.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6067500" y="825364"/>
            <a:ext cx="2440499" cy="3241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Inteferfaz &amp; seguridad</a:t>
            </a: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Los usuarios no les gustó compartir su foto en el sitio y eliminamos la opción.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s-EC" dirty="0" smtClean="0"/>
              <a:t>Proveer identificación para transmitir mayor confianza.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Expansión en 20 horas</a:t>
            </a:r>
            <a:endParaRPr lang="en" dirty="0"/>
          </a:p>
        </p:txBody>
      </p:sp>
      <p:sp>
        <p:nvSpPr>
          <p:cNvPr id="129" name="Shape 129"/>
          <p:cNvSpPr/>
          <p:nvPr/>
        </p:nvSpPr>
        <p:spPr>
          <a:xfrm>
            <a:off x="3408570" y="2120940"/>
            <a:ext cx="2429600" cy="1394550"/>
          </a:xfrm>
          <a:prstGeom prst="flowChartPreparation">
            <a:avLst/>
          </a:prstGeom>
          <a:noFill/>
          <a:ln w="7620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110 Usuarios</a:t>
            </a:r>
            <a:endParaRPr lang="en" b="1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427370" y="2120940"/>
            <a:ext cx="2429600" cy="1394550"/>
          </a:xfrm>
          <a:prstGeom prst="flowChartPreparation">
            <a:avLst/>
          </a:prstGeom>
          <a:noFill/>
          <a:ln w="7620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51 Seguidores</a:t>
            </a:r>
            <a:endParaRPr lang="en" dirty="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389770" y="2120940"/>
            <a:ext cx="2429600" cy="1394550"/>
          </a:xfrm>
          <a:prstGeom prst="flowChartPreparation">
            <a:avLst/>
          </a:prstGeom>
          <a:noFill/>
          <a:ln w="7620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62 seguidores</a:t>
            </a:r>
            <a:endParaRPr lang="en" dirty="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930" y="1381850"/>
            <a:ext cx="1466172" cy="2543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83006" y="1288500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 smtClean="0">
                <a:solidFill>
                  <a:schemeClr val="tx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r>
              <a:rPr lang="es-EC" sz="2800" dirty="0" err="1" smtClean="0">
                <a:solidFill>
                  <a:schemeClr val="tx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</a:t>
            </a:r>
            <a:endParaRPr lang="es-EC" sz="2800" dirty="0">
              <a:solidFill>
                <a:schemeClr val="tx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3074" name="Picture 2" descr="https://encrypted-tbn2.gstatic.com/images?q=tbn:ANd9GcQmN4Hz1m2z4hoqhQtyywvPl7GkxDHUNt9OJDZZvBN7_uNmBZF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48" y="1121846"/>
            <a:ext cx="903844" cy="7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R9snyZKcQ8vo9_efnbJa-NXe03JKWxuYeRg2v3NKxHDn6SvbMnPjnDKO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57" y="744394"/>
            <a:ext cx="17240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Tamano de Mercado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029249" y="545334"/>
            <a:ext cx="6290099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 dirty="0">
                <a:solidFill>
                  <a:srgbClr val="666666"/>
                </a:solidFill>
              </a:rPr>
              <a:t>Producto </a:t>
            </a:r>
            <a:r>
              <a:rPr lang="en" b="1" dirty="0" smtClean="0">
                <a:solidFill>
                  <a:srgbClr val="666666"/>
                </a:solidFill>
              </a:rPr>
              <a:t>único </a:t>
            </a:r>
            <a:r>
              <a:rPr lang="en" b="1" dirty="0">
                <a:solidFill>
                  <a:srgbClr val="666666"/>
                </a:solidFill>
              </a:rPr>
              <a:t>capaz de Alcanzar Paises de la </a:t>
            </a:r>
            <a:r>
              <a:rPr lang="en" b="1" dirty="0" smtClean="0">
                <a:solidFill>
                  <a:srgbClr val="666666"/>
                </a:solidFill>
              </a:rPr>
              <a:t>Región</a:t>
            </a:r>
            <a:endParaRPr lang="en" b="1" dirty="0">
              <a:solidFill>
                <a:srgbClr val="666666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592751" y="1638050"/>
            <a:ext cx="2660700" cy="2660700"/>
          </a:xfrm>
          <a:prstGeom prst="ellipse">
            <a:avLst/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LAtam</a:t>
            </a:r>
          </a:p>
        </p:txBody>
      </p:sp>
      <p:sp>
        <p:nvSpPr>
          <p:cNvPr id="73" name="Shape 73"/>
          <p:cNvSpPr/>
          <p:nvPr/>
        </p:nvSpPr>
        <p:spPr>
          <a:xfrm>
            <a:off x="1855101" y="2151525"/>
            <a:ext cx="2136000" cy="2136000"/>
          </a:xfrm>
          <a:prstGeom prst="ellipse">
            <a:avLst/>
          </a:prstGeom>
          <a:solidFill>
            <a:srgbClr val="FF9E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111451" y="2664225"/>
            <a:ext cx="1623300" cy="1623300"/>
          </a:xfrm>
          <a:prstGeom prst="ellipse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526347" y="1759012"/>
            <a:ext cx="875700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</a:rPr>
              <a:t>Latam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490047" y="2358750"/>
            <a:ext cx="948300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</a:rPr>
              <a:t>Ecuador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374547" y="3262875"/>
            <a:ext cx="1179299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</a:rPr>
              <a:t>Guayaquil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2526347" y="3565586"/>
            <a:ext cx="4763100" cy="360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9"/>
          <p:cNvCxnSpPr/>
          <p:nvPr/>
        </p:nvCxnSpPr>
        <p:spPr>
          <a:xfrm>
            <a:off x="2526347" y="2664225"/>
            <a:ext cx="4708499" cy="360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80"/>
          <p:cNvCxnSpPr/>
          <p:nvPr/>
        </p:nvCxnSpPr>
        <p:spPr>
          <a:xfrm>
            <a:off x="2645698" y="2102285"/>
            <a:ext cx="4719599" cy="3600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81"/>
          <p:cNvSpPr txBox="1"/>
          <p:nvPr/>
        </p:nvSpPr>
        <p:spPr>
          <a:xfrm>
            <a:off x="5924658" y="3234242"/>
            <a:ext cx="1179299" cy="2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 rtl="0">
              <a:spcBef>
                <a:spcPts val="0"/>
              </a:spcBef>
              <a:buNone/>
            </a:pPr>
            <a:r>
              <a:rPr lang="en" dirty="0"/>
              <a:t>350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" name="Shape 82"/>
          <p:cNvSpPr txBox="1"/>
          <p:nvPr/>
        </p:nvSpPr>
        <p:spPr>
          <a:xfrm>
            <a:off x="4662347" y="1364040"/>
            <a:ext cx="948300" cy="5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rtl="0">
              <a:spcBef>
                <a:spcPts val="0"/>
              </a:spcBef>
              <a:buNone/>
            </a:pPr>
            <a:r>
              <a:rPr lang="en" dirty="0"/>
              <a:t>Usuarios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" name="Shape 83"/>
          <p:cNvSpPr txBox="1"/>
          <p:nvPr/>
        </p:nvSpPr>
        <p:spPr>
          <a:xfrm>
            <a:off x="5978447" y="1358368"/>
            <a:ext cx="948300" cy="51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rtl="0">
              <a:spcBef>
                <a:spcPts val="0"/>
              </a:spcBef>
              <a:buNone/>
            </a:pPr>
            <a:r>
              <a:rPr lang="en" dirty="0" smtClean="0"/>
              <a:t>Técnicos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84"/>
          <p:cNvSpPr txBox="1"/>
          <p:nvPr/>
        </p:nvSpPr>
        <p:spPr>
          <a:xfrm>
            <a:off x="4705502" y="3188861"/>
            <a:ext cx="808200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220K</a:t>
            </a:r>
          </a:p>
        </p:txBody>
      </p:sp>
      <p:sp>
        <p:nvSpPr>
          <p:cNvPr id="17" name="Shape 85"/>
          <p:cNvSpPr txBox="1"/>
          <p:nvPr/>
        </p:nvSpPr>
        <p:spPr>
          <a:xfrm>
            <a:off x="4676631" y="2366929"/>
            <a:ext cx="808200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1.2M</a:t>
            </a:r>
          </a:p>
        </p:txBody>
      </p:sp>
      <p:sp>
        <p:nvSpPr>
          <p:cNvPr id="18" name="Shape 86"/>
          <p:cNvSpPr txBox="1"/>
          <p:nvPr/>
        </p:nvSpPr>
        <p:spPr>
          <a:xfrm>
            <a:off x="4710402" y="1783004"/>
            <a:ext cx="808200" cy="4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126M</a:t>
            </a:r>
          </a:p>
        </p:txBody>
      </p:sp>
      <p:sp>
        <p:nvSpPr>
          <p:cNvPr id="19" name="Shape 87"/>
          <p:cNvSpPr txBox="1"/>
          <p:nvPr/>
        </p:nvSpPr>
        <p:spPr>
          <a:xfrm>
            <a:off x="5866915" y="2352646"/>
            <a:ext cx="1179299" cy="2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1.9K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" name="Shape 88"/>
          <p:cNvSpPr txBox="1"/>
          <p:nvPr/>
        </p:nvSpPr>
        <p:spPr>
          <a:xfrm>
            <a:off x="5852300" y="1759012"/>
            <a:ext cx="1179299" cy="2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18.8K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/>
        <p:spPr>
          <a:xfrm>
            <a:off x="1144192" y="1192"/>
            <a:ext cx="1190" cy="11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7F7F7F"/>
              </a:buClr>
              <a:buSzPct val="25000"/>
            </a:pPr>
            <a:r>
              <a:rPr lang="es-EC" sz="1500" b="0">
                <a:solidFill>
                  <a:srgbClr val="7F7F7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Modelo de Ingresos</a:t>
            </a:r>
            <a:r>
              <a:rPr lang="es-EC" sz="1800" b="0">
                <a:solidFill>
                  <a:srgbClr val="A5A5A5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/>
            </a:r>
            <a:br>
              <a:rPr lang="es-EC" sz="1800" b="0">
                <a:solidFill>
                  <a:srgbClr val="A5A5A5"/>
                </a:solidFill>
                <a:latin typeface="Souce Sans Pro"/>
                <a:ea typeface="Souce Sans Pro"/>
                <a:cs typeface="Souce Sans Pro"/>
                <a:sym typeface="Souce Sans Pro"/>
              </a:rPr>
            </a:br>
            <a:endParaRPr lang="es-EC" sz="1800" b="0">
              <a:solidFill>
                <a:srgbClr val="A5A5A5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4294967295"/>
          </p:nvPr>
        </p:nvSpPr>
        <p:spPr>
          <a:xfrm>
            <a:off x="8091488" y="4767263"/>
            <a:ext cx="1052512" cy="2746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r>
              <a:rPr lang="es-EC"/>
              <a:t> 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2040971" y="1344989"/>
            <a:ext cx="4880133" cy="1176450"/>
            <a:chOff x="539748" y="985083"/>
            <a:chExt cx="6506843" cy="1568599"/>
          </a:xfrm>
        </p:grpSpPr>
        <p:sp>
          <p:nvSpPr>
            <p:cNvPr id="208" name="Shape 208"/>
            <p:cNvSpPr/>
            <p:nvPr/>
          </p:nvSpPr>
          <p:spPr>
            <a:xfrm>
              <a:off x="539748" y="985083"/>
              <a:ext cx="6506843" cy="720724"/>
            </a:xfrm>
            <a:prstGeom prst="homePlate">
              <a:avLst>
                <a:gd name="adj" fmla="val 18062"/>
              </a:avLst>
            </a:prstGeom>
            <a:solidFill>
              <a:srgbClr val="604878"/>
            </a:solidFill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53569" tIns="189300" rIns="64294" bIns="191681" anchor="ctr" anchorCtr="0">
              <a:noAutofit/>
            </a:bodyPr>
            <a:lstStyle/>
            <a:p>
              <a:pPr algn="ctr">
                <a:buSzPct val="25000"/>
              </a:pPr>
              <a:r>
                <a:rPr lang="es-EC" sz="105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Venta Neta</a:t>
              </a:r>
            </a:p>
          </p:txBody>
        </p:sp>
        <p:sp>
          <p:nvSpPr>
            <p:cNvPr id="211" name="Shape 211"/>
            <p:cNvSpPr/>
            <p:nvPr/>
          </p:nvSpPr>
          <p:spPr>
            <a:xfrm rot="16200000">
              <a:off x="3605489" y="-1301517"/>
              <a:ext cx="202185" cy="633366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997829" y="1968908"/>
              <a:ext cx="1417504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s-EC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Margen Bruto:</a:t>
              </a:r>
              <a:br>
                <a:rPr lang="es-EC" sz="1200" dirty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s-EC" sz="120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$15</a:t>
              </a:r>
              <a:endParaRPr lang="es-EC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215" name="Shape 215"/>
          <p:cNvCxnSpPr/>
          <p:nvPr/>
        </p:nvCxnSpPr>
        <p:spPr>
          <a:xfrm flipH="1">
            <a:off x="6449718" y="589606"/>
            <a:ext cx="10886" cy="1671039"/>
          </a:xfrm>
          <a:prstGeom prst="straightConnector1">
            <a:avLst/>
          </a:prstGeom>
          <a:noFill/>
          <a:ln w="9525" cap="flat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16" name="Shape 216"/>
          <p:cNvGrpSpPr/>
          <p:nvPr/>
        </p:nvGrpSpPr>
        <p:grpSpPr>
          <a:xfrm>
            <a:off x="2060311" y="564411"/>
            <a:ext cx="4860794" cy="736769"/>
            <a:chOff x="30627" y="1916832"/>
            <a:chExt cx="2384939" cy="4304741"/>
          </a:xfrm>
        </p:grpSpPr>
        <p:sp>
          <p:nvSpPr>
            <p:cNvPr id="217" name="Shape 217"/>
            <p:cNvSpPr/>
            <p:nvPr/>
          </p:nvSpPr>
          <p:spPr>
            <a:xfrm rot="10800000">
              <a:off x="1711892" y="5274941"/>
              <a:ext cx="703674" cy="94663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0627" y="1916832"/>
              <a:ext cx="2384939" cy="34563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s-EC" sz="1500" b="1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Afiliación por Técnico</a:t>
              </a:r>
              <a:endParaRPr lang="es-EC" sz="15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986063"/>
              </p:ext>
            </p:extLst>
          </p:nvPr>
        </p:nvGraphicFramePr>
        <p:xfrm>
          <a:off x="2359763" y="2448955"/>
          <a:ext cx="4227908" cy="246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76460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Equipo</a:t>
            </a:r>
            <a:endParaRPr lang="en" dirty="0"/>
          </a:p>
        </p:txBody>
      </p:sp>
      <p:sp>
        <p:nvSpPr>
          <p:cNvPr id="6" name="Shape 164"/>
          <p:cNvSpPr/>
          <p:nvPr/>
        </p:nvSpPr>
        <p:spPr>
          <a:xfrm>
            <a:off x="460573" y="1581578"/>
            <a:ext cx="2697114" cy="1072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0" i="0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W. Gustavo Cevallos</a:t>
            </a:r>
            <a:endParaRPr lang="es-EC" sz="1600" b="0" i="0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r>
              <a:rPr lang="es-EC" sz="1600" b="1" i="1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Developer</a:t>
            </a:r>
            <a:endParaRPr lang="es-EC" sz="1600" b="1" i="1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endParaRPr lang="es-EC" sz="1600" b="1" i="1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buSzPct val="25000"/>
            </a:pPr>
            <a:r>
              <a:rPr lang="es-EC" sz="1600" i="1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s-EC" sz="1600" i="1" u="none" strike="noStrike" cap="none" baseline="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wgcv</a:t>
            </a:r>
            <a:endParaRPr lang="es-EC" sz="1600" i="1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4137" y="1593372"/>
            <a:ext cx="1166304" cy="1063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2"/>
          <p:cNvSpPr/>
          <p:nvPr/>
        </p:nvSpPr>
        <p:spPr>
          <a:xfrm>
            <a:off x="5321629" y="1581578"/>
            <a:ext cx="2905637" cy="1072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C" sz="16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Joshua </a:t>
            </a:r>
            <a:r>
              <a:rPr lang="es-EC" sz="16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Enriquez</a:t>
            </a:r>
            <a:endParaRPr lang="es-EC"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1" i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s-EC" sz="1600" b="1" i="1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strategia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C" sz="1600" b="1" i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i="1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s-EC" sz="1600" i="1" u="none" strike="noStrike" cap="none" baseline="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joashuaenriquezz</a:t>
            </a:r>
            <a:endParaRPr lang="es-EC" sz="1600" i="1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Shape 173"/>
          <p:cNvSpPr/>
          <p:nvPr/>
        </p:nvSpPr>
        <p:spPr>
          <a:xfrm>
            <a:off x="6330543" y="2653704"/>
            <a:ext cx="2426085" cy="1024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0" i="0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Erick </a:t>
            </a:r>
            <a:r>
              <a:rPr lang="es-EC" sz="1600" b="0" i="0" u="none" strike="noStrike" cap="none" baseline="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Balcazar</a:t>
            </a:r>
            <a:endParaRPr lang="es-EC" sz="1600" b="0" i="0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1" i="1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Investigación</a:t>
            </a:r>
            <a:endParaRPr lang="es-EC" sz="1600" b="1" i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C" sz="1600" b="1" i="1" u="none" strike="noStrike" cap="none" baseline="0" dirty="0" smtClean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1" i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s-EC" sz="1600" i="1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erickbalcazar</a:t>
            </a:r>
            <a:endParaRPr lang="es-EC" sz="1600" b="1" i="1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2" descr="https://lh6.googleusercontent.com/-hW1h0qNai_I/AAAAAAAAAAI/AAAAAAAAAAA/biXk3W8FZxY/photo.jpg?sz=1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56" y="1593372"/>
            <a:ext cx="1061278" cy="10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5"/>
          <p:cNvSpPr/>
          <p:nvPr/>
        </p:nvSpPr>
        <p:spPr>
          <a:xfrm>
            <a:off x="1429910" y="2647151"/>
            <a:ext cx="2765938" cy="1047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0" i="0" u="none" strike="noStrike" cap="none" baseline="0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Kako</a:t>
            </a:r>
            <a:r>
              <a:rPr lang="es-EC" sz="1600" b="0" i="0" u="none" strike="noStrike" cap="none" baseline="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Vera</a:t>
            </a:r>
            <a:endParaRPr lang="es-EC" sz="1600" b="0" i="0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1" i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Diseñador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C" sz="1600" b="1" i="1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C" sz="1600" b="1" i="1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s-EC" sz="1600" b="1" i="1" dirty="0" err="1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kakovera</a:t>
            </a:r>
            <a:endParaRPr lang="es-EC" sz="1600" b="1" i="1" u="none" strike="noStrike" cap="none" baseline="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Picture 4" descr="https://lh6.googleusercontent.com/-o9c4kJD1V1U/AAAAAAAAAAI/AAAAAAAAAOk/lHZxlYPnxi0/s120-c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38" y="2668711"/>
            <a:ext cx="994382" cy="9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1" t="3043" r="21053" b="46081"/>
          <a:stretch/>
        </p:blipFill>
        <p:spPr>
          <a:xfrm>
            <a:off x="5169161" y="2624079"/>
            <a:ext cx="1156948" cy="1040213"/>
          </a:xfrm>
          <a:prstGeom prst="rect">
            <a:avLst/>
          </a:prstGeom>
        </p:spPr>
      </p:pic>
      <p:pic>
        <p:nvPicPr>
          <p:cNvPr id="14" name="Picture 10" descr="https://mmi101.whatsapp.net/d/342Ujew87VPxTlv-SapNtlT8p0w/AoAerMdyCRYew4tWw9My687Vo3Ln_PPr6CXTs2O4GMmQ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8" t="38095" r="33661" b="29231"/>
          <a:stretch/>
        </p:blipFill>
        <p:spPr bwMode="auto">
          <a:xfrm>
            <a:off x="4207632" y="1594872"/>
            <a:ext cx="1117600" cy="10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275</Words>
  <Application>Microsoft Office PowerPoint</Application>
  <PresentationFormat>On-screen Show (16:9)</PresentationFormat>
  <Paragraphs>73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Droid Sans</vt:lpstr>
      <vt:lpstr>Droid Serif</vt:lpstr>
      <vt:lpstr>Montserrat</vt:lpstr>
      <vt:lpstr>Souce Sans Pro</vt:lpstr>
      <vt:lpstr>Aparajita</vt:lpstr>
      <vt:lpstr>Arial</vt:lpstr>
      <vt:lpstr>Calibri</vt:lpstr>
      <vt:lpstr>Courier New</vt:lpstr>
      <vt:lpstr>Source Sans Pro</vt:lpstr>
      <vt:lpstr>Wingdings</vt:lpstr>
      <vt:lpstr>Perdita template</vt:lpstr>
      <vt:lpstr>PowerPoint Presentation</vt:lpstr>
      <vt:lpstr>PowerPoint Presentation</vt:lpstr>
      <vt:lpstr>Validación de los técnicos</vt:lpstr>
      <vt:lpstr>Validación de los técnicos</vt:lpstr>
      <vt:lpstr>Pivoteo</vt:lpstr>
      <vt:lpstr>Expansión en 20 horas</vt:lpstr>
      <vt:lpstr>Tamano de Mercado</vt:lpstr>
      <vt:lpstr>Modelo de Ingresos </vt:lpstr>
      <vt:lpstr>Equipo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Cevallos</dc:creator>
  <cp:lastModifiedBy>Gustavo Cevallos</cp:lastModifiedBy>
  <cp:revision>18</cp:revision>
  <dcterms:modified xsi:type="dcterms:W3CDTF">2015-03-08T20:47:38Z</dcterms:modified>
</cp:coreProperties>
</file>