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4" r:id="rId3"/>
    <p:sldId id="270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2" r:id="rId15"/>
  </p:sldIdLst>
  <p:sldSz cx="12198350" cy="6859905"/>
  <p:notesSz cx="6858000" cy="9144000"/>
  <p:defaultTextStyle>
    <a:defPPr>
      <a:defRPr lang="zh-CN"/>
    </a:defPPr>
    <a:lvl1pPr marL="0" lvl="0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1pPr>
    <a:lvl2pPr marL="609600" lvl="1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2pPr>
    <a:lvl3pPr marL="1219200" lvl="2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3pPr>
    <a:lvl4pPr marL="1828800" lvl="3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4pPr>
    <a:lvl5pPr marL="2438400" lvl="4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5pPr>
    <a:lvl6pPr marL="2286000" lvl="5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6pPr>
    <a:lvl7pPr marL="2743200" lvl="6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7pPr>
    <a:lvl8pPr marL="3200400" lvl="7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8pPr>
    <a:lvl9pPr marL="3657600" lvl="8" indent="0" algn="l" defTabSz="1219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Calibri" panose="020F050202020403020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258" y="8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75CA6CEA-800A-48F1-B66A-3DBC2417E7D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2822CE1E-2A1D-4F31-8CCA-EC5B32960BE2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bg>
      <p:bgPr>
        <a:gradFill rotWithShape="0">
          <a:gsLst>
            <a:gs pos="0">
              <a:srgbClr val="FAFAFA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FCFCF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588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矩形 16"/>
          <p:cNvSpPr/>
          <p:nvPr/>
        </p:nvSpPr>
        <p:spPr>
          <a:xfrm>
            <a:off x="4763" y="4294188"/>
            <a:ext cx="12195175" cy="1368425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 dirty="0"/>
          </a:p>
        </p:txBody>
      </p:sp>
      <p:pic>
        <p:nvPicPr>
          <p:cNvPr id="2055" name="Picture 4" descr="C:\Users\王佩丰\Desktop\未标题-2.jpg"/>
          <p:cNvPicPr>
            <a:picLocks noChangeAspect="1"/>
          </p:cNvPicPr>
          <p:nvPr userDrawn="1"/>
        </p:nvPicPr>
        <p:blipFill>
          <a:blip r:embed="rId2"/>
          <a:srcRect t="3587"/>
          <a:stretch>
            <a:fillRect/>
          </a:stretch>
        </p:blipFill>
        <p:spPr>
          <a:xfrm>
            <a:off x="4763" y="0"/>
            <a:ext cx="12220575" cy="429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Picture 5" descr="C:\Users\王佩丰\Desktop\51CTO学院-源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6002338"/>
            <a:ext cx="2303462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8" descr="C:\Users\王佩丰\Desktop\为梦想增值 (2)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-964560">
            <a:off x="533400" y="939800"/>
            <a:ext cx="3986213" cy="933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TextBox 18"/>
          <p:cNvSpPr txBox="1"/>
          <p:nvPr userDrawn="1"/>
        </p:nvSpPr>
        <p:spPr>
          <a:xfrm>
            <a:off x="7121525" y="6092825"/>
            <a:ext cx="49657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r"/>
            <a:r>
              <a:rPr lang="en-US" altLang="zh-CN" dirty="0">
                <a:solidFill>
                  <a:srgbClr val="21B6BB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edu.51cto.com</a:t>
            </a:r>
            <a:endParaRPr lang="en-US" altLang="zh-CN" dirty="0">
              <a:solidFill>
                <a:srgbClr val="21B6BB"/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gradFill rotWithShape="0">
          <a:gsLst>
            <a:gs pos="0">
              <a:srgbClr val="FAFAFA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FCFCF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9525" y="981075"/>
            <a:ext cx="12203113" cy="4603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078" name="TextBox 7"/>
          <p:cNvSpPr txBox="1"/>
          <p:nvPr userDrawn="1"/>
        </p:nvSpPr>
        <p:spPr>
          <a:xfrm>
            <a:off x="4022725" y="2144713"/>
            <a:ext cx="2089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endParaRPr lang="zh-CN" altLang="en-US" sz="3600" b="1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9" name="Picture 5" descr="C:\Users\王佩丰\Desktop\为梦想增值 (2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600" y="6238875"/>
            <a:ext cx="2016125" cy="471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000" lvl="0" indent="-381000" fontAlgn="auto">
              <a:lnSpc>
                <a:spcPts val="5070"/>
              </a:lnSpc>
            </a:pPr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 rotWithShape="0">
          <a:gsLst>
            <a:gs pos="0">
              <a:srgbClr val="FAFAFA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FCFCF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" name="矩形 3"/>
          <p:cNvSpPr/>
          <p:nvPr userDrawn="1"/>
        </p:nvSpPr>
        <p:spPr>
          <a:xfrm>
            <a:off x="-3175" y="-14287"/>
            <a:ext cx="4157663" cy="6873875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4103" name="TextBox 4"/>
          <p:cNvSpPr txBox="1"/>
          <p:nvPr userDrawn="1"/>
        </p:nvSpPr>
        <p:spPr>
          <a:xfrm>
            <a:off x="779463" y="1443038"/>
            <a:ext cx="2592387" cy="1139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en-US" altLang="zh-CN" sz="23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Course Contents</a:t>
            </a:r>
            <a:endParaRPr lang="zh-CN" altLang="en-US" sz="2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4104" name="Picture 5" descr="C:\Users\王佩丰\Desktop\51CTO学院-源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4088" y="6094413"/>
            <a:ext cx="204470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gradFill rotWithShape="0">
          <a:gsLst>
            <a:gs pos="0">
              <a:srgbClr val="FAFAFA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FCFCF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938" y="2971800"/>
            <a:ext cx="12198350" cy="4603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1130300" y="1797050"/>
            <a:ext cx="2441575" cy="24415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z="37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7" name="Picture 5" descr="C:\Users\王佩丰\Desktop\为梦想增值 (2)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2600" y="6238875"/>
            <a:ext cx="2016125" cy="471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200" indent="-45720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000" lvl="0" indent="-381000" fontAlgn="auto">
              <a:lnSpc>
                <a:spcPts val="5070"/>
              </a:lnSpc>
            </a:pPr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 rotWithShape="0">
          <a:gsLst>
            <a:gs pos="0">
              <a:srgbClr val="FAFAFA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FCFCF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9525" y="981075"/>
            <a:ext cx="12203113" cy="4603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 dirty="0"/>
          </a:p>
        </p:txBody>
      </p:sp>
      <p:pic>
        <p:nvPicPr>
          <p:cNvPr id="6150" name="Picture 5" descr="C:\Users\王佩丰\Desktop\为梦想增值 (2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600" y="6238875"/>
            <a:ext cx="2016125" cy="471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835" indent="-609600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en-US" altLang="zh-CN" strike="noStrike" noProof="1" dirty="0" smtClean="0"/>
          </a:p>
          <a:p>
            <a:pPr lvl="1" fontAlgn="auto"/>
            <a:endParaRPr lang="zh-CN" altLang="en-US" strike="noStrike" noProof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rotWithShape="0">
          <a:gsLst>
            <a:gs pos="0">
              <a:srgbClr val="FAFAFA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FCFCF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175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" name="矩形 3"/>
          <p:cNvSpPr/>
          <p:nvPr userDrawn="1"/>
        </p:nvSpPr>
        <p:spPr>
          <a:xfrm>
            <a:off x="4763" y="3286125"/>
            <a:ext cx="12195175" cy="3573463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1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altLang="zh-CN" sz="8800" b="1" strike="noStrike" noProof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strike="noStrike" noProof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176" name="Picture 5" descr="C:\Users\王佩丰\Desktop\51CTO学院-源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1063" y="404813"/>
            <a:ext cx="2032000" cy="487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7" name="Picture 5" descr="C:\Users\王佩丰\Desktop\为梦想增值 (2)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3638" y="3582988"/>
            <a:ext cx="3959225" cy="928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 userDrawn="1"/>
        </p:nvSpPr>
        <p:spPr>
          <a:xfrm>
            <a:off x="4763" y="3217863"/>
            <a:ext cx="12203113" cy="7143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763" y="1865313"/>
            <a:ext cx="2520950" cy="252095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z="3700" b="1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TextBox 11"/>
          <p:cNvSpPr txBox="1"/>
          <p:nvPr userDrawn="1"/>
        </p:nvSpPr>
        <p:spPr>
          <a:xfrm>
            <a:off x="5848350" y="4494213"/>
            <a:ext cx="4389438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edu.51cto.com</a:t>
            </a:r>
            <a:endParaRPr lang="en-US" altLang="zh-CN" sz="36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>
                <a:alpha val="100000"/>
              </a:srgbClr>
            </a:gs>
            <a:gs pos="50000">
              <a:srgbClr val="FBFBFB">
                <a:alpha val="100000"/>
              </a:srgbClr>
            </a:gs>
            <a:gs pos="100000">
              <a:srgbClr val="FCFCF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 userDrawn="1"/>
        </p:nvSpPr>
        <p:spPr>
          <a:xfrm>
            <a:off x="0" y="6084888"/>
            <a:ext cx="12201525" cy="77470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 fontAlgn="auto"/>
            <a:endParaRPr lang="zh-CN" altLang="en-US" strike="noStrike" noProof="1" dirty="0"/>
          </a:p>
        </p:txBody>
      </p:sp>
      <p:pic>
        <p:nvPicPr>
          <p:cNvPr id="1027" name="Picture 5" descr="C:\Users\王佩丰\Desktop\51CTO学院-源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54038" y="261938"/>
            <a:ext cx="1728787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TextBox 1"/>
          <p:cNvSpPr txBox="1"/>
          <p:nvPr userDrawn="1"/>
        </p:nvSpPr>
        <p:spPr>
          <a:xfrm>
            <a:off x="7029450" y="6248400"/>
            <a:ext cx="4965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r"/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edu.51cto.com</a:t>
            </a:r>
            <a:endParaRPr lang="en-US" altLang="zh-CN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029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第三级</a:t>
            </a:r>
            <a:r>
              <a:rPr lang="en-US" altLang="zh-CN" strike="noStrike" noProof="1" dirty="0" smtClean="0"/>
              <a:t>	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5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/>
  <p:hf sldNum="0" hdr="0" ftr="0" dt="0"/>
  <p:txStyles>
    <p:titleStyle>
      <a:lvl1pPr algn="l" defTabSz="1219200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835" indent="-609600" algn="l" defTabSz="1219200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2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tags" Target="../tags/tag3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1" y="4491915"/>
            <a:ext cx="10657187" cy="972820"/>
          </a:xfrm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trike="noStrike" noProof="1" dirty="0"/>
              <a:t>使用</a:t>
            </a:r>
            <a:r>
              <a:rPr lang="en-US" altLang="zh-CN" strike="noStrike" noProof="1" dirty="0"/>
              <a:t>Spring Cloud</a:t>
            </a:r>
            <a:r>
              <a:rPr strike="noStrike" noProof="1" dirty="0"/>
              <a:t>实战微服务</a:t>
            </a:r>
            <a:endParaRPr strike="noStrike" noProof="1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8" cy="717550"/>
          </a:xfrm>
        </p:spPr>
        <p:txBody>
          <a:bodyPr>
            <a:normAutofit fontScale="90000"/>
          </a:bodyPr>
          <a:lstStyle/>
          <a:p>
            <a:pPr fontAlgn="auto"/>
            <a:r>
              <a:rPr lang="zh-CN" altLang="en-US" strike="noStrike" noProof="1" dirty="0">
                <a:sym typeface="+mn-ea"/>
              </a:rPr>
              <a:t>微服务带来的挑战</a:t>
            </a:r>
            <a:br>
              <a:rPr lang="en-US" altLang="zh-CN" smtClean="0"/>
            </a:br>
            <a:endParaRPr lang="en-US" altLang="zh-CN" strike="noStrike" noProof="1" dirty="0" smtClean="0">
              <a:sym typeface="+mn-ea"/>
            </a:endParaRPr>
          </a:p>
        </p:txBody>
      </p:sp>
      <p:sp>
        <p:nvSpPr>
          <p:cNvPr id="18434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运维要求较高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分布式的复杂性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接口调整成本高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重复劳动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8" cy="717550"/>
          </a:xfrm>
        </p:spPr>
        <p:txBody>
          <a:bodyPr>
            <a:normAutofit fontScale="90000"/>
          </a:bodyPr>
          <a:lstStyle/>
          <a:p>
            <a:pPr fontAlgn="auto"/>
            <a:r>
              <a:rPr lang="zh-CN" altLang="en-US" strike="noStrike" noProof="1">
                <a:sym typeface="+mn-ea"/>
              </a:rPr>
              <a:t>微服务设计原则</a:t>
            </a:r>
            <a:br>
              <a:rPr lang="en-US" altLang="zh-CN" smtClean="0"/>
            </a:br>
            <a:endParaRPr lang="en-US" altLang="zh-CN" strike="noStrike" noProof="1" dirty="0" smtClean="0">
              <a:sym typeface="+mn-ea"/>
            </a:endParaRPr>
          </a:p>
        </p:txBody>
      </p:sp>
      <p:sp>
        <p:nvSpPr>
          <p:cNvPr id="19458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单一职责原则</a:t>
            </a:r>
            <a:endParaRPr lang="zh-CN" altLang="en-US" kern="120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服务自治原则</a:t>
            </a:r>
            <a:endParaRPr lang="zh-CN" altLang="en-US" kern="120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轻量级通信原则</a:t>
            </a:r>
            <a:endParaRPr lang="zh-CN" altLang="en-US" kern="120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接口明确原则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7" cy="717550"/>
          </a:xfrm>
          <a:ln/>
        </p:spPr>
        <p:txBody>
          <a:bodyPr lIns="91440" tIns="45720" rIns="91440" bIns="45720" anchor="ctr"/>
          <a:p>
            <a:pPr defTabSz="1219200" fontAlgn="base">
              <a:buNone/>
            </a:pPr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微服务开发框架浅谈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0482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en-US" altLang="zh-CN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Spring Cloud</a:t>
            </a:r>
            <a:r>
              <a:rPr lang="zh-CN" altLang="en-US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：</a:t>
            </a:r>
            <a:r>
              <a:rPr lang="en-US" altLang="zh-CN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http://projects.spring.io/spring-cloud</a:t>
            </a:r>
            <a:endParaRPr lang="en-US" altLang="zh-CN" kern="120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en-US" altLang="zh-CN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Dubbo</a:t>
            </a:r>
            <a:r>
              <a:rPr lang="zh-CN" altLang="en-US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：</a:t>
            </a:r>
            <a:r>
              <a:rPr lang="en-US" altLang="zh-CN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http://dubbo.io</a:t>
            </a:r>
            <a:endParaRPr lang="en-US" altLang="zh-CN" kern="120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en-US" altLang="zh-CN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Dropwizard</a:t>
            </a:r>
            <a:r>
              <a:rPr lang="zh-CN" altLang="en-US" kern="1200">
                <a:solidFill>
                  <a:srgbClr val="5A5A5A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：http://www.dropwizard.io</a:t>
            </a:r>
            <a:endParaRPr lang="zh-CN" altLang="en-US" kern="1200">
              <a:solidFill>
                <a:srgbClr val="5A5A5A"/>
              </a:solidFill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en-US" altLang="zh-CN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Consl</a:t>
            </a: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etcd &amp;etc.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7" cy="717550"/>
          </a:xfrm>
          <a:ln/>
        </p:spPr>
        <p:txBody>
          <a:bodyPr lIns="91440" tIns="45720" rIns="91440" bIns="45720" anchor="ctr"/>
          <a:p>
            <a:pPr defTabSz="12192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微服务HOT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？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Why?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微服务什么？</a:t>
            </a:r>
            <a:endParaRPr lang="en-US" altLang="zh-CN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微服务解决了什么问题？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微服务有什么特点？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7" cy="717550"/>
          </a:xfrm>
          <a:ln/>
        </p:spPr>
        <p:txBody>
          <a:bodyPr lIns="91440" tIns="45720" rIns="91440" bIns="45720" anchor="ctr"/>
          <a:p>
            <a:pPr defTabSz="12192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单体架构是什么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1266" name="内容占位符 4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6972300" cy="2952750"/>
          </a:xfrm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一个归档包包含了应用所有功能的应用程序， 我们通常称之为单体应用。 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架构单体应用的架构风格， 我们称之为单体架构， 这是一种比较传统的架构风格。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267" name="图片占位符 10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" r="26"/>
          <a:stretch>
            <a:fillRect/>
          </a:stretch>
        </p:blipFill>
        <p:spPr>
          <a:xfrm>
            <a:off x="8048625" y="2349500"/>
            <a:ext cx="3940175" cy="279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7" cy="717550"/>
          </a:xfrm>
          <a:ln/>
        </p:spPr>
        <p:txBody>
          <a:bodyPr lIns="91440" tIns="45720" rIns="91440" bIns="45720" anchor="ctr"/>
          <a:p>
            <a:pPr defTabSz="12192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单体架构存在的缺点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2290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复杂性逐渐变高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技术债务逐渐上升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部署速度逐渐变慢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阻碍技术创新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无法按需伸缩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7" cy="717550"/>
          </a:xfrm>
          <a:ln/>
        </p:spPr>
        <p:txBody>
          <a:bodyPr lIns="91440" tIns="45720" rIns="91440" bIns="45720" anchor="ctr"/>
          <a:p>
            <a:pPr defTabSz="12192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架构的演进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3314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单体架构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SOA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微服务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7" cy="717550"/>
          </a:xfrm>
          <a:ln/>
        </p:spPr>
        <p:txBody>
          <a:bodyPr lIns="91440" tIns="45720" rIns="91440" bIns="45720" anchor="ctr"/>
          <a:p>
            <a:pPr defTabSz="12192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什么是微服务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0000"/>
          </a:bodyPr>
          <a:lstStyle/>
          <a:p>
            <a:pPr fontAlgn="auto"/>
            <a:r>
              <a:rPr lang="zh-CN" altLang="en-US" strike="noStrike" noProof="1" dirty="0"/>
              <a:t>Martin Fowler：简而言之，微服务架构风格这种开发方法，是以开发一组小型服务的方式来开发一个独立的应用系统的。其中每个小型服务都运行在自己的进程中，并经常采用HTTP资源API这样轻量的机制来相互通信。这些服务围绕业务功能进行构建，并能通过全自动的部署机制来进行独立部署。这些微服务可以使用不同的语言来编写，并且可以使用不同的数据存储技术。对这些微服务我们仅做最低限度的集中管理。</a:t>
            </a:r>
            <a:endParaRPr lang="zh-CN" altLang="en-US" strike="noStrike" noProof="1" dirty="0"/>
          </a:p>
          <a:p>
            <a:pPr fontAlgn="auto"/>
            <a:r>
              <a:rPr lang="zh-CN" altLang="en-US" strike="noStrike" noProof="1" dirty="0"/>
              <a:t>来自：http://www.martinfowler.com/articles/microservices.html</a:t>
            </a:r>
            <a:endParaRPr lang="zh-CN" altLang="en-US" strike="noStrike" noProof="1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7" cy="717550"/>
          </a:xfrm>
          <a:ln/>
        </p:spPr>
        <p:txBody>
          <a:bodyPr lIns="91440" tIns="45720" rIns="91440" bIns="45720" anchor="ctr"/>
          <a:p>
            <a:pPr defTabSz="1219200">
              <a:buNone/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微服务具备的特性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5362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1. 每个微服务可独立运行在自己的进程里；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2. 一系列独立运行的微服务共同构建起了整个系统；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3. 每个服务为独立的业务开发，一个微服务一般完成某个特定的功能，比如：订单管理、用户管理等；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4. 微服务之间通过一些轻量的通信机制进行通信，例如通过REST API或者RPC的方式进行调用。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7263" y="1485900"/>
            <a:ext cx="10199688" cy="717550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strike="noStrike" noProof="1" smtClean="0">
                <a:sym typeface="+mn-ea"/>
              </a:rPr>
              <a:t>微服务架构图</a:t>
            </a:r>
            <a:br>
              <a:rPr lang="en-US" altLang="zh-CN" smtClean="0"/>
            </a:br>
            <a:endParaRPr lang="en-US" altLang="zh-CN" strike="noStrike" noProof="1" dirty="0" smtClean="0">
              <a:sym typeface="+mn-ea"/>
            </a:endParaRPr>
          </a:p>
        </p:txBody>
      </p:sp>
      <p:pic>
        <p:nvPicPr>
          <p:cNvPr id="16386" name="图片占位符 10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" r="26"/>
          <a:stretch>
            <a:fillRect/>
          </a:stretch>
        </p:blipFill>
        <p:spPr>
          <a:xfrm>
            <a:off x="5006975" y="984250"/>
            <a:ext cx="6573838" cy="3157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占位符 10"/>
          <p:cNvPicPr>
            <a:picLocks noGrp="1" noChangeAspect="1"/>
          </p:cNvPicPr>
          <p:nvPr>
            <p:ph sz="quarter" idx="10"/>
            <p:custDataLst>
              <p:tags r:id="rId3"/>
            </p:custDataLst>
          </p:nvPr>
        </p:nvPicPr>
        <p:blipFill>
          <a:blip r:embed="rId4"/>
          <a:srcRect l="26" r="26"/>
          <a:stretch>
            <a:fillRect/>
          </a:stretch>
        </p:blipFill>
        <p:spPr>
          <a:xfrm>
            <a:off x="773113" y="1069975"/>
            <a:ext cx="4235450" cy="4443413"/>
          </a:xfrm>
          <a:noFill/>
          <a:ln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9800" y="1446213"/>
            <a:ext cx="10199688" cy="717550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strike="noStrike" noProof="1" smtClean="0">
                <a:sym typeface="+mn-ea"/>
              </a:rPr>
              <a:t>微服务优点</a:t>
            </a:r>
            <a:br>
              <a:rPr lang="en-US" altLang="zh-CN" smtClean="0"/>
            </a:br>
            <a:endParaRPr lang="en-US" altLang="zh-CN" strike="noStrike" noProof="1" dirty="0" smtClean="0">
              <a:sym typeface="+mn-ea"/>
            </a:endParaRPr>
          </a:p>
        </p:txBody>
      </p:sp>
      <p:sp>
        <p:nvSpPr>
          <p:cNvPr id="17410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易于开发和维护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启动较快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局部修改容易部署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技术栈不受限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zh-CN" altLang="en-US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按需伸缩</a:t>
            </a:r>
            <a:endParaRPr lang="zh-CN" altLang="en-US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  <a:p>
            <a:pPr indent="-610235" defTabSz="1219200">
              <a:lnSpc>
                <a:spcPct val="90000"/>
              </a:lnSpc>
              <a:buClr>
                <a:srgbClr val="21B6BB"/>
              </a:buClr>
              <a:buFont typeface="Wingdings" panose="05000000000000000000" pitchFamily="2" charset="2"/>
            </a:pPr>
            <a:r>
              <a:rPr lang="en-US" altLang="zh-CN" kern="1200" dirty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t>DevOps</a:t>
            </a:r>
            <a:endParaRPr lang="en-US" altLang="zh-CN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0</TotalTime>
  <Words>849</Words>
  <Application>WPS 演示</Application>
  <PresentationFormat>自定义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微软雅黑</vt:lpstr>
      <vt:lpstr>Calibri</vt:lpstr>
      <vt:lpstr>模板文件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苏州派森咨询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Administrator</cp:lastModifiedBy>
  <cp:revision>86</cp:revision>
  <dcterms:created xsi:type="dcterms:W3CDTF">2014-08-01T06:06:00Z</dcterms:created>
  <dcterms:modified xsi:type="dcterms:W3CDTF">2018-10-23T07:20:59Z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