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81" r:id="rId5"/>
    <p:sldId id="284" r:id="rId6"/>
    <p:sldId id="279" r:id="rId7"/>
    <p:sldId id="265" r:id="rId8"/>
    <p:sldId id="266" r:id="rId9"/>
    <p:sldId id="294" r:id="rId10"/>
    <p:sldId id="296" r:id="rId11"/>
    <p:sldId id="293"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879" autoAdjust="0"/>
  </p:normalViewPr>
  <p:slideViewPr>
    <p:cSldViewPr snapToGrid="0">
      <p:cViewPr varScale="1">
        <p:scale>
          <a:sx n="78" d="100"/>
          <a:sy n="78" d="100"/>
        </p:scale>
        <p:origin x="216"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9/12/2024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98638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108424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340838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81055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r>
              <a:rPr lang="en-US"/>
              <a:t>BIG MOUNTAIN PRESENTATION</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r>
              <a:rPr lang="en-US"/>
              <a:t>BIG MOUNTAIN PRESENTATION</a:t>
            </a:r>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r>
              <a:rPr lang="en-US"/>
              <a:t>BIG MOUNTAIN PRESENTATION</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r>
              <a:rPr lang="en-US"/>
              <a:t>BIG MOUNTAIN PRESENTATION</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r>
              <a:rPr lang="en-US"/>
              <a:t>BIG MOUNTAIN PRESENTATION</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BIG MOUNTAIN PRESENTATION</a:t>
            </a:r>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BIG MOUNTAIN</a:t>
            </a:r>
            <a:br>
              <a:rPr lang="en-US" dirty="0"/>
            </a:br>
            <a:r>
              <a:rPr lang="en-US" dirty="0"/>
              <a:t>PRESENTATION</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5242425" y="466344"/>
            <a:ext cx="6241651" cy="1710354"/>
          </a:xfrm>
        </p:spPr>
        <p:txBody>
          <a:bodyPr anchor="ctr">
            <a:normAutofit/>
          </a:bodyPr>
          <a:lstStyle/>
          <a:p>
            <a:r>
              <a:rPr lang="en-US" dirty="0"/>
              <a:t>AGENDA</a:t>
            </a:r>
          </a:p>
        </p:txBody>
      </p:sp>
      <p:pic>
        <p:nvPicPr>
          <p:cNvPr id="15" name="Picture Placeholder 14" descr="A group of people sitting around a table">
            <a:extLst>
              <a:ext uri="{FF2B5EF4-FFF2-40B4-BE49-F238E27FC236}">
                <a16:creationId xmlns:a16="http://schemas.microsoft.com/office/drawing/2014/main" id="{E4DF753A-3575-A0D9-5135-8A94308DC03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4973" r="14973"/>
          <a:stretch/>
        </p:blipFill>
        <p:spPr>
          <a:xfrm>
            <a:off x="20" y="10"/>
            <a:ext cx="4287818" cy="6857990"/>
          </a:xfrm>
          <a:noFill/>
        </p:spPr>
      </p:pic>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5242425" y="2286000"/>
            <a:ext cx="6054839" cy="3043084"/>
          </a:xfrm>
        </p:spPr>
        <p:txBody>
          <a:bodyPr>
            <a:normAutofit/>
          </a:bodyPr>
          <a:lstStyle/>
          <a:p>
            <a:pPr>
              <a:lnSpc>
                <a:spcPct val="150000"/>
              </a:lnSpc>
            </a:pPr>
            <a:r>
              <a:rPr lang="en-US" dirty="0"/>
              <a:t>PROBLEM IDENTIFICATION</a:t>
            </a:r>
          </a:p>
          <a:p>
            <a:pPr>
              <a:lnSpc>
                <a:spcPct val="150000"/>
              </a:lnSpc>
            </a:pPr>
            <a:r>
              <a:rPr lang="en-US" dirty="0"/>
              <a:t>RECOMMANDATION AND KEY FINDINGS</a:t>
            </a:r>
          </a:p>
          <a:p>
            <a:pPr>
              <a:lnSpc>
                <a:spcPct val="150000"/>
              </a:lnSpc>
            </a:pPr>
            <a:r>
              <a:rPr lang="en-US" dirty="0"/>
              <a:t>MODELING RESULTS AND ANALYSIS</a:t>
            </a:r>
          </a:p>
          <a:p>
            <a:pPr>
              <a:lnSpc>
                <a:spcPct val="150000"/>
              </a:lnSpc>
            </a:pPr>
            <a:r>
              <a:rPr lang="en-US" dirty="0"/>
              <a:t>SUMMARY AND CONCLUSION</a:t>
            </a:r>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452284"/>
            <a:ext cx="10515600" cy="1002890"/>
          </a:xfrm>
          <a:noFill/>
        </p:spPr>
        <p:txBody>
          <a:bodyPr anchor="ctr"/>
          <a:lstStyle/>
          <a:p>
            <a:r>
              <a:rPr lang="en-US" b="1" dirty="0">
                <a:latin typeface="Arial" panose="020B0604020202020204" pitchFamily="34" charset="0"/>
                <a:cs typeface="Arial" panose="020B0604020202020204" pitchFamily="34" charset="0"/>
              </a:rPr>
              <a:t>Problem identification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5212079" cy="3559941"/>
          </a:xfrm>
          <a:noFill/>
        </p:spPr>
        <p:txBody>
          <a:bodyPr>
            <a:normAutofit/>
          </a:bodyPr>
          <a:lstStyle/>
          <a:p>
            <a:r>
              <a:rPr lang="en-US" sz="2000" b="1" dirty="0"/>
              <a:t>SIDE 1 : THE PROBLEM</a:t>
            </a: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Big Mountain Resort recently installed a new chairlift to help spread visitors across the mountain.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This installation blew a $1,540,000 hole in the company's revenue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The facilities’ prices seem not to reflect the quality/price ratio of the company’s facilities.</a:t>
            </a:r>
          </a:p>
          <a:p>
            <a:pPr marL="285750" indent="-285750">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quarter" idx="14"/>
          </p:nvPr>
        </p:nvSpPr>
        <p:spPr>
          <a:xfrm>
            <a:off x="6459795" y="2024780"/>
            <a:ext cx="4894006" cy="4137189"/>
          </a:xfrm>
          <a:noFill/>
        </p:spPr>
        <p:txBody>
          <a:bodyPr>
            <a:normAutofit/>
          </a:bodyPr>
          <a:lstStyle/>
          <a:p>
            <a:r>
              <a:rPr lang="en-US" sz="2000" b="1" dirty="0"/>
              <a:t>SIDE 2: THE CONSEQUENCE</a:t>
            </a:r>
          </a:p>
          <a:p>
            <a:pPr marL="285750" indent="-285750">
              <a:buFont typeface="Arial" panose="020B0604020202020204" pitchFamily="34" charset="0"/>
              <a:buChar char="•"/>
            </a:pPr>
            <a:r>
              <a:rPr lang="en-US" sz="2000" dirty="0"/>
              <a:t>The investment strategy of the company is threatening</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ooter Placeholder 5">
            <a:extLst>
              <a:ext uri="{FF2B5EF4-FFF2-40B4-BE49-F238E27FC236}">
                <a16:creationId xmlns:a16="http://schemas.microsoft.com/office/drawing/2014/main" id="{00DD3AE1-8E57-C00E-C1D9-147B123F003C}"/>
              </a:ext>
            </a:extLst>
          </p:cNvPr>
          <p:cNvSpPr>
            <a:spLocks noGrp="1"/>
          </p:cNvSpPr>
          <p:nvPr>
            <p:ph type="ftr" sz="quarter" idx="11"/>
          </p:nvPr>
        </p:nvSpPr>
        <p:spPr/>
        <p:txBody>
          <a:bodyPr/>
          <a:lstStyle/>
          <a:p>
            <a:r>
              <a:rPr lang="en-US"/>
              <a:t>BIG MOUNTAIN PRESENTATION</a:t>
            </a:r>
          </a:p>
        </p:txBody>
      </p:sp>
    </p:spTree>
    <p:extLst>
      <p:ext uri="{BB962C8B-B14F-4D97-AF65-F5344CB8AC3E}">
        <p14:creationId xmlns:p14="http://schemas.microsoft.com/office/powerpoint/2010/main" val="224315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b="1" dirty="0">
                <a:latin typeface="Arial" panose="020B0604020202020204" pitchFamily="34" charset="0"/>
                <a:cs typeface="Arial" panose="020B0604020202020204" pitchFamily="34" charset="0"/>
              </a:rPr>
              <a:t>RECOMMENDATION AND FINDINGS</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quarter" idx="14"/>
          </p:nvPr>
        </p:nvSpPr>
        <p:spPr>
          <a:xfrm>
            <a:off x="1374304" y="1691640"/>
            <a:ext cx="9743275" cy="4229100"/>
          </a:xfrm>
          <a:noFill/>
        </p:spPr>
        <p:txBody>
          <a:bodyPr>
            <a:normAutofit/>
          </a:bodyPr>
          <a:lstStyle/>
          <a:p>
            <a:r>
              <a:rPr lang="en-US" dirty="0"/>
              <a:t>RECOMMENDATIONS:</a:t>
            </a:r>
          </a:p>
          <a:p>
            <a:endParaRPr lang="en-US" dirty="0"/>
          </a:p>
          <a:p>
            <a:pPr marL="285750" indent="-285750">
              <a:buFont typeface="Arial" panose="020B0604020202020204" pitchFamily="34" charset="0"/>
              <a:buChar char="•"/>
            </a:pPr>
            <a:r>
              <a:rPr lang="en-US" dirty="0"/>
              <a:t>Increasing the ticket price of 18.31 %:         From  $81.00          To         $95.37</a:t>
            </a:r>
          </a:p>
          <a:p>
            <a:endParaRPr lang="en-US" dirty="0"/>
          </a:p>
          <a:p>
            <a:pPr marL="285750" indent="-285750">
              <a:buFont typeface="Arial" panose="020B0604020202020204" pitchFamily="34" charset="0"/>
              <a:buChar char="•"/>
            </a:pPr>
            <a:r>
              <a:rPr lang="en-US" dirty="0"/>
              <a:t>Reduce operating costs by </a:t>
            </a:r>
            <a:r>
              <a:rPr lang="en-US" u="sng" dirty="0"/>
              <a:t>initially</a:t>
            </a:r>
            <a:r>
              <a:rPr lang="en-US" dirty="0"/>
              <a:t> closing a run, which will have no impact on the company's results.     </a:t>
            </a:r>
          </a:p>
          <a:p>
            <a:endParaRPr lang="en-US" dirty="0"/>
          </a:p>
          <a:p>
            <a:pPr marL="285750" indent="-285750">
              <a:buFont typeface="Arial" panose="020B0604020202020204" pitchFamily="34" charset="0"/>
              <a:buChar char="•"/>
            </a:pPr>
            <a:r>
              <a:rPr lang="en-US" dirty="0"/>
              <a:t>Close other runs in the future based on increased revenues</a:t>
            </a:r>
          </a:p>
          <a:p>
            <a:endParaRPr lang="en-US" dirty="0"/>
          </a:p>
          <a:p>
            <a:pPr marL="285750" indent="-285750">
              <a:buFont typeface="Arial" panose="020B0604020202020204" pitchFamily="34" charset="0"/>
              <a:buChar char="•"/>
            </a:pPr>
            <a:r>
              <a:rPr lang="en-US" dirty="0"/>
              <a:t>Use the new model to set ticket prices in the future</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Footer Placeholder 2">
            <a:extLst>
              <a:ext uri="{FF2B5EF4-FFF2-40B4-BE49-F238E27FC236}">
                <a16:creationId xmlns:a16="http://schemas.microsoft.com/office/drawing/2014/main" id="{5FAB291D-9AD7-8711-BB31-E592958D8D1F}"/>
              </a:ext>
            </a:extLst>
          </p:cNvPr>
          <p:cNvSpPr>
            <a:spLocks noGrp="1"/>
          </p:cNvSpPr>
          <p:nvPr>
            <p:ph type="ftr" sz="quarter" idx="11"/>
          </p:nvPr>
        </p:nvSpPr>
        <p:spPr/>
        <p:txBody>
          <a:bodyPr/>
          <a:lstStyle/>
          <a:p>
            <a:r>
              <a:rPr lang="en-US"/>
              <a:t>BIG MOUNTAIN PRESENTATION</a:t>
            </a:r>
          </a:p>
        </p:txBody>
      </p:sp>
    </p:spTree>
    <p:extLst>
      <p:ext uri="{BB962C8B-B14F-4D97-AF65-F5344CB8AC3E}">
        <p14:creationId xmlns:p14="http://schemas.microsoft.com/office/powerpoint/2010/main" val="72960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760"/>
            <a:ext cx="10515600" cy="902601"/>
          </a:xfrm>
          <a:noFill/>
        </p:spPr>
        <p:txBody>
          <a:bodyPr anchor="ctr"/>
          <a:lstStyle/>
          <a:p>
            <a:pPr>
              <a:lnSpc>
                <a:spcPct val="150000"/>
              </a:lnSpc>
            </a:pPr>
            <a:r>
              <a:rPr lang="en-US" b="1" dirty="0">
                <a:latin typeface="Arial" panose="020B0604020202020204" pitchFamily="34" charset="0"/>
                <a:cs typeface="Arial" panose="020B0604020202020204" pitchFamily="34" charset="0"/>
              </a:rPr>
              <a:t>MODELING RESULTS AND ANALYSIS</a:t>
            </a:r>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Content Placeholder 51">
            <a:extLst>
              <a:ext uri="{FF2B5EF4-FFF2-40B4-BE49-F238E27FC236}">
                <a16:creationId xmlns:a16="http://schemas.microsoft.com/office/drawing/2014/main" id="{5BFFAFC3-37FE-8DD3-A84D-0E4AD3D5EEF9}"/>
              </a:ext>
            </a:extLst>
          </p:cNvPr>
          <p:cNvSpPr>
            <a:spLocks noGrp="1"/>
          </p:cNvSpPr>
          <p:nvPr>
            <p:ph sz="quarter" idx="15"/>
          </p:nvPr>
        </p:nvSpPr>
        <p:spPr>
          <a:xfrm>
            <a:off x="1280651" y="1793751"/>
            <a:ext cx="7214420" cy="3524869"/>
          </a:xfrm>
        </p:spPr>
        <p:txBody>
          <a:bodyPr>
            <a:normAutofit/>
          </a:bodyPr>
          <a:lstStyle/>
          <a:p>
            <a:pPr marL="800100" lvl="2" indent="-342900">
              <a:lnSpc>
                <a:spcPts val="1680"/>
              </a:lnSpc>
              <a:spcBef>
                <a:spcPts val="600"/>
              </a:spcBef>
              <a:spcAft>
                <a:spcPts val="600"/>
              </a:spcAft>
              <a:buFont typeface="+mj-lt"/>
              <a:buAutoNum type="arabicPeriod"/>
            </a:pPr>
            <a:r>
              <a:rPr lang="en-US" dirty="0"/>
              <a:t>Facilities having the greatest impact on ticket prices: </a:t>
            </a:r>
          </a:p>
          <a:p>
            <a:pPr marL="971550" lvl="3" indent="-285750">
              <a:lnSpc>
                <a:spcPts val="1680"/>
              </a:lnSpc>
              <a:spcBef>
                <a:spcPts val="600"/>
              </a:spcBef>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Vertical drop   </a:t>
            </a:r>
          </a:p>
          <a:p>
            <a:pPr marL="971550" lvl="3" indent="-285750">
              <a:lnSpc>
                <a:spcPts val="1680"/>
              </a:lnSpc>
              <a:spcBef>
                <a:spcPts val="600"/>
              </a:spcBef>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Snow Making</a:t>
            </a:r>
          </a:p>
          <a:p>
            <a:pPr marL="971550" lvl="3" indent="-285750">
              <a:lnSpc>
                <a:spcPts val="1680"/>
              </a:lnSpc>
              <a:spcBef>
                <a:spcPts val="600"/>
              </a:spcBef>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Total chairs</a:t>
            </a:r>
          </a:p>
          <a:p>
            <a:pPr marL="971550" lvl="3" indent="-285750">
              <a:lnSpc>
                <a:spcPts val="1680"/>
              </a:lnSpc>
              <a:spcBef>
                <a:spcPts val="600"/>
              </a:spcBef>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fast Quads </a:t>
            </a:r>
          </a:p>
          <a:p>
            <a:pPr marL="971550" lvl="3" indent="-285750">
              <a:lnSpc>
                <a:spcPts val="1680"/>
              </a:lnSpc>
              <a:spcBef>
                <a:spcPts val="600"/>
              </a:spcBef>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Runs </a:t>
            </a:r>
          </a:p>
          <a:p>
            <a:pPr marL="971550" lvl="3" indent="-285750">
              <a:lnSpc>
                <a:spcPts val="1680"/>
              </a:lnSpc>
              <a:spcBef>
                <a:spcPts val="600"/>
              </a:spcBef>
              <a:spcAft>
                <a:spcPts val="600"/>
              </a:spcAft>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LongestRun_mi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971550" lvl="3" indent="-285750">
              <a:lnSpc>
                <a:spcPts val="1680"/>
              </a:lnSpc>
              <a:spcBef>
                <a:spcPts val="600"/>
              </a:spcBef>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Trams </a:t>
            </a:r>
          </a:p>
          <a:p>
            <a:pPr marL="971550" lvl="3" indent="-285750">
              <a:lnSpc>
                <a:spcPts val="1680"/>
              </a:lnSpc>
              <a:spcBef>
                <a:spcPts val="600"/>
              </a:spcBef>
              <a:spcAft>
                <a:spcPts val="6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Skiable Terrain</a:t>
            </a:r>
            <a:endParaRPr lang="en-US" dirty="0"/>
          </a:p>
          <a:p>
            <a:pPr marL="285750" indent="-285750">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a:p>
            <a:pPr marL="0" indent="0">
              <a:buNone/>
            </a:pPr>
            <a:endParaRPr lang="en-US" dirty="0"/>
          </a:p>
        </p:txBody>
      </p:sp>
      <p:sp>
        <p:nvSpPr>
          <p:cNvPr id="7" name="TextBox 6">
            <a:extLst>
              <a:ext uri="{FF2B5EF4-FFF2-40B4-BE49-F238E27FC236}">
                <a16:creationId xmlns:a16="http://schemas.microsoft.com/office/drawing/2014/main" id="{4763D472-CDF1-58F8-4E4F-3609DAFE4A11}"/>
              </a:ext>
            </a:extLst>
          </p:cNvPr>
          <p:cNvSpPr txBox="1"/>
          <p:nvPr/>
        </p:nvSpPr>
        <p:spPr>
          <a:xfrm>
            <a:off x="1602658" y="1304250"/>
            <a:ext cx="7669161" cy="461665"/>
          </a:xfrm>
          <a:prstGeom prst="rect">
            <a:avLst/>
          </a:prstGeom>
          <a:noFill/>
        </p:spPr>
        <p:txBody>
          <a:bodyPr wrap="square" rtlCol="0">
            <a:spAutoFit/>
          </a:bodyPr>
          <a:lstStyle/>
          <a:p>
            <a:r>
              <a:rPr lang="en-US" sz="2000" dirty="0"/>
              <a:t>The </a:t>
            </a:r>
            <a:r>
              <a:rPr lang="en-US" sz="2400" dirty="0"/>
              <a:t>model</a:t>
            </a:r>
            <a:r>
              <a:rPr lang="en-US" sz="2000" dirty="0"/>
              <a:t> highlights the following facts :</a:t>
            </a:r>
          </a:p>
        </p:txBody>
      </p:sp>
      <p:sp>
        <p:nvSpPr>
          <p:cNvPr id="9" name="Star: 5 Points 8">
            <a:extLst>
              <a:ext uri="{FF2B5EF4-FFF2-40B4-BE49-F238E27FC236}">
                <a16:creationId xmlns:a16="http://schemas.microsoft.com/office/drawing/2014/main" id="{F1D22328-02C2-95CE-9CC1-0C0602D321E9}"/>
              </a:ext>
            </a:extLst>
          </p:cNvPr>
          <p:cNvSpPr/>
          <p:nvPr/>
        </p:nvSpPr>
        <p:spPr>
          <a:xfrm>
            <a:off x="4513007" y="2196842"/>
            <a:ext cx="265470" cy="24929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76489791-2A6A-EF14-6DD5-E1C92DC53C76}"/>
              </a:ext>
            </a:extLst>
          </p:cNvPr>
          <p:cNvSpPr/>
          <p:nvPr/>
        </p:nvSpPr>
        <p:spPr>
          <a:xfrm>
            <a:off x="4513007" y="2549396"/>
            <a:ext cx="265470" cy="24929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2EB99BD1-E7F4-5B36-62F0-AE429CCD9FE7}"/>
              </a:ext>
            </a:extLst>
          </p:cNvPr>
          <p:cNvSpPr/>
          <p:nvPr/>
        </p:nvSpPr>
        <p:spPr>
          <a:xfrm>
            <a:off x="4513007" y="3641503"/>
            <a:ext cx="265470" cy="24929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3C6A482-BBD4-2FE5-4F9F-C3ECF180643F}"/>
              </a:ext>
            </a:extLst>
          </p:cNvPr>
          <p:cNvSpPr txBox="1"/>
          <p:nvPr/>
        </p:nvSpPr>
        <p:spPr>
          <a:xfrm>
            <a:off x="2153264" y="5473266"/>
            <a:ext cx="6754762" cy="369332"/>
          </a:xfrm>
          <a:prstGeom prst="rect">
            <a:avLst/>
          </a:prstGeom>
          <a:noFill/>
        </p:spPr>
        <p:txBody>
          <a:bodyPr wrap="square" rtlCol="0">
            <a:spAutoFit/>
          </a:bodyPr>
          <a:lstStyle/>
          <a:p>
            <a:r>
              <a:rPr lang="en-US" dirty="0"/>
              <a:t>         : Indicate facilities in which Big Mountain is well-positioned 	</a:t>
            </a:r>
          </a:p>
        </p:txBody>
      </p:sp>
      <p:sp>
        <p:nvSpPr>
          <p:cNvPr id="14" name="Star: 5 Points 13">
            <a:extLst>
              <a:ext uri="{FF2B5EF4-FFF2-40B4-BE49-F238E27FC236}">
                <a16:creationId xmlns:a16="http://schemas.microsoft.com/office/drawing/2014/main" id="{34DE1D08-DADE-1709-E8E9-210EFA6B53E4}"/>
              </a:ext>
            </a:extLst>
          </p:cNvPr>
          <p:cNvSpPr/>
          <p:nvPr/>
        </p:nvSpPr>
        <p:spPr>
          <a:xfrm>
            <a:off x="2335162" y="5530692"/>
            <a:ext cx="265470" cy="249293"/>
          </a:xfrm>
          <a:prstGeom prst="star5">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930EE8CF-6119-2FB8-56F4-5F31E86C7B31}"/>
              </a:ext>
            </a:extLst>
          </p:cNvPr>
          <p:cNvSpPr>
            <a:spLocks noGrp="1"/>
          </p:cNvSpPr>
          <p:nvPr>
            <p:ph type="ftr" sz="quarter" idx="11"/>
          </p:nvPr>
        </p:nvSpPr>
        <p:spPr/>
        <p:txBody>
          <a:bodyPr/>
          <a:lstStyle/>
          <a:p>
            <a:r>
              <a:rPr lang="en-US"/>
              <a:t>BIG MOUNTAIN PRESENTATION</a:t>
            </a:r>
          </a:p>
        </p:txBody>
      </p:sp>
    </p:spTree>
    <p:extLst>
      <p:ext uri="{BB962C8B-B14F-4D97-AF65-F5344CB8AC3E}">
        <p14:creationId xmlns:p14="http://schemas.microsoft.com/office/powerpoint/2010/main" val="64377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188781"/>
            <a:ext cx="10515600" cy="1148408"/>
          </a:xfrm>
          <a:noFill/>
        </p:spPr>
        <p:txBody>
          <a:bodyPr anchor="ctr"/>
          <a:lstStyle/>
          <a:p>
            <a:pPr>
              <a:lnSpc>
                <a:spcPct val="150000"/>
              </a:lnSpc>
            </a:pPr>
            <a:r>
              <a:rPr lang="en-US" b="1" dirty="0">
                <a:latin typeface="Arial" panose="020B0604020202020204" pitchFamily="34" charset="0"/>
                <a:cs typeface="Arial" panose="020B0604020202020204" pitchFamily="34" charset="0"/>
              </a:rPr>
              <a:t>MODELING RESULTS AND ANALYSIS</a:t>
            </a:r>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TextBox 2">
            <a:extLst>
              <a:ext uri="{FF2B5EF4-FFF2-40B4-BE49-F238E27FC236}">
                <a16:creationId xmlns:a16="http://schemas.microsoft.com/office/drawing/2014/main" id="{8AD13913-CB99-647B-698C-89E4C444ABFD}"/>
              </a:ext>
            </a:extLst>
          </p:cNvPr>
          <p:cNvSpPr txBox="1"/>
          <p:nvPr/>
        </p:nvSpPr>
        <p:spPr>
          <a:xfrm>
            <a:off x="1032387" y="1152523"/>
            <a:ext cx="2802193" cy="369332"/>
          </a:xfrm>
          <a:prstGeom prst="rect">
            <a:avLst/>
          </a:prstGeom>
          <a:noFill/>
        </p:spPr>
        <p:txBody>
          <a:bodyPr wrap="square" rtlCol="0">
            <a:spAutoFit/>
          </a:bodyPr>
          <a:lstStyle/>
          <a:p>
            <a:pPr marL="342900" indent="-342900">
              <a:buFont typeface="+mj-lt"/>
              <a:buAutoNum type="arabicPeriod" startAt="2"/>
            </a:pPr>
            <a:r>
              <a:rPr lang="en-US" b="1" dirty="0"/>
              <a:t>SCENARIOS : </a:t>
            </a:r>
          </a:p>
        </p:txBody>
      </p:sp>
      <p:graphicFrame>
        <p:nvGraphicFramePr>
          <p:cNvPr id="7" name="Content Placeholder 6">
            <a:extLst>
              <a:ext uri="{FF2B5EF4-FFF2-40B4-BE49-F238E27FC236}">
                <a16:creationId xmlns:a16="http://schemas.microsoft.com/office/drawing/2014/main" id="{11423DCD-1AA0-B3B1-7044-E343E5BAD81B}"/>
              </a:ext>
            </a:extLst>
          </p:cNvPr>
          <p:cNvGraphicFramePr>
            <a:graphicFrameLocks noGrp="1"/>
          </p:cNvGraphicFramePr>
          <p:nvPr>
            <p:ph sz="quarter" idx="15"/>
            <p:extLst>
              <p:ext uri="{D42A27DB-BD31-4B8C-83A1-F6EECF244321}">
                <p14:modId xmlns:p14="http://schemas.microsoft.com/office/powerpoint/2010/main" val="256437518"/>
              </p:ext>
            </p:extLst>
          </p:nvPr>
        </p:nvGraphicFramePr>
        <p:xfrm>
          <a:off x="1032387" y="1534019"/>
          <a:ext cx="9802761" cy="4769943"/>
        </p:xfrm>
        <a:graphic>
          <a:graphicData uri="http://schemas.openxmlformats.org/drawingml/2006/table">
            <a:tbl>
              <a:tblPr firstRow="1" firstCol="1" bandRow="1">
                <a:tableStyleId>{72833802-FEF1-4C79-8D5D-14CF1EAF98D9}</a:tableStyleId>
              </a:tblPr>
              <a:tblGrid>
                <a:gridCol w="536860">
                  <a:extLst>
                    <a:ext uri="{9D8B030D-6E8A-4147-A177-3AD203B41FA5}">
                      <a16:colId xmlns:a16="http://schemas.microsoft.com/office/drawing/2014/main" val="3556791666"/>
                    </a:ext>
                  </a:extLst>
                </a:gridCol>
                <a:gridCol w="3642712">
                  <a:extLst>
                    <a:ext uri="{9D8B030D-6E8A-4147-A177-3AD203B41FA5}">
                      <a16:colId xmlns:a16="http://schemas.microsoft.com/office/drawing/2014/main" val="1210701497"/>
                    </a:ext>
                  </a:extLst>
                </a:gridCol>
                <a:gridCol w="1414914">
                  <a:extLst>
                    <a:ext uri="{9D8B030D-6E8A-4147-A177-3AD203B41FA5}">
                      <a16:colId xmlns:a16="http://schemas.microsoft.com/office/drawing/2014/main" val="2527446995"/>
                    </a:ext>
                  </a:extLst>
                </a:gridCol>
                <a:gridCol w="1421975">
                  <a:extLst>
                    <a:ext uri="{9D8B030D-6E8A-4147-A177-3AD203B41FA5}">
                      <a16:colId xmlns:a16="http://schemas.microsoft.com/office/drawing/2014/main" val="2787487890"/>
                    </a:ext>
                  </a:extLst>
                </a:gridCol>
                <a:gridCol w="2786300">
                  <a:extLst>
                    <a:ext uri="{9D8B030D-6E8A-4147-A177-3AD203B41FA5}">
                      <a16:colId xmlns:a16="http://schemas.microsoft.com/office/drawing/2014/main" val="3632756874"/>
                    </a:ext>
                  </a:extLst>
                </a:gridCol>
              </a:tblGrid>
              <a:tr h="546576">
                <a:tc>
                  <a:txBody>
                    <a:bodyPr/>
                    <a:lstStyle/>
                    <a:p>
                      <a:pPr>
                        <a:lnSpc>
                          <a:spcPct val="107000"/>
                        </a:lnSpc>
                        <a:spcAft>
                          <a:spcPts val="800"/>
                        </a:spcAft>
                      </a:pPr>
                      <a:r>
                        <a:rPr lang="en-US" sz="800" kern="100">
                          <a:effectLst/>
                        </a:rPr>
                        <a:t> </a:t>
                      </a:r>
                      <a:endParaRPr lang="en-US"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fr-FR" sz="1600" kern="100" dirty="0">
                          <a:effectLst/>
                        </a:rPr>
                        <a:t>Scenarios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nSpc>
                          <a:spcPct val="107000"/>
                        </a:lnSpc>
                        <a:spcAft>
                          <a:spcPts val="800"/>
                        </a:spcAft>
                      </a:pPr>
                      <a:r>
                        <a:rPr lang="fr-FR" sz="1600" kern="100" dirty="0">
                          <a:effectLst/>
                        </a:rPr>
                        <a:t>Ticket </a:t>
                      </a:r>
                      <a:r>
                        <a:rPr lang="fr-FR" sz="1600" kern="100" dirty="0" err="1">
                          <a:effectLst/>
                        </a:rPr>
                        <a:t>price</a:t>
                      </a:r>
                      <a:r>
                        <a:rPr lang="fr-FR" sz="1600" kern="100" dirty="0">
                          <a:effectLst/>
                        </a:rPr>
                        <a:t> variation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nSpc>
                          <a:spcPct val="107000"/>
                        </a:lnSpc>
                        <a:spcAft>
                          <a:spcPts val="800"/>
                        </a:spcAft>
                      </a:pPr>
                      <a:r>
                        <a:rPr lang="fr-FR" sz="1600" kern="100" dirty="0">
                          <a:effectLst/>
                        </a:rPr>
                        <a:t>Change in </a:t>
                      </a:r>
                      <a:r>
                        <a:rPr lang="fr-FR" sz="1600" kern="100" dirty="0" err="1">
                          <a:effectLst/>
                        </a:rPr>
                        <a:t>Income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nSpc>
                          <a:spcPct val="107000"/>
                        </a:lnSpc>
                        <a:spcAft>
                          <a:spcPts val="800"/>
                        </a:spcAft>
                      </a:pPr>
                      <a:r>
                        <a:rPr lang="fr-FR" sz="1600" kern="100" dirty="0" err="1">
                          <a:effectLst/>
                        </a:rPr>
                        <a:t>Comments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extLst>
                  <a:ext uri="{0D108BD9-81ED-4DB2-BD59-A6C34878D82A}">
                    <a16:rowId xmlns:a16="http://schemas.microsoft.com/office/drawing/2014/main" val="2453958902"/>
                  </a:ext>
                </a:extLst>
              </a:tr>
              <a:tr h="1055842">
                <a:tc>
                  <a:txBody>
                    <a:bodyPr/>
                    <a:lstStyle/>
                    <a:p>
                      <a:pPr marL="0" lvl="0" indent="0" algn="ctr">
                        <a:lnSpc>
                          <a:spcPct val="107000"/>
                        </a:lnSpc>
                        <a:buFont typeface="+mj-lt"/>
                        <a:buNone/>
                      </a:pPr>
                      <a:r>
                        <a:rPr lang="en-US" sz="1600" kern="100" dirty="0">
                          <a:effectLst/>
                        </a:rPr>
                        <a:t> 2.1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marL="342900" lvl="0" indent="-342900">
                        <a:lnSpc>
                          <a:spcPct val="107000"/>
                        </a:lnSpc>
                        <a:buClr>
                          <a:srgbClr val="000000"/>
                        </a:buClr>
                        <a:buSzPts val="1050"/>
                        <a:buFont typeface="Calibri" panose="020F0502020204030204" pitchFamily="34" charset="0"/>
                        <a:buChar char="-"/>
                      </a:pPr>
                      <a:r>
                        <a:rPr lang="en-US" sz="1600" kern="100" dirty="0">
                          <a:effectLst/>
                        </a:rPr>
                        <a:t>adding a run</a:t>
                      </a:r>
                    </a:p>
                    <a:p>
                      <a:pPr marL="342900" lvl="0" indent="-342900">
                        <a:lnSpc>
                          <a:spcPct val="107000"/>
                        </a:lnSpc>
                        <a:buClr>
                          <a:srgbClr val="000000"/>
                        </a:buClr>
                        <a:buSzPts val="1050"/>
                        <a:buFont typeface="Calibri" panose="020F0502020204030204" pitchFamily="34" charset="0"/>
                        <a:buChar char="-"/>
                      </a:pPr>
                      <a:r>
                        <a:rPr lang="en-US" sz="1600" kern="100" dirty="0">
                          <a:effectLst/>
                        </a:rPr>
                        <a:t>increasing the vertical drop by 150 feet, </a:t>
                      </a:r>
                    </a:p>
                    <a:p>
                      <a:pPr marL="342900" lvl="0" indent="-342900">
                        <a:lnSpc>
                          <a:spcPct val="107000"/>
                        </a:lnSpc>
                        <a:spcAft>
                          <a:spcPts val="800"/>
                        </a:spcAft>
                        <a:buClr>
                          <a:srgbClr val="000000"/>
                        </a:buClr>
                        <a:buSzPts val="1050"/>
                        <a:buFont typeface="Calibri" panose="020F0502020204030204" pitchFamily="34" charset="0"/>
                        <a:buChar char="-"/>
                      </a:pPr>
                      <a:r>
                        <a:rPr lang="en-US" sz="1600" kern="100" dirty="0">
                          <a:effectLst/>
                        </a:rPr>
                        <a:t>installing an additional chair lift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a:effectLst/>
                        </a:rPr>
                        <a:t> </a:t>
                      </a:r>
                    </a:p>
                    <a:p>
                      <a:pPr algn="ctr">
                        <a:lnSpc>
                          <a:spcPct val="107000"/>
                        </a:lnSpc>
                        <a:spcAft>
                          <a:spcPts val="800"/>
                        </a:spcAft>
                      </a:pPr>
                      <a:r>
                        <a:rPr lang="en-US" sz="1600" kern="100">
                          <a:effectLst/>
                        </a:rPr>
                        <a:t> </a:t>
                      </a:r>
                    </a:p>
                    <a:p>
                      <a:pPr algn="ctr">
                        <a:lnSpc>
                          <a:spcPct val="107000"/>
                        </a:lnSpc>
                        <a:spcAft>
                          <a:spcPts val="800"/>
                        </a:spcAft>
                      </a:pPr>
                      <a:r>
                        <a:rPr lang="en-US" sz="1600" kern="100">
                          <a:effectLst/>
                        </a:rPr>
                        <a:t>$1.99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a:effectLst/>
                        </a:rPr>
                        <a:t> </a:t>
                      </a:r>
                    </a:p>
                    <a:p>
                      <a:pPr algn="ctr">
                        <a:lnSpc>
                          <a:spcPct val="107000"/>
                        </a:lnSpc>
                        <a:spcAft>
                          <a:spcPts val="800"/>
                        </a:spcAft>
                      </a:pPr>
                      <a:r>
                        <a:rPr lang="en-US" sz="1600" kern="100">
                          <a:effectLst/>
                        </a:rPr>
                        <a:t> </a:t>
                      </a:r>
                    </a:p>
                    <a:p>
                      <a:pPr algn="ctr">
                        <a:lnSpc>
                          <a:spcPct val="107000"/>
                        </a:lnSpc>
                        <a:spcAft>
                          <a:spcPts val="800"/>
                        </a:spcAft>
                      </a:pPr>
                      <a:r>
                        <a:rPr lang="en-US" sz="1600" kern="100">
                          <a:effectLst/>
                        </a:rPr>
                        <a:t>$ 3,474,638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marL="342900" lvl="0" indent="-342900">
                        <a:lnSpc>
                          <a:spcPct val="107000"/>
                        </a:lnSpc>
                        <a:spcAft>
                          <a:spcPts val="800"/>
                        </a:spcAft>
                        <a:buClr>
                          <a:srgbClr val="000000"/>
                        </a:buClr>
                        <a:buSzPts val="1050"/>
                        <a:buFont typeface="Calibri" panose="020F0502020204030204" pitchFamily="34" charset="0"/>
                        <a:buChar char="-"/>
                      </a:pPr>
                      <a:r>
                        <a:rPr lang="en-US" sz="1600" kern="100" dirty="0">
                          <a:effectLst/>
                        </a:rPr>
                        <a:t>to consider in the current context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extLst>
                  <a:ext uri="{0D108BD9-81ED-4DB2-BD59-A6C34878D82A}">
                    <a16:rowId xmlns:a16="http://schemas.microsoft.com/office/drawing/2014/main" val="1810942510"/>
                  </a:ext>
                </a:extLst>
              </a:tr>
              <a:tr h="1322774">
                <a:tc>
                  <a:txBody>
                    <a:bodyPr/>
                    <a:lstStyle/>
                    <a:p>
                      <a:pPr marL="0" lvl="0" indent="0">
                        <a:lnSpc>
                          <a:spcPct val="107000"/>
                        </a:lnSpc>
                        <a:buFont typeface="+mj-l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2.2</a:t>
                      </a:r>
                    </a:p>
                  </a:txBody>
                  <a:tcPr marL="52176" marR="52176" marT="0" marB="0"/>
                </a:tc>
                <a:tc>
                  <a:txBody>
                    <a:bodyPr/>
                    <a:lstStyle/>
                    <a:p>
                      <a:pPr marL="342900" lvl="0" indent="-342900">
                        <a:lnSpc>
                          <a:spcPct val="107000"/>
                        </a:lnSpc>
                        <a:buClr>
                          <a:srgbClr val="000000"/>
                        </a:buClr>
                        <a:buSzPts val="1050"/>
                        <a:buFont typeface="Calibri" panose="020F0502020204030204" pitchFamily="34" charset="0"/>
                        <a:buChar char="-"/>
                      </a:pPr>
                      <a:r>
                        <a:rPr lang="en-US" sz="1600" kern="100" dirty="0">
                          <a:effectLst/>
                        </a:rPr>
                        <a:t>adding a run</a:t>
                      </a:r>
                    </a:p>
                    <a:p>
                      <a:pPr marL="342900" lvl="0" indent="-342900">
                        <a:lnSpc>
                          <a:spcPct val="107000"/>
                        </a:lnSpc>
                        <a:buClr>
                          <a:srgbClr val="000000"/>
                        </a:buClr>
                        <a:buSzPts val="1050"/>
                        <a:buFont typeface="Calibri" panose="020F0502020204030204" pitchFamily="34" charset="0"/>
                        <a:buChar char="-"/>
                      </a:pPr>
                      <a:r>
                        <a:rPr lang="en-US" sz="1600" kern="100" dirty="0">
                          <a:effectLst/>
                        </a:rPr>
                        <a:t>increasing the vertical drop by 150 feet </a:t>
                      </a:r>
                    </a:p>
                    <a:p>
                      <a:pPr marL="342900" lvl="0" indent="-342900">
                        <a:lnSpc>
                          <a:spcPct val="107000"/>
                        </a:lnSpc>
                        <a:buClr>
                          <a:srgbClr val="000000"/>
                        </a:buClr>
                        <a:buSzPts val="1050"/>
                        <a:buFont typeface="Calibri" panose="020F0502020204030204" pitchFamily="34" charset="0"/>
                        <a:buChar char="-"/>
                      </a:pPr>
                      <a:r>
                        <a:rPr lang="en-US" sz="1600" kern="100" dirty="0">
                          <a:effectLst/>
                        </a:rPr>
                        <a:t>installing an additional chair lift </a:t>
                      </a:r>
                    </a:p>
                    <a:p>
                      <a:pPr marL="342900" lvl="0" indent="-342900">
                        <a:lnSpc>
                          <a:spcPct val="107000"/>
                        </a:lnSpc>
                        <a:spcAft>
                          <a:spcPts val="800"/>
                        </a:spcAft>
                        <a:buClr>
                          <a:srgbClr val="000000"/>
                        </a:buClr>
                        <a:buSzPts val="1050"/>
                        <a:buFont typeface="Calibri" panose="020F0502020204030204" pitchFamily="34" charset="0"/>
                        <a:buChar char="-"/>
                      </a:pPr>
                      <a:r>
                        <a:rPr lang="en-US" sz="1600" kern="100" dirty="0">
                          <a:effectLst/>
                        </a:rPr>
                        <a:t>increase of 2 to `Snow </a:t>
                      </a:r>
                      <a:r>
                        <a:rPr lang="en-US" sz="1600" kern="100" dirty="0" err="1">
                          <a:effectLst/>
                        </a:rPr>
                        <a:t>Making_ac</a:t>
                      </a:r>
                      <a:r>
                        <a:rPr lang="en-US" sz="1600" kern="100" dirty="0">
                          <a:effectLst/>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a:effectLst/>
                        </a:rPr>
                        <a:t> </a:t>
                      </a:r>
                    </a:p>
                    <a:p>
                      <a:pPr algn="ctr">
                        <a:lnSpc>
                          <a:spcPct val="107000"/>
                        </a:lnSpc>
                        <a:spcAft>
                          <a:spcPts val="800"/>
                        </a:spcAft>
                      </a:pPr>
                      <a:r>
                        <a:rPr lang="en-US" sz="1600" kern="100">
                          <a:effectLst/>
                        </a:rPr>
                        <a:t> </a:t>
                      </a:r>
                    </a:p>
                    <a:p>
                      <a:pPr algn="ctr">
                        <a:lnSpc>
                          <a:spcPct val="107000"/>
                        </a:lnSpc>
                        <a:spcAft>
                          <a:spcPts val="800"/>
                        </a:spcAft>
                      </a:pPr>
                      <a:r>
                        <a:rPr lang="en-US" sz="1600" kern="100">
                          <a:effectLst/>
                        </a:rPr>
                        <a:t>$1.99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dirty="0">
                          <a:effectLst/>
                        </a:rPr>
                        <a:t> </a:t>
                      </a:r>
                    </a:p>
                    <a:p>
                      <a:pPr algn="ctr">
                        <a:lnSpc>
                          <a:spcPct val="107000"/>
                        </a:lnSpc>
                        <a:spcAft>
                          <a:spcPts val="800"/>
                        </a:spcAft>
                      </a:pPr>
                      <a:r>
                        <a:rPr lang="en-US" sz="1600" kern="100" dirty="0">
                          <a:effectLst/>
                        </a:rPr>
                        <a:t> </a:t>
                      </a:r>
                    </a:p>
                    <a:p>
                      <a:pPr algn="ctr">
                        <a:lnSpc>
                          <a:spcPct val="107000"/>
                        </a:lnSpc>
                        <a:spcAft>
                          <a:spcPts val="800"/>
                        </a:spcAft>
                      </a:pPr>
                      <a:r>
                        <a:rPr lang="en-US" sz="1600" kern="100" dirty="0">
                          <a:effectLst/>
                        </a:rPr>
                        <a:t>$ 3,474,638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marL="342900" lvl="0" indent="-342900">
                        <a:lnSpc>
                          <a:spcPct val="107000"/>
                        </a:lnSpc>
                        <a:spcAft>
                          <a:spcPts val="800"/>
                        </a:spcAft>
                        <a:buClr>
                          <a:srgbClr val="000000"/>
                        </a:buClr>
                        <a:buSzPts val="1050"/>
                        <a:buFont typeface="Calibri" panose="020F0502020204030204" pitchFamily="34" charset="0"/>
                        <a:buChar char="-"/>
                      </a:pPr>
                      <a:r>
                        <a:rPr lang="en-US" sz="1600" kern="100">
                          <a:effectLst/>
                        </a:rPr>
                        <a:t>a small increase in the snow making area makes no difference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extLst>
                  <a:ext uri="{0D108BD9-81ED-4DB2-BD59-A6C34878D82A}">
                    <a16:rowId xmlns:a16="http://schemas.microsoft.com/office/drawing/2014/main" val="2705877877"/>
                  </a:ext>
                </a:extLst>
              </a:tr>
              <a:tr h="1322774">
                <a:tc>
                  <a:txBody>
                    <a:bodyPr/>
                    <a:lstStyle/>
                    <a:p>
                      <a:pPr marL="0" lvl="0" indent="0">
                        <a:lnSpc>
                          <a:spcPct val="107000"/>
                        </a:lnSpc>
                        <a:buFont typeface="+mj-lt"/>
                        <a:buNone/>
                      </a:pPr>
                      <a:r>
                        <a:rPr lang="en-US" sz="1600" kern="100" dirty="0">
                          <a:effectLst/>
                        </a:rPr>
                        <a:t>2.3 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marL="342900" lvl="0" indent="-342900">
                        <a:lnSpc>
                          <a:spcPct val="107000"/>
                        </a:lnSpc>
                        <a:buClr>
                          <a:srgbClr val="000000"/>
                        </a:buClr>
                        <a:buSzPts val="1050"/>
                        <a:buFont typeface="Calibri" panose="020F0502020204030204" pitchFamily="34" charset="0"/>
                        <a:buChar char="-"/>
                      </a:pPr>
                      <a:r>
                        <a:rPr lang="en-US" sz="1600" kern="100" dirty="0">
                          <a:effectLst/>
                        </a:rPr>
                        <a:t>increasing the longest run by .2 miles </a:t>
                      </a:r>
                    </a:p>
                    <a:p>
                      <a:pPr marL="342900" lvl="0" indent="-342900">
                        <a:lnSpc>
                          <a:spcPct val="107000"/>
                        </a:lnSpc>
                        <a:spcAft>
                          <a:spcPts val="800"/>
                        </a:spcAft>
                        <a:buClr>
                          <a:srgbClr val="000000"/>
                        </a:buClr>
                        <a:buSzPts val="1050"/>
                        <a:buFont typeface="Calibri" panose="020F0502020204030204" pitchFamily="34" charset="0"/>
                        <a:buChar char="-"/>
                      </a:pPr>
                      <a:r>
                        <a:rPr lang="en-US" sz="1600" kern="100" dirty="0">
                          <a:effectLst/>
                        </a:rPr>
                        <a:t>guaranteeing its snow coverage by adding 4 acres of snow making capability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dirty="0">
                          <a:effectLst/>
                        </a:rPr>
                        <a:t> </a:t>
                      </a:r>
                    </a:p>
                    <a:p>
                      <a:pPr algn="ctr">
                        <a:lnSpc>
                          <a:spcPct val="107000"/>
                        </a:lnSpc>
                        <a:spcAft>
                          <a:spcPts val="800"/>
                        </a:spcAft>
                      </a:pPr>
                      <a:r>
                        <a:rPr lang="en-US" sz="1600" kern="100" dirty="0">
                          <a:effectLst/>
                        </a:rPr>
                        <a:t> </a:t>
                      </a:r>
                    </a:p>
                    <a:p>
                      <a:pPr algn="ctr">
                        <a:lnSpc>
                          <a:spcPct val="107000"/>
                        </a:lnSpc>
                        <a:spcAft>
                          <a:spcPts val="800"/>
                        </a:spcAft>
                      </a:pPr>
                      <a:r>
                        <a:rPr lang="en-US" sz="1600" kern="100" dirty="0">
                          <a:effectLst/>
                        </a:rPr>
                        <a:t>$0.0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dirty="0">
                          <a:effectLst/>
                        </a:rPr>
                        <a:t> </a:t>
                      </a:r>
                    </a:p>
                    <a:p>
                      <a:pPr algn="ctr">
                        <a:lnSpc>
                          <a:spcPct val="107000"/>
                        </a:lnSpc>
                        <a:spcAft>
                          <a:spcPts val="800"/>
                        </a:spcAft>
                      </a:pPr>
                      <a:r>
                        <a:rPr lang="en-US" sz="1600" kern="100" dirty="0">
                          <a:effectLst/>
                        </a:rPr>
                        <a:t> </a:t>
                      </a:r>
                    </a:p>
                    <a:p>
                      <a:pPr algn="ctr">
                        <a:lnSpc>
                          <a:spcPct val="107000"/>
                        </a:lnSpc>
                        <a:spcAft>
                          <a:spcPts val="800"/>
                        </a:spcAft>
                      </a:pPr>
                      <a:r>
                        <a:rPr lang="en-US" sz="1600" kern="100" dirty="0">
                          <a:effectLst/>
                        </a:rPr>
                        <a:t>$0.0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dirty="0">
                          <a:effectLst/>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extLst>
                  <a:ext uri="{0D108BD9-81ED-4DB2-BD59-A6C34878D82A}">
                    <a16:rowId xmlns:a16="http://schemas.microsoft.com/office/drawing/2014/main" val="128146272"/>
                  </a:ext>
                </a:extLst>
              </a:tr>
              <a:tr h="521977">
                <a:tc>
                  <a:txBody>
                    <a:bodyPr/>
                    <a:lstStyle/>
                    <a:p>
                      <a:pPr marL="0" lvl="0" indent="0">
                        <a:lnSpc>
                          <a:spcPct val="107000"/>
                        </a:lnSpc>
                        <a:buFont typeface="+mj-lt"/>
                        <a:buNone/>
                      </a:pPr>
                      <a:r>
                        <a:rPr lang="en-US" sz="1600" kern="100" dirty="0">
                          <a:effectLst/>
                        </a:rPr>
                        <a:t>2.4 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marL="342900" lvl="0" indent="-342900">
                        <a:lnSpc>
                          <a:spcPct val="107000"/>
                        </a:lnSpc>
                        <a:spcAft>
                          <a:spcPts val="800"/>
                        </a:spcAft>
                        <a:buClr>
                          <a:srgbClr val="000000"/>
                        </a:buClr>
                        <a:buSzPts val="1050"/>
                        <a:buFont typeface="Calibri" panose="020F0502020204030204" pitchFamily="34" charset="0"/>
                        <a:buChar char="-"/>
                      </a:pPr>
                      <a:r>
                        <a:rPr lang="en-US" sz="1600" kern="100">
                          <a:effectLst/>
                        </a:rPr>
                        <a:t>Closing a run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a:effectLst/>
                        </a:rPr>
                        <a:t>$0.0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algn="ctr">
                        <a:lnSpc>
                          <a:spcPct val="107000"/>
                        </a:lnSpc>
                        <a:spcAft>
                          <a:spcPts val="800"/>
                        </a:spcAft>
                      </a:pPr>
                      <a:r>
                        <a:rPr lang="en-US" sz="1600" kern="100">
                          <a:effectLst/>
                        </a:rPr>
                        <a:t>$0.0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tc>
                  <a:txBody>
                    <a:bodyPr/>
                    <a:lstStyle/>
                    <a:p>
                      <a:pPr marL="342900" lvl="0" indent="-342900">
                        <a:lnSpc>
                          <a:spcPct val="107000"/>
                        </a:lnSpc>
                        <a:spcAft>
                          <a:spcPts val="800"/>
                        </a:spcAft>
                        <a:buClr>
                          <a:srgbClr val="000000"/>
                        </a:buClr>
                        <a:buSzPts val="1050"/>
                        <a:buFont typeface="Calibri" panose="020F0502020204030204" pitchFamily="34" charset="0"/>
                        <a:buChar char="-"/>
                      </a:pPr>
                      <a:r>
                        <a:rPr lang="en-US" sz="1600" kern="100" dirty="0">
                          <a:effectLst/>
                        </a:rPr>
                        <a:t>can be implemented immediately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176" marR="52176" marT="0" marB="0"/>
                </a:tc>
                <a:extLst>
                  <a:ext uri="{0D108BD9-81ED-4DB2-BD59-A6C34878D82A}">
                    <a16:rowId xmlns:a16="http://schemas.microsoft.com/office/drawing/2014/main" val="291829040"/>
                  </a:ext>
                </a:extLst>
              </a:tr>
            </a:tbl>
          </a:graphicData>
        </a:graphic>
      </p:graphicFrame>
      <p:sp>
        <p:nvSpPr>
          <p:cNvPr id="8" name="Footer Placeholder 7">
            <a:extLst>
              <a:ext uri="{FF2B5EF4-FFF2-40B4-BE49-F238E27FC236}">
                <a16:creationId xmlns:a16="http://schemas.microsoft.com/office/drawing/2014/main" id="{0814B146-AFA8-6F59-A7D3-1D060B39BA9F}"/>
              </a:ext>
            </a:extLst>
          </p:cNvPr>
          <p:cNvSpPr>
            <a:spLocks noGrp="1"/>
          </p:cNvSpPr>
          <p:nvPr>
            <p:ph type="ftr" sz="quarter" idx="11"/>
          </p:nvPr>
        </p:nvSpPr>
        <p:spPr/>
        <p:txBody>
          <a:bodyPr/>
          <a:lstStyle/>
          <a:p>
            <a:r>
              <a:rPr lang="en-US"/>
              <a:t>BIG MOUNTAIN PRESENTATION</a:t>
            </a:r>
          </a:p>
        </p:txBody>
      </p:sp>
    </p:spTree>
    <p:extLst>
      <p:ext uri="{BB962C8B-B14F-4D97-AF65-F5344CB8AC3E}">
        <p14:creationId xmlns:p14="http://schemas.microsoft.com/office/powerpoint/2010/main" val="400512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188781"/>
            <a:ext cx="10515600" cy="1148408"/>
          </a:xfrm>
          <a:noFill/>
        </p:spPr>
        <p:txBody>
          <a:bodyPr anchor="ctr"/>
          <a:lstStyle/>
          <a:p>
            <a:pPr>
              <a:lnSpc>
                <a:spcPct val="150000"/>
              </a:lnSpc>
            </a:pPr>
            <a:r>
              <a:rPr lang="en-US" b="1" dirty="0">
                <a:latin typeface="Arial" panose="020B0604020202020204" pitchFamily="34" charset="0"/>
                <a:cs typeface="Arial" panose="020B0604020202020204" pitchFamily="34" charset="0"/>
              </a:rPr>
              <a:t>MODELING RESULTS AND ANALYSIS</a:t>
            </a:r>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Content Placeholder 51">
            <a:extLst>
              <a:ext uri="{FF2B5EF4-FFF2-40B4-BE49-F238E27FC236}">
                <a16:creationId xmlns:a16="http://schemas.microsoft.com/office/drawing/2014/main" id="{5BFFAFC3-37FE-8DD3-A84D-0E4AD3D5EEF9}"/>
              </a:ext>
            </a:extLst>
          </p:cNvPr>
          <p:cNvSpPr>
            <a:spLocks noGrp="1"/>
          </p:cNvSpPr>
          <p:nvPr>
            <p:ph sz="quarter" idx="15"/>
          </p:nvPr>
        </p:nvSpPr>
        <p:spPr>
          <a:xfrm>
            <a:off x="838200" y="2215221"/>
            <a:ext cx="10712245" cy="2366611"/>
          </a:xfrm>
        </p:spPr>
        <p:txBody>
          <a:bodyPr>
            <a:normAutofit/>
          </a:bodyPr>
          <a:lstStyle/>
          <a:p>
            <a:pPr lvl="2" indent="0">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3.1	The closure of 2 or 3 runs will lead to a reduction in the price of the ticket and consequently the income</a:t>
            </a:r>
          </a:p>
          <a:p>
            <a:pPr lvl="2" indent="0">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3.2	Closure of 3, 4, and 5 runs will lead to a similar loss of income than closure 2 or 3 runs</a:t>
            </a:r>
          </a:p>
          <a:p>
            <a:pPr lvl="2" indent="0">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3.3	From the 6 runs closure, revenues will experience a sharp drop</a:t>
            </a:r>
          </a:p>
          <a:p>
            <a:pPr marL="285750" indent="-285750">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a:p>
            <a:pPr marL="0" indent="0">
              <a:buNone/>
            </a:pPr>
            <a:endParaRPr lang="en-US" dirty="0"/>
          </a:p>
        </p:txBody>
      </p:sp>
      <p:sp>
        <p:nvSpPr>
          <p:cNvPr id="3" name="TextBox 2">
            <a:extLst>
              <a:ext uri="{FF2B5EF4-FFF2-40B4-BE49-F238E27FC236}">
                <a16:creationId xmlns:a16="http://schemas.microsoft.com/office/drawing/2014/main" id="{8AD13913-CB99-647B-698C-89E4C444ABFD}"/>
              </a:ext>
            </a:extLst>
          </p:cNvPr>
          <p:cNvSpPr txBox="1"/>
          <p:nvPr/>
        </p:nvSpPr>
        <p:spPr>
          <a:xfrm>
            <a:off x="1091381" y="1540231"/>
            <a:ext cx="2802193" cy="369332"/>
          </a:xfrm>
          <a:prstGeom prst="rect">
            <a:avLst/>
          </a:prstGeom>
          <a:noFill/>
        </p:spPr>
        <p:txBody>
          <a:bodyPr wrap="square" rtlCol="0">
            <a:spAutoFit/>
          </a:bodyPr>
          <a:lstStyle/>
          <a:p>
            <a:pPr marL="342900" indent="-342900">
              <a:buFont typeface="+mj-lt"/>
              <a:buAutoNum type="arabicPeriod" startAt="3"/>
            </a:pPr>
            <a:r>
              <a:rPr lang="en-US" b="1" dirty="0"/>
              <a:t>ABOUT CLOSING RUNS</a:t>
            </a:r>
          </a:p>
        </p:txBody>
      </p:sp>
      <p:sp>
        <p:nvSpPr>
          <p:cNvPr id="4" name="Footer Placeholder 3">
            <a:extLst>
              <a:ext uri="{FF2B5EF4-FFF2-40B4-BE49-F238E27FC236}">
                <a16:creationId xmlns:a16="http://schemas.microsoft.com/office/drawing/2014/main" id="{1815B693-5652-1569-20C9-6618D110784F}"/>
              </a:ext>
            </a:extLst>
          </p:cNvPr>
          <p:cNvSpPr>
            <a:spLocks noGrp="1"/>
          </p:cNvSpPr>
          <p:nvPr>
            <p:ph type="ftr" sz="quarter" idx="11"/>
          </p:nvPr>
        </p:nvSpPr>
        <p:spPr/>
        <p:txBody>
          <a:bodyPr/>
          <a:lstStyle/>
          <a:p>
            <a:r>
              <a:rPr lang="en-US"/>
              <a:t>BIG MOUNTAIN PRESENTATION</a:t>
            </a:r>
          </a:p>
        </p:txBody>
      </p:sp>
    </p:spTree>
    <p:extLst>
      <p:ext uri="{BB962C8B-B14F-4D97-AF65-F5344CB8AC3E}">
        <p14:creationId xmlns:p14="http://schemas.microsoft.com/office/powerpoint/2010/main" val="9983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760"/>
            <a:ext cx="10515600" cy="1325563"/>
          </a:xfrm>
          <a:noFill/>
        </p:spPr>
        <p:txBody>
          <a:bodyPr anchor="ctr"/>
          <a:lstStyle/>
          <a:p>
            <a:pPr>
              <a:lnSpc>
                <a:spcPct val="150000"/>
              </a:lnSpc>
            </a:pPr>
            <a:r>
              <a:rPr lang="en-US" b="1" dirty="0">
                <a:latin typeface="Arial" panose="020B0604020202020204" pitchFamily="34" charset="0"/>
                <a:cs typeface="Arial" panose="020B0604020202020204" pitchFamily="34" charset="0"/>
              </a:rPr>
              <a:t>SUMMARY AND CONCLUSION</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8200" y="1533832"/>
            <a:ext cx="10803194" cy="4369551"/>
          </a:xfrm>
          <a:noFill/>
        </p:spPr>
        <p:txBody>
          <a:bodyPr vert="horz" lIns="91440" tIns="45720" rIns="91440" bIns="45720" rtlCol="0" anchor="t">
            <a:normAutofit/>
          </a:bodyPr>
          <a:lstStyle/>
          <a:p>
            <a:pPr marL="342900" indent="-342900">
              <a:buFont typeface="+mj-lt"/>
              <a:buAutoNum type="arabicPeriod"/>
            </a:pPr>
            <a:r>
              <a:rPr lang="en-US" dirty="0"/>
              <a:t>The study was carried out only with the price of tickets as price data and the operating expenses of the new chairlift. The prices and expenses associated with each of the facilities would prove useful information for improving the model. </a:t>
            </a:r>
          </a:p>
          <a:p>
            <a:pPr marL="342900" indent="-342900">
              <a:buFont typeface="+mj-lt"/>
              <a:buAutoNum type="arabicPeriod"/>
            </a:pPr>
            <a:r>
              <a:rPr lang="en-US" dirty="0"/>
              <a:t>It should also be noted that the average number of ticket days reserved per visitor would be additional information that could guide the working hypotheses. The company may consider a way to identify its visitors and collect information on the facilities they use and the number of days of tickets they purchase.</a:t>
            </a:r>
          </a:p>
          <a:p>
            <a:pPr marL="342900" indent="-342900">
              <a:buFont typeface="+mj-lt"/>
              <a:buAutoNum type="arabicPeriod"/>
            </a:pPr>
            <a:r>
              <a:rPr lang="en-US" dirty="0"/>
              <a:t>Furthermore, the model, after approbation, must be equipped with an interface that allows parameters to be entered and choices made for its full exploitation by business analysts.</a:t>
            </a:r>
          </a:p>
          <a:p>
            <a:pPr lvl="1"/>
            <a:endParaRPr lang="en-US" dirty="0"/>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ooter Placeholder 7">
            <a:extLst>
              <a:ext uri="{FF2B5EF4-FFF2-40B4-BE49-F238E27FC236}">
                <a16:creationId xmlns:a16="http://schemas.microsoft.com/office/drawing/2014/main" id="{870D33E8-89A9-55BA-AA78-45E6E43594E9}"/>
              </a:ext>
            </a:extLst>
          </p:cNvPr>
          <p:cNvSpPr>
            <a:spLocks noGrp="1"/>
          </p:cNvSpPr>
          <p:nvPr>
            <p:ph type="ftr" sz="quarter" idx="11"/>
          </p:nvPr>
        </p:nvSpPr>
        <p:spPr/>
        <p:txBody>
          <a:bodyPr/>
          <a:lstStyle/>
          <a:p>
            <a:r>
              <a:rPr lang="en-US"/>
              <a:t>BIG MOUNTAIN PRESENTATION</a:t>
            </a:r>
          </a:p>
        </p:txBody>
      </p:sp>
    </p:spTree>
    <p:extLst>
      <p:ext uri="{BB962C8B-B14F-4D97-AF65-F5344CB8AC3E}">
        <p14:creationId xmlns:p14="http://schemas.microsoft.com/office/powerpoint/2010/main" val="219777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137652" y="127819"/>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6" y="1216562"/>
            <a:ext cx="9467127" cy="2527911"/>
          </a:xfrm>
        </p:spPr>
        <p:txBody>
          <a:bodyPr/>
          <a:lstStyle/>
          <a:p>
            <a:r>
              <a:rPr lang="en-US" dirty="0"/>
              <a:t>END</a:t>
            </a:r>
            <a:br>
              <a:rPr lang="en-US" dirty="0"/>
            </a:br>
            <a:br>
              <a:rPr lang="en-US" dirty="0"/>
            </a:br>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437" y="4102415"/>
            <a:ext cx="9467850" cy="1118513"/>
          </a:xfrm>
        </p:spPr>
        <p:txBody>
          <a:bodyPr/>
          <a:lstStyle/>
          <a:p>
            <a:r>
              <a:rPr lang="en-US" dirty="0"/>
              <a:t>Wissmon Germain</a:t>
            </a:r>
          </a:p>
          <a:p>
            <a:r>
              <a:rPr lang="en-US" dirty="0"/>
              <a:t>wgermain13@gmail.com</a:t>
            </a:r>
          </a:p>
        </p:txBody>
      </p:sp>
    </p:spTree>
    <p:extLst>
      <p:ext uri="{BB962C8B-B14F-4D97-AF65-F5344CB8AC3E}">
        <p14:creationId xmlns:p14="http://schemas.microsoft.com/office/powerpoint/2010/main" val="218447229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{2FD5DEBE-8C30-49D1-969F-907F7EB99D6D}tf55661986_win32</Template>
  <TotalTime>2022</TotalTime>
  <Words>561</Words>
  <Application>Microsoft Office PowerPoint</Application>
  <PresentationFormat>Widescreen</PresentationFormat>
  <Paragraphs>106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Calibri Light</vt:lpstr>
      <vt:lpstr>Wingdings</vt:lpstr>
      <vt:lpstr>Custom</vt:lpstr>
      <vt:lpstr>BIG MOUNTAIN PRESENTATION</vt:lpstr>
      <vt:lpstr>AGENDA</vt:lpstr>
      <vt:lpstr>Problem identification</vt:lpstr>
      <vt:lpstr>RECOMMENDATION AND FINDINGS</vt:lpstr>
      <vt:lpstr>MODELING RESULTS AND ANALYSIS</vt:lpstr>
      <vt:lpstr>MODELING RESULTS AND ANALYSIS</vt:lpstr>
      <vt:lpstr>MODELING RESULTS AND ANALYSIS</vt:lpstr>
      <vt:lpstr>SUMMARY AND CONCLUSION</vt:lpstr>
      <vt:lpstr>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Wissmon GERMAIN</dc:creator>
  <cp:lastModifiedBy>Wissmon GERMAIN</cp:lastModifiedBy>
  <cp:revision>9</cp:revision>
  <dcterms:created xsi:type="dcterms:W3CDTF">2024-09-11T19:26:36Z</dcterms:created>
  <dcterms:modified xsi:type="dcterms:W3CDTF">2024-09-13T08:54:45Z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