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7"/>
  </p:notesMasterIdLst>
  <p:sldIdLst>
    <p:sldId id="257" r:id="rId3"/>
    <p:sldId id="258" r:id="rId4"/>
    <p:sldId id="259" r:id="rId5"/>
    <p:sldId id="261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B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-780" y="5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ssmon GERMAIN" userId="86eef6e520eb5a10" providerId="LiveId" clId="{6ACC709A-5262-46A8-A77D-5E1FA27F9291}"/>
    <pc:docChg chg="custSel modSld">
      <pc:chgData name="Wissmon GERMAIN" userId="86eef6e520eb5a10" providerId="LiveId" clId="{6ACC709A-5262-46A8-A77D-5E1FA27F9291}" dt="2024-11-26T17:24:14.536" v="5" actId="1076"/>
      <pc:docMkLst>
        <pc:docMk/>
      </pc:docMkLst>
      <pc:sldChg chg="delSp modSp mod">
        <pc:chgData name="Wissmon GERMAIN" userId="86eef6e520eb5a10" providerId="LiveId" clId="{6ACC709A-5262-46A8-A77D-5E1FA27F9291}" dt="2024-11-26T17:23:50.078" v="3" actId="1076"/>
        <pc:sldMkLst>
          <pc:docMk/>
          <pc:sldMk cId="1807513750" sldId="259"/>
        </pc:sldMkLst>
        <pc:spChg chg="mod">
          <ac:chgData name="Wissmon GERMAIN" userId="86eef6e520eb5a10" providerId="LiveId" clId="{6ACC709A-5262-46A8-A77D-5E1FA27F9291}" dt="2024-11-26T17:23:50.078" v="3" actId="1076"/>
          <ac:spMkLst>
            <pc:docMk/>
            <pc:sldMk cId="1807513750" sldId="259"/>
            <ac:spMk id="60" creationId="{23B3F851-AD6A-7CDD-686A-CA611356917D}"/>
          </ac:spMkLst>
        </pc:spChg>
        <pc:cxnChg chg="del">
          <ac:chgData name="Wissmon GERMAIN" userId="86eef6e520eb5a10" providerId="LiveId" clId="{6ACC709A-5262-46A8-A77D-5E1FA27F9291}" dt="2024-11-26T17:23:36.219" v="2" actId="478"/>
          <ac:cxnSpMkLst>
            <pc:docMk/>
            <pc:sldMk cId="1807513750" sldId="259"/>
            <ac:cxnSpMk id="69" creationId="{2699889A-6D45-AAEB-2C63-2E39DB229FC4}"/>
          </ac:cxnSpMkLst>
        </pc:cxnChg>
      </pc:sldChg>
      <pc:sldChg chg="delSp modSp mod">
        <pc:chgData name="Wissmon GERMAIN" userId="86eef6e520eb5a10" providerId="LiveId" clId="{6ACC709A-5262-46A8-A77D-5E1FA27F9291}" dt="2024-11-26T17:24:14.536" v="5" actId="1076"/>
        <pc:sldMkLst>
          <pc:docMk/>
          <pc:sldMk cId="153149890" sldId="261"/>
        </pc:sldMkLst>
        <pc:spChg chg="mod">
          <ac:chgData name="Wissmon GERMAIN" userId="86eef6e520eb5a10" providerId="LiveId" clId="{6ACC709A-5262-46A8-A77D-5E1FA27F9291}" dt="2024-11-26T17:24:14.536" v="5" actId="1076"/>
          <ac:spMkLst>
            <pc:docMk/>
            <pc:sldMk cId="153149890" sldId="261"/>
            <ac:spMk id="60" creationId="{25E78CF8-C9D8-D001-3D82-70F6DC478487}"/>
          </ac:spMkLst>
        </pc:spChg>
        <pc:spChg chg="mod">
          <ac:chgData name="Wissmon GERMAIN" userId="86eef6e520eb5a10" providerId="LiveId" clId="{6ACC709A-5262-46A8-A77D-5E1FA27F9291}" dt="2024-11-26T17:23:25.487" v="0" actId="313"/>
          <ac:spMkLst>
            <pc:docMk/>
            <pc:sldMk cId="153149890" sldId="261"/>
            <ac:spMk id="76" creationId="{39995EBE-B9D4-66F4-2C91-1D8227904155}"/>
          </ac:spMkLst>
        </pc:spChg>
        <pc:cxnChg chg="del">
          <ac:chgData name="Wissmon GERMAIN" userId="86eef6e520eb5a10" providerId="LiveId" clId="{6ACC709A-5262-46A8-A77D-5E1FA27F9291}" dt="2024-11-26T17:23:31.075" v="1" actId="478"/>
          <ac:cxnSpMkLst>
            <pc:docMk/>
            <pc:sldMk cId="153149890" sldId="261"/>
            <ac:cxnSpMk id="69" creationId="{3EBF2D74-95D3-838F-B7A6-F5DE94A0BBA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1F9B486D-E50D-7C0E-F89B-CB4466CE0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a4d4534e2_2_6:notes">
            <a:extLst>
              <a:ext uri="{FF2B5EF4-FFF2-40B4-BE49-F238E27FC236}">
                <a16:creationId xmlns:a16="http://schemas.microsoft.com/office/drawing/2014/main" id="{C7316044-4857-9465-8B56-7945665E5A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gfa4d4534e2_2_6:notes">
            <a:extLst>
              <a:ext uri="{FF2B5EF4-FFF2-40B4-BE49-F238E27FC236}">
                <a16:creationId xmlns:a16="http://schemas.microsoft.com/office/drawing/2014/main" id="{02B8095C-0961-04B8-EA6C-AC10DBE47A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75539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87606DA4-0AB4-8824-FF9E-36CFE5E25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a4d4534e2_2_6:notes">
            <a:extLst>
              <a:ext uri="{FF2B5EF4-FFF2-40B4-BE49-F238E27FC236}">
                <a16:creationId xmlns:a16="http://schemas.microsoft.com/office/drawing/2014/main" id="{3103CBE2-6842-D41A-1EEB-3242392E04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gfa4d4534e2_2_6:notes">
            <a:extLst>
              <a:ext uri="{FF2B5EF4-FFF2-40B4-BE49-F238E27FC236}">
                <a16:creationId xmlns:a16="http://schemas.microsoft.com/office/drawing/2014/main" id="{58CAB617-6F18-FA77-9AA4-ACA7DE0E39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2848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6AD13C26-CD54-FFC5-BFA4-51C822CF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a4d4534e2_2_6:notes">
            <a:extLst>
              <a:ext uri="{FF2B5EF4-FFF2-40B4-BE49-F238E27FC236}">
                <a16:creationId xmlns:a16="http://schemas.microsoft.com/office/drawing/2014/main" id="{7DDCED07-72F6-84E7-8E14-C6E4CDDBDA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gfa4d4534e2_2_6:notes">
            <a:extLst>
              <a:ext uri="{FF2B5EF4-FFF2-40B4-BE49-F238E27FC236}">
                <a16:creationId xmlns:a16="http://schemas.microsoft.com/office/drawing/2014/main" id="{130775D5-FFC9-CCC6-69D6-C96564E9B9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8796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CC169C79-2088-8E71-8E7D-3916E2DDF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a4d4534e2_2_6:notes">
            <a:extLst>
              <a:ext uri="{FF2B5EF4-FFF2-40B4-BE49-F238E27FC236}">
                <a16:creationId xmlns:a16="http://schemas.microsoft.com/office/drawing/2014/main" id="{D4CB8AA5-EABB-DD33-FA04-EE51E9EE16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gfa4d4534e2_2_6:notes">
            <a:extLst>
              <a:ext uri="{FF2B5EF4-FFF2-40B4-BE49-F238E27FC236}">
                <a16:creationId xmlns:a16="http://schemas.microsoft.com/office/drawing/2014/main" id="{9CFFEC46-0787-32CC-0259-B729E19E53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1625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74945" y="176147"/>
            <a:ext cx="8794113" cy="223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8298444" y="27941"/>
            <a:ext cx="670614" cy="93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343099" y="1928143"/>
            <a:ext cx="4389768" cy="942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174945" y="176147"/>
            <a:ext cx="8794113" cy="223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7309E7B1-EACC-1E0C-813A-61E7218E3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>
            <a:extLst>
              <a:ext uri="{FF2B5EF4-FFF2-40B4-BE49-F238E27FC236}">
                <a16:creationId xmlns:a16="http://schemas.microsoft.com/office/drawing/2014/main" id="{C1AD783D-108E-463F-844E-DD88B2C3B987}"/>
              </a:ext>
            </a:extLst>
          </p:cNvPr>
          <p:cNvSpPr/>
          <p:nvPr/>
        </p:nvSpPr>
        <p:spPr>
          <a:xfrm>
            <a:off x="171451" y="532067"/>
            <a:ext cx="8618537" cy="415726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3275" tIns="46625" rIns="93275" bIns="466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">
            <a:extLst>
              <a:ext uri="{FF2B5EF4-FFF2-40B4-BE49-F238E27FC236}">
                <a16:creationId xmlns:a16="http://schemas.microsoft.com/office/drawing/2014/main" id="{F819F57A-A2ED-3582-BDBB-00919FBD0120}"/>
              </a:ext>
            </a:extLst>
          </p:cNvPr>
          <p:cNvSpPr/>
          <p:nvPr/>
        </p:nvSpPr>
        <p:spPr>
          <a:xfrm>
            <a:off x="316924" y="1308705"/>
            <a:ext cx="1257305" cy="2981975"/>
          </a:xfrm>
          <a:prstGeom prst="rect">
            <a:avLst/>
          </a:prstGeom>
          <a:solidFill>
            <a:srgbClr val="F2F2F2"/>
          </a:solidFill>
          <a:ln w="25400" cap="flat" cmpd="sng">
            <a:solidFill>
              <a:srgbClr val="6F7C8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>
            <a:extLst>
              <a:ext uri="{FF2B5EF4-FFF2-40B4-BE49-F238E27FC236}">
                <a16:creationId xmlns:a16="http://schemas.microsoft.com/office/drawing/2014/main" id="{30107B8C-16B4-BFFF-68DB-5F4E6AAA22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945" y="176147"/>
            <a:ext cx="8794113" cy="223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Monalco Mining - Issue Tree </a:t>
            </a:r>
            <a:endParaRPr dirty="0"/>
          </a:p>
        </p:txBody>
      </p:sp>
      <p:cxnSp>
        <p:nvCxnSpPr>
          <p:cNvPr id="63" name="Google Shape;63;p15">
            <a:extLst>
              <a:ext uri="{FF2B5EF4-FFF2-40B4-BE49-F238E27FC236}">
                <a16:creationId xmlns:a16="http://schemas.microsoft.com/office/drawing/2014/main" id="{ABA711C5-8CFF-E098-887A-593B472A01F9}"/>
              </a:ext>
            </a:extLst>
          </p:cNvPr>
          <p:cNvCxnSpPr>
            <a:cxnSpLocks/>
            <a:stCxn id="64" idx="1"/>
          </p:cNvCxnSpPr>
          <p:nvPr/>
        </p:nvCxnSpPr>
        <p:spPr>
          <a:xfrm rot="10800000" flipV="1">
            <a:off x="1686805" y="1682333"/>
            <a:ext cx="321900" cy="967965"/>
          </a:xfrm>
          <a:prstGeom prst="bentConnector2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15">
            <a:extLst>
              <a:ext uri="{FF2B5EF4-FFF2-40B4-BE49-F238E27FC236}">
                <a16:creationId xmlns:a16="http://schemas.microsoft.com/office/drawing/2014/main" id="{DA37222F-F5B7-BA5F-4CE3-5BB55A272739}"/>
              </a:ext>
            </a:extLst>
          </p:cNvPr>
          <p:cNvSpPr txBox="1"/>
          <p:nvPr/>
        </p:nvSpPr>
        <p:spPr>
          <a:xfrm>
            <a:off x="352932" y="1308706"/>
            <a:ext cx="1158465" cy="3002016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100" dirty="0"/>
              <a:t>How can </a:t>
            </a:r>
            <a:r>
              <a:rPr lang="en-US" sz="1100" dirty="0" err="1"/>
              <a:t>Monalco</a:t>
            </a:r>
            <a:r>
              <a:rPr lang="en-US" sz="1100" dirty="0"/>
              <a:t> reduce ore crusher maintenance costs by 20% over the year as part of cost rationalization without compromising its production in a competitive market in the context of a 50% reduction in iron prices on the market.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>
            <a:extLst>
              <a:ext uri="{FF2B5EF4-FFF2-40B4-BE49-F238E27FC236}">
                <a16:creationId xmlns:a16="http://schemas.microsoft.com/office/drawing/2014/main" id="{7D56AA8C-DE49-3524-2F82-C48856444970}"/>
              </a:ext>
            </a:extLst>
          </p:cNvPr>
          <p:cNvSpPr/>
          <p:nvPr/>
        </p:nvSpPr>
        <p:spPr>
          <a:xfrm>
            <a:off x="171451" y="13097"/>
            <a:ext cx="2593659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A282A641-12C4-A853-5B3B-FB2577B20B87}"/>
              </a:ext>
            </a:extLst>
          </p:cNvPr>
          <p:cNvSpPr/>
          <p:nvPr/>
        </p:nvSpPr>
        <p:spPr>
          <a:xfrm>
            <a:off x="1873793" y="871286"/>
            <a:ext cx="3721450" cy="3797901"/>
          </a:xfrm>
          <a:prstGeom prst="rect">
            <a:avLst/>
          </a:prstGeom>
          <a:solidFill>
            <a:srgbClr val="E9EDF1"/>
          </a:solidFill>
          <a:ln w="25400" cap="flat" cmpd="sng">
            <a:solidFill>
              <a:srgbClr val="6F7C8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" name="Google Shape;68;p15">
            <a:extLst>
              <a:ext uri="{FF2B5EF4-FFF2-40B4-BE49-F238E27FC236}">
                <a16:creationId xmlns:a16="http://schemas.microsoft.com/office/drawing/2014/main" id="{55BEFA5C-823C-991F-9B88-B9715ECB3B6A}"/>
              </a:ext>
            </a:extLst>
          </p:cNvPr>
          <p:cNvCxnSpPr>
            <a:cxnSpLocks/>
            <a:stCxn id="64" idx="1"/>
          </p:cNvCxnSpPr>
          <p:nvPr/>
        </p:nvCxnSpPr>
        <p:spPr>
          <a:xfrm rot="10800000" flipV="1">
            <a:off x="1686205" y="1682333"/>
            <a:ext cx="322500" cy="983265"/>
          </a:xfrm>
          <a:prstGeom prst="bentConnector2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" name="Google Shape;69;p15">
            <a:extLst>
              <a:ext uri="{FF2B5EF4-FFF2-40B4-BE49-F238E27FC236}">
                <a16:creationId xmlns:a16="http://schemas.microsoft.com/office/drawing/2014/main" id="{5982655F-5B14-D0F5-8639-6751EFBE8F7A}"/>
              </a:ext>
            </a:extLst>
          </p:cNvPr>
          <p:cNvCxnSpPr/>
          <p:nvPr/>
        </p:nvCxnSpPr>
        <p:spPr>
          <a:xfrm>
            <a:off x="1516976" y="2637561"/>
            <a:ext cx="149250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70;p15">
            <a:extLst>
              <a:ext uri="{FF2B5EF4-FFF2-40B4-BE49-F238E27FC236}">
                <a16:creationId xmlns:a16="http://schemas.microsoft.com/office/drawing/2014/main" id="{81E44BD3-E4B8-B5C1-F9F4-1FFA49AF878E}"/>
              </a:ext>
            </a:extLst>
          </p:cNvPr>
          <p:cNvSpPr/>
          <p:nvPr/>
        </p:nvSpPr>
        <p:spPr>
          <a:xfrm>
            <a:off x="662861" y="1121430"/>
            <a:ext cx="538609" cy="1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sz="1050" b="1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15">
            <a:extLst>
              <a:ext uri="{FF2B5EF4-FFF2-40B4-BE49-F238E27FC236}">
                <a16:creationId xmlns:a16="http://schemas.microsoft.com/office/drawing/2014/main" id="{6F6EED73-44B3-5ED8-F469-C03F6F721A31}"/>
              </a:ext>
            </a:extLst>
          </p:cNvPr>
          <p:cNvCxnSpPr/>
          <p:nvPr/>
        </p:nvCxnSpPr>
        <p:spPr>
          <a:xfrm>
            <a:off x="1666226" y="2640200"/>
            <a:ext cx="358933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3" name="Google Shape;73;p15">
            <a:extLst>
              <a:ext uri="{FF2B5EF4-FFF2-40B4-BE49-F238E27FC236}">
                <a16:creationId xmlns:a16="http://schemas.microsoft.com/office/drawing/2014/main" id="{FCD18BE8-E7B8-55B1-3AC8-68AE28F083FA}"/>
              </a:ext>
            </a:extLst>
          </p:cNvPr>
          <p:cNvGrpSpPr/>
          <p:nvPr/>
        </p:nvGrpSpPr>
        <p:grpSpPr>
          <a:xfrm>
            <a:off x="2008705" y="1475465"/>
            <a:ext cx="3338064" cy="2332375"/>
            <a:chOff x="1988549" y="1871878"/>
            <a:chExt cx="3338064" cy="3196821"/>
          </a:xfrm>
        </p:grpSpPr>
        <p:sp>
          <p:nvSpPr>
            <p:cNvPr id="64" name="Google Shape;64;p15">
              <a:extLst>
                <a:ext uri="{FF2B5EF4-FFF2-40B4-BE49-F238E27FC236}">
                  <a16:creationId xmlns:a16="http://schemas.microsoft.com/office/drawing/2014/main" id="{F8488DDB-4C91-71CE-5596-212C292EC44A}"/>
                </a:ext>
              </a:extLst>
            </p:cNvPr>
            <p:cNvSpPr txBox="1"/>
            <p:nvPr/>
          </p:nvSpPr>
          <p:spPr>
            <a:xfrm>
              <a:off x="1988549" y="1871878"/>
              <a:ext cx="1150091" cy="567081"/>
            </a:xfrm>
            <a:prstGeom prst="rect">
              <a:avLst/>
            </a:prstGeom>
            <a:solidFill>
              <a:srgbClr val="00C09D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>
                <a:buSzPts val="1000"/>
              </a:pPr>
              <a:r>
                <a:rPr lang="en-US" sz="900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Reducing ore crusher cost (20%)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9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>
              <a:extLst>
                <a:ext uri="{FF2B5EF4-FFF2-40B4-BE49-F238E27FC236}">
                  <a16:creationId xmlns:a16="http://schemas.microsoft.com/office/drawing/2014/main" id="{B1C69A28-601F-C68D-53F3-FDEF4BB1C040}"/>
                </a:ext>
              </a:extLst>
            </p:cNvPr>
            <p:cNvSpPr txBox="1"/>
            <p:nvPr/>
          </p:nvSpPr>
          <p:spPr>
            <a:xfrm>
              <a:off x="2042248" y="4584077"/>
              <a:ext cx="1150091" cy="483356"/>
            </a:xfrm>
            <a:prstGeom prst="rect">
              <a:avLst/>
            </a:prstGeom>
            <a:solidFill>
              <a:srgbClr val="00C09D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Competition Market</a:t>
              </a:r>
              <a:endParaRPr lang="en-US" sz="120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>
              <a:extLst>
                <a:ext uri="{FF2B5EF4-FFF2-40B4-BE49-F238E27FC236}">
                  <a16:creationId xmlns:a16="http://schemas.microsoft.com/office/drawing/2014/main" id="{B0F9A430-CC79-AF40-FEAE-69D7118C8B63}"/>
                </a:ext>
              </a:extLst>
            </p:cNvPr>
            <p:cNvSpPr txBox="1"/>
            <p:nvPr/>
          </p:nvSpPr>
          <p:spPr>
            <a:xfrm>
              <a:off x="4168148" y="4584077"/>
              <a:ext cx="1158465" cy="484622"/>
            </a:xfrm>
            <a:prstGeom prst="rect">
              <a:avLst/>
            </a:prstGeom>
            <a:solidFill>
              <a:srgbClr val="00C09D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See  Page 4</a:t>
              </a:r>
              <a:endParaRPr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8" name="Google Shape;78;p15">
              <a:extLst>
                <a:ext uri="{FF2B5EF4-FFF2-40B4-BE49-F238E27FC236}">
                  <a16:creationId xmlns:a16="http://schemas.microsoft.com/office/drawing/2014/main" id="{E249F0C8-51D9-3C10-E691-F426262BC919}"/>
                </a:ext>
              </a:extLst>
            </p:cNvPr>
            <p:cNvCxnSpPr>
              <a:cxnSpLocks/>
              <a:endCxn id="81" idx="3"/>
            </p:cNvCxnSpPr>
            <p:nvPr/>
          </p:nvCxnSpPr>
          <p:spPr>
            <a:xfrm rot="10800000">
              <a:off x="3175251" y="3502478"/>
              <a:ext cx="951969" cy="632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" name="Google Shape;80;p15">
              <a:extLst>
                <a:ext uri="{FF2B5EF4-FFF2-40B4-BE49-F238E27FC236}">
                  <a16:creationId xmlns:a16="http://schemas.microsoft.com/office/drawing/2014/main" id="{826F7E20-7A19-2485-B370-F10874074F97}"/>
                </a:ext>
              </a:extLst>
            </p:cNvPr>
            <p:cNvCxnSpPr>
              <a:cxnSpLocks/>
            </p:cNvCxnSpPr>
            <p:nvPr/>
          </p:nvCxnSpPr>
          <p:spPr>
            <a:xfrm>
              <a:off x="3192339" y="4824360"/>
              <a:ext cx="988861" cy="0"/>
            </a:xfrm>
            <a:prstGeom prst="straightConnector1">
              <a:avLst/>
            </a:prstGeom>
            <a:noFill/>
            <a:ln w="1905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1" name="Google Shape;81;p15">
              <a:extLst>
                <a:ext uri="{FF2B5EF4-FFF2-40B4-BE49-F238E27FC236}">
                  <a16:creationId xmlns:a16="http://schemas.microsoft.com/office/drawing/2014/main" id="{E790463F-EA1D-9E87-3663-3477E0CD7A00}"/>
                </a:ext>
              </a:extLst>
            </p:cNvPr>
            <p:cNvSpPr txBox="1"/>
            <p:nvPr/>
          </p:nvSpPr>
          <p:spPr>
            <a:xfrm>
              <a:off x="2025159" y="3244714"/>
              <a:ext cx="1150091" cy="515525"/>
            </a:xfrm>
            <a:prstGeom prst="rect">
              <a:avLst/>
            </a:prstGeom>
            <a:solidFill>
              <a:srgbClr val="36BA9B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dirty="0" err="1">
                  <a:solidFill>
                    <a:schemeClr val="tx1"/>
                  </a:solidFill>
                </a:rPr>
                <a:t>Maintenace</a:t>
              </a:r>
              <a:r>
                <a:rPr lang="en-US" sz="900" b="1" dirty="0">
                  <a:solidFill>
                    <a:schemeClr val="tx1"/>
                  </a:solidFill>
                </a:rPr>
                <a:t> Production</a:t>
              </a:r>
              <a:endParaRPr lang="en-US" sz="9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15">
            <a:extLst>
              <a:ext uri="{FF2B5EF4-FFF2-40B4-BE49-F238E27FC236}">
                <a16:creationId xmlns:a16="http://schemas.microsoft.com/office/drawing/2014/main" id="{F504BC9D-E231-EF52-0513-C0A9C16D2F08}"/>
              </a:ext>
            </a:extLst>
          </p:cNvPr>
          <p:cNvSpPr/>
          <p:nvPr/>
        </p:nvSpPr>
        <p:spPr>
          <a:xfrm>
            <a:off x="2345123" y="550563"/>
            <a:ext cx="419987" cy="1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sz="1050" b="1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5">
            <a:extLst>
              <a:ext uri="{FF2B5EF4-FFF2-40B4-BE49-F238E27FC236}">
                <a16:creationId xmlns:a16="http://schemas.microsoft.com/office/drawing/2014/main" id="{F7A95D4B-9E88-DB36-6597-BB946064540F}"/>
              </a:ext>
            </a:extLst>
          </p:cNvPr>
          <p:cNvSpPr/>
          <p:nvPr/>
        </p:nvSpPr>
        <p:spPr>
          <a:xfrm>
            <a:off x="4181200" y="550562"/>
            <a:ext cx="718145" cy="1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Sub-Issues</a:t>
            </a:r>
            <a:endParaRPr sz="1050" b="1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p15">
            <a:extLst>
              <a:ext uri="{FF2B5EF4-FFF2-40B4-BE49-F238E27FC236}">
                <a16:creationId xmlns:a16="http://schemas.microsoft.com/office/drawing/2014/main" id="{D5F23821-C363-7DFC-7B86-8BA62AFBFB31}"/>
              </a:ext>
            </a:extLst>
          </p:cNvPr>
          <p:cNvCxnSpPr>
            <a:cxnSpLocks/>
            <a:stCxn id="74" idx="2"/>
          </p:cNvCxnSpPr>
          <p:nvPr/>
        </p:nvCxnSpPr>
        <p:spPr>
          <a:xfrm flipH="1">
            <a:off x="2637449" y="3806917"/>
            <a:ext cx="1" cy="952683"/>
          </a:xfrm>
          <a:prstGeom prst="straightConnector1">
            <a:avLst/>
          </a:prstGeom>
          <a:solidFill>
            <a:srgbClr val="E9EDF1"/>
          </a:solidFill>
          <a:ln w="25400" cap="flat" cmpd="sng">
            <a:solidFill>
              <a:srgbClr val="6F7C8A"/>
            </a:solidFill>
            <a:prstDash val="dash"/>
            <a:round/>
            <a:headEnd type="oval" w="med" len="med"/>
            <a:tailEnd type="none" w="sm" len="sm"/>
          </a:ln>
        </p:spPr>
      </p:cxnSp>
      <p:sp>
        <p:nvSpPr>
          <p:cNvPr id="86" name="Google Shape;86;p15">
            <a:extLst>
              <a:ext uri="{FF2B5EF4-FFF2-40B4-BE49-F238E27FC236}">
                <a16:creationId xmlns:a16="http://schemas.microsoft.com/office/drawing/2014/main" id="{3694DB69-E668-D0CE-6D5F-B5669C31BCF9}"/>
              </a:ext>
            </a:extLst>
          </p:cNvPr>
          <p:cNvSpPr/>
          <p:nvPr/>
        </p:nvSpPr>
        <p:spPr>
          <a:xfrm>
            <a:off x="6123928" y="687789"/>
            <a:ext cx="2589550" cy="247181"/>
          </a:xfrm>
          <a:prstGeom prst="rect">
            <a:avLst/>
          </a:prstGeom>
          <a:solidFill>
            <a:srgbClr val="00C09D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be Mutually Exclusive….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>
            <a:extLst>
              <a:ext uri="{FF2B5EF4-FFF2-40B4-BE49-F238E27FC236}">
                <a16:creationId xmlns:a16="http://schemas.microsoft.com/office/drawing/2014/main" id="{5C9A8860-F5D0-E8C2-A3DC-49F5FE32BD2E}"/>
              </a:ext>
            </a:extLst>
          </p:cNvPr>
          <p:cNvSpPr txBox="1"/>
          <p:nvPr/>
        </p:nvSpPr>
        <p:spPr>
          <a:xfrm>
            <a:off x="6057243" y="1067145"/>
            <a:ext cx="2686731" cy="8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..is to ensure that for each </a:t>
            </a:r>
            <a:b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sub-issue listed, they are independent of one another and have no overlap.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5">
            <a:extLst>
              <a:ext uri="{FF2B5EF4-FFF2-40B4-BE49-F238E27FC236}">
                <a16:creationId xmlns:a16="http://schemas.microsoft.com/office/drawing/2014/main" id="{262FB87F-6C01-216E-26C9-A579EC3DEFB7}"/>
              </a:ext>
            </a:extLst>
          </p:cNvPr>
          <p:cNvSpPr/>
          <p:nvPr/>
        </p:nvSpPr>
        <p:spPr>
          <a:xfrm>
            <a:off x="6125133" y="1944308"/>
            <a:ext cx="2589550" cy="247181"/>
          </a:xfrm>
          <a:prstGeom prst="rect">
            <a:avLst/>
          </a:prstGeom>
          <a:solidFill>
            <a:srgbClr val="00C09D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be Collectively Exhaustive..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5">
            <a:extLst>
              <a:ext uri="{FF2B5EF4-FFF2-40B4-BE49-F238E27FC236}">
                <a16:creationId xmlns:a16="http://schemas.microsoft.com/office/drawing/2014/main" id="{9C81D977-8051-0E1A-74B8-BC7DC30F83B1}"/>
              </a:ext>
            </a:extLst>
          </p:cNvPr>
          <p:cNvSpPr txBox="1"/>
          <p:nvPr/>
        </p:nvSpPr>
        <p:spPr>
          <a:xfrm>
            <a:off x="6057242" y="2282233"/>
            <a:ext cx="2686731" cy="1361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..is to ensure that for each </a:t>
            </a:r>
            <a:b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issue listed, they help answer the question of fully describe the idea in an ‘exhaustive’ manner where potential avenues are fleshed out and explored if feasible.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15">
            <a:extLst>
              <a:ext uri="{FF2B5EF4-FFF2-40B4-BE49-F238E27FC236}">
                <a16:creationId xmlns:a16="http://schemas.microsoft.com/office/drawing/2014/main" id="{73B017D1-4090-34CF-6C9F-BBC9BA4C0E11}"/>
              </a:ext>
            </a:extLst>
          </p:cNvPr>
          <p:cNvCxnSpPr>
            <a:cxnSpLocks/>
            <a:stCxn id="74" idx="1"/>
          </p:cNvCxnSpPr>
          <p:nvPr/>
        </p:nvCxnSpPr>
        <p:spPr>
          <a:xfrm rot="10800000">
            <a:off x="1687104" y="2613513"/>
            <a:ext cx="375300" cy="1017078"/>
          </a:xfrm>
          <a:prstGeom prst="bentConnector2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93;p15">
            <a:extLst>
              <a:ext uri="{FF2B5EF4-FFF2-40B4-BE49-F238E27FC236}">
                <a16:creationId xmlns:a16="http://schemas.microsoft.com/office/drawing/2014/main" id="{7E6742AB-2701-F33E-7C78-E112EFBF3B02}"/>
              </a:ext>
            </a:extLst>
          </p:cNvPr>
          <p:cNvSpPr txBox="1"/>
          <p:nvPr/>
        </p:nvSpPr>
        <p:spPr>
          <a:xfrm>
            <a:off x="4168500" y="1475465"/>
            <a:ext cx="1158465" cy="363467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See Page 2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15">
            <a:extLst>
              <a:ext uri="{FF2B5EF4-FFF2-40B4-BE49-F238E27FC236}">
                <a16:creationId xmlns:a16="http://schemas.microsoft.com/office/drawing/2014/main" id="{6891E779-E4FD-B896-947C-7C2DC165912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51649" y="1657197"/>
            <a:ext cx="1000261" cy="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81;p15">
            <a:extLst>
              <a:ext uri="{FF2B5EF4-FFF2-40B4-BE49-F238E27FC236}">
                <a16:creationId xmlns:a16="http://schemas.microsoft.com/office/drawing/2014/main" id="{FA211E24-2863-0B8F-063B-87933051D03E}"/>
              </a:ext>
            </a:extLst>
          </p:cNvPr>
          <p:cNvSpPr txBox="1"/>
          <p:nvPr/>
        </p:nvSpPr>
        <p:spPr>
          <a:xfrm>
            <a:off x="4167990" y="2471018"/>
            <a:ext cx="1150091" cy="376123"/>
          </a:xfrm>
          <a:prstGeom prst="rect">
            <a:avLst/>
          </a:prstGeom>
          <a:solidFill>
            <a:srgbClr val="36BA9B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900" dirty="0">
                <a:solidFill>
                  <a:schemeClr val="lt1"/>
                </a:solidFill>
              </a:rPr>
              <a:t>See Page 3</a:t>
            </a:r>
            <a:endParaRPr lang="en-US"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9958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65049D80-BA6D-F823-7643-51D7DCABA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>
            <a:extLst>
              <a:ext uri="{FF2B5EF4-FFF2-40B4-BE49-F238E27FC236}">
                <a16:creationId xmlns:a16="http://schemas.microsoft.com/office/drawing/2014/main" id="{3623C10A-7060-DD1C-B1ED-DC6416F5E1C8}"/>
              </a:ext>
            </a:extLst>
          </p:cNvPr>
          <p:cNvSpPr/>
          <p:nvPr/>
        </p:nvSpPr>
        <p:spPr>
          <a:xfrm>
            <a:off x="171451" y="532067"/>
            <a:ext cx="8618537" cy="415726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3275" tIns="46625" rIns="93275" bIns="466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">
            <a:extLst>
              <a:ext uri="{FF2B5EF4-FFF2-40B4-BE49-F238E27FC236}">
                <a16:creationId xmlns:a16="http://schemas.microsoft.com/office/drawing/2014/main" id="{0CAC46C1-B944-B0B4-DAF4-6C85D77018BF}"/>
              </a:ext>
            </a:extLst>
          </p:cNvPr>
          <p:cNvSpPr/>
          <p:nvPr/>
        </p:nvSpPr>
        <p:spPr>
          <a:xfrm>
            <a:off x="240330" y="1280825"/>
            <a:ext cx="1257305" cy="2981975"/>
          </a:xfrm>
          <a:prstGeom prst="rect">
            <a:avLst/>
          </a:prstGeom>
          <a:solidFill>
            <a:srgbClr val="F2F2F2"/>
          </a:solidFill>
          <a:ln w="25400" cap="flat" cmpd="sng">
            <a:solidFill>
              <a:srgbClr val="6F7C8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>
            <a:extLst>
              <a:ext uri="{FF2B5EF4-FFF2-40B4-BE49-F238E27FC236}">
                <a16:creationId xmlns:a16="http://schemas.microsoft.com/office/drawing/2014/main" id="{D039D190-33E4-9DC6-F16E-F08368607D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945" y="176147"/>
            <a:ext cx="8794113" cy="223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Monaco Mining - Issue Tree </a:t>
            </a:r>
            <a:endParaRPr dirty="0"/>
          </a:p>
        </p:txBody>
      </p:sp>
      <p:cxnSp>
        <p:nvCxnSpPr>
          <p:cNvPr id="63" name="Google Shape;63;p15">
            <a:extLst>
              <a:ext uri="{FF2B5EF4-FFF2-40B4-BE49-F238E27FC236}">
                <a16:creationId xmlns:a16="http://schemas.microsoft.com/office/drawing/2014/main" id="{A0ACE1A3-A16E-F0B2-8F70-2BFD4132BD7E}"/>
              </a:ext>
            </a:extLst>
          </p:cNvPr>
          <p:cNvCxnSpPr>
            <a:cxnSpLocks/>
            <a:stCxn id="64" idx="1"/>
          </p:cNvCxnSpPr>
          <p:nvPr/>
        </p:nvCxnSpPr>
        <p:spPr>
          <a:xfrm rot="10800000" flipV="1">
            <a:off x="1595463" y="1382681"/>
            <a:ext cx="162760" cy="1063527"/>
          </a:xfrm>
          <a:prstGeom prst="bentConnector2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15">
            <a:extLst>
              <a:ext uri="{FF2B5EF4-FFF2-40B4-BE49-F238E27FC236}">
                <a16:creationId xmlns:a16="http://schemas.microsoft.com/office/drawing/2014/main" id="{6900F700-4AA5-5470-49D9-FE69E9FC4F35}"/>
              </a:ext>
            </a:extLst>
          </p:cNvPr>
          <p:cNvSpPr txBox="1"/>
          <p:nvPr/>
        </p:nvSpPr>
        <p:spPr>
          <a:xfrm>
            <a:off x="293976" y="2019256"/>
            <a:ext cx="1158465" cy="1234866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>
              <a:buSzPts val="1000"/>
            </a:pPr>
            <a:r>
              <a:rPr lang="en-US" sz="10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Reducing ore crusher cost (20%)</a:t>
            </a:r>
          </a:p>
        </p:txBody>
      </p:sp>
      <p:sp>
        <p:nvSpPr>
          <p:cNvPr id="66" name="Google Shape;66;p15">
            <a:extLst>
              <a:ext uri="{FF2B5EF4-FFF2-40B4-BE49-F238E27FC236}">
                <a16:creationId xmlns:a16="http://schemas.microsoft.com/office/drawing/2014/main" id="{4B3C8802-E4A1-FB1B-E80F-4A65A695C811}"/>
              </a:ext>
            </a:extLst>
          </p:cNvPr>
          <p:cNvSpPr/>
          <p:nvPr/>
        </p:nvSpPr>
        <p:spPr>
          <a:xfrm>
            <a:off x="171451" y="13097"/>
            <a:ext cx="2593659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1069C8A9-7B9D-51B8-3D6E-6F8FF506306C}"/>
              </a:ext>
            </a:extLst>
          </p:cNvPr>
          <p:cNvSpPr/>
          <p:nvPr/>
        </p:nvSpPr>
        <p:spPr>
          <a:xfrm>
            <a:off x="1680246" y="704786"/>
            <a:ext cx="4367172" cy="3733927"/>
          </a:xfrm>
          <a:prstGeom prst="rect">
            <a:avLst/>
          </a:prstGeom>
          <a:solidFill>
            <a:srgbClr val="E9EDF1"/>
          </a:solidFill>
          <a:ln w="25400" cap="flat" cmpd="sng">
            <a:solidFill>
              <a:srgbClr val="6F7C8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" name="Google Shape;68;p15">
            <a:extLst>
              <a:ext uri="{FF2B5EF4-FFF2-40B4-BE49-F238E27FC236}">
                <a16:creationId xmlns:a16="http://schemas.microsoft.com/office/drawing/2014/main" id="{51C61A53-E447-EE00-3122-FEA6C33F7D95}"/>
              </a:ext>
            </a:extLst>
          </p:cNvPr>
          <p:cNvCxnSpPr>
            <a:cxnSpLocks/>
            <a:stCxn id="64" idx="1"/>
          </p:cNvCxnSpPr>
          <p:nvPr/>
        </p:nvCxnSpPr>
        <p:spPr>
          <a:xfrm rot="10800000" flipV="1">
            <a:off x="1582419" y="1382682"/>
            <a:ext cx="175804" cy="1266952"/>
          </a:xfrm>
          <a:prstGeom prst="bentConnector2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" name="Google Shape;69;p15">
            <a:extLst>
              <a:ext uri="{FF2B5EF4-FFF2-40B4-BE49-F238E27FC236}">
                <a16:creationId xmlns:a16="http://schemas.microsoft.com/office/drawing/2014/main" id="{66E5DA41-A3CC-EFCC-19DE-07101515609B}"/>
              </a:ext>
            </a:extLst>
          </p:cNvPr>
          <p:cNvCxnSpPr/>
          <p:nvPr/>
        </p:nvCxnSpPr>
        <p:spPr>
          <a:xfrm>
            <a:off x="1516976" y="2637561"/>
            <a:ext cx="149250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70;p15">
            <a:extLst>
              <a:ext uri="{FF2B5EF4-FFF2-40B4-BE49-F238E27FC236}">
                <a16:creationId xmlns:a16="http://schemas.microsoft.com/office/drawing/2014/main" id="{F24389B9-B9AB-B8AF-2B80-71A409796DAE}"/>
              </a:ext>
            </a:extLst>
          </p:cNvPr>
          <p:cNvSpPr/>
          <p:nvPr/>
        </p:nvSpPr>
        <p:spPr>
          <a:xfrm>
            <a:off x="662861" y="1121430"/>
            <a:ext cx="538609" cy="1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sz="1050" b="1" i="0" u="none" strike="noStrike" cap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15">
            <a:extLst>
              <a:ext uri="{FF2B5EF4-FFF2-40B4-BE49-F238E27FC236}">
                <a16:creationId xmlns:a16="http://schemas.microsoft.com/office/drawing/2014/main" id="{E67E2839-0F88-AA80-3901-7B1B45FD558E}"/>
              </a:ext>
            </a:extLst>
          </p:cNvPr>
          <p:cNvCxnSpPr/>
          <p:nvPr/>
        </p:nvCxnSpPr>
        <p:spPr>
          <a:xfrm>
            <a:off x="1666226" y="2640200"/>
            <a:ext cx="358933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3" name="Google Shape;73;p15">
            <a:extLst>
              <a:ext uri="{FF2B5EF4-FFF2-40B4-BE49-F238E27FC236}">
                <a16:creationId xmlns:a16="http://schemas.microsoft.com/office/drawing/2014/main" id="{F0EF114B-7033-E5F3-7942-6DDE96E17EDB}"/>
              </a:ext>
            </a:extLst>
          </p:cNvPr>
          <p:cNvGrpSpPr/>
          <p:nvPr/>
        </p:nvGrpSpPr>
        <p:grpSpPr>
          <a:xfrm>
            <a:off x="1758223" y="1149015"/>
            <a:ext cx="4195297" cy="3140040"/>
            <a:chOff x="1828013" y="1504543"/>
            <a:chExt cx="4195297" cy="4186729"/>
          </a:xfrm>
        </p:grpSpPr>
        <p:sp>
          <p:nvSpPr>
            <p:cNvPr id="64" name="Google Shape;64;p15">
              <a:extLst>
                <a:ext uri="{FF2B5EF4-FFF2-40B4-BE49-F238E27FC236}">
                  <a16:creationId xmlns:a16="http://schemas.microsoft.com/office/drawing/2014/main" id="{ADF38EE3-76EF-6A89-ECE8-9D00D4C75D52}"/>
                </a:ext>
              </a:extLst>
            </p:cNvPr>
            <p:cNvSpPr txBox="1"/>
            <p:nvPr/>
          </p:nvSpPr>
          <p:spPr>
            <a:xfrm>
              <a:off x="1828013" y="1504543"/>
              <a:ext cx="1309232" cy="623113"/>
            </a:xfrm>
            <a:prstGeom prst="rect">
              <a:avLst/>
            </a:prstGeom>
            <a:solidFill>
              <a:srgbClr val="00C09D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>
                <a:buSzPts val="1000"/>
              </a:pPr>
              <a:r>
                <a:rPr lang="en-US" sz="900" b="1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Preventive Maintenance optimization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3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>
              <a:extLst>
                <a:ext uri="{FF2B5EF4-FFF2-40B4-BE49-F238E27FC236}">
                  <a16:creationId xmlns:a16="http://schemas.microsoft.com/office/drawing/2014/main" id="{ED0049AE-96EE-0464-01A2-D863F97BCD2B}"/>
                </a:ext>
              </a:extLst>
            </p:cNvPr>
            <p:cNvSpPr txBox="1"/>
            <p:nvPr/>
          </p:nvSpPr>
          <p:spPr>
            <a:xfrm>
              <a:off x="1876872" y="4804579"/>
              <a:ext cx="1150091" cy="615875"/>
            </a:xfrm>
            <a:prstGeom prst="rect">
              <a:avLst/>
            </a:prstGeom>
            <a:solidFill>
              <a:srgbClr val="00C09D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1" dirty="0">
                  <a:solidFill>
                    <a:schemeClr val="tx1"/>
                  </a:solidFill>
                </a:rPr>
                <a:t>Labor and Workforce Costs</a:t>
              </a:r>
              <a:endParaRPr sz="105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>
              <a:extLst>
                <a:ext uri="{FF2B5EF4-FFF2-40B4-BE49-F238E27FC236}">
                  <a16:creationId xmlns:a16="http://schemas.microsoft.com/office/drawing/2014/main" id="{92C74FE5-E6B8-5888-DBB0-59001943D892}"/>
                </a:ext>
              </a:extLst>
            </p:cNvPr>
            <p:cNvSpPr txBox="1"/>
            <p:nvPr/>
          </p:nvSpPr>
          <p:spPr>
            <a:xfrm>
              <a:off x="3835296" y="4433161"/>
              <a:ext cx="2162692" cy="597739"/>
            </a:xfrm>
            <a:prstGeom prst="rect">
              <a:avLst/>
            </a:prstGeom>
            <a:solidFill>
              <a:srgbClr val="00C09D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800" b="1" dirty="0"/>
                <a:t>Train existing staff to handle more complex repairs in-house, reducing reliance on external contractors.</a:t>
              </a:r>
              <a:endParaRPr sz="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>
              <a:extLst>
                <a:ext uri="{FF2B5EF4-FFF2-40B4-BE49-F238E27FC236}">
                  <a16:creationId xmlns:a16="http://schemas.microsoft.com/office/drawing/2014/main" id="{49116FA2-B303-2BD5-78A4-8F30D0D06EA5}"/>
                </a:ext>
              </a:extLst>
            </p:cNvPr>
            <p:cNvSpPr txBox="1"/>
            <p:nvPr/>
          </p:nvSpPr>
          <p:spPr>
            <a:xfrm>
              <a:off x="3846747" y="5216619"/>
              <a:ext cx="2176563" cy="474653"/>
            </a:xfrm>
            <a:prstGeom prst="rect">
              <a:avLst/>
            </a:prstGeom>
            <a:solidFill>
              <a:srgbClr val="00C09D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800" b="1" dirty="0"/>
                <a:t>Minimize overtime and optimize workforce allocation</a:t>
              </a:r>
              <a:endParaRPr sz="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8" name="Google Shape;78;p15">
              <a:extLst>
                <a:ext uri="{FF2B5EF4-FFF2-40B4-BE49-F238E27FC236}">
                  <a16:creationId xmlns:a16="http://schemas.microsoft.com/office/drawing/2014/main" id="{9DCE805A-E315-F5CD-D966-1A20822DC3C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033881" y="4696899"/>
              <a:ext cx="791648" cy="406182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" name="Google Shape;79;p15">
              <a:extLst>
                <a:ext uri="{FF2B5EF4-FFF2-40B4-BE49-F238E27FC236}">
                  <a16:creationId xmlns:a16="http://schemas.microsoft.com/office/drawing/2014/main" id="{01699DE2-D972-462B-2098-7D25C17474AE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rot="10800000" flipV="1">
              <a:off x="2972777" y="3023424"/>
              <a:ext cx="860099" cy="461417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1" name="Google Shape;81;p15">
              <a:extLst>
                <a:ext uri="{FF2B5EF4-FFF2-40B4-BE49-F238E27FC236}">
                  <a16:creationId xmlns:a16="http://schemas.microsoft.com/office/drawing/2014/main" id="{C8DE91AA-F85C-2633-C1BC-E0031C22C9B1}"/>
                </a:ext>
              </a:extLst>
            </p:cNvPr>
            <p:cNvSpPr txBox="1"/>
            <p:nvPr/>
          </p:nvSpPr>
          <p:spPr>
            <a:xfrm>
              <a:off x="1859783" y="3244715"/>
              <a:ext cx="1150091" cy="484621"/>
            </a:xfrm>
            <a:prstGeom prst="rect">
              <a:avLst/>
            </a:prstGeom>
            <a:solidFill>
              <a:srgbClr val="36BA9B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900" b="1" dirty="0">
                  <a:solidFill>
                    <a:schemeClr val="tx1"/>
                  </a:solidFill>
                </a:rPr>
                <a:t>Supplier and Parts</a:t>
              </a:r>
              <a:endParaRPr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15">
            <a:extLst>
              <a:ext uri="{FF2B5EF4-FFF2-40B4-BE49-F238E27FC236}">
                <a16:creationId xmlns:a16="http://schemas.microsoft.com/office/drawing/2014/main" id="{39FA95F7-BA92-15CE-C4B3-88F98561545A}"/>
              </a:ext>
            </a:extLst>
          </p:cNvPr>
          <p:cNvSpPr/>
          <p:nvPr/>
        </p:nvSpPr>
        <p:spPr>
          <a:xfrm>
            <a:off x="2345123" y="550563"/>
            <a:ext cx="419987" cy="1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sz="1050" b="1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5">
            <a:extLst>
              <a:ext uri="{FF2B5EF4-FFF2-40B4-BE49-F238E27FC236}">
                <a16:creationId xmlns:a16="http://schemas.microsoft.com/office/drawing/2014/main" id="{2795F37F-0C54-0D98-0B26-FB1FDA948E27}"/>
              </a:ext>
            </a:extLst>
          </p:cNvPr>
          <p:cNvSpPr/>
          <p:nvPr/>
        </p:nvSpPr>
        <p:spPr>
          <a:xfrm>
            <a:off x="4181200" y="550562"/>
            <a:ext cx="718145" cy="1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Sub-Issues</a:t>
            </a:r>
            <a:endParaRPr sz="1050" b="1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p15">
            <a:extLst>
              <a:ext uri="{FF2B5EF4-FFF2-40B4-BE49-F238E27FC236}">
                <a16:creationId xmlns:a16="http://schemas.microsoft.com/office/drawing/2014/main" id="{C26B0395-42EF-8B1A-1D17-DD09B5E1142A}"/>
              </a:ext>
            </a:extLst>
          </p:cNvPr>
          <p:cNvCxnSpPr/>
          <p:nvPr/>
        </p:nvCxnSpPr>
        <p:spPr>
          <a:xfrm>
            <a:off x="2600204" y="3899965"/>
            <a:ext cx="17089" cy="868417"/>
          </a:xfrm>
          <a:prstGeom prst="straightConnector1">
            <a:avLst/>
          </a:prstGeom>
          <a:solidFill>
            <a:srgbClr val="E9EDF1"/>
          </a:solidFill>
          <a:ln w="25400" cap="flat" cmpd="sng">
            <a:solidFill>
              <a:srgbClr val="6F7C8A"/>
            </a:solidFill>
            <a:prstDash val="dash"/>
            <a:round/>
            <a:headEnd type="oval" w="med" len="med"/>
            <a:tailEnd type="none" w="sm" len="sm"/>
          </a:ln>
        </p:spPr>
      </p:cxnSp>
      <p:sp>
        <p:nvSpPr>
          <p:cNvPr id="86" name="Google Shape;86;p15">
            <a:extLst>
              <a:ext uri="{FF2B5EF4-FFF2-40B4-BE49-F238E27FC236}">
                <a16:creationId xmlns:a16="http://schemas.microsoft.com/office/drawing/2014/main" id="{F1ADF765-E164-95E0-6194-F824446077DE}"/>
              </a:ext>
            </a:extLst>
          </p:cNvPr>
          <p:cNvSpPr/>
          <p:nvPr/>
        </p:nvSpPr>
        <p:spPr>
          <a:xfrm>
            <a:off x="6123928" y="687789"/>
            <a:ext cx="2589550" cy="247181"/>
          </a:xfrm>
          <a:prstGeom prst="rect">
            <a:avLst/>
          </a:prstGeom>
          <a:solidFill>
            <a:srgbClr val="00C09D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be Mutually Exclusive….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>
            <a:extLst>
              <a:ext uri="{FF2B5EF4-FFF2-40B4-BE49-F238E27FC236}">
                <a16:creationId xmlns:a16="http://schemas.microsoft.com/office/drawing/2014/main" id="{A27C412B-EA9F-1A93-7AAB-560A81AD8DFD}"/>
              </a:ext>
            </a:extLst>
          </p:cNvPr>
          <p:cNvSpPr txBox="1"/>
          <p:nvPr/>
        </p:nvSpPr>
        <p:spPr>
          <a:xfrm>
            <a:off x="6057243" y="1067145"/>
            <a:ext cx="2686731" cy="8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..is to ensure that for each </a:t>
            </a:r>
            <a:b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sub-issue listed, they are independent of one another and have no overlap.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5">
            <a:extLst>
              <a:ext uri="{FF2B5EF4-FFF2-40B4-BE49-F238E27FC236}">
                <a16:creationId xmlns:a16="http://schemas.microsoft.com/office/drawing/2014/main" id="{1922CAF6-A6D6-B07A-4D8D-86C7C0BF1B53}"/>
              </a:ext>
            </a:extLst>
          </p:cNvPr>
          <p:cNvSpPr/>
          <p:nvPr/>
        </p:nvSpPr>
        <p:spPr>
          <a:xfrm>
            <a:off x="6125133" y="1944308"/>
            <a:ext cx="2589550" cy="247181"/>
          </a:xfrm>
          <a:prstGeom prst="rect">
            <a:avLst/>
          </a:prstGeom>
          <a:solidFill>
            <a:srgbClr val="00C09D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be Collectively Exhaustive..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5">
            <a:extLst>
              <a:ext uri="{FF2B5EF4-FFF2-40B4-BE49-F238E27FC236}">
                <a16:creationId xmlns:a16="http://schemas.microsoft.com/office/drawing/2014/main" id="{152890F6-713D-FAC4-9D3E-76EB48671396}"/>
              </a:ext>
            </a:extLst>
          </p:cNvPr>
          <p:cNvSpPr txBox="1"/>
          <p:nvPr/>
        </p:nvSpPr>
        <p:spPr>
          <a:xfrm>
            <a:off x="6057242" y="2282233"/>
            <a:ext cx="2686731" cy="1361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..is to ensure that for each </a:t>
            </a:r>
            <a:b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issue listed, they help answer the question of fully describe the idea in an ‘exhaustive’ manner where potential avenues are fleshed out and explored if feasible.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15">
            <a:extLst>
              <a:ext uri="{FF2B5EF4-FFF2-40B4-BE49-F238E27FC236}">
                <a16:creationId xmlns:a16="http://schemas.microsoft.com/office/drawing/2014/main" id="{0D3B95DC-F1ED-A263-2BCA-F64C3E484469}"/>
              </a:ext>
            </a:extLst>
          </p:cNvPr>
          <p:cNvCxnSpPr>
            <a:cxnSpLocks/>
            <a:stCxn id="74" idx="1"/>
            <a:endCxn id="65" idx="3"/>
          </p:cNvCxnSpPr>
          <p:nvPr/>
        </p:nvCxnSpPr>
        <p:spPr>
          <a:xfrm rot="10800000">
            <a:off x="1452442" y="2636690"/>
            <a:ext cx="354641" cy="1218301"/>
          </a:xfrm>
          <a:prstGeom prst="bentConnector3">
            <a:avLst>
              <a:gd name="adj1" fmla="val 60972"/>
            </a:avLst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15">
            <a:extLst>
              <a:ext uri="{FF2B5EF4-FFF2-40B4-BE49-F238E27FC236}">
                <a16:creationId xmlns:a16="http://schemas.microsoft.com/office/drawing/2014/main" id="{CFD88EFA-4C66-B93F-75F7-426A08173DC1}"/>
              </a:ext>
            </a:extLst>
          </p:cNvPr>
          <p:cNvSpPr txBox="1"/>
          <p:nvPr/>
        </p:nvSpPr>
        <p:spPr>
          <a:xfrm>
            <a:off x="3776957" y="766507"/>
            <a:ext cx="2176564" cy="309588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800" b="1" dirty="0">
                <a:solidFill>
                  <a:schemeClr val="tx1"/>
                </a:solidFill>
              </a:rPr>
              <a:t>Implement predictive maintenance technologies</a:t>
            </a:r>
            <a:endParaRPr sz="6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5">
            <a:extLst>
              <a:ext uri="{FF2B5EF4-FFF2-40B4-BE49-F238E27FC236}">
                <a16:creationId xmlns:a16="http://schemas.microsoft.com/office/drawing/2014/main" id="{B56674DE-A12A-EB62-C152-FAE1A93BF3BE}"/>
              </a:ext>
            </a:extLst>
          </p:cNvPr>
          <p:cNvSpPr txBox="1"/>
          <p:nvPr/>
        </p:nvSpPr>
        <p:spPr>
          <a:xfrm>
            <a:off x="3776957" y="1203122"/>
            <a:ext cx="2176564" cy="346303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800" b="1" dirty="0"/>
              <a:t>Streamline maintenance processes to minimize downtime</a:t>
            </a:r>
            <a:endParaRPr sz="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5">
            <a:extLst>
              <a:ext uri="{FF2B5EF4-FFF2-40B4-BE49-F238E27FC236}">
                <a16:creationId xmlns:a16="http://schemas.microsoft.com/office/drawing/2014/main" id="{81760EA9-5E00-7D6D-BD80-4645E77C4E29}"/>
              </a:ext>
            </a:extLst>
          </p:cNvPr>
          <p:cNvSpPr txBox="1"/>
          <p:nvPr/>
        </p:nvSpPr>
        <p:spPr>
          <a:xfrm>
            <a:off x="3776957" y="1684920"/>
            <a:ext cx="2176564" cy="355989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900" dirty="0"/>
              <a:t>Optimize maintenance schedules based on machine wear and usage patterns.</a:t>
            </a:r>
            <a:endParaRPr sz="7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15">
            <a:extLst>
              <a:ext uri="{FF2B5EF4-FFF2-40B4-BE49-F238E27FC236}">
                <a16:creationId xmlns:a16="http://schemas.microsoft.com/office/drawing/2014/main" id="{6C5DBC4A-49E8-268B-6FF5-895029AB127C}"/>
              </a:ext>
            </a:extLst>
          </p:cNvPr>
          <p:cNvCxnSpPr>
            <a:cxnSpLocks/>
            <a:stCxn id="91" idx="1"/>
            <a:endCxn id="64" idx="3"/>
          </p:cNvCxnSpPr>
          <p:nvPr/>
        </p:nvCxnSpPr>
        <p:spPr>
          <a:xfrm rot="10800000" flipV="1">
            <a:off x="3067455" y="921300"/>
            <a:ext cx="709502" cy="46138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95;p15">
            <a:extLst>
              <a:ext uri="{FF2B5EF4-FFF2-40B4-BE49-F238E27FC236}">
                <a16:creationId xmlns:a16="http://schemas.microsoft.com/office/drawing/2014/main" id="{7FE14EB6-0633-48BF-A168-59F699B777B5}"/>
              </a:ext>
            </a:extLst>
          </p:cNvPr>
          <p:cNvCxnSpPr>
            <a:cxnSpLocks/>
            <a:stCxn id="93" idx="1"/>
            <a:endCxn id="64" idx="3"/>
          </p:cNvCxnSpPr>
          <p:nvPr/>
        </p:nvCxnSpPr>
        <p:spPr>
          <a:xfrm rot="10800000">
            <a:off x="3067455" y="1382683"/>
            <a:ext cx="709502" cy="48023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94;p15">
            <a:extLst>
              <a:ext uri="{FF2B5EF4-FFF2-40B4-BE49-F238E27FC236}">
                <a16:creationId xmlns:a16="http://schemas.microsoft.com/office/drawing/2014/main" id="{931091DD-4480-DB4C-3933-4431BCEBC102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87082" y="1381167"/>
            <a:ext cx="576003" cy="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91;p15">
            <a:extLst>
              <a:ext uri="{FF2B5EF4-FFF2-40B4-BE49-F238E27FC236}">
                <a16:creationId xmlns:a16="http://schemas.microsoft.com/office/drawing/2014/main" id="{AA1AE4DB-A37F-68EF-C7E9-34245454B954}"/>
              </a:ext>
            </a:extLst>
          </p:cNvPr>
          <p:cNvSpPr txBox="1"/>
          <p:nvPr/>
        </p:nvSpPr>
        <p:spPr>
          <a:xfrm>
            <a:off x="3763085" y="2159322"/>
            <a:ext cx="2176564" cy="257702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800" b="1" dirty="0"/>
              <a:t>Negotiate better deals with suppliers.</a:t>
            </a:r>
            <a:endParaRPr sz="4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91;p15">
            <a:extLst>
              <a:ext uri="{FF2B5EF4-FFF2-40B4-BE49-F238E27FC236}">
                <a16:creationId xmlns:a16="http://schemas.microsoft.com/office/drawing/2014/main" id="{4969679E-2438-8747-A320-178A25448375}"/>
              </a:ext>
            </a:extLst>
          </p:cNvPr>
          <p:cNvSpPr txBox="1"/>
          <p:nvPr/>
        </p:nvSpPr>
        <p:spPr>
          <a:xfrm>
            <a:off x="3763085" y="2494838"/>
            <a:ext cx="2176564" cy="309588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800" b="1" dirty="0"/>
              <a:t>Explore alternative suppliers for cost-effective and reliable parts</a:t>
            </a:r>
            <a:endParaRPr sz="4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91;p15">
            <a:extLst>
              <a:ext uri="{FF2B5EF4-FFF2-40B4-BE49-F238E27FC236}">
                <a16:creationId xmlns:a16="http://schemas.microsoft.com/office/drawing/2014/main" id="{9023132B-0168-9FC6-15AD-E5230C8C7CE8}"/>
              </a:ext>
            </a:extLst>
          </p:cNvPr>
          <p:cNvSpPr txBox="1"/>
          <p:nvPr/>
        </p:nvSpPr>
        <p:spPr>
          <a:xfrm>
            <a:off x="3763085" y="2876456"/>
            <a:ext cx="2176564" cy="257702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800" b="1" dirty="0"/>
              <a:t>Use high-quality, longer-lasting parts.</a:t>
            </a:r>
            <a:endParaRPr sz="8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" name="Google Shape;78;p15">
            <a:extLst>
              <a:ext uri="{FF2B5EF4-FFF2-40B4-BE49-F238E27FC236}">
                <a16:creationId xmlns:a16="http://schemas.microsoft.com/office/drawing/2014/main" id="{AD1BBDA5-9BC2-C294-3FBC-E44DE740225D}"/>
              </a:ext>
            </a:extLst>
          </p:cNvPr>
          <p:cNvCxnSpPr>
            <a:cxnSpLocks/>
          </p:cNvCxnSpPr>
          <p:nvPr/>
        </p:nvCxnSpPr>
        <p:spPr>
          <a:xfrm rot="10800000">
            <a:off x="2956747" y="2622266"/>
            <a:ext cx="806338" cy="27367"/>
          </a:xfrm>
          <a:prstGeom prst="bentConnector3">
            <a:avLst>
              <a:gd name="adj1" fmla="val 53619"/>
            </a:avLst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78;p15">
            <a:extLst>
              <a:ext uri="{FF2B5EF4-FFF2-40B4-BE49-F238E27FC236}">
                <a16:creationId xmlns:a16="http://schemas.microsoft.com/office/drawing/2014/main" id="{47CDB58C-B184-7642-C9B9-6CA50CB25EE1}"/>
              </a:ext>
            </a:extLst>
          </p:cNvPr>
          <p:cNvCxnSpPr>
            <a:cxnSpLocks/>
          </p:cNvCxnSpPr>
          <p:nvPr/>
        </p:nvCxnSpPr>
        <p:spPr>
          <a:xfrm rot="10800000">
            <a:off x="2949908" y="2629935"/>
            <a:ext cx="823451" cy="366196"/>
          </a:xfrm>
          <a:prstGeom prst="bentConnector3">
            <a:avLst>
              <a:gd name="adj1" fmla="val 53544"/>
            </a:avLst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78;p15">
            <a:extLst>
              <a:ext uri="{FF2B5EF4-FFF2-40B4-BE49-F238E27FC236}">
                <a16:creationId xmlns:a16="http://schemas.microsoft.com/office/drawing/2014/main" id="{980AF0C2-0CA1-ED84-E29D-A73A582C08C4}"/>
              </a:ext>
            </a:extLst>
          </p:cNvPr>
          <p:cNvCxnSpPr>
            <a:cxnSpLocks/>
            <a:endCxn id="74" idx="3"/>
          </p:cNvCxnSpPr>
          <p:nvPr/>
        </p:nvCxnSpPr>
        <p:spPr>
          <a:xfrm rot="10800000">
            <a:off x="2957173" y="3854991"/>
            <a:ext cx="816186" cy="23543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0149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67B839FC-4465-EDBE-215D-6C7376482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>
            <a:extLst>
              <a:ext uri="{FF2B5EF4-FFF2-40B4-BE49-F238E27FC236}">
                <a16:creationId xmlns:a16="http://schemas.microsoft.com/office/drawing/2014/main" id="{23B3F851-AD6A-7CDD-686A-CA611356917D}"/>
              </a:ext>
            </a:extLst>
          </p:cNvPr>
          <p:cNvSpPr/>
          <p:nvPr/>
        </p:nvSpPr>
        <p:spPr>
          <a:xfrm>
            <a:off x="125652" y="626903"/>
            <a:ext cx="8618537" cy="415726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3275" tIns="46625" rIns="93275" bIns="466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">
            <a:extLst>
              <a:ext uri="{FF2B5EF4-FFF2-40B4-BE49-F238E27FC236}">
                <a16:creationId xmlns:a16="http://schemas.microsoft.com/office/drawing/2014/main" id="{49C5A944-2EB2-51F1-2DD3-1840EE080C33}"/>
              </a:ext>
            </a:extLst>
          </p:cNvPr>
          <p:cNvSpPr/>
          <p:nvPr/>
        </p:nvSpPr>
        <p:spPr>
          <a:xfrm>
            <a:off x="240330" y="1280825"/>
            <a:ext cx="1257305" cy="2981975"/>
          </a:xfrm>
          <a:prstGeom prst="rect">
            <a:avLst/>
          </a:prstGeom>
          <a:solidFill>
            <a:srgbClr val="F2F2F2"/>
          </a:solidFill>
          <a:ln w="25400" cap="flat" cmpd="sng">
            <a:solidFill>
              <a:srgbClr val="6F7C8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>
            <a:extLst>
              <a:ext uri="{FF2B5EF4-FFF2-40B4-BE49-F238E27FC236}">
                <a16:creationId xmlns:a16="http://schemas.microsoft.com/office/drawing/2014/main" id="{48512384-B176-A7AD-CB6D-12FB1DACA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945" y="176147"/>
            <a:ext cx="8794113" cy="223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Monaco Mining - Issue Tree </a:t>
            </a:r>
            <a:endParaRPr dirty="0"/>
          </a:p>
        </p:txBody>
      </p:sp>
      <p:cxnSp>
        <p:nvCxnSpPr>
          <p:cNvPr id="63" name="Google Shape;63;p15">
            <a:extLst>
              <a:ext uri="{FF2B5EF4-FFF2-40B4-BE49-F238E27FC236}">
                <a16:creationId xmlns:a16="http://schemas.microsoft.com/office/drawing/2014/main" id="{C287A15D-7862-FF93-C238-5439FD96CF78}"/>
              </a:ext>
            </a:extLst>
          </p:cNvPr>
          <p:cNvCxnSpPr>
            <a:cxnSpLocks/>
            <a:stCxn id="64" idx="1"/>
          </p:cNvCxnSpPr>
          <p:nvPr/>
        </p:nvCxnSpPr>
        <p:spPr>
          <a:xfrm rot="10800000" flipV="1">
            <a:off x="1581485" y="1382682"/>
            <a:ext cx="176738" cy="1266952"/>
          </a:xfrm>
          <a:prstGeom prst="bentConnector2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15">
            <a:extLst>
              <a:ext uri="{FF2B5EF4-FFF2-40B4-BE49-F238E27FC236}">
                <a16:creationId xmlns:a16="http://schemas.microsoft.com/office/drawing/2014/main" id="{56B90598-3A57-EB90-8AFE-A7179BDF1F59}"/>
              </a:ext>
            </a:extLst>
          </p:cNvPr>
          <p:cNvSpPr txBox="1"/>
          <p:nvPr/>
        </p:nvSpPr>
        <p:spPr>
          <a:xfrm>
            <a:off x="293976" y="2019256"/>
            <a:ext cx="1158465" cy="1234866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200" b="1" dirty="0" err="1">
                <a:solidFill>
                  <a:schemeClr val="tx1"/>
                </a:solidFill>
              </a:rPr>
              <a:t>Maintenace</a:t>
            </a:r>
            <a:r>
              <a:rPr lang="en-US" sz="1200" b="1" dirty="0">
                <a:solidFill>
                  <a:schemeClr val="tx1"/>
                </a:solidFill>
              </a:rPr>
              <a:t> Production</a:t>
            </a:r>
            <a:endParaRPr lang="en-US" sz="12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>
            <a:extLst>
              <a:ext uri="{FF2B5EF4-FFF2-40B4-BE49-F238E27FC236}">
                <a16:creationId xmlns:a16="http://schemas.microsoft.com/office/drawing/2014/main" id="{6445829A-62AC-85CA-9AA1-3EFF237BF821}"/>
              </a:ext>
            </a:extLst>
          </p:cNvPr>
          <p:cNvSpPr/>
          <p:nvPr/>
        </p:nvSpPr>
        <p:spPr>
          <a:xfrm>
            <a:off x="171451" y="13097"/>
            <a:ext cx="2593659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6A4B8139-78A0-16A4-17ED-1C108E74DDA0}"/>
              </a:ext>
            </a:extLst>
          </p:cNvPr>
          <p:cNvSpPr/>
          <p:nvPr/>
        </p:nvSpPr>
        <p:spPr>
          <a:xfrm>
            <a:off x="1604968" y="782670"/>
            <a:ext cx="4480228" cy="3733927"/>
          </a:xfrm>
          <a:prstGeom prst="rect">
            <a:avLst/>
          </a:prstGeom>
          <a:solidFill>
            <a:srgbClr val="E9EDF1"/>
          </a:solidFill>
          <a:ln w="25400" cap="flat" cmpd="sng">
            <a:solidFill>
              <a:srgbClr val="6F7C8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" name="Google Shape;68;p15">
            <a:extLst>
              <a:ext uri="{FF2B5EF4-FFF2-40B4-BE49-F238E27FC236}">
                <a16:creationId xmlns:a16="http://schemas.microsoft.com/office/drawing/2014/main" id="{98FD6F05-955E-E0A6-C211-EEBD7210CEA6}"/>
              </a:ext>
            </a:extLst>
          </p:cNvPr>
          <p:cNvCxnSpPr>
            <a:cxnSpLocks/>
          </p:cNvCxnSpPr>
          <p:nvPr/>
        </p:nvCxnSpPr>
        <p:spPr>
          <a:xfrm rot="5400000">
            <a:off x="1089345" y="1973721"/>
            <a:ext cx="1179320" cy="190480"/>
          </a:xfrm>
          <a:prstGeom prst="bentConnector3">
            <a:avLst>
              <a:gd name="adj1" fmla="val -8565"/>
            </a:avLst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70;p15">
            <a:extLst>
              <a:ext uri="{FF2B5EF4-FFF2-40B4-BE49-F238E27FC236}">
                <a16:creationId xmlns:a16="http://schemas.microsoft.com/office/drawing/2014/main" id="{48F73D59-E0CA-D9C7-6C27-7305B3DC78A8}"/>
              </a:ext>
            </a:extLst>
          </p:cNvPr>
          <p:cNvSpPr/>
          <p:nvPr/>
        </p:nvSpPr>
        <p:spPr>
          <a:xfrm>
            <a:off x="662861" y="1121430"/>
            <a:ext cx="538609" cy="1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sz="1050" b="1" i="0" u="none" strike="noStrike" cap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" name="Google Shape;73;p15">
            <a:extLst>
              <a:ext uri="{FF2B5EF4-FFF2-40B4-BE49-F238E27FC236}">
                <a16:creationId xmlns:a16="http://schemas.microsoft.com/office/drawing/2014/main" id="{912A8364-123D-1498-57C8-577E02F91330}"/>
              </a:ext>
            </a:extLst>
          </p:cNvPr>
          <p:cNvGrpSpPr/>
          <p:nvPr/>
        </p:nvGrpSpPr>
        <p:grpSpPr>
          <a:xfrm>
            <a:off x="1758223" y="1149015"/>
            <a:ext cx="4195297" cy="3199742"/>
            <a:chOff x="1828013" y="1504543"/>
            <a:chExt cx="4195297" cy="4266332"/>
          </a:xfrm>
        </p:grpSpPr>
        <p:sp>
          <p:nvSpPr>
            <p:cNvPr id="64" name="Google Shape;64;p15">
              <a:extLst>
                <a:ext uri="{FF2B5EF4-FFF2-40B4-BE49-F238E27FC236}">
                  <a16:creationId xmlns:a16="http://schemas.microsoft.com/office/drawing/2014/main" id="{FC0EA91D-7DB0-A2D1-AA3D-FCE161E88854}"/>
                </a:ext>
              </a:extLst>
            </p:cNvPr>
            <p:cNvSpPr txBox="1"/>
            <p:nvPr/>
          </p:nvSpPr>
          <p:spPr>
            <a:xfrm>
              <a:off x="1828013" y="1504543"/>
              <a:ext cx="1309232" cy="623113"/>
            </a:xfrm>
            <a:prstGeom prst="rect">
              <a:avLst/>
            </a:prstGeom>
            <a:solidFill>
              <a:srgbClr val="00C09D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>
                <a:buSzPts val="1000"/>
              </a:pPr>
              <a:r>
                <a:rPr lang="en-US" sz="9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Minimizing Equipment Downtime</a:t>
              </a:r>
              <a:endParaRPr sz="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>
              <a:extLst>
                <a:ext uri="{FF2B5EF4-FFF2-40B4-BE49-F238E27FC236}">
                  <a16:creationId xmlns:a16="http://schemas.microsoft.com/office/drawing/2014/main" id="{C9E998B1-AA46-3B12-40ED-54AB6EB038B3}"/>
                </a:ext>
              </a:extLst>
            </p:cNvPr>
            <p:cNvSpPr txBox="1"/>
            <p:nvPr/>
          </p:nvSpPr>
          <p:spPr>
            <a:xfrm>
              <a:off x="1876872" y="4804579"/>
              <a:ext cx="1150091" cy="615875"/>
            </a:xfrm>
            <a:prstGeom prst="rect">
              <a:avLst/>
            </a:prstGeom>
            <a:solidFill>
              <a:srgbClr val="00C09D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Production Flexibility</a:t>
              </a:r>
              <a:endParaRPr sz="9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>
              <a:extLst>
                <a:ext uri="{FF2B5EF4-FFF2-40B4-BE49-F238E27FC236}">
                  <a16:creationId xmlns:a16="http://schemas.microsoft.com/office/drawing/2014/main" id="{D48BF19F-E8F0-F00C-B216-C4452FA516C7}"/>
                </a:ext>
              </a:extLst>
            </p:cNvPr>
            <p:cNvSpPr txBox="1"/>
            <p:nvPr/>
          </p:nvSpPr>
          <p:spPr>
            <a:xfrm>
              <a:off x="3835296" y="4433161"/>
              <a:ext cx="2162692" cy="597739"/>
            </a:xfrm>
            <a:prstGeom prst="rect">
              <a:avLst/>
            </a:prstGeom>
            <a:solidFill>
              <a:srgbClr val="00C09D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800" b="1" dirty="0"/>
                <a:t>Explore temporary outsourcing or partnerships to fill production gaps if necessary.</a:t>
              </a:r>
              <a:endParaRPr sz="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>
              <a:extLst>
                <a:ext uri="{FF2B5EF4-FFF2-40B4-BE49-F238E27FC236}">
                  <a16:creationId xmlns:a16="http://schemas.microsoft.com/office/drawing/2014/main" id="{1A458AC2-944C-EAB0-6B4B-C0A9EF35F3CC}"/>
                </a:ext>
              </a:extLst>
            </p:cNvPr>
            <p:cNvSpPr txBox="1"/>
            <p:nvPr/>
          </p:nvSpPr>
          <p:spPr>
            <a:xfrm>
              <a:off x="3846747" y="5216619"/>
              <a:ext cx="2176563" cy="554256"/>
            </a:xfrm>
            <a:prstGeom prst="rect">
              <a:avLst/>
            </a:prstGeom>
            <a:solidFill>
              <a:srgbClr val="00C09D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800" b="1" dirty="0"/>
                <a:t>Adjust production schedules to accommodate maintenance windows with minimal disruption.</a:t>
              </a:r>
              <a:endParaRPr sz="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8" name="Google Shape;78;p15">
              <a:extLst>
                <a:ext uri="{FF2B5EF4-FFF2-40B4-BE49-F238E27FC236}">
                  <a16:creationId xmlns:a16="http://schemas.microsoft.com/office/drawing/2014/main" id="{F581EE82-6FB2-D1C2-D06D-A5790BDDE13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033881" y="4696899"/>
              <a:ext cx="791648" cy="406182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" name="Google Shape;79;p15">
              <a:extLst>
                <a:ext uri="{FF2B5EF4-FFF2-40B4-BE49-F238E27FC236}">
                  <a16:creationId xmlns:a16="http://schemas.microsoft.com/office/drawing/2014/main" id="{F882F2D0-DAAB-E6B1-CBA3-AD5471AE4D12}"/>
                </a:ext>
              </a:extLst>
            </p:cNvPr>
            <p:cNvCxnSpPr>
              <a:cxnSpLocks/>
              <a:endCxn id="81" idx="3"/>
            </p:cNvCxnSpPr>
            <p:nvPr/>
          </p:nvCxnSpPr>
          <p:spPr>
            <a:xfrm rot="10800000" flipV="1">
              <a:off x="3009875" y="2944630"/>
              <a:ext cx="843763" cy="438629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1" name="Google Shape;81;p15">
              <a:extLst>
                <a:ext uri="{FF2B5EF4-FFF2-40B4-BE49-F238E27FC236}">
                  <a16:creationId xmlns:a16="http://schemas.microsoft.com/office/drawing/2014/main" id="{E9ABF7FE-7E3A-97B9-9C9C-E4963AF644FF}"/>
                </a:ext>
              </a:extLst>
            </p:cNvPr>
            <p:cNvSpPr txBox="1"/>
            <p:nvPr/>
          </p:nvSpPr>
          <p:spPr>
            <a:xfrm>
              <a:off x="1859783" y="3140949"/>
              <a:ext cx="1150091" cy="484621"/>
            </a:xfrm>
            <a:prstGeom prst="rect">
              <a:avLst/>
            </a:prstGeom>
            <a:solidFill>
              <a:srgbClr val="36BA9B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Process Optimization</a:t>
              </a:r>
              <a:endParaRPr sz="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15">
            <a:extLst>
              <a:ext uri="{FF2B5EF4-FFF2-40B4-BE49-F238E27FC236}">
                <a16:creationId xmlns:a16="http://schemas.microsoft.com/office/drawing/2014/main" id="{672D9ED0-E79F-B9C6-9317-A4490BFD735C}"/>
              </a:ext>
            </a:extLst>
          </p:cNvPr>
          <p:cNvSpPr/>
          <p:nvPr/>
        </p:nvSpPr>
        <p:spPr>
          <a:xfrm>
            <a:off x="2345123" y="550563"/>
            <a:ext cx="419987" cy="1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sz="1050" b="1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5">
            <a:extLst>
              <a:ext uri="{FF2B5EF4-FFF2-40B4-BE49-F238E27FC236}">
                <a16:creationId xmlns:a16="http://schemas.microsoft.com/office/drawing/2014/main" id="{4A8C7796-A513-4BFA-BF5D-D5D264D1F64C}"/>
              </a:ext>
            </a:extLst>
          </p:cNvPr>
          <p:cNvSpPr/>
          <p:nvPr/>
        </p:nvSpPr>
        <p:spPr>
          <a:xfrm>
            <a:off x="4181200" y="550562"/>
            <a:ext cx="718145" cy="1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Sub-Issues</a:t>
            </a:r>
            <a:endParaRPr sz="1050" b="1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p15">
            <a:extLst>
              <a:ext uri="{FF2B5EF4-FFF2-40B4-BE49-F238E27FC236}">
                <a16:creationId xmlns:a16="http://schemas.microsoft.com/office/drawing/2014/main" id="{5DFF0A5A-CF7B-7B01-9F2D-E44FF2631764}"/>
              </a:ext>
            </a:extLst>
          </p:cNvPr>
          <p:cNvCxnSpPr/>
          <p:nvPr/>
        </p:nvCxnSpPr>
        <p:spPr>
          <a:xfrm>
            <a:off x="2600204" y="3899965"/>
            <a:ext cx="17089" cy="868417"/>
          </a:xfrm>
          <a:prstGeom prst="straightConnector1">
            <a:avLst/>
          </a:prstGeom>
          <a:solidFill>
            <a:srgbClr val="E9EDF1"/>
          </a:solidFill>
          <a:ln w="25400" cap="flat" cmpd="sng">
            <a:solidFill>
              <a:srgbClr val="6F7C8A"/>
            </a:solidFill>
            <a:prstDash val="dash"/>
            <a:round/>
            <a:headEnd type="oval" w="med" len="med"/>
            <a:tailEnd type="none" w="sm" len="sm"/>
          </a:ln>
        </p:spPr>
      </p:cxnSp>
      <p:sp>
        <p:nvSpPr>
          <p:cNvPr id="86" name="Google Shape;86;p15">
            <a:extLst>
              <a:ext uri="{FF2B5EF4-FFF2-40B4-BE49-F238E27FC236}">
                <a16:creationId xmlns:a16="http://schemas.microsoft.com/office/drawing/2014/main" id="{6F43C772-227A-41C9-774E-33147265459C}"/>
              </a:ext>
            </a:extLst>
          </p:cNvPr>
          <p:cNvSpPr/>
          <p:nvPr/>
        </p:nvSpPr>
        <p:spPr>
          <a:xfrm>
            <a:off x="6123928" y="687789"/>
            <a:ext cx="2589550" cy="247181"/>
          </a:xfrm>
          <a:prstGeom prst="rect">
            <a:avLst/>
          </a:prstGeom>
          <a:solidFill>
            <a:srgbClr val="00C09D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be Mutually Exclusive….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>
            <a:extLst>
              <a:ext uri="{FF2B5EF4-FFF2-40B4-BE49-F238E27FC236}">
                <a16:creationId xmlns:a16="http://schemas.microsoft.com/office/drawing/2014/main" id="{87176B6A-EF82-80BF-6728-A54765121B83}"/>
              </a:ext>
            </a:extLst>
          </p:cNvPr>
          <p:cNvSpPr txBox="1"/>
          <p:nvPr/>
        </p:nvSpPr>
        <p:spPr>
          <a:xfrm>
            <a:off x="6057243" y="1067145"/>
            <a:ext cx="2686731" cy="8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..is to ensure that for each </a:t>
            </a:r>
            <a:b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sub-issue listed, they are independent of one another and have no overlap.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5">
            <a:extLst>
              <a:ext uri="{FF2B5EF4-FFF2-40B4-BE49-F238E27FC236}">
                <a16:creationId xmlns:a16="http://schemas.microsoft.com/office/drawing/2014/main" id="{B4B5713E-15D9-B800-CF21-4352A2CEE2ED}"/>
              </a:ext>
            </a:extLst>
          </p:cNvPr>
          <p:cNvSpPr/>
          <p:nvPr/>
        </p:nvSpPr>
        <p:spPr>
          <a:xfrm>
            <a:off x="6125133" y="1944308"/>
            <a:ext cx="2589550" cy="247181"/>
          </a:xfrm>
          <a:prstGeom prst="rect">
            <a:avLst/>
          </a:prstGeom>
          <a:solidFill>
            <a:srgbClr val="00C09D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be Collectively Exhaustive..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5">
            <a:extLst>
              <a:ext uri="{FF2B5EF4-FFF2-40B4-BE49-F238E27FC236}">
                <a16:creationId xmlns:a16="http://schemas.microsoft.com/office/drawing/2014/main" id="{195FDA56-8D4A-D5B0-34F0-763334E88E90}"/>
              </a:ext>
            </a:extLst>
          </p:cNvPr>
          <p:cNvSpPr txBox="1"/>
          <p:nvPr/>
        </p:nvSpPr>
        <p:spPr>
          <a:xfrm>
            <a:off x="6026747" y="2383189"/>
            <a:ext cx="2686731" cy="1361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..is to ensure that for each </a:t>
            </a:r>
            <a:b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issue listed, they help answer the question of fully describe the idea in an ‘exhaustive’ manner where potential avenues are fleshed out and explored if feasible.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15">
            <a:extLst>
              <a:ext uri="{FF2B5EF4-FFF2-40B4-BE49-F238E27FC236}">
                <a16:creationId xmlns:a16="http://schemas.microsoft.com/office/drawing/2014/main" id="{6B6EFA4E-2501-FA6E-4A3E-6CAA768A0EE2}"/>
              </a:ext>
            </a:extLst>
          </p:cNvPr>
          <p:cNvCxnSpPr>
            <a:cxnSpLocks/>
          </p:cNvCxnSpPr>
          <p:nvPr/>
        </p:nvCxnSpPr>
        <p:spPr>
          <a:xfrm rot="10800000">
            <a:off x="1447557" y="2640508"/>
            <a:ext cx="354641" cy="1218301"/>
          </a:xfrm>
          <a:prstGeom prst="bentConnector3">
            <a:avLst>
              <a:gd name="adj1" fmla="val 60972"/>
            </a:avLst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15">
            <a:extLst>
              <a:ext uri="{FF2B5EF4-FFF2-40B4-BE49-F238E27FC236}">
                <a16:creationId xmlns:a16="http://schemas.microsoft.com/office/drawing/2014/main" id="{2ADB5335-169E-4D5A-028F-87AA0B0B125E}"/>
              </a:ext>
            </a:extLst>
          </p:cNvPr>
          <p:cNvSpPr txBox="1"/>
          <p:nvPr/>
        </p:nvSpPr>
        <p:spPr>
          <a:xfrm>
            <a:off x="3776957" y="905211"/>
            <a:ext cx="2176564" cy="393676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800" b="1" dirty="0"/>
              <a:t>Create redundancy plans to ensure alternate equipment is available during maintenance</a:t>
            </a:r>
            <a:endParaRPr sz="4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5">
            <a:extLst>
              <a:ext uri="{FF2B5EF4-FFF2-40B4-BE49-F238E27FC236}">
                <a16:creationId xmlns:a16="http://schemas.microsoft.com/office/drawing/2014/main" id="{4722EF8D-3565-029E-F2E7-68FE08E161CC}"/>
              </a:ext>
            </a:extLst>
          </p:cNvPr>
          <p:cNvSpPr txBox="1"/>
          <p:nvPr/>
        </p:nvSpPr>
        <p:spPr>
          <a:xfrm>
            <a:off x="3751634" y="1418463"/>
            <a:ext cx="2176564" cy="346303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800" b="1" dirty="0"/>
              <a:t>Ensure high reliability of critical equipment through regular maintenance</a:t>
            </a:r>
            <a:endParaRPr sz="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15">
            <a:extLst>
              <a:ext uri="{FF2B5EF4-FFF2-40B4-BE49-F238E27FC236}">
                <a16:creationId xmlns:a16="http://schemas.microsoft.com/office/drawing/2014/main" id="{C60608A2-39CB-3C8C-A8CF-46A7A7B20871}"/>
              </a:ext>
            </a:extLst>
          </p:cNvPr>
          <p:cNvCxnSpPr>
            <a:cxnSpLocks/>
            <a:stCxn id="91" idx="1"/>
            <a:endCxn id="64" idx="3"/>
          </p:cNvCxnSpPr>
          <p:nvPr/>
        </p:nvCxnSpPr>
        <p:spPr>
          <a:xfrm rot="10800000" flipV="1">
            <a:off x="3067455" y="1102048"/>
            <a:ext cx="709502" cy="28063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94;p15">
            <a:extLst>
              <a:ext uri="{FF2B5EF4-FFF2-40B4-BE49-F238E27FC236}">
                <a16:creationId xmlns:a16="http://schemas.microsoft.com/office/drawing/2014/main" id="{6E647F3B-A800-1429-E7AE-10B2330960CA}"/>
              </a:ext>
            </a:extLst>
          </p:cNvPr>
          <p:cNvCxnSpPr>
            <a:cxnSpLocks/>
          </p:cNvCxnSpPr>
          <p:nvPr/>
        </p:nvCxnSpPr>
        <p:spPr>
          <a:xfrm rot="10800000">
            <a:off x="3187084" y="1381168"/>
            <a:ext cx="564551" cy="210447"/>
          </a:xfrm>
          <a:prstGeom prst="bentConnector3">
            <a:avLst>
              <a:gd name="adj1" fmla="val 58615"/>
            </a:avLst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91;p15">
            <a:extLst>
              <a:ext uri="{FF2B5EF4-FFF2-40B4-BE49-F238E27FC236}">
                <a16:creationId xmlns:a16="http://schemas.microsoft.com/office/drawing/2014/main" id="{DA9FAD2C-997A-B697-D12A-D95B0366EE4B}"/>
              </a:ext>
            </a:extLst>
          </p:cNvPr>
          <p:cNvSpPr txBox="1"/>
          <p:nvPr/>
        </p:nvSpPr>
        <p:spPr>
          <a:xfrm>
            <a:off x="3763085" y="2034601"/>
            <a:ext cx="2176564" cy="351345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800" b="1" dirty="0"/>
              <a:t>Monitor crusher performance and ensure consistent output quality</a:t>
            </a:r>
            <a:endParaRPr sz="2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91;p15">
            <a:extLst>
              <a:ext uri="{FF2B5EF4-FFF2-40B4-BE49-F238E27FC236}">
                <a16:creationId xmlns:a16="http://schemas.microsoft.com/office/drawing/2014/main" id="{E52E59EE-5D73-7495-D633-CD2A48D5C2FF}"/>
              </a:ext>
            </a:extLst>
          </p:cNvPr>
          <p:cNvSpPr txBox="1"/>
          <p:nvPr/>
        </p:nvSpPr>
        <p:spPr>
          <a:xfrm>
            <a:off x="3763085" y="2621301"/>
            <a:ext cx="2176564" cy="430515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800" b="1" dirty="0"/>
              <a:t>Address any production bottlenecks caused by suboptimal machinery</a:t>
            </a:r>
            <a:endParaRPr sz="2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" name="Google Shape;78;p15">
            <a:extLst>
              <a:ext uri="{FF2B5EF4-FFF2-40B4-BE49-F238E27FC236}">
                <a16:creationId xmlns:a16="http://schemas.microsoft.com/office/drawing/2014/main" id="{00D4D268-ABEC-9D1A-5702-216E9AA2E268}"/>
              </a:ext>
            </a:extLst>
          </p:cNvPr>
          <p:cNvCxnSpPr>
            <a:cxnSpLocks/>
            <a:endCxn id="81" idx="3"/>
          </p:cNvCxnSpPr>
          <p:nvPr/>
        </p:nvCxnSpPr>
        <p:spPr>
          <a:xfrm rot="10800000">
            <a:off x="2940085" y="2558051"/>
            <a:ext cx="812077" cy="291215"/>
          </a:xfrm>
          <a:prstGeom prst="bentConnector3">
            <a:avLst>
              <a:gd name="adj1" fmla="val 47604"/>
            </a:avLst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78;p15">
            <a:extLst>
              <a:ext uri="{FF2B5EF4-FFF2-40B4-BE49-F238E27FC236}">
                <a16:creationId xmlns:a16="http://schemas.microsoft.com/office/drawing/2014/main" id="{3668169B-A6BB-6D60-9251-FCD9286D351B}"/>
              </a:ext>
            </a:extLst>
          </p:cNvPr>
          <p:cNvCxnSpPr>
            <a:cxnSpLocks/>
            <a:endCxn id="74" idx="3"/>
          </p:cNvCxnSpPr>
          <p:nvPr/>
        </p:nvCxnSpPr>
        <p:spPr>
          <a:xfrm rot="10800000">
            <a:off x="2957173" y="3854991"/>
            <a:ext cx="816186" cy="23543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79;p15">
            <a:extLst>
              <a:ext uri="{FF2B5EF4-FFF2-40B4-BE49-F238E27FC236}">
                <a16:creationId xmlns:a16="http://schemas.microsoft.com/office/drawing/2014/main" id="{37AB45C5-F825-30A4-D3DD-72DDF46C3D3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72706" y="2566445"/>
            <a:ext cx="300625" cy="74063"/>
          </a:xfrm>
          <a:prstGeom prst="bentConnector3">
            <a:avLst>
              <a:gd name="adj1" fmla="val 59708"/>
            </a:avLst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80751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C5ECB68E-6FB8-96CD-8356-E1FBD73B6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>
            <a:extLst>
              <a:ext uri="{FF2B5EF4-FFF2-40B4-BE49-F238E27FC236}">
                <a16:creationId xmlns:a16="http://schemas.microsoft.com/office/drawing/2014/main" id="{25E78CF8-C9D8-D001-3D82-70F6DC478487}"/>
              </a:ext>
            </a:extLst>
          </p:cNvPr>
          <p:cNvSpPr/>
          <p:nvPr/>
        </p:nvSpPr>
        <p:spPr>
          <a:xfrm>
            <a:off x="1517899" y="671749"/>
            <a:ext cx="7226075" cy="415726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3275" tIns="46625" rIns="93275" bIns="466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">
            <a:extLst>
              <a:ext uri="{FF2B5EF4-FFF2-40B4-BE49-F238E27FC236}">
                <a16:creationId xmlns:a16="http://schemas.microsoft.com/office/drawing/2014/main" id="{BCEA914D-AEC2-1B39-F854-D435B819D074}"/>
              </a:ext>
            </a:extLst>
          </p:cNvPr>
          <p:cNvSpPr/>
          <p:nvPr/>
        </p:nvSpPr>
        <p:spPr>
          <a:xfrm>
            <a:off x="240330" y="1280825"/>
            <a:ext cx="1257305" cy="2981975"/>
          </a:xfrm>
          <a:prstGeom prst="rect">
            <a:avLst/>
          </a:prstGeom>
          <a:solidFill>
            <a:srgbClr val="F2F2F2"/>
          </a:solidFill>
          <a:ln w="25400" cap="flat" cmpd="sng">
            <a:solidFill>
              <a:srgbClr val="6F7C8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>
            <a:extLst>
              <a:ext uri="{FF2B5EF4-FFF2-40B4-BE49-F238E27FC236}">
                <a16:creationId xmlns:a16="http://schemas.microsoft.com/office/drawing/2014/main" id="{A0335DB7-769F-217C-2E1A-0634EB6DFA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945" y="176147"/>
            <a:ext cx="8794113" cy="223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Monaco Mining - Issue Tree </a:t>
            </a:r>
            <a:endParaRPr dirty="0"/>
          </a:p>
        </p:txBody>
      </p:sp>
      <p:cxnSp>
        <p:nvCxnSpPr>
          <p:cNvPr id="63" name="Google Shape;63;p15">
            <a:extLst>
              <a:ext uri="{FF2B5EF4-FFF2-40B4-BE49-F238E27FC236}">
                <a16:creationId xmlns:a16="http://schemas.microsoft.com/office/drawing/2014/main" id="{660AE94B-225E-E686-21EC-B40843E8D3A9}"/>
              </a:ext>
            </a:extLst>
          </p:cNvPr>
          <p:cNvCxnSpPr>
            <a:cxnSpLocks/>
            <a:stCxn id="64" idx="1"/>
          </p:cNvCxnSpPr>
          <p:nvPr/>
        </p:nvCxnSpPr>
        <p:spPr>
          <a:xfrm rot="10800000" flipV="1">
            <a:off x="1581485" y="1382682"/>
            <a:ext cx="176738" cy="1266952"/>
          </a:xfrm>
          <a:prstGeom prst="bentConnector2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15">
            <a:extLst>
              <a:ext uri="{FF2B5EF4-FFF2-40B4-BE49-F238E27FC236}">
                <a16:creationId xmlns:a16="http://schemas.microsoft.com/office/drawing/2014/main" id="{C23B1027-55B2-C4FA-422F-F1EA7A7238B9}"/>
              </a:ext>
            </a:extLst>
          </p:cNvPr>
          <p:cNvSpPr txBox="1"/>
          <p:nvPr/>
        </p:nvSpPr>
        <p:spPr>
          <a:xfrm>
            <a:off x="293976" y="2019256"/>
            <a:ext cx="1158465" cy="1234866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Competition Market</a:t>
            </a:r>
            <a:endParaRPr lang="en-US" sz="20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>
            <a:extLst>
              <a:ext uri="{FF2B5EF4-FFF2-40B4-BE49-F238E27FC236}">
                <a16:creationId xmlns:a16="http://schemas.microsoft.com/office/drawing/2014/main" id="{8BFD1E48-EBDD-7F03-B2C4-9BB42BA17361}"/>
              </a:ext>
            </a:extLst>
          </p:cNvPr>
          <p:cNvSpPr/>
          <p:nvPr/>
        </p:nvSpPr>
        <p:spPr>
          <a:xfrm>
            <a:off x="171451" y="13097"/>
            <a:ext cx="2593659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808A4F0B-C6E0-B246-1612-0EF53A578EA0}"/>
              </a:ext>
            </a:extLst>
          </p:cNvPr>
          <p:cNvSpPr/>
          <p:nvPr/>
        </p:nvSpPr>
        <p:spPr>
          <a:xfrm>
            <a:off x="1604968" y="782670"/>
            <a:ext cx="4480228" cy="3733927"/>
          </a:xfrm>
          <a:prstGeom prst="rect">
            <a:avLst/>
          </a:prstGeom>
          <a:solidFill>
            <a:srgbClr val="E9EDF1"/>
          </a:solidFill>
          <a:ln w="25400" cap="flat" cmpd="sng">
            <a:solidFill>
              <a:srgbClr val="6F7C8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" name="Google Shape;68;p15">
            <a:extLst>
              <a:ext uri="{FF2B5EF4-FFF2-40B4-BE49-F238E27FC236}">
                <a16:creationId xmlns:a16="http://schemas.microsoft.com/office/drawing/2014/main" id="{9832EA13-8553-A89D-C38F-74B240F348DA}"/>
              </a:ext>
            </a:extLst>
          </p:cNvPr>
          <p:cNvCxnSpPr>
            <a:cxnSpLocks/>
          </p:cNvCxnSpPr>
          <p:nvPr/>
        </p:nvCxnSpPr>
        <p:spPr>
          <a:xfrm rot="5400000">
            <a:off x="1089345" y="1973721"/>
            <a:ext cx="1179320" cy="190480"/>
          </a:xfrm>
          <a:prstGeom prst="bentConnector3">
            <a:avLst>
              <a:gd name="adj1" fmla="val -8565"/>
            </a:avLst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70;p15">
            <a:extLst>
              <a:ext uri="{FF2B5EF4-FFF2-40B4-BE49-F238E27FC236}">
                <a16:creationId xmlns:a16="http://schemas.microsoft.com/office/drawing/2014/main" id="{D00C9A9D-16CB-E1E2-886F-27DF6DF250B6}"/>
              </a:ext>
            </a:extLst>
          </p:cNvPr>
          <p:cNvSpPr/>
          <p:nvPr/>
        </p:nvSpPr>
        <p:spPr>
          <a:xfrm>
            <a:off x="662861" y="1121430"/>
            <a:ext cx="538609" cy="1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sz="1050" b="1" i="0" u="none" strike="noStrike" cap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" name="Google Shape;73;p15">
            <a:extLst>
              <a:ext uri="{FF2B5EF4-FFF2-40B4-BE49-F238E27FC236}">
                <a16:creationId xmlns:a16="http://schemas.microsoft.com/office/drawing/2014/main" id="{6098561A-6D79-36D1-6171-36D5022ECEAC}"/>
              </a:ext>
            </a:extLst>
          </p:cNvPr>
          <p:cNvGrpSpPr/>
          <p:nvPr/>
        </p:nvGrpSpPr>
        <p:grpSpPr>
          <a:xfrm>
            <a:off x="1758223" y="1149015"/>
            <a:ext cx="4195297" cy="3199742"/>
            <a:chOff x="1828013" y="1504543"/>
            <a:chExt cx="4195297" cy="4266332"/>
          </a:xfrm>
        </p:grpSpPr>
        <p:sp>
          <p:nvSpPr>
            <p:cNvPr id="64" name="Google Shape;64;p15">
              <a:extLst>
                <a:ext uri="{FF2B5EF4-FFF2-40B4-BE49-F238E27FC236}">
                  <a16:creationId xmlns:a16="http://schemas.microsoft.com/office/drawing/2014/main" id="{6A45171C-120A-6907-374F-8A8B0A2AB7DC}"/>
                </a:ext>
              </a:extLst>
            </p:cNvPr>
            <p:cNvSpPr txBox="1"/>
            <p:nvPr/>
          </p:nvSpPr>
          <p:spPr>
            <a:xfrm>
              <a:off x="1828013" y="1504543"/>
              <a:ext cx="1309232" cy="623113"/>
            </a:xfrm>
            <a:prstGeom prst="rect">
              <a:avLst/>
            </a:prstGeom>
            <a:solidFill>
              <a:srgbClr val="00C09D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>
                <a:buSzPts val="1000"/>
              </a:pPr>
              <a:r>
                <a:rPr lang="en-US" sz="900" b="1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Financial Strategies</a:t>
              </a:r>
            </a:p>
          </p:txBody>
        </p:sp>
        <p:sp>
          <p:nvSpPr>
            <p:cNvPr id="74" name="Google Shape;74;p15">
              <a:extLst>
                <a:ext uri="{FF2B5EF4-FFF2-40B4-BE49-F238E27FC236}">
                  <a16:creationId xmlns:a16="http://schemas.microsoft.com/office/drawing/2014/main" id="{F31697DF-64C4-8313-FF01-2A627987EFEA}"/>
                </a:ext>
              </a:extLst>
            </p:cNvPr>
            <p:cNvSpPr txBox="1"/>
            <p:nvPr/>
          </p:nvSpPr>
          <p:spPr>
            <a:xfrm>
              <a:off x="1876872" y="4804579"/>
              <a:ext cx="1150091" cy="615875"/>
            </a:xfrm>
            <a:prstGeom prst="rect">
              <a:avLst/>
            </a:prstGeom>
            <a:solidFill>
              <a:srgbClr val="00C09D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Market Analysis</a:t>
              </a:r>
              <a:endParaRPr sz="9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>
              <a:extLst>
                <a:ext uri="{FF2B5EF4-FFF2-40B4-BE49-F238E27FC236}">
                  <a16:creationId xmlns:a16="http://schemas.microsoft.com/office/drawing/2014/main" id="{A608BA76-F0A3-581A-1D1C-B82F4ACF363F}"/>
                </a:ext>
              </a:extLst>
            </p:cNvPr>
            <p:cNvSpPr txBox="1"/>
            <p:nvPr/>
          </p:nvSpPr>
          <p:spPr>
            <a:xfrm>
              <a:off x="3835296" y="4433161"/>
              <a:ext cx="2162692" cy="597739"/>
            </a:xfrm>
            <a:prstGeom prst="rect">
              <a:avLst/>
            </a:prstGeom>
            <a:solidFill>
              <a:srgbClr val="00C09D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800" b="1" dirty="0"/>
                <a:t>Monitor market trends and competitor strategies.</a:t>
              </a:r>
              <a:endParaRPr sz="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>
              <a:extLst>
                <a:ext uri="{FF2B5EF4-FFF2-40B4-BE49-F238E27FC236}">
                  <a16:creationId xmlns:a16="http://schemas.microsoft.com/office/drawing/2014/main" id="{39995EBE-B9D4-66F4-2C91-1D8227904155}"/>
                </a:ext>
              </a:extLst>
            </p:cNvPr>
            <p:cNvSpPr txBox="1"/>
            <p:nvPr/>
          </p:nvSpPr>
          <p:spPr>
            <a:xfrm>
              <a:off x="3846747" y="5216619"/>
              <a:ext cx="2176563" cy="554256"/>
            </a:xfrm>
            <a:prstGeom prst="rect">
              <a:avLst/>
            </a:prstGeom>
            <a:solidFill>
              <a:srgbClr val="00C09D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800" b="1" dirty="0"/>
                <a:t>Regularly review and adjust budgets to reflect changing market conditions.</a:t>
              </a:r>
              <a:endParaRPr sz="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8" name="Google Shape;78;p15">
              <a:extLst>
                <a:ext uri="{FF2B5EF4-FFF2-40B4-BE49-F238E27FC236}">
                  <a16:creationId xmlns:a16="http://schemas.microsoft.com/office/drawing/2014/main" id="{2E057670-073A-9FBF-A224-6B4763F7FE8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033881" y="4696899"/>
              <a:ext cx="791648" cy="406182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" name="Google Shape;79;p15">
              <a:extLst>
                <a:ext uri="{FF2B5EF4-FFF2-40B4-BE49-F238E27FC236}">
                  <a16:creationId xmlns:a16="http://schemas.microsoft.com/office/drawing/2014/main" id="{ECEEDFAC-507D-C14D-81FE-21EEB620C257}"/>
                </a:ext>
              </a:extLst>
            </p:cNvPr>
            <p:cNvCxnSpPr>
              <a:cxnSpLocks/>
              <a:endCxn id="81" idx="3"/>
            </p:cNvCxnSpPr>
            <p:nvPr/>
          </p:nvCxnSpPr>
          <p:spPr>
            <a:xfrm rot="10800000" flipV="1">
              <a:off x="3009875" y="2944630"/>
              <a:ext cx="843763" cy="438629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1" name="Google Shape;81;p15">
              <a:extLst>
                <a:ext uri="{FF2B5EF4-FFF2-40B4-BE49-F238E27FC236}">
                  <a16:creationId xmlns:a16="http://schemas.microsoft.com/office/drawing/2014/main" id="{6E9DFAC3-08B9-4537-3A58-EEFFF131CDD4}"/>
                </a:ext>
              </a:extLst>
            </p:cNvPr>
            <p:cNvSpPr txBox="1"/>
            <p:nvPr/>
          </p:nvSpPr>
          <p:spPr>
            <a:xfrm>
              <a:off x="1859783" y="3140949"/>
              <a:ext cx="1150091" cy="484621"/>
            </a:xfrm>
            <a:prstGeom prst="rect">
              <a:avLst/>
            </a:prstGeom>
            <a:solidFill>
              <a:srgbClr val="36BA9B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3075" tIns="33075" rIns="33075" bIns="330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9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Cost Control Measures</a:t>
              </a:r>
              <a:endParaRPr lang="en-US" sz="6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</p:grpSp>
      <p:sp>
        <p:nvSpPr>
          <p:cNvPr id="82" name="Google Shape;82;p15">
            <a:extLst>
              <a:ext uri="{FF2B5EF4-FFF2-40B4-BE49-F238E27FC236}">
                <a16:creationId xmlns:a16="http://schemas.microsoft.com/office/drawing/2014/main" id="{5EA952AD-7A4E-80EF-2C57-8F49639B6077}"/>
              </a:ext>
            </a:extLst>
          </p:cNvPr>
          <p:cNvSpPr/>
          <p:nvPr/>
        </p:nvSpPr>
        <p:spPr>
          <a:xfrm>
            <a:off x="2345123" y="550563"/>
            <a:ext cx="419987" cy="1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Issues</a:t>
            </a:r>
            <a:endParaRPr sz="1050" b="1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5">
            <a:extLst>
              <a:ext uri="{FF2B5EF4-FFF2-40B4-BE49-F238E27FC236}">
                <a16:creationId xmlns:a16="http://schemas.microsoft.com/office/drawing/2014/main" id="{F6A7DB58-EA50-8213-72B6-DA6F7AAA9FAD}"/>
              </a:ext>
            </a:extLst>
          </p:cNvPr>
          <p:cNvSpPr/>
          <p:nvPr/>
        </p:nvSpPr>
        <p:spPr>
          <a:xfrm>
            <a:off x="4181200" y="550562"/>
            <a:ext cx="718145" cy="1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Sub-Issues</a:t>
            </a:r>
            <a:endParaRPr sz="1050" b="1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p15">
            <a:extLst>
              <a:ext uri="{FF2B5EF4-FFF2-40B4-BE49-F238E27FC236}">
                <a16:creationId xmlns:a16="http://schemas.microsoft.com/office/drawing/2014/main" id="{EB4B1AC9-3BDF-2C9B-0F35-5C4E664B52FC}"/>
              </a:ext>
            </a:extLst>
          </p:cNvPr>
          <p:cNvCxnSpPr/>
          <p:nvPr/>
        </p:nvCxnSpPr>
        <p:spPr>
          <a:xfrm>
            <a:off x="2600204" y="3899965"/>
            <a:ext cx="17089" cy="868417"/>
          </a:xfrm>
          <a:prstGeom prst="straightConnector1">
            <a:avLst/>
          </a:prstGeom>
          <a:solidFill>
            <a:srgbClr val="E9EDF1"/>
          </a:solidFill>
          <a:ln w="25400" cap="flat" cmpd="sng">
            <a:solidFill>
              <a:srgbClr val="6F7C8A"/>
            </a:solidFill>
            <a:prstDash val="dash"/>
            <a:round/>
            <a:headEnd type="oval" w="med" len="med"/>
            <a:tailEnd type="none" w="sm" len="sm"/>
          </a:ln>
        </p:spPr>
      </p:cxnSp>
      <p:sp>
        <p:nvSpPr>
          <p:cNvPr id="86" name="Google Shape;86;p15">
            <a:extLst>
              <a:ext uri="{FF2B5EF4-FFF2-40B4-BE49-F238E27FC236}">
                <a16:creationId xmlns:a16="http://schemas.microsoft.com/office/drawing/2014/main" id="{8D044CA2-6C69-661E-D325-C415990330EF}"/>
              </a:ext>
            </a:extLst>
          </p:cNvPr>
          <p:cNvSpPr/>
          <p:nvPr/>
        </p:nvSpPr>
        <p:spPr>
          <a:xfrm>
            <a:off x="6123928" y="687789"/>
            <a:ext cx="2589550" cy="247181"/>
          </a:xfrm>
          <a:prstGeom prst="rect">
            <a:avLst/>
          </a:prstGeom>
          <a:solidFill>
            <a:srgbClr val="00C09D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be Mutually Exclusive….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>
            <a:extLst>
              <a:ext uri="{FF2B5EF4-FFF2-40B4-BE49-F238E27FC236}">
                <a16:creationId xmlns:a16="http://schemas.microsoft.com/office/drawing/2014/main" id="{3551F0DF-102D-2E26-F966-5FAB3C5795CF}"/>
              </a:ext>
            </a:extLst>
          </p:cNvPr>
          <p:cNvSpPr txBox="1"/>
          <p:nvPr/>
        </p:nvSpPr>
        <p:spPr>
          <a:xfrm>
            <a:off x="6057243" y="1067145"/>
            <a:ext cx="2686731" cy="8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..is to ensure that for each </a:t>
            </a:r>
            <a:b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sub-issue listed, they are independent of one another and have no overlap.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5">
            <a:extLst>
              <a:ext uri="{FF2B5EF4-FFF2-40B4-BE49-F238E27FC236}">
                <a16:creationId xmlns:a16="http://schemas.microsoft.com/office/drawing/2014/main" id="{D2994199-AF08-ADCA-9DD9-2A491E25C76D}"/>
              </a:ext>
            </a:extLst>
          </p:cNvPr>
          <p:cNvSpPr/>
          <p:nvPr/>
        </p:nvSpPr>
        <p:spPr>
          <a:xfrm>
            <a:off x="6125133" y="1944308"/>
            <a:ext cx="2589550" cy="247181"/>
          </a:xfrm>
          <a:prstGeom prst="rect">
            <a:avLst/>
          </a:prstGeom>
          <a:solidFill>
            <a:srgbClr val="00C09D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be Collectively Exhaustive..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5">
            <a:extLst>
              <a:ext uri="{FF2B5EF4-FFF2-40B4-BE49-F238E27FC236}">
                <a16:creationId xmlns:a16="http://schemas.microsoft.com/office/drawing/2014/main" id="{F8F8A9F6-7A6F-5A5D-A3E3-52125ED6A912}"/>
              </a:ext>
            </a:extLst>
          </p:cNvPr>
          <p:cNvSpPr txBox="1"/>
          <p:nvPr/>
        </p:nvSpPr>
        <p:spPr>
          <a:xfrm>
            <a:off x="6026747" y="2383189"/>
            <a:ext cx="2686731" cy="1361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..is to ensure that for each </a:t>
            </a:r>
            <a:b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issue listed, they help answer the question of fully describe the idea in an ‘exhaustive’ manner where potential avenues are fleshed out and explored if feasible.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15">
            <a:extLst>
              <a:ext uri="{FF2B5EF4-FFF2-40B4-BE49-F238E27FC236}">
                <a16:creationId xmlns:a16="http://schemas.microsoft.com/office/drawing/2014/main" id="{3F89EF09-5001-D90D-73B9-7DB66B6C328E}"/>
              </a:ext>
            </a:extLst>
          </p:cNvPr>
          <p:cNvCxnSpPr>
            <a:cxnSpLocks/>
          </p:cNvCxnSpPr>
          <p:nvPr/>
        </p:nvCxnSpPr>
        <p:spPr>
          <a:xfrm rot="10800000">
            <a:off x="1447557" y="2640508"/>
            <a:ext cx="354641" cy="1218301"/>
          </a:xfrm>
          <a:prstGeom prst="bentConnector3">
            <a:avLst>
              <a:gd name="adj1" fmla="val 60972"/>
            </a:avLst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15">
            <a:extLst>
              <a:ext uri="{FF2B5EF4-FFF2-40B4-BE49-F238E27FC236}">
                <a16:creationId xmlns:a16="http://schemas.microsoft.com/office/drawing/2014/main" id="{DC80CC9C-245B-B5F9-1B39-DB44324AEB99}"/>
              </a:ext>
            </a:extLst>
          </p:cNvPr>
          <p:cNvSpPr txBox="1"/>
          <p:nvPr/>
        </p:nvSpPr>
        <p:spPr>
          <a:xfrm>
            <a:off x="3776957" y="905211"/>
            <a:ext cx="2176564" cy="393676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8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Diversify revenue s</a:t>
            </a:r>
            <a:r>
              <a:rPr lang="en-US" sz="800" b="1" dirty="0">
                <a:solidFill>
                  <a:schemeClr val="tx1"/>
                </a:solidFill>
              </a:rPr>
              <a:t>treams to offset maintenance costs.</a:t>
            </a:r>
            <a:endParaRPr lang="en-US" sz="6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5">
            <a:extLst>
              <a:ext uri="{FF2B5EF4-FFF2-40B4-BE49-F238E27FC236}">
                <a16:creationId xmlns:a16="http://schemas.microsoft.com/office/drawing/2014/main" id="{80A78C51-3DF0-116C-49AF-8EBA664E8D3C}"/>
              </a:ext>
            </a:extLst>
          </p:cNvPr>
          <p:cNvSpPr txBox="1"/>
          <p:nvPr/>
        </p:nvSpPr>
        <p:spPr>
          <a:xfrm>
            <a:off x="3751634" y="1418463"/>
            <a:ext cx="2176564" cy="346303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8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Form strategic partnerships or alliances to share costs and resources.</a:t>
            </a:r>
            <a:endParaRPr lang="en-US" sz="6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15">
            <a:extLst>
              <a:ext uri="{FF2B5EF4-FFF2-40B4-BE49-F238E27FC236}">
                <a16:creationId xmlns:a16="http://schemas.microsoft.com/office/drawing/2014/main" id="{9C047A84-14BE-CD12-9209-DF9253740F7E}"/>
              </a:ext>
            </a:extLst>
          </p:cNvPr>
          <p:cNvCxnSpPr>
            <a:cxnSpLocks/>
            <a:stCxn id="91" idx="1"/>
            <a:endCxn id="64" idx="3"/>
          </p:cNvCxnSpPr>
          <p:nvPr/>
        </p:nvCxnSpPr>
        <p:spPr>
          <a:xfrm rot="10800000" flipV="1">
            <a:off x="3067455" y="1102048"/>
            <a:ext cx="709502" cy="28063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94;p15">
            <a:extLst>
              <a:ext uri="{FF2B5EF4-FFF2-40B4-BE49-F238E27FC236}">
                <a16:creationId xmlns:a16="http://schemas.microsoft.com/office/drawing/2014/main" id="{FCAD6FE8-3CAC-F165-DC81-24969AA867FD}"/>
              </a:ext>
            </a:extLst>
          </p:cNvPr>
          <p:cNvCxnSpPr>
            <a:cxnSpLocks/>
          </p:cNvCxnSpPr>
          <p:nvPr/>
        </p:nvCxnSpPr>
        <p:spPr>
          <a:xfrm rot="10800000">
            <a:off x="3187084" y="1381168"/>
            <a:ext cx="564551" cy="210447"/>
          </a:xfrm>
          <a:prstGeom prst="bentConnector3">
            <a:avLst>
              <a:gd name="adj1" fmla="val 58615"/>
            </a:avLst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91;p15">
            <a:extLst>
              <a:ext uri="{FF2B5EF4-FFF2-40B4-BE49-F238E27FC236}">
                <a16:creationId xmlns:a16="http://schemas.microsoft.com/office/drawing/2014/main" id="{D471BC71-EA41-70D5-5173-8F1F2DC1DBFE}"/>
              </a:ext>
            </a:extLst>
          </p:cNvPr>
          <p:cNvSpPr txBox="1"/>
          <p:nvPr/>
        </p:nvSpPr>
        <p:spPr>
          <a:xfrm>
            <a:off x="3763085" y="2034601"/>
            <a:ext cx="2176564" cy="351345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800" b="1" dirty="0"/>
              <a:t>Implement strict cost control measures across all operations.</a:t>
            </a:r>
            <a:endParaRPr sz="2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91;p15">
            <a:extLst>
              <a:ext uri="{FF2B5EF4-FFF2-40B4-BE49-F238E27FC236}">
                <a16:creationId xmlns:a16="http://schemas.microsoft.com/office/drawing/2014/main" id="{045C15EE-5E1F-E106-886D-E6A50F45EEE6}"/>
              </a:ext>
            </a:extLst>
          </p:cNvPr>
          <p:cNvSpPr txBox="1"/>
          <p:nvPr/>
        </p:nvSpPr>
        <p:spPr>
          <a:xfrm>
            <a:off x="3763085" y="2621301"/>
            <a:ext cx="2176564" cy="430515"/>
          </a:xfrm>
          <a:prstGeom prst="rect">
            <a:avLst/>
          </a:prstGeom>
          <a:solidFill>
            <a:srgbClr val="00C09D"/>
          </a:solidFill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3075" tIns="33075" rIns="33075" bIns="330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800" b="1" dirty="0"/>
              <a:t>Regularly review and adjust budgets to reflect changing market conditions</a:t>
            </a:r>
            <a:endParaRPr sz="2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" name="Google Shape;78;p15">
            <a:extLst>
              <a:ext uri="{FF2B5EF4-FFF2-40B4-BE49-F238E27FC236}">
                <a16:creationId xmlns:a16="http://schemas.microsoft.com/office/drawing/2014/main" id="{40BB311F-CADB-9D00-64BA-53623F400D67}"/>
              </a:ext>
            </a:extLst>
          </p:cNvPr>
          <p:cNvCxnSpPr>
            <a:cxnSpLocks/>
            <a:endCxn id="81" idx="3"/>
          </p:cNvCxnSpPr>
          <p:nvPr/>
        </p:nvCxnSpPr>
        <p:spPr>
          <a:xfrm rot="10800000">
            <a:off x="2940085" y="2558051"/>
            <a:ext cx="812077" cy="291215"/>
          </a:xfrm>
          <a:prstGeom prst="bentConnector3">
            <a:avLst>
              <a:gd name="adj1" fmla="val 47604"/>
            </a:avLst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78;p15">
            <a:extLst>
              <a:ext uri="{FF2B5EF4-FFF2-40B4-BE49-F238E27FC236}">
                <a16:creationId xmlns:a16="http://schemas.microsoft.com/office/drawing/2014/main" id="{0FB51DB1-1129-5829-03C1-A05DA7B4ACCF}"/>
              </a:ext>
            </a:extLst>
          </p:cNvPr>
          <p:cNvCxnSpPr>
            <a:cxnSpLocks/>
            <a:endCxn id="74" idx="3"/>
          </p:cNvCxnSpPr>
          <p:nvPr/>
        </p:nvCxnSpPr>
        <p:spPr>
          <a:xfrm rot="10800000">
            <a:off x="2957173" y="3854991"/>
            <a:ext cx="816186" cy="23543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79;p15">
            <a:extLst>
              <a:ext uri="{FF2B5EF4-FFF2-40B4-BE49-F238E27FC236}">
                <a16:creationId xmlns:a16="http://schemas.microsoft.com/office/drawing/2014/main" id="{CDFB3E9A-A7F5-702F-5E78-BE1B65E3EE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72706" y="2566445"/>
            <a:ext cx="300625" cy="74063"/>
          </a:xfrm>
          <a:prstGeom prst="bentConnector3">
            <a:avLst>
              <a:gd name="adj1" fmla="val 59708"/>
            </a:avLst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531498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595</Words>
  <Application>Microsoft Office PowerPoint</Application>
  <PresentationFormat>On-screen Show (16:9)</PresentationFormat>
  <Paragraphs>75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Noto Sans Symbols</vt:lpstr>
      <vt:lpstr>Simple Light</vt:lpstr>
      <vt:lpstr>Synergy_CF_YNR002</vt:lpstr>
      <vt:lpstr>Monalco Mining - Issue Tree </vt:lpstr>
      <vt:lpstr>Monaco Mining - Issue Tree </vt:lpstr>
      <vt:lpstr>Monaco Mining - Issue Tree </vt:lpstr>
      <vt:lpstr>Monaco Mining - Issue Tree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Wissmon GERMAIN</dc:creator>
  <cp:lastModifiedBy>Wissmon GERMAIN</cp:lastModifiedBy>
  <cp:revision>2</cp:revision>
  <dcterms:modified xsi:type="dcterms:W3CDTF">2024-11-26T17:24:17Z</dcterms:modified>
</cp:coreProperties>
</file>