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5"/>
  </p:notesMasterIdLst>
  <p:handoutMasterIdLst>
    <p:handoutMasterId r:id="rId26"/>
  </p:handoutMasterIdLst>
  <p:sldIdLst>
    <p:sldId id="278" r:id="rId5"/>
    <p:sldId id="282" r:id="rId6"/>
    <p:sldId id="271" r:id="rId7"/>
    <p:sldId id="284" r:id="rId8"/>
    <p:sldId id="294" r:id="rId9"/>
    <p:sldId id="295" r:id="rId10"/>
    <p:sldId id="296" r:id="rId11"/>
    <p:sldId id="293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7" r:id="rId22"/>
    <p:sldId id="309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1E254-C658-4F6F-B8A5-0E30D3030809}" v="9" dt="2025-01-30T13:44:30.705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5388" autoAdjust="0"/>
  </p:normalViewPr>
  <p:slideViewPr>
    <p:cSldViewPr snapToGrid="0">
      <p:cViewPr varScale="1">
        <p:scale>
          <a:sx n="76" d="100"/>
          <a:sy n="76" d="100"/>
        </p:scale>
        <p:origin x="126" y="5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C43C6-9330-758C-4D81-4A9534EDA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19BE24-C469-0DF4-8FC3-7DEAC0BAB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E89E0B-D315-54A9-AAF8-1315CC9B7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B134B-E7A6-6B8C-DB73-88B5B7285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31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5AFC1-5718-CEA9-110C-40C97FBF4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A9BEE9-114D-B1E3-42AF-7E484AA02C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3D787A-09FD-8E0A-2787-6A088B8B6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CB86E-BDC7-55F1-BA4F-E3276F702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0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EEF79-F806-B738-D545-03418F86A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85B9F1-C445-ACFF-ACF5-74BB3EA57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14455-1AE9-F627-D4E6-16E28DC52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84C3F-7996-DDFF-EBAA-F72AC5446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2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1680F-66DE-10BF-3E56-779627FB1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56B572-D1DC-2682-6070-F48F00073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F6660-8B42-C802-05FB-1B3121B79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F7AC8-02EE-9B2B-254A-DA5949CCA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0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9ED56-8C6F-39A2-69C3-6FD4EAA9A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5C28C-C406-6BF8-4539-8DAA0A9E27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F3648B-85AD-0E12-C440-1DD48427B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F50AA-489C-CABC-2A49-A6689B4D1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34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2D46-6F49-F524-F388-10108FCEA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33DA-743F-79F9-8636-F6D476C82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ADC274-E39B-6AFF-43E9-C1DC93744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9ADAA-D90F-B92C-9348-870824AE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2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67D34-7416-C436-EDDF-6063A31DD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EB49F4-DA2A-D5A8-A22B-EC8028E58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26CF0-67E3-A030-CFAA-2349C2FB1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EF5E9-7303-1570-DBB8-48EA2FCA4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09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33F36-23B0-9721-D27D-70E987438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10F803-4922-7DDA-990E-3AD976C9A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5721C3-A882-C433-2B4B-C773E41E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24B2B-234A-45D1-DAFF-3DECD1DAA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79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65553-F03A-21DB-0B52-C84A53827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92FBB7-52EF-3CC9-DB1B-7BA5B6B20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05AC65-3DE7-EB28-9E9A-B458BF9C0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A5126-52AF-8F72-13E4-9AC979429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06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F2775-0B32-1A42-0C3F-FECD5AC7A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F6002-09B9-B146-E3D1-0A0CE741A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08673-C5C8-C727-E4C1-3D91E94A4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8699-ECC6-C38C-C70A-8712FD5DE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4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B85A-8A29-D9AA-A5BE-1775D63E9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F04938-E4D4-6DC5-66BF-792D9DC5E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A809CD-BB6B-D3A2-FC5F-20271EBFE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69996-C67E-1619-408B-3A9EF79B8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4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A0D1E-F662-B9FB-B6F4-C29E03D31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777793-EC29-DDEF-51F4-191F6780C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201F75-85FF-7EC8-2B09-093EA5BF8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C3ECD-C56F-FA1F-813B-3D9FA5003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893CC-507D-5066-FA71-177A31DC5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10D85A-A098-E0C6-8996-255CC39BC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669C66-E623-9BB9-D450-9E2DA302D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20341-5405-8F8B-40B1-1B3F55ACE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06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14054-5891-AED2-29A2-15C50D645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D7DC2-76FA-6018-4A31-F4BA26005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5EBBDF-2E9F-CF05-7F57-4110B6F6C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785E7-F26F-6204-6C75-591F7C970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0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B700-3985-01E0-0425-E49BACF6C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C967B9-6C4B-10DF-E501-1BF81D335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8F7D3-2208-9D0E-F299-66C9EEF82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C9D83-3E53-0161-9D5F-EFA802742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8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1" r:id="rId15"/>
    <p:sldLayoutId id="2147483722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343" y="195943"/>
            <a:ext cx="4855027" cy="6455227"/>
          </a:xfrm>
          <a:noFill/>
        </p:spPr>
        <p:txBody>
          <a:bodyPr anchor="ctr">
            <a:noAutofit/>
          </a:bodyPr>
          <a:lstStyle/>
          <a:p>
            <a:r>
              <a:rPr lang="en-US" sz="3600" dirty="0"/>
              <a:t>Enhancing Customer Engagement and Revenue Growth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Strategic Insights and Recommendations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600" dirty="0"/>
            </a:br>
            <a:r>
              <a:rPr lang="en-US" sz="2000" b="1" dirty="0"/>
              <a:t>Presented by:</a:t>
            </a:r>
            <a:r>
              <a:rPr lang="en-US" sz="2000" dirty="0"/>
              <a:t> Wissmon Germain</a:t>
            </a:r>
            <a:br>
              <a:rPr lang="en-US" sz="2000" dirty="0"/>
            </a:br>
            <a:r>
              <a:rPr lang="en-US" sz="2000" b="1" dirty="0"/>
              <a:t>Date:</a:t>
            </a:r>
            <a:r>
              <a:rPr lang="en-US" sz="2000" dirty="0"/>
              <a:t> January 30, 2025</a:t>
            </a:r>
            <a:endParaRPr lang="en-US" sz="3600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531430" cy="688373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C2A22B-25E0-2620-D9F9-8AB36D319DBB}"/>
              </a:ext>
            </a:extLst>
          </p:cNvPr>
          <p:cNvSpPr txBox="1"/>
          <p:nvPr/>
        </p:nvSpPr>
        <p:spPr>
          <a:xfrm>
            <a:off x="1349831" y="1977006"/>
            <a:ext cx="4278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ONLINE RETAIL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5D5C8-D829-B2F1-1764-AC823694D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DD2B-3AAD-6DB8-F5D3-0DF196FD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34" y="574674"/>
            <a:ext cx="8865281" cy="905783"/>
          </a:xfrm>
        </p:spPr>
        <p:txBody>
          <a:bodyPr>
            <a:normAutofit/>
          </a:bodyPr>
          <a:lstStyle/>
          <a:p>
            <a:r>
              <a:rPr lang="en-US" b="1" dirty="0"/>
              <a:t>Sales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E13D-0DE2-7D22-5B8C-8A9D3779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1" y="4812374"/>
            <a:ext cx="8730344" cy="1664626"/>
          </a:xfrm>
        </p:spPr>
        <p:txBody>
          <a:bodyPr>
            <a:normAutofit fontScale="925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Some customers buy frequently and generate high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Others shop infrequently but spend a lot when they 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Some customers rarely purchase and contribute minimal revenue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E63DBC-B536-7489-D70A-F41D65A52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74419"/>
              </p:ext>
            </p:extLst>
          </p:nvPr>
        </p:nvGraphicFramePr>
        <p:xfrm>
          <a:off x="623773" y="2201252"/>
          <a:ext cx="10632053" cy="166462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98002">
                  <a:extLst>
                    <a:ext uri="{9D8B030D-6E8A-4147-A177-3AD203B41FA5}">
                      <a16:colId xmlns:a16="http://schemas.microsoft.com/office/drawing/2014/main" val="2399018945"/>
                    </a:ext>
                  </a:extLst>
                </a:gridCol>
                <a:gridCol w="2083995">
                  <a:extLst>
                    <a:ext uri="{9D8B030D-6E8A-4147-A177-3AD203B41FA5}">
                      <a16:colId xmlns:a16="http://schemas.microsoft.com/office/drawing/2014/main" val="1377351627"/>
                    </a:ext>
                  </a:extLst>
                </a:gridCol>
                <a:gridCol w="2083995">
                  <a:extLst>
                    <a:ext uri="{9D8B030D-6E8A-4147-A177-3AD203B41FA5}">
                      <a16:colId xmlns:a16="http://schemas.microsoft.com/office/drawing/2014/main" val="526227190"/>
                    </a:ext>
                  </a:extLst>
                </a:gridCol>
                <a:gridCol w="2083995">
                  <a:extLst>
                    <a:ext uri="{9D8B030D-6E8A-4147-A177-3AD203B41FA5}">
                      <a16:colId xmlns:a16="http://schemas.microsoft.com/office/drawing/2014/main" val="2514225653"/>
                    </a:ext>
                  </a:extLst>
                </a:gridCol>
                <a:gridCol w="2182066">
                  <a:extLst>
                    <a:ext uri="{9D8B030D-6E8A-4147-A177-3AD203B41FA5}">
                      <a16:colId xmlns:a16="http://schemas.microsoft.com/office/drawing/2014/main" val="1760005125"/>
                    </a:ext>
                  </a:extLst>
                </a:gridCol>
              </a:tblGrid>
              <a:tr h="103436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2000" kern="100" dirty="0" err="1">
                          <a:effectLst/>
                        </a:rPr>
                        <a:t>Number</a:t>
                      </a:r>
                      <a:r>
                        <a:rPr lang="fr-FR" sz="2000" kern="100" dirty="0">
                          <a:effectLst/>
                        </a:rPr>
                        <a:t> of</a:t>
                      </a:r>
                      <a:endParaRPr lang="en-US" sz="2000" kern="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2000" kern="100" dirty="0" err="1">
                          <a:effectLst/>
                        </a:rPr>
                        <a:t>Customers</a:t>
                      </a:r>
                      <a:br>
                        <a:rPr lang="fr-FR" sz="2000" kern="100" dirty="0">
                          <a:effectLst/>
                        </a:rPr>
                      </a:b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2000" kern="100" dirty="0" err="1">
                          <a:effectLst/>
                        </a:rPr>
                        <a:t>Quantity</a:t>
                      </a:r>
                      <a:r>
                        <a:rPr lang="fr-FR" sz="2000" kern="100" dirty="0">
                          <a:effectLst/>
                        </a:rPr>
                        <a:t> of items </a:t>
                      </a:r>
                      <a:r>
                        <a:rPr lang="fr-FR" sz="2000" kern="100" dirty="0" err="1">
                          <a:effectLst/>
                        </a:rPr>
                        <a:t>sold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2000" kern="100">
                          <a:effectLst/>
                        </a:rPr>
                        <a:t>Amount of Sales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Number of Item types sold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Number of Countries 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520252"/>
                  </a:ext>
                </a:extLst>
              </a:tr>
              <a:tr h="63026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4,372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4,908,888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$8,300,066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3,896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37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70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6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EE8AA-B6D9-26E3-0D84-AC5B6F7A0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E05E-257D-BCD6-812D-4DF4FEF6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34" y="574674"/>
            <a:ext cx="8865281" cy="905783"/>
          </a:xfrm>
        </p:spPr>
        <p:txBody>
          <a:bodyPr>
            <a:normAutofit fontScale="9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Where Do Our Sales Come From?</a:t>
            </a:r>
            <a:endParaRPr lang="en-US" dirty="0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DF7A4E6A-DF84-793D-B92E-05CF5F288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" y="1380094"/>
            <a:ext cx="5653333" cy="317147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5640EC-B98F-0CB5-5D4A-2900A9C2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1" y="4917687"/>
            <a:ext cx="10047515" cy="840856"/>
          </a:xfrm>
        </p:spPr>
        <p:txBody>
          <a:bodyPr>
            <a:normAutofit/>
          </a:bodyPr>
          <a:lstStyle/>
          <a:p>
            <a:r>
              <a:rPr lang="en-US" sz="2400" b="1" dirty="0"/>
              <a:t>97.5% of revenue</a:t>
            </a:r>
            <a:r>
              <a:rPr lang="en-US" sz="2400" dirty="0"/>
              <a:t> comes from </a:t>
            </a:r>
            <a:r>
              <a:rPr lang="en-US" sz="2400" b="1" dirty="0"/>
              <a:t>Europe</a:t>
            </a:r>
            <a:r>
              <a:rPr lang="en-US" sz="2400" dirty="0"/>
              <a:t>, with the UK alone contributing </a:t>
            </a:r>
            <a:r>
              <a:rPr lang="en-US" sz="2400" b="1" dirty="0"/>
              <a:t>82%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8" name="Picture 7" descr="A graph with blue and black bars&#10;&#10;AI-generated content may be incorrect.">
            <a:extLst>
              <a:ext uri="{FF2B5EF4-FFF2-40B4-BE49-F238E27FC236}">
                <a16:creationId xmlns:a16="http://schemas.microsoft.com/office/drawing/2014/main" id="{17A08300-8F91-3464-C897-026EDF45A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12" y="1380094"/>
            <a:ext cx="6199547" cy="31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8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A7BE5-6800-E309-48AC-F66E4273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83B6-5BB9-B5CD-D2BB-9FFCA229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574674"/>
            <a:ext cx="10123715" cy="905783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Customers in </a:t>
            </a:r>
            <a:r>
              <a:rPr lang="en-US" sz="2800" b="1" dirty="0">
                <a:solidFill>
                  <a:schemeClr val="tx1"/>
                </a:solidFill>
              </a:rPr>
              <a:t>Oceania and Asia</a:t>
            </a:r>
            <a:r>
              <a:rPr lang="en-US" sz="2800" dirty="0">
                <a:solidFill>
                  <a:schemeClr val="tx1"/>
                </a:solidFill>
              </a:rPr>
              <a:t> spend more per purchase, making them promising expansion markets.</a:t>
            </a:r>
          </a:p>
        </p:txBody>
      </p:sp>
      <p:pic>
        <p:nvPicPr>
          <p:cNvPr id="4" name="Picture 3" descr="A graph of a bar chart&#10;&#10;AI-generated content may be incorrect.">
            <a:extLst>
              <a:ext uri="{FF2B5EF4-FFF2-40B4-BE49-F238E27FC236}">
                <a16:creationId xmlns:a16="http://schemas.microsoft.com/office/drawing/2014/main" id="{2C08F4D8-2FFD-D69A-059E-EC4E5D5B25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21" y="1748565"/>
            <a:ext cx="9694357" cy="47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1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94A48-30FD-0469-68A8-161AA822E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4EE3-3B6D-78B3-AFBB-1E39ACB0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34" y="574674"/>
            <a:ext cx="8865281" cy="905783"/>
          </a:xfrm>
        </p:spPr>
        <p:txBody>
          <a:bodyPr>
            <a:normAutofit fontScale="9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Where Do Our Sales Come From?</a:t>
            </a:r>
            <a:endParaRPr lang="en-US" dirty="0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1FF10070-B155-BB97-B280-6AACB29BA2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" y="1380094"/>
            <a:ext cx="5653333" cy="317147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E159E2-E6AD-CF6F-1097-3AA73D34E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1" y="4917687"/>
            <a:ext cx="10047515" cy="840856"/>
          </a:xfrm>
        </p:spPr>
        <p:txBody>
          <a:bodyPr>
            <a:normAutofit/>
          </a:bodyPr>
          <a:lstStyle/>
          <a:p>
            <a:r>
              <a:rPr lang="en-US" sz="2400" b="1" dirty="0"/>
              <a:t>97.5% of revenue</a:t>
            </a:r>
            <a:r>
              <a:rPr lang="en-US" sz="2400" dirty="0"/>
              <a:t> comes from </a:t>
            </a:r>
            <a:r>
              <a:rPr lang="en-US" sz="2400" b="1" dirty="0"/>
              <a:t>Europe</a:t>
            </a:r>
            <a:r>
              <a:rPr lang="en-US" sz="2400" dirty="0"/>
              <a:t>, with the UK alone contributing </a:t>
            </a:r>
            <a:r>
              <a:rPr lang="en-US" sz="2400" b="1" dirty="0"/>
              <a:t>82%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8" name="Picture 7" descr="A graph with blue and black bars&#10;&#10;AI-generated content may be incorrect.">
            <a:extLst>
              <a:ext uri="{FF2B5EF4-FFF2-40B4-BE49-F238E27FC236}">
                <a16:creationId xmlns:a16="http://schemas.microsoft.com/office/drawing/2014/main" id="{5641EE7C-C74E-6BFC-7958-6CB0ADEB2E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12" y="1380094"/>
            <a:ext cx="6199547" cy="31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5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1A05D-8773-43AF-C6A9-618709130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6D32-6D9E-0C4A-C82F-154895C0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33" y="381000"/>
            <a:ext cx="8865281" cy="905783"/>
          </a:xfrm>
        </p:spPr>
        <p:txBody>
          <a:bodyPr>
            <a:normAutofit/>
          </a:bodyPr>
          <a:lstStyle/>
          <a:p>
            <a:r>
              <a:rPr lang="en-US" b="1" dirty="0"/>
              <a:t>Seasonal 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84D8-2490-55F2-35C1-BBAFE36A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4" y="5777457"/>
            <a:ext cx="11419115" cy="696677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Revenue peaks in </a:t>
            </a:r>
            <a:r>
              <a:rPr lang="en-US" sz="2400" b="1" dirty="0"/>
              <a:t>November</a:t>
            </a:r>
            <a:r>
              <a:rPr lang="en-US" sz="2400" dirty="0"/>
              <a:t>, showing a strong holiday shopping influence</a:t>
            </a:r>
            <a:endParaRPr lang="en-US" dirty="0"/>
          </a:p>
        </p:txBody>
      </p:sp>
      <p:pic>
        <p:nvPicPr>
          <p:cNvPr id="4" name="Picture 3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19D824B0-0BBF-EFCA-5D31-335E98B13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4" y="1051320"/>
            <a:ext cx="11037200" cy="460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0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7DC2D-09E1-2F0F-E61B-11A2F5C56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DB3B-3AA6-FE3E-E4D1-89F6D268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33" y="381000"/>
            <a:ext cx="8865281" cy="905783"/>
          </a:xfrm>
        </p:spPr>
        <p:txBody>
          <a:bodyPr>
            <a:normAutofit/>
          </a:bodyPr>
          <a:lstStyle/>
          <a:p>
            <a:r>
              <a:rPr lang="en-US" b="1" dirty="0"/>
              <a:t>Seasonal 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57B4-BF16-2906-1836-276C4B196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2" y="6006057"/>
            <a:ext cx="11419115" cy="69667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Sales are highest on </a:t>
            </a:r>
            <a:r>
              <a:rPr lang="en-US" sz="2800" b="1" dirty="0"/>
              <a:t>Sundays</a:t>
            </a:r>
            <a:r>
              <a:rPr lang="en-US" sz="2800" dirty="0"/>
              <a:t>, lowest on </a:t>
            </a:r>
            <a:r>
              <a:rPr lang="en-US" sz="2800" b="1" dirty="0"/>
              <a:t>Wednesdays</a:t>
            </a:r>
            <a:endParaRPr lang="en-US" sz="600" dirty="0"/>
          </a:p>
        </p:txBody>
      </p:sp>
      <p:pic>
        <p:nvPicPr>
          <p:cNvPr id="5" name="Picture 4" descr="A graph of blue rectangular shapes&#10;&#10;AI-generated content may be incorrect.">
            <a:extLst>
              <a:ext uri="{FF2B5EF4-FFF2-40B4-BE49-F238E27FC236}">
                <a16:creationId xmlns:a16="http://schemas.microsoft.com/office/drawing/2014/main" id="{473E8B69-F8B0-DEB7-FB6F-1403A2756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4" y="1010788"/>
            <a:ext cx="10028563" cy="48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BFEEA-AC38-D642-6CC6-D243191D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0B0FD-8CDD-6367-128E-595FC773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579914"/>
          </a:xfrm>
          <a:noFill/>
        </p:spPr>
        <p:txBody>
          <a:bodyPr anchor="ctr"/>
          <a:lstStyle/>
          <a:p>
            <a:pPr algn="ctr"/>
            <a:r>
              <a:rPr lang="en-US" sz="4400" b="1" dirty="0"/>
              <a:t>Understanding Customer Value</a:t>
            </a:r>
            <a:endParaRPr lang="en-US" sz="9600" b="1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1DFE5C31-C83E-372A-81EF-7BE6B9654A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2786743"/>
            <a:ext cx="12192000" cy="4071257"/>
          </a:xfrm>
        </p:spPr>
      </p:pic>
    </p:spTree>
    <p:extLst>
      <p:ext uri="{BB962C8B-B14F-4D97-AF65-F5344CB8AC3E}">
        <p14:creationId xmlns:p14="http://schemas.microsoft.com/office/powerpoint/2010/main" val="409242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095C8-B6B9-93AC-FA89-F74AA974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0CE0-5455-F5A4-E7D6-FEBE96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477" y="465818"/>
            <a:ext cx="8842837" cy="10690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Understanding Customer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84133-F482-DF73-24C3-FCDBF861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1738540"/>
            <a:ext cx="11401652" cy="440100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Not all customers contribute equally to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We identified </a:t>
            </a:r>
            <a:r>
              <a:rPr lang="en-US" sz="4000" b="1" dirty="0"/>
              <a:t>four types of customers</a:t>
            </a:r>
            <a:r>
              <a:rPr lang="en-US" sz="4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Top Value Customers:</a:t>
            </a:r>
            <a:r>
              <a:rPr lang="en-US" sz="2800" dirty="0"/>
              <a:t> Spend frequently and generate the highest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High-Value Customers:</a:t>
            </a:r>
            <a:r>
              <a:rPr lang="en-US" sz="2800" dirty="0"/>
              <a:t> Make large purchases but less frequently.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Medium-Value Customers:</a:t>
            </a:r>
            <a:r>
              <a:rPr lang="en-US" sz="2800" dirty="0"/>
              <a:t> Have moderate spending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Low-Value Customers:</a:t>
            </a:r>
            <a:r>
              <a:rPr lang="en-US" sz="2800" dirty="0"/>
              <a:t> Shop infrequently and generate minimal revenue.</a:t>
            </a:r>
          </a:p>
        </p:txBody>
      </p:sp>
    </p:spTree>
    <p:extLst>
      <p:ext uri="{BB962C8B-B14F-4D97-AF65-F5344CB8AC3E}">
        <p14:creationId xmlns:p14="http://schemas.microsoft.com/office/powerpoint/2010/main" val="390771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D90E2-F3E1-37FC-735B-703460AC4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1810-30B0-D814-A031-58B802D7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992" y="367847"/>
            <a:ext cx="8842837" cy="10690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Key Business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1F3D-ECE1-9769-3ACD-78F983A2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077686"/>
            <a:ext cx="12083143" cy="569322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b="1" dirty="0"/>
              <a:t>Smarter Targeting in Marketing: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Focus on </a:t>
            </a:r>
            <a:r>
              <a:rPr lang="en-US" sz="1800" b="1" dirty="0"/>
              <a:t>Top and High-Value Customers</a:t>
            </a:r>
            <a:r>
              <a:rPr lang="en-US" sz="1800" dirty="0"/>
              <a:t> for personalized offers.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Develop </a:t>
            </a:r>
            <a:r>
              <a:rPr lang="en-US" sz="1800" b="1" dirty="0"/>
              <a:t>loyalty programs</a:t>
            </a:r>
            <a:r>
              <a:rPr lang="en-US" sz="1800" dirty="0"/>
              <a:t> to increase retention.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Expanding High-Spend Markets: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Increase marketing efforts in </a:t>
            </a:r>
            <a:r>
              <a:rPr lang="en-US" sz="1800" b="1" dirty="0"/>
              <a:t>Oceania and Asia</a:t>
            </a:r>
            <a:r>
              <a:rPr lang="en-US" sz="1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Test regional promotions to measure engagement.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Product and Customer Satisfaction Improvements: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Address high return rates for top-selling products.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Enhance customer service for repeat buyers.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83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DF176-61E8-1152-E9EA-728A8171B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8375-9CAF-F79E-1221-340F28D7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992" y="367847"/>
            <a:ext cx="8842837" cy="106906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Looking Ahead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A207-8236-6DFD-D01C-D68AE629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077686"/>
            <a:ext cx="12083143" cy="462642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b="1" dirty="0"/>
              <a:t>Next Steps:</a:t>
            </a:r>
            <a:endParaRPr lang="en-US" sz="4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Implement targeted campaigns for high-value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Explore new market strategies for Oceania and Asia.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Improve product quality to reduce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b="1" dirty="0"/>
              <a:t>Final Thought:</a:t>
            </a:r>
            <a:r>
              <a:rPr lang="en-US" sz="4400" dirty="0"/>
              <a:t> Small changes in </a:t>
            </a:r>
            <a:r>
              <a:rPr lang="en-US" sz="4400" b="1" dirty="0"/>
              <a:t>customer engagement strategy</a:t>
            </a:r>
            <a:r>
              <a:rPr lang="en-US" sz="4400" dirty="0"/>
              <a:t> can lead to </a:t>
            </a:r>
            <a:r>
              <a:rPr lang="en-US" sz="4400" b="1" dirty="0"/>
              <a:t>big revenue improvements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Business Challenge and Goals </a:t>
            </a:r>
          </a:p>
          <a:p>
            <a:r>
              <a:rPr lang="en-US" b="1" dirty="0"/>
              <a:t>Understanding Our Customers </a:t>
            </a:r>
          </a:p>
          <a:p>
            <a:r>
              <a:rPr lang="en-US" b="1" dirty="0"/>
              <a:t>Market and Sales Trends </a:t>
            </a:r>
          </a:p>
          <a:p>
            <a:r>
              <a:rPr lang="en-US" b="1" dirty="0"/>
              <a:t>Understanding Customer Value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43" y="5208451"/>
            <a:ext cx="9144000" cy="2286000"/>
          </a:xfrm>
        </p:spPr>
        <p:txBody>
          <a:bodyPr/>
          <a:lstStyle/>
          <a:p>
            <a:r>
              <a:rPr lang="en-US"/>
              <a:t>Selecting visual aids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C51D5-5FB9-BF3E-92A1-1E107AEACC83}"/>
              </a:ext>
            </a:extLst>
          </p:cNvPr>
          <p:cNvSpPr txBox="1"/>
          <p:nvPr/>
        </p:nvSpPr>
        <p:spPr>
          <a:xfrm>
            <a:off x="2873829" y="330260"/>
            <a:ext cx="61830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Q&amp;A</a:t>
            </a:r>
            <a:br>
              <a:rPr lang="en-US" sz="6000" b="1" dirty="0"/>
            </a:br>
            <a:endParaRPr lang="en-US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90424-8C79-157B-016A-BBE36855BD7A}"/>
              </a:ext>
            </a:extLst>
          </p:cNvPr>
          <p:cNvSpPr txBox="1"/>
          <p:nvPr/>
        </p:nvSpPr>
        <p:spPr>
          <a:xfrm>
            <a:off x="1426028" y="2269252"/>
            <a:ext cx="93399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Open for discussion.</a:t>
            </a:r>
            <a:br>
              <a:rPr lang="en-US" sz="5400" b="1" dirty="0"/>
            </a:br>
            <a:endParaRPr lang="en-US" sz="5400" dirty="0"/>
          </a:p>
          <a:p>
            <a:pPr algn="ctr"/>
            <a:r>
              <a:rPr lang="en-US" sz="5400" b="1" dirty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086121"/>
          </a:xfrm>
          <a:noFill/>
        </p:spPr>
        <p:txBody>
          <a:bodyPr anchor="ctr"/>
          <a:lstStyle/>
          <a:p>
            <a:pPr algn="ctr"/>
            <a:r>
              <a:rPr lang="en-US" sz="4800" b="1" dirty="0"/>
              <a:t>Business Challenge and Goals 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3086122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145269"/>
          </a:xfrm>
        </p:spPr>
        <p:txBody>
          <a:bodyPr/>
          <a:lstStyle/>
          <a:p>
            <a:r>
              <a:rPr lang="en-US" b="1" dirty="0"/>
              <a:t>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1738541"/>
            <a:ext cx="9975624" cy="26375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 Our recent marketing campaign achieved only a </a:t>
            </a:r>
            <a:r>
              <a:rPr lang="en-US" sz="4400" b="1" dirty="0"/>
              <a:t>3% response rate</a:t>
            </a:r>
            <a:r>
              <a:rPr lang="en-US" sz="4400" dirty="0"/>
              <a:t>, well below the expected </a:t>
            </a:r>
            <a:r>
              <a:rPr lang="en-US" sz="4400" b="1" dirty="0"/>
              <a:t>6%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14493-81C6-5024-D2EA-C73BCD6C5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02AD-22ED-D485-04DC-410FF451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145269"/>
          </a:xfrm>
        </p:spPr>
        <p:txBody>
          <a:bodyPr/>
          <a:lstStyle/>
          <a:p>
            <a:r>
              <a:rPr lang="en-US" b="1" dirty="0"/>
              <a:t>Why This Matters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3CE9-257B-7CC9-9987-E05F8B70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1738541"/>
            <a:ext cx="10792052" cy="301851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6000" dirty="0"/>
              <a:t> This low response rate suggests inefficiencies in targeting and customer engagement, leading to wasted resources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954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66361-BFB5-BE9C-20D6-2FDB7E61E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1E9E-8DAD-0711-3623-5E30E82B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477" y="465818"/>
            <a:ext cx="7960421" cy="101464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Our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D703-73C2-CA1C-DECB-DB5F8CF8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1738541"/>
            <a:ext cx="10792052" cy="3018516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 Improve marketing strategies to increase customer engagement and </a:t>
            </a:r>
            <a:r>
              <a:rPr lang="en-US" sz="8000" b="1" dirty="0"/>
              <a:t>maximize revenue growth</a:t>
            </a:r>
            <a:r>
              <a:rPr lang="en-US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81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53A41-C8E8-AE77-FF82-8FC4A0DB2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72F6F3-3284-8A02-D806-0A067D1E5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579914"/>
          </a:xfrm>
          <a:noFill/>
        </p:spPr>
        <p:txBody>
          <a:bodyPr anchor="ctr"/>
          <a:lstStyle/>
          <a:p>
            <a:pPr algn="ctr"/>
            <a:r>
              <a:rPr lang="en-US" sz="4000" b="1" dirty="0"/>
              <a:t>Understanding Our Customers</a:t>
            </a:r>
            <a:endParaRPr lang="en-US" sz="4800" b="1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5DDCBC96-94FC-A348-6710-D6349CF1E6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2786743"/>
            <a:ext cx="12192000" cy="4071257"/>
          </a:xfrm>
        </p:spPr>
      </p:pic>
    </p:spTree>
    <p:extLst>
      <p:ext uri="{BB962C8B-B14F-4D97-AF65-F5344CB8AC3E}">
        <p14:creationId xmlns:p14="http://schemas.microsoft.com/office/powerpoint/2010/main" val="291264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BB833-7DA6-0CC5-3BE5-5F954DD72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4FF6-19CB-8DBA-9338-2CDF41EF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34" y="574674"/>
            <a:ext cx="8865281" cy="9057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Customer Purchasing 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2652-15D8-BA88-72B5-1DFCAC5D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1" y="4812374"/>
            <a:ext cx="8730344" cy="1664626"/>
          </a:xfrm>
        </p:spPr>
        <p:txBody>
          <a:bodyPr>
            <a:normAutofit fontScale="925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Some customers buy frequently and generate high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Others shop infrequently but spend a lot when they 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Some customers rarely purchase and contribute minimal revenue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A59FF320-BE9C-5C8A-5BD9-E5841B016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50" y="1533687"/>
            <a:ext cx="6213228" cy="29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6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2E36A-C7E1-2ACC-DB85-31B2A97EB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99A0C7-3D52-0288-133A-6524D5B8D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579914"/>
          </a:xfrm>
          <a:noFill/>
        </p:spPr>
        <p:txBody>
          <a:bodyPr anchor="ctr"/>
          <a:lstStyle/>
          <a:p>
            <a:pPr algn="ctr"/>
            <a:r>
              <a:rPr lang="en-US" sz="3600" b="1" dirty="0"/>
              <a:t>Market and Sales Trends</a:t>
            </a:r>
            <a:endParaRPr lang="en-US" sz="6600" b="1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5FCEB46E-A175-4549-7101-B2AB624A2B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2786743"/>
            <a:ext cx="12192000" cy="4071257"/>
          </a:xfrm>
        </p:spPr>
      </p:pic>
    </p:spTree>
    <p:extLst>
      <p:ext uri="{BB962C8B-B14F-4D97-AF65-F5344CB8AC3E}">
        <p14:creationId xmlns:p14="http://schemas.microsoft.com/office/powerpoint/2010/main" val="246640492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{467D7723-DAB4-481D-BF26-F009942F3E97}tf33713516_win32</Template>
  <TotalTime>250</TotalTime>
  <Words>495</Words>
  <Application>Microsoft Office PowerPoint</Application>
  <PresentationFormat>Widescreen</PresentationFormat>
  <Paragraphs>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Walbaum Display</vt:lpstr>
      <vt:lpstr>3DFloatVTI</vt:lpstr>
      <vt:lpstr>Enhancing Customer Engagement and Revenue Growth   Strategic Insights and Recommendations     Presented by: Wissmon Germain Date: January 30, 2025</vt:lpstr>
      <vt:lpstr>Agenda</vt:lpstr>
      <vt:lpstr>Business Challenge and Goals </vt:lpstr>
      <vt:lpstr>The Problem</vt:lpstr>
      <vt:lpstr>Why This Matters</vt:lpstr>
      <vt:lpstr>Our Objective</vt:lpstr>
      <vt:lpstr>Understanding Our Customers</vt:lpstr>
      <vt:lpstr>Customer Purchasing Behavior</vt:lpstr>
      <vt:lpstr>Market and Sales Trends</vt:lpstr>
      <vt:lpstr>Sales Overview</vt:lpstr>
      <vt:lpstr>Where Do Our Sales Come From?</vt:lpstr>
      <vt:lpstr>Customers in Oceania and Asia spend more per purchase, making them promising expansion markets.</vt:lpstr>
      <vt:lpstr>Where Do Our Sales Come From?</vt:lpstr>
      <vt:lpstr>Seasonal Trends</vt:lpstr>
      <vt:lpstr>Seasonal Trends</vt:lpstr>
      <vt:lpstr>Understanding Customer Value</vt:lpstr>
      <vt:lpstr>Understanding Customer Value</vt:lpstr>
      <vt:lpstr>Key Business Recommendations</vt:lpstr>
      <vt:lpstr>Looking Ahead</vt:lpstr>
      <vt:lpstr>Selecting visual aids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Wissmon GERMAIN</dc:creator>
  <cp:lastModifiedBy>Wissmon GERMAIN</cp:lastModifiedBy>
  <cp:revision>2</cp:revision>
  <dcterms:created xsi:type="dcterms:W3CDTF">2025-01-30T09:37:53Z</dcterms:created>
  <dcterms:modified xsi:type="dcterms:W3CDTF">2025-01-30T13:52:11Z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