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  <p:sldMasterId id="2147483669" r:id="rId2"/>
  </p:sldMasterIdLst>
  <p:notesMasterIdLst>
    <p:notesMasterId r:id="rId21"/>
  </p:notesMasterIdLst>
  <p:sldIdLst>
    <p:sldId id="256" r:id="rId3"/>
    <p:sldId id="257" r:id="rId4"/>
    <p:sldId id="281" r:id="rId5"/>
    <p:sldId id="278" r:id="rId6"/>
    <p:sldId id="285" r:id="rId7"/>
    <p:sldId id="298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5" r:id="rId16"/>
    <p:sldId id="294" r:id="rId17"/>
    <p:sldId id="297" r:id="rId18"/>
    <p:sldId id="296" r:id="rId19"/>
    <p:sldId id="277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entury Gothic" panose="020B0502020202090204" pitchFamily="34" charset="0"/>
      <p:regular r:id="rId26"/>
      <p:bold r:id="rId27"/>
      <p:italic r:id="rId28"/>
      <p:boldItalic r:id="rId29"/>
    </p:embeddedFont>
    <p:embeddedFont>
      <p:font typeface="標楷體" panose="03000509000000000000" pitchFamily="65" charset="-12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89082" autoAdjust="0"/>
  </p:normalViewPr>
  <p:slideViewPr>
    <p:cSldViewPr snapToGrid="0">
      <p:cViewPr varScale="1">
        <p:scale>
          <a:sx n="135" d="100"/>
          <a:sy n="135" d="100"/>
        </p:scale>
        <p:origin x="612" y="12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72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429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174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188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62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628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814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45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897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594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958F5-C4CB-4FDB-AED9-6144118232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9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933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241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61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175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01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12141" y="353567"/>
            <a:ext cx="7919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>
              <a:lnSpc>
                <a:spcPct val="108571"/>
              </a:lnSpc>
            </a:pPr>
            <a:fld id="{00000000-1234-1234-1234-123412341234}" type="slidenum">
              <a:rPr lang="en-US" altLang="zh-TW" smtClean="0">
                <a:solidFill>
                  <a:schemeClr val="dk1"/>
                </a:solidFill>
              </a:rPr>
              <a:pPr marL="25400">
                <a:lnSpc>
                  <a:spcPct val="108571"/>
                </a:lnSpc>
              </a:pPr>
              <a:t>‹#›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75309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8" marR="0" lvl="1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132" marR="0" lvl="5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320" marR="0" lvl="6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509" marR="0" lvl="7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697" marR="0" lvl="8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8" marR="0" lvl="1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132" marR="0" lvl="5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320" marR="0" lvl="6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509" marR="0" lvl="7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697" marR="0" lvl="8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8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75309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5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defRPr/>
            </a:pPr>
            <a:fld id="{00000000-1234-1234-1234-123412341234}" type="slidenum">
              <a:rPr lang="en-US" altLang="zh-TW" smtClean="0">
                <a:ea typeface="新細明體" panose="02020500000000000000" pitchFamily="18" charset="-120"/>
              </a:rPr>
              <a:pPr marL="25400" defTabSz="914378"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406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89" lvl="0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378" lvl="1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566" lvl="2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754" lvl="3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5943" lvl="4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132" lvl="5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320" lvl="6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509" lvl="7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697" lvl="8" indent="-22859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defRPr/>
            </a:pPr>
            <a:fld id="{00000000-1234-1234-1234-123412341234}" type="slidenum">
              <a:rPr lang="en-US" altLang="zh-TW" smtClean="0">
                <a:ea typeface="新細明體" panose="02020500000000000000" pitchFamily="18" charset="-120"/>
              </a:rPr>
              <a:pPr marL="25400" defTabSz="914378"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5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575310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1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4709161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>
              <a:lnSpc>
                <a:spcPct val="108571"/>
              </a:lnSpc>
            </a:pPr>
            <a:fld id="{00000000-1234-1234-1234-123412341234}" type="slidenum">
              <a:rPr lang="en-US" altLang="zh-TW" smtClean="0">
                <a:solidFill>
                  <a:schemeClr val="dk1"/>
                </a:solidFill>
              </a:rPr>
              <a:pPr marL="25400">
                <a:lnSpc>
                  <a:spcPct val="108571"/>
                </a:lnSpc>
              </a:pPr>
              <a:t>‹#›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75310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>
              <a:lnSpc>
                <a:spcPct val="108571"/>
              </a:lnSpc>
            </a:pPr>
            <a:fld id="{00000000-1234-1234-1234-123412341234}" type="slidenum">
              <a:rPr lang="en-US" altLang="zh-TW" smtClean="0">
                <a:solidFill>
                  <a:schemeClr val="dk1"/>
                </a:solidFill>
              </a:rPr>
              <a:pPr marL="25400">
                <a:lnSpc>
                  <a:spcPct val="108571"/>
                </a:lnSpc>
              </a:pPr>
              <a:t>‹#›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>
              <a:lnSpc>
                <a:spcPct val="108571"/>
              </a:lnSpc>
            </a:pPr>
            <a:fld id="{00000000-1234-1234-1234-123412341234}" type="slidenum">
              <a:rPr lang="en-US" altLang="zh-TW" smtClean="0">
                <a:solidFill>
                  <a:schemeClr val="dk1"/>
                </a:solidFill>
              </a:rPr>
              <a:pPr marL="25400">
                <a:lnSpc>
                  <a:spcPct val="108571"/>
                </a:lnSpc>
              </a:pPr>
              <a:t>‹#›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/>
            <a:fld id="{00000000-1234-1234-1234-123412341234}" type="slidenum">
              <a:rPr lang="en-US" altLang="zh-TW" smtClean="0"/>
              <a:pPr marL="2540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5400"/>
            <a:fld id="{00000000-1234-1234-1234-123412341234}" type="slidenum">
              <a:rPr lang="en-US" altLang="zh-TW" smtClean="0"/>
              <a:pPr marL="2540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75310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18236" y="2107310"/>
            <a:ext cx="75984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8" marR="0" lvl="1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132" marR="0" lvl="5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320" marR="0" lvl="6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509" marR="0" lvl="7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697" marR="0" lvl="8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76565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575309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18236" y="2107310"/>
            <a:ext cx="75984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189" marR="0" lvl="0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8" marR="0" lvl="1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132" marR="0" lvl="5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320" marR="0" lvl="6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509" marR="0" lvl="7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697" marR="0" lvl="8" indent="-22859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612140" y="353567"/>
            <a:ext cx="7919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5310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18236" y="2107310"/>
            <a:ext cx="75984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>
              <a:lnSpc>
                <a:spcPct val="108571"/>
              </a:lnSpc>
            </a:pPr>
            <a:fld id="{00000000-1234-1234-1234-123412341234}" type="slidenum">
              <a:rPr lang="en-US" altLang="zh-TW" smtClean="0">
                <a:solidFill>
                  <a:schemeClr val="dk1"/>
                </a:solidFill>
              </a:rPr>
              <a:pPr marL="25400">
                <a:lnSpc>
                  <a:spcPct val="108571"/>
                </a:lnSpc>
              </a:pPr>
              <a:t>‹#›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5309" y="353567"/>
            <a:ext cx="7993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18236" y="2107310"/>
            <a:ext cx="75984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914378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285943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2743132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20032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657509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defTabSz="914378">
              <a:defRPr/>
            </a:pPr>
            <a:endParaRPr lang="en-US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76564" y="4833097"/>
            <a:ext cx="249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23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nHarvey/blue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ctrTitle"/>
          </p:nvPr>
        </p:nvSpPr>
        <p:spPr>
          <a:xfrm>
            <a:off x="110812" y="1151466"/>
            <a:ext cx="8900159" cy="1571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Smart Insole Project Handover</a:t>
            </a:r>
            <a:b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(Wireless Transmission)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327142" y="3058513"/>
            <a:ext cx="8467500" cy="1452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Jen-</a:t>
            </a:r>
            <a:r>
              <a:rPr lang="en-US" sz="15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Hao</a:t>
            </a:r>
            <a:r>
              <a:rPr lang="en-US" sz="15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Chiu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30000"/>
              </a:lnSpc>
              <a:spcBef>
                <a:spcPts val="900"/>
              </a:spcBef>
              <a:buClr>
                <a:schemeClr val="dk1"/>
              </a:buClr>
              <a:buSzPts val="1100"/>
            </a:pPr>
            <a:r>
              <a:rPr lang="en-US" sz="1500" dirty="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Science, National Tsing-Hua University, Taiwan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Role of Master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Receive the 6-axis data from slaves through Bluetooth technology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Preliminaries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Install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bluepy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module from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://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github.com/IanHarvey/bluepy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Experienced with Python language.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Multi-thread programming style. Why?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Make the transmission reliable. How?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Decoding of the streaming data based on the packet format.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1: How to recover the original data?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2: E.g., </a:t>
            </a:r>
            <a:r>
              <a:rPr lang="en-US" altLang="zh-TW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sequence number of the received data are {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0, 1, 2, 6}, and {3, 4, 5} are missing. How to solve this problem?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79" y="3246054"/>
            <a:ext cx="4209574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67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4: Multi-thread Practice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Be familiar with multi-thread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programming in Python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Requirement: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Start two threads at the same time, and each thread is responsible for printing the sequence {1, 2, 3, 4, 5} and {6, 7, 8, 9, 10}, respectively. 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Explain what you have seen, and why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You can modify the master.py file.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lnSpc>
                <a:spcPct val="150000"/>
              </a:lnSpc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6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Handshaking Protocol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Make the transmission reliable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Traditional 3-way handshaking protocol.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SYN, ACK, DATA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is the problem of using 3-way handshake in our scenario?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Novel handshaking protocol.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12</a:t>
            </a:fld>
            <a:endParaRPr lang="zh-TW" altLang="en-US"/>
          </a:p>
        </p:txBody>
      </p:sp>
      <p:cxnSp>
        <p:nvCxnSpPr>
          <p:cNvPr id="4" name="直線接點 3"/>
          <p:cNvCxnSpPr/>
          <p:nvPr/>
        </p:nvCxnSpPr>
        <p:spPr>
          <a:xfrm>
            <a:off x="1658678" y="2743201"/>
            <a:ext cx="14177" cy="185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031204" y="2743200"/>
            <a:ext cx="14177" cy="185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1304259" y="2416965"/>
            <a:ext cx="7371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24371" y="2416965"/>
            <a:ext cx="8136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1665766" y="2955852"/>
            <a:ext cx="1372526" cy="2764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79685" y="2810081"/>
            <a:ext cx="6196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672854" y="3409508"/>
            <a:ext cx="1365438" cy="2587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2030254" y="3282114"/>
            <a:ext cx="6196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679944" y="3992525"/>
            <a:ext cx="1372526" cy="2764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054135" y="3845442"/>
            <a:ext cx="7114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87571" y="4656054"/>
            <a:ext cx="261281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1. Three-way handshaking.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103472" y="4680120"/>
            <a:ext cx="21200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2. Novel handshaking.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439756" y="2819151"/>
            <a:ext cx="14177" cy="185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12282" y="2819150"/>
            <a:ext cx="14177" cy="18500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085337" y="2492915"/>
            <a:ext cx="73719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405449" y="2492915"/>
            <a:ext cx="81366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446844" y="2925226"/>
            <a:ext cx="1372526" cy="2764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860765" y="2771337"/>
            <a:ext cx="605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>
            <a:off x="5439756" y="3271878"/>
            <a:ext cx="1365438" cy="258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565299" y="3109694"/>
            <a:ext cx="1015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HelloAck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453933" y="4288764"/>
            <a:ext cx="1372526" cy="2764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91012" y="4105627"/>
            <a:ext cx="7114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900502" y="3473381"/>
            <a:ext cx="60549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439756" y="3633479"/>
            <a:ext cx="1372526" cy="276446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02480" y="3779069"/>
            <a:ext cx="8982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5439756" y="3965413"/>
            <a:ext cx="1365438" cy="25872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3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Decoding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Recover the original data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Designed packet format.</a:t>
            </a:r>
          </a:p>
          <a:p>
            <a:pPr lvl="1" indent="-317500">
              <a:buFont typeface="Times New Roman"/>
              <a:buChar char="●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Decoding process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Sequence Number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6-axis data</a:t>
            </a:r>
          </a:p>
          <a:p>
            <a:pPr lvl="3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1: If the high byte and low byte of the received Ax data are 00101111 and 11010000, respectively, what is the original data?</a:t>
            </a:r>
          </a:p>
          <a:p>
            <a:pPr lvl="3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2: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high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byte and low byte of the received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Gx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 are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10101111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01010000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, respectively, what is the original data?</a:t>
            </a:r>
          </a:p>
          <a:p>
            <a:pPr lvl="3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13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73" y="1715281"/>
            <a:ext cx="4209574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36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8660" y="2085113"/>
            <a:ext cx="8032263" cy="922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Tracing Codes</a:t>
            </a:r>
            <a:b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(Listen carefully! It is related to your homework!)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Be familiar with the Bluetooth communication technology.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Requirement: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eal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ultiple Slaves Enabled Bi-directional Bluetooth Transmission System.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Handshaking protocol is needed in your system.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 the packet format and explain your throughput in theory e.g., 14kbps/ each slave.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Slave side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Arduino + HC-08 (Communication: Bluetooth)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Arduino + MPU6050 (Communication: I2C)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Set the delay time appropriately.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Master side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Any end devices e.g., Pi, PC, or laptop.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Print the corrected data in your console.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You need to demo the work to me.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Due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Thursday, July 25, 2019.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3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60745" y="992372"/>
            <a:ext cx="7853916" cy="3670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 algn="just"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Provide a wireless communication module which can support up to </a:t>
            </a:r>
            <a:r>
              <a:rPr lang="en-US" sz="18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sensors data collection and transmission in a real time situation. Several novel techniques have been implemented to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address the difficulties and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challenges during the development stage.</a:t>
            </a:r>
          </a:p>
          <a:p>
            <a:pPr indent="-317500" algn="just">
              <a:buFont typeface="Times New Roman"/>
              <a:buChar char="●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algn="just"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time synchronization problems should be carefully addressed when multiple slaves are transmitting simultaneously.  Both the two synchronization mechanisms in our system can be improved for our future work.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5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8660" y="2085113"/>
            <a:ext cx="8032263" cy="922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 lang="en-US"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728660" y="2085113"/>
            <a:ext cx="8032263" cy="922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END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 defTabSz="914378">
              <a:lnSpc>
                <a:spcPct val="108571"/>
              </a:lnSpc>
              <a:defRPr/>
            </a:pPr>
            <a:fld id="{00000000-1234-1234-1234-123412341234}" type="slidenum">
              <a:rPr lang="en-US" altLang="zh-TW" smtClean="0"/>
              <a:pPr marL="25400" defTabSz="914378">
                <a:lnSpc>
                  <a:spcPct val="108571"/>
                </a:lnSpc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Progress Brief Summary</a:t>
            </a:r>
            <a:endParaRPr lang="en-US" altLang="zh-TW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Experimental Settings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Detailed Implementation to Bluetooth Transmission System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Lab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Practices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Trace Codes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Progress Brief 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Provide a Bluetooth Transmission System (BTS) 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Bluetooth low energy (BLE)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 up to </a:t>
            </a:r>
            <a:r>
              <a:rPr lang="en-US" sz="1600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sensors data collection and transmission simultaneously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Compatible in a real time situation</a:t>
            </a: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r>
              <a:rPr lang="en-US" altLang="zh-TW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Technical Challenges and Solutions</a:t>
            </a:r>
          </a:p>
          <a:p>
            <a:pPr lvl="1" indent="-317500">
              <a:buFont typeface="Times New Roman"/>
              <a:buChar char="●"/>
            </a:pPr>
            <a:r>
              <a:rPr lang="en-US" altLang="zh-TW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Multiple transmissions at the same time? Multi-thread programming.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Energy consumption of slave devices? Data encoding.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Packet loss? Linear interpolation.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Were the transmissions reliable? Three-way handshake protocol.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Were the signals synchronized? Time synchronization on feet mechanism.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Resource controls? </a:t>
            </a:r>
            <a:r>
              <a:rPr lang="en-US" sz="1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Mutex</a:t>
            </a: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semaphore.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to know packet generated time? Clock function and timestamp.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Clock drift effect? Time synchronization on clock mechanism.</a:t>
            </a:r>
          </a:p>
          <a:p>
            <a:pPr indent="-317500">
              <a:buFont typeface="Times New Roman"/>
              <a:buChar char="●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Performance Analysis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Sample rates, 14kbps each insole.</a:t>
            </a:r>
          </a:p>
          <a:p>
            <a:pPr lvl="1" indent="-317500">
              <a:buFont typeface="Times New Roman"/>
              <a:buChar char="●"/>
            </a:pPr>
            <a:r>
              <a:rPr lang="en-US" sz="14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Proved to run for half of day without significant packet loss.</a:t>
            </a:r>
            <a:endParaRPr lang="en-US"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7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personal computer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058" y="2763682"/>
            <a:ext cx="859772" cy="6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640" y="214776"/>
            <a:ext cx="8208900" cy="60062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Experimental Settings</a:t>
            </a:r>
            <a:endParaRPr 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87947" y="1293276"/>
            <a:ext cx="4273143" cy="349063"/>
          </a:xfrm>
        </p:spPr>
        <p:txBody>
          <a:bodyPr/>
          <a:lstStyle/>
          <a:p>
            <a:pPr marL="228595" indent="0" algn="ctr">
              <a:buSzPct val="100000"/>
            </a:pPr>
            <a:r>
              <a:rPr lang="en-US" altLang="zh-TW" sz="18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 Architecture</a:t>
            </a:r>
            <a:endParaRPr lang="en-US" altLang="zh-TW" sz="1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595" indent="0" algn="just">
              <a:buSzPct val="100000"/>
            </a:pPr>
            <a:endParaRPr lang="en-US" altLang="zh-TW" sz="15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71495" indent="-342900" algn="just">
              <a:buSzPct val="100000"/>
              <a:buFont typeface="+mj-lt"/>
              <a:buAutoNum type="arabicPeriod"/>
            </a:pPr>
            <a:endParaRPr 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14139" y="1244238"/>
            <a:ext cx="3728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altLang="zh-TW" sz="1800" b="1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Details</a:t>
            </a:r>
            <a:endParaRPr lang="en-US" altLang="zh-TW" sz="1800" b="1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 Micro </a:t>
            </a:r>
            <a:r>
              <a:rPr lang="en-US" altLang="zh-TW" sz="18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MPU-6050 6-axis inertial</a:t>
            </a:r>
            <a:r>
              <a:rPr lang="zh-TW" altLang="en-US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 </a:t>
            </a:r>
            <a:r>
              <a:rPr lang="zh-TW" altLang="en-US" sz="18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HC-08 </a:t>
            </a:r>
            <a:r>
              <a:rPr lang="zh-TW" altLang="en-US" sz="18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(Role: Slave)</a:t>
            </a:r>
          </a:p>
          <a:p>
            <a:pPr marL="257175" indent="-257175" defTabSz="6858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Dongle</a:t>
            </a:r>
            <a:r>
              <a:rPr lang="zh-TW" altLang="en-US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800" kern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(Role: Master)</a:t>
            </a:r>
            <a:endParaRPr lang="en-US" sz="1800" kern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166467" y="3064922"/>
            <a:ext cx="1100154" cy="11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TW" altLang="en-US" sz="1200" kern="1200">
              <a:solidFill>
                <a:prstClr val="white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166467" y="1917412"/>
            <a:ext cx="1100153" cy="112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TW" altLang="en-US" sz="1200" kern="1200">
              <a:solidFill>
                <a:prstClr val="white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96775" y="2297585"/>
            <a:ext cx="992495" cy="35989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28399" y="2351758"/>
            <a:ext cx="540692" cy="2515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203250" y="2296785"/>
            <a:ext cx="459758" cy="361490"/>
          </a:xfrm>
          <a:prstGeom prst="rect">
            <a:avLst/>
          </a:prstGeom>
        </p:spPr>
      </p:pic>
      <p:pic>
        <p:nvPicPr>
          <p:cNvPr id="13" name="Picture 6" descr="http://mac.tgbus.com/timecapsule/images/wireless_wirelessicon_200801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5528" flipV="1">
            <a:off x="2361042" y="2523437"/>
            <a:ext cx="405357" cy="3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2" descr="「bluetooth icon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51" y="2365256"/>
            <a:ext cx="230813" cy="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96775" y="3441056"/>
            <a:ext cx="992495" cy="35989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828399" y="3487065"/>
            <a:ext cx="540692" cy="25154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203250" y="3432092"/>
            <a:ext cx="459758" cy="361490"/>
          </a:xfrm>
          <a:prstGeom prst="rect">
            <a:avLst/>
          </a:prstGeom>
        </p:spPr>
      </p:pic>
      <p:pic>
        <p:nvPicPr>
          <p:cNvPr id="18" name="Picture 6" descr="http://mac.tgbus.com/timecapsule/images/wireless_wirelessicon_200801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68278" flipV="1">
            <a:off x="2350273" y="3266671"/>
            <a:ext cx="405357" cy="3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 descr="「bluetooth icon」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98" y="3497431"/>
            <a:ext cx="230813" cy="23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ãdongle sbd 40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85" y="2902096"/>
            <a:ext cx="334736" cy="33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242185" y="2196451"/>
            <a:ext cx="734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Sensor</a:t>
            </a:r>
          </a:p>
        </p:txBody>
      </p:sp>
      <p:cxnSp>
        <p:nvCxnSpPr>
          <p:cNvPr id="22" name="直線接點 21"/>
          <p:cNvCxnSpPr>
            <a:stCxn id="12" idx="0"/>
          </p:cNvCxnSpPr>
          <p:nvPr/>
        </p:nvCxnSpPr>
        <p:spPr>
          <a:xfrm flipH="1" flipV="1">
            <a:off x="888825" y="2396345"/>
            <a:ext cx="363559" cy="81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6198" y="1726162"/>
            <a:ext cx="878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Arduino</a:t>
            </a:r>
          </a:p>
        </p:txBody>
      </p:sp>
      <p:cxnSp>
        <p:nvCxnSpPr>
          <p:cNvPr id="24" name="直線接點 23"/>
          <p:cNvCxnSpPr/>
          <p:nvPr/>
        </p:nvCxnSpPr>
        <p:spPr>
          <a:xfrm flipH="1" flipV="1">
            <a:off x="852834" y="1926448"/>
            <a:ext cx="742982" cy="139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344891" y="1737660"/>
            <a:ext cx="995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Bluetooth</a:t>
            </a: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2122293" y="1980848"/>
            <a:ext cx="288665" cy="205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3269592" y="2078246"/>
            <a:ext cx="995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Bluetooth</a:t>
            </a:r>
          </a:p>
          <a:p>
            <a:pPr algn="ctr"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Dongle</a:t>
            </a: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3254001" y="2549690"/>
            <a:ext cx="214362" cy="396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4091427" y="2511246"/>
            <a:ext cx="1119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500" b="1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 Device</a:t>
            </a:r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4043427" y="2747878"/>
            <a:ext cx="179446" cy="155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6" descr="http://mac.tgbus.com/timecapsule/images/wireless_wirelessicon_2008011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699063" y="2885095"/>
            <a:ext cx="405357" cy="3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圖片 31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873" y="4065626"/>
            <a:ext cx="4209574" cy="542925"/>
          </a:xfrm>
          <a:prstGeom prst="rect">
            <a:avLst/>
          </a:prstGeom>
          <a:noFill/>
        </p:spPr>
      </p:pic>
      <p:sp>
        <p:nvSpPr>
          <p:cNvPr id="3" name="文字方塊 2"/>
          <p:cNvSpPr txBox="1"/>
          <p:nvPr/>
        </p:nvSpPr>
        <p:spPr>
          <a:xfrm>
            <a:off x="4809162" y="4608551"/>
            <a:ext cx="33003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kern="1200" dirty="0"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The packet format with a length of 20 bytes.</a:t>
            </a:r>
            <a:endParaRPr lang="en-US" sz="1350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8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HC-08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ATmode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HC-08 --- Arduino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VCC --- 5V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GND --- GND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TXD --- PIN8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RXD --- PIN9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atmode.ino</a:t>
            </a: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Important functions: setup and loop.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to control the speed of loop function?</a:t>
            </a:r>
          </a:p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Lab 1: </a:t>
            </a:r>
            <a:r>
              <a:rPr lang="en-US" sz="1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Atmode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Set the baud rate to “115200”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Set the name to “HSCC_BLE_XX”</a:t>
            </a: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5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90" y="822816"/>
            <a:ext cx="3867518" cy="37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Arduino interfaced with MPU-6050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MPU-6050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--- Arduino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VCC --- 5V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GND --- GND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SDA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---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PIN2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SCL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---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PIN3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AD0 --- GND (0x68)</a:t>
            </a:r>
          </a:p>
          <a:p>
            <a:pPr marL="596878" lvl="1" indent="0"/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	              5V(0x69), why?</a:t>
            </a:r>
          </a:p>
          <a:p>
            <a:pPr marL="596878" lvl="1" indent="0"/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Lab 2: Data collection practice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Modify the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slave.ino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file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Print the 6-axis data on your monitor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Question: What is your sampling rates?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080" y="1124719"/>
            <a:ext cx="3697640" cy="36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Role of Slave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Transmit the 6-axis data to the end device through Bluetooth technology</a:t>
            </a:r>
            <a:endParaRPr lang="en-US" sz="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Decide the packet size and the packet format.</a:t>
            </a:r>
          </a:p>
          <a:p>
            <a:pPr lvl="2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317500">
              <a:buFont typeface="Times New Roman"/>
              <a:buChar char="●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1: Why is 20 bytes long?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2: What is the function of sequence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umber?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3: What is the function of clock?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4: What is the function of exclamation mark?</a:t>
            </a:r>
          </a:p>
          <a:p>
            <a:pPr lvl="2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Decide the sampling rates.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is the drawback if the sampling rates become faster?</a:t>
            </a: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7</a:t>
            </a:fld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79" y="1783014"/>
            <a:ext cx="4209574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0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Encoding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Save the energy consumption of slaves during transmission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What is the problem of our designed packet format?</a:t>
            </a:r>
          </a:p>
          <a:p>
            <a:pPr lvl="1" indent="-317500">
              <a:buFont typeface="Times New Roman"/>
              <a:buChar char="●"/>
            </a:pP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Encoding process (idea: avoid the value of ‘0x21’)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Sequence Number and CLK</a:t>
            </a:r>
          </a:p>
          <a:p>
            <a:pPr lvl="2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6-axis data</a:t>
            </a:r>
          </a:p>
          <a:p>
            <a:pPr lvl="3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to transmit 2 bytes data without distorted?</a:t>
            </a:r>
          </a:p>
          <a:p>
            <a:pPr lvl="3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Modification policy: Rounding strategy.</a:t>
            </a:r>
          </a:p>
          <a:p>
            <a:pPr lvl="3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Question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1: If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high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byte and low byte of the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sensed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Ax data are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00100001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and 11010000, respectively, what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will be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encoded data?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3" indent="-317500"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Question 2: If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 high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byte and low byte of the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sensed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Gx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 are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00100001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and 01010000, respectively, what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will be the encoded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data?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8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73" y="1715281"/>
            <a:ext cx="4209574" cy="542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36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540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Clock Function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891252"/>
            <a:ext cx="8520600" cy="4097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lnSpc>
                <a:spcPct val="150000"/>
              </a:lnSpc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Know the packet generated time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Why it is needed? What is the difference between sequence number and clock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  <a:p>
            <a:pPr indent="-317500">
              <a:buFont typeface="Times New Roman"/>
              <a:buChar char="●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endParaRPr lang="en-US" sz="2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>
              <a:buFont typeface="Times New Roman"/>
              <a:buChar char="●"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Lab 3: Clock function practice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Modify the </a:t>
            </a:r>
            <a:r>
              <a:rPr lang="en-US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slave.ino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file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Print the value of clock</a:t>
            </a:r>
          </a:p>
          <a:p>
            <a:pPr lvl="1" indent="-317500">
              <a:buFont typeface="Times New Roman"/>
              <a:buChar char="●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Explain what you have seen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25400"/>
            <a:fld id="{00000000-1234-1234-1234-123412341234}" type="slidenum">
              <a:rPr lang="en-US" altLang="zh-TW" smtClean="0"/>
              <a:pPr marL="2540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42" y="2363577"/>
            <a:ext cx="4124770" cy="22308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24960" y="2804029"/>
            <a:ext cx="927948" cy="22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802879" y="2600799"/>
            <a:ext cx="456428" cy="22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578773" y="3659022"/>
            <a:ext cx="456428" cy="22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內容版面配置區 2"/>
          <p:cNvSpPr txBox="1">
            <a:spLocks/>
          </p:cNvSpPr>
          <p:nvPr/>
        </p:nvSpPr>
        <p:spPr>
          <a:xfrm>
            <a:off x="998154" y="1840155"/>
            <a:ext cx="2567093" cy="118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189" marR="0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378" marR="0" lvl="1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566" marR="0" lvl="2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754" marR="0" lvl="3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5943" marR="0" lvl="4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132" marR="0" lvl="5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320" marR="0" lvl="6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509" marR="0" lvl="7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697" marR="0" lvl="8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 PWM pin: 3, 5, 6, 9, 10,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micro Interrupt pin: 0, 1, 2, 3, </a:t>
            </a:r>
            <a:r>
              <a:rPr lang="en-US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0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16803</TotalTime>
  <Words>1081</Words>
  <Application>Microsoft Office PowerPoint</Application>
  <PresentationFormat>如螢幕大小 (16:9)</PresentationFormat>
  <Paragraphs>209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Calibri</vt:lpstr>
      <vt:lpstr>新細明體</vt:lpstr>
      <vt:lpstr>Times New Roman</vt:lpstr>
      <vt:lpstr>Century Gothic</vt:lpstr>
      <vt:lpstr>Arial</vt:lpstr>
      <vt:lpstr>標楷體</vt:lpstr>
      <vt:lpstr>Office Theme</vt:lpstr>
      <vt:lpstr>1_Office Theme</vt:lpstr>
      <vt:lpstr>Smart Insole Project Handover (Wireless Transmission)</vt:lpstr>
      <vt:lpstr>Outline</vt:lpstr>
      <vt:lpstr>Progress Brief Summary</vt:lpstr>
      <vt:lpstr>Experimental Settings</vt:lpstr>
      <vt:lpstr>HC-08 ATmode</vt:lpstr>
      <vt:lpstr>Arduino interfaced with MPU-6050</vt:lpstr>
      <vt:lpstr>The Role of Slave</vt:lpstr>
      <vt:lpstr>Data Encoding</vt:lpstr>
      <vt:lpstr>Clock Function</vt:lpstr>
      <vt:lpstr>The Role of Master</vt:lpstr>
      <vt:lpstr>Lab 4: Multi-thread Practice</vt:lpstr>
      <vt:lpstr>Handshaking Protocol</vt:lpstr>
      <vt:lpstr>Data Decoding</vt:lpstr>
      <vt:lpstr>Tracing Codes (Listen carefully! It is related to your homework!)</vt:lpstr>
      <vt:lpstr>Homework</vt:lpstr>
      <vt:lpstr>Conclusion</vt:lpstr>
      <vt:lpstr>Q&amp;A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Innovative Approach for Forecasting of Energy Requirements to Improve  a Smart Home Management System  Based on BLE </dc:title>
  <cp:lastModifiedBy>仁豪 邱</cp:lastModifiedBy>
  <cp:revision>1375</cp:revision>
  <dcterms:modified xsi:type="dcterms:W3CDTF">2019-07-16T06:03:25Z</dcterms:modified>
</cp:coreProperties>
</file>