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320" r:id="rId14"/>
    <p:sldId id="269" r:id="rId15"/>
    <p:sldId id="270" r:id="rId16"/>
    <p:sldId id="273" r:id="rId17"/>
    <p:sldId id="275" r:id="rId18"/>
    <p:sldId id="278" r:id="rId19"/>
    <p:sldId id="280" r:id="rId20"/>
    <p:sldId id="282" r:id="rId21"/>
    <p:sldId id="283" r:id="rId22"/>
    <p:sldId id="284" r:id="rId23"/>
    <p:sldId id="285" r:id="rId24"/>
    <p:sldId id="287" r:id="rId25"/>
    <p:sldId id="288" r:id="rId26"/>
    <p:sldId id="290" r:id="rId27"/>
    <p:sldId id="291" r:id="rId28"/>
    <p:sldId id="292" r:id="rId29"/>
    <p:sldId id="294" r:id="rId30"/>
    <p:sldId id="295" r:id="rId31"/>
    <p:sldId id="296" r:id="rId32"/>
    <p:sldId id="297" r:id="rId33"/>
    <p:sldId id="298" r:id="rId34"/>
    <p:sldId id="299" r:id="rId35"/>
    <p:sldId id="300" r:id="rId36"/>
    <p:sldId id="303" r:id="rId37"/>
    <p:sldId id="304" r:id="rId38"/>
    <p:sldId id="306" r:id="rId39"/>
    <p:sldId id="307" r:id="rId40"/>
    <p:sldId id="312" r:id="rId41"/>
    <p:sldId id="308" r:id="rId42"/>
    <p:sldId id="313" r:id="rId43"/>
    <p:sldId id="311" r:id="rId44"/>
    <p:sldId id="314" r:id="rId45"/>
    <p:sldId id="315" r:id="rId46"/>
    <p:sldId id="316" r:id="rId47"/>
    <p:sldId id="319" r:id="rId48"/>
    <p:sldId id="317"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p:scale>
          <a:sx n="73" d="100"/>
          <a:sy n="73" d="100"/>
        </p:scale>
        <p:origin x="1738"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hyperlink" Target="https://www.investopedia.com/terms/e/etf.asp" TargetMode="External"/></Relationships>
</file>

<file path=ppt/diagrams/_rels/data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hyperlink" Target="https://www.investopedia.com/terms/e/etf.asp" TargetMode="External"/></Relationships>
</file>

<file path=ppt/diagrams/_rels/drawing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DAE1F-9867-41BE-A3C1-B86CCB5A634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091E7D-8C36-43CD-A98D-595E11FD35E9}">
      <dgm:prSet custT="1"/>
      <dgm:spPr/>
      <dgm:t>
        <a:bodyPr/>
        <a:lstStyle/>
        <a:p>
          <a:pPr>
            <a:lnSpc>
              <a:spcPct val="100000"/>
            </a:lnSpc>
          </a:pPr>
          <a:r>
            <a:rPr lang="en-US" sz="1400" dirty="0"/>
            <a:t>Volatility and the interaction of markets continue to beguile traders, managers, investors and regulators. </a:t>
          </a:r>
        </a:p>
      </dgm:t>
    </dgm:pt>
    <dgm:pt modelId="{9521F189-55DC-4EF1-AF61-DBA480EA8089}" type="parTrans" cxnId="{DD27D0D3-9B55-40F4-AA6F-ED10943BF083}">
      <dgm:prSet/>
      <dgm:spPr/>
      <dgm:t>
        <a:bodyPr/>
        <a:lstStyle/>
        <a:p>
          <a:endParaRPr lang="en-US"/>
        </a:p>
      </dgm:t>
    </dgm:pt>
    <dgm:pt modelId="{AD5606E0-DF40-4F9A-94CD-58D509EB81D5}" type="sibTrans" cxnId="{DD27D0D3-9B55-40F4-AA6F-ED10943BF083}">
      <dgm:prSet/>
      <dgm:spPr/>
      <dgm:t>
        <a:bodyPr/>
        <a:lstStyle/>
        <a:p>
          <a:pPr>
            <a:lnSpc>
              <a:spcPct val="100000"/>
            </a:lnSpc>
          </a:pPr>
          <a:endParaRPr lang="en-US"/>
        </a:p>
      </dgm:t>
    </dgm:pt>
    <dgm:pt modelId="{BF9CF289-9C99-4CE8-86D7-2F9848386722}">
      <dgm:prSet custT="1"/>
      <dgm:spPr/>
      <dgm:t>
        <a:bodyPr/>
        <a:lstStyle/>
        <a:p>
          <a:pPr>
            <a:lnSpc>
              <a:spcPct val="100000"/>
            </a:lnSpc>
          </a:pPr>
          <a:r>
            <a:rPr lang="en-US" sz="1400" dirty="0"/>
            <a:t>Working example from the renewable energy industry to develop three workflows for financial time series </a:t>
          </a:r>
        </a:p>
      </dgm:t>
    </dgm:pt>
    <dgm:pt modelId="{119075BF-0A88-4A08-9C21-66928802F4F0}" type="parTrans" cxnId="{688134CD-6F25-4FFD-9D89-EFCD44E29D32}">
      <dgm:prSet/>
      <dgm:spPr/>
      <dgm:t>
        <a:bodyPr/>
        <a:lstStyle/>
        <a:p>
          <a:endParaRPr lang="en-US"/>
        </a:p>
      </dgm:t>
    </dgm:pt>
    <dgm:pt modelId="{C1DC6613-61E8-41D2-9B88-E353BC0030A4}" type="sibTrans" cxnId="{688134CD-6F25-4FFD-9D89-EFCD44E29D32}">
      <dgm:prSet/>
      <dgm:spPr/>
      <dgm:t>
        <a:bodyPr/>
        <a:lstStyle/>
        <a:p>
          <a:pPr>
            <a:lnSpc>
              <a:spcPct val="100000"/>
            </a:lnSpc>
          </a:pPr>
          <a:endParaRPr lang="en-US"/>
        </a:p>
      </dgm:t>
    </dgm:pt>
    <dgm:pt modelId="{1540BEBC-3D42-4EEB-9C84-193C26E0E953}">
      <dgm:prSet custT="1"/>
      <dgm:spPr/>
      <dgm:t>
        <a:bodyPr/>
        <a:lstStyle/>
        <a:p>
          <a:pPr>
            <a:lnSpc>
              <a:spcPct val="100000"/>
            </a:lnSpc>
          </a:pPr>
          <a:r>
            <a:rPr lang="en-US" sz="1600" dirty="0"/>
            <a:t>Univariate empirical characterizations </a:t>
          </a:r>
        </a:p>
      </dgm:t>
    </dgm:pt>
    <dgm:pt modelId="{87A18680-3E02-4F2D-AD2C-E4D017787408}" type="parTrans" cxnId="{0973AA81-2D58-4530-9749-C56433B46393}">
      <dgm:prSet/>
      <dgm:spPr/>
      <dgm:t>
        <a:bodyPr/>
        <a:lstStyle/>
        <a:p>
          <a:endParaRPr lang="en-US"/>
        </a:p>
      </dgm:t>
    </dgm:pt>
    <dgm:pt modelId="{6888E457-BFE0-4B39-8E44-3DAADB1A65F9}" type="sibTrans" cxnId="{0973AA81-2D58-4530-9749-C56433B46393}">
      <dgm:prSet/>
      <dgm:spPr/>
      <dgm:t>
        <a:bodyPr/>
        <a:lstStyle/>
        <a:p>
          <a:pPr>
            <a:lnSpc>
              <a:spcPct val="100000"/>
            </a:lnSpc>
          </a:pPr>
          <a:endParaRPr lang="en-US"/>
        </a:p>
      </dgm:t>
    </dgm:pt>
    <dgm:pt modelId="{0F300EC4-A981-48D7-A525-9C22B2FF2C11}">
      <dgm:prSet custT="1"/>
      <dgm:spPr/>
      <dgm:t>
        <a:bodyPr/>
        <a:lstStyle/>
        <a:p>
          <a:pPr>
            <a:lnSpc>
              <a:spcPct val="100000"/>
            </a:lnSpc>
          </a:pPr>
          <a:r>
            <a:rPr lang="en-US" sz="1600" dirty="0"/>
            <a:t>Quantile regression spillover analysis</a:t>
          </a:r>
        </a:p>
      </dgm:t>
    </dgm:pt>
    <dgm:pt modelId="{411B2405-1CFB-430E-A2DE-EAB66063DABB}" type="parTrans" cxnId="{579EC5D1-0EDD-4333-A18F-68ADF66FE9FB}">
      <dgm:prSet/>
      <dgm:spPr/>
      <dgm:t>
        <a:bodyPr/>
        <a:lstStyle/>
        <a:p>
          <a:endParaRPr lang="en-US"/>
        </a:p>
      </dgm:t>
    </dgm:pt>
    <dgm:pt modelId="{BB37F399-1CFF-4634-9DD7-C2A5FC8E04F8}" type="sibTrans" cxnId="{579EC5D1-0EDD-4333-A18F-68ADF66FE9FB}">
      <dgm:prSet/>
      <dgm:spPr/>
      <dgm:t>
        <a:bodyPr/>
        <a:lstStyle/>
        <a:p>
          <a:pPr>
            <a:lnSpc>
              <a:spcPct val="100000"/>
            </a:lnSpc>
          </a:pPr>
          <a:endParaRPr lang="en-US"/>
        </a:p>
      </dgm:t>
    </dgm:pt>
    <dgm:pt modelId="{905378A3-6FD3-494D-AD50-5756B07C8595}">
      <dgm:prSet custT="1"/>
      <dgm:spPr/>
      <dgm:t>
        <a:bodyPr/>
        <a:lstStyle/>
        <a:p>
          <a:pPr>
            <a:lnSpc>
              <a:spcPct val="100000"/>
            </a:lnSpc>
          </a:pPr>
          <a:r>
            <a:rPr lang="en-US" sz="1600" dirty="0"/>
            <a:t>Bayesian multi-level hierarchical generation of a stratified industry risk structure</a:t>
          </a:r>
        </a:p>
      </dgm:t>
    </dgm:pt>
    <dgm:pt modelId="{63855BAD-DEF0-41AF-892F-E4AEA5D31FE0}" type="parTrans" cxnId="{34D24D78-640E-41A7-A70B-89F05BADEA5A}">
      <dgm:prSet/>
      <dgm:spPr/>
      <dgm:t>
        <a:bodyPr/>
        <a:lstStyle/>
        <a:p>
          <a:endParaRPr lang="en-US"/>
        </a:p>
      </dgm:t>
    </dgm:pt>
    <dgm:pt modelId="{92AC18A8-83DA-4339-B666-C262B91F4EC1}" type="sibTrans" cxnId="{34D24D78-640E-41A7-A70B-89F05BADEA5A}">
      <dgm:prSet/>
      <dgm:spPr/>
      <dgm:t>
        <a:bodyPr/>
        <a:lstStyle/>
        <a:p>
          <a:pPr>
            <a:lnSpc>
              <a:spcPct val="100000"/>
            </a:lnSpc>
          </a:pPr>
          <a:endParaRPr lang="en-US"/>
        </a:p>
      </dgm:t>
    </dgm:pt>
    <dgm:pt modelId="{B94BA634-CF4E-47AE-99E7-0D73D1D39D2F}">
      <dgm:prSet custT="1"/>
      <dgm:spPr/>
      <dgm:t>
        <a:bodyPr/>
        <a:lstStyle/>
        <a:p>
          <a:pPr>
            <a:lnSpc>
              <a:spcPct val="100000"/>
            </a:lnSpc>
          </a:pPr>
          <a:r>
            <a:rPr lang="en-US" sz="1600" dirty="0"/>
            <a:t>Pareto-smoothed importance sampling with leave-one-out cross-validation: investigate uncertainty and variability of market events</a:t>
          </a:r>
        </a:p>
      </dgm:t>
    </dgm:pt>
    <dgm:pt modelId="{5BFFC459-902E-45B0-A778-98E34074BF96}" type="parTrans" cxnId="{D169F3DF-A665-4D3A-B35D-70869199B84E}">
      <dgm:prSet/>
      <dgm:spPr/>
      <dgm:t>
        <a:bodyPr/>
        <a:lstStyle/>
        <a:p>
          <a:endParaRPr lang="en-US"/>
        </a:p>
      </dgm:t>
    </dgm:pt>
    <dgm:pt modelId="{CA03CBEE-F9EE-43B5-9E78-65E0228E4AB3}" type="sibTrans" cxnId="{D169F3DF-A665-4D3A-B35D-70869199B84E}">
      <dgm:prSet/>
      <dgm:spPr/>
      <dgm:t>
        <a:bodyPr/>
        <a:lstStyle/>
        <a:p>
          <a:endParaRPr lang="en-US"/>
        </a:p>
      </dgm:t>
    </dgm:pt>
    <dgm:pt modelId="{374EA4E1-8936-4FFD-8013-5FBAB3246BE6}" type="pres">
      <dgm:prSet presAssocID="{8BEDAE1F-9867-41BE-A3C1-B86CCB5A634D}" presName="root" presStyleCnt="0">
        <dgm:presLayoutVars>
          <dgm:dir/>
          <dgm:resizeHandles val="exact"/>
        </dgm:presLayoutVars>
      </dgm:prSet>
      <dgm:spPr/>
    </dgm:pt>
    <dgm:pt modelId="{7DD9F1E3-A4B9-48D8-B545-29311D54FADB}" type="pres">
      <dgm:prSet presAssocID="{8BEDAE1F-9867-41BE-A3C1-B86CCB5A634D}" presName="container" presStyleCnt="0">
        <dgm:presLayoutVars>
          <dgm:dir/>
          <dgm:resizeHandles val="exact"/>
        </dgm:presLayoutVars>
      </dgm:prSet>
      <dgm:spPr/>
    </dgm:pt>
    <dgm:pt modelId="{C190B60E-D29E-4904-9A64-149B7A12788C}" type="pres">
      <dgm:prSet presAssocID="{91091E7D-8C36-43CD-A98D-595E11FD35E9}" presName="compNode" presStyleCnt="0"/>
      <dgm:spPr/>
    </dgm:pt>
    <dgm:pt modelId="{3C8D2325-AB5B-4874-898B-6CF6BEC6F5B1}" type="pres">
      <dgm:prSet presAssocID="{91091E7D-8C36-43CD-A98D-595E11FD35E9}" presName="iconBgRect" presStyleLbl="bgShp" presStyleIdx="0" presStyleCnt="6"/>
      <dgm:spPr/>
    </dgm:pt>
    <dgm:pt modelId="{83B2E8DB-5054-4D9B-97D2-B1997D702063}" type="pres">
      <dgm:prSet presAssocID="{91091E7D-8C36-43CD-A98D-595E11FD35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8FD7AC43-2F3C-4386-B048-689BE584CE80}" type="pres">
      <dgm:prSet presAssocID="{91091E7D-8C36-43CD-A98D-595E11FD35E9}" presName="spaceRect" presStyleCnt="0"/>
      <dgm:spPr/>
    </dgm:pt>
    <dgm:pt modelId="{0FFC2C71-4C57-4482-BC16-9E8B8F63F250}" type="pres">
      <dgm:prSet presAssocID="{91091E7D-8C36-43CD-A98D-595E11FD35E9}" presName="textRect" presStyleLbl="revTx" presStyleIdx="0" presStyleCnt="6" custLinFactNeighborX="1872" custLinFactNeighborY="3725">
        <dgm:presLayoutVars>
          <dgm:chMax val="1"/>
          <dgm:chPref val="1"/>
        </dgm:presLayoutVars>
      </dgm:prSet>
      <dgm:spPr/>
    </dgm:pt>
    <dgm:pt modelId="{C7A79292-0968-4515-817F-9BDF234FF9EE}" type="pres">
      <dgm:prSet presAssocID="{AD5606E0-DF40-4F9A-94CD-58D509EB81D5}" presName="sibTrans" presStyleLbl="sibTrans2D1" presStyleIdx="0" presStyleCnt="0"/>
      <dgm:spPr/>
    </dgm:pt>
    <dgm:pt modelId="{53B883BB-A773-46D9-A1A7-065A44FFCDCD}" type="pres">
      <dgm:prSet presAssocID="{BF9CF289-9C99-4CE8-86D7-2F9848386722}" presName="compNode" presStyleCnt="0"/>
      <dgm:spPr/>
    </dgm:pt>
    <dgm:pt modelId="{29186C0F-7BB2-4516-9981-C9720D8B37FC}" type="pres">
      <dgm:prSet presAssocID="{BF9CF289-9C99-4CE8-86D7-2F9848386722}" presName="iconBgRect" presStyleLbl="bgShp" presStyleIdx="1" presStyleCnt="6"/>
      <dgm:spPr/>
    </dgm:pt>
    <dgm:pt modelId="{4FBFE879-0DCE-4492-A8FE-5BD40171B470}" type="pres">
      <dgm:prSet presAssocID="{BF9CF289-9C99-4CE8-86D7-2F98483867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
        </a:ext>
      </dgm:extLst>
    </dgm:pt>
    <dgm:pt modelId="{D0D06C5B-B72C-4611-AEAB-A052D8765384}" type="pres">
      <dgm:prSet presAssocID="{BF9CF289-9C99-4CE8-86D7-2F9848386722}" presName="spaceRect" presStyleCnt="0"/>
      <dgm:spPr/>
    </dgm:pt>
    <dgm:pt modelId="{F5BD5E0E-BF98-455A-BA6E-1E13A3FECE41}" type="pres">
      <dgm:prSet presAssocID="{BF9CF289-9C99-4CE8-86D7-2F9848386722}" presName="textRect" presStyleLbl="revTx" presStyleIdx="1" presStyleCnt="6" custLinFactNeighborY="-3681">
        <dgm:presLayoutVars>
          <dgm:chMax val="1"/>
          <dgm:chPref val="1"/>
        </dgm:presLayoutVars>
      </dgm:prSet>
      <dgm:spPr/>
    </dgm:pt>
    <dgm:pt modelId="{5F7511BE-F397-4A4D-8C6A-ABA24D8848B4}" type="pres">
      <dgm:prSet presAssocID="{C1DC6613-61E8-41D2-9B88-E353BC0030A4}" presName="sibTrans" presStyleLbl="sibTrans2D1" presStyleIdx="0" presStyleCnt="0"/>
      <dgm:spPr/>
    </dgm:pt>
    <dgm:pt modelId="{A3CE2703-BBE6-4880-B736-0A2D1B12D5E5}" type="pres">
      <dgm:prSet presAssocID="{1540BEBC-3D42-4EEB-9C84-193C26E0E953}" presName="compNode" presStyleCnt="0"/>
      <dgm:spPr/>
    </dgm:pt>
    <dgm:pt modelId="{46FD3101-B81A-4D9D-81F2-EF3161D2C218}" type="pres">
      <dgm:prSet presAssocID="{1540BEBC-3D42-4EEB-9C84-193C26E0E953}" presName="iconBgRect" presStyleLbl="bgShp" presStyleIdx="2" presStyleCnt="6"/>
      <dgm:spPr/>
    </dgm:pt>
    <dgm:pt modelId="{EAB30BCE-3B22-4211-ABC3-555CC2FC56BA}" type="pres">
      <dgm:prSet presAssocID="{1540BEBC-3D42-4EEB-9C84-193C26E0E95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031CB74C-2912-40E0-B78C-041FA83EFB2B}" type="pres">
      <dgm:prSet presAssocID="{1540BEBC-3D42-4EEB-9C84-193C26E0E953}" presName="spaceRect" presStyleCnt="0"/>
      <dgm:spPr/>
    </dgm:pt>
    <dgm:pt modelId="{6D1E4DD6-4316-4092-9AD0-E3E8812FD406}" type="pres">
      <dgm:prSet presAssocID="{1540BEBC-3D42-4EEB-9C84-193C26E0E953}" presName="textRect" presStyleLbl="revTx" presStyleIdx="2" presStyleCnt="6">
        <dgm:presLayoutVars>
          <dgm:chMax val="1"/>
          <dgm:chPref val="1"/>
        </dgm:presLayoutVars>
      </dgm:prSet>
      <dgm:spPr/>
    </dgm:pt>
    <dgm:pt modelId="{66DA0AAB-EF86-485A-A493-15C2F287A9B2}" type="pres">
      <dgm:prSet presAssocID="{6888E457-BFE0-4B39-8E44-3DAADB1A65F9}" presName="sibTrans" presStyleLbl="sibTrans2D1" presStyleIdx="0" presStyleCnt="0"/>
      <dgm:spPr/>
    </dgm:pt>
    <dgm:pt modelId="{788064FC-1B14-4966-B5B3-C44726FF99BA}" type="pres">
      <dgm:prSet presAssocID="{0F300EC4-A981-48D7-A525-9C22B2FF2C11}" presName="compNode" presStyleCnt="0"/>
      <dgm:spPr/>
    </dgm:pt>
    <dgm:pt modelId="{22AAA162-553F-45F9-A0C8-98FEB4A0AE1C}" type="pres">
      <dgm:prSet presAssocID="{0F300EC4-A981-48D7-A525-9C22B2FF2C11}" presName="iconBgRect" presStyleLbl="bgShp" presStyleIdx="3" presStyleCnt="6"/>
      <dgm:spPr/>
    </dgm:pt>
    <dgm:pt modelId="{2AC00BB3-3C45-4AAB-8387-FF3DFD75F4C0}" type="pres">
      <dgm:prSet presAssocID="{0F300EC4-A981-48D7-A525-9C22B2FF2C1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CCAC13D-4437-4CAD-9462-7422E21B4321}" type="pres">
      <dgm:prSet presAssocID="{0F300EC4-A981-48D7-A525-9C22B2FF2C11}" presName="spaceRect" presStyleCnt="0"/>
      <dgm:spPr/>
    </dgm:pt>
    <dgm:pt modelId="{F7134273-68A4-4AF7-97A3-D36DE4F7C1F5}" type="pres">
      <dgm:prSet presAssocID="{0F300EC4-A981-48D7-A525-9C22B2FF2C11}" presName="textRect" presStyleLbl="revTx" presStyleIdx="3" presStyleCnt="6">
        <dgm:presLayoutVars>
          <dgm:chMax val="1"/>
          <dgm:chPref val="1"/>
        </dgm:presLayoutVars>
      </dgm:prSet>
      <dgm:spPr/>
    </dgm:pt>
    <dgm:pt modelId="{75685AE3-605E-43AA-90F7-4934598DCB48}" type="pres">
      <dgm:prSet presAssocID="{BB37F399-1CFF-4634-9DD7-C2A5FC8E04F8}" presName="sibTrans" presStyleLbl="sibTrans2D1" presStyleIdx="0" presStyleCnt="0"/>
      <dgm:spPr/>
    </dgm:pt>
    <dgm:pt modelId="{9829C8B4-8A11-4723-A53B-9F0394F36E25}" type="pres">
      <dgm:prSet presAssocID="{905378A3-6FD3-494D-AD50-5756B07C8595}" presName="compNode" presStyleCnt="0"/>
      <dgm:spPr/>
    </dgm:pt>
    <dgm:pt modelId="{650EA5F9-D190-4E5D-AD03-8B237DCC4028}" type="pres">
      <dgm:prSet presAssocID="{905378A3-6FD3-494D-AD50-5756B07C8595}" presName="iconBgRect" presStyleLbl="bgShp" presStyleIdx="4" presStyleCnt="6"/>
      <dgm:spPr/>
    </dgm:pt>
    <dgm:pt modelId="{1BB10D76-52A5-4CBC-87B6-BCE2AA1285C3}" type="pres">
      <dgm:prSet presAssocID="{905378A3-6FD3-494D-AD50-5756B07C85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of People"/>
        </a:ext>
      </dgm:extLst>
    </dgm:pt>
    <dgm:pt modelId="{E638A883-4D1C-4D91-BB4C-3E55CC516A59}" type="pres">
      <dgm:prSet presAssocID="{905378A3-6FD3-494D-AD50-5756B07C8595}" presName="spaceRect" presStyleCnt="0"/>
      <dgm:spPr/>
    </dgm:pt>
    <dgm:pt modelId="{8EE301A8-592F-47BF-94CD-9A4B9DE2CD31}" type="pres">
      <dgm:prSet presAssocID="{905378A3-6FD3-494D-AD50-5756B07C8595}" presName="textRect" presStyleLbl="revTx" presStyleIdx="4" presStyleCnt="6">
        <dgm:presLayoutVars>
          <dgm:chMax val="1"/>
          <dgm:chPref val="1"/>
        </dgm:presLayoutVars>
      </dgm:prSet>
      <dgm:spPr/>
    </dgm:pt>
    <dgm:pt modelId="{51A6CB68-CF99-4FA9-85C4-FF64FB369843}" type="pres">
      <dgm:prSet presAssocID="{92AC18A8-83DA-4339-B666-C262B91F4EC1}" presName="sibTrans" presStyleLbl="sibTrans2D1" presStyleIdx="0" presStyleCnt="0"/>
      <dgm:spPr/>
    </dgm:pt>
    <dgm:pt modelId="{959E688E-41F8-404C-B82C-6420D8D0408B}" type="pres">
      <dgm:prSet presAssocID="{B94BA634-CF4E-47AE-99E7-0D73D1D39D2F}" presName="compNode" presStyleCnt="0"/>
      <dgm:spPr/>
    </dgm:pt>
    <dgm:pt modelId="{5BA3E911-4270-41B7-9AA3-97C22F176F36}" type="pres">
      <dgm:prSet presAssocID="{B94BA634-CF4E-47AE-99E7-0D73D1D39D2F}" presName="iconBgRect" presStyleLbl="bgShp" presStyleIdx="5" presStyleCnt="6"/>
      <dgm:spPr/>
    </dgm:pt>
    <dgm:pt modelId="{0F770A26-045E-44AD-890C-BD3030EE4FD7}" type="pres">
      <dgm:prSet presAssocID="{B94BA634-CF4E-47AE-99E7-0D73D1D39D2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nce Steps"/>
        </a:ext>
      </dgm:extLst>
    </dgm:pt>
    <dgm:pt modelId="{FCE96E5B-1756-444F-BE8D-833BAF959A9A}" type="pres">
      <dgm:prSet presAssocID="{B94BA634-CF4E-47AE-99E7-0D73D1D39D2F}" presName="spaceRect" presStyleCnt="0"/>
      <dgm:spPr/>
    </dgm:pt>
    <dgm:pt modelId="{214D25A7-8EEB-4085-97EC-B1535E1D9168}" type="pres">
      <dgm:prSet presAssocID="{B94BA634-CF4E-47AE-99E7-0D73D1D39D2F}" presName="textRect" presStyleLbl="revTx" presStyleIdx="5" presStyleCnt="6" custScaleX="164437" custLinFactNeighborX="33610" custLinFactNeighborY="3681">
        <dgm:presLayoutVars>
          <dgm:chMax val="1"/>
          <dgm:chPref val="1"/>
        </dgm:presLayoutVars>
      </dgm:prSet>
      <dgm:spPr/>
    </dgm:pt>
  </dgm:ptLst>
  <dgm:cxnLst>
    <dgm:cxn modelId="{66B68F20-0B64-4AFC-BD15-B0587CD6B5A0}" type="presOf" srcId="{6888E457-BFE0-4B39-8E44-3DAADB1A65F9}" destId="{66DA0AAB-EF86-485A-A493-15C2F287A9B2}" srcOrd="0" destOrd="0" presId="urn:microsoft.com/office/officeart/2018/2/layout/IconCircleList"/>
    <dgm:cxn modelId="{333EBE66-7B49-4D4C-BD42-93C816AA4264}" type="presOf" srcId="{1540BEBC-3D42-4EEB-9C84-193C26E0E953}" destId="{6D1E4DD6-4316-4092-9AD0-E3E8812FD406}" srcOrd="0" destOrd="0" presId="urn:microsoft.com/office/officeart/2018/2/layout/IconCircleList"/>
    <dgm:cxn modelId="{3E2B9677-77A4-4301-BFB7-306F6513CAE1}" type="presOf" srcId="{0F300EC4-A981-48D7-A525-9C22B2FF2C11}" destId="{F7134273-68A4-4AF7-97A3-D36DE4F7C1F5}" srcOrd="0" destOrd="0" presId="urn:microsoft.com/office/officeart/2018/2/layout/IconCircleList"/>
    <dgm:cxn modelId="{34D24D78-640E-41A7-A70B-89F05BADEA5A}" srcId="{8BEDAE1F-9867-41BE-A3C1-B86CCB5A634D}" destId="{905378A3-6FD3-494D-AD50-5756B07C8595}" srcOrd="4" destOrd="0" parTransId="{63855BAD-DEF0-41AF-892F-E4AEA5D31FE0}" sibTransId="{92AC18A8-83DA-4339-B666-C262B91F4EC1}"/>
    <dgm:cxn modelId="{691B287C-BE17-4E51-BC7D-3374DE07092D}" type="presOf" srcId="{92AC18A8-83DA-4339-B666-C262B91F4EC1}" destId="{51A6CB68-CF99-4FA9-85C4-FF64FB369843}" srcOrd="0" destOrd="0" presId="urn:microsoft.com/office/officeart/2018/2/layout/IconCircleList"/>
    <dgm:cxn modelId="{0973AA81-2D58-4530-9749-C56433B46393}" srcId="{8BEDAE1F-9867-41BE-A3C1-B86CCB5A634D}" destId="{1540BEBC-3D42-4EEB-9C84-193C26E0E953}" srcOrd="2" destOrd="0" parTransId="{87A18680-3E02-4F2D-AD2C-E4D017787408}" sibTransId="{6888E457-BFE0-4B39-8E44-3DAADB1A65F9}"/>
    <dgm:cxn modelId="{93C4788F-7243-4228-9D49-9F3AC2BFB953}" type="presOf" srcId="{905378A3-6FD3-494D-AD50-5756B07C8595}" destId="{8EE301A8-592F-47BF-94CD-9A4B9DE2CD31}" srcOrd="0" destOrd="0" presId="urn:microsoft.com/office/officeart/2018/2/layout/IconCircleList"/>
    <dgm:cxn modelId="{9DF6ED8F-DC4B-48F4-8CE1-90BEB1F5E48B}" type="presOf" srcId="{C1DC6613-61E8-41D2-9B88-E353BC0030A4}" destId="{5F7511BE-F397-4A4D-8C6A-ABA24D8848B4}" srcOrd="0" destOrd="0" presId="urn:microsoft.com/office/officeart/2018/2/layout/IconCircleList"/>
    <dgm:cxn modelId="{BB172A95-5517-44B4-8BBD-DEBA3D080526}" type="presOf" srcId="{91091E7D-8C36-43CD-A98D-595E11FD35E9}" destId="{0FFC2C71-4C57-4482-BC16-9E8B8F63F250}" srcOrd="0" destOrd="0" presId="urn:microsoft.com/office/officeart/2018/2/layout/IconCircleList"/>
    <dgm:cxn modelId="{EBABA899-B3C5-4242-ADB6-1648FC45F4E1}" type="presOf" srcId="{B94BA634-CF4E-47AE-99E7-0D73D1D39D2F}" destId="{214D25A7-8EEB-4085-97EC-B1535E1D9168}" srcOrd="0" destOrd="0" presId="urn:microsoft.com/office/officeart/2018/2/layout/IconCircleList"/>
    <dgm:cxn modelId="{7322FB99-A5BD-4FD3-9675-ABAD7A80F798}" type="presOf" srcId="{AD5606E0-DF40-4F9A-94CD-58D509EB81D5}" destId="{C7A79292-0968-4515-817F-9BDF234FF9EE}" srcOrd="0" destOrd="0" presId="urn:microsoft.com/office/officeart/2018/2/layout/IconCircleList"/>
    <dgm:cxn modelId="{864EC3A2-FCAB-4C14-8A0E-9B7BA363A82C}" type="presOf" srcId="{BB37F399-1CFF-4634-9DD7-C2A5FC8E04F8}" destId="{75685AE3-605E-43AA-90F7-4934598DCB48}" srcOrd="0" destOrd="0" presId="urn:microsoft.com/office/officeart/2018/2/layout/IconCircleList"/>
    <dgm:cxn modelId="{87450BAD-6DE6-4917-9312-267CA5FF5D8B}" type="presOf" srcId="{8BEDAE1F-9867-41BE-A3C1-B86CCB5A634D}" destId="{374EA4E1-8936-4FFD-8013-5FBAB3246BE6}" srcOrd="0" destOrd="0" presId="urn:microsoft.com/office/officeart/2018/2/layout/IconCircleList"/>
    <dgm:cxn modelId="{688134CD-6F25-4FFD-9D89-EFCD44E29D32}" srcId="{8BEDAE1F-9867-41BE-A3C1-B86CCB5A634D}" destId="{BF9CF289-9C99-4CE8-86D7-2F9848386722}" srcOrd="1" destOrd="0" parTransId="{119075BF-0A88-4A08-9C21-66928802F4F0}" sibTransId="{C1DC6613-61E8-41D2-9B88-E353BC0030A4}"/>
    <dgm:cxn modelId="{579EC5D1-0EDD-4333-A18F-68ADF66FE9FB}" srcId="{8BEDAE1F-9867-41BE-A3C1-B86CCB5A634D}" destId="{0F300EC4-A981-48D7-A525-9C22B2FF2C11}" srcOrd="3" destOrd="0" parTransId="{411B2405-1CFB-430E-A2DE-EAB66063DABB}" sibTransId="{BB37F399-1CFF-4634-9DD7-C2A5FC8E04F8}"/>
    <dgm:cxn modelId="{DD27D0D3-9B55-40F4-AA6F-ED10943BF083}" srcId="{8BEDAE1F-9867-41BE-A3C1-B86CCB5A634D}" destId="{91091E7D-8C36-43CD-A98D-595E11FD35E9}" srcOrd="0" destOrd="0" parTransId="{9521F189-55DC-4EF1-AF61-DBA480EA8089}" sibTransId="{AD5606E0-DF40-4F9A-94CD-58D509EB81D5}"/>
    <dgm:cxn modelId="{D169F3DF-A665-4D3A-B35D-70869199B84E}" srcId="{8BEDAE1F-9867-41BE-A3C1-B86CCB5A634D}" destId="{B94BA634-CF4E-47AE-99E7-0D73D1D39D2F}" srcOrd="5" destOrd="0" parTransId="{5BFFC459-902E-45B0-A778-98E34074BF96}" sibTransId="{CA03CBEE-F9EE-43B5-9E78-65E0228E4AB3}"/>
    <dgm:cxn modelId="{FE58A5F5-5A81-4CE2-8711-D05DF1B8DFCA}" type="presOf" srcId="{BF9CF289-9C99-4CE8-86D7-2F9848386722}" destId="{F5BD5E0E-BF98-455A-BA6E-1E13A3FECE41}" srcOrd="0" destOrd="0" presId="urn:microsoft.com/office/officeart/2018/2/layout/IconCircleList"/>
    <dgm:cxn modelId="{ACDD20E7-1F88-4257-A0C7-4B82FFAC92C9}" type="presParOf" srcId="{374EA4E1-8936-4FFD-8013-5FBAB3246BE6}" destId="{7DD9F1E3-A4B9-48D8-B545-29311D54FADB}" srcOrd="0" destOrd="0" presId="urn:microsoft.com/office/officeart/2018/2/layout/IconCircleList"/>
    <dgm:cxn modelId="{8D6FC3C0-7127-4E26-AAC2-E3ACBD0F7B80}" type="presParOf" srcId="{7DD9F1E3-A4B9-48D8-B545-29311D54FADB}" destId="{C190B60E-D29E-4904-9A64-149B7A12788C}" srcOrd="0" destOrd="0" presId="urn:microsoft.com/office/officeart/2018/2/layout/IconCircleList"/>
    <dgm:cxn modelId="{21A7D679-903C-4B07-8895-FB39A87FA5EC}" type="presParOf" srcId="{C190B60E-D29E-4904-9A64-149B7A12788C}" destId="{3C8D2325-AB5B-4874-898B-6CF6BEC6F5B1}" srcOrd="0" destOrd="0" presId="urn:microsoft.com/office/officeart/2018/2/layout/IconCircleList"/>
    <dgm:cxn modelId="{4A609AEF-977F-4476-B4E4-C4F33C598333}" type="presParOf" srcId="{C190B60E-D29E-4904-9A64-149B7A12788C}" destId="{83B2E8DB-5054-4D9B-97D2-B1997D702063}" srcOrd="1" destOrd="0" presId="urn:microsoft.com/office/officeart/2018/2/layout/IconCircleList"/>
    <dgm:cxn modelId="{0B360016-9B11-4CAD-B29B-B9C3D34ECFA8}" type="presParOf" srcId="{C190B60E-D29E-4904-9A64-149B7A12788C}" destId="{8FD7AC43-2F3C-4386-B048-689BE584CE80}" srcOrd="2" destOrd="0" presId="urn:microsoft.com/office/officeart/2018/2/layout/IconCircleList"/>
    <dgm:cxn modelId="{D96273AE-FAFF-4607-8416-6E61CD0C7A30}" type="presParOf" srcId="{C190B60E-D29E-4904-9A64-149B7A12788C}" destId="{0FFC2C71-4C57-4482-BC16-9E8B8F63F250}" srcOrd="3" destOrd="0" presId="urn:microsoft.com/office/officeart/2018/2/layout/IconCircleList"/>
    <dgm:cxn modelId="{E9D5878C-2DD9-49C7-AE14-2BA9DDFDA789}" type="presParOf" srcId="{7DD9F1E3-A4B9-48D8-B545-29311D54FADB}" destId="{C7A79292-0968-4515-817F-9BDF234FF9EE}" srcOrd="1" destOrd="0" presId="urn:microsoft.com/office/officeart/2018/2/layout/IconCircleList"/>
    <dgm:cxn modelId="{6EB02387-EF22-47AD-91F9-542326B272B4}" type="presParOf" srcId="{7DD9F1E3-A4B9-48D8-B545-29311D54FADB}" destId="{53B883BB-A773-46D9-A1A7-065A44FFCDCD}" srcOrd="2" destOrd="0" presId="urn:microsoft.com/office/officeart/2018/2/layout/IconCircleList"/>
    <dgm:cxn modelId="{5B436B07-3871-433C-A519-670265A3D7DB}" type="presParOf" srcId="{53B883BB-A773-46D9-A1A7-065A44FFCDCD}" destId="{29186C0F-7BB2-4516-9981-C9720D8B37FC}" srcOrd="0" destOrd="0" presId="urn:microsoft.com/office/officeart/2018/2/layout/IconCircleList"/>
    <dgm:cxn modelId="{6F1B9744-7E05-4E65-90A3-51ACC633408B}" type="presParOf" srcId="{53B883BB-A773-46D9-A1A7-065A44FFCDCD}" destId="{4FBFE879-0DCE-4492-A8FE-5BD40171B470}" srcOrd="1" destOrd="0" presId="urn:microsoft.com/office/officeart/2018/2/layout/IconCircleList"/>
    <dgm:cxn modelId="{801AF84B-6746-49B6-8DF7-CCC64F0A478F}" type="presParOf" srcId="{53B883BB-A773-46D9-A1A7-065A44FFCDCD}" destId="{D0D06C5B-B72C-4611-AEAB-A052D8765384}" srcOrd="2" destOrd="0" presId="urn:microsoft.com/office/officeart/2018/2/layout/IconCircleList"/>
    <dgm:cxn modelId="{064B1559-1C1A-496A-A7C0-AD0691BA0A70}" type="presParOf" srcId="{53B883BB-A773-46D9-A1A7-065A44FFCDCD}" destId="{F5BD5E0E-BF98-455A-BA6E-1E13A3FECE41}" srcOrd="3" destOrd="0" presId="urn:microsoft.com/office/officeart/2018/2/layout/IconCircleList"/>
    <dgm:cxn modelId="{4E69AD99-3B72-44A9-A67A-8C337FD798E7}" type="presParOf" srcId="{7DD9F1E3-A4B9-48D8-B545-29311D54FADB}" destId="{5F7511BE-F397-4A4D-8C6A-ABA24D8848B4}" srcOrd="3" destOrd="0" presId="urn:microsoft.com/office/officeart/2018/2/layout/IconCircleList"/>
    <dgm:cxn modelId="{C51300C3-C4D8-4F78-9928-55AA8B600788}" type="presParOf" srcId="{7DD9F1E3-A4B9-48D8-B545-29311D54FADB}" destId="{A3CE2703-BBE6-4880-B736-0A2D1B12D5E5}" srcOrd="4" destOrd="0" presId="urn:microsoft.com/office/officeart/2018/2/layout/IconCircleList"/>
    <dgm:cxn modelId="{D96E059B-381D-4243-AFB1-49CBE0C334D3}" type="presParOf" srcId="{A3CE2703-BBE6-4880-B736-0A2D1B12D5E5}" destId="{46FD3101-B81A-4D9D-81F2-EF3161D2C218}" srcOrd="0" destOrd="0" presId="urn:microsoft.com/office/officeart/2018/2/layout/IconCircleList"/>
    <dgm:cxn modelId="{1E5EEC58-365C-4583-8BAA-7E7785B41F13}" type="presParOf" srcId="{A3CE2703-BBE6-4880-B736-0A2D1B12D5E5}" destId="{EAB30BCE-3B22-4211-ABC3-555CC2FC56BA}" srcOrd="1" destOrd="0" presId="urn:microsoft.com/office/officeart/2018/2/layout/IconCircleList"/>
    <dgm:cxn modelId="{AA10EFBD-4954-49F9-A60E-E919C065109F}" type="presParOf" srcId="{A3CE2703-BBE6-4880-B736-0A2D1B12D5E5}" destId="{031CB74C-2912-40E0-B78C-041FA83EFB2B}" srcOrd="2" destOrd="0" presId="urn:microsoft.com/office/officeart/2018/2/layout/IconCircleList"/>
    <dgm:cxn modelId="{87F79EB7-8F36-443F-B91A-6582907F4AB9}" type="presParOf" srcId="{A3CE2703-BBE6-4880-B736-0A2D1B12D5E5}" destId="{6D1E4DD6-4316-4092-9AD0-E3E8812FD406}" srcOrd="3" destOrd="0" presId="urn:microsoft.com/office/officeart/2018/2/layout/IconCircleList"/>
    <dgm:cxn modelId="{92767F9C-7C86-45B4-9A0F-DA2885998468}" type="presParOf" srcId="{7DD9F1E3-A4B9-48D8-B545-29311D54FADB}" destId="{66DA0AAB-EF86-485A-A493-15C2F287A9B2}" srcOrd="5" destOrd="0" presId="urn:microsoft.com/office/officeart/2018/2/layout/IconCircleList"/>
    <dgm:cxn modelId="{3FDD9EA9-B6E2-4AEA-B297-F284AC12E28E}" type="presParOf" srcId="{7DD9F1E3-A4B9-48D8-B545-29311D54FADB}" destId="{788064FC-1B14-4966-B5B3-C44726FF99BA}" srcOrd="6" destOrd="0" presId="urn:microsoft.com/office/officeart/2018/2/layout/IconCircleList"/>
    <dgm:cxn modelId="{5288EC00-0F1E-4832-B80E-9A79FF850DC1}" type="presParOf" srcId="{788064FC-1B14-4966-B5B3-C44726FF99BA}" destId="{22AAA162-553F-45F9-A0C8-98FEB4A0AE1C}" srcOrd="0" destOrd="0" presId="urn:microsoft.com/office/officeart/2018/2/layout/IconCircleList"/>
    <dgm:cxn modelId="{3CBF3ACD-A00D-43BB-8A59-AEBDF48A3BFA}" type="presParOf" srcId="{788064FC-1B14-4966-B5B3-C44726FF99BA}" destId="{2AC00BB3-3C45-4AAB-8387-FF3DFD75F4C0}" srcOrd="1" destOrd="0" presId="urn:microsoft.com/office/officeart/2018/2/layout/IconCircleList"/>
    <dgm:cxn modelId="{113CDA0D-5566-4561-9BD4-F1E91783AE13}" type="presParOf" srcId="{788064FC-1B14-4966-B5B3-C44726FF99BA}" destId="{3CCAC13D-4437-4CAD-9462-7422E21B4321}" srcOrd="2" destOrd="0" presId="urn:microsoft.com/office/officeart/2018/2/layout/IconCircleList"/>
    <dgm:cxn modelId="{25BF7564-E332-433A-A6F0-3024FB707722}" type="presParOf" srcId="{788064FC-1B14-4966-B5B3-C44726FF99BA}" destId="{F7134273-68A4-4AF7-97A3-D36DE4F7C1F5}" srcOrd="3" destOrd="0" presId="urn:microsoft.com/office/officeart/2018/2/layout/IconCircleList"/>
    <dgm:cxn modelId="{5CC8831C-7A6B-42D6-9158-3D2C2369C4E4}" type="presParOf" srcId="{7DD9F1E3-A4B9-48D8-B545-29311D54FADB}" destId="{75685AE3-605E-43AA-90F7-4934598DCB48}" srcOrd="7" destOrd="0" presId="urn:microsoft.com/office/officeart/2018/2/layout/IconCircleList"/>
    <dgm:cxn modelId="{199E4F89-F8B6-4936-AF10-07B698C533EC}" type="presParOf" srcId="{7DD9F1E3-A4B9-48D8-B545-29311D54FADB}" destId="{9829C8B4-8A11-4723-A53B-9F0394F36E25}" srcOrd="8" destOrd="0" presId="urn:microsoft.com/office/officeart/2018/2/layout/IconCircleList"/>
    <dgm:cxn modelId="{A7AB9A69-BBEF-48E0-8333-5FD491833748}" type="presParOf" srcId="{9829C8B4-8A11-4723-A53B-9F0394F36E25}" destId="{650EA5F9-D190-4E5D-AD03-8B237DCC4028}" srcOrd="0" destOrd="0" presId="urn:microsoft.com/office/officeart/2018/2/layout/IconCircleList"/>
    <dgm:cxn modelId="{210DB985-E402-4D41-8B94-FDB09A765340}" type="presParOf" srcId="{9829C8B4-8A11-4723-A53B-9F0394F36E25}" destId="{1BB10D76-52A5-4CBC-87B6-BCE2AA1285C3}" srcOrd="1" destOrd="0" presId="urn:microsoft.com/office/officeart/2018/2/layout/IconCircleList"/>
    <dgm:cxn modelId="{A6871F6C-9F43-49CC-8EA3-C67118364327}" type="presParOf" srcId="{9829C8B4-8A11-4723-A53B-9F0394F36E25}" destId="{E638A883-4D1C-4D91-BB4C-3E55CC516A59}" srcOrd="2" destOrd="0" presId="urn:microsoft.com/office/officeart/2018/2/layout/IconCircleList"/>
    <dgm:cxn modelId="{D05BD8EE-C59F-4E0F-AF67-AD0EE4C78D32}" type="presParOf" srcId="{9829C8B4-8A11-4723-A53B-9F0394F36E25}" destId="{8EE301A8-592F-47BF-94CD-9A4B9DE2CD31}" srcOrd="3" destOrd="0" presId="urn:microsoft.com/office/officeart/2018/2/layout/IconCircleList"/>
    <dgm:cxn modelId="{127470E3-8AF5-46AB-9093-BEDE1BE0604D}" type="presParOf" srcId="{7DD9F1E3-A4B9-48D8-B545-29311D54FADB}" destId="{51A6CB68-CF99-4FA9-85C4-FF64FB369843}" srcOrd="9" destOrd="0" presId="urn:microsoft.com/office/officeart/2018/2/layout/IconCircleList"/>
    <dgm:cxn modelId="{E2F93435-3118-4B69-AA01-1891D63EC45A}" type="presParOf" srcId="{7DD9F1E3-A4B9-48D8-B545-29311D54FADB}" destId="{959E688E-41F8-404C-B82C-6420D8D0408B}" srcOrd="10" destOrd="0" presId="urn:microsoft.com/office/officeart/2018/2/layout/IconCircleList"/>
    <dgm:cxn modelId="{FB6944B9-1F7E-4B0C-B5C6-0805E7111F76}" type="presParOf" srcId="{959E688E-41F8-404C-B82C-6420D8D0408B}" destId="{5BA3E911-4270-41B7-9AA3-97C22F176F36}" srcOrd="0" destOrd="0" presId="urn:microsoft.com/office/officeart/2018/2/layout/IconCircleList"/>
    <dgm:cxn modelId="{A85EE508-08A8-40C8-9B46-F06D91A2E6A4}" type="presParOf" srcId="{959E688E-41F8-404C-B82C-6420D8D0408B}" destId="{0F770A26-045E-44AD-890C-BD3030EE4FD7}" srcOrd="1" destOrd="0" presId="urn:microsoft.com/office/officeart/2018/2/layout/IconCircleList"/>
    <dgm:cxn modelId="{DEC62130-C0D0-4317-A601-9137C11AB83D}" type="presParOf" srcId="{959E688E-41F8-404C-B82C-6420D8D0408B}" destId="{FCE96E5B-1756-444F-BE8D-833BAF959A9A}" srcOrd="2" destOrd="0" presId="urn:microsoft.com/office/officeart/2018/2/layout/IconCircleList"/>
    <dgm:cxn modelId="{5CDFD36D-12B0-4362-9285-10D53E3F0C5C}" type="presParOf" srcId="{959E688E-41F8-404C-B82C-6420D8D0408B}" destId="{214D25A7-8EEB-4085-97EC-B1535E1D91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C15FAD-61C9-4021-8C06-4C95D85B8F6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F3DFC72-9A50-4443-A63E-43CC56E43951}">
      <dgm:prSet/>
      <dgm:spPr>
        <a:solidFill>
          <a:schemeClr val="accent4">
            <a:lumMod val="75000"/>
          </a:schemeClr>
        </a:solidFill>
      </dgm:spPr>
      <dgm:t>
        <a:bodyPr/>
        <a:lstStyle/>
        <a:p>
          <a:r>
            <a:rPr lang="en-US"/>
            <a:t>Risk factor changes exhibit little or no memory, evidenced by significant but less impactful dependency on univariate autocorrelations at any lag.</a:t>
          </a:r>
        </a:p>
      </dgm:t>
    </dgm:pt>
    <dgm:pt modelId="{355FC527-9A8E-4377-8899-CC95CFC4B292}" type="parTrans" cxnId="{1FE48899-2A62-47C8-B2E7-62155A518B15}">
      <dgm:prSet/>
      <dgm:spPr/>
      <dgm:t>
        <a:bodyPr/>
        <a:lstStyle/>
        <a:p>
          <a:endParaRPr lang="en-US"/>
        </a:p>
      </dgm:t>
    </dgm:pt>
    <dgm:pt modelId="{C2BD3244-8C90-4269-B4E7-8D0817B41FDB}" type="sibTrans" cxnId="{1FE48899-2A62-47C8-B2E7-62155A518B15}">
      <dgm:prSet/>
      <dgm:spPr/>
      <dgm:t>
        <a:bodyPr/>
        <a:lstStyle/>
        <a:p>
          <a:endParaRPr lang="en-US"/>
        </a:p>
      </dgm:t>
    </dgm:pt>
    <dgm:pt modelId="{621315BC-9757-4588-9748-74D19DF537A6}">
      <dgm:prSet/>
      <dgm:spPr>
        <a:solidFill>
          <a:schemeClr val="accent4">
            <a:lumMod val="75000"/>
          </a:schemeClr>
        </a:solidFill>
      </dgm:spPr>
      <dgm:t>
        <a:bodyPr/>
        <a:lstStyle/>
        <a:p>
          <a:r>
            <a:rPr lang="en-US"/>
            <a:t>The conditional expectation of returns is nearly always zero.</a:t>
          </a:r>
        </a:p>
      </dgm:t>
    </dgm:pt>
    <dgm:pt modelId="{A5F86696-3186-4F4D-88C7-777406AEDC71}" type="parTrans" cxnId="{1CEC990A-FDB9-468B-B670-A03427B6DD53}">
      <dgm:prSet/>
      <dgm:spPr/>
      <dgm:t>
        <a:bodyPr/>
        <a:lstStyle/>
        <a:p>
          <a:endParaRPr lang="en-US"/>
        </a:p>
      </dgm:t>
    </dgm:pt>
    <dgm:pt modelId="{1D48177D-B10C-4805-B9B3-55E3E3EEE830}" type="sibTrans" cxnId="{1CEC990A-FDB9-468B-B670-A03427B6DD53}">
      <dgm:prSet/>
      <dgm:spPr/>
      <dgm:t>
        <a:bodyPr/>
        <a:lstStyle/>
        <a:p>
          <a:endParaRPr lang="en-US"/>
        </a:p>
      </dgm:t>
    </dgm:pt>
    <dgm:pt modelId="{4FC9F343-6FC2-4675-A6A4-74281BED5E50}">
      <dgm:prSet/>
      <dgm:spPr>
        <a:solidFill>
          <a:schemeClr val="accent4">
            <a:lumMod val="75000"/>
          </a:schemeClr>
        </a:solidFill>
      </dgm:spPr>
      <dgm:t>
        <a:bodyPr/>
        <a:lstStyle/>
        <a:p>
          <a:r>
            <a:rPr lang="en-US"/>
            <a:t>On the other hand, volatility of the same series exhibits very slowly decaying autocorrelations with power law tail thicknesses.</a:t>
          </a:r>
        </a:p>
      </dgm:t>
    </dgm:pt>
    <dgm:pt modelId="{2FF73327-CAA5-4109-ADAF-AF2E4ECFD7CE}" type="parTrans" cxnId="{4FE6EEB1-0A55-4493-A629-3218AE3866B1}">
      <dgm:prSet/>
      <dgm:spPr/>
      <dgm:t>
        <a:bodyPr/>
        <a:lstStyle/>
        <a:p>
          <a:endParaRPr lang="en-US"/>
        </a:p>
      </dgm:t>
    </dgm:pt>
    <dgm:pt modelId="{03495941-27C0-41B1-AD1F-A03C0EAFDECE}" type="sibTrans" cxnId="{4FE6EEB1-0A55-4493-A629-3218AE3866B1}">
      <dgm:prSet/>
      <dgm:spPr/>
      <dgm:t>
        <a:bodyPr/>
        <a:lstStyle/>
        <a:p>
          <a:endParaRPr lang="en-US"/>
        </a:p>
      </dgm:t>
    </dgm:pt>
    <dgm:pt modelId="{E33A1237-803E-4C28-A75E-4F1E523A299D}">
      <dgm:prSet/>
      <dgm:spPr>
        <a:solidFill>
          <a:schemeClr val="accent4">
            <a:lumMod val="75000"/>
          </a:schemeClr>
        </a:solidFill>
      </dgm:spPr>
      <dgm:t>
        <a:bodyPr/>
        <a:lstStyle/>
        <a:p>
          <a:r>
            <a:rPr lang="en-US"/>
            <a:t>Return series are left skewed, while volatility series are naturally right skewed but witb persistently thick tails.</a:t>
          </a:r>
        </a:p>
      </dgm:t>
    </dgm:pt>
    <dgm:pt modelId="{0ED32D4A-40B6-4D98-AB7A-C02C6C90F23C}" type="parTrans" cxnId="{189BB0A4-C660-43D8-8A8D-2FD99664B91C}">
      <dgm:prSet/>
      <dgm:spPr/>
      <dgm:t>
        <a:bodyPr/>
        <a:lstStyle/>
        <a:p>
          <a:endParaRPr lang="en-US"/>
        </a:p>
      </dgm:t>
    </dgm:pt>
    <dgm:pt modelId="{098E88C8-B3E7-4154-A3F3-11948605E2B2}" type="sibTrans" cxnId="{189BB0A4-C660-43D8-8A8D-2FD99664B91C}">
      <dgm:prSet/>
      <dgm:spPr/>
      <dgm:t>
        <a:bodyPr/>
        <a:lstStyle/>
        <a:p>
          <a:endParaRPr lang="en-US"/>
        </a:p>
      </dgm:t>
    </dgm:pt>
    <dgm:pt modelId="{0EBF1CF3-EB10-4AB3-A04A-945D64983223}">
      <dgm:prSet/>
      <dgm:spPr>
        <a:solidFill>
          <a:schemeClr val="accent4">
            <a:lumMod val="75000"/>
          </a:schemeClr>
        </a:solidFill>
      </dgm:spPr>
      <dgm:t>
        <a:bodyPr/>
        <a:lstStyle/>
        <a:p>
          <a:r>
            <a:rPr lang="en-US"/>
            <a:t>Return series tend to have thick tails with clusters of volatility.</a:t>
          </a:r>
        </a:p>
      </dgm:t>
    </dgm:pt>
    <dgm:pt modelId="{35E6A9AD-2F63-4DDD-AED6-DEBE751CBF69}" type="parTrans" cxnId="{1C7A9ECD-65D7-4F55-9A23-CC31FBAED003}">
      <dgm:prSet/>
      <dgm:spPr/>
      <dgm:t>
        <a:bodyPr/>
        <a:lstStyle/>
        <a:p>
          <a:endParaRPr lang="en-US"/>
        </a:p>
      </dgm:t>
    </dgm:pt>
    <dgm:pt modelId="{8520D2F2-9A2E-4715-9A4A-AA51E9C65718}" type="sibTrans" cxnId="{1C7A9ECD-65D7-4F55-9A23-CC31FBAED003}">
      <dgm:prSet/>
      <dgm:spPr/>
      <dgm:t>
        <a:bodyPr/>
        <a:lstStyle/>
        <a:p>
          <a:endParaRPr lang="en-US"/>
        </a:p>
      </dgm:t>
    </dgm:pt>
    <dgm:pt modelId="{67BA9B9F-5D7D-4887-849B-925D065C11B0}" type="pres">
      <dgm:prSet presAssocID="{6EC15FAD-61C9-4021-8C06-4C95D85B8F6B}" presName="diagram" presStyleCnt="0">
        <dgm:presLayoutVars>
          <dgm:dir/>
          <dgm:resizeHandles val="exact"/>
        </dgm:presLayoutVars>
      </dgm:prSet>
      <dgm:spPr/>
    </dgm:pt>
    <dgm:pt modelId="{0722EEC9-B9A1-427B-9924-06995658F5FB}" type="pres">
      <dgm:prSet presAssocID="{DF3DFC72-9A50-4443-A63E-43CC56E43951}" presName="node" presStyleLbl="node1" presStyleIdx="0" presStyleCnt="5">
        <dgm:presLayoutVars>
          <dgm:bulletEnabled val="1"/>
        </dgm:presLayoutVars>
      </dgm:prSet>
      <dgm:spPr/>
    </dgm:pt>
    <dgm:pt modelId="{AFED93FD-D1C1-4183-AC9A-3BD8E9500CBA}" type="pres">
      <dgm:prSet presAssocID="{C2BD3244-8C90-4269-B4E7-8D0817B41FDB}" presName="sibTrans" presStyleCnt="0"/>
      <dgm:spPr/>
    </dgm:pt>
    <dgm:pt modelId="{2612B84F-D512-436B-8DBA-B910F3E931B3}" type="pres">
      <dgm:prSet presAssocID="{621315BC-9757-4588-9748-74D19DF537A6}" presName="node" presStyleLbl="node1" presStyleIdx="1" presStyleCnt="5">
        <dgm:presLayoutVars>
          <dgm:bulletEnabled val="1"/>
        </dgm:presLayoutVars>
      </dgm:prSet>
      <dgm:spPr/>
    </dgm:pt>
    <dgm:pt modelId="{3D4E0A83-DBF2-4B53-BAB6-6BA2B05151ED}" type="pres">
      <dgm:prSet presAssocID="{1D48177D-B10C-4805-B9B3-55E3E3EEE830}" presName="sibTrans" presStyleCnt="0"/>
      <dgm:spPr/>
    </dgm:pt>
    <dgm:pt modelId="{CF94BA8E-D878-4F5A-9F9C-F88BB69B9727}" type="pres">
      <dgm:prSet presAssocID="{4FC9F343-6FC2-4675-A6A4-74281BED5E50}" presName="node" presStyleLbl="node1" presStyleIdx="2" presStyleCnt="5">
        <dgm:presLayoutVars>
          <dgm:bulletEnabled val="1"/>
        </dgm:presLayoutVars>
      </dgm:prSet>
      <dgm:spPr/>
    </dgm:pt>
    <dgm:pt modelId="{8DF48AC7-3F13-4495-8B4A-5CE86EC8A081}" type="pres">
      <dgm:prSet presAssocID="{03495941-27C0-41B1-AD1F-A03C0EAFDECE}" presName="sibTrans" presStyleCnt="0"/>
      <dgm:spPr/>
    </dgm:pt>
    <dgm:pt modelId="{5A916DEE-FEC3-4224-A648-C4879CEA4A56}" type="pres">
      <dgm:prSet presAssocID="{E33A1237-803E-4C28-A75E-4F1E523A299D}" presName="node" presStyleLbl="node1" presStyleIdx="3" presStyleCnt="5" custLinFactNeighborX="702">
        <dgm:presLayoutVars>
          <dgm:bulletEnabled val="1"/>
        </dgm:presLayoutVars>
      </dgm:prSet>
      <dgm:spPr/>
    </dgm:pt>
    <dgm:pt modelId="{2A31B128-67FF-44EA-BAB8-54F9BC48DA60}" type="pres">
      <dgm:prSet presAssocID="{098E88C8-B3E7-4154-A3F3-11948605E2B2}" presName="sibTrans" presStyleCnt="0"/>
      <dgm:spPr/>
    </dgm:pt>
    <dgm:pt modelId="{E63D0B29-2733-49C7-8B24-F8529C873CA1}" type="pres">
      <dgm:prSet presAssocID="{0EBF1CF3-EB10-4AB3-A04A-945D64983223}" presName="node" presStyleLbl="node1" presStyleIdx="4" presStyleCnt="5">
        <dgm:presLayoutVars>
          <dgm:bulletEnabled val="1"/>
        </dgm:presLayoutVars>
      </dgm:prSet>
      <dgm:spPr/>
    </dgm:pt>
  </dgm:ptLst>
  <dgm:cxnLst>
    <dgm:cxn modelId="{1CEC990A-FDB9-468B-B670-A03427B6DD53}" srcId="{6EC15FAD-61C9-4021-8C06-4C95D85B8F6B}" destId="{621315BC-9757-4588-9748-74D19DF537A6}" srcOrd="1" destOrd="0" parTransId="{A5F86696-3186-4F4D-88C7-777406AEDC71}" sibTransId="{1D48177D-B10C-4805-B9B3-55E3E3EEE830}"/>
    <dgm:cxn modelId="{6BCD3297-4426-4E8D-AAEB-F5B8945BE7B3}" type="presOf" srcId="{E33A1237-803E-4C28-A75E-4F1E523A299D}" destId="{5A916DEE-FEC3-4224-A648-C4879CEA4A56}" srcOrd="0" destOrd="0" presId="urn:microsoft.com/office/officeart/2005/8/layout/default"/>
    <dgm:cxn modelId="{1FE48899-2A62-47C8-B2E7-62155A518B15}" srcId="{6EC15FAD-61C9-4021-8C06-4C95D85B8F6B}" destId="{DF3DFC72-9A50-4443-A63E-43CC56E43951}" srcOrd="0" destOrd="0" parTransId="{355FC527-9A8E-4377-8899-CC95CFC4B292}" sibTransId="{C2BD3244-8C90-4269-B4E7-8D0817B41FDB}"/>
    <dgm:cxn modelId="{06384D9B-4FAB-4F96-BB92-51B9B7E6CBCC}" type="presOf" srcId="{6EC15FAD-61C9-4021-8C06-4C95D85B8F6B}" destId="{67BA9B9F-5D7D-4887-849B-925D065C11B0}" srcOrd="0" destOrd="0" presId="urn:microsoft.com/office/officeart/2005/8/layout/default"/>
    <dgm:cxn modelId="{189BB0A4-C660-43D8-8A8D-2FD99664B91C}" srcId="{6EC15FAD-61C9-4021-8C06-4C95D85B8F6B}" destId="{E33A1237-803E-4C28-A75E-4F1E523A299D}" srcOrd="3" destOrd="0" parTransId="{0ED32D4A-40B6-4D98-AB7A-C02C6C90F23C}" sibTransId="{098E88C8-B3E7-4154-A3F3-11948605E2B2}"/>
    <dgm:cxn modelId="{E6C795A8-EDE8-401B-985A-0A0F0C105C43}" type="presOf" srcId="{0EBF1CF3-EB10-4AB3-A04A-945D64983223}" destId="{E63D0B29-2733-49C7-8B24-F8529C873CA1}" srcOrd="0" destOrd="0" presId="urn:microsoft.com/office/officeart/2005/8/layout/default"/>
    <dgm:cxn modelId="{4FE6EEB1-0A55-4493-A629-3218AE3866B1}" srcId="{6EC15FAD-61C9-4021-8C06-4C95D85B8F6B}" destId="{4FC9F343-6FC2-4675-A6A4-74281BED5E50}" srcOrd="2" destOrd="0" parTransId="{2FF73327-CAA5-4109-ADAF-AF2E4ECFD7CE}" sibTransId="{03495941-27C0-41B1-AD1F-A03C0EAFDECE}"/>
    <dgm:cxn modelId="{E2AA09BC-65E2-49B3-84BA-37C5D87E783A}" type="presOf" srcId="{621315BC-9757-4588-9748-74D19DF537A6}" destId="{2612B84F-D512-436B-8DBA-B910F3E931B3}" srcOrd="0" destOrd="0" presId="urn:microsoft.com/office/officeart/2005/8/layout/default"/>
    <dgm:cxn modelId="{1C7A9ECD-65D7-4F55-9A23-CC31FBAED003}" srcId="{6EC15FAD-61C9-4021-8C06-4C95D85B8F6B}" destId="{0EBF1CF3-EB10-4AB3-A04A-945D64983223}" srcOrd="4" destOrd="0" parTransId="{35E6A9AD-2F63-4DDD-AED6-DEBE751CBF69}" sibTransId="{8520D2F2-9A2E-4715-9A4A-AA51E9C65718}"/>
    <dgm:cxn modelId="{383478EA-8DD0-402F-BB33-AF9C6313CB88}" type="presOf" srcId="{4FC9F343-6FC2-4675-A6A4-74281BED5E50}" destId="{CF94BA8E-D878-4F5A-9F9C-F88BB69B9727}" srcOrd="0" destOrd="0" presId="urn:microsoft.com/office/officeart/2005/8/layout/default"/>
    <dgm:cxn modelId="{753AE9FE-C51D-4AB3-8ACC-77BE45A95B35}" type="presOf" srcId="{DF3DFC72-9A50-4443-A63E-43CC56E43951}" destId="{0722EEC9-B9A1-427B-9924-06995658F5FB}" srcOrd="0" destOrd="0" presId="urn:microsoft.com/office/officeart/2005/8/layout/default"/>
    <dgm:cxn modelId="{DA1AF7B4-F292-43A0-981F-E4A5C37A1FB5}" type="presParOf" srcId="{67BA9B9F-5D7D-4887-849B-925D065C11B0}" destId="{0722EEC9-B9A1-427B-9924-06995658F5FB}" srcOrd="0" destOrd="0" presId="urn:microsoft.com/office/officeart/2005/8/layout/default"/>
    <dgm:cxn modelId="{E36DD5DD-24AC-4FA3-8F8B-1D827B9A97DE}" type="presParOf" srcId="{67BA9B9F-5D7D-4887-849B-925D065C11B0}" destId="{AFED93FD-D1C1-4183-AC9A-3BD8E9500CBA}" srcOrd="1" destOrd="0" presId="urn:microsoft.com/office/officeart/2005/8/layout/default"/>
    <dgm:cxn modelId="{46252429-49CE-4EF9-8115-74D29B694F58}" type="presParOf" srcId="{67BA9B9F-5D7D-4887-849B-925D065C11B0}" destId="{2612B84F-D512-436B-8DBA-B910F3E931B3}" srcOrd="2" destOrd="0" presId="urn:microsoft.com/office/officeart/2005/8/layout/default"/>
    <dgm:cxn modelId="{06FC7FA9-DC83-43E1-A268-97FF83DBC117}" type="presParOf" srcId="{67BA9B9F-5D7D-4887-849B-925D065C11B0}" destId="{3D4E0A83-DBF2-4B53-BAB6-6BA2B05151ED}" srcOrd="3" destOrd="0" presId="urn:microsoft.com/office/officeart/2005/8/layout/default"/>
    <dgm:cxn modelId="{427B9451-B514-4605-9D9D-19152EAB72FB}" type="presParOf" srcId="{67BA9B9F-5D7D-4887-849B-925D065C11B0}" destId="{CF94BA8E-D878-4F5A-9F9C-F88BB69B9727}" srcOrd="4" destOrd="0" presId="urn:microsoft.com/office/officeart/2005/8/layout/default"/>
    <dgm:cxn modelId="{7C09C8DD-5503-4DE9-989D-5F2CE382EED8}" type="presParOf" srcId="{67BA9B9F-5D7D-4887-849B-925D065C11B0}" destId="{8DF48AC7-3F13-4495-8B4A-5CE86EC8A081}" srcOrd="5" destOrd="0" presId="urn:microsoft.com/office/officeart/2005/8/layout/default"/>
    <dgm:cxn modelId="{B67FA0F1-9CB6-4797-84BC-87FF1F1FC1F5}" type="presParOf" srcId="{67BA9B9F-5D7D-4887-849B-925D065C11B0}" destId="{5A916DEE-FEC3-4224-A648-C4879CEA4A56}" srcOrd="6" destOrd="0" presId="urn:microsoft.com/office/officeart/2005/8/layout/default"/>
    <dgm:cxn modelId="{3D54A7FD-84F2-4228-8AC1-22C3FC3705B0}" type="presParOf" srcId="{67BA9B9F-5D7D-4887-849B-925D065C11B0}" destId="{2A31B128-67FF-44EA-BAB8-54F9BC48DA60}" srcOrd="7" destOrd="0" presId="urn:microsoft.com/office/officeart/2005/8/layout/default"/>
    <dgm:cxn modelId="{29C9D7A6-0858-4DFF-ACC8-846C7DDD9452}" type="presParOf" srcId="{67BA9B9F-5D7D-4887-849B-925D065C11B0}" destId="{E63D0B29-2733-49C7-8B24-F8529C873CA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95441-440E-40B5-B269-A39A55FA47F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DD10E54-25E4-4BAB-B110-B83BAEE9BBFA}">
      <dgm:prSet/>
      <dgm:spPr/>
      <dgm:t>
        <a:bodyPr/>
        <a:lstStyle/>
        <a:p>
          <a:r>
            <a:rPr lang="en-US"/>
            <a:t>Returns exhibit little or no non-contemporaneous cross-correlation.</a:t>
          </a:r>
        </a:p>
      </dgm:t>
    </dgm:pt>
    <dgm:pt modelId="{DB252084-EF1F-496F-995F-55B8CF95319D}" type="parTrans" cxnId="{17B1C1A9-99BC-428F-B96A-D5A685B3F7EC}">
      <dgm:prSet/>
      <dgm:spPr/>
      <dgm:t>
        <a:bodyPr/>
        <a:lstStyle/>
        <a:p>
          <a:endParaRPr lang="en-US"/>
        </a:p>
      </dgm:t>
    </dgm:pt>
    <dgm:pt modelId="{77298B1D-8697-4C2E-8CB5-781B0A2B8E6B}" type="sibTrans" cxnId="{17B1C1A9-99BC-428F-B96A-D5A685B3F7EC}">
      <dgm:prSet/>
      <dgm:spPr/>
      <dgm:t>
        <a:bodyPr/>
        <a:lstStyle/>
        <a:p>
          <a:endParaRPr lang="en-US"/>
        </a:p>
      </dgm:t>
    </dgm:pt>
    <dgm:pt modelId="{22FA9A1A-289B-4397-8872-BA1EB4B40B14}">
      <dgm:prSet/>
      <dgm:spPr/>
      <dgm:t>
        <a:bodyPr/>
        <a:lstStyle/>
        <a:p>
          <a:r>
            <a:rPr lang="en-US"/>
            <a:t>Volatilities of returns (e.g., absolute values of returns) exhibit strong and weakly decaying, thus persistent, cross-correlations.</a:t>
          </a:r>
        </a:p>
      </dgm:t>
    </dgm:pt>
    <dgm:pt modelId="{FCE61630-7132-4AAD-9097-63C07AE2FF48}" type="parTrans" cxnId="{E202B754-B163-4F1B-A48E-AEE6893765F4}">
      <dgm:prSet/>
      <dgm:spPr/>
      <dgm:t>
        <a:bodyPr/>
        <a:lstStyle/>
        <a:p>
          <a:endParaRPr lang="en-US"/>
        </a:p>
      </dgm:t>
    </dgm:pt>
    <dgm:pt modelId="{A69BFD1C-6F9F-48E6-9D06-00FA3B7434AA}" type="sibTrans" cxnId="{E202B754-B163-4F1B-A48E-AEE6893765F4}">
      <dgm:prSet/>
      <dgm:spPr/>
      <dgm:t>
        <a:bodyPr/>
        <a:lstStyle/>
        <a:p>
          <a:endParaRPr lang="en-US"/>
        </a:p>
      </dgm:t>
    </dgm:pt>
    <dgm:pt modelId="{9BD1C491-D906-4D8A-B09C-8BE287E31C93}">
      <dgm:prSet/>
      <dgm:spPr/>
      <dgm:t>
        <a:bodyPr/>
        <a:lstStyle/>
        <a:p>
          <a:r>
            <a:rPr lang="en-US"/>
            <a:t>Correlations, like volatilities, vary across time.</a:t>
          </a:r>
        </a:p>
      </dgm:t>
    </dgm:pt>
    <dgm:pt modelId="{55EBCB45-3F2B-4EEE-AD37-D4E8FAA03B5F}" type="parTrans" cxnId="{72562A9B-3819-4D0C-A44B-22879BA71AA7}">
      <dgm:prSet/>
      <dgm:spPr/>
      <dgm:t>
        <a:bodyPr/>
        <a:lstStyle/>
        <a:p>
          <a:endParaRPr lang="en-US"/>
        </a:p>
      </dgm:t>
    </dgm:pt>
    <dgm:pt modelId="{AA391B48-FDC5-411E-B5CA-B20C6796A690}" type="sibTrans" cxnId="{72562A9B-3819-4D0C-A44B-22879BA71AA7}">
      <dgm:prSet/>
      <dgm:spPr/>
      <dgm:t>
        <a:bodyPr/>
        <a:lstStyle/>
        <a:p>
          <a:endParaRPr lang="en-US"/>
        </a:p>
      </dgm:t>
    </dgm:pt>
    <dgm:pt modelId="{EA046F67-971F-4ABF-8578-58BDD53911B6}">
      <dgm:prSet/>
      <dgm:spPr/>
      <dgm:t>
        <a:bodyPr/>
        <a:lstStyle/>
        <a:p>
          <a:r>
            <a:rPr lang="en-US" dirty="0"/>
            <a:t>Extreme returns on one market invariably relate to extreme returns in other markets.</a:t>
          </a:r>
        </a:p>
      </dgm:t>
    </dgm:pt>
    <dgm:pt modelId="{1F01757D-7CF0-44C2-A668-ED8DE3174EE5}" type="parTrans" cxnId="{16754197-BDCA-4C03-B850-242058B4EC4C}">
      <dgm:prSet/>
      <dgm:spPr/>
      <dgm:t>
        <a:bodyPr/>
        <a:lstStyle/>
        <a:p>
          <a:endParaRPr lang="en-US"/>
        </a:p>
      </dgm:t>
    </dgm:pt>
    <dgm:pt modelId="{A9601711-928D-40D3-B143-A67F060EDE6E}" type="sibTrans" cxnId="{16754197-BDCA-4C03-B850-242058B4EC4C}">
      <dgm:prSet/>
      <dgm:spPr/>
      <dgm:t>
        <a:bodyPr/>
        <a:lstStyle/>
        <a:p>
          <a:endParaRPr lang="en-US"/>
        </a:p>
      </dgm:t>
    </dgm:pt>
    <dgm:pt modelId="{7F491A6D-1DE7-4DDF-9D71-AD063EF977D3}" type="pres">
      <dgm:prSet presAssocID="{ABB95441-440E-40B5-B269-A39A55FA47F3}" presName="diagram" presStyleCnt="0">
        <dgm:presLayoutVars>
          <dgm:dir/>
          <dgm:resizeHandles val="exact"/>
        </dgm:presLayoutVars>
      </dgm:prSet>
      <dgm:spPr/>
    </dgm:pt>
    <dgm:pt modelId="{B20018D3-F216-4EA2-9AF6-44F5582D06FE}" type="pres">
      <dgm:prSet presAssocID="{0DD10E54-25E4-4BAB-B110-B83BAEE9BBFA}" presName="node" presStyleLbl="node1" presStyleIdx="0" presStyleCnt="4">
        <dgm:presLayoutVars>
          <dgm:bulletEnabled val="1"/>
        </dgm:presLayoutVars>
      </dgm:prSet>
      <dgm:spPr/>
    </dgm:pt>
    <dgm:pt modelId="{2D9F9FAE-E3CE-4843-BB66-581E660AC899}" type="pres">
      <dgm:prSet presAssocID="{77298B1D-8697-4C2E-8CB5-781B0A2B8E6B}" presName="sibTrans" presStyleCnt="0"/>
      <dgm:spPr/>
    </dgm:pt>
    <dgm:pt modelId="{DA458EB3-8609-4A5E-81D6-B4063AE9B5EC}" type="pres">
      <dgm:prSet presAssocID="{22FA9A1A-289B-4397-8872-BA1EB4B40B14}" presName="node" presStyleLbl="node1" presStyleIdx="1" presStyleCnt="4">
        <dgm:presLayoutVars>
          <dgm:bulletEnabled val="1"/>
        </dgm:presLayoutVars>
      </dgm:prSet>
      <dgm:spPr/>
    </dgm:pt>
    <dgm:pt modelId="{BB03B092-073D-4181-8035-B4E98BC36D13}" type="pres">
      <dgm:prSet presAssocID="{A69BFD1C-6F9F-48E6-9D06-00FA3B7434AA}" presName="sibTrans" presStyleCnt="0"/>
      <dgm:spPr/>
    </dgm:pt>
    <dgm:pt modelId="{66CE52CF-A547-48EE-AAFA-1EC0D770EC71}" type="pres">
      <dgm:prSet presAssocID="{9BD1C491-D906-4D8A-B09C-8BE287E31C93}" presName="node" presStyleLbl="node1" presStyleIdx="2" presStyleCnt="4">
        <dgm:presLayoutVars>
          <dgm:bulletEnabled val="1"/>
        </dgm:presLayoutVars>
      </dgm:prSet>
      <dgm:spPr/>
    </dgm:pt>
    <dgm:pt modelId="{46CB96B9-C55E-4892-9ED4-6ED67C2CFB6D}" type="pres">
      <dgm:prSet presAssocID="{AA391B48-FDC5-411E-B5CA-B20C6796A690}" presName="sibTrans" presStyleCnt="0"/>
      <dgm:spPr/>
    </dgm:pt>
    <dgm:pt modelId="{76E3126F-175D-487C-980A-8FBEFCECE04F}" type="pres">
      <dgm:prSet presAssocID="{EA046F67-971F-4ABF-8578-58BDD53911B6}" presName="node" presStyleLbl="node1" presStyleIdx="3" presStyleCnt="4">
        <dgm:presLayoutVars>
          <dgm:bulletEnabled val="1"/>
        </dgm:presLayoutVars>
      </dgm:prSet>
      <dgm:spPr/>
    </dgm:pt>
  </dgm:ptLst>
  <dgm:cxnLst>
    <dgm:cxn modelId="{B2E86002-FCFF-4FCE-8903-1ED3E3DB7A24}" type="presOf" srcId="{0DD10E54-25E4-4BAB-B110-B83BAEE9BBFA}" destId="{B20018D3-F216-4EA2-9AF6-44F5582D06FE}" srcOrd="0" destOrd="0" presId="urn:microsoft.com/office/officeart/2005/8/layout/default"/>
    <dgm:cxn modelId="{145A600C-90A2-4F08-9605-0EB50CE2BE3E}" type="presOf" srcId="{9BD1C491-D906-4D8A-B09C-8BE287E31C93}" destId="{66CE52CF-A547-48EE-AAFA-1EC0D770EC71}" srcOrd="0" destOrd="0" presId="urn:microsoft.com/office/officeart/2005/8/layout/default"/>
    <dgm:cxn modelId="{91A2B26D-3F83-4996-B645-C682CDDD47D8}" type="presOf" srcId="{22FA9A1A-289B-4397-8872-BA1EB4B40B14}" destId="{DA458EB3-8609-4A5E-81D6-B4063AE9B5EC}" srcOrd="0" destOrd="0" presId="urn:microsoft.com/office/officeart/2005/8/layout/default"/>
    <dgm:cxn modelId="{E202B754-B163-4F1B-A48E-AEE6893765F4}" srcId="{ABB95441-440E-40B5-B269-A39A55FA47F3}" destId="{22FA9A1A-289B-4397-8872-BA1EB4B40B14}" srcOrd="1" destOrd="0" parTransId="{FCE61630-7132-4AAD-9097-63C07AE2FF48}" sibTransId="{A69BFD1C-6F9F-48E6-9D06-00FA3B7434AA}"/>
    <dgm:cxn modelId="{16754197-BDCA-4C03-B850-242058B4EC4C}" srcId="{ABB95441-440E-40B5-B269-A39A55FA47F3}" destId="{EA046F67-971F-4ABF-8578-58BDD53911B6}" srcOrd="3" destOrd="0" parTransId="{1F01757D-7CF0-44C2-A668-ED8DE3174EE5}" sibTransId="{A9601711-928D-40D3-B143-A67F060EDE6E}"/>
    <dgm:cxn modelId="{71D6459A-78D1-4498-A3CA-CC66CEC1E759}" type="presOf" srcId="{EA046F67-971F-4ABF-8578-58BDD53911B6}" destId="{76E3126F-175D-487C-980A-8FBEFCECE04F}" srcOrd="0" destOrd="0" presId="urn:microsoft.com/office/officeart/2005/8/layout/default"/>
    <dgm:cxn modelId="{72562A9B-3819-4D0C-A44B-22879BA71AA7}" srcId="{ABB95441-440E-40B5-B269-A39A55FA47F3}" destId="{9BD1C491-D906-4D8A-B09C-8BE287E31C93}" srcOrd="2" destOrd="0" parTransId="{55EBCB45-3F2B-4EEE-AD37-D4E8FAA03B5F}" sibTransId="{AA391B48-FDC5-411E-B5CA-B20C6796A690}"/>
    <dgm:cxn modelId="{17B1C1A9-99BC-428F-B96A-D5A685B3F7EC}" srcId="{ABB95441-440E-40B5-B269-A39A55FA47F3}" destId="{0DD10E54-25E4-4BAB-B110-B83BAEE9BBFA}" srcOrd="0" destOrd="0" parTransId="{DB252084-EF1F-496F-995F-55B8CF95319D}" sibTransId="{77298B1D-8697-4C2E-8CB5-781B0A2B8E6B}"/>
    <dgm:cxn modelId="{5DAB9CC3-8BC4-45B6-8830-A444948E0C89}" type="presOf" srcId="{ABB95441-440E-40B5-B269-A39A55FA47F3}" destId="{7F491A6D-1DE7-4DDF-9D71-AD063EF977D3}" srcOrd="0" destOrd="0" presId="urn:microsoft.com/office/officeart/2005/8/layout/default"/>
    <dgm:cxn modelId="{5E5FECE4-DF74-4361-B335-0164989018F3}" type="presParOf" srcId="{7F491A6D-1DE7-4DDF-9D71-AD063EF977D3}" destId="{B20018D3-F216-4EA2-9AF6-44F5582D06FE}" srcOrd="0" destOrd="0" presId="urn:microsoft.com/office/officeart/2005/8/layout/default"/>
    <dgm:cxn modelId="{C2A2A8F1-1DAD-4BEE-B4EC-ADAB05D0DEA7}" type="presParOf" srcId="{7F491A6D-1DE7-4DDF-9D71-AD063EF977D3}" destId="{2D9F9FAE-E3CE-4843-BB66-581E660AC899}" srcOrd="1" destOrd="0" presId="urn:microsoft.com/office/officeart/2005/8/layout/default"/>
    <dgm:cxn modelId="{19EBADF5-DB9F-4A01-9EDF-BD0A84B25A44}" type="presParOf" srcId="{7F491A6D-1DE7-4DDF-9D71-AD063EF977D3}" destId="{DA458EB3-8609-4A5E-81D6-B4063AE9B5EC}" srcOrd="2" destOrd="0" presId="urn:microsoft.com/office/officeart/2005/8/layout/default"/>
    <dgm:cxn modelId="{9FD47C84-206E-446A-B349-B4EE757D395C}" type="presParOf" srcId="{7F491A6D-1DE7-4DDF-9D71-AD063EF977D3}" destId="{BB03B092-073D-4181-8035-B4E98BC36D13}" srcOrd="3" destOrd="0" presId="urn:microsoft.com/office/officeart/2005/8/layout/default"/>
    <dgm:cxn modelId="{A9807C34-2791-46EE-82AD-9C2354D1CB3E}" type="presParOf" srcId="{7F491A6D-1DE7-4DDF-9D71-AD063EF977D3}" destId="{66CE52CF-A547-48EE-AAFA-1EC0D770EC71}" srcOrd="4" destOrd="0" presId="urn:microsoft.com/office/officeart/2005/8/layout/default"/>
    <dgm:cxn modelId="{B80E984A-0C17-4D1F-90BB-EA32E16EA38D}" type="presParOf" srcId="{7F491A6D-1DE7-4DDF-9D71-AD063EF977D3}" destId="{46CB96B9-C55E-4892-9ED4-6ED67C2CFB6D}" srcOrd="5" destOrd="0" presId="urn:microsoft.com/office/officeart/2005/8/layout/default"/>
    <dgm:cxn modelId="{14E760B4-4B28-4A58-B847-EB6A047E14B4}" type="presParOf" srcId="{7F491A6D-1DE7-4DDF-9D71-AD063EF977D3}" destId="{76E3126F-175D-487C-980A-8FBEFCECE04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443BC1-D142-4795-8993-1362FC4D02C9}"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CD9545A3-A403-4028-86D1-4FD2D8792D59}">
      <dgm:prSet custT="1"/>
      <dgm:spPr>
        <a:solidFill>
          <a:srgbClr val="C00000"/>
        </a:solidFill>
      </dgm:spPr>
      <dgm:t>
        <a:bodyPr/>
        <a:lstStyle/>
        <a:p>
          <a:r>
            <a:rPr lang="en-US" sz="1400" dirty="0"/>
            <a:t>Convert a time series object to a nice, and very tidy at first, data frame.</a:t>
          </a:r>
        </a:p>
      </dgm:t>
    </dgm:pt>
    <dgm:pt modelId="{54221AA0-1F42-4486-955D-B912E98F8543}" type="parTrans" cxnId="{99AC6219-DA1F-4C4B-A5C0-15E61710AF33}">
      <dgm:prSet/>
      <dgm:spPr/>
      <dgm:t>
        <a:bodyPr/>
        <a:lstStyle/>
        <a:p>
          <a:endParaRPr lang="en-US" sz="2000"/>
        </a:p>
      </dgm:t>
    </dgm:pt>
    <dgm:pt modelId="{819CCFA9-3C2D-4C85-927D-63446FE9AF41}" type="sibTrans" cxnId="{99AC6219-DA1F-4C4B-A5C0-15E61710AF33}">
      <dgm:prSet/>
      <dgm:spPr/>
      <dgm:t>
        <a:bodyPr/>
        <a:lstStyle/>
        <a:p>
          <a:endParaRPr lang="en-US" sz="2000"/>
        </a:p>
      </dgm:t>
    </dgm:pt>
    <dgm:pt modelId="{7CCDBD55-DC0B-41C6-B9E2-2709F15DA329}">
      <dgm:prSet custT="1"/>
      <dgm:spPr>
        <a:solidFill>
          <a:srgbClr val="C00000"/>
        </a:solidFill>
      </dgm:spPr>
      <dgm:t>
        <a:bodyPr/>
        <a:lstStyle/>
        <a:p>
          <a:r>
            <a:rPr lang="en-US" sz="1400" dirty="0"/>
            <a:t>Monthly time series of correlations and volatilities from daily series.</a:t>
          </a:r>
        </a:p>
      </dgm:t>
    </dgm:pt>
    <dgm:pt modelId="{EB06F713-BBF7-4778-B7E5-55C2F21EE734}" type="parTrans" cxnId="{0EEE1D2E-1830-4B0B-B404-76297B36F9FF}">
      <dgm:prSet/>
      <dgm:spPr/>
      <dgm:t>
        <a:bodyPr/>
        <a:lstStyle/>
        <a:p>
          <a:endParaRPr lang="en-US" sz="2000"/>
        </a:p>
      </dgm:t>
    </dgm:pt>
    <dgm:pt modelId="{9FED8172-81D7-45EF-A1F8-E9D3E3888058}" type="sibTrans" cxnId="{0EEE1D2E-1830-4B0B-B404-76297B36F9FF}">
      <dgm:prSet/>
      <dgm:spPr/>
      <dgm:t>
        <a:bodyPr/>
        <a:lstStyle/>
        <a:p>
          <a:endParaRPr lang="en-US" sz="2000"/>
        </a:p>
      </dgm:t>
    </dgm:pt>
    <dgm:pt modelId="{7107ACB5-ECFE-40FE-9D53-85595B5379C8}">
      <dgm:prSet custT="1"/>
      <dgm:spPr>
        <a:solidFill>
          <a:srgbClr val="C00000"/>
        </a:solidFill>
      </dgm:spPr>
      <dgm:t>
        <a:bodyPr/>
        <a:lstStyle/>
        <a:p>
          <a:r>
            <a:rPr lang="en-US" sz="1400" dirty="0"/>
            <a:t>Entangled markets as an endo-</a:t>
          </a:r>
          <a:r>
            <a:rPr lang="en-US" sz="1400" dirty="0" err="1"/>
            <a:t>genous</a:t>
          </a:r>
          <a:r>
            <a:rPr lang="en-US" sz="1400" dirty="0"/>
            <a:t> system of risk.</a:t>
          </a:r>
        </a:p>
      </dgm:t>
    </dgm:pt>
    <dgm:pt modelId="{F5A0936C-281C-4AFB-B840-0989DFEB4B4E}" type="parTrans" cxnId="{AD8300F6-517F-4555-BD8D-26424ADD4026}">
      <dgm:prSet/>
      <dgm:spPr/>
      <dgm:t>
        <a:bodyPr/>
        <a:lstStyle/>
        <a:p>
          <a:endParaRPr lang="en-US" sz="2000"/>
        </a:p>
      </dgm:t>
    </dgm:pt>
    <dgm:pt modelId="{DC5DCE84-5D3C-4F93-9A93-7483FEA3BFB5}" type="sibTrans" cxnId="{AD8300F6-517F-4555-BD8D-26424ADD4026}">
      <dgm:prSet/>
      <dgm:spPr/>
      <dgm:t>
        <a:bodyPr/>
        <a:lstStyle/>
        <a:p>
          <a:endParaRPr lang="en-US" sz="2000"/>
        </a:p>
      </dgm:t>
    </dgm:pt>
    <dgm:pt modelId="{7AAB8134-B84E-4FD7-9409-8E4F6642C647}">
      <dgm:prSet custT="1"/>
      <dgm:spPr>
        <a:solidFill>
          <a:schemeClr val="accent4">
            <a:lumMod val="75000"/>
          </a:schemeClr>
        </a:solidFill>
      </dgm:spPr>
      <dgm:t>
        <a:bodyPr/>
        <a:lstStyle/>
        <a:p>
          <a:r>
            <a:rPr lang="en-US" sz="1400" dirty="0"/>
            <a:t>Impact of one market’s volatility on another through correlational entanglements between markets.</a:t>
          </a:r>
        </a:p>
      </dgm:t>
    </dgm:pt>
    <dgm:pt modelId="{7DDC8411-DB36-4153-A94F-ECDCB3697A32}" type="parTrans" cxnId="{7FC63EBD-5373-4690-8056-D4E2C3B1F318}">
      <dgm:prSet/>
      <dgm:spPr/>
      <dgm:t>
        <a:bodyPr/>
        <a:lstStyle/>
        <a:p>
          <a:endParaRPr lang="en-US" sz="2000"/>
        </a:p>
      </dgm:t>
    </dgm:pt>
    <dgm:pt modelId="{5664270C-1D4B-40DA-B919-91C96A48C82F}" type="sibTrans" cxnId="{7FC63EBD-5373-4690-8056-D4E2C3B1F318}">
      <dgm:prSet/>
      <dgm:spPr/>
      <dgm:t>
        <a:bodyPr/>
        <a:lstStyle/>
        <a:p>
          <a:endParaRPr lang="en-US" sz="2000"/>
        </a:p>
      </dgm:t>
    </dgm:pt>
    <dgm:pt modelId="{926A5B0A-E173-4537-A80E-8BFB339C5D5F}" type="pres">
      <dgm:prSet presAssocID="{B3443BC1-D142-4795-8993-1362FC4D02C9}" presName="diagram" presStyleCnt="0">
        <dgm:presLayoutVars>
          <dgm:dir/>
          <dgm:resizeHandles val="exact"/>
        </dgm:presLayoutVars>
      </dgm:prSet>
      <dgm:spPr/>
    </dgm:pt>
    <dgm:pt modelId="{6125A17A-3E70-421B-B8BB-F60DB3AECA1D}" type="pres">
      <dgm:prSet presAssocID="{CD9545A3-A403-4028-86D1-4FD2D8792D59}" presName="arrow" presStyleLbl="node1" presStyleIdx="0" presStyleCnt="4" custScaleX="121437" custRadScaleRad="100941" custRadScaleInc="8699">
        <dgm:presLayoutVars>
          <dgm:bulletEnabled val="1"/>
        </dgm:presLayoutVars>
      </dgm:prSet>
      <dgm:spPr/>
    </dgm:pt>
    <dgm:pt modelId="{08BADD88-A0BB-4983-88A2-7551649D56C9}" type="pres">
      <dgm:prSet presAssocID="{7CCDBD55-DC0B-41C6-B9E2-2709F15DA329}" presName="arrow" presStyleLbl="node1" presStyleIdx="1" presStyleCnt="4">
        <dgm:presLayoutVars>
          <dgm:bulletEnabled val="1"/>
        </dgm:presLayoutVars>
      </dgm:prSet>
      <dgm:spPr/>
    </dgm:pt>
    <dgm:pt modelId="{E0C66410-54B2-449D-9189-683D9D17331E}" type="pres">
      <dgm:prSet presAssocID="{7107ACB5-ECFE-40FE-9D53-85595B5379C8}" presName="arrow" presStyleLbl="node1" presStyleIdx="2" presStyleCnt="4" custScaleX="119743" custRadScaleRad="101209" custRadScaleInc="-9828">
        <dgm:presLayoutVars>
          <dgm:bulletEnabled val="1"/>
        </dgm:presLayoutVars>
      </dgm:prSet>
      <dgm:spPr/>
    </dgm:pt>
    <dgm:pt modelId="{379307FD-2C56-4022-A74B-D305AECA6834}" type="pres">
      <dgm:prSet presAssocID="{7AAB8134-B84E-4FD7-9409-8E4F6642C647}" presName="arrow" presStyleLbl="node1" presStyleIdx="3" presStyleCnt="4" custScaleX="152280">
        <dgm:presLayoutVars>
          <dgm:bulletEnabled val="1"/>
        </dgm:presLayoutVars>
      </dgm:prSet>
      <dgm:spPr/>
    </dgm:pt>
  </dgm:ptLst>
  <dgm:cxnLst>
    <dgm:cxn modelId="{99AC6219-DA1F-4C4B-A5C0-15E61710AF33}" srcId="{B3443BC1-D142-4795-8993-1362FC4D02C9}" destId="{CD9545A3-A403-4028-86D1-4FD2D8792D59}" srcOrd="0" destOrd="0" parTransId="{54221AA0-1F42-4486-955D-B912E98F8543}" sibTransId="{819CCFA9-3C2D-4C85-927D-63446FE9AF41}"/>
    <dgm:cxn modelId="{0EEE1D2E-1830-4B0B-B404-76297B36F9FF}" srcId="{B3443BC1-D142-4795-8993-1362FC4D02C9}" destId="{7CCDBD55-DC0B-41C6-B9E2-2709F15DA329}" srcOrd="1" destOrd="0" parTransId="{EB06F713-BBF7-4778-B7E5-55C2F21EE734}" sibTransId="{9FED8172-81D7-45EF-A1F8-E9D3E3888058}"/>
    <dgm:cxn modelId="{20B1D05C-1425-4EB7-B1A3-3C9030E9A4D6}" type="presOf" srcId="{CD9545A3-A403-4028-86D1-4FD2D8792D59}" destId="{6125A17A-3E70-421B-B8BB-F60DB3AECA1D}" srcOrd="0" destOrd="0" presId="urn:microsoft.com/office/officeart/2005/8/layout/arrow5"/>
    <dgm:cxn modelId="{31EF3B64-43FD-4C4E-B1A8-A6CCB57306E0}" type="presOf" srcId="{7AAB8134-B84E-4FD7-9409-8E4F6642C647}" destId="{379307FD-2C56-4022-A74B-D305AECA6834}" srcOrd="0" destOrd="0" presId="urn:microsoft.com/office/officeart/2005/8/layout/arrow5"/>
    <dgm:cxn modelId="{8FDE4682-C4A4-4BC3-85FC-B363A06F4263}" type="presOf" srcId="{B3443BC1-D142-4795-8993-1362FC4D02C9}" destId="{926A5B0A-E173-4537-A80E-8BFB339C5D5F}" srcOrd="0" destOrd="0" presId="urn:microsoft.com/office/officeart/2005/8/layout/arrow5"/>
    <dgm:cxn modelId="{FFEC10BC-E1B5-40B7-B01B-3E48EFC29FE0}" type="presOf" srcId="{7CCDBD55-DC0B-41C6-B9E2-2709F15DA329}" destId="{08BADD88-A0BB-4983-88A2-7551649D56C9}" srcOrd="0" destOrd="0" presId="urn:microsoft.com/office/officeart/2005/8/layout/arrow5"/>
    <dgm:cxn modelId="{7FC63EBD-5373-4690-8056-D4E2C3B1F318}" srcId="{B3443BC1-D142-4795-8993-1362FC4D02C9}" destId="{7AAB8134-B84E-4FD7-9409-8E4F6642C647}" srcOrd="3" destOrd="0" parTransId="{7DDC8411-DB36-4153-A94F-ECDCB3697A32}" sibTransId="{5664270C-1D4B-40DA-B919-91C96A48C82F}"/>
    <dgm:cxn modelId="{8E477FEA-EA45-44EB-AA31-DEED1880C21D}" type="presOf" srcId="{7107ACB5-ECFE-40FE-9D53-85595B5379C8}" destId="{E0C66410-54B2-449D-9189-683D9D17331E}" srcOrd="0" destOrd="0" presId="urn:microsoft.com/office/officeart/2005/8/layout/arrow5"/>
    <dgm:cxn modelId="{AD8300F6-517F-4555-BD8D-26424ADD4026}" srcId="{B3443BC1-D142-4795-8993-1362FC4D02C9}" destId="{7107ACB5-ECFE-40FE-9D53-85595B5379C8}" srcOrd="2" destOrd="0" parTransId="{F5A0936C-281C-4AFB-B840-0989DFEB4B4E}" sibTransId="{DC5DCE84-5D3C-4F93-9A93-7483FEA3BFB5}"/>
    <dgm:cxn modelId="{A4A9D66A-EE73-4A53-847B-B5DA56A5E796}" type="presParOf" srcId="{926A5B0A-E173-4537-A80E-8BFB339C5D5F}" destId="{6125A17A-3E70-421B-B8BB-F60DB3AECA1D}" srcOrd="0" destOrd="0" presId="urn:microsoft.com/office/officeart/2005/8/layout/arrow5"/>
    <dgm:cxn modelId="{F6BBB4D5-D1A1-4D45-8839-59B224CB2CEE}" type="presParOf" srcId="{926A5B0A-E173-4537-A80E-8BFB339C5D5F}" destId="{08BADD88-A0BB-4983-88A2-7551649D56C9}" srcOrd="1" destOrd="0" presId="urn:microsoft.com/office/officeart/2005/8/layout/arrow5"/>
    <dgm:cxn modelId="{12DC21C9-3FF2-46FA-827E-9886B791FF45}" type="presParOf" srcId="{926A5B0A-E173-4537-A80E-8BFB339C5D5F}" destId="{E0C66410-54B2-449D-9189-683D9D17331E}" srcOrd="2" destOrd="0" presId="urn:microsoft.com/office/officeart/2005/8/layout/arrow5"/>
    <dgm:cxn modelId="{D568AE82-FE1A-4AAF-A40C-C21485038D20}" type="presParOf" srcId="{926A5B0A-E173-4537-A80E-8BFB339C5D5F}" destId="{379307FD-2C56-4022-A74B-D305AECA6834}"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EEDA59-BDF0-411B-864B-47A98356727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43FD7C5-3764-466D-9A26-4AF10C2D7076}">
      <dgm:prSet custT="1"/>
      <dgm:spPr>
        <a:solidFill>
          <a:srgbClr val="C00000"/>
        </a:solidFill>
      </dgm:spPr>
      <dgm:t>
        <a:bodyPr/>
        <a:lstStyle/>
        <a:p>
          <a:pPr algn="l"/>
          <a:r>
            <a:rPr lang="en-US" sz="1400" dirty="0">
              <a:solidFill>
                <a:schemeClr val="tx1"/>
              </a:solidFill>
            </a:rPr>
            <a:t>For the renewables sector we select </a:t>
          </a:r>
          <a:r>
            <a:rPr lang="en-US" sz="14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exchange traded funds (ETF)</a:t>
          </a:r>
          <a:r>
            <a:rPr lang="en-US" sz="1400" dirty="0">
              <a:solidFill>
                <a:schemeClr val="tx1"/>
              </a:solidFill>
            </a:rPr>
            <a:t> from the global renewables sector</a:t>
          </a:r>
        </a:p>
        <a:p>
          <a:pPr algn="ctr"/>
          <a:r>
            <a:rPr lang="en-US" sz="1400" dirty="0">
              <a:solidFill>
                <a:schemeClr val="tx1"/>
              </a:solidFill>
            </a:rPr>
            <a:t>TAN for solar</a:t>
          </a:r>
        </a:p>
        <a:p>
          <a:pPr algn="ctr"/>
          <a:r>
            <a:rPr lang="en-US" sz="1400" dirty="0">
              <a:solidFill>
                <a:schemeClr val="tx1"/>
              </a:solidFill>
            </a:rPr>
            <a:t>ICLN for clean technologies</a:t>
          </a:r>
        </a:p>
        <a:p>
          <a:pPr algn="ctr"/>
          <a:r>
            <a:rPr lang="en-US" sz="1400" dirty="0">
              <a:solidFill>
                <a:schemeClr val="tx1"/>
              </a:solidFill>
            </a:rPr>
            <a:t>PBW for wind</a:t>
          </a:r>
        </a:p>
      </dgm:t>
    </dgm:pt>
    <dgm:pt modelId="{7026A820-DFE0-4F0C-A734-0EC1BF217D71}" type="parTrans" cxnId="{275F980D-A0D0-40B8-BD61-4F822C992731}">
      <dgm:prSet/>
      <dgm:spPr/>
      <dgm:t>
        <a:bodyPr/>
        <a:lstStyle/>
        <a:p>
          <a:endParaRPr lang="en-US"/>
        </a:p>
      </dgm:t>
    </dgm:pt>
    <dgm:pt modelId="{04F30DAD-4023-49B6-8142-B563539CB6C6}" type="sibTrans" cxnId="{275F980D-A0D0-40B8-BD61-4F822C992731}">
      <dgm:prSet/>
      <dgm:spPr/>
      <dgm:t>
        <a:bodyPr/>
        <a:lstStyle/>
        <a:p>
          <a:endParaRPr lang="en-US"/>
        </a:p>
      </dgm:t>
    </dgm:pt>
    <dgm:pt modelId="{F5C0A430-A6FE-408D-BA83-7FCBAB56726F}">
      <dgm:prSet/>
      <dgm:spPr/>
      <dgm:t>
        <a:bodyPr/>
        <a:lstStyle/>
        <a:p>
          <a:endParaRPr lang="en-US" dirty="0"/>
        </a:p>
      </dgm:t>
    </dgm:pt>
    <dgm:pt modelId="{0302C704-C65D-4E6A-B7C1-6B234BB9E9D4}" type="parTrans" cxnId="{E9B30A68-18D3-4BD8-9BE7-C886DB373A64}">
      <dgm:prSet/>
      <dgm:spPr/>
      <dgm:t>
        <a:bodyPr/>
        <a:lstStyle/>
        <a:p>
          <a:endParaRPr lang="en-US"/>
        </a:p>
      </dgm:t>
    </dgm:pt>
    <dgm:pt modelId="{4D239C22-A79A-46BA-B81E-12103C349B04}" type="sibTrans" cxnId="{E9B30A68-18D3-4BD8-9BE7-C886DB373A64}">
      <dgm:prSet/>
      <dgm:spPr/>
      <dgm:t>
        <a:bodyPr/>
        <a:lstStyle/>
        <a:p>
          <a:endParaRPr lang="en-US"/>
        </a:p>
      </dgm:t>
    </dgm:pt>
    <dgm:pt modelId="{025E67C5-25C1-4291-892D-E8B1EDDBFD5F}">
      <dgm:prSet custT="1"/>
      <dgm:spPr>
        <a:solidFill>
          <a:schemeClr val="accent5">
            <a:lumMod val="75000"/>
          </a:schemeClr>
        </a:solidFill>
      </dgm:spPr>
      <dgm:t>
        <a:bodyPr/>
        <a:lstStyle/>
        <a:p>
          <a:r>
            <a:rPr lang="en-US" sz="1400" dirty="0"/>
            <a:t>These funds act as indices to effectively summarize the inputs, process, management, decisions, and outputs of various aspects of the renewables sector. Examining and analyzing these series will go a long way to helping the CFO understand the riskiness of these markets.</a:t>
          </a:r>
        </a:p>
      </dgm:t>
    </dgm:pt>
    <dgm:pt modelId="{2B4EB403-0EE5-4B38-94E2-AA88523B7D3C}" type="parTrans" cxnId="{6914A833-F720-4A4A-9463-F4432AAF5B86}">
      <dgm:prSet/>
      <dgm:spPr/>
      <dgm:t>
        <a:bodyPr/>
        <a:lstStyle/>
        <a:p>
          <a:endParaRPr lang="en-US"/>
        </a:p>
      </dgm:t>
    </dgm:pt>
    <dgm:pt modelId="{392F2BED-83FE-4DE4-91E5-F3D35871FBD6}" type="sibTrans" cxnId="{6914A833-F720-4A4A-9463-F4432AAF5B86}">
      <dgm:prSet/>
      <dgm:spPr/>
      <dgm:t>
        <a:bodyPr/>
        <a:lstStyle/>
        <a:p>
          <a:endParaRPr lang="en-US"/>
        </a:p>
      </dgm:t>
    </dgm:pt>
    <dgm:pt modelId="{4899DC89-FB62-4EA6-AE58-B43C66E12FCC}">
      <dgm:prSet custT="1"/>
      <dgm:spPr>
        <a:solidFill>
          <a:schemeClr val="accent5">
            <a:lumMod val="50000"/>
          </a:schemeClr>
        </a:solidFill>
      </dgm:spPr>
      <dgm:t>
        <a:bodyPr/>
        <a:lstStyle/>
        <a:p>
          <a:r>
            <a:rPr lang="en-US" sz="1400" dirty="0"/>
            <a:t>Our objective is to review the historical record for volatility and relationships among three </a:t>
          </a:r>
          <a:r>
            <a:rPr lang="en-US" sz="1400" dirty="0" err="1"/>
            <a:t>repesentative</a:t>
          </a:r>
          <a:r>
            <a:rPr lang="en-US" sz="1400" dirty="0"/>
            <a:t> markets. We load historical data on the market value of three ETFs, transform prices into returns, and then further transform the returns into within-month correlations and standard deviations.</a:t>
          </a:r>
        </a:p>
      </dgm:t>
    </dgm:pt>
    <dgm:pt modelId="{3203186B-CCA5-46D7-A9B0-6F4EDF0CFCA9}" type="parTrans" cxnId="{4F0FBF97-F10D-4319-9314-F6D766DEF88F}">
      <dgm:prSet/>
      <dgm:spPr/>
      <dgm:t>
        <a:bodyPr/>
        <a:lstStyle/>
        <a:p>
          <a:endParaRPr lang="en-US"/>
        </a:p>
      </dgm:t>
    </dgm:pt>
    <dgm:pt modelId="{C98A5C76-B556-4DCF-8AC5-5B2681432428}" type="sibTrans" cxnId="{4F0FBF97-F10D-4319-9314-F6D766DEF88F}">
      <dgm:prSet/>
      <dgm:spPr/>
      <dgm:t>
        <a:bodyPr/>
        <a:lstStyle/>
        <a:p>
          <a:endParaRPr lang="en-US"/>
        </a:p>
      </dgm:t>
    </dgm:pt>
    <dgm:pt modelId="{0EE32D8B-3877-4779-B8E0-BF2CF0016843}" type="pres">
      <dgm:prSet presAssocID="{04EEDA59-BDF0-411B-864B-47A98356727A}" presName="linear" presStyleCnt="0">
        <dgm:presLayoutVars>
          <dgm:animLvl val="lvl"/>
          <dgm:resizeHandles val="exact"/>
        </dgm:presLayoutVars>
      </dgm:prSet>
      <dgm:spPr/>
    </dgm:pt>
    <dgm:pt modelId="{987A7130-7F5B-49C9-8B41-E921ECF77FE8}" type="pres">
      <dgm:prSet presAssocID="{543FD7C5-3764-466D-9A26-4AF10C2D7076}" presName="parentText" presStyleLbl="node1" presStyleIdx="0" presStyleCnt="3" custLinFactY="-1732" custLinFactNeighborX="-182" custLinFactNeighborY="-100000">
        <dgm:presLayoutVars>
          <dgm:chMax val="0"/>
          <dgm:bulletEnabled val="1"/>
        </dgm:presLayoutVars>
      </dgm:prSet>
      <dgm:spPr/>
    </dgm:pt>
    <dgm:pt modelId="{3381EEA4-27D1-46EF-A3D1-42FC180F7DCC}" type="pres">
      <dgm:prSet presAssocID="{543FD7C5-3764-466D-9A26-4AF10C2D7076}" presName="childText" presStyleLbl="revTx" presStyleIdx="0" presStyleCnt="1">
        <dgm:presLayoutVars>
          <dgm:bulletEnabled val="1"/>
        </dgm:presLayoutVars>
      </dgm:prSet>
      <dgm:spPr/>
    </dgm:pt>
    <dgm:pt modelId="{C72F3DCF-8BF1-4D15-9956-C8C2BFA897B6}" type="pres">
      <dgm:prSet presAssocID="{025E67C5-25C1-4291-892D-E8B1EDDBFD5F}" presName="parentText" presStyleLbl="node1" presStyleIdx="1" presStyleCnt="3" custLinFactY="-2384" custLinFactNeighborY="-100000">
        <dgm:presLayoutVars>
          <dgm:chMax val="0"/>
          <dgm:bulletEnabled val="1"/>
        </dgm:presLayoutVars>
      </dgm:prSet>
      <dgm:spPr/>
    </dgm:pt>
    <dgm:pt modelId="{7A93B096-625C-43E0-BC40-EDE9F0454F5D}" type="pres">
      <dgm:prSet presAssocID="{392F2BED-83FE-4DE4-91E5-F3D35871FBD6}" presName="spacer" presStyleCnt="0"/>
      <dgm:spPr/>
    </dgm:pt>
    <dgm:pt modelId="{A612C989-03BF-4C20-96C5-BA2FDC558910}" type="pres">
      <dgm:prSet presAssocID="{4899DC89-FB62-4EA6-AE58-B43C66E12FCC}" presName="parentText" presStyleLbl="node1" presStyleIdx="2" presStyleCnt="3">
        <dgm:presLayoutVars>
          <dgm:chMax val="0"/>
          <dgm:bulletEnabled val="1"/>
        </dgm:presLayoutVars>
      </dgm:prSet>
      <dgm:spPr/>
    </dgm:pt>
  </dgm:ptLst>
  <dgm:cxnLst>
    <dgm:cxn modelId="{275F980D-A0D0-40B8-BD61-4F822C992731}" srcId="{04EEDA59-BDF0-411B-864B-47A98356727A}" destId="{543FD7C5-3764-466D-9A26-4AF10C2D7076}" srcOrd="0" destOrd="0" parTransId="{7026A820-DFE0-4F0C-A734-0EC1BF217D71}" sibTransId="{04F30DAD-4023-49B6-8142-B563539CB6C6}"/>
    <dgm:cxn modelId="{B1A6D52B-32D5-49B2-A897-058D3FBA4C10}" type="presOf" srcId="{04EEDA59-BDF0-411B-864B-47A98356727A}" destId="{0EE32D8B-3877-4779-B8E0-BF2CF0016843}" srcOrd="0" destOrd="0" presId="urn:microsoft.com/office/officeart/2005/8/layout/vList2"/>
    <dgm:cxn modelId="{6914A833-F720-4A4A-9463-F4432AAF5B86}" srcId="{04EEDA59-BDF0-411B-864B-47A98356727A}" destId="{025E67C5-25C1-4291-892D-E8B1EDDBFD5F}" srcOrd="1" destOrd="0" parTransId="{2B4EB403-0EE5-4B38-94E2-AA88523B7D3C}" sibTransId="{392F2BED-83FE-4DE4-91E5-F3D35871FBD6}"/>
    <dgm:cxn modelId="{E9B30A68-18D3-4BD8-9BE7-C886DB373A64}" srcId="{543FD7C5-3764-466D-9A26-4AF10C2D7076}" destId="{F5C0A430-A6FE-408D-BA83-7FCBAB56726F}" srcOrd="0" destOrd="0" parTransId="{0302C704-C65D-4E6A-B7C1-6B234BB9E9D4}" sibTransId="{4D239C22-A79A-46BA-B81E-12103C349B04}"/>
    <dgm:cxn modelId="{F9F1786F-2808-4C70-9CB1-B4CBD875E76E}" type="presOf" srcId="{025E67C5-25C1-4291-892D-E8B1EDDBFD5F}" destId="{C72F3DCF-8BF1-4D15-9956-C8C2BFA897B6}" srcOrd="0" destOrd="0" presId="urn:microsoft.com/office/officeart/2005/8/layout/vList2"/>
    <dgm:cxn modelId="{F23F0278-F3EB-4675-B391-DCD1589B3741}" type="presOf" srcId="{F5C0A430-A6FE-408D-BA83-7FCBAB56726F}" destId="{3381EEA4-27D1-46EF-A3D1-42FC180F7DCC}" srcOrd="0" destOrd="0" presId="urn:microsoft.com/office/officeart/2005/8/layout/vList2"/>
    <dgm:cxn modelId="{4F0FBF97-F10D-4319-9314-F6D766DEF88F}" srcId="{04EEDA59-BDF0-411B-864B-47A98356727A}" destId="{4899DC89-FB62-4EA6-AE58-B43C66E12FCC}" srcOrd="2" destOrd="0" parTransId="{3203186B-CCA5-46D7-A9B0-6F4EDF0CFCA9}" sibTransId="{C98A5C76-B556-4DCF-8AC5-5B2681432428}"/>
    <dgm:cxn modelId="{6C5A9CCE-3BEE-440B-B632-B2BF8EB7C3D0}" type="presOf" srcId="{543FD7C5-3764-466D-9A26-4AF10C2D7076}" destId="{987A7130-7F5B-49C9-8B41-E921ECF77FE8}" srcOrd="0" destOrd="0" presId="urn:microsoft.com/office/officeart/2005/8/layout/vList2"/>
    <dgm:cxn modelId="{5DD427E8-6950-497D-A658-73F6C2C857FC}" type="presOf" srcId="{4899DC89-FB62-4EA6-AE58-B43C66E12FCC}" destId="{A612C989-03BF-4C20-96C5-BA2FDC558910}" srcOrd="0" destOrd="0" presId="urn:microsoft.com/office/officeart/2005/8/layout/vList2"/>
    <dgm:cxn modelId="{901AF666-F1D3-41F5-8325-36A3FD7176E2}" type="presParOf" srcId="{0EE32D8B-3877-4779-B8E0-BF2CF0016843}" destId="{987A7130-7F5B-49C9-8B41-E921ECF77FE8}" srcOrd="0" destOrd="0" presId="urn:microsoft.com/office/officeart/2005/8/layout/vList2"/>
    <dgm:cxn modelId="{0734F7FA-E502-4DB1-A9BE-A587CE18542E}" type="presParOf" srcId="{0EE32D8B-3877-4779-B8E0-BF2CF0016843}" destId="{3381EEA4-27D1-46EF-A3D1-42FC180F7DCC}" srcOrd="1" destOrd="0" presId="urn:microsoft.com/office/officeart/2005/8/layout/vList2"/>
    <dgm:cxn modelId="{46C180D8-67DD-4899-BC7A-A7277F719E4C}" type="presParOf" srcId="{0EE32D8B-3877-4779-B8E0-BF2CF0016843}" destId="{C72F3DCF-8BF1-4D15-9956-C8C2BFA897B6}" srcOrd="2" destOrd="0" presId="urn:microsoft.com/office/officeart/2005/8/layout/vList2"/>
    <dgm:cxn modelId="{5F24DBFB-0972-47C8-A0DB-9DD015FF2AF4}" type="presParOf" srcId="{0EE32D8B-3877-4779-B8E0-BF2CF0016843}" destId="{7A93B096-625C-43E0-BC40-EDE9F0454F5D}" srcOrd="3" destOrd="0" presId="urn:microsoft.com/office/officeart/2005/8/layout/vList2"/>
    <dgm:cxn modelId="{0D42BE88-1B0D-4DAA-9B58-9E2EB73E7E53}" type="presParOf" srcId="{0EE32D8B-3877-4779-B8E0-BF2CF0016843}" destId="{A612C989-03BF-4C20-96C5-BA2FDC55891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90B7CF-AE39-4496-A1FF-3D68C09E76E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B35D61F-A923-407C-AB88-8977B6D30F78}">
      <dgm:prSet/>
      <dgm:spPr/>
      <dgm:t>
        <a:bodyPr/>
        <a:lstStyle/>
        <a:p>
          <a:r>
            <a:rPr lang="en-US"/>
            <a:t>Priors are proper to the generation of the dependent variable. They can also take on positive or negative signs.</a:t>
          </a:r>
        </a:p>
      </dgm:t>
    </dgm:pt>
    <dgm:pt modelId="{72406791-34A2-400E-843E-3E3543805019}" type="parTrans" cxnId="{4638AF7F-299B-465F-980B-D746939B0B9B}">
      <dgm:prSet/>
      <dgm:spPr/>
      <dgm:t>
        <a:bodyPr/>
        <a:lstStyle/>
        <a:p>
          <a:endParaRPr lang="en-US"/>
        </a:p>
      </dgm:t>
    </dgm:pt>
    <dgm:pt modelId="{42FF3AA7-CC79-4A79-BC6F-B49E3BECFAE8}" type="sibTrans" cxnId="{4638AF7F-299B-465F-980B-D746939B0B9B}">
      <dgm:prSet/>
      <dgm:spPr/>
      <dgm:t>
        <a:bodyPr/>
        <a:lstStyle/>
        <a:p>
          <a:endParaRPr lang="en-US"/>
        </a:p>
      </dgm:t>
    </dgm:pt>
    <dgm:pt modelId="{6BC498A5-32A9-4FBF-9A3E-0F063549D354}">
      <dgm:prSet/>
      <dgm:spPr/>
      <dgm:t>
        <a:bodyPr/>
        <a:lstStyle/>
        <a:p>
          <a:r>
            <a:rPr lang="en-US"/>
            <a:t>Spillover is much in evidence here through size of impact and direction.</a:t>
          </a:r>
        </a:p>
      </dgm:t>
    </dgm:pt>
    <dgm:pt modelId="{FA9620B9-9E67-46B0-BE90-A7A40788B26D}" type="parTrans" cxnId="{AA224C22-BC60-4778-94FA-2127EE2176E4}">
      <dgm:prSet/>
      <dgm:spPr/>
      <dgm:t>
        <a:bodyPr/>
        <a:lstStyle/>
        <a:p>
          <a:endParaRPr lang="en-US"/>
        </a:p>
      </dgm:t>
    </dgm:pt>
    <dgm:pt modelId="{595418FF-50C5-4F8F-88B6-51DA8610C939}" type="sibTrans" cxnId="{AA224C22-BC60-4778-94FA-2127EE2176E4}">
      <dgm:prSet/>
      <dgm:spPr/>
      <dgm:t>
        <a:bodyPr/>
        <a:lstStyle/>
        <a:p>
          <a:endParaRPr lang="en-US"/>
        </a:p>
      </dgm:t>
    </dgm:pt>
    <dgm:pt modelId="{59D4D0C8-44B9-4F42-A3F5-1AAFB042E515}" type="pres">
      <dgm:prSet presAssocID="{2A90B7CF-AE39-4496-A1FF-3D68C09E76EC}" presName="hierChild1" presStyleCnt="0">
        <dgm:presLayoutVars>
          <dgm:chPref val="1"/>
          <dgm:dir/>
          <dgm:animOne val="branch"/>
          <dgm:animLvl val="lvl"/>
          <dgm:resizeHandles/>
        </dgm:presLayoutVars>
      </dgm:prSet>
      <dgm:spPr/>
    </dgm:pt>
    <dgm:pt modelId="{F1C6F668-0477-4837-85DC-6E4182789CF0}" type="pres">
      <dgm:prSet presAssocID="{AB35D61F-A923-407C-AB88-8977B6D30F78}" presName="hierRoot1" presStyleCnt="0"/>
      <dgm:spPr/>
    </dgm:pt>
    <dgm:pt modelId="{1D203876-F51B-407D-A5A6-32620034877A}" type="pres">
      <dgm:prSet presAssocID="{AB35D61F-A923-407C-AB88-8977B6D30F78}" presName="composite" presStyleCnt="0"/>
      <dgm:spPr/>
    </dgm:pt>
    <dgm:pt modelId="{68172A83-66ED-4C37-B6D7-55A51FC63FF4}" type="pres">
      <dgm:prSet presAssocID="{AB35D61F-A923-407C-AB88-8977B6D30F78}" presName="background" presStyleLbl="node0" presStyleIdx="0" presStyleCnt="2"/>
      <dgm:spPr/>
    </dgm:pt>
    <dgm:pt modelId="{3FBC2006-9B07-4712-A1C4-7346A1414F4C}" type="pres">
      <dgm:prSet presAssocID="{AB35D61F-A923-407C-AB88-8977B6D30F78}" presName="text" presStyleLbl="fgAcc0" presStyleIdx="0" presStyleCnt="2">
        <dgm:presLayoutVars>
          <dgm:chPref val="3"/>
        </dgm:presLayoutVars>
      </dgm:prSet>
      <dgm:spPr/>
    </dgm:pt>
    <dgm:pt modelId="{DE785996-40F0-4E14-928C-06D5A3FF1190}" type="pres">
      <dgm:prSet presAssocID="{AB35D61F-A923-407C-AB88-8977B6D30F78}" presName="hierChild2" presStyleCnt="0"/>
      <dgm:spPr/>
    </dgm:pt>
    <dgm:pt modelId="{D93AFD58-04CE-4346-9697-A9AC6354B54C}" type="pres">
      <dgm:prSet presAssocID="{6BC498A5-32A9-4FBF-9A3E-0F063549D354}" presName="hierRoot1" presStyleCnt="0"/>
      <dgm:spPr/>
    </dgm:pt>
    <dgm:pt modelId="{28384887-7560-4530-B0B8-BF8D9A3FA7C3}" type="pres">
      <dgm:prSet presAssocID="{6BC498A5-32A9-4FBF-9A3E-0F063549D354}" presName="composite" presStyleCnt="0"/>
      <dgm:spPr/>
    </dgm:pt>
    <dgm:pt modelId="{0CA8BEF4-EDE7-467E-856A-48A784F6DF8E}" type="pres">
      <dgm:prSet presAssocID="{6BC498A5-32A9-4FBF-9A3E-0F063549D354}" presName="background" presStyleLbl="node0" presStyleIdx="1" presStyleCnt="2"/>
      <dgm:spPr/>
    </dgm:pt>
    <dgm:pt modelId="{CFD9EC9A-7451-4843-84CB-AC4BA1220977}" type="pres">
      <dgm:prSet presAssocID="{6BC498A5-32A9-4FBF-9A3E-0F063549D354}" presName="text" presStyleLbl="fgAcc0" presStyleIdx="1" presStyleCnt="2">
        <dgm:presLayoutVars>
          <dgm:chPref val="3"/>
        </dgm:presLayoutVars>
      </dgm:prSet>
      <dgm:spPr/>
    </dgm:pt>
    <dgm:pt modelId="{4F68CB35-A6B3-4615-ACE5-AFAB54BEF7E5}" type="pres">
      <dgm:prSet presAssocID="{6BC498A5-32A9-4FBF-9A3E-0F063549D354}" presName="hierChild2" presStyleCnt="0"/>
      <dgm:spPr/>
    </dgm:pt>
  </dgm:ptLst>
  <dgm:cxnLst>
    <dgm:cxn modelId="{59D52205-5C68-455E-8B83-824F578921B6}" type="presOf" srcId="{AB35D61F-A923-407C-AB88-8977B6D30F78}" destId="{3FBC2006-9B07-4712-A1C4-7346A1414F4C}" srcOrd="0" destOrd="0" presId="urn:microsoft.com/office/officeart/2005/8/layout/hierarchy1"/>
    <dgm:cxn modelId="{AA224C22-BC60-4778-94FA-2127EE2176E4}" srcId="{2A90B7CF-AE39-4496-A1FF-3D68C09E76EC}" destId="{6BC498A5-32A9-4FBF-9A3E-0F063549D354}" srcOrd="1" destOrd="0" parTransId="{FA9620B9-9E67-46B0-BE90-A7A40788B26D}" sibTransId="{595418FF-50C5-4F8F-88B6-51DA8610C939}"/>
    <dgm:cxn modelId="{A0A7625E-7CDC-469C-A8DA-0829DFACCA2F}" type="presOf" srcId="{6BC498A5-32A9-4FBF-9A3E-0F063549D354}" destId="{CFD9EC9A-7451-4843-84CB-AC4BA1220977}" srcOrd="0" destOrd="0" presId="urn:microsoft.com/office/officeart/2005/8/layout/hierarchy1"/>
    <dgm:cxn modelId="{4638AF7F-299B-465F-980B-D746939B0B9B}" srcId="{2A90B7CF-AE39-4496-A1FF-3D68C09E76EC}" destId="{AB35D61F-A923-407C-AB88-8977B6D30F78}" srcOrd="0" destOrd="0" parTransId="{72406791-34A2-400E-843E-3E3543805019}" sibTransId="{42FF3AA7-CC79-4A79-BC6F-B49E3BECFAE8}"/>
    <dgm:cxn modelId="{8A83FACB-1E18-46BB-BB5A-301E40D0EB5A}" type="presOf" srcId="{2A90B7CF-AE39-4496-A1FF-3D68C09E76EC}" destId="{59D4D0C8-44B9-4F42-A3F5-1AAFB042E515}" srcOrd="0" destOrd="0" presId="urn:microsoft.com/office/officeart/2005/8/layout/hierarchy1"/>
    <dgm:cxn modelId="{4616C6AD-2F61-4AAF-B6CA-8BD0729AA0DA}" type="presParOf" srcId="{59D4D0C8-44B9-4F42-A3F5-1AAFB042E515}" destId="{F1C6F668-0477-4837-85DC-6E4182789CF0}" srcOrd="0" destOrd="0" presId="urn:microsoft.com/office/officeart/2005/8/layout/hierarchy1"/>
    <dgm:cxn modelId="{13415E95-D651-42D7-A9A9-D9BCCD003614}" type="presParOf" srcId="{F1C6F668-0477-4837-85DC-6E4182789CF0}" destId="{1D203876-F51B-407D-A5A6-32620034877A}" srcOrd="0" destOrd="0" presId="urn:microsoft.com/office/officeart/2005/8/layout/hierarchy1"/>
    <dgm:cxn modelId="{ACBF9C44-C184-4A50-B1E2-5B97A3FF0EB1}" type="presParOf" srcId="{1D203876-F51B-407D-A5A6-32620034877A}" destId="{68172A83-66ED-4C37-B6D7-55A51FC63FF4}" srcOrd="0" destOrd="0" presId="urn:microsoft.com/office/officeart/2005/8/layout/hierarchy1"/>
    <dgm:cxn modelId="{7F7CA69A-1FA7-4617-9719-E28566211BF9}" type="presParOf" srcId="{1D203876-F51B-407D-A5A6-32620034877A}" destId="{3FBC2006-9B07-4712-A1C4-7346A1414F4C}" srcOrd="1" destOrd="0" presId="urn:microsoft.com/office/officeart/2005/8/layout/hierarchy1"/>
    <dgm:cxn modelId="{42D56F70-D2E6-472A-B172-73038602396D}" type="presParOf" srcId="{F1C6F668-0477-4837-85DC-6E4182789CF0}" destId="{DE785996-40F0-4E14-928C-06D5A3FF1190}" srcOrd="1" destOrd="0" presId="urn:microsoft.com/office/officeart/2005/8/layout/hierarchy1"/>
    <dgm:cxn modelId="{2C1D52AB-F598-4FC8-AD13-26E4EA9CBDCB}" type="presParOf" srcId="{59D4D0C8-44B9-4F42-A3F5-1AAFB042E515}" destId="{D93AFD58-04CE-4346-9697-A9AC6354B54C}" srcOrd="1" destOrd="0" presId="urn:microsoft.com/office/officeart/2005/8/layout/hierarchy1"/>
    <dgm:cxn modelId="{4D9DEB3C-7DCF-4CC6-886C-3D3A2A5E21BA}" type="presParOf" srcId="{D93AFD58-04CE-4346-9697-A9AC6354B54C}" destId="{28384887-7560-4530-B0B8-BF8D9A3FA7C3}" srcOrd="0" destOrd="0" presId="urn:microsoft.com/office/officeart/2005/8/layout/hierarchy1"/>
    <dgm:cxn modelId="{7DFEB67E-F365-4D40-91E9-C2550E48D618}" type="presParOf" srcId="{28384887-7560-4530-B0B8-BF8D9A3FA7C3}" destId="{0CA8BEF4-EDE7-467E-856A-48A784F6DF8E}" srcOrd="0" destOrd="0" presId="urn:microsoft.com/office/officeart/2005/8/layout/hierarchy1"/>
    <dgm:cxn modelId="{A4313675-0744-4252-8A74-916A166B6C7F}" type="presParOf" srcId="{28384887-7560-4530-B0B8-BF8D9A3FA7C3}" destId="{CFD9EC9A-7451-4843-84CB-AC4BA1220977}" srcOrd="1" destOrd="0" presId="urn:microsoft.com/office/officeart/2005/8/layout/hierarchy1"/>
    <dgm:cxn modelId="{67858A11-96CA-48A0-BEEE-BBFB54032391}" type="presParOf" srcId="{D93AFD58-04CE-4346-9697-A9AC6354B54C}" destId="{4F68CB35-A6B3-4615-ACE5-AFAB54BEF7E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1AAED3-6AAA-47D9-AFFC-B1BF1ADC06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B5F129-76B4-4A78-8868-B12B2E0AEF3A}">
      <dgm:prSet/>
      <dgm:spPr/>
      <dgm:t>
        <a:bodyPr/>
        <a:lstStyle/>
        <a:p>
          <a:r>
            <a:rPr lang="en-US"/>
            <a:t>Our next step could well be to build volatility clustering, and other thick-tailed outcomes, to derive implied capital requirements through market risk channels. </a:t>
          </a:r>
        </a:p>
      </dgm:t>
    </dgm:pt>
    <dgm:pt modelId="{14E60AD0-05A5-43C7-83B0-6EFDCAD4D93C}" type="parTrans" cxnId="{E13353BD-F1A0-4C3E-868D-3371858E6B9E}">
      <dgm:prSet/>
      <dgm:spPr/>
      <dgm:t>
        <a:bodyPr/>
        <a:lstStyle/>
        <a:p>
          <a:endParaRPr lang="en-US"/>
        </a:p>
      </dgm:t>
    </dgm:pt>
    <dgm:pt modelId="{EF3FDA31-F5BE-4EF7-A065-A894C219F86A}" type="sibTrans" cxnId="{E13353BD-F1A0-4C3E-868D-3371858E6B9E}">
      <dgm:prSet/>
      <dgm:spPr/>
      <dgm:t>
        <a:bodyPr/>
        <a:lstStyle/>
        <a:p>
          <a:endParaRPr lang="en-US"/>
        </a:p>
      </dgm:t>
    </dgm:pt>
    <dgm:pt modelId="{75B3278C-DF50-4B65-83F3-C09F5D249340}">
      <dgm:prSet/>
      <dgm:spPr/>
      <dgm:t>
        <a:bodyPr/>
        <a:lstStyle/>
        <a:p>
          <a:r>
            <a:rPr lang="en-US"/>
            <a:t>Such requirements would inform the risk budgeting assignments that might be built into delegations of authority, portfolio limits, even into optimization constraints.</a:t>
          </a:r>
        </a:p>
      </dgm:t>
    </dgm:pt>
    <dgm:pt modelId="{D7BFAA39-0BD6-42A4-B0B5-147837D8CB41}" type="parTrans" cxnId="{CBDEAD87-14C9-4A70-A01B-C8C87306F3B9}">
      <dgm:prSet/>
      <dgm:spPr/>
      <dgm:t>
        <a:bodyPr/>
        <a:lstStyle/>
        <a:p>
          <a:endParaRPr lang="en-US"/>
        </a:p>
      </dgm:t>
    </dgm:pt>
    <dgm:pt modelId="{ED5F9A37-C241-46DA-B9B3-DA60E1CC2766}" type="sibTrans" cxnId="{CBDEAD87-14C9-4A70-A01B-C8C87306F3B9}">
      <dgm:prSet/>
      <dgm:spPr/>
      <dgm:t>
        <a:bodyPr/>
        <a:lstStyle/>
        <a:p>
          <a:endParaRPr lang="en-US"/>
        </a:p>
      </dgm:t>
    </dgm:pt>
    <dgm:pt modelId="{A87E7BBD-2472-470D-A47B-E9CE73CBD549}" type="pres">
      <dgm:prSet presAssocID="{E51AAED3-6AAA-47D9-AFFC-B1BF1ADC0656}" presName="root" presStyleCnt="0">
        <dgm:presLayoutVars>
          <dgm:dir/>
          <dgm:resizeHandles val="exact"/>
        </dgm:presLayoutVars>
      </dgm:prSet>
      <dgm:spPr/>
    </dgm:pt>
    <dgm:pt modelId="{EBA5820F-BF9A-45A7-AE6B-69C208D97E6B}" type="pres">
      <dgm:prSet presAssocID="{98B5F129-76B4-4A78-8868-B12B2E0AEF3A}" presName="compNode" presStyleCnt="0"/>
      <dgm:spPr/>
    </dgm:pt>
    <dgm:pt modelId="{E338BCC2-DD6C-4A78-8B3B-626E9DB3CBB0}" type="pres">
      <dgm:prSet presAssocID="{98B5F129-76B4-4A78-8868-B12B2E0AEF3A}" presName="bgRect" presStyleLbl="bgShp" presStyleIdx="0" presStyleCnt="2"/>
      <dgm:spPr/>
    </dgm:pt>
    <dgm:pt modelId="{3DD8D161-7431-450F-8DF0-D33D5A7A23E4}" type="pres">
      <dgm:prSet presAssocID="{98B5F129-76B4-4A78-8868-B12B2E0AEF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6B35B555-0EE9-4BA4-95A8-7B29A08E0181}" type="pres">
      <dgm:prSet presAssocID="{98B5F129-76B4-4A78-8868-B12B2E0AEF3A}" presName="spaceRect" presStyleCnt="0"/>
      <dgm:spPr/>
    </dgm:pt>
    <dgm:pt modelId="{547DD704-5A16-46A1-BA05-5168E1007D8D}" type="pres">
      <dgm:prSet presAssocID="{98B5F129-76B4-4A78-8868-B12B2E0AEF3A}" presName="parTx" presStyleLbl="revTx" presStyleIdx="0" presStyleCnt="2">
        <dgm:presLayoutVars>
          <dgm:chMax val="0"/>
          <dgm:chPref val="0"/>
        </dgm:presLayoutVars>
      </dgm:prSet>
      <dgm:spPr/>
    </dgm:pt>
    <dgm:pt modelId="{606ABD87-B2CD-4E1A-ABBA-89530CAAE590}" type="pres">
      <dgm:prSet presAssocID="{EF3FDA31-F5BE-4EF7-A065-A894C219F86A}" presName="sibTrans" presStyleCnt="0"/>
      <dgm:spPr/>
    </dgm:pt>
    <dgm:pt modelId="{51449781-F574-416C-B1EE-A31B641DE0E9}" type="pres">
      <dgm:prSet presAssocID="{75B3278C-DF50-4B65-83F3-C09F5D249340}" presName="compNode" presStyleCnt="0"/>
      <dgm:spPr/>
    </dgm:pt>
    <dgm:pt modelId="{16FDDF3C-005C-446F-9BCB-6EE184664736}" type="pres">
      <dgm:prSet presAssocID="{75B3278C-DF50-4B65-83F3-C09F5D249340}" presName="bgRect" presStyleLbl="bgShp" presStyleIdx="1" presStyleCnt="2"/>
      <dgm:spPr/>
    </dgm:pt>
    <dgm:pt modelId="{EB11F2EA-EDCE-4032-B25D-ECCA60BB0847}" type="pres">
      <dgm:prSet presAssocID="{75B3278C-DF50-4B65-83F3-C09F5D2493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1416984-74CE-4E56-A557-E8670B7B07CE}" type="pres">
      <dgm:prSet presAssocID="{75B3278C-DF50-4B65-83F3-C09F5D249340}" presName="spaceRect" presStyleCnt="0"/>
      <dgm:spPr/>
    </dgm:pt>
    <dgm:pt modelId="{35503795-4A5A-478F-A735-A0F4CE7D2B77}" type="pres">
      <dgm:prSet presAssocID="{75B3278C-DF50-4B65-83F3-C09F5D249340}" presName="parTx" presStyleLbl="revTx" presStyleIdx="1" presStyleCnt="2">
        <dgm:presLayoutVars>
          <dgm:chMax val="0"/>
          <dgm:chPref val="0"/>
        </dgm:presLayoutVars>
      </dgm:prSet>
      <dgm:spPr/>
    </dgm:pt>
  </dgm:ptLst>
  <dgm:cxnLst>
    <dgm:cxn modelId="{CB527D23-5DF6-4421-A99D-6C446B61C3E7}" type="presOf" srcId="{98B5F129-76B4-4A78-8868-B12B2E0AEF3A}" destId="{547DD704-5A16-46A1-BA05-5168E1007D8D}" srcOrd="0" destOrd="0" presId="urn:microsoft.com/office/officeart/2018/2/layout/IconVerticalSolidList"/>
    <dgm:cxn modelId="{BD12312C-0D91-424A-9A33-F8499709933B}" type="presOf" srcId="{E51AAED3-6AAA-47D9-AFFC-B1BF1ADC0656}" destId="{A87E7BBD-2472-470D-A47B-E9CE73CBD549}" srcOrd="0" destOrd="0" presId="urn:microsoft.com/office/officeart/2018/2/layout/IconVerticalSolidList"/>
    <dgm:cxn modelId="{CBDEAD87-14C9-4A70-A01B-C8C87306F3B9}" srcId="{E51AAED3-6AAA-47D9-AFFC-B1BF1ADC0656}" destId="{75B3278C-DF50-4B65-83F3-C09F5D249340}" srcOrd="1" destOrd="0" parTransId="{D7BFAA39-0BD6-42A4-B0B5-147837D8CB41}" sibTransId="{ED5F9A37-C241-46DA-B9B3-DA60E1CC2766}"/>
    <dgm:cxn modelId="{82D7FEA2-68A7-46FE-8EAA-F811417106D6}" type="presOf" srcId="{75B3278C-DF50-4B65-83F3-C09F5D249340}" destId="{35503795-4A5A-478F-A735-A0F4CE7D2B77}" srcOrd="0" destOrd="0" presId="urn:microsoft.com/office/officeart/2018/2/layout/IconVerticalSolidList"/>
    <dgm:cxn modelId="{E13353BD-F1A0-4C3E-868D-3371858E6B9E}" srcId="{E51AAED3-6AAA-47D9-AFFC-B1BF1ADC0656}" destId="{98B5F129-76B4-4A78-8868-B12B2E0AEF3A}" srcOrd="0" destOrd="0" parTransId="{14E60AD0-05A5-43C7-83B0-6EFDCAD4D93C}" sibTransId="{EF3FDA31-F5BE-4EF7-A065-A894C219F86A}"/>
    <dgm:cxn modelId="{1B1970C6-577B-4834-B849-653A7085356A}" type="presParOf" srcId="{A87E7BBD-2472-470D-A47B-E9CE73CBD549}" destId="{EBA5820F-BF9A-45A7-AE6B-69C208D97E6B}" srcOrd="0" destOrd="0" presId="urn:microsoft.com/office/officeart/2018/2/layout/IconVerticalSolidList"/>
    <dgm:cxn modelId="{83C8A6B0-9464-4626-9218-6509D8FA89FA}" type="presParOf" srcId="{EBA5820F-BF9A-45A7-AE6B-69C208D97E6B}" destId="{E338BCC2-DD6C-4A78-8B3B-626E9DB3CBB0}" srcOrd="0" destOrd="0" presId="urn:microsoft.com/office/officeart/2018/2/layout/IconVerticalSolidList"/>
    <dgm:cxn modelId="{2DD57A64-7601-48D7-97AD-4E5A59AEEDF3}" type="presParOf" srcId="{EBA5820F-BF9A-45A7-AE6B-69C208D97E6B}" destId="{3DD8D161-7431-450F-8DF0-D33D5A7A23E4}" srcOrd="1" destOrd="0" presId="urn:microsoft.com/office/officeart/2018/2/layout/IconVerticalSolidList"/>
    <dgm:cxn modelId="{DE615C40-A836-4FB0-8695-2E351D28EC25}" type="presParOf" srcId="{EBA5820F-BF9A-45A7-AE6B-69C208D97E6B}" destId="{6B35B555-0EE9-4BA4-95A8-7B29A08E0181}" srcOrd="2" destOrd="0" presId="urn:microsoft.com/office/officeart/2018/2/layout/IconVerticalSolidList"/>
    <dgm:cxn modelId="{8E248467-1AA7-44D7-809C-B36514A4D2B1}" type="presParOf" srcId="{EBA5820F-BF9A-45A7-AE6B-69C208D97E6B}" destId="{547DD704-5A16-46A1-BA05-5168E1007D8D}" srcOrd="3" destOrd="0" presId="urn:microsoft.com/office/officeart/2018/2/layout/IconVerticalSolidList"/>
    <dgm:cxn modelId="{D16965C8-5C50-4C9E-82C4-48106456A0C0}" type="presParOf" srcId="{A87E7BBD-2472-470D-A47B-E9CE73CBD549}" destId="{606ABD87-B2CD-4E1A-ABBA-89530CAAE590}" srcOrd="1" destOrd="0" presId="urn:microsoft.com/office/officeart/2018/2/layout/IconVerticalSolidList"/>
    <dgm:cxn modelId="{350871AB-9952-4CDC-A480-6A0C34A73D22}" type="presParOf" srcId="{A87E7BBD-2472-470D-A47B-E9CE73CBD549}" destId="{51449781-F574-416C-B1EE-A31B641DE0E9}" srcOrd="2" destOrd="0" presId="urn:microsoft.com/office/officeart/2018/2/layout/IconVerticalSolidList"/>
    <dgm:cxn modelId="{3F0349AD-5848-4230-ACA0-F78456165803}" type="presParOf" srcId="{51449781-F574-416C-B1EE-A31B641DE0E9}" destId="{16FDDF3C-005C-446F-9BCB-6EE184664736}" srcOrd="0" destOrd="0" presId="urn:microsoft.com/office/officeart/2018/2/layout/IconVerticalSolidList"/>
    <dgm:cxn modelId="{F6D1AA18-93E8-4067-9D84-F8746D948183}" type="presParOf" srcId="{51449781-F574-416C-B1EE-A31B641DE0E9}" destId="{EB11F2EA-EDCE-4032-B25D-ECCA60BB0847}" srcOrd="1" destOrd="0" presId="urn:microsoft.com/office/officeart/2018/2/layout/IconVerticalSolidList"/>
    <dgm:cxn modelId="{0544A185-7885-440B-86C7-BC0A7498FB1D}" type="presParOf" srcId="{51449781-F574-416C-B1EE-A31B641DE0E9}" destId="{11416984-74CE-4E56-A557-E8670B7B07CE}" srcOrd="2" destOrd="0" presId="urn:microsoft.com/office/officeart/2018/2/layout/IconVerticalSolidList"/>
    <dgm:cxn modelId="{4138CCDE-3435-49FF-A87D-B478A8BE946D}" type="presParOf" srcId="{51449781-F574-416C-B1EE-A31B641DE0E9}" destId="{35503795-4A5A-478F-A735-A0F4CE7D2B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2325-AB5B-4874-898B-6CF6BEC6F5B1}">
      <dsp:nvSpPr>
        <dsp:cNvPr id="0" name=""/>
        <dsp:cNvSpPr/>
      </dsp:nvSpPr>
      <dsp:spPr>
        <a:xfrm>
          <a:off x="849345" y="27908"/>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2E8DB-5054-4D9B-97D2-B1997D702063}">
      <dsp:nvSpPr>
        <dsp:cNvPr id="0" name=""/>
        <dsp:cNvSpPr/>
      </dsp:nvSpPr>
      <dsp:spPr>
        <a:xfrm>
          <a:off x="1008551" y="187115"/>
          <a:ext cx="439713" cy="4397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C2C71-4C57-4482-BC16-9E8B8F63F250}">
      <dsp:nvSpPr>
        <dsp:cNvPr id="0" name=""/>
        <dsp:cNvSpPr/>
      </dsp:nvSpPr>
      <dsp:spPr>
        <a:xfrm>
          <a:off x="1803380" y="56148"/>
          <a:ext cx="1787011"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Volatility and the interaction of markets continue to beguile traders, managers, investors and regulators. </a:t>
          </a:r>
        </a:p>
      </dsp:txBody>
      <dsp:txXfrm>
        <a:off x="1803380" y="56148"/>
        <a:ext cx="1787011" cy="758126"/>
      </dsp:txXfrm>
    </dsp:sp>
    <dsp:sp modelId="{29186C0F-7BB2-4516-9981-C9720D8B37FC}">
      <dsp:nvSpPr>
        <dsp:cNvPr id="0" name=""/>
        <dsp:cNvSpPr/>
      </dsp:nvSpPr>
      <dsp:spPr>
        <a:xfrm>
          <a:off x="3868312" y="27908"/>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FE879-0DCE-4492-A8FE-5BD40171B470}">
      <dsp:nvSpPr>
        <dsp:cNvPr id="0" name=""/>
        <dsp:cNvSpPr/>
      </dsp:nvSpPr>
      <dsp:spPr>
        <a:xfrm>
          <a:off x="4027518" y="187115"/>
          <a:ext cx="439713" cy="4397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5E0E-BF98-455A-BA6E-1E13A3FECE41}">
      <dsp:nvSpPr>
        <dsp:cNvPr id="0" name=""/>
        <dsp:cNvSpPr/>
      </dsp:nvSpPr>
      <dsp:spPr>
        <a:xfrm>
          <a:off x="4788894" y="1"/>
          <a:ext cx="1787011"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Working example from the renewable energy industry to develop three workflows for financial time series </a:t>
          </a:r>
        </a:p>
      </dsp:txBody>
      <dsp:txXfrm>
        <a:off x="4788894" y="1"/>
        <a:ext cx="1787011" cy="758126"/>
      </dsp:txXfrm>
    </dsp:sp>
    <dsp:sp modelId="{46FD3101-B81A-4D9D-81F2-EF3161D2C218}">
      <dsp:nvSpPr>
        <dsp:cNvPr id="0" name=""/>
        <dsp:cNvSpPr/>
      </dsp:nvSpPr>
      <dsp:spPr>
        <a:xfrm>
          <a:off x="849345" y="1386236"/>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30BCE-3B22-4211-ABC3-555CC2FC56BA}">
      <dsp:nvSpPr>
        <dsp:cNvPr id="0" name=""/>
        <dsp:cNvSpPr/>
      </dsp:nvSpPr>
      <dsp:spPr>
        <a:xfrm>
          <a:off x="1008551" y="1545443"/>
          <a:ext cx="439713" cy="4397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E4DD6-4316-4092-9AD0-E3E8812FD406}">
      <dsp:nvSpPr>
        <dsp:cNvPr id="0" name=""/>
        <dsp:cNvSpPr/>
      </dsp:nvSpPr>
      <dsp:spPr>
        <a:xfrm>
          <a:off x="1769927" y="1386236"/>
          <a:ext cx="1787011"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Univariate empirical characterizations </a:t>
          </a:r>
        </a:p>
      </dsp:txBody>
      <dsp:txXfrm>
        <a:off x="1769927" y="1386236"/>
        <a:ext cx="1787011" cy="758126"/>
      </dsp:txXfrm>
    </dsp:sp>
    <dsp:sp modelId="{22AAA162-553F-45F9-A0C8-98FEB4A0AE1C}">
      <dsp:nvSpPr>
        <dsp:cNvPr id="0" name=""/>
        <dsp:cNvSpPr/>
      </dsp:nvSpPr>
      <dsp:spPr>
        <a:xfrm>
          <a:off x="3868312" y="1386236"/>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00BB3-3C45-4AAB-8387-FF3DFD75F4C0}">
      <dsp:nvSpPr>
        <dsp:cNvPr id="0" name=""/>
        <dsp:cNvSpPr/>
      </dsp:nvSpPr>
      <dsp:spPr>
        <a:xfrm>
          <a:off x="4027518" y="1545443"/>
          <a:ext cx="439713" cy="4397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34273-68A4-4AF7-97A3-D36DE4F7C1F5}">
      <dsp:nvSpPr>
        <dsp:cNvPr id="0" name=""/>
        <dsp:cNvSpPr/>
      </dsp:nvSpPr>
      <dsp:spPr>
        <a:xfrm>
          <a:off x="4788894" y="1386236"/>
          <a:ext cx="1787011"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Quantile regression spillover analysis</a:t>
          </a:r>
        </a:p>
      </dsp:txBody>
      <dsp:txXfrm>
        <a:off x="4788894" y="1386236"/>
        <a:ext cx="1787011" cy="758126"/>
      </dsp:txXfrm>
    </dsp:sp>
    <dsp:sp modelId="{650EA5F9-D190-4E5D-AD03-8B237DCC4028}">
      <dsp:nvSpPr>
        <dsp:cNvPr id="0" name=""/>
        <dsp:cNvSpPr/>
      </dsp:nvSpPr>
      <dsp:spPr>
        <a:xfrm>
          <a:off x="849345" y="2744565"/>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10D76-52A5-4CBC-87B6-BCE2AA1285C3}">
      <dsp:nvSpPr>
        <dsp:cNvPr id="0" name=""/>
        <dsp:cNvSpPr/>
      </dsp:nvSpPr>
      <dsp:spPr>
        <a:xfrm>
          <a:off x="1008551" y="2903771"/>
          <a:ext cx="439713" cy="4397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301A8-592F-47BF-94CD-9A4B9DE2CD31}">
      <dsp:nvSpPr>
        <dsp:cNvPr id="0" name=""/>
        <dsp:cNvSpPr/>
      </dsp:nvSpPr>
      <dsp:spPr>
        <a:xfrm>
          <a:off x="1769927" y="2744565"/>
          <a:ext cx="1787011"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Bayesian multi-level hierarchical generation of a stratified industry risk structure</a:t>
          </a:r>
        </a:p>
      </dsp:txBody>
      <dsp:txXfrm>
        <a:off x="1769927" y="2744565"/>
        <a:ext cx="1787011" cy="758126"/>
      </dsp:txXfrm>
    </dsp:sp>
    <dsp:sp modelId="{5BA3E911-4270-41B7-9AA3-97C22F176F36}">
      <dsp:nvSpPr>
        <dsp:cNvPr id="0" name=""/>
        <dsp:cNvSpPr/>
      </dsp:nvSpPr>
      <dsp:spPr>
        <a:xfrm>
          <a:off x="3868312" y="2744565"/>
          <a:ext cx="758126" cy="75812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70A26-045E-44AD-890C-BD3030EE4FD7}">
      <dsp:nvSpPr>
        <dsp:cNvPr id="0" name=""/>
        <dsp:cNvSpPr/>
      </dsp:nvSpPr>
      <dsp:spPr>
        <a:xfrm>
          <a:off x="4027518" y="2903771"/>
          <a:ext cx="439713" cy="4397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D25A7-8EEB-4085-97EC-B1535E1D9168}">
      <dsp:nvSpPr>
        <dsp:cNvPr id="0" name=""/>
        <dsp:cNvSpPr/>
      </dsp:nvSpPr>
      <dsp:spPr>
        <a:xfrm>
          <a:off x="4813760" y="2772471"/>
          <a:ext cx="2938508" cy="758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Pareto-smoothed importance sampling with leave-one-out cross-validation: investigate uncertainty and variability of market events</a:t>
          </a:r>
        </a:p>
      </dsp:txBody>
      <dsp:txXfrm>
        <a:off x="4813760" y="2772471"/>
        <a:ext cx="2938508" cy="758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2EEC9-B9A1-427B-9924-06995658F5FB}">
      <dsp:nvSpPr>
        <dsp:cNvPr id="0" name=""/>
        <dsp:cNvSpPr/>
      </dsp:nvSpPr>
      <dsp:spPr>
        <a:xfrm>
          <a:off x="0" y="270236"/>
          <a:ext cx="2426663" cy="1455997"/>
        </a:xfrm>
        <a:prstGeom prst="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Risk factor changes exhibit little or no memory, evidenced by significant but less impactful dependency on univariate autocorrelations at any lag.</a:t>
          </a:r>
        </a:p>
      </dsp:txBody>
      <dsp:txXfrm>
        <a:off x="0" y="270236"/>
        <a:ext cx="2426663" cy="1455997"/>
      </dsp:txXfrm>
    </dsp:sp>
    <dsp:sp modelId="{2612B84F-D512-436B-8DBA-B910F3E931B3}">
      <dsp:nvSpPr>
        <dsp:cNvPr id="0" name=""/>
        <dsp:cNvSpPr/>
      </dsp:nvSpPr>
      <dsp:spPr>
        <a:xfrm>
          <a:off x="2669329" y="270236"/>
          <a:ext cx="2426663" cy="1455997"/>
        </a:xfrm>
        <a:prstGeom prst="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conditional expectation of returns is nearly always zero.</a:t>
          </a:r>
        </a:p>
      </dsp:txBody>
      <dsp:txXfrm>
        <a:off x="2669329" y="270236"/>
        <a:ext cx="2426663" cy="1455997"/>
      </dsp:txXfrm>
    </dsp:sp>
    <dsp:sp modelId="{CF94BA8E-D878-4F5A-9F9C-F88BB69B9727}">
      <dsp:nvSpPr>
        <dsp:cNvPr id="0" name=""/>
        <dsp:cNvSpPr/>
      </dsp:nvSpPr>
      <dsp:spPr>
        <a:xfrm>
          <a:off x="5338658" y="270236"/>
          <a:ext cx="2426663" cy="1455997"/>
        </a:xfrm>
        <a:prstGeom prst="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On the other hand, volatility of the same series exhibits very slowly decaying autocorrelations with power law tail thicknesses.</a:t>
          </a:r>
        </a:p>
      </dsp:txBody>
      <dsp:txXfrm>
        <a:off x="5338658" y="270236"/>
        <a:ext cx="2426663" cy="1455997"/>
      </dsp:txXfrm>
    </dsp:sp>
    <dsp:sp modelId="{5A916DEE-FEC3-4224-A648-C4879CEA4A56}">
      <dsp:nvSpPr>
        <dsp:cNvPr id="0" name=""/>
        <dsp:cNvSpPr/>
      </dsp:nvSpPr>
      <dsp:spPr>
        <a:xfrm>
          <a:off x="1351699" y="1968901"/>
          <a:ext cx="2426663" cy="1455997"/>
        </a:xfrm>
        <a:prstGeom prst="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Return series are left skewed, while volatility series are naturally right skewed but witb persistently thick tails.</a:t>
          </a:r>
        </a:p>
      </dsp:txBody>
      <dsp:txXfrm>
        <a:off x="1351699" y="1968901"/>
        <a:ext cx="2426663" cy="1455997"/>
      </dsp:txXfrm>
    </dsp:sp>
    <dsp:sp modelId="{E63D0B29-2733-49C7-8B24-F8529C873CA1}">
      <dsp:nvSpPr>
        <dsp:cNvPr id="0" name=""/>
        <dsp:cNvSpPr/>
      </dsp:nvSpPr>
      <dsp:spPr>
        <a:xfrm>
          <a:off x="4003994" y="1968901"/>
          <a:ext cx="2426663" cy="1455997"/>
        </a:xfrm>
        <a:prstGeom prst="rect">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Return series tend to have thick tails with clusters of volatility.</a:t>
          </a:r>
        </a:p>
      </dsp:txBody>
      <dsp:txXfrm>
        <a:off x="4003994" y="1968901"/>
        <a:ext cx="2426663" cy="1455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018D3-F216-4EA2-9AF6-44F5582D06FE}">
      <dsp:nvSpPr>
        <dsp:cNvPr id="0" name=""/>
        <dsp:cNvSpPr/>
      </dsp:nvSpPr>
      <dsp:spPr>
        <a:xfrm>
          <a:off x="1215217" y="1655"/>
          <a:ext cx="2540391" cy="152423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Returns exhibit little or no non-contemporaneous cross-correlation.</a:t>
          </a:r>
        </a:p>
      </dsp:txBody>
      <dsp:txXfrm>
        <a:off x="1215217" y="1655"/>
        <a:ext cx="2540391" cy="1524234"/>
      </dsp:txXfrm>
    </dsp:sp>
    <dsp:sp modelId="{DA458EB3-8609-4A5E-81D6-B4063AE9B5EC}">
      <dsp:nvSpPr>
        <dsp:cNvPr id="0" name=""/>
        <dsp:cNvSpPr/>
      </dsp:nvSpPr>
      <dsp:spPr>
        <a:xfrm>
          <a:off x="4009647" y="1655"/>
          <a:ext cx="2540391" cy="1524234"/>
        </a:xfrm>
        <a:prstGeom prst="rect">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Volatilities of returns (e.g., absolute values of returns) exhibit strong and weakly decaying, thus persistent, cross-correlations.</a:t>
          </a:r>
        </a:p>
      </dsp:txBody>
      <dsp:txXfrm>
        <a:off x="4009647" y="1655"/>
        <a:ext cx="2540391" cy="1524234"/>
      </dsp:txXfrm>
    </dsp:sp>
    <dsp:sp modelId="{66CE52CF-A547-48EE-AAFA-1EC0D770EC71}">
      <dsp:nvSpPr>
        <dsp:cNvPr id="0" name=""/>
        <dsp:cNvSpPr/>
      </dsp:nvSpPr>
      <dsp:spPr>
        <a:xfrm>
          <a:off x="1215217" y="1779929"/>
          <a:ext cx="2540391" cy="1524234"/>
        </a:xfrm>
        <a:prstGeom prst="rect">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Correlations, like volatilities, vary across time.</a:t>
          </a:r>
        </a:p>
      </dsp:txBody>
      <dsp:txXfrm>
        <a:off x="1215217" y="1779929"/>
        <a:ext cx="2540391" cy="1524234"/>
      </dsp:txXfrm>
    </dsp:sp>
    <dsp:sp modelId="{76E3126F-175D-487C-980A-8FBEFCECE04F}">
      <dsp:nvSpPr>
        <dsp:cNvPr id="0" name=""/>
        <dsp:cNvSpPr/>
      </dsp:nvSpPr>
      <dsp:spPr>
        <a:xfrm>
          <a:off x="4009647" y="1779929"/>
          <a:ext cx="2540391" cy="1524234"/>
        </a:xfrm>
        <a:prstGeom prst="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Extreme returns on one market invariably relate to extreme returns in other markets.</a:t>
          </a:r>
        </a:p>
      </dsp:txBody>
      <dsp:txXfrm>
        <a:off x="4009647" y="1779929"/>
        <a:ext cx="2540391" cy="1524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5A17A-3E70-421B-B8BB-F60DB3AECA1D}">
      <dsp:nvSpPr>
        <dsp:cNvPr id="0" name=""/>
        <dsp:cNvSpPr/>
      </dsp:nvSpPr>
      <dsp:spPr>
        <a:xfrm>
          <a:off x="1907286" y="101"/>
          <a:ext cx="2464174" cy="2029179"/>
        </a:xfrm>
        <a:prstGeom prst="downArrow">
          <a:avLst>
            <a:gd name="adj1" fmla="val 50000"/>
            <a:gd name="adj2" fmla="val 35000"/>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Convert a time series object to a nice, and very tidy at first, data frame.</a:t>
          </a:r>
        </a:p>
      </dsp:txBody>
      <dsp:txXfrm>
        <a:off x="2523330" y="101"/>
        <a:ext cx="1232087" cy="1674073"/>
      </dsp:txXfrm>
    </dsp:sp>
    <dsp:sp modelId="{08BADD88-A0BB-4983-88A2-7551649D56C9}">
      <dsp:nvSpPr>
        <dsp:cNvPr id="0" name=""/>
        <dsp:cNvSpPr/>
      </dsp:nvSpPr>
      <dsp:spPr>
        <a:xfrm rot="5400000">
          <a:off x="3443382" y="1528913"/>
          <a:ext cx="2029179" cy="2029179"/>
        </a:xfrm>
        <a:prstGeom prst="downArrow">
          <a:avLst>
            <a:gd name="adj1" fmla="val 50000"/>
            <a:gd name="adj2" fmla="val 35000"/>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Monthly time series of correlations and volatilities from daily series.</a:t>
          </a:r>
        </a:p>
      </dsp:txBody>
      <dsp:txXfrm rot="-5400000">
        <a:off x="3798488" y="2036208"/>
        <a:ext cx="1674073" cy="1014589"/>
      </dsp:txXfrm>
    </dsp:sp>
    <dsp:sp modelId="{E0C66410-54B2-449D-9189-683D9D17331E}">
      <dsp:nvSpPr>
        <dsp:cNvPr id="0" name=""/>
        <dsp:cNvSpPr/>
      </dsp:nvSpPr>
      <dsp:spPr>
        <a:xfrm rot="10800000">
          <a:off x="1952181" y="3057805"/>
          <a:ext cx="2429799" cy="2029179"/>
        </a:xfrm>
        <a:prstGeom prst="downArrow">
          <a:avLst>
            <a:gd name="adj1" fmla="val 50000"/>
            <a:gd name="adj2" fmla="val 35000"/>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Entangled markets as an endo-</a:t>
          </a:r>
          <a:r>
            <a:rPr lang="en-US" sz="1400" kern="1200" dirty="0" err="1"/>
            <a:t>genous</a:t>
          </a:r>
          <a:r>
            <a:rPr lang="en-US" sz="1400" kern="1200" dirty="0"/>
            <a:t> system of risk.</a:t>
          </a:r>
        </a:p>
      </dsp:txBody>
      <dsp:txXfrm rot="10800000">
        <a:off x="2559631" y="3412911"/>
        <a:ext cx="1214899" cy="1674073"/>
      </dsp:txXfrm>
    </dsp:sp>
    <dsp:sp modelId="{379307FD-2C56-4022-A74B-D305AECA6834}">
      <dsp:nvSpPr>
        <dsp:cNvPr id="0" name=""/>
        <dsp:cNvSpPr/>
      </dsp:nvSpPr>
      <dsp:spPr>
        <a:xfrm rot="16200000">
          <a:off x="-144665" y="1528913"/>
          <a:ext cx="3090033" cy="2029179"/>
        </a:xfrm>
        <a:prstGeom prst="downArrow">
          <a:avLst>
            <a:gd name="adj1" fmla="val 50000"/>
            <a:gd name="adj2" fmla="val 35000"/>
          </a:avLst>
        </a:prstGeom>
        <a:solidFill>
          <a:schemeClr val="accent4">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Impact of one market’s volatility on another through correlational entanglements between markets.</a:t>
          </a:r>
        </a:p>
      </dsp:txBody>
      <dsp:txXfrm rot="5400000">
        <a:off x="385762" y="1770994"/>
        <a:ext cx="1674073" cy="1545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A7130-7F5B-49C9-8B41-E921ECF77FE8}">
      <dsp:nvSpPr>
        <dsp:cNvPr id="0" name=""/>
        <dsp:cNvSpPr/>
      </dsp:nvSpPr>
      <dsp:spPr>
        <a:xfrm>
          <a:off x="0" y="0"/>
          <a:ext cx="4443413" cy="1617205"/>
        </a:xfrm>
        <a:prstGeom prst="roundRect">
          <a:avLst/>
        </a:prstGeom>
        <a:solidFill>
          <a:srgbClr val="C00000"/>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For the renewables sector we select </a:t>
          </a:r>
          <a:r>
            <a:rPr lang="en-US" sz="14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exchange traded funds (ETF)</a:t>
          </a:r>
          <a:r>
            <a:rPr lang="en-US" sz="1400" kern="1200" dirty="0">
              <a:solidFill>
                <a:schemeClr val="tx1"/>
              </a:solidFill>
            </a:rPr>
            <a:t> from the global renewables sector</a:t>
          </a:r>
        </a:p>
        <a:p>
          <a:pPr marL="0" lvl="0" indent="0" algn="ctr" defTabSz="622300">
            <a:lnSpc>
              <a:spcPct val="90000"/>
            </a:lnSpc>
            <a:spcBef>
              <a:spcPct val="0"/>
            </a:spcBef>
            <a:spcAft>
              <a:spcPct val="35000"/>
            </a:spcAft>
            <a:buNone/>
          </a:pPr>
          <a:r>
            <a:rPr lang="en-US" sz="1400" kern="1200" dirty="0">
              <a:solidFill>
                <a:schemeClr val="tx1"/>
              </a:solidFill>
            </a:rPr>
            <a:t>TAN for solar</a:t>
          </a:r>
        </a:p>
        <a:p>
          <a:pPr marL="0" lvl="0" indent="0" algn="ctr" defTabSz="622300">
            <a:lnSpc>
              <a:spcPct val="90000"/>
            </a:lnSpc>
            <a:spcBef>
              <a:spcPct val="0"/>
            </a:spcBef>
            <a:spcAft>
              <a:spcPct val="35000"/>
            </a:spcAft>
            <a:buNone/>
          </a:pPr>
          <a:r>
            <a:rPr lang="en-US" sz="1400" kern="1200" dirty="0">
              <a:solidFill>
                <a:schemeClr val="tx1"/>
              </a:solidFill>
            </a:rPr>
            <a:t>ICLN for clean technologies</a:t>
          </a:r>
        </a:p>
        <a:p>
          <a:pPr marL="0" lvl="0" indent="0" algn="ctr" defTabSz="622300">
            <a:lnSpc>
              <a:spcPct val="90000"/>
            </a:lnSpc>
            <a:spcBef>
              <a:spcPct val="0"/>
            </a:spcBef>
            <a:spcAft>
              <a:spcPct val="35000"/>
            </a:spcAft>
            <a:buNone/>
          </a:pPr>
          <a:r>
            <a:rPr lang="en-US" sz="1400" kern="1200" dirty="0">
              <a:solidFill>
                <a:schemeClr val="tx1"/>
              </a:solidFill>
            </a:rPr>
            <a:t>PBW for wind</a:t>
          </a:r>
        </a:p>
      </dsp:txBody>
      <dsp:txXfrm>
        <a:off x="78945" y="78945"/>
        <a:ext cx="4285523" cy="1459315"/>
      </dsp:txXfrm>
    </dsp:sp>
    <dsp:sp modelId="{3381EEA4-27D1-46EF-A3D1-42FC180F7DCC}">
      <dsp:nvSpPr>
        <dsp:cNvPr id="0" name=""/>
        <dsp:cNvSpPr/>
      </dsp:nvSpPr>
      <dsp:spPr>
        <a:xfrm>
          <a:off x="0" y="1618159"/>
          <a:ext cx="4443413" cy="8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078"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1618159"/>
        <a:ext cx="4443413" cy="81748"/>
      </dsp:txXfrm>
    </dsp:sp>
    <dsp:sp modelId="{C72F3DCF-8BF1-4D15-9956-C8C2BFA897B6}">
      <dsp:nvSpPr>
        <dsp:cNvPr id="0" name=""/>
        <dsp:cNvSpPr/>
      </dsp:nvSpPr>
      <dsp:spPr>
        <a:xfrm>
          <a:off x="0" y="1647137"/>
          <a:ext cx="4443413" cy="1617205"/>
        </a:xfrm>
        <a:prstGeom prst="roundRect">
          <a:avLst/>
        </a:prstGeom>
        <a:solidFill>
          <a:schemeClr val="accent5">
            <a:lumMod val="75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These funds act as indices to effectively summarize the inputs, process, management, decisions, and outputs of various aspects of the renewables sector. Examining and analyzing these series will go a long way to helping the CFO understand the riskiness of these markets.</a:t>
          </a:r>
        </a:p>
      </dsp:txBody>
      <dsp:txXfrm>
        <a:off x="78945" y="1726082"/>
        <a:ext cx="4285523" cy="1459315"/>
      </dsp:txXfrm>
    </dsp:sp>
    <dsp:sp modelId="{A612C989-03BF-4C20-96C5-BA2FDC558910}">
      <dsp:nvSpPr>
        <dsp:cNvPr id="0" name=""/>
        <dsp:cNvSpPr/>
      </dsp:nvSpPr>
      <dsp:spPr>
        <a:xfrm>
          <a:off x="0" y="3331331"/>
          <a:ext cx="4443413" cy="1617205"/>
        </a:xfrm>
        <a:prstGeom prst="roundRect">
          <a:avLst/>
        </a:prstGeom>
        <a:solidFill>
          <a:schemeClr val="accent5">
            <a:lumMod val="50000"/>
          </a:schemeClr>
        </a:soli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Our objective is to review the historical record for volatility and relationships among three </a:t>
          </a:r>
          <a:r>
            <a:rPr lang="en-US" sz="1400" kern="1200" dirty="0" err="1"/>
            <a:t>repesentative</a:t>
          </a:r>
          <a:r>
            <a:rPr lang="en-US" sz="1400" kern="1200" dirty="0"/>
            <a:t> markets. We load historical data on the market value of three ETFs, transform prices into returns, and then further transform the returns into within-month correlations and standard deviations.</a:t>
          </a:r>
        </a:p>
      </dsp:txBody>
      <dsp:txXfrm>
        <a:off x="78945" y="3410276"/>
        <a:ext cx="4285523" cy="14593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72A83-66ED-4C37-B6D7-55A51FC63FF4}">
      <dsp:nvSpPr>
        <dsp:cNvPr id="0" name=""/>
        <dsp:cNvSpPr/>
      </dsp:nvSpPr>
      <dsp:spPr>
        <a:xfrm>
          <a:off x="947" y="420938"/>
          <a:ext cx="3327154" cy="21127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BC2006-9B07-4712-A1C4-7346A1414F4C}">
      <dsp:nvSpPr>
        <dsp:cNvPr id="0" name=""/>
        <dsp:cNvSpPr/>
      </dsp:nvSpPr>
      <dsp:spPr>
        <a:xfrm>
          <a:off x="370631" y="772138"/>
          <a:ext cx="3327154" cy="211274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Priors are proper to the generation of the dependent variable. They can also take on positive or negative signs.</a:t>
          </a:r>
        </a:p>
      </dsp:txBody>
      <dsp:txXfrm>
        <a:off x="432511" y="834018"/>
        <a:ext cx="3203394" cy="1988983"/>
      </dsp:txXfrm>
    </dsp:sp>
    <dsp:sp modelId="{0CA8BEF4-EDE7-467E-856A-48A784F6DF8E}">
      <dsp:nvSpPr>
        <dsp:cNvPr id="0" name=""/>
        <dsp:cNvSpPr/>
      </dsp:nvSpPr>
      <dsp:spPr>
        <a:xfrm>
          <a:off x="4067469" y="420938"/>
          <a:ext cx="3327154" cy="21127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9EC9A-7451-4843-84CB-AC4BA1220977}">
      <dsp:nvSpPr>
        <dsp:cNvPr id="0" name=""/>
        <dsp:cNvSpPr/>
      </dsp:nvSpPr>
      <dsp:spPr>
        <a:xfrm>
          <a:off x="4437153" y="772138"/>
          <a:ext cx="3327154" cy="211274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Spillover is much in evidence here through size of impact and direction.</a:t>
          </a:r>
        </a:p>
      </dsp:txBody>
      <dsp:txXfrm>
        <a:off x="4499033" y="834018"/>
        <a:ext cx="3203394" cy="19889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8BCC2-DD6C-4A78-8B3B-626E9DB3CBB0}">
      <dsp:nvSpPr>
        <dsp:cNvPr id="0" name=""/>
        <dsp:cNvSpPr/>
      </dsp:nvSpPr>
      <dsp:spPr>
        <a:xfrm>
          <a:off x="0" y="708838"/>
          <a:ext cx="4443413" cy="1432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8D161-7431-450F-8DF0-D33D5A7A23E4}">
      <dsp:nvSpPr>
        <dsp:cNvPr id="0" name=""/>
        <dsp:cNvSpPr/>
      </dsp:nvSpPr>
      <dsp:spPr>
        <a:xfrm>
          <a:off x="433223" y="1031070"/>
          <a:ext cx="787678" cy="787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7DD704-5A16-46A1-BA05-5168E1007D8D}">
      <dsp:nvSpPr>
        <dsp:cNvPr id="0" name=""/>
        <dsp:cNvSpPr/>
      </dsp:nvSpPr>
      <dsp:spPr>
        <a:xfrm>
          <a:off x="1654125" y="708838"/>
          <a:ext cx="2789287" cy="143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8" tIns="151568" rIns="151568" bIns="151568" numCol="1" spcCol="1270" anchor="ctr" anchorCtr="0">
          <a:noAutofit/>
        </a:bodyPr>
        <a:lstStyle/>
        <a:p>
          <a:pPr marL="0" lvl="0" indent="0" algn="l" defTabSz="622300">
            <a:lnSpc>
              <a:spcPct val="90000"/>
            </a:lnSpc>
            <a:spcBef>
              <a:spcPct val="0"/>
            </a:spcBef>
            <a:spcAft>
              <a:spcPct val="35000"/>
            </a:spcAft>
            <a:buNone/>
          </a:pPr>
          <a:r>
            <a:rPr lang="en-US" sz="1400" kern="1200"/>
            <a:t>Our next step could well be to build volatility clustering, and other thick-tailed outcomes, to derive implied capital requirements through market risk channels. </a:t>
          </a:r>
        </a:p>
      </dsp:txBody>
      <dsp:txXfrm>
        <a:off x="1654125" y="708838"/>
        <a:ext cx="2789287" cy="1432143"/>
      </dsp:txXfrm>
    </dsp:sp>
    <dsp:sp modelId="{16FDDF3C-005C-446F-9BCB-6EE184664736}">
      <dsp:nvSpPr>
        <dsp:cNvPr id="0" name=""/>
        <dsp:cNvSpPr/>
      </dsp:nvSpPr>
      <dsp:spPr>
        <a:xfrm>
          <a:off x="0" y="2488168"/>
          <a:ext cx="4443413" cy="14321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1F2EA-EDCE-4032-B25D-ECCA60BB0847}">
      <dsp:nvSpPr>
        <dsp:cNvPr id="0" name=""/>
        <dsp:cNvSpPr/>
      </dsp:nvSpPr>
      <dsp:spPr>
        <a:xfrm>
          <a:off x="433223" y="2810400"/>
          <a:ext cx="787678" cy="787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503795-4A5A-478F-A735-A0F4CE7D2B77}">
      <dsp:nvSpPr>
        <dsp:cNvPr id="0" name=""/>
        <dsp:cNvSpPr/>
      </dsp:nvSpPr>
      <dsp:spPr>
        <a:xfrm>
          <a:off x="1654125" y="2488168"/>
          <a:ext cx="2789287" cy="1432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68" tIns="151568" rIns="151568" bIns="151568" numCol="1" spcCol="1270" anchor="ctr" anchorCtr="0">
          <a:noAutofit/>
        </a:bodyPr>
        <a:lstStyle/>
        <a:p>
          <a:pPr marL="0" lvl="0" indent="0" algn="l" defTabSz="622300">
            <a:lnSpc>
              <a:spcPct val="90000"/>
            </a:lnSpc>
            <a:spcBef>
              <a:spcPct val="0"/>
            </a:spcBef>
            <a:spcAft>
              <a:spcPct val="35000"/>
            </a:spcAft>
            <a:buNone/>
          </a:pPr>
          <a:r>
            <a:rPr lang="en-US" sz="1400" kern="1200"/>
            <a:t>Such requirements would inform the risk budgeting assignments that might be built into delegations of authority, portfolio limits, even into optimization constraints.</a:t>
          </a:r>
        </a:p>
      </dsp:txBody>
      <dsp:txXfrm>
        <a:off x="1654125" y="2488168"/>
        <a:ext cx="2789287" cy="14321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34037-5649-482B-A729-4F58E3633E69}" type="datetimeFigureOut">
              <a:rPr lang="en-US" smtClean="0"/>
              <a:t>5/24/2022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9DB31-044C-4C4F-84FB-24652A76889F}" type="slidenum">
              <a:rPr lang="en-US" smtClean="0"/>
              <a:t>‹#›</a:t>
            </a:fld>
            <a:endParaRPr lang="en-US"/>
          </a:p>
        </p:txBody>
      </p:sp>
    </p:spTree>
    <p:extLst>
      <p:ext uri="{BB962C8B-B14F-4D97-AF65-F5344CB8AC3E}">
        <p14:creationId xmlns:p14="http://schemas.microsoft.com/office/powerpoint/2010/main" val="193477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9DB31-044C-4C4F-84FB-24652A76889F}" type="slidenum">
              <a:rPr lang="en-US" smtClean="0"/>
              <a:t>12</a:t>
            </a:fld>
            <a:endParaRPr lang="en-US"/>
          </a:p>
        </p:txBody>
      </p:sp>
    </p:spTree>
    <p:extLst>
      <p:ext uri="{BB962C8B-B14F-4D97-AF65-F5344CB8AC3E}">
        <p14:creationId xmlns:p14="http://schemas.microsoft.com/office/powerpoint/2010/main" val="355521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6/4/2022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1644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3064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2105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112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0964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6/4/2022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37185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6/4/2022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27994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6/4/2022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92753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6/4/2022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7099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6/4/2022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4433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6/4/2022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6371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0570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6/4/2022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4255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6/4/2022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8668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6/4/2022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6175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4028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6/4/2022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5949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6/4/2022</a:t>
            </a:r>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5139612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wgfoote/market-risk"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xcelab.net/rm/statistical-rethinking/" TargetMode="External"/><Relationship Id="rId2" Type="http://schemas.openxmlformats.org/officeDocument/2006/relationships/hyperlink" Target="http://gesd.free.fr/kaldor61.pdf" TargetMode="External"/><Relationship Id="rId1" Type="http://schemas.openxmlformats.org/officeDocument/2006/relationships/slideLayout" Target="../slideLayouts/slideLayout2.xml"/><Relationship Id="rId6" Type="http://schemas.openxmlformats.org/officeDocument/2006/relationships/hyperlink" Target="https://books.google.com/books?id=GnnUHasAtUQC" TargetMode="External"/><Relationship Id="rId5" Type="http://schemas.openxmlformats.org/officeDocument/2006/relationships/hyperlink" Target="http://mc-stan.org/" TargetMode="External"/><Relationship Id="rId4" Type="http://schemas.openxmlformats.org/officeDocument/2006/relationships/hyperlink" Target="https://books.google.com/books?id=SfJnBgAAQBAJ"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2027" y="1289888"/>
            <a:ext cx="4391023" cy="4278224"/>
          </a:xfrm>
        </p:spPr>
        <p:txBody>
          <a:bodyPr anchor="ctr">
            <a:normAutofit/>
          </a:bodyPr>
          <a:lstStyle/>
          <a:p>
            <a:pPr marL="0" lvl="0" indent="0" algn="r">
              <a:buNone/>
            </a:pPr>
            <a:r>
              <a:rPr lang="en-US" sz="4700" dirty="0"/>
              <a:t>Volatility and Spillover: </a:t>
            </a:r>
            <a:br>
              <a:rPr lang="en-US" sz="4700" dirty="0"/>
            </a:br>
            <a:r>
              <a:rPr lang="en-US" sz="4700" i="1" dirty="0"/>
              <a:t>Facts of Market Life</a:t>
            </a:r>
          </a:p>
        </p:txBody>
      </p:sp>
      <p:sp>
        <p:nvSpPr>
          <p:cNvPr id="3" name="Subtitle 2"/>
          <p:cNvSpPr>
            <a:spLocks noGrp="1"/>
          </p:cNvSpPr>
          <p:nvPr>
            <p:ph type="subTitle" idx="1"/>
          </p:nvPr>
        </p:nvSpPr>
        <p:spPr>
          <a:xfrm>
            <a:off x="5938665" y="1289889"/>
            <a:ext cx="2242419" cy="4278223"/>
          </a:xfrm>
        </p:spPr>
        <p:txBody>
          <a:bodyPr anchor="ctr">
            <a:normAutofit/>
          </a:bodyPr>
          <a:lstStyle/>
          <a:p>
            <a:pPr marL="0" lvl="0" indent="0" algn="l">
              <a:buNone/>
            </a:pPr>
            <a:br>
              <a:rPr dirty="0"/>
            </a:br>
            <a:r>
              <a:rPr lang="en-US" dirty="0"/>
              <a:t>Bill Foote and Brian </a:t>
            </a:r>
            <a:r>
              <a:rPr lang="en-US" dirty="0" err="1"/>
              <a:t>Wholey</a:t>
            </a:r>
            <a:endParaRPr lang="en-US" dirty="0"/>
          </a:p>
          <a:p>
            <a:pPr marL="0" lvl="0" indent="0" algn="l">
              <a:buNone/>
            </a:pPr>
            <a:r>
              <a:rPr lang="en-US" dirty="0"/>
              <a:t>Manhattan College, </a:t>
            </a:r>
          </a:p>
          <a:p>
            <a:pPr marL="0" lvl="0" indent="0" algn="l">
              <a:buNone/>
            </a:pPr>
            <a:r>
              <a:rPr lang="en-US" dirty="0"/>
              <a:t>The Bronx</a:t>
            </a:r>
            <a:br>
              <a:rPr dirty="0"/>
            </a:br>
            <a:endParaRPr lang="en-US" dirty="0"/>
          </a:p>
        </p:txBody>
      </p:sp>
      <p:cxnSp>
        <p:nvCxnSpPr>
          <p:cNvPr id="13" name="Straight Connector 12">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5858"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B69AC211-7A2D-9BD2-A6B5-C44AED8E6D03}"/>
              </a:ext>
            </a:extLst>
          </p:cNvPr>
          <p:cNvSpPr>
            <a:spLocks noGrp="1"/>
          </p:cNvSpPr>
          <p:nvPr>
            <p:ph type="dt" sz="half" idx="10"/>
          </p:nvPr>
        </p:nvSpPr>
        <p:spPr>
          <a:xfrm>
            <a:off x="6205624" y="6372375"/>
            <a:ext cx="2057400" cy="365125"/>
          </a:xfrm>
        </p:spPr>
        <p:txBody>
          <a:bodyPr>
            <a:normAutofit/>
          </a:bodyPr>
          <a:lstStyle/>
          <a:p>
            <a:pPr>
              <a:spcAft>
                <a:spcPts val="600"/>
              </a:spcAft>
            </a:pPr>
            <a:r>
              <a:rPr lang="en-US" dirty="0"/>
              <a:t>6/4/2022</a:t>
            </a:r>
          </a:p>
        </p:txBody>
      </p:sp>
      <p:sp>
        <p:nvSpPr>
          <p:cNvPr id="6" name="Slide Number Placeholder 5">
            <a:extLst>
              <a:ext uri="{FF2B5EF4-FFF2-40B4-BE49-F238E27FC236}">
                <a16:creationId xmlns:a16="http://schemas.microsoft.com/office/drawing/2014/main" id="{D14D6492-ED29-6330-E755-2D0A50EFB7B7}"/>
              </a:ext>
            </a:extLst>
          </p:cNvPr>
          <p:cNvSpPr>
            <a:spLocks noGrp="1"/>
          </p:cNvSpPr>
          <p:nvPr>
            <p:ph type="sldNum" sz="quarter" idx="12"/>
          </p:nvPr>
        </p:nvSpPr>
        <p:spPr>
          <a:xfrm>
            <a:off x="8332080" y="6372375"/>
            <a:ext cx="565159" cy="365125"/>
          </a:xfrm>
        </p:spPr>
        <p:txBody>
          <a:bodyPr>
            <a:normAutofit/>
          </a:bodyPr>
          <a:lstStyle/>
          <a:p>
            <a:pPr>
              <a:spcAft>
                <a:spcPts val="600"/>
              </a:spcAft>
            </a:pPr>
            <a:fld id="{C5EF2332-01BF-834F-8236-50238282D533}" type="slidenum">
              <a:rPr lang="en-US" smtClean="0"/>
              <a:pPr>
                <a:spcAft>
                  <a:spcPts val="600"/>
                </a:spcAft>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2900"/>
              <a:t>Just three questions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lnSpcReduction="10000"/>
          </a:bodyPr>
          <a:lstStyle/>
          <a:p>
            <a:pPr marL="0" lvl="0" indent="0">
              <a:buNone/>
            </a:pPr>
            <a:r>
              <a:rPr sz="2800" dirty="0"/>
              <a:t>The CFO has three questions for the team:</a:t>
            </a:r>
          </a:p>
          <a:p>
            <a:pPr lvl="1">
              <a:buAutoNum type="arabicPeriod"/>
            </a:pPr>
            <a:r>
              <a:rPr sz="2400" dirty="0"/>
              <a:t>How do we characterize renewables variability?</a:t>
            </a:r>
          </a:p>
          <a:p>
            <a:pPr lvl="1">
              <a:buAutoNum type="arabicPeriod"/>
            </a:pPr>
            <a:r>
              <a:rPr sz="2400" dirty="0"/>
              <a:t>Does one market affect another?</a:t>
            </a:r>
          </a:p>
          <a:p>
            <a:pPr lvl="1">
              <a:buAutoNum type="arabicPeriod"/>
            </a:pPr>
            <a:r>
              <a:rPr sz="2400" dirty="0"/>
              <a:t>What stylized facts of these markets matter to the generation of earnings in this new division?</a:t>
            </a:r>
          </a:p>
        </p:txBody>
      </p:sp>
      <p:sp>
        <p:nvSpPr>
          <p:cNvPr id="4" name="Date Placeholder 3">
            <a:extLst>
              <a:ext uri="{FF2B5EF4-FFF2-40B4-BE49-F238E27FC236}">
                <a16:creationId xmlns:a16="http://schemas.microsoft.com/office/drawing/2014/main" id="{A63C390B-0DE5-BA82-EF47-88CDC30818C7}"/>
              </a:ext>
            </a:extLst>
          </p:cNvPr>
          <p:cNvSpPr>
            <a:spLocks noGrp="1"/>
          </p:cNvSpPr>
          <p:nvPr>
            <p:ph type="dt" sz="half" idx="10"/>
          </p:nvPr>
        </p:nvSpPr>
        <p:spPr>
          <a:xfrm>
            <a:off x="6333214" y="6372379"/>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2ADA44AC-5ED2-CB4B-3D67-5FAB4B365F97}"/>
              </a:ext>
            </a:extLst>
          </p:cNvPr>
          <p:cNvSpPr>
            <a:spLocks noGrp="1"/>
          </p:cNvSpPr>
          <p:nvPr>
            <p:ph type="sldNum" sz="quarter" idx="12"/>
          </p:nvPr>
        </p:nvSpPr>
        <p:spPr>
          <a:xfrm>
            <a:off x="8459671" y="6372379"/>
            <a:ext cx="565159" cy="365125"/>
          </a:xfrm>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124" y="140265"/>
            <a:ext cx="2732362" cy="5603310"/>
          </a:xfrm>
        </p:spPr>
        <p:txBody>
          <a:bodyPr>
            <a:normAutofit/>
          </a:bodyPr>
          <a:lstStyle/>
          <a:p>
            <a:pPr marL="0" lvl="0" indent="0">
              <a:buNone/>
            </a:pPr>
            <a:r>
              <a:rPr dirty="0"/>
              <a:t>Some data is in order</a:t>
            </a:r>
          </a:p>
        </p:txBody>
      </p:sp>
      <p:graphicFrame>
        <p:nvGraphicFramePr>
          <p:cNvPr id="5" name="Content Placeholder 2">
            <a:extLst>
              <a:ext uri="{FF2B5EF4-FFF2-40B4-BE49-F238E27FC236}">
                <a16:creationId xmlns:a16="http://schemas.microsoft.com/office/drawing/2014/main" id="{8ABFD16F-4AAF-C35B-7FBE-283DE75FA4C3}"/>
              </a:ext>
            </a:extLst>
          </p:cNvPr>
          <p:cNvGraphicFramePr>
            <a:graphicFrameLocks noGrp="1"/>
          </p:cNvGraphicFramePr>
          <p:nvPr>
            <p:ph idx="1"/>
            <p:extLst>
              <p:ext uri="{D42A27DB-BD31-4B8C-83A1-F6EECF244321}">
                <p14:modId xmlns:p14="http://schemas.microsoft.com/office/powerpoint/2010/main" val="2924313627"/>
              </p:ext>
            </p:extLst>
          </p:nvPr>
        </p:nvGraphicFramePr>
        <p:xfrm>
          <a:off x="3901866" y="467174"/>
          <a:ext cx="4443413" cy="4949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83192612-892D-F202-EE8A-3C3D6C5A0177}"/>
              </a:ext>
            </a:extLst>
          </p:cNvPr>
          <p:cNvSpPr>
            <a:spLocks noGrp="1"/>
          </p:cNvSpPr>
          <p:nvPr>
            <p:ph type="dt" sz="half" idx="10"/>
          </p:nvPr>
        </p:nvSpPr>
        <p:spPr>
          <a:xfrm>
            <a:off x="6333215" y="6319213"/>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18850B74-DFB9-CDAE-AC79-5EFF0F85B473}"/>
              </a:ext>
            </a:extLst>
          </p:cNvPr>
          <p:cNvSpPr>
            <a:spLocks noGrp="1"/>
          </p:cNvSpPr>
          <p:nvPr>
            <p:ph type="sldNum" sz="quarter" idx="12"/>
          </p:nvPr>
        </p:nvSpPr>
        <p:spPr>
          <a:xfrm>
            <a:off x="8459672" y="6319213"/>
            <a:ext cx="565159" cy="365125"/>
          </a:xfrm>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gn="r">
              <a:buNone/>
            </a:pPr>
            <a:r>
              <a:rPr dirty="0"/>
              <a:t>Getting some data</a:t>
            </a:r>
          </a:p>
        </p:txBody>
      </p:sp>
      <p:sp>
        <p:nvSpPr>
          <p:cNvPr id="3" name="Content Placeholder 2"/>
          <p:cNvSpPr>
            <a:spLocks noGrp="1"/>
          </p:cNvSpPr>
          <p:nvPr>
            <p:ph idx="1"/>
          </p:nvPr>
        </p:nvSpPr>
        <p:spPr>
          <a:xfrm>
            <a:off x="135467" y="541865"/>
            <a:ext cx="7476066" cy="5978951"/>
          </a:xfrm>
        </p:spPr>
        <p:txBody>
          <a:bodyPr>
            <a:normAutofit fontScale="40000" lnSpcReduction="20000"/>
          </a:bodyPr>
          <a:lstStyle/>
          <a:p>
            <a:pPr lvl="0" indent="0">
              <a:buNone/>
            </a:pPr>
            <a:br>
              <a:rPr dirty="0"/>
            </a:br>
            <a:r>
              <a:rPr dirty="0">
                <a:latin typeface="Courier"/>
              </a:rPr>
              <a:t>options(digits = 4, </a:t>
            </a:r>
            <a:r>
              <a:rPr dirty="0" err="1">
                <a:latin typeface="Courier"/>
              </a:rPr>
              <a:t>scipen</a:t>
            </a:r>
            <a:r>
              <a:rPr dirty="0">
                <a:latin typeface="Courier"/>
              </a:rPr>
              <a:t> = 999999)</a:t>
            </a:r>
            <a:br>
              <a:rPr dirty="0"/>
            </a:br>
            <a:r>
              <a:rPr dirty="0">
                <a:latin typeface="Courier"/>
              </a:rPr>
              <a:t>library(ggplot2)</a:t>
            </a:r>
            <a:br>
              <a:rPr dirty="0"/>
            </a:br>
            <a:r>
              <a:rPr dirty="0">
                <a:latin typeface="Courier"/>
              </a:rPr>
              <a:t>library(</a:t>
            </a:r>
            <a:r>
              <a:rPr dirty="0" err="1">
                <a:latin typeface="Courier"/>
              </a:rPr>
              <a:t>GGally</a:t>
            </a:r>
            <a:r>
              <a:rPr dirty="0">
                <a:latin typeface="Courier"/>
              </a:rPr>
              <a:t>)</a:t>
            </a:r>
            <a:br>
              <a:rPr dirty="0"/>
            </a:br>
            <a:r>
              <a:rPr dirty="0">
                <a:latin typeface="Courier"/>
              </a:rPr>
              <a:t>library(</a:t>
            </a:r>
            <a:r>
              <a:rPr dirty="0" err="1">
                <a:latin typeface="Courier"/>
              </a:rPr>
              <a:t>lubridate</a:t>
            </a:r>
            <a:r>
              <a:rPr dirty="0">
                <a:latin typeface="Courier"/>
              </a:rPr>
              <a:t>)</a:t>
            </a:r>
            <a:br>
              <a:rPr dirty="0"/>
            </a:br>
            <a:r>
              <a:rPr dirty="0">
                <a:latin typeface="Courier"/>
              </a:rPr>
              <a:t>library(</a:t>
            </a:r>
            <a:r>
              <a:rPr dirty="0" err="1">
                <a:latin typeface="Courier"/>
              </a:rPr>
              <a:t>dplyr</a:t>
            </a:r>
            <a:r>
              <a:rPr dirty="0">
                <a:latin typeface="Courier"/>
              </a:rPr>
              <a:t>)</a:t>
            </a:r>
            <a:br>
              <a:rPr dirty="0"/>
            </a:br>
            <a:r>
              <a:rPr dirty="0">
                <a:latin typeface="Courier"/>
              </a:rPr>
              <a:t>library(</a:t>
            </a:r>
            <a:r>
              <a:rPr dirty="0" err="1">
                <a:latin typeface="Courier"/>
              </a:rPr>
              <a:t>tidyverse</a:t>
            </a:r>
            <a:r>
              <a:rPr dirty="0">
                <a:latin typeface="Courier"/>
              </a:rPr>
              <a:t>)</a:t>
            </a:r>
            <a:br>
              <a:rPr dirty="0"/>
            </a:br>
            <a:r>
              <a:rPr dirty="0">
                <a:latin typeface="Courier"/>
              </a:rPr>
              <a:t>library(</a:t>
            </a:r>
            <a:r>
              <a:rPr dirty="0" err="1">
                <a:latin typeface="Courier"/>
              </a:rPr>
              <a:t>quantreg</a:t>
            </a:r>
            <a:r>
              <a:rPr dirty="0">
                <a:latin typeface="Courier"/>
              </a:rPr>
              <a:t>)</a:t>
            </a:r>
            <a:br>
              <a:rPr dirty="0"/>
            </a:br>
            <a:r>
              <a:rPr dirty="0">
                <a:latin typeface="Courier"/>
              </a:rPr>
              <a:t>library(forecast)</a:t>
            </a:r>
            <a:br>
              <a:rPr dirty="0"/>
            </a:br>
            <a:r>
              <a:rPr dirty="0">
                <a:latin typeface="Courier"/>
              </a:rPr>
              <a:t>library(</a:t>
            </a:r>
            <a:r>
              <a:rPr dirty="0" err="1">
                <a:latin typeface="Courier"/>
              </a:rPr>
              <a:t>tidyquant</a:t>
            </a:r>
            <a:r>
              <a:rPr dirty="0">
                <a:latin typeface="Courier"/>
              </a:rPr>
              <a:t>)</a:t>
            </a:r>
            <a:br>
              <a:rPr dirty="0"/>
            </a:br>
            <a:r>
              <a:rPr dirty="0">
                <a:latin typeface="Courier"/>
              </a:rPr>
              <a:t>library(</a:t>
            </a:r>
            <a:r>
              <a:rPr dirty="0" err="1">
                <a:latin typeface="Courier"/>
              </a:rPr>
              <a:t>timetk</a:t>
            </a:r>
            <a:r>
              <a:rPr dirty="0">
                <a:latin typeface="Courier"/>
              </a:rPr>
              <a:t>)</a:t>
            </a:r>
            <a:br>
              <a:rPr dirty="0"/>
            </a:br>
            <a:r>
              <a:rPr dirty="0">
                <a:latin typeface="Courier"/>
              </a:rPr>
              <a:t>library(</a:t>
            </a:r>
            <a:r>
              <a:rPr dirty="0" err="1">
                <a:latin typeface="Courier"/>
              </a:rPr>
              <a:t>quantmod</a:t>
            </a:r>
            <a:r>
              <a:rPr dirty="0">
                <a:latin typeface="Courier"/>
              </a:rPr>
              <a:t>)</a:t>
            </a:r>
            <a:br>
              <a:rPr dirty="0"/>
            </a:br>
            <a:r>
              <a:rPr dirty="0">
                <a:latin typeface="Courier"/>
              </a:rPr>
              <a:t>library(</a:t>
            </a:r>
            <a:r>
              <a:rPr dirty="0" err="1">
                <a:latin typeface="Courier"/>
              </a:rPr>
              <a:t>matrixStats</a:t>
            </a:r>
            <a:r>
              <a:rPr dirty="0">
                <a:latin typeface="Courier"/>
              </a:rPr>
              <a:t>)</a:t>
            </a:r>
            <a:br>
              <a:rPr dirty="0"/>
            </a:br>
            <a:r>
              <a:rPr i="1" dirty="0">
                <a:latin typeface="Courier"/>
              </a:rPr>
              <a:t>#</a:t>
            </a:r>
            <a:br>
              <a:rPr dirty="0"/>
            </a:br>
            <a:r>
              <a:rPr dirty="0">
                <a:latin typeface="Courier"/>
              </a:rPr>
              <a:t>symbols &lt;- c("TAN", "ICLN", "PBW") </a:t>
            </a:r>
            <a:r>
              <a:rPr i="1" dirty="0">
                <a:latin typeface="Courier"/>
              </a:rPr>
              <a:t>#c("ENE", "REP", "")</a:t>
            </a:r>
            <a:br>
              <a:rPr dirty="0"/>
            </a:br>
            <a:r>
              <a:rPr dirty="0" err="1">
                <a:latin typeface="Courier"/>
              </a:rPr>
              <a:t>price_tbl</a:t>
            </a:r>
            <a:r>
              <a:rPr dirty="0">
                <a:latin typeface="Courier"/>
              </a:rPr>
              <a:t> &lt;- </a:t>
            </a:r>
            <a:r>
              <a:rPr dirty="0" err="1">
                <a:latin typeface="Courier"/>
              </a:rPr>
              <a:t>tq_get</a:t>
            </a:r>
            <a:r>
              <a:rPr dirty="0">
                <a:latin typeface="Courier"/>
              </a:rPr>
              <a:t>(symbols) %&gt;% </a:t>
            </a:r>
            <a:br>
              <a:rPr dirty="0"/>
            </a:br>
            <a:r>
              <a:rPr dirty="0">
                <a:latin typeface="Courier"/>
              </a:rPr>
              <a:t>  select(date, symbol, price = adjusted)</a:t>
            </a:r>
            <a:br>
              <a:rPr dirty="0"/>
            </a:br>
            <a:r>
              <a:rPr i="1" dirty="0">
                <a:latin typeface="Courier"/>
              </a:rPr>
              <a:t># long format ("TIDY") price </a:t>
            </a:r>
            <a:r>
              <a:rPr i="1" dirty="0" err="1">
                <a:latin typeface="Courier"/>
              </a:rPr>
              <a:t>tibble</a:t>
            </a:r>
            <a:r>
              <a:rPr i="1" dirty="0">
                <a:latin typeface="Courier"/>
              </a:rPr>
              <a:t> for possible other work</a:t>
            </a:r>
            <a:br>
              <a:rPr dirty="0"/>
            </a:br>
            <a:r>
              <a:rPr dirty="0" err="1">
                <a:latin typeface="Courier"/>
              </a:rPr>
              <a:t>return_tbl</a:t>
            </a:r>
            <a:r>
              <a:rPr dirty="0">
                <a:latin typeface="Courier"/>
              </a:rPr>
              <a:t> &lt;- </a:t>
            </a:r>
            <a:r>
              <a:rPr dirty="0" err="1">
                <a:latin typeface="Courier"/>
              </a:rPr>
              <a:t>price_tbl</a:t>
            </a:r>
            <a:r>
              <a:rPr dirty="0">
                <a:latin typeface="Courier"/>
              </a:rPr>
              <a:t> %&gt;% </a:t>
            </a:r>
            <a:br>
              <a:rPr dirty="0"/>
            </a:br>
            <a:r>
              <a:rPr dirty="0">
                <a:latin typeface="Courier"/>
              </a:rPr>
              <a:t>  </a:t>
            </a:r>
            <a:r>
              <a:rPr dirty="0" err="1">
                <a:latin typeface="Courier"/>
              </a:rPr>
              <a:t>group_by</a:t>
            </a:r>
            <a:r>
              <a:rPr dirty="0">
                <a:latin typeface="Courier"/>
              </a:rPr>
              <a:t>(symbol) %&gt;% </a:t>
            </a:r>
            <a:br>
              <a:rPr dirty="0"/>
            </a:br>
            <a:r>
              <a:rPr dirty="0">
                <a:latin typeface="Courier"/>
              </a:rPr>
              <a:t>  </a:t>
            </a:r>
            <a:r>
              <a:rPr dirty="0" err="1">
                <a:latin typeface="Courier"/>
              </a:rPr>
              <a:t>tq_transmute</a:t>
            </a:r>
            <a:r>
              <a:rPr dirty="0">
                <a:latin typeface="Courier"/>
              </a:rPr>
              <a:t>(</a:t>
            </a:r>
            <a:r>
              <a:rPr dirty="0" err="1">
                <a:latin typeface="Courier"/>
              </a:rPr>
              <a:t>mutate_fun</a:t>
            </a:r>
            <a:r>
              <a:rPr dirty="0">
                <a:latin typeface="Courier"/>
              </a:rPr>
              <a:t> = </a:t>
            </a:r>
            <a:r>
              <a:rPr dirty="0" err="1">
                <a:latin typeface="Courier"/>
              </a:rPr>
              <a:t>periodReturn</a:t>
            </a:r>
            <a:r>
              <a:rPr dirty="0">
                <a:latin typeface="Courier"/>
              </a:rPr>
              <a:t>, period = "daily", type = "log", </a:t>
            </a:r>
            <a:r>
              <a:rPr dirty="0" err="1">
                <a:latin typeface="Courier"/>
              </a:rPr>
              <a:t>col_rename</a:t>
            </a:r>
            <a:r>
              <a:rPr dirty="0">
                <a:latin typeface="Courier"/>
              </a:rPr>
              <a:t> = "</a:t>
            </a:r>
            <a:r>
              <a:rPr dirty="0" err="1">
                <a:latin typeface="Courier"/>
              </a:rPr>
              <a:t>daily_return</a:t>
            </a:r>
            <a:r>
              <a:rPr dirty="0">
                <a:latin typeface="Courier"/>
              </a:rPr>
              <a:t>") %&gt;%</a:t>
            </a:r>
            <a:br>
              <a:rPr dirty="0"/>
            </a:br>
            <a:r>
              <a:rPr dirty="0">
                <a:latin typeface="Courier"/>
              </a:rPr>
              <a:t>  mutate(</a:t>
            </a:r>
            <a:r>
              <a:rPr dirty="0" err="1">
                <a:latin typeface="Courier"/>
              </a:rPr>
              <a:t>abs_return</a:t>
            </a:r>
            <a:r>
              <a:rPr dirty="0">
                <a:latin typeface="Courier"/>
              </a:rPr>
              <a:t> = abs(</a:t>
            </a:r>
            <a:r>
              <a:rPr dirty="0" err="1">
                <a:latin typeface="Courier"/>
              </a:rPr>
              <a:t>daily_return</a:t>
            </a:r>
            <a:r>
              <a:rPr dirty="0">
                <a:latin typeface="Courier"/>
              </a:rPr>
              <a:t>))</a:t>
            </a:r>
            <a:br>
              <a:rPr dirty="0"/>
            </a:br>
            <a:r>
              <a:rPr i="1" dirty="0">
                <a:latin typeface="Courier"/>
              </a:rPr>
              <a:t>#str(return_tbl)</a:t>
            </a:r>
            <a:br>
              <a:rPr dirty="0"/>
            </a:br>
            <a:r>
              <a:rPr dirty="0">
                <a:latin typeface="Courier"/>
              </a:rPr>
              <a:t>r_2 &lt;- </a:t>
            </a:r>
            <a:r>
              <a:rPr dirty="0" err="1">
                <a:latin typeface="Courier"/>
              </a:rPr>
              <a:t>return_tbl</a:t>
            </a:r>
            <a:r>
              <a:rPr dirty="0">
                <a:latin typeface="Courier"/>
              </a:rPr>
              <a:t> %&gt;% </a:t>
            </a:r>
            <a:br>
              <a:rPr dirty="0"/>
            </a:br>
            <a:r>
              <a:rPr dirty="0">
                <a:latin typeface="Courier"/>
              </a:rPr>
              <a:t>  select(symbol, date, </a:t>
            </a:r>
            <a:r>
              <a:rPr dirty="0" err="1">
                <a:latin typeface="Courier"/>
              </a:rPr>
              <a:t>daily_return</a:t>
            </a:r>
            <a:r>
              <a:rPr dirty="0">
                <a:latin typeface="Courier"/>
              </a:rPr>
              <a:t>) %&gt;% spread(symbol, </a:t>
            </a:r>
            <a:r>
              <a:rPr dirty="0" err="1">
                <a:latin typeface="Courier"/>
              </a:rPr>
              <a:t>daily_return</a:t>
            </a:r>
            <a:r>
              <a:rPr dirty="0">
                <a:latin typeface="Courier"/>
              </a:rPr>
              <a:t>)</a:t>
            </a:r>
            <a:br>
              <a:rPr dirty="0"/>
            </a:br>
            <a:r>
              <a:rPr dirty="0">
                <a:latin typeface="Courier"/>
              </a:rPr>
              <a:t>r_2 &lt;- </a:t>
            </a:r>
            <a:r>
              <a:rPr dirty="0" err="1">
                <a:latin typeface="Courier"/>
              </a:rPr>
              <a:t>xts</a:t>
            </a:r>
            <a:r>
              <a:rPr dirty="0">
                <a:latin typeface="Courier"/>
              </a:rPr>
              <a:t>(r_2, r_2$date)[-1, ]</a:t>
            </a:r>
            <a:br>
              <a:rPr dirty="0"/>
            </a:br>
            <a:r>
              <a:rPr dirty="0" err="1">
                <a:latin typeface="Courier"/>
              </a:rPr>
              <a:t>storage.mode</a:t>
            </a:r>
            <a:r>
              <a:rPr dirty="0">
                <a:latin typeface="Courier"/>
              </a:rPr>
              <a:t>(r_2) &lt;- "numeric"</a:t>
            </a:r>
            <a:br>
              <a:rPr dirty="0"/>
            </a:br>
            <a:r>
              <a:rPr dirty="0">
                <a:latin typeface="Courier"/>
              </a:rPr>
              <a:t>r_2 &lt;- r_2[, -1]</a:t>
            </a:r>
            <a:br>
              <a:rPr dirty="0"/>
            </a:br>
            <a:r>
              <a:rPr dirty="0" err="1">
                <a:latin typeface="Courier"/>
              </a:rPr>
              <a:t>r_corr</a:t>
            </a:r>
            <a:r>
              <a:rPr dirty="0">
                <a:latin typeface="Courier"/>
              </a:rPr>
              <a:t> &lt;- </a:t>
            </a:r>
            <a:r>
              <a:rPr dirty="0" err="1">
                <a:latin typeface="Courier"/>
              </a:rPr>
              <a:t>apply.monthly</a:t>
            </a:r>
            <a:r>
              <a:rPr dirty="0">
                <a:latin typeface="Courier"/>
              </a:rPr>
              <a:t>(r_2, FUN = </a:t>
            </a:r>
            <a:r>
              <a:rPr dirty="0" err="1">
                <a:latin typeface="Courier"/>
              </a:rPr>
              <a:t>cor</a:t>
            </a:r>
            <a:r>
              <a:rPr dirty="0">
                <a:latin typeface="Courier"/>
              </a:rPr>
              <a:t>)[,c(2, 3, 6)]</a:t>
            </a:r>
            <a:br>
              <a:rPr dirty="0"/>
            </a:br>
            <a:r>
              <a:rPr dirty="0" err="1">
                <a:latin typeface="Courier"/>
              </a:rPr>
              <a:t>colnames</a:t>
            </a:r>
            <a:r>
              <a:rPr dirty="0">
                <a:latin typeface="Courier"/>
              </a:rPr>
              <a:t>(</a:t>
            </a:r>
            <a:r>
              <a:rPr dirty="0" err="1">
                <a:latin typeface="Courier"/>
              </a:rPr>
              <a:t>r_corr</a:t>
            </a:r>
            <a:r>
              <a:rPr dirty="0">
                <a:latin typeface="Courier"/>
              </a:rPr>
              <a:t>) &lt;- c("TAN_ICLN", "TAN_PBW", "ICLN_PBW")</a:t>
            </a:r>
            <a:br>
              <a:rPr dirty="0"/>
            </a:br>
            <a:r>
              <a:rPr dirty="0" err="1">
                <a:latin typeface="Courier"/>
              </a:rPr>
              <a:t>r_vols</a:t>
            </a:r>
            <a:r>
              <a:rPr dirty="0">
                <a:latin typeface="Courier"/>
              </a:rPr>
              <a:t> &lt;- </a:t>
            </a:r>
            <a:r>
              <a:rPr dirty="0" err="1">
                <a:latin typeface="Courier"/>
              </a:rPr>
              <a:t>apply.monthly</a:t>
            </a:r>
            <a:r>
              <a:rPr dirty="0">
                <a:latin typeface="Courier"/>
              </a:rPr>
              <a:t>(r_2, FUN = </a:t>
            </a:r>
            <a:r>
              <a:rPr dirty="0" err="1">
                <a:latin typeface="Courier"/>
              </a:rPr>
              <a:t>colSds</a:t>
            </a:r>
            <a:r>
              <a:rPr dirty="0">
                <a:latin typeface="Courier"/>
              </a:rPr>
              <a:t>)</a:t>
            </a:r>
            <a:br>
              <a:rPr dirty="0"/>
            </a:br>
            <a:r>
              <a:rPr i="1" dirty="0">
                <a:latin typeface="Courier"/>
              </a:rPr>
              <a:t># </a:t>
            </a:r>
            <a:br>
              <a:rPr dirty="0"/>
            </a:br>
            <a:r>
              <a:rPr dirty="0" err="1">
                <a:latin typeface="Courier"/>
              </a:rPr>
              <a:t>corr_tbl</a:t>
            </a:r>
            <a:r>
              <a:rPr dirty="0">
                <a:latin typeface="Courier"/>
              </a:rPr>
              <a:t> &lt;- </a:t>
            </a:r>
            <a:r>
              <a:rPr dirty="0" err="1">
                <a:latin typeface="Courier"/>
              </a:rPr>
              <a:t>r_corr</a:t>
            </a:r>
            <a:r>
              <a:rPr dirty="0">
                <a:latin typeface="Courier"/>
              </a:rPr>
              <a:t> %&gt;% </a:t>
            </a:r>
            <a:br>
              <a:rPr dirty="0"/>
            </a:br>
            <a:r>
              <a:rPr dirty="0">
                <a:latin typeface="Courier"/>
              </a:rPr>
              <a:t>  </a:t>
            </a:r>
            <a:r>
              <a:rPr dirty="0" err="1">
                <a:latin typeface="Courier"/>
              </a:rPr>
              <a:t>as_tibble</a:t>
            </a:r>
            <a:r>
              <a:rPr dirty="0">
                <a:latin typeface="Courier"/>
              </a:rPr>
              <a:t>() %&gt;% </a:t>
            </a:r>
            <a:br>
              <a:rPr dirty="0"/>
            </a:br>
            <a:r>
              <a:rPr dirty="0">
                <a:latin typeface="Courier"/>
              </a:rPr>
              <a:t>  mutate(date = index(</a:t>
            </a:r>
            <a:r>
              <a:rPr dirty="0" err="1">
                <a:latin typeface="Courier"/>
              </a:rPr>
              <a:t>r_corr</a:t>
            </a:r>
            <a:r>
              <a:rPr dirty="0">
                <a:latin typeface="Courier"/>
              </a:rPr>
              <a:t>)) %&gt;% </a:t>
            </a:r>
            <a:br>
              <a:rPr dirty="0"/>
            </a:br>
            <a:r>
              <a:rPr dirty="0">
                <a:latin typeface="Courier"/>
              </a:rPr>
              <a:t>  gather(key = assets, value = </a:t>
            </a:r>
            <a:r>
              <a:rPr dirty="0" err="1">
                <a:latin typeface="Courier"/>
              </a:rPr>
              <a:t>corr</a:t>
            </a:r>
            <a:r>
              <a:rPr dirty="0">
                <a:latin typeface="Courier"/>
              </a:rPr>
              <a:t>, -date)</a:t>
            </a:r>
            <a:br>
              <a:rPr dirty="0"/>
            </a:br>
            <a:br>
              <a:rPr dirty="0"/>
            </a:br>
            <a:r>
              <a:rPr dirty="0" err="1">
                <a:latin typeface="Courier"/>
              </a:rPr>
              <a:t>vols_tbl</a:t>
            </a:r>
            <a:r>
              <a:rPr dirty="0">
                <a:latin typeface="Courier"/>
              </a:rPr>
              <a:t> &lt;- </a:t>
            </a:r>
            <a:r>
              <a:rPr dirty="0" err="1">
                <a:latin typeface="Courier"/>
              </a:rPr>
              <a:t>r_vols</a:t>
            </a:r>
            <a:r>
              <a:rPr dirty="0">
                <a:latin typeface="Courier"/>
              </a:rPr>
              <a:t> %&gt;% </a:t>
            </a:r>
            <a:br>
              <a:rPr dirty="0"/>
            </a:br>
            <a:r>
              <a:rPr dirty="0">
                <a:latin typeface="Courier"/>
              </a:rPr>
              <a:t>  </a:t>
            </a:r>
            <a:r>
              <a:rPr dirty="0" err="1">
                <a:latin typeface="Courier"/>
              </a:rPr>
              <a:t>as_tibble</a:t>
            </a:r>
            <a:r>
              <a:rPr dirty="0">
                <a:latin typeface="Courier"/>
              </a:rPr>
              <a:t>() %&gt;% </a:t>
            </a:r>
            <a:br>
              <a:rPr dirty="0"/>
            </a:br>
            <a:r>
              <a:rPr dirty="0">
                <a:latin typeface="Courier"/>
              </a:rPr>
              <a:t>  mutate(date = index(</a:t>
            </a:r>
            <a:r>
              <a:rPr dirty="0" err="1">
                <a:latin typeface="Courier"/>
              </a:rPr>
              <a:t>r_vols</a:t>
            </a:r>
            <a:r>
              <a:rPr dirty="0">
                <a:latin typeface="Courier"/>
              </a:rPr>
              <a:t>)) %&gt;% </a:t>
            </a:r>
            <a:br>
              <a:rPr dirty="0"/>
            </a:br>
            <a:r>
              <a:rPr dirty="0">
                <a:latin typeface="Courier"/>
              </a:rPr>
              <a:t>  gather(key = assets, value = vols, -date) </a:t>
            </a:r>
            <a:br>
              <a:rPr dirty="0"/>
            </a:br>
            <a:r>
              <a:rPr i="1" dirty="0">
                <a:latin typeface="Courier"/>
              </a:rPr>
              <a:t>#</a:t>
            </a:r>
            <a:br>
              <a:rPr dirty="0"/>
            </a:br>
            <a:r>
              <a:rPr dirty="0" err="1">
                <a:latin typeface="Courier"/>
              </a:rPr>
              <a:t>corr_vols</a:t>
            </a:r>
            <a:r>
              <a:rPr dirty="0">
                <a:latin typeface="Courier"/>
              </a:rPr>
              <a:t> &lt;- merge(</a:t>
            </a:r>
            <a:r>
              <a:rPr dirty="0" err="1">
                <a:latin typeface="Courier"/>
              </a:rPr>
              <a:t>r_corr</a:t>
            </a:r>
            <a:r>
              <a:rPr dirty="0">
                <a:latin typeface="Courier"/>
              </a:rPr>
              <a:t>, </a:t>
            </a:r>
            <a:r>
              <a:rPr dirty="0" err="1">
                <a:latin typeface="Courier"/>
              </a:rPr>
              <a:t>r_vols</a:t>
            </a:r>
            <a:r>
              <a:rPr dirty="0">
                <a:latin typeface="Courier"/>
              </a:rPr>
              <a:t>)</a:t>
            </a:r>
            <a:br>
              <a:rPr dirty="0"/>
            </a:br>
            <a:r>
              <a:rPr dirty="0" err="1">
                <a:latin typeface="Courier"/>
              </a:rPr>
              <a:t>corr_vols_tbl</a:t>
            </a:r>
            <a:r>
              <a:rPr dirty="0">
                <a:latin typeface="Courier"/>
              </a:rPr>
              <a:t> &lt;- </a:t>
            </a:r>
            <a:r>
              <a:rPr dirty="0" err="1">
                <a:latin typeface="Courier"/>
              </a:rPr>
              <a:t>corr_vols</a:t>
            </a:r>
            <a:r>
              <a:rPr dirty="0">
                <a:latin typeface="Courier"/>
              </a:rPr>
              <a:t> %&gt;% </a:t>
            </a:r>
            <a:br>
              <a:rPr dirty="0"/>
            </a:br>
            <a:r>
              <a:rPr dirty="0">
                <a:latin typeface="Courier"/>
              </a:rPr>
              <a:t>  </a:t>
            </a:r>
            <a:r>
              <a:rPr dirty="0" err="1">
                <a:latin typeface="Courier"/>
              </a:rPr>
              <a:t>as_tibble</a:t>
            </a:r>
            <a:r>
              <a:rPr dirty="0">
                <a:latin typeface="Courier"/>
              </a:rPr>
              <a:t>() %&gt;% </a:t>
            </a:r>
            <a:br>
              <a:rPr dirty="0"/>
            </a:br>
            <a:r>
              <a:rPr dirty="0">
                <a:latin typeface="Courier"/>
              </a:rPr>
              <a:t>  mutate(date = index(</a:t>
            </a:r>
            <a:r>
              <a:rPr dirty="0" err="1">
                <a:latin typeface="Courier"/>
              </a:rPr>
              <a:t>corr_vols</a:t>
            </a:r>
            <a:r>
              <a:rPr dirty="0">
                <a:latin typeface="Courier"/>
              </a:rPr>
              <a:t>))</a:t>
            </a:r>
            <a:endParaRPr b="1" dirty="0"/>
          </a:p>
        </p:txBody>
      </p:sp>
      <p:sp>
        <p:nvSpPr>
          <p:cNvPr id="4" name="Date Placeholder 3">
            <a:extLst>
              <a:ext uri="{FF2B5EF4-FFF2-40B4-BE49-F238E27FC236}">
                <a16:creationId xmlns:a16="http://schemas.microsoft.com/office/drawing/2014/main" id="{B7EFD6BE-1EEB-840B-1B55-C2FC1FE997EC}"/>
              </a:ext>
            </a:extLst>
          </p:cNvPr>
          <p:cNvSpPr>
            <a:spLocks noGrp="1"/>
          </p:cNvSpPr>
          <p:nvPr>
            <p:ph type="dt" sz="half" idx="10"/>
          </p:nvPr>
        </p:nvSpPr>
        <p:spPr>
          <a:xfrm>
            <a:off x="6311947" y="6372376"/>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AFFBEB5D-493B-F445-0428-9B02AF851813}"/>
              </a:ext>
            </a:extLst>
          </p:cNvPr>
          <p:cNvSpPr>
            <a:spLocks noGrp="1"/>
          </p:cNvSpPr>
          <p:nvPr>
            <p:ph type="sldNum" sz="quarter" idx="12"/>
          </p:nvPr>
        </p:nvSpPr>
        <p:spPr>
          <a:xfrm>
            <a:off x="8438404" y="6372376"/>
            <a:ext cx="565159" cy="365125"/>
          </a:xfrm>
        </p:spPr>
        <p:txBody>
          <a:bodyPr/>
          <a:lstStyle/>
          <a:p>
            <a:fld id="{C5EF2332-01BF-834F-8236-50238282D53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37F6-81F7-FB02-0A13-330A5CB23A20}"/>
              </a:ext>
            </a:extLst>
          </p:cNvPr>
          <p:cNvSpPr>
            <a:spLocks noGrp="1"/>
          </p:cNvSpPr>
          <p:nvPr>
            <p:ph type="title"/>
          </p:nvPr>
        </p:nvSpPr>
        <p:spPr/>
        <p:txBody>
          <a:bodyPr/>
          <a:lstStyle/>
          <a:p>
            <a:r>
              <a:rPr lang="en-US" dirty="0"/>
              <a:t>Here’s the Corrs</a:t>
            </a:r>
          </a:p>
        </p:txBody>
      </p:sp>
      <p:sp>
        <p:nvSpPr>
          <p:cNvPr id="4" name="Date Placeholder 3">
            <a:extLst>
              <a:ext uri="{FF2B5EF4-FFF2-40B4-BE49-F238E27FC236}">
                <a16:creationId xmlns:a16="http://schemas.microsoft.com/office/drawing/2014/main" id="{0921F585-FBB0-F9ED-202E-DEC6B6E95E4C}"/>
              </a:ext>
            </a:extLst>
          </p:cNvPr>
          <p:cNvSpPr>
            <a:spLocks noGrp="1"/>
          </p:cNvSpPr>
          <p:nvPr>
            <p:ph type="dt" sz="half" idx="10"/>
          </p:nvPr>
        </p:nvSpPr>
        <p:spPr>
          <a:xfrm>
            <a:off x="6343516" y="6373470"/>
            <a:ext cx="2057400" cy="365125"/>
          </a:xfrm>
        </p:spPr>
        <p:txBody>
          <a:bodyPr/>
          <a:lstStyle/>
          <a:p>
            <a:r>
              <a:rPr lang="en-US" dirty="0"/>
              <a:t>6/4/2022</a:t>
            </a:r>
          </a:p>
        </p:txBody>
      </p:sp>
      <p:sp>
        <p:nvSpPr>
          <p:cNvPr id="5" name="Slide Number Placeholder 4">
            <a:extLst>
              <a:ext uri="{FF2B5EF4-FFF2-40B4-BE49-F238E27FC236}">
                <a16:creationId xmlns:a16="http://schemas.microsoft.com/office/drawing/2014/main" id="{E8EB0EA4-448A-5E12-60C8-5AE84C252598}"/>
              </a:ext>
            </a:extLst>
          </p:cNvPr>
          <p:cNvSpPr>
            <a:spLocks noGrp="1"/>
          </p:cNvSpPr>
          <p:nvPr>
            <p:ph type="sldNum" sz="quarter" idx="12"/>
          </p:nvPr>
        </p:nvSpPr>
        <p:spPr>
          <a:xfrm>
            <a:off x="8469973" y="6373470"/>
            <a:ext cx="565159" cy="365125"/>
          </a:xfrm>
        </p:spPr>
        <p:txBody>
          <a:bodyPr/>
          <a:lstStyle/>
          <a:p>
            <a:fld id="{C5EF2332-01BF-834F-8236-50238282D533}" type="slidenum">
              <a:rPr lang="en-US" smtClean="0"/>
              <a:t>13</a:t>
            </a:fld>
            <a:endParaRPr lang="en-US"/>
          </a:p>
        </p:txBody>
      </p:sp>
      <p:sp>
        <p:nvSpPr>
          <p:cNvPr id="12" name="TextBox 11">
            <a:extLst>
              <a:ext uri="{FF2B5EF4-FFF2-40B4-BE49-F238E27FC236}">
                <a16:creationId xmlns:a16="http://schemas.microsoft.com/office/drawing/2014/main" id="{DAE6F2DB-3C7A-C5E9-E0BC-2C3485555B55}"/>
              </a:ext>
            </a:extLst>
          </p:cNvPr>
          <p:cNvSpPr txBox="1"/>
          <p:nvPr/>
        </p:nvSpPr>
        <p:spPr>
          <a:xfrm>
            <a:off x="490194" y="2114089"/>
            <a:ext cx="8418136" cy="3754874"/>
          </a:xfrm>
          <a:prstGeom prst="rect">
            <a:avLst/>
          </a:prstGeom>
          <a:noFill/>
        </p:spPr>
        <p:txBody>
          <a:bodyPr wrap="square">
            <a:spAutoFit/>
          </a:bodyPr>
          <a:lstStyle/>
          <a:p>
            <a:pPr lvl="0" indent="0">
              <a:buNone/>
            </a:pPr>
            <a:r>
              <a:rPr lang="en-US" sz="1400" dirty="0" err="1">
                <a:latin typeface="Courier"/>
              </a:rPr>
              <a:t>corr_tbl</a:t>
            </a:r>
            <a:r>
              <a:rPr lang="en-US" sz="1400" dirty="0">
                <a:latin typeface="Courier"/>
              </a:rPr>
              <a:t> %&gt;% </a:t>
            </a:r>
            <a:r>
              <a:rPr lang="en-US" sz="1400" dirty="0" err="1">
                <a:latin typeface="Courier"/>
              </a:rPr>
              <a:t>group_by</a:t>
            </a:r>
            <a:r>
              <a:rPr lang="en-US" sz="1400" dirty="0">
                <a:latin typeface="Courier"/>
              </a:rPr>
              <a:t>(assets) %&gt;% </a:t>
            </a:r>
            <a:br>
              <a:rPr lang="en-US" sz="1400" dirty="0"/>
            </a:br>
            <a:r>
              <a:rPr lang="en-US" sz="1400" dirty="0">
                <a:latin typeface="Courier"/>
              </a:rPr>
              <a:t>  </a:t>
            </a:r>
            <a:r>
              <a:rPr lang="en-US" sz="1400" dirty="0" err="1">
                <a:latin typeface="Courier"/>
              </a:rPr>
              <a:t>summarise</a:t>
            </a:r>
            <a:r>
              <a:rPr lang="en-US" sz="1400" dirty="0">
                <a:latin typeface="Courier"/>
              </a:rPr>
              <a:t>(mean = mean(</a:t>
            </a:r>
            <a:r>
              <a:rPr lang="en-US" sz="1400" dirty="0" err="1">
                <a:latin typeface="Courier"/>
              </a:rPr>
              <a:t>corr</a:t>
            </a:r>
            <a:r>
              <a:rPr lang="en-US" sz="1400" dirty="0">
                <a:latin typeface="Courier"/>
              </a:rPr>
              <a:t>), </a:t>
            </a:r>
            <a:br>
              <a:rPr lang="en-US" sz="1400" dirty="0"/>
            </a:br>
            <a:r>
              <a:rPr lang="en-US" sz="1400" dirty="0">
                <a:latin typeface="Courier"/>
              </a:rPr>
              <a:t>            </a:t>
            </a:r>
            <a:r>
              <a:rPr lang="en-US" sz="1400" dirty="0" err="1">
                <a:latin typeface="Courier"/>
              </a:rPr>
              <a:t>sd</a:t>
            </a:r>
            <a:r>
              <a:rPr lang="en-US" sz="1400" dirty="0">
                <a:latin typeface="Courier"/>
              </a:rPr>
              <a:t> = </a:t>
            </a:r>
            <a:r>
              <a:rPr lang="en-US" sz="1400" dirty="0" err="1">
                <a:latin typeface="Courier"/>
              </a:rPr>
              <a:t>sd</a:t>
            </a:r>
            <a:r>
              <a:rPr lang="en-US" sz="1400" dirty="0">
                <a:latin typeface="Courier"/>
              </a:rPr>
              <a:t>(</a:t>
            </a:r>
            <a:r>
              <a:rPr lang="en-US" sz="1400" dirty="0" err="1">
                <a:latin typeface="Courier"/>
              </a:rPr>
              <a:t>corr</a:t>
            </a:r>
            <a:r>
              <a:rPr lang="en-US" sz="1400" dirty="0">
                <a:latin typeface="Courier"/>
              </a:rPr>
              <a:t>), skew = skewness(</a:t>
            </a:r>
            <a:r>
              <a:rPr lang="en-US" sz="1400" dirty="0" err="1">
                <a:latin typeface="Courier"/>
              </a:rPr>
              <a:t>corr</a:t>
            </a:r>
            <a:r>
              <a:rPr lang="en-US" sz="1400" dirty="0">
                <a:latin typeface="Courier"/>
              </a:rPr>
              <a:t>), </a:t>
            </a:r>
            <a:br>
              <a:rPr lang="en-US" sz="1400" dirty="0"/>
            </a:br>
            <a:r>
              <a:rPr lang="en-US" sz="1400" dirty="0">
                <a:latin typeface="Courier"/>
              </a:rPr>
              <a:t>            </a:t>
            </a:r>
            <a:r>
              <a:rPr lang="en-US" sz="1400" dirty="0" err="1">
                <a:latin typeface="Courier"/>
              </a:rPr>
              <a:t>kurt</a:t>
            </a:r>
            <a:r>
              <a:rPr lang="en-US" sz="1400" dirty="0">
                <a:latin typeface="Courier"/>
              </a:rPr>
              <a:t> = kurtosis(</a:t>
            </a:r>
            <a:r>
              <a:rPr lang="en-US" sz="1400" dirty="0" err="1">
                <a:latin typeface="Courier"/>
              </a:rPr>
              <a:t>corr</a:t>
            </a:r>
            <a:r>
              <a:rPr lang="en-US" sz="1400" dirty="0">
                <a:latin typeface="Courier"/>
              </a:rPr>
              <a:t>), </a:t>
            </a:r>
            <a:br>
              <a:rPr lang="en-US" sz="1400" dirty="0"/>
            </a:br>
            <a:r>
              <a:rPr lang="en-US" sz="1400" dirty="0">
                <a:latin typeface="Courier"/>
              </a:rPr>
              <a:t>            min = min(</a:t>
            </a:r>
            <a:r>
              <a:rPr lang="en-US" sz="1400" dirty="0" err="1">
                <a:latin typeface="Courier"/>
              </a:rPr>
              <a:t>corr</a:t>
            </a:r>
            <a:r>
              <a:rPr lang="en-US" sz="1400" dirty="0">
                <a:latin typeface="Courier"/>
              </a:rPr>
              <a:t>), </a:t>
            </a:r>
            <a:br>
              <a:rPr lang="en-US" sz="1400" dirty="0"/>
            </a:br>
            <a:r>
              <a:rPr lang="en-US" sz="1400" dirty="0">
                <a:latin typeface="Courier"/>
              </a:rPr>
              <a:t>            q_25 = quantile(</a:t>
            </a:r>
            <a:r>
              <a:rPr lang="en-US" sz="1400" dirty="0" err="1">
                <a:latin typeface="Courier"/>
              </a:rPr>
              <a:t>corr</a:t>
            </a:r>
            <a:r>
              <a:rPr lang="en-US" sz="1400" dirty="0">
                <a:latin typeface="Courier"/>
              </a:rPr>
              <a:t>, 0.25), </a:t>
            </a:r>
            <a:br>
              <a:rPr lang="en-US" sz="1400" dirty="0"/>
            </a:br>
            <a:r>
              <a:rPr lang="en-US" sz="1400" dirty="0">
                <a:latin typeface="Courier"/>
              </a:rPr>
              <a:t>            q_50 = quantile(</a:t>
            </a:r>
            <a:r>
              <a:rPr lang="en-US" sz="1400" dirty="0" err="1">
                <a:latin typeface="Courier"/>
              </a:rPr>
              <a:t>corr</a:t>
            </a:r>
            <a:r>
              <a:rPr lang="en-US" sz="1400" dirty="0">
                <a:latin typeface="Courier"/>
              </a:rPr>
              <a:t>, 0.50), </a:t>
            </a:r>
            <a:br>
              <a:rPr lang="en-US" sz="1400" dirty="0"/>
            </a:br>
            <a:r>
              <a:rPr lang="en-US" sz="1400" dirty="0">
                <a:latin typeface="Courier"/>
              </a:rPr>
              <a:t>            q_75 = quantile(</a:t>
            </a:r>
            <a:r>
              <a:rPr lang="en-US" sz="1400" dirty="0" err="1">
                <a:latin typeface="Courier"/>
              </a:rPr>
              <a:t>corr</a:t>
            </a:r>
            <a:r>
              <a:rPr lang="en-US" sz="1400" dirty="0">
                <a:latin typeface="Courier"/>
              </a:rPr>
              <a:t>, 0.75), </a:t>
            </a:r>
            <a:br>
              <a:rPr lang="en-US" sz="1400" dirty="0"/>
            </a:br>
            <a:r>
              <a:rPr lang="en-US" sz="1400" dirty="0">
                <a:latin typeface="Courier"/>
              </a:rPr>
              <a:t>            max = max(</a:t>
            </a:r>
            <a:r>
              <a:rPr lang="en-US" sz="1400" dirty="0" err="1">
                <a:latin typeface="Courier"/>
              </a:rPr>
              <a:t>corr</a:t>
            </a:r>
            <a:r>
              <a:rPr lang="en-US" sz="1400" dirty="0">
                <a:latin typeface="Courier"/>
              </a:rPr>
              <a:t>),</a:t>
            </a:r>
            <a:br>
              <a:rPr lang="en-US" sz="1400" dirty="0"/>
            </a:br>
            <a:r>
              <a:rPr lang="en-US" sz="1400" dirty="0">
                <a:latin typeface="Courier"/>
              </a:rPr>
              <a:t>            </a:t>
            </a:r>
            <a:r>
              <a:rPr lang="en-US" sz="1400" dirty="0" err="1">
                <a:latin typeface="Courier"/>
              </a:rPr>
              <a:t>iqr</a:t>
            </a:r>
            <a:r>
              <a:rPr lang="en-US" sz="1400" dirty="0">
                <a:latin typeface="Courier"/>
              </a:rPr>
              <a:t> = quantile(</a:t>
            </a:r>
            <a:r>
              <a:rPr lang="en-US" sz="1400" dirty="0" err="1">
                <a:latin typeface="Courier"/>
              </a:rPr>
              <a:t>corr</a:t>
            </a:r>
            <a:r>
              <a:rPr lang="en-US" sz="1400" dirty="0">
                <a:latin typeface="Courier"/>
              </a:rPr>
              <a:t>, 0.75) - quantile(</a:t>
            </a:r>
            <a:r>
              <a:rPr lang="en-US" sz="1400" dirty="0" err="1">
                <a:latin typeface="Courier"/>
              </a:rPr>
              <a:t>corr</a:t>
            </a:r>
            <a:r>
              <a:rPr lang="en-US" sz="1400" dirty="0">
                <a:latin typeface="Courier"/>
              </a:rPr>
              <a:t>, 0.25)</a:t>
            </a:r>
            <a:br>
              <a:rPr lang="en-US" sz="1400" dirty="0"/>
            </a:br>
            <a:r>
              <a:rPr lang="en-US" sz="1400" dirty="0">
                <a:latin typeface="Courier"/>
              </a:rPr>
              <a:t>            )</a:t>
            </a:r>
          </a:p>
          <a:p>
            <a:pPr lvl="0" indent="0">
              <a:buNone/>
            </a:pPr>
            <a:r>
              <a:rPr lang="en-US" sz="1400" dirty="0">
                <a:latin typeface="Courier"/>
              </a:rPr>
              <a:t>## # A </a:t>
            </a:r>
            <a:r>
              <a:rPr lang="en-US" sz="1400" dirty="0" err="1">
                <a:latin typeface="Courier"/>
              </a:rPr>
              <a:t>tibble</a:t>
            </a:r>
            <a:r>
              <a:rPr lang="en-US" sz="1400" dirty="0">
                <a:latin typeface="Courier"/>
              </a:rPr>
              <a:t>: 3 x 11
##   assets    mean     </a:t>
            </a:r>
            <a:r>
              <a:rPr lang="en-US" sz="1400" dirty="0" err="1">
                <a:latin typeface="Courier"/>
              </a:rPr>
              <a:t>sd</a:t>
            </a:r>
            <a:r>
              <a:rPr lang="en-US" sz="1400" dirty="0">
                <a:latin typeface="Courier"/>
              </a:rPr>
              <a:t>   skew  </a:t>
            </a:r>
            <a:r>
              <a:rPr lang="en-US" sz="1400" dirty="0" err="1">
                <a:latin typeface="Courier"/>
              </a:rPr>
              <a:t>kurt</a:t>
            </a:r>
            <a:r>
              <a:rPr lang="en-US" sz="1400" dirty="0">
                <a:latin typeface="Courier"/>
              </a:rPr>
              <a:t>   min  q_25  q_50  q_75   max    </a:t>
            </a:r>
            <a:r>
              <a:rPr lang="en-US" sz="1400" dirty="0" err="1">
                <a:latin typeface="Courier"/>
              </a:rPr>
              <a:t>iqr</a:t>
            </a:r>
            <a:r>
              <a:rPr lang="en-US" sz="1400" dirty="0">
                <a:latin typeface="Courier"/>
              </a:rPr>
              <a:t>
##   &lt;chr&gt;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&lt;</a:t>
            </a:r>
            <a:r>
              <a:rPr lang="en-US" sz="1400" dirty="0" err="1">
                <a:latin typeface="Courier"/>
              </a:rPr>
              <a:t>dbl</a:t>
            </a:r>
            <a:r>
              <a:rPr lang="en-US" sz="1400" dirty="0">
                <a:latin typeface="Courier"/>
              </a:rPr>
              <a:t>&gt;
## 1 ICLN_PBW 0.841 0.0967 -1.70  3.68  0.431 0.813 0.856 0.903 0.985 0.0906
## 2 TAN_ICLN 0.723 0.180  -0.869 0.383 0.126 0.597 0.778 0.862 0.982 0.265 
## 3 TAN_PBW  0.793 0.134  -0.807 0.154 0.373 0.707 0.822 0.901 0.990 0.194</a:t>
            </a:r>
          </a:p>
        </p:txBody>
      </p:sp>
    </p:spTree>
    <p:extLst>
      <p:ext uri="{BB962C8B-B14F-4D97-AF65-F5344CB8AC3E}">
        <p14:creationId xmlns:p14="http://schemas.microsoft.com/office/powerpoint/2010/main" val="24757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And for vols</a:t>
            </a:r>
          </a:p>
        </p:txBody>
      </p:sp>
      <p:sp>
        <p:nvSpPr>
          <p:cNvPr id="3" name="Content Placeholder 2"/>
          <p:cNvSpPr>
            <a:spLocks noGrp="1"/>
          </p:cNvSpPr>
          <p:nvPr>
            <p:ph idx="1"/>
          </p:nvPr>
        </p:nvSpPr>
        <p:spPr>
          <a:xfrm>
            <a:off x="94267" y="1600200"/>
            <a:ext cx="8776355" cy="4525963"/>
          </a:xfrm>
        </p:spPr>
        <p:txBody>
          <a:bodyPr>
            <a:normAutofit fontScale="62500" lnSpcReduction="20000"/>
          </a:bodyPr>
          <a:lstStyle/>
          <a:p>
            <a:pPr lvl="0" indent="0">
              <a:buNone/>
            </a:pPr>
            <a:r>
              <a:rPr dirty="0" err="1">
                <a:latin typeface="Courier"/>
              </a:rPr>
              <a:t>vols_tbl</a:t>
            </a:r>
            <a:r>
              <a:rPr dirty="0">
                <a:latin typeface="Courier"/>
              </a:rPr>
              <a:t> %&gt;% </a:t>
            </a:r>
            <a:r>
              <a:rPr dirty="0" err="1">
                <a:latin typeface="Courier"/>
              </a:rPr>
              <a:t>group_by</a:t>
            </a:r>
            <a:r>
              <a:rPr dirty="0">
                <a:latin typeface="Courier"/>
              </a:rPr>
              <a:t>(assets) %&gt;% </a:t>
            </a:r>
            <a:br>
              <a:rPr dirty="0"/>
            </a:br>
            <a:r>
              <a:rPr dirty="0">
                <a:latin typeface="Courier"/>
              </a:rPr>
              <a:t>  </a:t>
            </a:r>
            <a:r>
              <a:rPr dirty="0" err="1">
                <a:latin typeface="Courier"/>
              </a:rPr>
              <a:t>summarise</a:t>
            </a:r>
            <a:r>
              <a:rPr dirty="0">
                <a:latin typeface="Courier"/>
              </a:rPr>
              <a:t>(mean = mean(vols), </a:t>
            </a:r>
            <a:br>
              <a:rPr dirty="0"/>
            </a:br>
            <a:r>
              <a:rPr dirty="0">
                <a:latin typeface="Courier"/>
              </a:rPr>
              <a:t>            </a:t>
            </a:r>
            <a:r>
              <a:rPr dirty="0" err="1">
                <a:latin typeface="Courier"/>
              </a:rPr>
              <a:t>sd</a:t>
            </a:r>
            <a:r>
              <a:rPr dirty="0">
                <a:latin typeface="Courier"/>
              </a:rPr>
              <a:t> = </a:t>
            </a:r>
            <a:r>
              <a:rPr dirty="0" err="1">
                <a:latin typeface="Courier"/>
              </a:rPr>
              <a:t>sd</a:t>
            </a:r>
            <a:r>
              <a:rPr dirty="0">
                <a:latin typeface="Courier"/>
              </a:rPr>
              <a:t>(vols), </a:t>
            </a:r>
            <a:br>
              <a:rPr dirty="0"/>
            </a:br>
            <a:r>
              <a:rPr dirty="0">
                <a:latin typeface="Courier"/>
              </a:rPr>
              <a:t>            skew = skewness(vols), </a:t>
            </a:r>
            <a:br>
              <a:rPr dirty="0"/>
            </a:br>
            <a:r>
              <a:rPr dirty="0">
                <a:latin typeface="Courier"/>
              </a:rPr>
              <a:t>            </a:t>
            </a:r>
            <a:r>
              <a:rPr dirty="0" err="1">
                <a:latin typeface="Courier"/>
              </a:rPr>
              <a:t>kurt</a:t>
            </a:r>
            <a:r>
              <a:rPr dirty="0">
                <a:latin typeface="Courier"/>
              </a:rPr>
              <a:t> = kurtosis(vols), </a:t>
            </a:r>
            <a:br>
              <a:rPr dirty="0"/>
            </a:br>
            <a:r>
              <a:rPr dirty="0">
                <a:latin typeface="Courier"/>
              </a:rPr>
              <a:t>            min = min(vols), </a:t>
            </a:r>
            <a:br>
              <a:rPr dirty="0"/>
            </a:br>
            <a:r>
              <a:rPr dirty="0">
                <a:latin typeface="Courier"/>
              </a:rPr>
              <a:t>            q_25 = quantile(vols, 0.25), </a:t>
            </a:r>
            <a:br>
              <a:rPr dirty="0"/>
            </a:br>
            <a:r>
              <a:rPr dirty="0">
                <a:latin typeface="Courier"/>
              </a:rPr>
              <a:t>            q_50 = quantile(vols, 0.50), </a:t>
            </a:r>
            <a:br>
              <a:rPr dirty="0"/>
            </a:br>
            <a:r>
              <a:rPr dirty="0">
                <a:latin typeface="Courier"/>
              </a:rPr>
              <a:t>            q_75 = quantile(vols, 0.75), </a:t>
            </a:r>
            <a:br>
              <a:rPr dirty="0"/>
            </a:br>
            <a:r>
              <a:rPr dirty="0">
                <a:latin typeface="Courier"/>
              </a:rPr>
              <a:t>            max = max(vols),</a:t>
            </a:r>
            <a:br>
              <a:rPr dirty="0"/>
            </a:br>
            <a:r>
              <a:rPr dirty="0">
                <a:latin typeface="Courier"/>
              </a:rPr>
              <a:t>            </a:t>
            </a:r>
            <a:r>
              <a:rPr dirty="0" err="1">
                <a:latin typeface="Courier"/>
              </a:rPr>
              <a:t>iqr</a:t>
            </a:r>
            <a:r>
              <a:rPr dirty="0">
                <a:latin typeface="Courier"/>
              </a:rPr>
              <a:t> = quantile(vols, 0.75) - quantile(vols, 0.25)</a:t>
            </a:r>
            <a:br>
              <a:rPr dirty="0"/>
            </a:br>
            <a:r>
              <a:rPr dirty="0">
                <a:latin typeface="Courier"/>
              </a:rPr>
              <a:t>            )</a:t>
            </a:r>
          </a:p>
          <a:p>
            <a:pPr lvl="0" indent="0">
              <a:buNone/>
            </a:pPr>
            <a:r>
              <a:rPr dirty="0">
                <a:latin typeface="Courier"/>
              </a:rPr>
              <a:t>## # A </a:t>
            </a:r>
            <a:r>
              <a:rPr dirty="0" err="1">
                <a:latin typeface="Courier"/>
              </a:rPr>
              <a:t>tibble</a:t>
            </a:r>
            <a:r>
              <a:rPr dirty="0">
                <a:latin typeface="Courier"/>
              </a:rPr>
              <a:t>: 3 x 11
##   assets   mean      </a:t>
            </a:r>
            <a:r>
              <a:rPr dirty="0" err="1">
                <a:latin typeface="Courier"/>
              </a:rPr>
              <a:t>sd</a:t>
            </a:r>
            <a:r>
              <a:rPr dirty="0">
                <a:latin typeface="Courier"/>
              </a:rPr>
              <a:t>  skew  </a:t>
            </a:r>
            <a:r>
              <a:rPr dirty="0" err="1">
                <a:latin typeface="Courier"/>
              </a:rPr>
              <a:t>kurt</a:t>
            </a:r>
            <a:r>
              <a:rPr dirty="0">
                <a:latin typeface="Courier"/>
              </a:rPr>
              <a:t>     min   q_25   q_50   q_75    max     </a:t>
            </a:r>
            <a:r>
              <a:rPr dirty="0" err="1">
                <a:latin typeface="Courier"/>
              </a:rPr>
              <a:t>iqr</a:t>
            </a:r>
            <a:r>
              <a:rPr dirty="0">
                <a:latin typeface="Courier"/>
              </a:rPr>
              <a:t>
##   &lt;chr&gt;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ICLN   0.0144 0.00764  3.23 17.4  0.00519 0.0101 0.0128 0.0167 0.0671 0.00664
## 2 PBW    0.0183 0.00974  2.47  9.69 0.00803 0.0117 0.0160 0.0208 0.0763 0.00903
## 3 TAN    0.0225 0.00981  1.61  5.82 0.00769 0.0152 0.0216 0.0274 0.0758 0.0122</a:t>
            </a:r>
          </a:p>
        </p:txBody>
      </p:sp>
      <p:sp>
        <p:nvSpPr>
          <p:cNvPr id="4" name="Date Placeholder 3">
            <a:extLst>
              <a:ext uri="{FF2B5EF4-FFF2-40B4-BE49-F238E27FC236}">
                <a16:creationId xmlns:a16="http://schemas.microsoft.com/office/drawing/2014/main" id="{88189BF7-67A5-98D6-9DD5-9C1538CBD313}"/>
              </a:ext>
            </a:extLst>
          </p:cNvPr>
          <p:cNvSpPr>
            <a:spLocks noGrp="1"/>
          </p:cNvSpPr>
          <p:nvPr>
            <p:ph type="dt" sz="half" idx="10"/>
          </p:nvPr>
        </p:nvSpPr>
        <p:spPr>
          <a:xfrm>
            <a:off x="6311945" y="6414907"/>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CC28279F-BD43-9A36-A3EB-E2E97A78E693}"/>
              </a:ext>
            </a:extLst>
          </p:cNvPr>
          <p:cNvSpPr>
            <a:spLocks noGrp="1"/>
          </p:cNvSpPr>
          <p:nvPr>
            <p:ph type="sldNum" sz="quarter" idx="12"/>
          </p:nvPr>
        </p:nvSpPr>
        <p:spPr>
          <a:xfrm>
            <a:off x="8438402" y="6414907"/>
            <a:ext cx="565159" cy="365125"/>
          </a:xfrm>
        </p:spPr>
        <p:txBody>
          <a:bodyPr/>
          <a:lstStyle/>
          <a:p>
            <a:fld id="{C5EF2332-01BF-834F-8236-50238282D53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Visualize</a:t>
            </a:r>
            <a:r>
              <a:rPr lang="en-US" dirty="0"/>
              <a:t> instead</a:t>
            </a:r>
            <a:endParaRPr dirty="0"/>
          </a:p>
        </p:txBody>
      </p:sp>
      <p:sp>
        <p:nvSpPr>
          <p:cNvPr id="3" name="Content Placeholder 2"/>
          <p:cNvSpPr>
            <a:spLocks noGrp="1"/>
          </p:cNvSpPr>
          <p:nvPr>
            <p:ph idx="1"/>
          </p:nvPr>
        </p:nvSpPr>
        <p:spPr>
          <a:xfrm>
            <a:off x="457200" y="1600201"/>
            <a:ext cx="2955303" cy="1652046"/>
          </a:xfrm>
        </p:spPr>
        <p:txBody>
          <a:bodyPr>
            <a:normAutofit/>
          </a:bodyPr>
          <a:lstStyle/>
          <a:p>
            <a:pPr lvl="0" indent="0">
              <a:buNone/>
            </a:pPr>
            <a:r>
              <a:rPr sz="1200" dirty="0" err="1">
                <a:latin typeface="Courier"/>
              </a:rPr>
              <a:t>corr_tbl</a:t>
            </a:r>
            <a:r>
              <a:rPr sz="1200" dirty="0">
                <a:latin typeface="Courier"/>
              </a:rPr>
              <a:t> %&gt;% </a:t>
            </a:r>
            <a:r>
              <a:rPr sz="1200" dirty="0" err="1">
                <a:latin typeface="Courier"/>
              </a:rPr>
              <a:t>ggplot</a:t>
            </a:r>
            <a:r>
              <a:rPr sz="1200" dirty="0">
                <a:latin typeface="Courier"/>
              </a:rPr>
              <a:t>(</a:t>
            </a:r>
            <a:r>
              <a:rPr sz="1200" dirty="0" err="1">
                <a:latin typeface="Courier"/>
              </a:rPr>
              <a:t>aes</a:t>
            </a:r>
            <a:r>
              <a:rPr sz="1200" dirty="0">
                <a:latin typeface="Courier"/>
              </a:rPr>
              <a:t>(x = </a:t>
            </a:r>
            <a:r>
              <a:rPr sz="1200" dirty="0" err="1">
                <a:latin typeface="Courier"/>
              </a:rPr>
              <a:t>corr</a:t>
            </a:r>
            <a:r>
              <a:rPr sz="1200" dirty="0">
                <a:latin typeface="Courier"/>
              </a:rPr>
              <a:t>, fill = assets)) + </a:t>
            </a:r>
            <a:br>
              <a:rPr sz="1200" dirty="0"/>
            </a:br>
            <a:r>
              <a:rPr sz="1200" dirty="0">
                <a:latin typeface="Courier"/>
              </a:rPr>
              <a:t>  </a:t>
            </a:r>
            <a:r>
              <a:rPr sz="1200" dirty="0" err="1">
                <a:latin typeface="Courier"/>
              </a:rPr>
              <a:t>geom_density</a:t>
            </a:r>
            <a:r>
              <a:rPr sz="1200" dirty="0">
                <a:latin typeface="Courier"/>
              </a:rPr>
              <a:t>(alpha = 0.4) + </a:t>
            </a:r>
            <a:br>
              <a:rPr sz="1200" dirty="0"/>
            </a:br>
            <a:r>
              <a:rPr sz="1200" dirty="0">
                <a:latin typeface="Courier"/>
              </a:rPr>
              <a:t>  </a:t>
            </a:r>
            <a:r>
              <a:rPr sz="1200" dirty="0" err="1">
                <a:latin typeface="Courier"/>
              </a:rPr>
              <a:t>facet_wrap</a:t>
            </a:r>
            <a:r>
              <a:rPr sz="1200" dirty="0">
                <a:latin typeface="Courier"/>
              </a:rPr>
              <a:t>(~assets)</a:t>
            </a:r>
          </a:p>
        </p:txBody>
      </p:sp>
      <p:pic>
        <p:nvPicPr>
          <p:cNvPr id="4" name="Picture 3" descr="market-facts-pres_files/figure-pptx/explorecorr-1.png">
            <a:extLst>
              <a:ext uri="{FF2B5EF4-FFF2-40B4-BE49-F238E27FC236}">
                <a16:creationId xmlns:a16="http://schemas.microsoft.com/office/drawing/2014/main" id="{87230C72-D006-39A4-A656-6BDD48B1FC83}"/>
              </a:ext>
            </a:extLst>
          </p:cNvPr>
          <p:cNvPicPr>
            <a:picLocks noGrp="1" noChangeAspect="1"/>
          </p:cNvPicPr>
          <p:nvPr/>
        </p:nvPicPr>
        <p:blipFill>
          <a:blip r:embed="rId2"/>
          <a:stretch>
            <a:fillRect/>
          </a:stretch>
        </p:blipFill>
        <p:spPr bwMode="auto">
          <a:xfrm>
            <a:off x="3778212" y="2219505"/>
            <a:ext cx="5016996" cy="3663771"/>
          </a:xfrm>
          <a:prstGeom prst="rect">
            <a:avLst/>
          </a:prstGeom>
          <a:noFill/>
          <a:ln w="9525">
            <a:noFill/>
            <a:headEnd/>
            <a:tailEnd/>
          </a:ln>
        </p:spPr>
      </p:pic>
      <p:sp>
        <p:nvSpPr>
          <p:cNvPr id="5" name="Date Placeholder 4">
            <a:extLst>
              <a:ext uri="{FF2B5EF4-FFF2-40B4-BE49-F238E27FC236}">
                <a16:creationId xmlns:a16="http://schemas.microsoft.com/office/drawing/2014/main" id="{841E8C31-C085-D60B-2E07-110CF0E58408}"/>
              </a:ext>
            </a:extLst>
          </p:cNvPr>
          <p:cNvSpPr>
            <a:spLocks noGrp="1"/>
          </p:cNvSpPr>
          <p:nvPr>
            <p:ph type="dt" sz="half" idx="10"/>
          </p:nvPr>
        </p:nvSpPr>
        <p:spPr>
          <a:xfrm>
            <a:off x="6311950" y="6393643"/>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79A26306-A5A1-ED46-C7FA-7E8900B63C4C}"/>
              </a:ext>
            </a:extLst>
          </p:cNvPr>
          <p:cNvSpPr>
            <a:spLocks noGrp="1"/>
          </p:cNvSpPr>
          <p:nvPr>
            <p:ph type="sldNum" sz="quarter" idx="12"/>
          </p:nvPr>
        </p:nvSpPr>
        <p:spPr>
          <a:xfrm>
            <a:off x="8438407" y="6393643"/>
            <a:ext cx="565159" cy="365125"/>
          </a:xfrm>
        </p:spPr>
        <p:txBody>
          <a:bodyPr/>
          <a:lstStyle/>
          <a:p>
            <a:fld id="{C5EF2332-01BF-834F-8236-50238282D53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explorecorr-2.png"/>
          <p:cNvPicPr>
            <a:picLocks noGrp="1" noChangeAspect="1"/>
          </p:cNvPicPr>
          <p:nvPr/>
        </p:nvPicPr>
        <p:blipFill>
          <a:blip r:embed="rId2"/>
          <a:stretch>
            <a:fillRect/>
          </a:stretch>
        </p:blipFill>
        <p:spPr bwMode="auto">
          <a:xfrm>
            <a:off x="3072808" y="2489070"/>
            <a:ext cx="5823507" cy="3556035"/>
          </a:xfrm>
          <a:prstGeom prst="rect">
            <a:avLst/>
          </a:prstGeom>
          <a:noFill/>
          <a:ln w="9525">
            <a:noFill/>
            <a:headEnd/>
            <a:tailEnd/>
          </a:ln>
        </p:spPr>
      </p:pic>
      <p:sp>
        <p:nvSpPr>
          <p:cNvPr id="4" name="Title 3">
            <a:extLst>
              <a:ext uri="{FF2B5EF4-FFF2-40B4-BE49-F238E27FC236}">
                <a16:creationId xmlns:a16="http://schemas.microsoft.com/office/drawing/2014/main" id="{528B76B7-C587-DE0B-B23A-7EC29431FE73}"/>
              </a:ext>
            </a:extLst>
          </p:cNvPr>
          <p:cNvSpPr>
            <a:spLocks noGrp="1"/>
          </p:cNvSpPr>
          <p:nvPr>
            <p:ph type="title"/>
          </p:nvPr>
        </p:nvSpPr>
        <p:spPr/>
        <p:txBody>
          <a:bodyPr/>
          <a:lstStyle/>
          <a:p>
            <a:r>
              <a:rPr lang="en-US" dirty="0"/>
              <a:t>Now for the time domain</a:t>
            </a:r>
          </a:p>
        </p:txBody>
      </p:sp>
      <p:sp>
        <p:nvSpPr>
          <p:cNvPr id="3" name="Content Placeholder 2">
            <a:extLst>
              <a:ext uri="{FF2B5EF4-FFF2-40B4-BE49-F238E27FC236}">
                <a16:creationId xmlns:a16="http://schemas.microsoft.com/office/drawing/2014/main" id="{D83C6F72-2651-7711-F827-6D3C2D975B88}"/>
              </a:ext>
            </a:extLst>
          </p:cNvPr>
          <p:cNvSpPr>
            <a:spLocks noGrp="1"/>
          </p:cNvSpPr>
          <p:nvPr>
            <p:ph idx="4294967295"/>
          </p:nvPr>
        </p:nvSpPr>
        <p:spPr>
          <a:xfrm>
            <a:off x="0" y="1600200"/>
            <a:ext cx="3148553" cy="1406525"/>
          </a:xfrm>
        </p:spPr>
        <p:txBody>
          <a:bodyPr>
            <a:normAutofit fontScale="77500" lnSpcReduction="20000"/>
          </a:bodyPr>
          <a:lstStyle/>
          <a:p>
            <a:pPr lvl="0" indent="0">
              <a:buNone/>
            </a:pPr>
            <a:r>
              <a:rPr sz="1600" dirty="0" err="1">
                <a:latin typeface="Courier"/>
              </a:rPr>
              <a:t>corr_tbl</a:t>
            </a:r>
            <a:r>
              <a:rPr sz="1600" dirty="0">
                <a:latin typeface="Courier"/>
              </a:rPr>
              <a:t> %&gt;% </a:t>
            </a:r>
            <a:endParaRPr lang="en-US" sz="1600" dirty="0">
              <a:latin typeface="Courier"/>
            </a:endParaRPr>
          </a:p>
          <a:p>
            <a:pPr lvl="0" indent="0">
              <a:buNone/>
            </a:pPr>
            <a:r>
              <a:rPr lang="en-US" sz="1600" dirty="0">
                <a:latin typeface="Courier"/>
              </a:rPr>
              <a:t>	</a:t>
            </a:r>
            <a:r>
              <a:rPr sz="1600" dirty="0" err="1">
                <a:latin typeface="Courier"/>
              </a:rPr>
              <a:t>ggplot</a:t>
            </a:r>
            <a:r>
              <a:rPr sz="1600" dirty="0">
                <a:latin typeface="Courier"/>
              </a:rPr>
              <a:t>(</a:t>
            </a:r>
            <a:r>
              <a:rPr sz="1600" dirty="0" err="1">
                <a:latin typeface="Courier"/>
              </a:rPr>
              <a:t>aes</a:t>
            </a:r>
            <a:r>
              <a:rPr sz="1600" dirty="0">
                <a:latin typeface="Courier"/>
              </a:rPr>
              <a:t>(x = date, y = </a:t>
            </a:r>
            <a:r>
              <a:rPr sz="1600" dirty="0" err="1">
                <a:latin typeface="Courier"/>
              </a:rPr>
              <a:t>corr</a:t>
            </a:r>
            <a:r>
              <a:rPr sz="1600" dirty="0">
                <a:latin typeface="Courier"/>
              </a:rPr>
              <a:t>, color=assets)) +</a:t>
            </a:r>
            <a:br>
              <a:rPr sz="1600" dirty="0"/>
            </a:br>
            <a:r>
              <a:rPr sz="1600" dirty="0">
                <a:latin typeface="Courier"/>
              </a:rPr>
              <a:t>  </a:t>
            </a:r>
            <a:r>
              <a:rPr lang="en-US" sz="1600" dirty="0">
                <a:latin typeface="Courier"/>
              </a:rPr>
              <a:t>	</a:t>
            </a:r>
            <a:r>
              <a:rPr sz="1600" dirty="0" err="1">
                <a:latin typeface="Courier"/>
              </a:rPr>
              <a:t>geom_line</a:t>
            </a:r>
            <a:r>
              <a:rPr sz="1600" dirty="0">
                <a:latin typeface="Courier"/>
              </a:rPr>
              <a:t>() + </a:t>
            </a:r>
            <a:br>
              <a:rPr sz="1600" dirty="0"/>
            </a:br>
            <a:r>
              <a:rPr sz="1600" dirty="0">
                <a:latin typeface="Courier"/>
              </a:rPr>
              <a:t>  </a:t>
            </a:r>
            <a:r>
              <a:rPr lang="en-US" sz="1600" dirty="0">
                <a:latin typeface="Courier"/>
              </a:rPr>
              <a:t>	</a:t>
            </a:r>
            <a:r>
              <a:rPr sz="1600" dirty="0" err="1">
                <a:latin typeface="Courier"/>
              </a:rPr>
              <a:t>facet_wrap</a:t>
            </a:r>
            <a:r>
              <a:rPr sz="1600" dirty="0">
                <a:latin typeface="Courier"/>
              </a:rPr>
              <a:t>(~assets)</a:t>
            </a:r>
          </a:p>
        </p:txBody>
      </p:sp>
      <p:sp>
        <p:nvSpPr>
          <p:cNvPr id="5" name="Date Placeholder 4">
            <a:extLst>
              <a:ext uri="{FF2B5EF4-FFF2-40B4-BE49-F238E27FC236}">
                <a16:creationId xmlns:a16="http://schemas.microsoft.com/office/drawing/2014/main" id="{D0C887CE-AA89-617F-6AE2-F6B2F40023C8}"/>
              </a:ext>
            </a:extLst>
          </p:cNvPr>
          <p:cNvSpPr>
            <a:spLocks noGrp="1"/>
          </p:cNvSpPr>
          <p:nvPr>
            <p:ph type="dt" sz="half" idx="10"/>
          </p:nvPr>
        </p:nvSpPr>
        <p:spPr>
          <a:xfrm>
            <a:off x="6324211" y="6351108"/>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63594F89-91F8-23D9-CECD-9B9C205AB877}"/>
              </a:ext>
            </a:extLst>
          </p:cNvPr>
          <p:cNvSpPr>
            <a:spLocks noGrp="1"/>
          </p:cNvSpPr>
          <p:nvPr>
            <p:ph type="sldNum" sz="quarter" idx="12"/>
          </p:nvPr>
        </p:nvSpPr>
        <p:spPr>
          <a:xfrm>
            <a:off x="8450668" y="6351108"/>
            <a:ext cx="565159" cy="365125"/>
          </a:xfrm>
        </p:spPr>
        <p:txBody>
          <a:bodyPr/>
          <a:lstStyle/>
          <a:p>
            <a:fld id="{C5EF2332-01BF-834F-8236-50238282D533}"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 there it is…</a:t>
            </a:r>
          </a:p>
        </p:txBody>
      </p:sp>
      <p:sp>
        <p:nvSpPr>
          <p:cNvPr id="3" name="Content Placeholder 2"/>
          <p:cNvSpPr>
            <a:spLocks noGrp="1"/>
          </p:cNvSpPr>
          <p:nvPr>
            <p:ph idx="1"/>
          </p:nvPr>
        </p:nvSpPr>
        <p:spPr>
          <a:xfrm>
            <a:off x="450850" y="1933018"/>
            <a:ext cx="3477904" cy="1495982"/>
          </a:xfrm>
        </p:spPr>
        <p:txBody>
          <a:bodyPr>
            <a:normAutofit/>
          </a:bodyPr>
          <a:lstStyle/>
          <a:p>
            <a:pPr lvl="0" indent="0">
              <a:buNone/>
            </a:pPr>
            <a:r>
              <a:rPr sz="1200" dirty="0" err="1">
                <a:latin typeface="Courier"/>
              </a:rPr>
              <a:t>vols_tbl</a:t>
            </a:r>
            <a:r>
              <a:rPr sz="1200" dirty="0">
                <a:latin typeface="Courier"/>
              </a:rPr>
              <a:t> %&gt;% </a:t>
            </a:r>
            <a:r>
              <a:rPr sz="1200" dirty="0" err="1">
                <a:latin typeface="Courier"/>
              </a:rPr>
              <a:t>ggplot</a:t>
            </a:r>
            <a:r>
              <a:rPr sz="1200" dirty="0">
                <a:latin typeface="Courier"/>
              </a:rPr>
              <a:t>(</a:t>
            </a:r>
            <a:r>
              <a:rPr sz="1200" dirty="0" err="1">
                <a:latin typeface="Courier"/>
              </a:rPr>
              <a:t>aes</a:t>
            </a:r>
            <a:r>
              <a:rPr sz="1200" dirty="0">
                <a:latin typeface="Courier"/>
              </a:rPr>
              <a:t>(x = vols, fill=assets)) + </a:t>
            </a:r>
            <a:r>
              <a:rPr lang="en-US" sz="1200" dirty="0">
                <a:latin typeface="Courier"/>
              </a:rPr>
              <a:t>		</a:t>
            </a:r>
            <a:r>
              <a:rPr sz="1200" dirty="0" err="1">
                <a:latin typeface="Courier"/>
              </a:rPr>
              <a:t>geom_density</a:t>
            </a:r>
            <a:r>
              <a:rPr sz="1200" dirty="0">
                <a:latin typeface="Courier"/>
              </a:rPr>
              <a:t>(alpha = 0.4) + </a:t>
            </a:r>
            <a:br>
              <a:rPr sz="1200" dirty="0"/>
            </a:br>
            <a:r>
              <a:rPr sz="1200" dirty="0">
                <a:latin typeface="Courier"/>
              </a:rPr>
              <a:t>  </a:t>
            </a:r>
            <a:r>
              <a:rPr lang="en-US" sz="1200" dirty="0">
                <a:latin typeface="Courier"/>
              </a:rPr>
              <a:t>	</a:t>
            </a:r>
            <a:r>
              <a:rPr sz="1200" dirty="0" err="1">
                <a:latin typeface="Courier"/>
              </a:rPr>
              <a:t>facet_wrap</a:t>
            </a:r>
            <a:r>
              <a:rPr sz="1200" dirty="0">
                <a:latin typeface="Courier"/>
              </a:rPr>
              <a:t>(~assets)</a:t>
            </a:r>
          </a:p>
        </p:txBody>
      </p:sp>
      <p:pic>
        <p:nvPicPr>
          <p:cNvPr id="4" name="Picture 3" descr="market-facts-pres_files/figure-pptx/vols-ex-1.png">
            <a:extLst>
              <a:ext uri="{FF2B5EF4-FFF2-40B4-BE49-F238E27FC236}">
                <a16:creationId xmlns:a16="http://schemas.microsoft.com/office/drawing/2014/main" id="{BD607BB3-7BC5-356D-4DE6-D5E51B96BF71}"/>
              </a:ext>
            </a:extLst>
          </p:cNvPr>
          <p:cNvPicPr>
            <a:picLocks noGrp="1" noChangeAspect="1"/>
          </p:cNvPicPr>
          <p:nvPr/>
        </p:nvPicPr>
        <p:blipFill>
          <a:blip r:embed="rId2"/>
          <a:stretch>
            <a:fillRect/>
          </a:stretch>
        </p:blipFill>
        <p:spPr bwMode="auto">
          <a:xfrm>
            <a:off x="3971286" y="2467546"/>
            <a:ext cx="4751696" cy="3801357"/>
          </a:xfrm>
          <a:prstGeom prst="rect">
            <a:avLst/>
          </a:prstGeom>
          <a:noFill/>
          <a:ln w="9525">
            <a:noFill/>
            <a:headEnd/>
            <a:tailEnd/>
          </a:ln>
        </p:spPr>
      </p:pic>
      <p:sp>
        <p:nvSpPr>
          <p:cNvPr id="5" name="Date Placeholder 4">
            <a:extLst>
              <a:ext uri="{FF2B5EF4-FFF2-40B4-BE49-F238E27FC236}">
                <a16:creationId xmlns:a16="http://schemas.microsoft.com/office/drawing/2014/main" id="{66A2F30F-D74E-7686-5105-874CC4754EAB}"/>
              </a:ext>
            </a:extLst>
          </p:cNvPr>
          <p:cNvSpPr>
            <a:spLocks noGrp="1"/>
          </p:cNvSpPr>
          <p:nvPr>
            <p:ph type="dt" sz="half" idx="10"/>
          </p:nvPr>
        </p:nvSpPr>
        <p:spPr>
          <a:xfrm>
            <a:off x="6393268" y="6404272"/>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5E362876-46E5-B147-CCDB-69A7217DD476}"/>
              </a:ext>
            </a:extLst>
          </p:cNvPr>
          <p:cNvSpPr>
            <a:spLocks noGrp="1"/>
          </p:cNvSpPr>
          <p:nvPr>
            <p:ph type="sldNum" sz="quarter" idx="12"/>
          </p:nvPr>
        </p:nvSpPr>
        <p:spPr>
          <a:xfrm>
            <a:off x="8519725" y="6404272"/>
            <a:ext cx="565159" cy="365125"/>
          </a:xfrm>
        </p:spPr>
        <p:txBody>
          <a:bodyPr/>
          <a:lstStyle/>
          <a:p>
            <a:fld id="{C5EF2332-01BF-834F-8236-50238282D53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vols-ex-2.png"/>
          <p:cNvPicPr>
            <a:picLocks noGrp="1" noChangeAspect="1"/>
          </p:cNvPicPr>
          <p:nvPr/>
        </p:nvPicPr>
        <p:blipFill>
          <a:blip r:embed="rId2"/>
          <a:stretch>
            <a:fillRect/>
          </a:stretch>
        </p:blipFill>
        <p:spPr bwMode="auto">
          <a:xfrm>
            <a:off x="2492662" y="3117978"/>
            <a:ext cx="6362656" cy="2969445"/>
          </a:xfrm>
          <a:prstGeom prst="rect">
            <a:avLst/>
          </a:prstGeom>
          <a:noFill/>
          <a:ln w="9525">
            <a:noFill/>
            <a:headEnd/>
            <a:tailEnd/>
          </a:ln>
        </p:spPr>
      </p:pic>
      <p:sp>
        <p:nvSpPr>
          <p:cNvPr id="4" name="Title 3">
            <a:extLst>
              <a:ext uri="{FF2B5EF4-FFF2-40B4-BE49-F238E27FC236}">
                <a16:creationId xmlns:a16="http://schemas.microsoft.com/office/drawing/2014/main" id="{45B53530-93B2-7F01-787E-46E27579852C}"/>
              </a:ext>
            </a:extLst>
          </p:cNvPr>
          <p:cNvSpPr>
            <a:spLocks noGrp="1"/>
          </p:cNvSpPr>
          <p:nvPr>
            <p:ph type="title"/>
          </p:nvPr>
        </p:nvSpPr>
        <p:spPr/>
        <p:txBody>
          <a:bodyPr/>
          <a:lstStyle/>
          <a:p>
            <a:r>
              <a:rPr lang="en-US" dirty="0"/>
              <a:t>Vols away</a:t>
            </a:r>
          </a:p>
        </p:txBody>
      </p:sp>
      <p:sp>
        <p:nvSpPr>
          <p:cNvPr id="3" name="Content Placeholder 2">
            <a:extLst>
              <a:ext uri="{FF2B5EF4-FFF2-40B4-BE49-F238E27FC236}">
                <a16:creationId xmlns:a16="http://schemas.microsoft.com/office/drawing/2014/main" id="{0CEDDF98-2D30-C8A7-235D-F61AB4E42538}"/>
              </a:ext>
            </a:extLst>
          </p:cNvPr>
          <p:cNvSpPr>
            <a:spLocks noGrp="1"/>
          </p:cNvSpPr>
          <p:nvPr>
            <p:ph idx="4294967295"/>
          </p:nvPr>
        </p:nvSpPr>
        <p:spPr>
          <a:xfrm>
            <a:off x="0" y="1883610"/>
            <a:ext cx="3874416" cy="1293812"/>
          </a:xfrm>
        </p:spPr>
        <p:txBody>
          <a:bodyPr>
            <a:normAutofit fontScale="70000" lnSpcReduction="20000"/>
          </a:bodyPr>
          <a:lstStyle/>
          <a:p>
            <a:pPr lvl="0" indent="0">
              <a:buNone/>
            </a:pPr>
            <a:r>
              <a:rPr sz="2000" dirty="0" err="1">
                <a:latin typeface="Courier"/>
              </a:rPr>
              <a:t>vols_tbl</a:t>
            </a:r>
            <a:r>
              <a:rPr sz="2000" dirty="0">
                <a:latin typeface="Courier"/>
              </a:rPr>
              <a:t> %&gt;% </a:t>
            </a:r>
            <a:r>
              <a:rPr sz="2000" dirty="0" err="1">
                <a:latin typeface="Courier"/>
              </a:rPr>
              <a:t>ggplot</a:t>
            </a:r>
            <a:r>
              <a:rPr sz="2000" dirty="0">
                <a:latin typeface="Courier"/>
              </a:rPr>
              <a:t>(</a:t>
            </a:r>
            <a:r>
              <a:rPr sz="2000" dirty="0" err="1">
                <a:latin typeface="Courier"/>
              </a:rPr>
              <a:t>aes</a:t>
            </a:r>
            <a:r>
              <a:rPr sz="2000" dirty="0">
                <a:latin typeface="Courier"/>
              </a:rPr>
              <a:t>(x = date, y = vols, color = assets)) +</a:t>
            </a:r>
            <a:br>
              <a:rPr sz="2000" dirty="0"/>
            </a:br>
            <a:r>
              <a:rPr sz="2000" dirty="0">
                <a:latin typeface="Courier"/>
              </a:rPr>
              <a:t>  </a:t>
            </a:r>
            <a:r>
              <a:rPr sz="2000" dirty="0" err="1">
                <a:latin typeface="Courier"/>
              </a:rPr>
              <a:t>geom_line</a:t>
            </a:r>
            <a:r>
              <a:rPr sz="2000" dirty="0">
                <a:latin typeface="Courier"/>
              </a:rPr>
              <a:t>() + </a:t>
            </a:r>
            <a:br>
              <a:rPr sz="2000" dirty="0"/>
            </a:br>
            <a:r>
              <a:rPr sz="2000" dirty="0">
                <a:latin typeface="Courier"/>
              </a:rPr>
              <a:t>  </a:t>
            </a:r>
            <a:r>
              <a:rPr sz="2000" dirty="0" err="1">
                <a:latin typeface="Courier"/>
              </a:rPr>
              <a:t>facet_wrap</a:t>
            </a:r>
            <a:r>
              <a:rPr sz="2000" dirty="0">
                <a:latin typeface="Courier"/>
              </a:rPr>
              <a:t>(~assets)</a:t>
            </a:r>
          </a:p>
        </p:txBody>
      </p:sp>
      <p:sp>
        <p:nvSpPr>
          <p:cNvPr id="5" name="Date Placeholder 4">
            <a:extLst>
              <a:ext uri="{FF2B5EF4-FFF2-40B4-BE49-F238E27FC236}">
                <a16:creationId xmlns:a16="http://schemas.microsoft.com/office/drawing/2014/main" id="{8B3FEC11-B504-819E-3C25-345820BB2E6E}"/>
              </a:ext>
            </a:extLst>
          </p:cNvPr>
          <p:cNvSpPr>
            <a:spLocks noGrp="1"/>
          </p:cNvSpPr>
          <p:nvPr>
            <p:ph type="dt" sz="half" idx="10"/>
          </p:nvPr>
        </p:nvSpPr>
        <p:spPr>
          <a:xfrm>
            <a:off x="6248764" y="6342626"/>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8CB3A8DD-4B50-7B36-60FA-0936E73A3056}"/>
              </a:ext>
            </a:extLst>
          </p:cNvPr>
          <p:cNvSpPr>
            <a:spLocks noGrp="1"/>
          </p:cNvSpPr>
          <p:nvPr>
            <p:ph type="sldNum" sz="quarter" idx="12"/>
          </p:nvPr>
        </p:nvSpPr>
        <p:spPr>
          <a:xfrm>
            <a:off x="8375221" y="6342626"/>
            <a:ext cx="565159" cy="365125"/>
          </a:xfrm>
        </p:spPr>
        <p:txBody>
          <a:bodyPr/>
          <a:lstStyle/>
          <a:p>
            <a:fld id="{C5EF2332-01BF-834F-8236-50238282D5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Do volatility and correlation persist?</a:t>
            </a:r>
          </a:p>
        </p:txBody>
      </p:sp>
      <p:sp>
        <p:nvSpPr>
          <p:cNvPr id="3" name="Content Placeholder 2"/>
          <p:cNvSpPr>
            <a:spLocks noGrp="1"/>
          </p:cNvSpPr>
          <p:nvPr>
            <p:ph idx="1"/>
          </p:nvPr>
        </p:nvSpPr>
        <p:spPr>
          <a:xfrm>
            <a:off x="249810" y="1935922"/>
            <a:ext cx="3153266" cy="1039305"/>
          </a:xfrm>
          <a:solidFill>
            <a:schemeClr val="bg1"/>
          </a:solidFill>
        </p:spPr>
        <p:txBody>
          <a:bodyPr>
            <a:normAutofit fontScale="62500" lnSpcReduction="20000"/>
          </a:bodyPr>
          <a:lstStyle/>
          <a:p>
            <a:pPr lvl="0" indent="0">
              <a:buNone/>
            </a:pPr>
            <a:r>
              <a:rPr sz="2000" dirty="0">
                <a:latin typeface="Courier"/>
              </a:rPr>
              <a:t>TAN_ICLN &lt;- </a:t>
            </a:r>
            <a:r>
              <a:rPr sz="2000" dirty="0" err="1">
                <a:latin typeface="Courier"/>
              </a:rPr>
              <a:t>r_corr$TAN_ICLN</a:t>
            </a:r>
            <a:br>
              <a:rPr sz="2000" dirty="0"/>
            </a:br>
            <a:r>
              <a:rPr sz="2000" dirty="0">
                <a:latin typeface="Courier"/>
              </a:rPr>
              <a:t>forecast::</a:t>
            </a:r>
            <a:r>
              <a:rPr sz="2000" dirty="0" err="1">
                <a:latin typeface="Courier"/>
              </a:rPr>
              <a:t>ggtsdisplay</a:t>
            </a:r>
            <a:r>
              <a:rPr sz="2000" dirty="0">
                <a:latin typeface="Courier"/>
              </a:rPr>
              <a:t>(TAN_ICLN, </a:t>
            </a:r>
            <a:r>
              <a:rPr sz="2000" dirty="0" err="1">
                <a:latin typeface="Courier"/>
              </a:rPr>
              <a:t>lag.max</a:t>
            </a:r>
            <a:r>
              <a:rPr sz="2000" dirty="0">
                <a:latin typeface="Courier"/>
              </a:rPr>
              <a:t>=30, </a:t>
            </a:r>
            <a:r>
              <a:rPr sz="2000" dirty="0" err="1">
                <a:latin typeface="Courier"/>
              </a:rPr>
              <a:t>plot.type</a:t>
            </a:r>
            <a:r>
              <a:rPr sz="2000" dirty="0">
                <a:latin typeface="Courier"/>
              </a:rPr>
              <a:t> = "histogram")</a:t>
            </a:r>
          </a:p>
        </p:txBody>
      </p:sp>
      <p:pic>
        <p:nvPicPr>
          <p:cNvPr id="4" name="Picture 3" descr="market-facts-pres_files/figure-pptx/persistcorr-1.png">
            <a:extLst>
              <a:ext uri="{FF2B5EF4-FFF2-40B4-BE49-F238E27FC236}">
                <a16:creationId xmlns:a16="http://schemas.microsoft.com/office/drawing/2014/main" id="{D433BF0B-ABA6-9608-06E5-7A341FBC60B0}"/>
              </a:ext>
            </a:extLst>
          </p:cNvPr>
          <p:cNvPicPr>
            <a:picLocks noGrp="1" noChangeAspect="1"/>
          </p:cNvPicPr>
          <p:nvPr/>
        </p:nvPicPr>
        <p:blipFill>
          <a:blip r:embed="rId2"/>
          <a:stretch>
            <a:fillRect/>
          </a:stretch>
        </p:blipFill>
        <p:spPr bwMode="auto">
          <a:xfrm>
            <a:off x="2692745" y="2761359"/>
            <a:ext cx="6096362" cy="3487040"/>
          </a:xfrm>
          <a:prstGeom prst="rect">
            <a:avLst/>
          </a:prstGeom>
          <a:noFill/>
          <a:ln w="9525">
            <a:noFill/>
            <a:headEnd/>
            <a:tailEnd/>
          </a:ln>
        </p:spPr>
      </p:pic>
      <p:sp>
        <p:nvSpPr>
          <p:cNvPr id="5" name="Date Placeholder 4">
            <a:extLst>
              <a:ext uri="{FF2B5EF4-FFF2-40B4-BE49-F238E27FC236}">
                <a16:creationId xmlns:a16="http://schemas.microsoft.com/office/drawing/2014/main" id="{256AD31A-6ACC-55D4-D48C-DEE182FAF1E0}"/>
              </a:ext>
            </a:extLst>
          </p:cNvPr>
          <p:cNvSpPr>
            <a:spLocks noGrp="1"/>
          </p:cNvSpPr>
          <p:nvPr>
            <p:ph type="dt" sz="half" idx="10"/>
          </p:nvPr>
        </p:nvSpPr>
        <p:spPr>
          <a:xfrm>
            <a:off x="6258783" y="6425611"/>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30C02106-7B3F-76A3-4578-DC6A2B1F25DA}"/>
              </a:ext>
            </a:extLst>
          </p:cNvPr>
          <p:cNvSpPr>
            <a:spLocks noGrp="1"/>
          </p:cNvSpPr>
          <p:nvPr>
            <p:ph type="sldNum" sz="quarter" idx="12"/>
          </p:nvPr>
        </p:nvSpPr>
        <p:spPr>
          <a:xfrm>
            <a:off x="8385240" y="6425611"/>
            <a:ext cx="565159" cy="365125"/>
          </a:xfrm>
        </p:spPr>
        <p:txBody>
          <a:bodyPr/>
          <a:lstStyle/>
          <a:p>
            <a:fld id="{C5EF2332-01BF-834F-8236-50238282D5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98596"/>
            <a:ext cx="7765321" cy="1326321"/>
          </a:xfrm>
        </p:spPr>
        <p:txBody>
          <a:bodyPr/>
          <a:lstStyle/>
          <a:p>
            <a:pPr marL="0" lvl="0" indent="0">
              <a:buNone/>
            </a:pPr>
            <a:r>
              <a:rPr dirty="0"/>
              <a:t>Pr</a:t>
            </a:r>
            <a:r>
              <a:rPr lang="en-US" dirty="0"/>
              <a:t>e</a:t>
            </a:r>
            <a:r>
              <a:rPr dirty="0"/>
              <a:t>cis</a:t>
            </a:r>
          </a:p>
        </p:txBody>
      </p:sp>
      <p:graphicFrame>
        <p:nvGraphicFramePr>
          <p:cNvPr id="7" name="Content Placeholder 2">
            <a:extLst>
              <a:ext uri="{FF2B5EF4-FFF2-40B4-BE49-F238E27FC236}">
                <a16:creationId xmlns:a16="http://schemas.microsoft.com/office/drawing/2014/main" id="{E950D5D0-1D89-2ACB-0DAD-986BD6896730}"/>
              </a:ext>
            </a:extLst>
          </p:cNvPr>
          <p:cNvGraphicFramePr>
            <a:graphicFrameLocks noGrp="1"/>
          </p:cNvGraphicFramePr>
          <p:nvPr>
            <p:ph idx="1"/>
            <p:extLst>
              <p:ext uri="{D42A27DB-BD31-4B8C-83A1-F6EECF244321}">
                <p14:modId xmlns:p14="http://schemas.microsoft.com/office/powerpoint/2010/main" val="2341415975"/>
              </p:ext>
            </p:extLst>
          </p:nvPr>
        </p:nvGraphicFramePr>
        <p:xfrm>
          <a:off x="862263" y="1665119"/>
          <a:ext cx="8001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40CC3FD-8F4E-2B01-459E-C68DEBA41194}"/>
              </a:ext>
            </a:extLst>
          </p:cNvPr>
          <p:cNvSpPr txBox="1">
            <a:spLocks/>
          </p:cNvSpPr>
          <p:nvPr/>
        </p:nvSpPr>
        <p:spPr>
          <a:xfrm>
            <a:off x="-1200040" y="5831568"/>
            <a:ext cx="4414579" cy="9059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0" indent="0" algn="ctr">
              <a:buFont typeface="Arial"/>
              <a:buNone/>
            </a:pPr>
            <a:r>
              <a:rPr lang="en-US" sz="1200" dirty="0"/>
              <a:t>The complete workflow is maintained on GitHub at </a:t>
            </a:r>
            <a:r>
              <a:rPr lang="en-US" sz="1200" dirty="0">
                <a:hlinkClick r:id="rId7"/>
              </a:rPr>
              <a:t>https://github.com/wgfoote/market-risk</a:t>
            </a:r>
          </a:p>
        </p:txBody>
      </p:sp>
      <p:sp>
        <p:nvSpPr>
          <p:cNvPr id="5" name="TextBox 4">
            <a:extLst>
              <a:ext uri="{FF2B5EF4-FFF2-40B4-BE49-F238E27FC236}">
                <a16:creationId xmlns:a16="http://schemas.microsoft.com/office/drawing/2014/main" id="{89958398-33EF-1782-8BCF-E5AB373CF0F5}"/>
              </a:ext>
            </a:extLst>
          </p:cNvPr>
          <p:cNvSpPr txBox="1"/>
          <p:nvPr/>
        </p:nvSpPr>
        <p:spPr>
          <a:xfrm>
            <a:off x="4364565" y="301045"/>
            <a:ext cx="287867" cy="646331"/>
          </a:xfrm>
          <a:prstGeom prst="rect">
            <a:avLst/>
          </a:prstGeom>
          <a:noFill/>
        </p:spPr>
        <p:txBody>
          <a:bodyPr wrap="square" rtlCol="0">
            <a:spAutoFit/>
          </a:bodyPr>
          <a:lstStyle/>
          <a:p>
            <a:r>
              <a:rPr lang="en-US" sz="3600" dirty="0">
                <a:latin typeface="Book Antiqua" panose="02040602050305030304" pitchFamily="18" charset="0"/>
                <a:cs typeface="Arial" panose="020B0604020202020204" pitchFamily="34" charset="0"/>
              </a:rPr>
              <a:t>‘</a:t>
            </a:r>
          </a:p>
        </p:txBody>
      </p:sp>
      <p:sp>
        <p:nvSpPr>
          <p:cNvPr id="6" name="Date Placeholder 5">
            <a:extLst>
              <a:ext uri="{FF2B5EF4-FFF2-40B4-BE49-F238E27FC236}">
                <a16:creationId xmlns:a16="http://schemas.microsoft.com/office/drawing/2014/main" id="{87BCE953-740D-A9B8-7B04-09EF5CCFCB2E}"/>
              </a:ext>
            </a:extLst>
          </p:cNvPr>
          <p:cNvSpPr>
            <a:spLocks noGrp="1"/>
          </p:cNvSpPr>
          <p:nvPr>
            <p:ph type="dt" sz="half" idx="10"/>
          </p:nvPr>
        </p:nvSpPr>
        <p:spPr>
          <a:xfrm>
            <a:off x="6014236" y="6372376"/>
            <a:ext cx="2057400" cy="365125"/>
          </a:xfrm>
        </p:spPr>
        <p:txBody>
          <a:bodyPr/>
          <a:lstStyle/>
          <a:p>
            <a:r>
              <a:rPr lang="en-US" dirty="0"/>
              <a:t>6/4/2022</a:t>
            </a:r>
          </a:p>
        </p:txBody>
      </p:sp>
      <p:sp>
        <p:nvSpPr>
          <p:cNvPr id="9" name="Slide Number Placeholder 8">
            <a:extLst>
              <a:ext uri="{FF2B5EF4-FFF2-40B4-BE49-F238E27FC236}">
                <a16:creationId xmlns:a16="http://schemas.microsoft.com/office/drawing/2014/main" id="{1CC8A256-8DCA-7B41-D3AA-399AF87EE3BB}"/>
              </a:ext>
            </a:extLst>
          </p:cNvPr>
          <p:cNvSpPr>
            <a:spLocks noGrp="1"/>
          </p:cNvSpPr>
          <p:nvPr>
            <p:ph type="sldNum" sz="quarter" idx="12"/>
          </p:nvPr>
        </p:nvSpPr>
        <p:spPr>
          <a:xfrm>
            <a:off x="8140693" y="6372376"/>
            <a:ext cx="565159" cy="365125"/>
          </a:xfrm>
        </p:spPr>
        <p:txBody>
          <a:bodyPr/>
          <a:lstStyle/>
          <a:p>
            <a:fld id="{C5EF2332-01BF-834F-8236-50238282D53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2100"/>
              <a:t>The verdict on correlation persistence?</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lvl="1"/>
            <a:r>
              <a:t>There is some monthly persistence to 5 lags.</a:t>
            </a:r>
          </a:p>
          <a:p>
            <a:pPr lvl="1"/>
            <a:r>
              <a:t>The variability of correlation varies only in the positive direction.</a:t>
            </a:r>
          </a:p>
          <a:p>
            <a:pPr lvl="1"/>
            <a:r>
              <a:t>The distribution seems skewed to the left and non-normal.</a:t>
            </a:r>
          </a:p>
        </p:txBody>
      </p:sp>
      <p:sp>
        <p:nvSpPr>
          <p:cNvPr id="4" name="Date Placeholder 3">
            <a:extLst>
              <a:ext uri="{FF2B5EF4-FFF2-40B4-BE49-F238E27FC236}">
                <a16:creationId xmlns:a16="http://schemas.microsoft.com/office/drawing/2014/main" id="{61C95941-101A-A536-22B3-5397C2924485}"/>
              </a:ext>
            </a:extLst>
          </p:cNvPr>
          <p:cNvSpPr>
            <a:spLocks noGrp="1"/>
          </p:cNvSpPr>
          <p:nvPr>
            <p:ph type="dt" sz="half" idx="10"/>
          </p:nvPr>
        </p:nvSpPr>
        <p:spPr>
          <a:xfrm>
            <a:off x="6290684" y="6372376"/>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732682BE-E8EC-B644-8FC7-81EF7FF11610}"/>
              </a:ext>
            </a:extLst>
          </p:cNvPr>
          <p:cNvSpPr>
            <a:spLocks noGrp="1"/>
          </p:cNvSpPr>
          <p:nvPr>
            <p:ph type="sldNum" sz="quarter" idx="12"/>
          </p:nvPr>
        </p:nvSpPr>
        <p:spPr>
          <a:xfrm>
            <a:off x="8417141" y="6372376"/>
            <a:ext cx="565159" cy="365125"/>
          </a:xfrm>
        </p:spPr>
        <p:txBody>
          <a:bodyPr/>
          <a:lstStyle/>
          <a:p>
            <a:fld id="{C5EF2332-01BF-834F-8236-50238282D53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a:t>Volatilities next…</a:t>
            </a:r>
          </a:p>
        </p:txBody>
      </p:sp>
      <p:sp>
        <p:nvSpPr>
          <p:cNvPr id="3" name="Content Placeholder 2"/>
          <p:cNvSpPr>
            <a:spLocks noGrp="1"/>
          </p:cNvSpPr>
          <p:nvPr>
            <p:ph idx="1"/>
          </p:nvPr>
        </p:nvSpPr>
        <p:spPr>
          <a:xfrm>
            <a:off x="457200" y="1641573"/>
            <a:ext cx="3002437" cy="1225484"/>
          </a:xfrm>
        </p:spPr>
        <p:txBody>
          <a:bodyPr>
            <a:normAutofit fontScale="62500" lnSpcReduction="20000"/>
          </a:bodyPr>
          <a:lstStyle/>
          <a:p>
            <a:pPr lvl="0" indent="0">
              <a:buNone/>
            </a:pPr>
            <a:r>
              <a:rPr lang="en-US" sz="2400" dirty="0">
                <a:latin typeface="Courier"/>
              </a:rPr>
              <a:t>TAN &lt;- </a:t>
            </a:r>
            <a:r>
              <a:rPr lang="en-US" sz="2400" dirty="0" err="1">
                <a:latin typeface="Courier"/>
              </a:rPr>
              <a:t>r_vols$TAN</a:t>
            </a:r>
            <a:br>
              <a:rPr lang="en-US" sz="2400" dirty="0"/>
            </a:br>
            <a:r>
              <a:rPr lang="en-US" sz="2400" dirty="0">
                <a:latin typeface="Courier"/>
              </a:rPr>
              <a:t>forecast::</a:t>
            </a:r>
            <a:r>
              <a:rPr lang="en-US" sz="2400" dirty="0" err="1">
                <a:latin typeface="Courier"/>
              </a:rPr>
              <a:t>ggtsdisplay</a:t>
            </a:r>
            <a:r>
              <a:rPr lang="en-US" sz="2400" dirty="0">
                <a:latin typeface="Courier"/>
              </a:rPr>
              <a:t>(</a:t>
            </a:r>
            <a:r>
              <a:rPr lang="en-US" sz="2400" dirty="0" err="1">
                <a:latin typeface="Courier"/>
              </a:rPr>
              <a:t>TAN,lag.max</a:t>
            </a:r>
            <a:r>
              <a:rPr lang="en-US" sz="2400" dirty="0">
                <a:latin typeface="Courier"/>
              </a:rPr>
              <a:t>=30, </a:t>
            </a:r>
            <a:r>
              <a:rPr lang="en-US" sz="2400" dirty="0" err="1">
                <a:latin typeface="Courier"/>
              </a:rPr>
              <a:t>plot.type</a:t>
            </a:r>
            <a:r>
              <a:rPr lang="en-US" sz="2400" dirty="0">
                <a:latin typeface="Courier"/>
              </a:rPr>
              <a:t> = "scatter")</a:t>
            </a:r>
          </a:p>
        </p:txBody>
      </p:sp>
      <p:pic>
        <p:nvPicPr>
          <p:cNvPr id="5" name="Picture 4" descr="Chart, scatter chart&#10;&#10;Description automatically generated">
            <a:extLst>
              <a:ext uri="{FF2B5EF4-FFF2-40B4-BE49-F238E27FC236}">
                <a16:creationId xmlns:a16="http://schemas.microsoft.com/office/drawing/2014/main" id="{33B9A4BA-DB12-7E99-8F7D-EFAD8501FB38}"/>
              </a:ext>
            </a:extLst>
          </p:cNvPr>
          <p:cNvPicPr>
            <a:picLocks noChangeAspect="1"/>
          </p:cNvPicPr>
          <p:nvPr/>
        </p:nvPicPr>
        <p:blipFill>
          <a:blip r:embed="rId2"/>
          <a:stretch>
            <a:fillRect/>
          </a:stretch>
        </p:blipFill>
        <p:spPr>
          <a:xfrm>
            <a:off x="2572857" y="2692652"/>
            <a:ext cx="6072244" cy="3529205"/>
          </a:xfrm>
          <a:prstGeom prst="rect">
            <a:avLst/>
          </a:prstGeom>
        </p:spPr>
      </p:pic>
      <p:sp>
        <p:nvSpPr>
          <p:cNvPr id="6" name="Date Placeholder 5">
            <a:extLst>
              <a:ext uri="{FF2B5EF4-FFF2-40B4-BE49-F238E27FC236}">
                <a16:creationId xmlns:a16="http://schemas.microsoft.com/office/drawing/2014/main" id="{190CDB48-5D74-B5D6-2341-48D2E0E6990E}"/>
              </a:ext>
            </a:extLst>
          </p:cNvPr>
          <p:cNvSpPr>
            <a:spLocks noGrp="1"/>
          </p:cNvSpPr>
          <p:nvPr>
            <p:ph type="dt" sz="half" idx="10"/>
          </p:nvPr>
        </p:nvSpPr>
        <p:spPr>
          <a:xfrm>
            <a:off x="6324211" y="6361742"/>
            <a:ext cx="2057400" cy="365125"/>
          </a:xfrm>
        </p:spPr>
        <p:txBody>
          <a:bodyPr/>
          <a:lstStyle/>
          <a:p>
            <a:r>
              <a:rPr lang="en-US" dirty="0"/>
              <a:t>6/4/2022</a:t>
            </a:r>
          </a:p>
        </p:txBody>
      </p:sp>
      <p:sp>
        <p:nvSpPr>
          <p:cNvPr id="8" name="Slide Number Placeholder 7">
            <a:extLst>
              <a:ext uri="{FF2B5EF4-FFF2-40B4-BE49-F238E27FC236}">
                <a16:creationId xmlns:a16="http://schemas.microsoft.com/office/drawing/2014/main" id="{9C4DC47B-EA94-4FE2-D3A9-3FC709494FF3}"/>
              </a:ext>
            </a:extLst>
          </p:cNvPr>
          <p:cNvSpPr>
            <a:spLocks noGrp="1"/>
          </p:cNvSpPr>
          <p:nvPr>
            <p:ph type="sldNum" sz="quarter" idx="12"/>
          </p:nvPr>
        </p:nvSpPr>
        <p:spPr>
          <a:xfrm>
            <a:off x="8450668" y="6361742"/>
            <a:ext cx="565159" cy="365125"/>
          </a:xfrm>
        </p:spPr>
        <p:txBody>
          <a:bodyPr/>
          <a:lstStyle/>
          <a:p>
            <a:fld id="{C5EF2332-01BF-834F-8236-50238282D53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Verdict on volatility persistence?</a:t>
            </a:r>
          </a:p>
        </p:txBody>
      </p:sp>
      <p:sp>
        <p:nvSpPr>
          <p:cNvPr id="3" name="Content Placeholder 2"/>
          <p:cNvSpPr>
            <a:spLocks noGrp="1"/>
          </p:cNvSpPr>
          <p:nvPr>
            <p:ph idx="1"/>
          </p:nvPr>
        </p:nvSpPr>
        <p:spPr/>
        <p:txBody>
          <a:bodyPr/>
          <a:lstStyle/>
          <a:p>
            <a:pPr lvl="1"/>
            <a:r>
              <a:t>Strong and persistent lags over 10 months shows slow decay. Is this some evidence of market memory of risk?</a:t>
            </a:r>
          </a:p>
          <a:p>
            <a:pPr lvl="1"/>
            <a:r>
              <a:t>Perhaps, but it also indicates in this monthly time interval influences of outliers in the third scatter panel and variability seen in the first time series panel.</a:t>
            </a:r>
          </a:p>
        </p:txBody>
      </p:sp>
      <p:sp>
        <p:nvSpPr>
          <p:cNvPr id="4" name="Date Placeholder 3">
            <a:extLst>
              <a:ext uri="{FF2B5EF4-FFF2-40B4-BE49-F238E27FC236}">
                <a16:creationId xmlns:a16="http://schemas.microsoft.com/office/drawing/2014/main" id="{3BAC08A2-9447-A770-5CCE-1A6924AF23DD}"/>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189D9AD3-D1EB-00D4-8234-F1B267E5D224}"/>
              </a:ext>
            </a:extLst>
          </p:cNvPr>
          <p:cNvSpPr>
            <a:spLocks noGrp="1"/>
          </p:cNvSpPr>
          <p:nvPr>
            <p:ph type="sldNum" sz="quarter" idx="12"/>
          </p:nvPr>
        </p:nvSpPr>
        <p:spPr/>
        <p:txBody>
          <a:bodyPr/>
          <a:lstStyle/>
          <a:p>
            <a:fld id="{C5EF2332-01BF-834F-8236-50238282D53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markets spill into one another?</a:t>
            </a:r>
          </a:p>
        </p:txBody>
      </p:sp>
      <p:sp>
        <p:nvSpPr>
          <p:cNvPr id="3" name="Content Placeholder 2"/>
          <p:cNvSpPr>
            <a:spLocks noGrp="1"/>
          </p:cNvSpPr>
          <p:nvPr>
            <p:ph idx="1"/>
          </p:nvPr>
        </p:nvSpPr>
        <p:spPr>
          <a:xfrm>
            <a:off x="402165" y="2341512"/>
            <a:ext cx="3496733" cy="1701800"/>
          </a:xfrm>
        </p:spPr>
        <p:txBody>
          <a:bodyPr>
            <a:normAutofit fontScale="62500" lnSpcReduction="20000"/>
          </a:bodyPr>
          <a:lstStyle/>
          <a:p>
            <a:pPr lvl="0" indent="0">
              <a:buNone/>
            </a:pPr>
            <a:r>
              <a:rPr dirty="0" err="1">
                <a:latin typeface="Courier"/>
              </a:rPr>
              <a:t>corr_vols</a:t>
            </a:r>
            <a:r>
              <a:rPr dirty="0">
                <a:latin typeface="Courier"/>
              </a:rPr>
              <a:t> &lt;- merge(</a:t>
            </a:r>
            <a:r>
              <a:rPr dirty="0" err="1">
                <a:latin typeface="Courier"/>
              </a:rPr>
              <a:t>r_corr</a:t>
            </a:r>
            <a:r>
              <a:rPr dirty="0">
                <a:latin typeface="Courier"/>
              </a:rPr>
              <a:t>, </a:t>
            </a:r>
            <a:r>
              <a:rPr dirty="0" err="1">
                <a:latin typeface="Courier"/>
              </a:rPr>
              <a:t>r_vols</a:t>
            </a:r>
            <a:r>
              <a:rPr dirty="0">
                <a:latin typeface="Courier"/>
              </a:rPr>
              <a:t>)</a:t>
            </a:r>
            <a:br>
              <a:rPr dirty="0"/>
            </a:br>
            <a:r>
              <a:rPr dirty="0" err="1">
                <a:latin typeface="Courier"/>
              </a:rPr>
              <a:t>corr_vols_tbl</a:t>
            </a:r>
            <a:r>
              <a:rPr dirty="0">
                <a:latin typeface="Courier"/>
              </a:rPr>
              <a:t> &lt;- </a:t>
            </a:r>
            <a:r>
              <a:rPr dirty="0" err="1">
                <a:latin typeface="Courier"/>
              </a:rPr>
              <a:t>corr_vols</a:t>
            </a:r>
            <a:r>
              <a:rPr dirty="0">
                <a:latin typeface="Courier"/>
              </a:rPr>
              <a:t> %&gt;% </a:t>
            </a:r>
            <a:r>
              <a:rPr dirty="0" err="1">
                <a:latin typeface="Courier"/>
              </a:rPr>
              <a:t>as_tibble</a:t>
            </a:r>
            <a:r>
              <a:rPr dirty="0">
                <a:latin typeface="Courier"/>
              </a:rPr>
              <a:t>() %&gt;% </a:t>
            </a:r>
            <a:br>
              <a:rPr dirty="0"/>
            </a:br>
            <a:r>
              <a:rPr dirty="0">
                <a:latin typeface="Courier"/>
              </a:rPr>
              <a:t>  mutate(date = index(</a:t>
            </a:r>
            <a:r>
              <a:rPr dirty="0" err="1">
                <a:latin typeface="Courier"/>
              </a:rPr>
              <a:t>corr_vols</a:t>
            </a:r>
            <a:r>
              <a:rPr dirty="0">
                <a:latin typeface="Courier"/>
              </a:rPr>
              <a:t>)) </a:t>
            </a:r>
            <a:br>
              <a:rPr dirty="0"/>
            </a:br>
            <a:r>
              <a:rPr dirty="0" err="1">
                <a:latin typeface="Courier"/>
              </a:rPr>
              <a:t>ggpairs</a:t>
            </a:r>
            <a:r>
              <a:rPr dirty="0">
                <a:latin typeface="Courier"/>
              </a:rPr>
              <a:t>(</a:t>
            </a:r>
            <a:r>
              <a:rPr dirty="0" err="1">
                <a:latin typeface="Courier"/>
              </a:rPr>
              <a:t>corr_vols_tbl</a:t>
            </a:r>
            <a:r>
              <a:rPr dirty="0">
                <a:latin typeface="Courier"/>
              </a:rPr>
              <a:t>[, c("TAN_ICLN", "ICLN")])</a:t>
            </a:r>
          </a:p>
        </p:txBody>
      </p:sp>
      <p:pic>
        <p:nvPicPr>
          <p:cNvPr id="4" name="Picture 3" descr="market-facts-pres_files/figure-pptx/pairs-1.png">
            <a:extLst>
              <a:ext uri="{FF2B5EF4-FFF2-40B4-BE49-F238E27FC236}">
                <a16:creationId xmlns:a16="http://schemas.microsoft.com/office/drawing/2014/main" id="{C9A1B280-B637-39F6-3ED9-3644BE5625D4}"/>
              </a:ext>
            </a:extLst>
          </p:cNvPr>
          <p:cNvPicPr>
            <a:picLocks noGrp="1" noChangeAspect="1"/>
          </p:cNvPicPr>
          <p:nvPr/>
        </p:nvPicPr>
        <p:blipFill>
          <a:blip r:embed="rId2"/>
          <a:stretch>
            <a:fillRect/>
          </a:stretch>
        </p:blipFill>
        <p:spPr bwMode="auto">
          <a:xfrm>
            <a:off x="4179976" y="2481176"/>
            <a:ext cx="4660900" cy="3728720"/>
          </a:xfrm>
          <a:prstGeom prst="rect">
            <a:avLst/>
          </a:prstGeom>
          <a:noFill/>
          <a:ln w="9525">
            <a:noFill/>
            <a:headEnd/>
            <a:tailEnd/>
          </a:ln>
        </p:spPr>
      </p:pic>
      <p:sp>
        <p:nvSpPr>
          <p:cNvPr id="5" name="Date Placeholder 4">
            <a:extLst>
              <a:ext uri="{FF2B5EF4-FFF2-40B4-BE49-F238E27FC236}">
                <a16:creationId xmlns:a16="http://schemas.microsoft.com/office/drawing/2014/main" id="{AC7F971A-7700-D881-DFE2-4F5E901BF763}"/>
              </a:ext>
            </a:extLst>
          </p:cNvPr>
          <p:cNvSpPr>
            <a:spLocks noGrp="1"/>
          </p:cNvSpPr>
          <p:nvPr>
            <p:ph type="dt" sz="half" idx="10"/>
          </p:nvPr>
        </p:nvSpPr>
        <p:spPr>
          <a:xfrm>
            <a:off x="6248150" y="6340476"/>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C5CBAC27-41CD-F60F-3728-47D5C0A90420}"/>
              </a:ext>
            </a:extLst>
          </p:cNvPr>
          <p:cNvSpPr>
            <a:spLocks noGrp="1"/>
          </p:cNvSpPr>
          <p:nvPr>
            <p:ph type="sldNum" sz="quarter" idx="12"/>
          </p:nvPr>
        </p:nvSpPr>
        <p:spPr>
          <a:xfrm>
            <a:off x="8374607" y="6340476"/>
            <a:ext cx="565159" cy="365125"/>
          </a:xfrm>
        </p:spPr>
        <p:txBody>
          <a:bodyPr/>
          <a:lstStyle/>
          <a:p>
            <a:fld id="{C5EF2332-01BF-834F-8236-50238282D53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do we observe?</a:t>
            </a:r>
          </a:p>
        </p:txBody>
      </p:sp>
      <p:sp>
        <p:nvSpPr>
          <p:cNvPr id="3" name="Content Placeholder 2"/>
          <p:cNvSpPr>
            <a:spLocks noGrp="1"/>
          </p:cNvSpPr>
          <p:nvPr>
            <p:ph idx="1"/>
          </p:nvPr>
        </p:nvSpPr>
        <p:spPr/>
        <p:txBody>
          <a:bodyPr>
            <a:normAutofit lnSpcReduction="10000"/>
          </a:bodyPr>
          <a:lstStyle/>
          <a:p>
            <a:pPr lvl="1">
              <a:buAutoNum type="arabicPeriod"/>
            </a:pPr>
            <a:r>
              <a:t>Are they apparently normally distributed? Not at all, apparently. We observe a negative skew in correlation and the characteristically positive skew in volatility.</a:t>
            </a:r>
          </a:p>
          <a:p>
            <a:pPr lvl="1">
              <a:buAutoNum type="arabicPeriod"/>
            </a:pPr>
            <a:r>
              <a:t>What do the outliers look like in a potential relationship between correlations and volatility? The scatter plot indicates potential outliers in very high and very low correlation market environments.</a:t>
            </a:r>
          </a:p>
          <a:p>
            <a:pPr lvl="1">
              <a:buAutoNum type="arabicPeriod"/>
            </a:pPr>
            <a:r>
              <a:t>Are there potentially multiple regions of outliers? Yes, in very high and low correlation environments. The body of the relation appears to have a positive impact in line with a fairly high correlation of 0.513.</a:t>
            </a:r>
          </a:p>
        </p:txBody>
      </p:sp>
      <p:sp>
        <p:nvSpPr>
          <p:cNvPr id="4" name="Date Placeholder 3">
            <a:extLst>
              <a:ext uri="{FF2B5EF4-FFF2-40B4-BE49-F238E27FC236}">
                <a16:creationId xmlns:a16="http://schemas.microsoft.com/office/drawing/2014/main" id="{50E395D5-B311-206D-09B1-3F0B0BD4B355}"/>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D697F6DD-3BCC-5BFB-7FBA-C2DF95E6748B}"/>
              </a:ext>
            </a:extLst>
          </p:cNvPr>
          <p:cNvSpPr>
            <a:spLocks noGrp="1"/>
          </p:cNvSpPr>
          <p:nvPr>
            <p:ph type="sldNum" sz="quarter" idx="12"/>
          </p:nvPr>
        </p:nvSpPr>
        <p:spPr/>
        <p:txBody>
          <a:bodyPr/>
          <a:lstStyle/>
          <a:p>
            <a:fld id="{C5EF2332-01BF-834F-8236-50238282D53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Dream in quantiles</a:t>
            </a:r>
          </a:p>
        </p:txBody>
      </p:sp>
      <p:sp>
        <p:nvSpPr>
          <p:cNvPr id="3" name="Content Placeholder 2"/>
          <p:cNvSpPr>
            <a:spLocks noGrp="1"/>
          </p:cNvSpPr>
          <p:nvPr>
            <p:ph idx="1"/>
          </p:nvPr>
        </p:nvSpPr>
        <p:spPr>
          <a:xfrm>
            <a:off x="101337" y="1626126"/>
            <a:ext cx="4642701" cy="1152426"/>
          </a:xfrm>
        </p:spPr>
        <p:txBody>
          <a:bodyPr>
            <a:noAutofit/>
          </a:bodyPr>
          <a:lstStyle/>
          <a:p>
            <a:pPr lvl="0" indent="0">
              <a:buNone/>
            </a:pPr>
            <a:r>
              <a:rPr sz="1050" dirty="0">
                <a:latin typeface="Courier"/>
              </a:rPr>
              <a:t>library(</a:t>
            </a:r>
            <a:r>
              <a:rPr sz="1050" dirty="0" err="1">
                <a:latin typeface="Courier"/>
              </a:rPr>
              <a:t>quantreg</a:t>
            </a:r>
            <a:r>
              <a:rPr sz="1050" dirty="0">
                <a:latin typeface="Courier"/>
              </a:rPr>
              <a:t>)</a:t>
            </a:r>
            <a:br>
              <a:rPr sz="1050" dirty="0"/>
            </a:br>
            <a:r>
              <a:rPr sz="1050" dirty="0" err="1">
                <a:latin typeface="Courier"/>
              </a:rPr>
              <a:t>taus</a:t>
            </a:r>
            <a:r>
              <a:rPr sz="1050" dirty="0">
                <a:latin typeface="Courier"/>
              </a:rPr>
              <a:t> &lt;- c(0.10, 0.25, 0.50, 0.75, 0.90) </a:t>
            </a:r>
            <a:r>
              <a:rPr sz="1050" i="1" dirty="0">
                <a:latin typeface="Courier"/>
              </a:rPr>
              <a:t># quantiles of y for a 95% confidence interval</a:t>
            </a:r>
            <a:br>
              <a:rPr sz="1050" dirty="0"/>
            </a:br>
            <a:r>
              <a:rPr sz="1050" dirty="0">
                <a:latin typeface="Courier"/>
              </a:rPr>
              <a:t>y &lt;- </a:t>
            </a:r>
            <a:r>
              <a:rPr sz="1050" dirty="0" err="1">
                <a:latin typeface="Courier"/>
              </a:rPr>
              <a:t>corr_vols_tbl$TAN_ICLN</a:t>
            </a:r>
            <a:r>
              <a:rPr sz="1050" dirty="0">
                <a:latin typeface="Courier"/>
              </a:rPr>
              <a:t>; x &lt;- </a:t>
            </a:r>
            <a:r>
              <a:rPr sz="1050" dirty="0" err="1">
                <a:latin typeface="Courier"/>
              </a:rPr>
              <a:t>corr_vols_tbl$ICLN</a:t>
            </a:r>
            <a:br>
              <a:rPr sz="1050" dirty="0"/>
            </a:br>
            <a:r>
              <a:rPr sz="1050" dirty="0" err="1">
                <a:latin typeface="Courier"/>
              </a:rPr>
              <a:t>fit_corr_vols</a:t>
            </a:r>
            <a:r>
              <a:rPr sz="1050" dirty="0">
                <a:latin typeface="Courier"/>
              </a:rPr>
              <a:t> &lt;- </a:t>
            </a:r>
            <a:r>
              <a:rPr sz="1050" dirty="0" err="1">
                <a:latin typeface="Courier"/>
              </a:rPr>
              <a:t>rq</a:t>
            </a:r>
            <a:r>
              <a:rPr sz="1050" dirty="0">
                <a:latin typeface="Courier"/>
              </a:rPr>
              <a:t>(log(y) ~ log(x), tau = </a:t>
            </a:r>
            <a:r>
              <a:rPr sz="1050" dirty="0" err="1">
                <a:latin typeface="Courier"/>
              </a:rPr>
              <a:t>taus</a:t>
            </a:r>
            <a:r>
              <a:rPr sz="1050" dirty="0">
                <a:latin typeface="Courier"/>
              </a:rPr>
              <a:t>)</a:t>
            </a:r>
            <a:br>
              <a:rPr sz="1050" dirty="0"/>
            </a:br>
            <a:r>
              <a:rPr sz="1050" dirty="0" err="1">
                <a:latin typeface="Courier"/>
              </a:rPr>
              <a:t>fit_summary</a:t>
            </a:r>
            <a:r>
              <a:rPr sz="1050" dirty="0">
                <a:latin typeface="Courier"/>
              </a:rPr>
              <a:t> &lt;- summary(</a:t>
            </a:r>
            <a:r>
              <a:rPr sz="1050" dirty="0" err="1">
                <a:latin typeface="Courier"/>
              </a:rPr>
              <a:t>fit_corr_vols</a:t>
            </a:r>
            <a:r>
              <a:rPr sz="1050" dirty="0">
                <a:latin typeface="Courier"/>
              </a:rPr>
              <a:t>)</a:t>
            </a:r>
            <a:br>
              <a:rPr sz="1050" dirty="0"/>
            </a:br>
            <a:r>
              <a:rPr sz="1050" dirty="0" err="1">
                <a:latin typeface="Courier"/>
              </a:rPr>
              <a:t>fit_summary</a:t>
            </a:r>
            <a:endParaRPr sz="1050" dirty="0">
              <a:latin typeface="Courier"/>
            </a:endParaRPr>
          </a:p>
          <a:p>
            <a:pPr lvl="0" indent="0">
              <a:buNone/>
            </a:pPr>
            <a:r>
              <a:rPr sz="1050" dirty="0">
                <a:latin typeface="Courier"/>
              </a:rPr>
              <a:t>
</a:t>
            </a:r>
          </a:p>
        </p:txBody>
      </p:sp>
      <p:sp>
        <p:nvSpPr>
          <p:cNvPr id="4" name="TextBox 3">
            <a:extLst>
              <a:ext uri="{FF2B5EF4-FFF2-40B4-BE49-F238E27FC236}">
                <a16:creationId xmlns:a16="http://schemas.microsoft.com/office/drawing/2014/main" id="{97975865-4EBF-F46B-A07C-154470E05CBF}"/>
              </a:ext>
            </a:extLst>
          </p:cNvPr>
          <p:cNvSpPr txBox="1"/>
          <p:nvPr/>
        </p:nvSpPr>
        <p:spPr>
          <a:xfrm>
            <a:off x="4666268" y="2778552"/>
            <a:ext cx="4194928" cy="3647152"/>
          </a:xfrm>
          <a:prstGeom prst="rect">
            <a:avLst/>
          </a:prstGeom>
          <a:noFill/>
        </p:spPr>
        <p:txBody>
          <a:bodyPr wrap="square" rtlCol="0">
            <a:spAutoFit/>
          </a:bodyPr>
          <a:lstStyle/>
          <a:p>
            <a:pPr lvl="0" indent="0">
              <a:buNone/>
            </a:pPr>
            <a:r>
              <a:rPr lang="en-US" sz="1100" dirty="0">
                <a:latin typeface="Courier"/>
              </a:rPr>
              <a:t>## tau: [1] 0.5
## 
## Coefficients:
##             coefficients lower bd upper bd
## (Intercept) 1.1664       0.8566   1.3194  
## log(x)      0.3356       0.2586   0.3716  
## tau: [1] 0.75
## 
## Coefficients:
##             coefficients lower bd upper bd
## (Intercept) 1.0475       0.5476   1.4890  
## log(x)      0.2867       0.1655   0.3915  
## 
## tau: [1] 0.9
## 
## Coefficients:
##             coefficients lower bd upper bd
## (Intercept) 0.6544       0.5546   1.5559  
## log(x)      0.1825       0.1283   0.3839</a:t>
            </a:r>
          </a:p>
          <a:p>
            <a:endParaRPr lang="en-US" sz="1100" dirty="0"/>
          </a:p>
        </p:txBody>
      </p:sp>
      <p:sp>
        <p:nvSpPr>
          <p:cNvPr id="5" name="Content Placeholder 2">
            <a:extLst>
              <a:ext uri="{FF2B5EF4-FFF2-40B4-BE49-F238E27FC236}">
                <a16:creationId xmlns:a16="http://schemas.microsoft.com/office/drawing/2014/main" id="{1DBE8220-F179-C3BC-8795-B32809912547}"/>
              </a:ext>
            </a:extLst>
          </p:cNvPr>
          <p:cNvSpPr txBox="1">
            <a:spLocks/>
          </p:cNvSpPr>
          <p:nvPr/>
        </p:nvSpPr>
        <p:spPr>
          <a:xfrm>
            <a:off x="101337" y="3245320"/>
            <a:ext cx="4642701" cy="254602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indent="0">
              <a:buFont typeface="Arial" panose="020B0604020202020204" pitchFamily="34" charset="0"/>
              <a:buNone/>
            </a:pPr>
            <a:r>
              <a:rPr lang="en-US" sz="1050" dirty="0">
                <a:latin typeface="Courier"/>
              </a:rPr>
              <a:t>## tau: [1] 0.1:
##             coefficients lower bd upper bd
## (Intercept) 1.0690       1.0587   2.0193  
## log(x)      0.4011       0.3873   0.6402  
## 
## tau: [1] 0.25
##             coefficients lower bd upper bd
## (Intercept) 1.1847       0.8995   1.7037  
## log(x)      0.3674       0.3229   0.5043  
</a:t>
            </a:r>
          </a:p>
        </p:txBody>
      </p:sp>
      <p:sp>
        <p:nvSpPr>
          <p:cNvPr id="6" name="Date Placeholder 5">
            <a:extLst>
              <a:ext uri="{FF2B5EF4-FFF2-40B4-BE49-F238E27FC236}">
                <a16:creationId xmlns:a16="http://schemas.microsoft.com/office/drawing/2014/main" id="{24C81122-3663-CBEC-D086-E29310ECB202}"/>
              </a:ext>
            </a:extLst>
          </p:cNvPr>
          <p:cNvSpPr>
            <a:spLocks noGrp="1"/>
          </p:cNvSpPr>
          <p:nvPr>
            <p:ph type="dt" sz="half" idx="10"/>
          </p:nvPr>
        </p:nvSpPr>
        <p:spPr>
          <a:xfrm>
            <a:off x="6322583" y="6383009"/>
            <a:ext cx="2057400" cy="365125"/>
          </a:xfrm>
        </p:spPr>
        <p:txBody>
          <a:bodyPr/>
          <a:lstStyle/>
          <a:p>
            <a:r>
              <a:rPr lang="en-US" dirty="0"/>
              <a:t>6/4/2022</a:t>
            </a:r>
          </a:p>
        </p:txBody>
      </p:sp>
      <p:sp>
        <p:nvSpPr>
          <p:cNvPr id="8" name="Slide Number Placeholder 7">
            <a:extLst>
              <a:ext uri="{FF2B5EF4-FFF2-40B4-BE49-F238E27FC236}">
                <a16:creationId xmlns:a16="http://schemas.microsoft.com/office/drawing/2014/main" id="{524C2442-C01D-7AFB-C829-78DC14CD6401}"/>
              </a:ext>
            </a:extLst>
          </p:cNvPr>
          <p:cNvSpPr>
            <a:spLocks noGrp="1"/>
          </p:cNvSpPr>
          <p:nvPr>
            <p:ph type="sldNum" sz="quarter" idx="12"/>
          </p:nvPr>
        </p:nvSpPr>
        <p:spPr>
          <a:xfrm>
            <a:off x="8449040" y="6383009"/>
            <a:ext cx="565159" cy="365125"/>
          </a:xfrm>
        </p:spPr>
        <p:txBody>
          <a:bodyPr/>
          <a:lstStyle/>
          <a:p>
            <a:fld id="{C5EF2332-01BF-834F-8236-50238282D53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plot thickens</a:t>
            </a:r>
          </a:p>
        </p:txBody>
      </p:sp>
      <p:pic>
        <p:nvPicPr>
          <p:cNvPr id="3" name="Picture 1" descr="market-facts-pres_files/figure-pptx/unnamed-chunk-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
        <p:nvSpPr>
          <p:cNvPr id="4" name="Date Placeholder 3">
            <a:extLst>
              <a:ext uri="{FF2B5EF4-FFF2-40B4-BE49-F238E27FC236}">
                <a16:creationId xmlns:a16="http://schemas.microsoft.com/office/drawing/2014/main" id="{B4E3CA30-C883-11F8-5C59-73AB93178344}"/>
              </a:ext>
            </a:extLst>
          </p:cNvPr>
          <p:cNvSpPr>
            <a:spLocks noGrp="1"/>
          </p:cNvSpPr>
          <p:nvPr>
            <p:ph type="dt" sz="half" idx="10"/>
          </p:nvPr>
        </p:nvSpPr>
        <p:spPr>
          <a:xfrm>
            <a:off x="6248152" y="6457434"/>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61AE0692-E871-D737-B820-184EE6C49966}"/>
              </a:ext>
            </a:extLst>
          </p:cNvPr>
          <p:cNvSpPr>
            <a:spLocks noGrp="1"/>
          </p:cNvSpPr>
          <p:nvPr>
            <p:ph type="sldNum" sz="quarter" idx="12"/>
          </p:nvPr>
        </p:nvSpPr>
        <p:spPr>
          <a:xfrm>
            <a:off x="8374609" y="6457434"/>
            <a:ext cx="565159" cy="365125"/>
          </a:xfrm>
        </p:spPr>
        <p:txBody>
          <a:bodyPr/>
          <a:lstStyle/>
          <a:p>
            <a:fld id="{C5EF2332-01BF-834F-8236-50238282D53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2900"/>
              <a:t>Further questions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5391544"/>
          </a:xfrm>
        </p:spPr>
        <p:txBody>
          <a:bodyPr anchor="ctr">
            <a:normAutofit fontScale="92500"/>
          </a:bodyPr>
          <a:lstStyle/>
          <a:p>
            <a:pPr lvl="1">
              <a:lnSpc>
                <a:spcPct val="110000"/>
              </a:lnSpc>
              <a:buAutoNum type="arabicPeriod"/>
            </a:pPr>
            <a:r>
              <a:rPr lang="en-US" dirty="0"/>
              <a:t>When is it likely for markets to spill over? Mostly across low to high correlation quantiles.</a:t>
            </a:r>
          </a:p>
          <a:p>
            <a:pPr lvl="1">
              <a:lnSpc>
                <a:spcPct val="110000"/>
              </a:lnSpc>
              <a:buAutoNum type="arabicPeriod"/>
            </a:pPr>
            <a:r>
              <a:rPr lang="en-US" dirty="0"/>
              <a:t>At what likelihood of correlations are market spillovers most uncertain? Again in very low and very high correlation quantile regions.</a:t>
            </a:r>
          </a:p>
          <a:p>
            <a:pPr lvl="1">
              <a:lnSpc>
                <a:spcPct val="110000"/>
              </a:lnSpc>
              <a:buAutoNum type="arabicPeriod"/>
            </a:pPr>
            <a:r>
              <a:rPr lang="en-US" dirty="0"/>
              <a:t>What about the other markets and their spillover effects?</a:t>
            </a:r>
          </a:p>
          <a:p>
            <a:pPr lvl="1">
              <a:lnSpc>
                <a:spcPct val="110000"/>
              </a:lnSpc>
              <a:buAutoNum type="arabicPeriod"/>
            </a:pPr>
            <a:r>
              <a:rPr lang="en-US" dirty="0"/>
              <a:t>What should the CFO glean from these results?</a:t>
            </a:r>
          </a:p>
          <a:p>
            <a:pPr marL="0" lvl="0" indent="0">
              <a:lnSpc>
                <a:spcPct val="110000"/>
              </a:lnSpc>
              <a:buNone/>
            </a:pPr>
            <a:endParaRPr lang="en-US" sz="1800" dirty="0"/>
          </a:p>
          <a:p>
            <a:pPr marL="0" lvl="0" indent="0">
              <a:lnSpc>
                <a:spcPct val="110000"/>
              </a:lnSpc>
              <a:buNone/>
            </a:pPr>
            <a:r>
              <a:rPr lang="en-US" sz="1800" dirty="0"/>
              <a:t>The last two questions deserve further analysis, which means more regressions. The CFO can get an idea that preparing for market risk is a very high risk management priority.</a:t>
            </a:r>
          </a:p>
        </p:txBody>
      </p:sp>
      <p:sp>
        <p:nvSpPr>
          <p:cNvPr id="4" name="Date Placeholder 3">
            <a:extLst>
              <a:ext uri="{FF2B5EF4-FFF2-40B4-BE49-F238E27FC236}">
                <a16:creationId xmlns:a16="http://schemas.microsoft.com/office/drawing/2014/main" id="{0D34BAB1-4F13-4D3A-7144-2761D1BEA44E}"/>
              </a:ext>
            </a:extLst>
          </p:cNvPr>
          <p:cNvSpPr>
            <a:spLocks noGrp="1"/>
          </p:cNvSpPr>
          <p:nvPr>
            <p:ph type="dt" sz="half" idx="10"/>
          </p:nvPr>
        </p:nvSpPr>
        <p:spPr>
          <a:xfrm>
            <a:off x="6311947" y="6436171"/>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279EDEC7-BE84-ACFA-9B53-5CBCC6C485FC}"/>
              </a:ext>
            </a:extLst>
          </p:cNvPr>
          <p:cNvSpPr>
            <a:spLocks noGrp="1"/>
          </p:cNvSpPr>
          <p:nvPr>
            <p:ph type="sldNum" sz="quarter" idx="12"/>
          </p:nvPr>
        </p:nvSpPr>
        <p:spPr>
          <a:xfrm>
            <a:off x="8438404" y="6436171"/>
            <a:ext cx="565159" cy="365125"/>
          </a:xfrm>
        </p:spPr>
        <p:txBody>
          <a:bodyPr/>
          <a:lstStyle/>
          <a:p>
            <a:fld id="{C5EF2332-01BF-834F-8236-50238282D53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Yet another plot</a:t>
            </a:r>
          </a:p>
        </p:txBody>
      </p:sp>
      <p:sp>
        <p:nvSpPr>
          <p:cNvPr id="3" name="Content Placeholder 2"/>
          <p:cNvSpPr>
            <a:spLocks noGrp="1"/>
          </p:cNvSpPr>
          <p:nvPr>
            <p:ph idx="1"/>
          </p:nvPr>
        </p:nvSpPr>
        <p:spPr>
          <a:xfrm>
            <a:off x="136688" y="1735138"/>
            <a:ext cx="2804474" cy="2544634"/>
          </a:xfrm>
        </p:spPr>
        <p:txBody>
          <a:bodyPr>
            <a:normAutofit fontScale="55000" lnSpcReduction="20000"/>
          </a:bodyPr>
          <a:lstStyle/>
          <a:p>
            <a:pPr lvl="0" indent="0">
              <a:buNone/>
            </a:pPr>
            <a:r>
              <a:rPr dirty="0">
                <a:latin typeface="Courier"/>
              </a:rPr>
              <a:t>p &lt;- </a:t>
            </a:r>
            <a:r>
              <a:rPr dirty="0" err="1">
                <a:latin typeface="Courier"/>
              </a:rPr>
              <a:t>ggplot</a:t>
            </a:r>
            <a:r>
              <a:rPr dirty="0">
                <a:latin typeface="Courier"/>
              </a:rPr>
              <a:t>(</a:t>
            </a:r>
            <a:r>
              <a:rPr dirty="0" err="1">
                <a:latin typeface="Courier"/>
              </a:rPr>
              <a:t>corr_vols_tbl</a:t>
            </a:r>
            <a:r>
              <a:rPr dirty="0">
                <a:latin typeface="Courier"/>
              </a:rPr>
              <a:t>,  </a:t>
            </a:r>
            <a:r>
              <a:rPr dirty="0" err="1">
                <a:latin typeface="Courier"/>
              </a:rPr>
              <a:t>aes</a:t>
            </a:r>
            <a:r>
              <a:rPr dirty="0">
                <a:latin typeface="Courier"/>
              </a:rPr>
              <a:t>(x = ICLN, y = TAN_ICLN)) +</a:t>
            </a:r>
            <a:br>
              <a:rPr dirty="0"/>
            </a:br>
            <a:r>
              <a:rPr dirty="0">
                <a:latin typeface="Courier"/>
              </a:rPr>
              <a:t>    </a:t>
            </a:r>
            <a:r>
              <a:rPr dirty="0" err="1">
                <a:latin typeface="Courier"/>
              </a:rPr>
              <a:t>geom_point</a:t>
            </a:r>
            <a:r>
              <a:rPr dirty="0">
                <a:latin typeface="Courier"/>
              </a:rPr>
              <a:t>() + </a:t>
            </a:r>
            <a:br>
              <a:rPr dirty="0"/>
            </a:br>
            <a:r>
              <a:rPr dirty="0">
                <a:latin typeface="Courier"/>
              </a:rPr>
              <a:t>    </a:t>
            </a:r>
            <a:r>
              <a:rPr dirty="0" err="1">
                <a:latin typeface="Courier"/>
              </a:rPr>
              <a:t>ggtitle</a:t>
            </a:r>
            <a:r>
              <a:rPr dirty="0">
                <a:latin typeface="Courier"/>
              </a:rPr>
              <a:t>("TAN-ICLN Interaction") + </a:t>
            </a:r>
            <a:br>
              <a:rPr dirty="0"/>
            </a:br>
            <a:r>
              <a:rPr dirty="0">
                <a:latin typeface="Courier"/>
              </a:rPr>
              <a:t>    </a:t>
            </a:r>
            <a:r>
              <a:rPr dirty="0" err="1">
                <a:latin typeface="Courier"/>
              </a:rPr>
              <a:t>geom_quantile</a:t>
            </a:r>
            <a:r>
              <a:rPr dirty="0">
                <a:latin typeface="Courier"/>
              </a:rPr>
              <a:t>(quantiles = c(0.10, 0.90)) + </a:t>
            </a:r>
            <a:br>
              <a:rPr dirty="0"/>
            </a:br>
            <a:r>
              <a:rPr dirty="0">
                <a:latin typeface="Courier"/>
              </a:rPr>
              <a:t>    </a:t>
            </a:r>
            <a:r>
              <a:rPr dirty="0" err="1">
                <a:latin typeface="Courier"/>
              </a:rPr>
              <a:t>geom_quantile</a:t>
            </a:r>
            <a:r>
              <a:rPr dirty="0">
                <a:latin typeface="Courier"/>
              </a:rPr>
              <a:t>(quantiles = 0.5, </a:t>
            </a:r>
            <a:r>
              <a:rPr dirty="0" err="1">
                <a:latin typeface="Courier"/>
              </a:rPr>
              <a:t>linetype</a:t>
            </a:r>
            <a:r>
              <a:rPr dirty="0">
                <a:latin typeface="Courier"/>
              </a:rPr>
              <a:t> = "</a:t>
            </a:r>
            <a:r>
              <a:rPr dirty="0" err="1">
                <a:latin typeface="Courier"/>
              </a:rPr>
              <a:t>longdash</a:t>
            </a:r>
            <a:r>
              <a:rPr dirty="0">
                <a:latin typeface="Courier"/>
              </a:rPr>
              <a:t>") +</a:t>
            </a:r>
            <a:br>
              <a:rPr dirty="0"/>
            </a:br>
            <a:r>
              <a:rPr dirty="0">
                <a:latin typeface="Courier"/>
              </a:rPr>
              <a:t>    geom_density_2d(</a:t>
            </a:r>
            <a:r>
              <a:rPr dirty="0" err="1">
                <a:latin typeface="Courier"/>
              </a:rPr>
              <a:t>colour</a:t>
            </a:r>
            <a:r>
              <a:rPr dirty="0">
                <a:latin typeface="Courier"/>
              </a:rPr>
              <a:t> = "red")  </a:t>
            </a:r>
            <a:br>
              <a:rPr dirty="0"/>
            </a:br>
            <a:r>
              <a:rPr dirty="0">
                <a:latin typeface="Courier"/>
              </a:rPr>
              <a:t>p</a:t>
            </a:r>
          </a:p>
        </p:txBody>
      </p:sp>
      <p:pic>
        <p:nvPicPr>
          <p:cNvPr id="4" name="Picture 3" descr="market-facts-pres_files/figure-pptx/rqplot-1.png">
            <a:extLst>
              <a:ext uri="{FF2B5EF4-FFF2-40B4-BE49-F238E27FC236}">
                <a16:creationId xmlns:a16="http://schemas.microsoft.com/office/drawing/2014/main" id="{CBFE2484-EFF8-1C01-BC46-9170A007A20D}"/>
              </a:ext>
            </a:extLst>
          </p:cNvPr>
          <p:cNvPicPr>
            <a:picLocks noGrp="1" noChangeAspect="1"/>
          </p:cNvPicPr>
          <p:nvPr/>
        </p:nvPicPr>
        <p:blipFill>
          <a:blip r:embed="rId2"/>
          <a:stretch>
            <a:fillRect/>
          </a:stretch>
        </p:blipFill>
        <p:spPr bwMode="auto">
          <a:xfrm>
            <a:off x="2941162" y="2306112"/>
            <a:ext cx="5954035" cy="3942287"/>
          </a:xfrm>
          <a:prstGeom prst="rect">
            <a:avLst/>
          </a:prstGeom>
          <a:noFill/>
          <a:ln w="9525">
            <a:noFill/>
            <a:headEnd/>
            <a:tailEnd/>
          </a:ln>
        </p:spPr>
      </p:pic>
      <p:sp>
        <p:nvSpPr>
          <p:cNvPr id="5" name="Date Placeholder 4">
            <a:extLst>
              <a:ext uri="{FF2B5EF4-FFF2-40B4-BE49-F238E27FC236}">
                <a16:creationId xmlns:a16="http://schemas.microsoft.com/office/drawing/2014/main" id="{63C2E313-58BD-F9D9-E138-E5C07742AC3B}"/>
              </a:ext>
            </a:extLst>
          </p:cNvPr>
          <p:cNvSpPr>
            <a:spLocks noGrp="1"/>
          </p:cNvSpPr>
          <p:nvPr>
            <p:ph type="dt" sz="half" idx="10"/>
          </p:nvPr>
        </p:nvSpPr>
        <p:spPr>
          <a:xfrm>
            <a:off x="6324211" y="6413822"/>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30D82701-B56A-285B-BFD1-484782AC0300}"/>
              </a:ext>
            </a:extLst>
          </p:cNvPr>
          <p:cNvSpPr>
            <a:spLocks noGrp="1"/>
          </p:cNvSpPr>
          <p:nvPr>
            <p:ph type="sldNum" sz="quarter" idx="12"/>
          </p:nvPr>
        </p:nvSpPr>
        <p:spPr>
          <a:xfrm>
            <a:off x="8450668" y="6413822"/>
            <a:ext cx="565159" cy="365125"/>
          </a:xfrm>
        </p:spPr>
        <p:txBody>
          <a:bodyPr/>
          <a:lstStyle/>
          <a:p>
            <a:fld id="{C5EF2332-01BF-834F-8236-50238282D53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863E-84D3-B213-4B39-AD8A9BE29ED6}"/>
              </a:ext>
            </a:extLst>
          </p:cNvPr>
          <p:cNvSpPr>
            <a:spLocks noGrp="1"/>
          </p:cNvSpPr>
          <p:nvPr>
            <p:ph type="title"/>
          </p:nvPr>
        </p:nvSpPr>
        <p:spPr/>
        <p:txBody>
          <a:bodyPr>
            <a:normAutofit/>
          </a:bodyPr>
          <a:lstStyle/>
          <a:p>
            <a:r>
              <a:rPr lang="en-US" b="1" dirty="0"/>
              <a:t>(Re)Thinking with Bayes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1630837"/>
                <a:ext cx="4082363" cy="3757416"/>
              </a:xfrm>
            </p:spPr>
            <p:txBody>
              <a:bodyPr>
                <a:normAutofit fontScale="92500" lnSpcReduction="20000"/>
              </a:bodyPr>
              <a:lstStyle/>
              <a:p>
                <a:pPr marL="0" lvl="0" indent="0">
                  <a:buNone/>
                </a:pPr>
                <a:endParaRPr sz="2800" dirty="0"/>
              </a:p>
              <a:p>
                <a:pPr lvl="1">
                  <a:buFont typeface="Arial" panose="020B0604020202020204" pitchFamily="34" charset="0"/>
                  <a:buChar char="•"/>
                </a:pPr>
                <a:r>
                  <a:rPr sz="2000" dirty="0"/>
                  <a:t>The markets are indicated by </a:t>
                </a:r>
                <a14:m>
                  <m:oMath xmlns:m="http://schemas.openxmlformats.org/officeDocument/2006/math">
                    <m:r>
                      <a:rPr sz="2000">
                        <a:latin typeface="Cambria Math" panose="02040503050406030204" pitchFamily="18" charset="0"/>
                      </a:rPr>
                      <m:t>[</m:t>
                    </m:r>
                    <m:r>
                      <a:rPr sz="2000">
                        <a:latin typeface="Cambria Math" panose="02040503050406030204" pitchFamily="18" charset="0"/>
                      </a:rPr>
                      <m:t>𝑖</m:t>
                    </m:r>
                    <m:r>
                      <a:rPr sz="2000">
                        <a:latin typeface="Cambria Math" panose="02040503050406030204" pitchFamily="18" charset="0"/>
                      </a:rPr>
                      <m:t>]</m:t>
                    </m:r>
                  </m:oMath>
                </a14:m>
                <a:endParaRPr sz="2000" dirty="0"/>
              </a:p>
              <a:p>
                <a:pPr lvl="1">
                  <a:buFont typeface="Arial" panose="020B0604020202020204" pitchFamily="34" charset="0"/>
                  <a:buChar char="•"/>
                </a:pPr>
                <a14:m>
                  <m:oMath xmlns:m="http://schemas.openxmlformats.org/officeDocument/2006/math">
                    <m:r>
                      <a:rPr sz="2000">
                        <a:latin typeface="Cambria Math" panose="02040503050406030204" pitchFamily="18" charset="0"/>
                      </a:rPr>
                      <m:t>𝜌</m:t>
                    </m:r>
                  </m:oMath>
                </a14:m>
                <a:r>
                  <a:rPr sz="2000" dirty="0"/>
                  <a:t> and </a:t>
                </a:r>
                <a14:m>
                  <m:oMath xmlns:m="http://schemas.openxmlformats.org/officeDocument/2006/math">
                    <m:r>
                      <a:rPr sz="2000">
                        <a:latin typeface="Cambria Math" panose="02040503050406030204" pitchFamily="18" charset="0"/>
                      </a:rPr>
                      <m:t>𝜎</m:t>
                    </m:r>
                  </m:oMath>
                </a14:m>
                <a:r>
                  <a:rPr sz="2000" dirty="0"/>
                  <a:t> the within-month correlation and market volatility</a:t>
                </a:r>
              </a:p>
              <a:p>
                <a:pPr lvl="1">
                  <a:buFont typeface="Arial" panose="020B0604020202020204" pitchFamily="34" charset="0"/>
                  <a:buChar char="•"/>
                </a:pPr>
                <a14:m>
                  <m:oMath xmlns:m="http://schemas.openxmlformats.org/officeDocument/2006/math">
                    <m:sSub>
                      <m:sSubPr>
                        <m:ctrlPr>
                          <a:rPr sz="2000">
                            <a:latin typeface="Cambria Math" panose="02040503050406030204" pitchFamily="18" charset="0"/>
                          </a:rPr>
                        </m:ctrlPr>
                      </m:sSubPr>
                      <m:e>
                        <m:r>
                          <a:rPr sz="2000">
                            <a:latin typeface="Cambria Math" panose="02040503050406030204" pitchFamily="18" charset="0"/>
                          </a:rPr>
                          <m:t>𝜇</m:t>
                        </m:r>
                      </m:e>
                      <m:sub>
                        <m:r>
                          <a:rPr sz="2000">
                            <a:latin typeface="Cambria Math" panose="02040503050406030204" pitchFamily="18" charset="0"/>
                          </a:rPr>
                          <m:t>𝜌</m:t>
                        </m:r>
                      </m:sub>
                    </m:sSub>
                  </m:oMath>
                </a14:m>
                <a:r>
                  <a:rPr sz="2000" dirty="0"/>
                  <a:t> and </a:t>
                </a:r>
                <a14:m>
                  <m:oMath xmlns:m="http://schemas.openxmlformats.org/officeDocument/2006/math">
                    <m:sSub>
                      <m:sSubPr>
                        <m:ctrlPr>
                          <a:rPr sz="2000">
                            <a:latin typeface="Cambria Math" panose="02040503050406030204" pitchFamily="18" charset="0"/>
                          </a:rPr>
                        </m:ctrlPr>
                      </m:sSubPr>
                      <m:e>
                        <m:r>
                          <a:rPr sz="2000">
                            <a:latin typeface="Cambria Math" panose="02040503050406030204" pitchFamily="18" charset="0"/>
                          </a:rPr>
                          <m:t>𝜎</m:t>
                        </m:r>
                      </m:e>
                      <m:sub>
                        <m:r>
                          <a:rPr sz="2000">
                            <a:latin typeface="Cambria Math" panose="02040503050406030204" pitchFamily="18" charset="0"/>
                          </a:rPr>
                          <m:t>𝜌</m:t>
                        </m:r>
                      </m:sub>
                    </m:sSub>
                  </m:oMath>
                </a14:m>
                <a:r>
                  <a:rPr sz="2000" dirty="0"/>
                  <a:t> the expected value and volatility of the relationship between within-month correlation and market volatility</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0" y="1630837"/>
                <a:ext cx="4082363" cy="3757416"/>
              </a:xfrm>
              <a:blipFill>
                <a:blip r:embed="rId2"/>
                <a:stretch>
                  <a:fillRect r="-3433"/>
                </a:stretch>
              </a:blipFill>
            </p:spPr>
            <p:txBody>
              <a:bodyPr/>
              <a:lstStyle/>
              <a:p>
                <a:r>
                  <a:rPr lang="en-US">
                    <a:noFill/>
                  </a:rPr>
                  <a:t> </a:t>
                </a:r>
              </a:p>
            </p:txBody>
          </p:sp>
        </mc:Fallback>
      </mc:AlternateContent>
      <p:pic>
        <p:nvPicPr>
          <p:cNvPr id="7" name="Picture 6" descr="Table&#10;&#10;Description automatically generated">
            <a:extLst>
              <a:ext uri="{FF2B5EF4-FFF2-40B4-BE49-F238E27FC236}">
                <a16:creationId xmlns:a16="http://schemas.microsoft.com/office/drawing/2014/main" id="{0DDA50A0-118D-A5D6-BE4A-A48B778BE746}"/>
              </a:ext>
            </a:extLst>
          </p:cNvPr>
          <p:cNvPicPr>
            <a:picLocks noChangeAspect="1"/>
          </p:cNvPicPr>
          <p:nvPr/>
        </p:nvPicPr>
        <p:blipFill>
          <a:blip r:embed="rId3"/>
          <a:stretch>
            <a:fillRect/>
          </a:stretch>
        </p:blipFill>
        <p:spPr>
          <a:xfrm>
            <a:off x="4625965" y="2127281"/>
            <a:ext cx="4178667" cy="3385044"/>
          </a:xfrm>
          <a:prstGeom prst="rect">
            <a:avLst/>
          </a:prstGeom>
        </p:spPr>
      </p:pic>
      <p:sp>
        <p:nvSpPr>
          <p:cNvPr id="8" name="Date Placeholder 7">
            <a:extLst>
              <a:ext uri="{FF2B5EF4-FFF2-40B4-BE49-F238E27FC236}">
                <a16:creationId xmlns:a16="http://schemas.microsoft.com/office/drawing/2014/main" id="{CA616FEE-9C48-D765-D1EE-12DB68903157}"/>
              </a:ext>
            </a:extLst>
          </p:cNvPr>
          <p:cNvSpPr>
            <a:spLocks noGrp="1"/>
          </p:cNvSpPr>
          <p:nvPr>
            <p:ph type="dt" sz="half" idx="10"/>
          </p:nvPr>
        </p:nvSpPr>
        <p:spPr>
          <a:xfrm>
            <a:off x="6324211" y="6308649"/>
            <a:ext cx="2057400" cy="365125"/>
          </a:xfrm>
        </p:spPr>
        <p:txBody>
          <a:bodyPr/>
          <a:lstStyle/>
          <a:p>
            <a:r>
              <a:rPr lang="en-US" dirty="0"/>
              <a:t>6/4/2022</a:t>
            </a:r>
          </a:p>
        </p:txBody>
      </p:sp>
      <p:sp>
        <p:nvSpPr>
          <p:cNvPr id="10" name="Slide Number Placeholder 9">
            <a:extLst>
              <a:ext uri="{FF2B5EF4-FFF2-40B4-BE49-F238E27FC236}">
                <a16:creationId xmlns:a16="http://schemas.microsoft.com/office/drawing/2014/main" id="{E0D1ED87-567D-977B-C49E-CED96D3E1C1E}"/>
              </a:ext>
            </a:extLst>
          </p:cNvPr>
          <p:cNvSpPr>
            <a:spLocks noGrp="1"/>
          </p:cNvSpPr>
          <p:nvPr>
            <p:ph type="sldNum" sz="quarter" idx="12"/>
          </p:nvPr>
        </p:nvSpPr>
        <p:spPr>
          <a:xfrm>
            <a:off x="8450668" y="6308649"/>
            <a:ext cx="565159" cy="365125"/>
          </a:xfrm>
        </p:spPr>
        <p:txBody>
          <a:bodyPr/>
          <a:lstStyle/>
          <a:p>
            <a:fld id="{C5EF2332-01BF-834F-8236-50238282D53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dirty="0"/>
              <a:t>First, imagine this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lvl="1"/>
            <a:r>
              <a:rPr dirty="0"/>
              <a:t>We are naive investors with three assets.</a:t>
            </a:r>
          </a:p>
          <a:p>
            <a:pPr lvl="1"/>
            <a:r>
              <a:rPr dirty="0"/>
              <a:t>We know nothing at the outset but profit and loss.</a:t>
            </a:r>
          </a:p>
          <a:p>
            <a:pPr lvl="1"/>
            <a:r>
              <a:rPr dirty="0"/>
              <a:t>We aim to use history to understand why we might gain or lose.</a:t>
            </a:r>
          </a:p>
        </p:txBody>
      </p:sp>
      <p:sp>
        <p:nvSpPr>
          <p:cNvPr id="4" name="Date Placeholder 3">
            <a:extLst>
              <a:ext uri="{FF2B5EF4-FFF2-40B4-BE49-F238E27FC236}">
                <a16:creationId xmlns:a16="http://schemas.microsoft.com/office/drawing/2014/main" id="{C35B37AF-E2D8-3636-B75A-3DCF753B0663}"/>
              </a:ext>
            </a:extLst>
          </p:cNvPr>
          <p:cNvSpPr>
            <a:spLocks noGrp="1"/>
          </p:cNvSpPr>
          <p:nvPr>
            <p:ph type="dt" sz="half" idx="10"/>
          </p:nvPr>
        </p:nvSpPr>
        <p:spPr>
          <a:xfrm>
            <a:off x="6109932" y="6372378"/>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10E63DAB-1DC6-8C1B-8E5C-84BB66339FE8}"/>
              </a:ext>
            </a:extLst>
          </p:cNvPr>
          <p:cNvSpPr>
            <a:spLocks noGrp="1"/>
          </p:cNvSpPr>
          <p:nvPr>
            <p:ph type="sldNum" sz="quarter" idx="12"/>
          </p:nvPr>
        </p:nvSpPr>
        <p:spPr>
          <a:xfrm>
            <a:off x="8236389" y="6372378"/>
            <a:ext cx="565159" cy="365125"/>
          </a:xfrm>
        </p:spPr>
        <p:txBody>
          <a:bodyPr/>
          <a:lstStyle/>
          <a:p>
            <a:fld id="{C5EF2332-01BF-834F-8236-50238282D53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Levels and effects</a:t>
            </a:r>
          </a:p>
        </p:txBody>
      </p:sp>
      <p:sp>
        <p:nvSpPr>
          <p:cNvPr id="3" name="Content Placeholder 2"/>
          <p:cNvSpPr>
            <a:spLocks noGrp="1"/>
          </p:cNvSpPr>
          <p:nvPr>
            <p:ph idx="1"/>
          </p:nvPr>
        </p:nvSpPr>
        <p:spPr>
          <a:xfrm>
            <a:off x="524925" y="1863453"/>
            <a:ext cx="3798422" cy="3695136"/>
          </a:xfrm>
        </p:spPr>
        <p:txBody>
          <a:bodyPr>
            <a:normAutofit fontScale="62500" lnSpcReduction="20000"/>
          </a:bodyPr>
          <a:lstStyle/>
          <a:p>
            <a:pPr lvl="0" indent="0">
              <a:buNone/>
            </a:pPr>
            <a:r>
              <a:rPr dirty="0">
                <a:latin typeface="Courier"/>
              </a:rPr>
              <a:t>library(rethinking)</a:t>
            </a:r>
            <a:br>
              <a:rPr dirty="0"/>
            </a:br>
            <a:r>
              <a:rPr dirty="0">
                <a:latin typeface="Courier"/>
              </a:rPr>
              <a:t>y &lt;- </a:t>
            </a:r>
            <a:r>
              <a:rPr dirty="0" err="1">
                <a:latin typeface="Courier"/>
              </a:rPr>
              <a:t>corr_vols_tbl$TAN_ICLN</a:t>
            </a:r>
            <a:r>
              <a:rPr dirty="0">
                <a:latin typeface="Courier"/>
              </a:rPr>
              <a:t>; x &lt;- </a:t>
            </a:r>
            <a:r>
              <a:rPr dirty="0" err="1">
                <a:latin typeface="Courier"/>
              </a:rPr>
              <a:t>corr_vols_tbl$ICLN</a:t>
            </a:r>
            <a:br>
              <a:rPr dirty="0"/>
            </a:br>
            <a:r>
              <a:rPr dirty="0">
                <a:latin typeface="Courier"/>
              </a:rPr>
              <a:t>d_1 &lt;- </a:t>
            </a:r>
            <a:r>
              <a:rPr dirty="0" err="1">
                <a:latin typeface="Courier"/>
              </a:rPr>
              <a:t>tibble</a:t>
            </a:r>
            <a:r>
              <a:rPr dirty="0">
                <a:latin typeface="Courier"/>
              </a:rPr>
              <a:t>(</a:t>
            </a:r>
            <a:br>
              <a:rPr dirty="0"/>
            </a:br>
            <a:r>
              <a:rPr dirty="0">
                <a:latin typeface="Courier"/>
              </a:rPr>
              <a:t>  </a:t>
            </a:r>
            <a:r>
              <a:rPr dirty="0" err="1">
                <a:latin typeface="Courier"/>
              </a:rPr>
              <a:t>tan_icln</a:t>
            </a:r>
            <a:r>
              <a:rPr dirty="0">
                <a:latin typeface="Courier"/>
              </a:rPr>
              <a:t> = y,</a:t>
            </a:r>
            <a:br>
              <a:rPr dirty="0"/>
            </a:br>
            <a:r>
              <a:rPr dirty="0">
                <a:latin typeface="Courier"/>
              </a:rPr>
              <a:t>  </a:t>
            </a:r>
            <a:r>
              <a:rPr dirty="0" err="1">
                <a:latin typeface="Courier"/>
              </a:rPr>
              <a:t>icln</a:t>
            </a:r>
            <a:r>
              <a:rPr dirty="0">
                <a:latin typeface="Courier"/>
              </a:rPr>
              <a:t> = x</a:t>
            </a:r>
            <a:br>
              <a:rPr dirty="0"/>
            </a:br>
            <a:r>
              <a:rPr dirty="0">
                <a:latin typeface="Courier"/>
              </a:rPr>
              <a:t>)</a:t>
            </a:r>
            <a:br>
              <a:rPr dirty="0"/>
            </a:br>
            <a:r>
              <a:rPr dirty="0">
                <a:latin typeface="Courier"/>
              </a:rPr>
              <a:t>m_1 &lt;- </a:t>
            </a:r>
            <a:r>
              <a:rPr dirty="0" err="1">
                <a:latin typeface="Courier"/>
              </a:rPr>
              <a:t>quap</a:t>
            </a:r>
            <a:r>
              <a:rPr dirty="0">
                <a:latin typeface="Courier"/>
              </a:rPr>
              <a:t>(</a:t>
            </a:r>
            <a:br>
              <a:rPr dirty="0"/>
            </a:br>
            <a:r>
              <a:rPr dirty="0">
                <a:latin typeface="Courier"/>
              </a:rPr>
              <a:t>  </a:t>
            </a:r>
            <a:r>
              <a:rPr dirty="0" err="1">
                <a:latin typeface="Courier"/>
              </a:rPr>
              <a:t>alist</a:t>
            </a:r>
            <a:r>
              <a:rPr dirty="0">
                <a:latin typeface="Courier"/>
              </a:rPr>
              <a:t>(</a:t>
            </a:r>
            <a:br>
              <a:rPr dirty="0"/>
            </a:br>
            <a:r>
              <a:rPr dirty="0">
                <a:latin typeface="Courier"/>
              </a:rPr>
              <a:t>    </a:t>
            </a:r>
            <a:r>
              <a:rPr dirty="0" err="1">
                <a:latin typeface="Courier"/>
              </a:rPr>
              <a:t>tan_icln</a:t>
            </a:r>
            <a:r>
              <a:rPr dirty="0">
                <a:latin typeface="Courier"/>
              </a:rPr>
              <a:t> ~ </a:t>
            </a:r>
            <a:r>
              <a:rPr dirty="0" err="1">
                <a:latin typeface="Courier"/>
              </a:rPr>
              <a:t>dnorm</a:t>
            </a:r>
            <a:r>
              <a:rPr dirty="0">
                <a:latin typeface="Courier"/>
              </a:rPr>
              <a:t>( mu, sigma ),</a:t>
            </a:r>
            <a:br>
              <a:rPr dirty="0"/>
            </a:br>
            <a:r>
              <a:rPr dirty="0">
                <a:latin typeface="Courier"/>
              </a:rPr>
              <a:t>    mu &lt;- a + b*</a:t>
            </a:r>
            <a:r>
              <a:rPr dirty="0" err="1">
                <a:latin typeface="Courier"/>
              </a:rPr>
              <a:t>icln</a:t>
            </a:r>
            <a:r>
              <a:rPr dirty="0">
                <a:latin typeface="Courier"/>
              </a:rPr>
              <a:t>,</a:t>
            </a:r>
            <a:br>
              <a:rPr dirty="0"/>
            </a:br>
            <a:r>
              <a:rPr dirty="0">
                <a:latin typeface="Courier"/>
              </a:rPr>
              <a:t>    a ~ </a:t>
            </a:r>
            <a:r>
              <a:rPr dirty="0" err="1">
                <a:latin typeface="Courier"/>
              </a:rPr>
              <a:t>dnorm</a:t>
            </a:r>
            <a:r>
              <a:rPr dirty="0">
                <a:latin typeface="Courier"/>
              </a:rPr>
              <a:t>( 0, 1 ),</a:t>
            </a:r>
            <a:br>
              <a:rPr dirty="0"/>
            </a:br>
            <a:r>
              <a:rPr dirty="0">
                <a:latin typeface="Courier"/>
              </a:rPr>
              <a:t>    b ~ </a:t>
            </a:r>
            <a:r>
              <a:rPr dirty="0" err="1">
                <a:latin typeface="Courier"/>
              </a:rPr>
              <a:t>dnorm</a:t>
            </a:r>
            <a:r>
              <a:rPr dirty="0">
                <a:latin typeface="Courier"/>
              </a:rPr>
              <a:t>( 0, 1 ),</a:t>
            </a:r>
            <a:br>
              <a:rPr dirty="0"/>
            </a:br>
            <a:r>
              <a:rPr dirty="0">
                <a:latin typeface="Courier"/>
              </a:rPr>
              <a:t>    sigma ~ </a:t>
            </a:r>
            <a:r>
              <a:rPr dirty="0" err="1">
                <a:latin typeface="Courier"/>
              </a:rPr>
              <a:t>dexp</a:t>
            </a:r>
            <a:r>
              <a:rPr dirty="0">
                <a:latin typeface="Courier"/>
              </a:rPr>
              <a:t>( 1 )</a:t>
            </a:r>
            <a:br>
              <a:rPr dirty="0"/>
            </a:br>
            <a:r>
              <a:rPr dirty="0">
                <a:latin typeface="Courier"/>
              </a:rPr>
              <a:t>  ),</a:t>
            </a:r>
            <a:br>
              <a:rPr dirty="0"/>
            </a:br>
            <a:r>
              <a:rPr dirty="0">
                <a:latin typeface="Courier"/>
              </a:rPr>
              <a:t>  data = d_1</a:t>
            </a:r>
            <a:br>
              <a:rPr dirty="0"/>
            </a:br>
            <a:r>
              <a:rPr dirty="0">
                <a:latin typeface="Courier"/>
              </a:rPr>
              <a:t>)</a:t>
            </a:r>
            <a:br>
              <a:rPr dirty="0"/>
            </a:br>
            <a:r>
              <a:rPr dirty="0">
                <a:latin typeface="Courier"/>
              </a:rPr>
              <a:t>precis( m_1 )</a:t>
            </a:r>
          </a:p>
        </p:txBody>
      </p:sp>
      <p:sp>
        <p:nvSpPr>
          <p:cNvPr id="4" name="Content Placeholder 2">
            <a:extLst>
              <a:ext uri="{FF2B5EF4-FFF2-40B4-BE49-F238E27FC236}">
                <a16:creationId xmlns:a16="http://schemas.microsoft.com/office/drawing/2014/main" id="{EAAAF3C8-D6AF-5339-2FA9-EC41C4E0683F}"/>
              </a:ext>
            </a:extLst>
          </p:cNvPr>
          <p:cNvSpPr txBox="1">
            <a:spLocks/>
          </p:cNvSpPr>
          <p:nvPr/>
        </p:nvSpPr>
        <p:spPr>
          <a:xfrm>
            <a:off x="4660234" y="2705664"/>
            <a:ext cx="3798422" cy="15615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indent="0">
              <a:buFont typeface="Arial" panose="020B0604020202020204" pitchFamily="34" charset="0"/>
              <a:buNone/>
            </a:pPr>
            <a:r>
              <a:rPr lang="en-US" sz="1100" dirty="0">
                <a:latin typeface="Courier"/>
              </a:rPr>
              <a:t>##         mean      </a:t>
            </a:r>
            <a:r>
              <a:rPr lang="en-US" sz="1100" dirty="0" err="1">
                <a:latin typeface="Courier"/>
              </a:rPr>
              <a:t>sd</a:t>
            </a:r>
            <a:r>
              <a:rPr lang="en-US" sz="1100" dirty="0">
                <a:latin typeface="Courier"/>
              </a:rPr>
              <a:t>   5.5%  94.5%
## a     0.6873 0.02025 0.6549 0.7196
## b     2.4813 0.93076 0.9938 3.9689
## sigma 0.1696 0.01116 0.1518 0.1874</a:t>
            </a:r>
          </a:p>
        </p:txBody>
      </p:sp>
      <p:sp>
        <p:nvSpPr>
          <p:cNvPr id="5" name="Date Placeholder 4">
            <a:extLst>
              <a:ext uri="{FF2B5EF4-FFF2-40B4-BE49-F238E27FC236}">
                <a16:creationId xmlns:a16="http://schemas.microsoft.com/office/drawing/2014/main" id="{90298322-E42B-F3C7-22D4-682EEEC27465}"/>
              </a:ext>
            </a:extLst>
          </p:cNvPr>
          <p:cNvSpPr>
            <a:spLocks noGrp="1"/>
          </p:cNvSpPr>
          <p:nvPr>
            <p:ph type="dt" sz="half" idx="10"/>
          </p:nvPr>
        </p:nvSpPr>
        <p:spPr>
          <a:xfrm>
            <a:off x="6184354" y="6255488"/>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4269B5FB-8947-B10B-4D51-5F7E1D1FAA96}"/>
              </a:ext>
            </a:extLst>
          </p:cNvPr>
          <p:cNvSpPr>
            <a:spLocks noGrp="1"/>
          </p:cNvSpPr>
          <p:nvPr>
            <p:ph type="sldNum" sz="quarter" idx="12"/>
          </p:nvPr>
        </p:nvSpPr>
        <p:spPr>
          <a:xfrm>
            <a:off x="8310811" y="6255488"/>
            <a:ext cx="565159" cy="365125"/>
          </a:xfrm>
        </p:spPr>
        <p:txBody>
          <a:bodyPr/>
          <a:lstStyle/>
          <a:p>
            <a:fld id="{C5EF2332-01BF-834F-8236-50238282D53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pPr marL="0" lvl="0" indent="0">
              <a:buNone/>
            </a:pPr>
            <a:r>
              <a:rPr lang="en-US" dirty="0"/>
              <a:t>First </a:t>
            </a:r>
            <a:r>
              <a:rPr dirty="0"/>
              <a:t>Thoughts</a:t>
            </a:r>
          </a:p>
        </p:txBody>
      </p:sp>
      <p:sp>
        <p:nvSpPr>
          <p:cNvPr id="12" name="Rectangle 11">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9144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27BA2E48-6BEE-EB2C-846F-8C1C17B68B28}"/>
              </a:ext>
            </a:extLst>
          </p:cNvPr>
          <p:cNvSpPr>
            <a:spLocks noGrp="1"/>
          </p:cNvSpPr>
          <p:nvPr>
            <p:ph type="dt" sz="half" idx="10"/>
          </p:nvPr>
        </p:nvSpPr>
        <p:spPr>
          <a:xfrm>
            <a:off x="5759052" y="5883275"/>
            <a:ext cx="2057400" cy="365125"/>
          </a:xfrm>
        </p:spPr>
        <p:txBody>
          <a:bodyPr>
            <a:normAutofit/>
          </a:bodyPr>
          <a:lstStyle/>
          <a:p>
            <a:pPr>
              <a:spcAft>
                <a:spcPts val="600"/>
              </a:spcAft>
            </a:pPr>
            <a:r>
              <a:rPr lang="en-US"/>
              <a:t>6/4/2022</a:t>
            </a:r>
          </a:p>
        </p:txBody>
      </p:sp>
      <p:sp>
        <p:nvSpPr>
          <p:cNvPr id="6" name="Slide Number Placeholder 5">
            <a:extLst>
              <a:ext uri="{FF2B5EF4-FFF2-40B4-BE49-F238E27FC236}">
                <a16:creationId xmlns:a16="http://schemas.microsoft.com/office/drawing/2014/main" id="{99F5E3A0-D5BC-39AA-C0B8-CDA16A8E3DFF}"/>
              </a:ext>
            </a:extLst>
          </p:cNvPr>
          <p:cNvSpPr>
            <a:spLocks noGrp="1"/>
          </p:cNvSpPr>
          <p:nvPr>
            <p:ph type="sldNum" sz="quarter" idx="12"/>
          </p:nvPr>
        </p:nvSpPr>
        <p:spPr>
          <a:xfrm>
            <a:off x="7885508" y="5883275"/>
            <a:ext cx="565159" cy="365125"/>
          </a:xfrm>
        </p:spPr>
        <p:txBody>
          <a:bodyPr>
            <a:normAutofit/>
          </a:bodyPr>
          <a:lstStyle/>
          <a:p>
            <a:pPr>
              <a:spcAft>
                <a:spcPts val="600"/>
              </a:spcAft>
            </a:pPr>
            <a:fld id="{C5EF2332-01BF-834F-8236-50238282D533}" type="slidenum">
              <a:rPr lang="en-US" smtClean="0"/>
              <a:pPr>
                <a:spcAft>
                  <a:spcPts val="600"/>
                </a:spcAft>
              </a:pPr>
              <a:t>31</a:t>
            </a:fld>
            <a:endParaRPr lang="en-US"/>
          </a:p>
        </p:txBody>
      </p:sp>
      <p:graphicFrame>
        <p:nvGraphicFramePr>
          <p:cNvPr id="8" name="Content Placeholder 2">
            <a:extLst>
              <a:ext uri="{FF2B5EF4-FFF2-40B4-BE49-F238E27FC236}">
                <a16:creationId xmlns:a16="http://schemas.microsoft.com/office/drawing/2014/main" id="{1152153D-9D10-225E-0D37-E74995789B74}"/>
              </a:ext>
            </a:extLst>
          </p:cNvPr>
          <p:cNvGraphicFramePr>
            <a:graphicFrameLocks noGrp="1"/>
          </p:cNvGraphicFramePr>
          <p:nvPr>
            <p:ph idx="1"/>
            <p:extLst>
              <p:ext uri="{D42A27DB-BD31-4B8C-83A1-F6EECF244321}">
                <p14:modId xmlns:p14="http://schemas.microsoft.com/office/powerpoint/2010/main" val="2831861384"/>
              </p:ext>
            </p:extLst>
          </p:nvPr>
        </p:nvGraphicFramePr>
        <p:xfrm>
          <a:off x="685800" y="2417233"/>
          <a:ext cx="7765256"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Rinse…repeat</a:t>
            </a:r>
          </a:p>
        </p:txBody>
      </p:sp>
      <p:sp>
        <p:nvSpPr>
          <p:cNvPr id="3" name="Content Placeholder 2"/>
          <p:cNvSpPr>
            <a:spLocks noGrp="1"/>
          </p:cNvSpPr>
          <p:nvPr>
            <p:ph idx="1"/>
          </p:nvPr>
        </p:nvSpPr>
        <p:spPr>
          <a:xfrm>
            <a:off x="685346" y="2096064"/>
            <a:ext cx="3556716" cy="3695136"/>
          </a:xfrm>
        </p:spPr>
        <p:txBody>
          <a:bodyPr>
            <a:normAutofit fontScale="55000" lnSpcReduction="20000"/>
          </a:bodyPr>
          <a:lstStyle/>
          <a:p>
            <a:pPr lvl="0" indent="0">
              <a:buNone/>
            </a:pPr>
            <a:r>
              <a:rPr i="1" dirty="0">
                <a:latin typeface="Courier"/>
              </a:rPr>
              <a:t>#library(rethinking)</a:t>
            </a:r>
            <a:br>
              <a:rPr dirty="0"/>
            </a:br>
            <a:r>
              <a:rPr dirty="0">
                <a:latin typeface="Courier"/>
              </a:rPr>
              <a:t>y &lt;- </a:t>
            </a:r>
            <a:r>
              <a:rPr dirty="0" err="1">
                <a:latin typeface="Courier"/>
              </a:rPr>
              <a:t>corr_vols_tbl$TAN_PBW</a:t>
            </a:r>
            <a:r>
              <a:rPr dirty="0">
                <a:latin typeface="Courier"/>
              </a:rPr>
              <a:t>; x &lt;- </a:t>
            </a:r>
            <a:r>
              <a:rPr dirty="0" err="1">
                <a:latin typeface="Courier"/>
              </a:rPr>
              <a:t>corr_vols_tbl$PBW</a:t>
            </a:r>
            <a:br>
              <a:rPr dirty="0"/>
            </a:br>
            <a:r>
              <a:rPr dirty="0">
                <a:latin typeface="Courier"/>
              </a:rPr>
              <a:t>d_2 &lt;- </a:t>
            </a:r>
            <a:r>
              <a:rPr dirty="0" err="1">
                <a:latin typeface="Courier"/>
              </a:rPr>
              <a:t>tibble</a:t>
            </a:r>
            <a:r>
              <a:rPr dirty="0">
                <a:latin typeface="Courier"/>
              </a:rPr>
              <a:t>(</a:t>
            </a:r>
            <a:br>
              <a:rPr dirty="0"/>
            </a:br>
            <a:r>
              <a:rPr dirty="0">
                <a:latin typeface="Courier"/>
              </a:rPr>
              <a:t>  </a:t>
            </a:r>
            <a:r>
              <a:rPr dirty="0" err="1">
                <a:latin typeface="Courier"/>
              </a:rPr>
              <a:t>tan_pbw</a:t>
            </a:r>
            <a:r>
              <a:rPr dirty="0">
                <a:latin typeface="Courier"/>
              </a:rPr>
              <a:t> = y,</a:t>
            </a:r>
            <a:br>
              <a:rPr dirty="0"/>
            </a:br>
            <a:r>
              <a:rPr dirty="0">
                <a:latin typeface="Courier"/>
              </a:rPr>
              <a:t>  </a:t>
            </a:r>
            <a:r>
              <a:rPr dirty="0" err="1">
                <a:latin typeface="Courier"/>
              </a:rPr>
              <a:t>pbw</a:t>
            </a:r>
            <a:r>
              <a:rPr dirty="0">
                <a:latin typeface="Courier"/>
              </a:rPr>
              <a:t> = x</a:t>
            </a:r>
            <a:br>
              <a:rPr dirty="0"/>
            </a:br>
            <a:r>
              <a:rPr dirty="0">
                <a:latin typeface="Courier"/>
              </a:rPr>
              <a:t>)</a:t>
            </a:r>
            <a:br>
              <a:rPr dirty="0"/>
            </a:br>
            <a:r>
              <a:rPr dirty="0">
                <a:latin typeface="Courier"/>
              </a:rPr>
              <a:t>m_2 &lt;- </a:t>
            </a:r>
            <a:r>
              <a:rPr dirty="0" err="1">
                <a:latin typeface="Courier"/>
              </a:rPr>
              <a:t>quap</a:t>
            </a:r>
            <a:r>
              <a:rPr dirty="0">
                <a:latin typeface="Courier"/>
              </a:rPr>
              <a:t>(</a:t>
            </a:r>
            <a:br>
              <a:rPr dirty="0"/>
            </a:br>
            <a:r>
              <a:rPr dirty="0">
                <a:latin typeface="Courier"/>
              </a:rPr>
              <a:t>  </a:t>
            </a:r>
            <a:r>
              <a:rPr dirty="0" err="1">
                <a:latin typeface="Courier"/>
              </a:rPr>
              <a:t>alist</a:t>
            </a:r>
            <a:r>
              <a:rPr dirty="0">
                <a:latin typeface="Courier"/>
              </a:rPr>
              <a:t>(</a:t>
            </a:r>
            <a:br>
              <a:rPr dirty="0"/>
            </a:br>
            <a:r>
              <a:rPr dirty="0">
                <a:latin typeface="Courier"/>
              </a:rPr>
              <a:t>    </a:t>
            </a:r>
            <a:r>
              <a:rPr dirty="0" err="1">
                <a:latin typeface="Courier"/>
              </a:rPr>
              <a:t>tan_pbw</a:t>
            </a:r>
            <a:r>
              <a:rPr dirty="0">
                <a:latin typeface="Courier"/>
              </a:rPr>
              <a:t> ~ </a:t>
            </a:r>
            <a:r>
              <a:rPr dirty="0" err="1">
                <a:latin typeface="Courier"/>
              </a:rPr>
              <a:t>dnorm</a:t>
            </a:r>
            <a:r>
              <a:rPr dirty="0">
                <a:latin typeface="Courier"/>
              </a:rPr>
              <a:t>( mu, sigma ),</a:t>
            </a:r>
            <a:br>
              <a:rPr dirty="0"/>
            </a:br>
            <a:r>
              <a:rPr dirty="0">
                <a:latin typeface="Courier"/>
              </a:rPr>
              <a:t>    mu &lt;- a + b*</a:t>
            </a:r>
            <a:r>
              <a:rPr dirty="0" err="1">
                <a:latin typeface="Courier"/>
              </a:rPr>
              <a:t>pbw</a:t>
            </a:r>
            <a:r>
              <a:rPr dirty="0">
                <a:latin typeface="Courier"/>
              </a:rPr>
              <a:t>,</a:t>
            </a:r>
            <a:br>
              <a:rPr dirty="0"/>
            </a:br>
            <a:r>
              <a:rPr dirty="0">
                <a:latin typeface="Courier"/>
              </a:rPr>
              <a:t>    a ~ </a:t>
            </a:r>
            <a:r>
              <a:rPr dirty="0" err="1">
                <a:latin typeface="Courier"/>
              </a:rPr>
              <a:t>dnorm</a:t>
            </a:r>
            <a:r>
              <a:rPr dirty="0">
                <a:latin typeface="Courier"/>
              </a:rPr>
              <a:t>( 0, 1 ),</a:t>
            </a:r>
            <a:br>
              <a:rPr dirty="0"/>
            </a:br>
            <a:r>
              <a:rPr dirty="0">
                <a:latin typeface="Courier"/>
              </a:rPr>
              <a:t>    b ~ </a:t>
            </a:r>
            <a:r>
              <a:rPr dirty="0" err="1">
                <a:latin typeface="Courier"/>
              </a:rPr>
              <a:t>dnorm</a:t>
            </a:r>
            <a:r>
              <a:rPr dirty="0">
                <a:latin typeface="Courier"/>
              </a:rPr>
              <a:t>( 0, 1 ),</a:t>
            </a:r>
            <a:br>
              <a:rPr dirty="0"/>
            </a:br>
            <a:r>
              <a:rPr dirty="0">
                <a:latin typeface="Courier"/>
              </a:rPr>
              <a:t>    sigma ~ </a:t>
            </a:r>
            <a:r>
              <a:rPr dirty="0" err="1">
                <a:latin typeface="Courier"/>
              </a:rPr>
              <a:t>dexp</a:t>
            </a:r>
            <a:r>
              <a:rPr dirty="0">
                <a:latin typeface="Courier"/>
              </a:rPr>
              <a:t>( 1 )</a:t>
            </a:r>
            <a:br>
              <a:rPr dirty="0"/>
            </a:br>
            <a:r>
              <a:rPr dirty="0">
                <a:latin typeface="Courier"/>
              </a:rPr>
              <a:t>  ),</a:t>
            </a:r>
            <a:br>
              <a:rPr dirty="0"/>
            </a:br>
            <a:r>
              <a:rPr dirty="0">
                <a:latin typeface="Courier"/>
              </a:rPr>
              <a:t>  data = d_2</a:t>
            </a:r>
            <a:br>
              <a:rPr dirty="0"/>
            </a:br>
            <a:r>
              <a:rPr dirty="0">
                <a:latin typeface="Courier"/>
              </a:rPr>
              <a:t>)</a:t>
            </a:r>
            <a:br>
              <a:rPr dirty="0"/>
            </a:br>
            <a:r>
              <a:rPr dirty="0">
                <a:latin typeface="Courier"/>
              </a:rPr>
              <a:t>precis( m_2 )</a:t>
            </a:r>
          </a:p>
        </p:txBody>
      </p:sp>
      <p:sp>
        <p:nvSpPr>
          <p:cNvPr id="4" name="Content Placeholder 2">
            <a:extLst>
              <a:ext uri="{FF2B5EF4-FFF2-40B4-BE49-F238E27FC236}">
                <a16:creationId xmlns:a16="http://schemas.microsoft.com/office/drawing/2014/main" id="{B50BD4ED-9303-FFB8-857F-94F8304A0000}"/>
              </a:ext>
            </a:extLst>
          </p:cNvPr>
          <p:cNvSpPr txBox="1">
            <a:spLocks/>
          </p:cNvSpPr>
          <p:nvPr/>
        </p:nvSpPr>
        <p:spPr>
          <a:xfrm>
            <a:off x="4262486" y="2905112"/>
            <a:ext cx="4740111" cy="16180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indent="0">
              <a:buFont typeface="Arial" panose="020B0604020202020204" pitchFamily="34" charset="0"/>
              <a:buNone/>
            </a:pPr>
            <a:r>
              <a:rPr lang="en-US" sz="1400" dirty="0">
                <a:latin typeface="Courier"/>
              </a:rPr>
              <a:t>##         mean       </a:t>
            </a:r>
            <a:r>
              <a:rPr lang="en-US" sz="1400" dirty="0" err="1">
                <a:latin typeface="Courier"/>
              </a:rPr>
              <a:t>sd</a:t>
            </a:r>
            <a:r>
              <a:rPr lang="en-US" sz="1400" dirty="0">
                <a:latin typeface="Courier"/>
              </a:rPr>
              <a:t>   5.5%  94.5%
## a     0.7259 0.017694 0.6977 0.7542
## b     3.6630 0.778993 2.4181 4.9080
## sigma 0.1170 0.007853 0.1044 0.1295</a:t>
            </a:r>
          </a:p>
        </p:txBody>
      </p:sp>
      <p:sp>
        <p:nvSpPr>
          <p:cNvPr id="5" name="Date Placeholder 4">
            <a:extLst>
              <a:ext uri="{FF2B5EF4-FFF2-40B4-BE49-F238E27FC236}">
                <a16:creationId xmlns:a16="http://schemas.microsoft.com/office/drawing/2014/main" id="{2505A5C7-2A26-0D0B-6FD3-556854FFE721}"/>
              </a:ext>
            </a:extLst>
          </p:cNvPr>
          <p:cNvSpPr>
            <a:spLocks noGrp="1"/>
          </p:cNvSpPr>
          <p:nvPr>
            <p:ph type="dt" sz="half" idx="10"/>
          </p:nvPr>
        </p:nvSpPr>
        <p:spPr/>
        <p:txBody>
          <a:bodyPr/>
          <a:lstStyle/>
          <a:p>
            <a:r>
              <a:rPr lang="en-US"/>
              <a:t>6/4/2022</a:t>
            </a:r>
          </a:p>
        </p:txBody>
      </p:sp>
      <p:sp>
        <p:nvSpPr>
          <p:cNvPr id="7" name="Slide Number Placeholder 6">
            <a:extLst>
              <a:ext uri="{FF2B5EF4-FFF2-40B4-BE49-F238E27FC236}">
                <a16:creationId xmlns:a16="http://schemas.microsoft.com/office/drawing/2014/main" id="{FF71B15D-3466-473D-5128-95AC98CE8D52}"/>
              </a:ext>
            </a:extLst>
          </p:cNvPr>
          <p:cNvSpPr>
            <a:spLocks noGrp="1"/>
          </p:cNvSpPr>
          <p:nvPr>
            <p:ph type="sldNum" sz="quarter" idx="12"/>
          </p:nvPr>
        </p:nvSpPr>
        <p:spPr/>
        <p:txBody>
          <a:bodyPr/>
          <a:lstStyle/>
          <a:p>
            <a:fld id="{C5EF2332-01BF-834F-8236-50238282D53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Again</a:t>
            </a:r>
          </a:p>
        </p:txBody>
      </p:sp>
      <p:sp>
        <p:nvSpPr>
          <p:cNvPr id="3" name="Content Placeholder 2"/>
          <p:cNvSpPr>
            <a:spLocks noGrp="1"/>
          </p:cNvSpPr>
          <p:nvPr>
            <p:ph idx="1"/>
          </p:nvPr>
        </p:nvSpPr>
        <p:spPr>
          <a:xfrm>
            <a:off x="476717" y="1967516"/>
            <a:ext cx="3886654" cy="3695136"/>
          </a:xfrm>
        </p:spPr>
        <p:txBody>
          <a:bodyPr>
            <a:normAutofit fontScale="62500" lnSpcReduction="20000"/>
          </a:bodyPr>
          <a:lstStyle/>
          <a:p>
            <a:pPr lvl="0" indent="0">
              <a:buNone/>
            </a:pPr>
            <a:r>
              <a:rPr i="1" dirty="0">
                <a:latin typeface="Courier"/>
              </a:rPr>
              <a:t>#library(rethinking)</a:t>
            </a:r>
            <a:br>
              <a:rPr dirty="0"/>
            </a:br>
            <a:r>
              <a:rPr dirty="0">
                <a:latin typeface="Courier"/>
              </a:rPr>
              <a:t>y &lt;- </a:t>
            </a:r>
            <a:r>
              <a:rPr dirty="0" err="1">
                <a:latin typeface="Courier"/>
              </a:rPr>
              <a:t>corr_vols_tbl$ICLN_PBW</a:t>
            </a:r>
            <a:r>
              <a:rPr dirty="0">
                <a:latin typeface="Courier"/>
              </a:rPr>
              <a:t>; x &lt;- </a:t>
            </a:r>
            <a:r>
              <a:rPr dirty="0" err="1">
                <a:latin typeface="Courier"/>
              </a:rPr>
              <a:t>corr_vols_tbl$PBW</a:t>
            </a:r>
            <a:br>
              <a:rPr dirty="0"/>
            </a:br>
            <a:r>
              <a:rPr dirty="0">
                <a:latin typeface="Courier"/>
              </a:rPr>
              <a:t>d_3 &lt;- </a:t>
            </a:r>
            <a:r>
              <a:rPr dirty="0" err="1">
                <a:latin typeface="Courier"/>
              </a:rPr>
              <a:t>tibble</a:t>
            </a:r>
            <a:r>
              <a:rPr dirty="0">
                <a:latin typeface="Courier"/>
              </a:rPr>
              <a:t>(</a:t>
            </a:r>
            <a:br>
              <a:rPr dirty="0"/>
            </a:br>
            <a:r>
              <a:rPr dirty="0">
                <a:latin typeface="Courier"/>
              </a:rPr>
              <a:t>  </a:t>
            </a:r>
            <a:r>
              <a:rPr dirty="0" err="1">
                <a:latin typeface="Courier"/>
              </a:rPr>
              <a:t>icln_pbw</a:t>
            </a:r>
            <a:r>
              <a:rPr dirty="0">
                <a:latin typeface="Courier"/>
              </a:rPr>
              <a:t> = y,</a:t>
            </a:r>
            <a:br>
              <a:rPr dirty="0"/>
            </a:br>
            <a:r>
              <a:rPr dirty="0">
                <a:latin typeface="Courier"/>
              </a:rPr>
              <a:t>  </a:t>
            </a:r>
            <a:r>
              <a:rPr dirty="0" err="1">
                <a:latin typeface="Courier"/>
              </a:rPr>
              <a:t>pbw</a:t>
            </a:r>
            <a:r>
              <a:rPr dirty="0">
                <a:latin typeface="Courier"/>
              </a:rPr>
              <a:t> = x</a:t>
            </a:r>
            <a:br>
              <a:rPr dirty="0"/>
            </a:br>
            <a:r>
              <a:rPr dirty="0">
                <a:latin typeface="Courier"/>
              </a:rPr>
              <a:t>)</a:t>
            </a:r>
            <a:br>
              <a:rPr dirty="0"/>
            </a:br>
            <a:r>
              <a:rPr dirty="0">
                <a:latin typeface="Courier"/>
              </a:rPr>
              <a:t>m_3 &lt;- </a:t>
            </a:r>
            <a:r>
              <a:rPr dirty="0" err="1">
                <a:latin typeface="Courier"/>
              </a:rPr>
              <a:t>quap</a:t>
            </a:r>
            <a:r>
              <a:rPr dirty="0">
                <a:latin typeface="Courier"/>
              </a:rPr>
              <a:t>(</a:t>
            </a:r>
            <a:br>
              <a:rPr dirty="0"/>
            </a:br>
            <a:r>
              <a:rPr dirty="0">
                <a:latin typeface="Courier"/>
              </a:rPr>
              <a:t>  </a:t>
            </a:r>
            <a:r>
              <a:rPr dirty="0" err="1">
                <a:latin typeface="Courier"/>
              </a:rPr>
              <a:t>alist</a:t>
            </a:r>
            <a:r>
              <a:rPr dirty="0">
                <a:latin typeface="Courier"/>
              </a:rPr>
              <a:t>(</a:t>
            </a:r>
            <a:br>
              <a:rPr dirty="0"/>
            </a:br>
            <a:r>
              <a:rPr dirty="0">
                <a:latin typeface="Courier"/>
              </a:rPr>
              <a:t>    </a:t>
            </a:r>
            <a:r>
              <a:rPr dirty="0" err="1">
                <a:latin typeface="Courier"/>
              </a:rPr>
              <a:t>icln_pbw</a:t>
            </a:r>
            <a:r>
              <a:rPr dirty="0">
                <a:latin typeface="Courier"/>
              </a:rPr>
              <a:t> ~ </a:t>
            </a:r>
            <a:r>
              <a:rPr dirty="0" err="1">
                <a:latin typeface="Courier"/>
              </a:rPr>
              <a:t>dnorm</a:t>
            </a:r>
            <a:r>
              <a:rPr dirty="0">
                <a:latin typeface="Courier"/>
              </a:rPr>
              <a:t>( mu, sigma ),</a:t>
            </a:r>
            <a:br>
              <a:rPr dirty="0"/>
            </a:br>
            <a:r>
              <a:rPr dirty="0">
                <a:latin typeface="Courier"/>
              </a:rPr>
              <a:t>    mu &lt;- a + b*</a:t>
            </a:r>
            <a:r>
              <a:rPr dirty="0" err="1">
                <a:latin typeface="Courier"/>
              </a:rPr>
              <a:t>pbw</a:t>
            </a:r>
            <a:r>
              <a:rPr dirty="0">
                <a:latin typeface="Courier"/>
              </a:rPr>
              <a:t>,</a:t>
            </a:r>
            <a:br>
              <a:rPr dirty="0"/>
            </a:br>
            <a:r>
              <a:rPr dirty="0">
                <a:latin typeface="Courier"/>
              </a:rPr>
              <a:t>    a ~ </a:t>
            </a:r>
            <a:r>
              <a:rPr dirty="0" err="1">
                <a:latin typeface="Courier"/>
              </a:rPr>
              <a:t>dnorm</a:t>
            </a:r>
            <a:r>
              <a:rPr dirty="0">
                <a:latin typeface="Courier"/>
              </a:rPr>
              <a:t>( 0, 1 ),</a:t>
            </a:r>
            <a:br>
              <a:rPr dirty="0"/>
            </a:br>
            <a:r>
              <a:rPr dirty="0">
                <a:latin typeface="Courier"/>
              </a:rPr>
              <a:t>    b ~ </a:t>
            </a:r>
            <a:r>
              <a:rPr dirty="0" err="1">
                <a:latin typeface="Courier"/>
              </a:rPr>
              <a:t>dnorm</a:t>
            </a:r>
            <a:r>
              <a:rPr dirty="0">
                <a:latin typeface="Courier"/>
              </a:rPr>
              <a:t>( 0, 1 ),</a:t>
            </a:r>
            <a:br>
              <a:rPr dirty="0"/>
            </a:br>
            <a:r>
              <a:rPr dirty="0">
                <a:latin typeface="Courier"/>
              </a:rPr>
              <a:t>    sigma ~ </a:t>
            </a:r>
            <a:r>
              <a:rPr dirty="0" err="1">
                <a:latin typeface="Courier"/>
              </a:rPr>
              <a:t>dexp</a:t>
            </a:r>
            <a:r>
              <a:rPr dirty="0">
                <a:latin typeface="Courier"/>
              </a:rPr>
              <a:t>( 1 )</a:t>
            </a:r>
            <a:br>
              <a:rPr dirty="0"/>
            </a:br>
            <a:r>
              <a:rPr dirty="0">
                <a:latin typeface="Courier"/>
              </a:rPr>
              <a:t>  ),</a:t>
            </a:r>
            <a:br>
              <a:rPr dirty="0"/>
            </a:br>
            <a:r>
              <a:rPr dirty="0">
                <a:latin typeface="Courier"/>
              </a:rPr>
              <a:t>  data = d_3</a:t>
            </a:r>
            <a:br>
              <a:rPr dirty="0"/>
            </a:br>
            <a:r>
              <a:rPr dirty="0">
                <a:latin typeface="Courier"/>
              </a:rPr>
              <a:t>)</a:t>
            </a:r>
            <a:br>
              <a:rPr dirty="0"/>
            </a:br>
            <a:r>
              <a:rPr dirty="0">
                <a:latin typeface="Courier"/>
              </a:rPr>
              <a:t>precis( m_3 )</a:t>
            </a:r>
            <a:endParaRPr lang="en-US" dirty="0">
              <a:latin typeface="Courier"/>
            </a:endParaRPr>
          </a:p>
        </p:txBody>
      </p:sp>
      <p:sp>
        <p:nvSpPr>
          <p:cNvPr id="6" name="Content Placeholder 2">
            <a:extLst>
              <a:ext uri="{FF2B5EF4-FFF2-40B4-BE49-F238E27FC236}">
                <a16:creationId xmlns:a16="http://schemas.microsoft.com/office/drawing/2014/main" id="{A50081F8-2831-D7E5-FCA4-156BF53DE1AB}"/>
              </a:ext>
            </a:extLst>
          </p:cNvPr>
          <p:cNvSpPr txBox="1">
            <a:spLocks/>
          </p:cNvSpPr>
          <p:nvPr/>
        </p:nvSpPr>
        <p:spPr>
          <a:xfrm>
            <a:off x="4363371" y="2982184"/>
            <a:ext cx="4507252" cy="15332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indent="0">
              <a:buFont typeface="Arial" panose="020B0604020202020204" pitchFamily="34" charset="0"/>
              <a:buNone/>
            </a:pPr>
            <a:r>
              <a:rPr lang="en-US" sz="1200" dirty="0">
                <a:latin typeface="Courier"/>
              </a:rPr>
              <a:t>##          mean       </a:t>
            </a:r>
            <a:r>
              <a:rPr lang="en-US" sz="1200" dirty="0" err="1">
                <a:latin typeface="Courier"/>
              </a:rPr>
              <a:t>sd</a:t>
            </a:r>
            <a:r>
              <a:rPr lang="en-US" sz="1200" dirty="0">
                <a:latin typeface="Courier"/>
              </a:rPr>
              <a:t>    5.5%   94.5%
## a     0.78922 0.014097 0.76669 0.81175
## b     2.80568 0.641496 1.78044 3.83091
## sigma 0.08703 0.005638 0.07802 0.09605</a:t>
            </a:r>
          </a:p>
        </p:txBody>
      </p:sp>
      <p:sp>
        <p:nvSpPr>
          <p:cNvPr id="7" name="Date Placeholder 6">
            <a:extLst>
              <a:ext uri="{FF2B5EF4-FFF2-40B4-BE49-F238E27FC236}">
                <a16:creationId xmlns:a16="http://schemas.microsoft.com/office/drawing/2014/main" id="{82849CA5-5E90-7546-F49C-40BAB6E26903}"/>
              </a:ext>
            </a:extLst>
          </p:cNvPr>
          <p:cNvSpPr>
            <a:spLocks noGrp="1"/>
          </p:cNvSpPr>
          <p:nvPr>
            <p:ph type="dt" sz="half" idx="10"/>
          </p:nvPr>
        </p:nvSpPr>
        <p:spPr/>
        <p:txBody>
          <a:bodyPr/>
          <a:lstStyle/>
          <a:p>
            <a:r>
              <a:rPr lang="en-US"/>
              <a:t>6/4/2022</a:t>
            </a:r>
          </a:p>
        </p:txBody>
      </p:sp>
      <p:sp>
        <p:nvSpPr>
          <p:cNvPr id="9" name="Slide Number Placeholder 8">
            <a:extLst>
              <a:ext uri="{FF2B5EF4-FFF2-40B4-BE49-F238E27FC236}">
                <a16:creationId xmlns:a16="http://schemas.microsoft.com/office/drawing/2014/main" id="{80624D7E-1CD0-892B-D4C4-E4AD1E6FA705}"/>
              </a:ext>
            </a:extLst>
          </p:cNvPr>
          <p:cNvSpPr>
            <a:spLocks noGrp="1"/>
          </p:cNvSpPr>
          <p:nvPr>
            <p:ph type="sldNum" sz="quarter" idx="12"/>
          </p:nvPr>
        </p:nvSpPr>
        <p:spPr/>
        <p:txBody>
          <a:bodyPr/>
          <a:lstStyle/>
          <a:p>
            <a:fld id="{C5EF2332-01BF-834F-8236-50238282D53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t>Even more</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32021" y="792195"/>
                <a:ext cx="4718646" cy="5495239"/>
              </a:xfrm>
            </p:spPr>
            <p:txBody>
              <a:bodyPr anchor="ctr">
                <a:normAutofit fontScale="92500"/>
              </a:bodyPr>
              <a:lstStyle/>
              <a:p>
                <a:pPr>
                  <a:lnSpc>
                    <a:spcPct val="110000"/>
                  </a:lnSpc>
                </a:pPr>
                <a:r>
                  <a:rPr lang="en-US" sz="1800" dirty="0"/>
                  <a:t>Pareto-Smoothed Importance Sampling (PSIS) and cross validation (CV) with the Leave One Out (LOO) approach yields a trade-off between spillover variability and bias on the y-axis and uncertainty on the x-axis. </a:t>
                </a:r>
              </a:p>
              <a:p>
                <a:pPr>
                  <a:lnSpc>
                    <a:spcPct val="110000"/>
                  </a:lnSpc>
                </a:pPr>
                <a:r>
                  <a:rPr lang="en-US" sz="1800" dirty="0"/>
                  <a:t>Thick-tailed, skewed returns distributions become intelligible with this analysis. </a:t>
                </a:r>
              </a:p>
              <a:p>
                <a:pPr>
                  <a:lnSpc>
                    <a:spcPct val="110000"/>
                  </a:lnSpc>
                </a:pPr>
                <a:r>
                  <a:rPr lang="en-US" sz="1800" dirty="0"/>
                  <a:t>The extreme uncertainty of outliers contribute to the ability of the ICLN market to spill its uncertainty into the high variations of the TAN market all through the naive mechanism of correlation.</a:t>
                </a:r>
                <a:r>
                  <a:rPr lang="en-US" sz="1800" baseline="30000" dirty="0">
                    <a:hlinkClick r:id="" action="ppaction://noaction"/>
                  </a:rPr>
                  <a:t>3</a:t>
                </a:r>
                <a:endParaRPr lang="en-US" sz="1800" dirty="0"/>
              </a:p>
              <a:p>
                <a:pPr lvl="1">
                  <a:lnSpc>
                    <a:spcPct val="110000"/>
                  </a:lnSpc>
                </a:pPr>
                <a:r>
                  <a:rPr lang="en-US" dirty="0"/>
                  <a:t>known-unknowns from </a:t>
                </a:r>
                <a14:m>
                  <m:oMath xmlns:m="http://schemas.openxmlformats.org/officeDocument/2006/math">
                    <m:r>
                      <a:rPr lang="en-US">
                        <a:latin typeface="Cambria Math" panose="02040503050406030204" pitchFamily="18" charset="0"/>
                      </a:rPr>
                      <m:t>𝑘</m:t>
                    </m:r>
                  </m:oMath>
                </a14:m>
                <a:r>
                  <a:rPr lang="en-US" dirty="0"/>
                  <a:t> = 0 to 0.7 </a:t>
                </a:r>
              </a:p>
              <a:p>
                <a:pPr lvl="1">
                  <a:lnSpc>
                    <a:spcPct val="110000"/>
                  </a:lnSpc>
                </a:pPr>
                <a:r>
                  <a:rPr lang="en-US" dirty="0"/>
                  <a:t>unknown-unknowns for </a:t>
                </a:r>
                <a14:m>
                  <m:oMath xmlns:m="http://schemas.openxmlformats.org/officeDocument/2006/math">
                    <m:r>
                      <a:rPr lang="en-US">
                        <a:latin typeface="Cambria Math" panose="02040503050406030204" pitchFamily="18" charset="0"/>
                      </a:rPr>
                      <m:t>𝑘</m:t>
                    </m:r>
                  </m:oMath>
                </a14:m>
                <a:r>
                  <a:rPr lang="en-US" dirty="0"/>
                  <a:t> &gt; 0.7 </a:t>
                </a:r>
              </a:p>
              <a:p>
                <a:pPr lvl="1">
                  <a:lnSpc>
                    <a:spcPct val="110000"/>
                  </a:lnSpc>
                </a:pPr>
                <a:r>
                  <a:rPr lang="en-US" dirty="0"/>
                  <a:t>tests reported by Gelman and </a:t>
                </a:r>
                <a:r>
                  <a:rPr lang="en-US" dirty="0" err="1"/>
                  <a:t>Vehtari</a:t>
                </a:r>
                <a:r>
                  <a:rPr lang="en-US" dirty="0"/>
                  <a:t> (2013) and </a:t>
                </a:r>
                <a:r>
                  <a:rPr lang="en-US" dirty="0" err="1"/>
                  <a:t>Vehtari</a:t>
                </a:r>
                <a:r>
                  <a:rPr lang="en-US" dirty="0"/>
                  <a:t> and </a:t>
                </a:r>
                <a:r>
                  <a:rPr lang="en-US" dirty="0" err="1"/>
                  <a:t>Gabry</a:t>
                </a:r>
                <a:r>
                  <a:rPr lang="en-US" dirty="0"/>
                  <a:t> (2015) </a:t>
                </a:r>
                <a:endParaRPr lang="en-US" baseline="30000" dirty="0">
                  <a:hlinkClick r:id="" action="ppaction://noaction"/>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32021" y="792195"/>
                <a:ext cx="4718646" cy="5495239"/>
              </a:xfrm>
              <a:blipFill>
                <a:blip r:embed="rId3"/>
                <a:stretch>
                  <a:fillRect l="-775" r="-2455" b="-88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6329ED-7B96-8632-251E-64FAB869D9FD}"/>
              </a:ext>
            </a:extLst>
          </p:cNvPr>
          <p:cNvSpPr>
            <a:spLocks noGrp="1"/>
          </p:cNvSpPr>
          <p:nvPr>
            <p:ph type="dt" sz="half" idx="10"/>
          </p:nvPr>
        </p:nvSpPr>
        <p:spPr>
          <a:xfrm>
            <a:off x="6418932" y="6401750"/>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59837588-BAE9-0483-829D-F9418662CC76}"/>
              </a:ext>
            </a:extLst>
          </p:cNvPr>
          <p:cNvSpPr>
            <a:spLocks noGrp="1"/>
          </p:cNvSpPr>
          <p:nvPr>
            <p:ph type="sldNum" sz="quarter" idx="12"/>
          </p:nvPr>
        </p:nvSpPr>
        <p:spPr>
          <a:xfrm>
            <a:off x="8545389" y="6401750"/>
            <a:ext cx="565159" cy="365125"/>
          </a:xfrm>
        </p:spPr>
        <p:txBody>
          <a:bodyPr/>
          <a:lstStyle/>
          <a:p>
            <a:fld id="{C5EF2332-01BF-834F-8236-50238282D53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599" y="165912"/>
            <a:ext cx="2521123" cy="1267810"/>
          </a:xfrm>
        </p:spPr>
        <p:txBody>
          <a:bodyPr anchor="b">
            <a:normAutofit/>
          </a:bodyPr>
          <a:lstStyle/>
          <a:p>
            <a:pPr marL="0" lvl="0" indent="0" algn="l">
              <a:buNone/>
            </a:pPr>
            <a:r>
              <a:rPr lang="en-US" sz="2400" dirty="0"/>
              <a:t>Penalty shot</a:t>
            </a:r>
          </a:p>
        </p:txBody>
      </p:sp>
      <p:sp>
        <p:nvSpPr>
          <p:cNvPr id="3" name="Content Placeholder 2"/>
          <p:cNvSpPr>
            <a:spLocks noGrp="1"/>
          </p:cNvSpPr>
          <p:nvPr>
            <p:ph idx="1"/>
          </p:nvPr>
        </p:nvSpPr>
        <p:spPr>
          <a:xfrm>
            <a:off x="402390" y="1590736"/>
            <a:ext cx="2521123" cy="4028512"/>
          </a:xfrm>
        </p:spPr>
        <p:txBody>
          <a:bodyPr>
            <a:normAutofit/>
          </a:bodyPr>
          <a:lstStyle/>
          <a:p>
            <a:pPr lvl="0" indent="0">
              <a:lnSpc>
                <a:spcPct val="110000"/>
              </a:lnSpc>
              <a:buNone/>
            </a:pPr>
            <a:r>
              <a:rPr lang="en-US" sz="900" i="1" dirty="0">
                <a:latin typeface="Courier"/>
              </a:rPr>
              <a:t>#library( </a:t>
            </a:r>
            <a:r>
              <a:rPr lang="en-US" sz="900" i="1" dirty="0" err="1">
                <a:latin typeface="Courier"/>
              </a:rPr>
              <a:t>plotly</a:t>
            </a:r>
            <a:r>
              <a:rPr lang="en-US" sz="900" i="1" dirty="0">
                <a:latin typeface="Courier"/>
              </a:rPr>
              <a:t> )</a:t>
            </a:r>
            <a:br>
              <a:rPr lang="en-US" sz="900" dirty="0"/>
            </a:br>
            <a:r>
              <a:rPr lang="en-US" sz="900" dirty="0">
                <a:latin typeface="Courier"/>
              </a:rPr>
              <a:t>options( digits=2, </a:t>
            </a:r>
            <a:r>
              <a:rPr lang="en-US" sz="900" dirty="0" err="1">
                <a:latin typeface="Courier"/>
              </a:rPr>
              <a:t>scipen</a:t>
            </a:r>
            <a:r>
              <a:rPr lang="en-US" sz="900" dirty="0">
                <a:latin typeface="Courier"/>
              </a:rPr>
              <a:t>=999999)</a:t>
            </a:r>
            <a:br>
              <a:rPr lang="en-US" sz="900" dirty="0"/>
            </a:br>
            <a:r>
              <a:rPr lang="en-US" sz="900" dirty="0">
                <a:latin typeface="Courier"/>
              </a:rPr>
              <a:t>d &lt;- d_1</a:t>
            </a:r>
            <a:br>
              <a:rPr lang="en-US" sz="900" dirty="0"/>
            </a:br>
            <a:r>
              <a:rPr lang="en-US" sz="900" dirty="0" err="1">
                <a:latin typeface="Courier"/>
              </a:rPr>
              <a:t>set.seed</a:t>
            </a:r>
            <a:r>
              <a:rPr lang="en-US" sz="900" dirty="0">
                <a:latin typeface="Courier"/>
              </a:rPr>
              <a:t>(4284)</a:t>
            </a:r>
            <a:br>
              <a:rPr lang="en-US" sz="900" dirty="0"/>
            </a:br>
            <a:r>
              <a:rPr lang="en-US" sz="900" dirty="0">
                <a:latin typeface="Courier"/>
              </a:rPr>
              <a:t>m &lt;- m_1</a:t>
            </a:r>
            <a:br>
              <a:rPr lang="en-US" sz="900" dirty="0"/>
            </a:br>
            <a:r>
              <a:rPr lang="en-US" sz="900" dirty="0" err="1">
                <a:latin typeface="Courier"/>
              </a:rPr>
              <a:t>PSIS_m</a:t>
            </a:r>
            <a:r>
              <a:rPr lang="en-US" sz="900" dirty="0">
                <a:latin typeface="Courier"/>
              </a:rPr>
              <a:t> &lt;- PSIS( m, pointwise=TRUE )</a:t>
            </a:r>
            <a:br>
              <a:rPr lang="en-US" sz="900" dirty="0"/>
            </a:br>
            <a:r>
              <a:rPr lang="en-US" sz="900" dirty="0" err="1">
                <a:latin typeface="Courier"/>
              </a:rPr>
              <a:t>PSIS_m</a:t>
            </a:r>
            <a:r>
              <a:rPr lang="en-US" sz="900" dirty="0">
                <a:latin typeface="Courier"/>
              </a:rPr>
              <a:t> &lt;- </a:t>
            </a:r>
            <a:r>
              <a:rPr lang="en-US" sz="900" dirty="0" err="1">
                <a:latin typeface="Courier"/>
              </a:rPr>
              <a:t>cbind</a:t>
            </a:r>
            <a:r>
              <a:rPr lang="en-US" sz="900" dirty="0">
                <a:latin typeface="Courier"/>
              </a:rPr>
              <a:t>( </a:t>
            </a:r>
            <a:r>
              <a:rPr lang="en-US" sz="900" dirty="0" err="1">
                <a:latin typeface="Courier"/>
              </a:rPr>
              <a:t>PSIS_m</a:t>
            </a:r>
            <a:r>
              <a:rPr lang="en-US" sz="900" dirty="0">
                <a:latin typeface="Courier"/>
              </a:rPr>
              <a:t>, </a:t>
            </a:r>
            <a:r>
              <a:rPr lang="en-US" sz="900" dirty="0" err="1">
                <a:latin typeface="Courier"/>
              </a:rPr>
              <a:t>tan_icln</a:t>
            </a:r>
            <a:r>
              <a:rPr lang="en-US" sz="900" dirty="0">
                <a:latin typeface="Courier"/>
              </a:rPr>
              <a:t>=</a:t>
            </a:r>
            <a:r>
              <a:rPr lang="en-US" sz="900" dirty="0" err="1">
                <a:latin typeface="Courier"/>
              </a:rPr>
              <a:t>d$tan_icln</a:t>
            </a:r>
            <a:r>
              <a:rPr lang="en-US" sz="900" dirty="0">
                <a:latin typeface="Courier"/>
              </a:rPr>
              <a:t>, </a:t>
            </a:r>
            <a:r>
              <a:rPr lang="en-US" sz="900" dirty="0" err="1">
                <a:latin typeface="Courier"/>
              </a:rPr>
              <a:t>icln</a:t>
            </a:r>
            <a:r>
              <a:rPr lang="en-US" sz="900" dirty="0">
                <a:latin typeface="Courier"/>
              </a:rPr>
              <a:t>=</a:t>
            </a:r>
            <a:r>
              <a:rPr lang="en-US" sz="900" dirty="0" err="1">
                <a:latin typeface="Courier"/>
              </a:rPr>
              <a:t>d$icln</a:t>
            </a:r>
            <a:r>
              <a:rPr lang="en-US" sz="900" dirty="0">
                <a:latin typeface="Courier"/>
              </a:rPr>
              <a:t> )</a:t>
            </a:r>
            <a:br>
              <a:rPr lang="en-US" sz="900" dirty="0"/>
            </a:br>
            <a:r>
              <a:rPr lang="en-US" sz="900" dirty="0" err="1">
                <a:latin typeface="Courier"/>
              </a:rPr>
              <a:t>set.seed</a:t>
            </a:r>
            <a:r>
              <a:rPr lang="en-US" sz="900" dirty="0">
                <a:latin typeface="Courier"/>
              </a:rPr>
              <a:t>(4284)</a:t>
            </a:r>
            <a:br>
              <a:rPr lang="en-US" sz="900" dirty="0"/>
            </a:br>
            <a:r>
              <a:rPr lang="en-US" sz="900" i="1" dirty="0">
                <a:latin typeface="Courier"/>
              </a:rPr>
              <a:t>#WAIC_m2.2 &lt;- WAIC(m2.2,pointwise=TRUE)</a:t>
            </a:r>
            <a:br>
              <a:rPr lang="en-US" sz="900" dirty="0"/>
            </a:br>
            <a:r>
              <a:rPr lang="en-US" sz="900" dirty="0">
                <a:latin typeface="Courier"/>
              </a:rPr>
              <a:t>p1 &lt;- </a:t>
            </a:r>
            <a:r>
              <a:rPr lang="en-US" sz="900" dirty="0" err="1">
                <a:latin typeface="Courier"/>
              </a:rPr>
              <a:t>PSIS_m</a:t>
            </a:r>
            <a:r>
              <a:rPr lang="en-US" sz="900" dirty="0">
                <a:latin typeface="Courier"/>
              </a:rPr>
              <a:t> %&gt;% </a:t>
            </a:r>
            <a:br>
              <a:rPr lang="en-US" sz="900" dirty="0"/>
            </a:br>
            <a:r>
              <a:rPr lang="en-US" sz="900" dirty="0">
                <a:latin typeface="Courier"/>
              </a:rPr>
              <a:t>  </a:t>
            </a:r>
            <a:r>
              <a:rPr lang="en-US" sz="900" dirty="0" err="1">
                <a:latin typeface="Courier"/>
              </a:rPr>
              <a:t>ggplot</a:t>
            </a:r>
            <a:r>
              <a:rPr lang="en-US" sz="900" dirty="0">
                <a:latin typeface="Courier"/>
              </a:rPr>
              <a:t>( </a:t>
            </a:r>
            <a:r>
              <a:rPr lang="en-US" sz="900" dirty="0" err="1">
                <a:latin typeface="Courier"/>
              </a:rPr>
              <a:t>aes</a:t>
            </a:r>
            <a:r>
              <a:rPr lang="en-US" sz="900" dirty="0">
                <a:latin typeface="Courier"/>
              </a:rPr>
              <a:t>( x=penalty, y=k ) ) +</a:t>
            </a:r>
            <a:br>
              <a:rPr lang="en-US" sz="900" dirty="0"/>
            </a:br>
            <a:r>
              <a:rPr lang="en-US" sz="900" dirty="0">
                <a:latin typeface="Courier"/>
              </a:rPr>
              <a:t>  </a:t>
            </a:r>
            <a:r>
              <a:rPr lang="en-US" sz="900" dirty="0" err="1">
                <a:latin typeface="Courier"/>
              </a:rPr>
              <a:t>geom_point</a:t>
            </a:r>
            <a:r>
              <a:rPr lang="en-US" sz="900" dirty="0">
                <a:latin typeface="Courier"/>
              </a:rPr>
              <a:t>( shape=21, color = "blue" ) + </a:t>
            </a:r>
            <a:br>
              <a:rPr lang="en-US" sz="900" dirty="0"/>
            </a:br>
            <a:r>
              <a:rPr lang="en-US" sz="900" dirty="0">
                <a:latin typeface="Courier"/>
              </a:rPr>
              <a:t>  </a:t>
            </a:r>
            <a:r>
              <a:rPr lang="en-US" sz="900" dirty="0" err="1">
                <a:latin typeface="Courier"/>
              </a:rPr>
              <a:t>xlab</a:t>
            </a:r>
            <a:r>
              <a:rPr lang="en-US" sz="900" dirty="0">
                <a:latin typeface="Courier"/>
              </a:rPr>
              <a:t>("PSIS Pareto k") + </a:t>
            </a:r>
            <a:r>
              <a:rPr lang="en-US" sz="900" dirty="0" err="1">
                <a:latin typeface="Courier"/>
              </a:rPr>
              <a:t>ylab</a:t>
            </a:r>
            <a:r>
              <a:rPr lang="en-US" sz="900" dirty="0">
                <a:latin typeface="Courier"/>
              </a:rPr>
              <a:t>("PSIS penalty") + </a:t>
            </a:r>
            <a:br>
              <a:rPr lang="en-US" sz="900" dirty="0"/>
            </a:br>
            <a:r>
              <a:rPr lang="en-US" sz="900" dirty="0">
                <a:latin typeface="Courier"/>
              </a:rPr>
              <a:t>  </a:t>
            </a:r>
            <a:r>
              <a:rPr lang="en-US" sz="900" dirty="0" err="1">
                <a:latin typeface="Courier"/>
              </a:rPr>
              <a:t>geom_vline</a:t>
            </a:r>
            <a:r>
              <a:rPr lang="en-US" sz="900" dirty="0">
                <a:latin typeface="Courier"/>
              </a:rPr>
              <a:t>( </a:t>
            </a:r>
            <a:r>
              <a:rPr lang="en-US" sz="900" dirty="0" err="1">
                <a:latin typeface="Courier"/>
              </a:rPr>
              <a:t>xintercept</a:t>
            </a:r>
            <a:r>
              <a:rPr lang="en-US" sz="900" dirty="0">
                <a:latin typeface="Courier"/>
              </a:rPr>
              <a:t> = 0.7, </a:t>
            </a:r>
            <a:r>
              <a:rPr lang="en-US" sz="900" dirty="0" err="1">
                <a:latin typeface="Courier"/>
              </a:rPr>
              <a:t>linetype</a:t>
            </a:r>
            <a:r>
              <a:rPr lang="en-US" sz="900" dirty="0">
                <a:latin typeface="Courier"/>
              </a:rPr>
              <a:t> = "dashed") + </a:t>
            </a:r>
            <a:br>
              <a:rPr lang="en-US" sz="900" dirty="0"/>
            </a:br>
            <a:r>
              <a:rPr lang="en-US" sz="900" dirty="0">
                <a:latin typeface="Courier"/>
              </a:rPr>
              <a:t>  </a:t>
            </a:r>
            <a:r>
              <a:rPr lang="en-US" sz="900" dirty="0" err="1">
                <a:latin typeface="Courier"/>
              </a:rPr>
              <a:t>ggtitle</a:t>
            </a:r>
            <a:r>
              <a:rPr lang="en-US" sz="900" dirty="0">
                <a:latin typeface="Courier"/>
              </a:rPr>
              <a:t>( "ICLN spills over into TAN" )</a:t>
            </a:r>
            <a:br>
              <a:rPr lang="en-US" sz="900" dirty="0"/>
            </a:br>
            <a:r>
              <a:rPr lang="en-US" sz="900" dirty="0">
                <a:latin typeface="Courier"/>
              </a:rPr>
              <a:t>p1 </a:t>
            </a:r>
            <a:r>
              <a:rPr lang="en-US" sz="900" i="1" dirty="0">
                <a:latin typeface="Courier"/>
              </a:rPr>
              <a:t>#ggplotly( p1 )</a:t>
            </a:r>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rket-facts-pres_files/figure-pptx/psis-k-penalty-1.png">
            <a:extLst>
              <a:ext uri="{FF2B5EF4-FFF2-40B4-BE49-F238E27FC236}">
                <a16:creationId xmlns:a16="http://schemas.microsoft.com/office/drawing/2014/main" id="{B7FF27FE-6C0D-3597-7DAA-FBA5D5C4DAFD}"/>
              </a:ext>
            </a:extLst>
          </p:cNvPr>
          <p:cNvPicPr>
            <a:picLocks noGrp="1" noChangeAspect="1"/>
          </p:cNvPicPr>
          <p:nvPr/>
        </p:nvPicPr>
        <p:blipFill>
          <a:blip r:embed="rId3"/>
          <a:stretch>
            <a:fillRect/>
          </a:stretch>
        </p:blipFill>
        <p:spPr bwMode="auto">
          <a:xfrm>
            <a:off x="3878198" y="1675604"/>
            <a:ext cx="4421443" cy="3537154"/>
          </a:xfrm>
          <a:prstGeom prst="rect">
            <a:avLst/>
          </a:prstGeom>
          <a:noFill/>
        </p:spPr>
      </p:pic>
      <p:sp>
        <p:nvSpPr>
          <p:cNvPr id="5" name="Date Placeholder 4">
            <a:extLst>
              <a:ext uri="{FF2B5EF4-FFF2-40B4-BE49-F238E27FC236}">
                <a16:creationId xmlns:a16="http://schemas.microsoft.com/office/drawing/2014/main" id="{F13BA96C-F6FA-EEFF-E6A2-C6E1AD0827B0}"/>
              </a:ext>
            </a:extLst>
          </p:cNvPr>
          <p:cNvSpPr>
            <a:spLocks noGrp="1"/>
          </p:cNvSpPr>
          <p:nvPr>
            <p:ph type="dt" sz="half" idx="10"/>
          </p:nvPr>
        </p:nvSpPr>
        <p:spPr>
          <a:xfrm>
            <a:off x="6182114" y="6312826"/>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B0DE95A5-4CE9-26CF-C6CE-3F551006530A}"/>
              </a:ext>
            </a:extLst>
          </p:cNvPr>
          <p:cNvSpPr>
            <a:spLocks noGrp="1"/>
          </p:cNvSpPr>
          <p:nvPr>
            <p:ph type="sldNum" sz="quarter" idx="12"/>
          </p:nvPr>
        </p:nvSpPr>
        <p:spPr>
          <a:xfrm>
            <a:off x="8308571" y="6312826"/>
            <a:ext cx="565159" cy="365125"/>
          </a:xfrm>
        </p:spPr>
        <p:txBody>
          <a:bodyPr/>
          <a:lstStyle/>
          <a:p>
            <a:fld id="{C5EF2332-01BF-834F-8236-50238282D53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733425"/>
            <a:ext cx="5022056"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40" y="799817"/>
            <a:ext cx="4924288"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market-facts-pres_files/figure-pptx/psis-spill-tan-pbw-1.png"/>
          <p:cNvPicPr>
            <a:picLocks noGrp="1" noChangeAspect="1"/>
          </p:cNvPicPr>
          <p:nvPr/>
        </p:nvPicPr>
        <p:blipFill>
          <a:blip r:embed="rId3"/>
          <a:stretch>
            <a:fillRect/>
          </a:stretch>
        </p:blipFill>
        <p:spPr bwMode="auto">
          <a:xfrm>
            <a:off x="2657094" y="978019"/>
            <a:ext cx="5941847" cy="4753477"/>
          </a:xfrm>
          <a:prstGeom prst="rect">
            <a:avLst/>
          </a:prstGeom>
          <a:noFill/>
          <a:scene3d>
            <a:camera prst="orthographicFront"/>
            <a:lightRig rig="twoPt" dir="t">
              <a:rot lat="0" lon="0" rev="7200000"/>
            </a:lightRig>
          </a:scene3d>
          <a:sp3d>
            <a:bevelT w="25400" h="19050"/>
          </a:sp3d>
        </p:spPr>
      </p:pic>
      <p:sp>
        <p:nvSpPr>
          <p:cNvPr id="3" name="Title 2">
            <a:extLst>
              <a:ext uri="{FF2B5EF4-FFF2-40B4-BE49-F238E27FC236}">
                <a16:creationId xmlns:a16="http://schemas.microsoft.com/office/drawing/2014/main" id="{1CCE8CE5-1CE5-FAA3-033D-2B9099005367}"/>
              </a:ext>
            </a:extLst>
          </p:cNvPr>
          <p:cNvSpPr>
            <a:spLocks noGrp="1"/>
          </p:cNvSpPr>
          <p:nvPr>
            <p:ph type="title"/>
          </p:nvPr>
        </p:nvSpPr>
        <p:spPr>
          <a:xfrm>
            <a:off x="407187" y="507181"/>
            <a:ext cx="2687964" cy="3500246"/>
          </a:xfrm>
        </p:spPr>
        <p:txBody>
          <a:bodyPr vert="horz" lIns="91440" tIns="45720" rIns="91440" bIns="45720" rtlCol="0" anchor="b">
            <a:normAutofit/>
          </a:bodyPr>
          <a:lstStyle/>
          <a:p>
            <a:pPr algn="l"/>
            <a:r>
              <a:rPr lang="en-US" sz="2800" dirty="0"/>
              <a:t>More results</a:t>
            </a:r>
          </a:p>
        </p:txBody>
      </p:sp>
      <p:sp>
        <p:nvSpPr>
          <p:cNvPr id="5" name="Date Placeholder 4">
            <a:extLst>
              <a:ext uri="{FF2B5EF4-FFF2-40B4-BE49-F238E27FC236}">
                <a16:creationId xmlns:a16="http://schemas.microsoft.com/office/drawing/2014/main" id="{82283E93-1B1E-C6B1-8250-3BCEF3624054}"/>
              </a:ext>
            </a:extLst>
          </p:cNvPr>
          <p:cNvSpPr>
            <a:spLocks noGrp="1"/>
          </p:cNvSpPr>
          <p:nvPr>
            <p:ph type="dt" sz="half" idx="10"/>
          </p:nvPr>
        </p:nvSpPr>
        <p:spPr>
          <a:xfrm>
            <a:off x="6301316" y="6436171"/>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CF7449CB-E959-82B5-624D-D9D734934648}"/>
              </a:ext>
            </a:extLst>
          </p:cNvPr>
          <p:cNvSpPr>
            <a:spLocks noGrp="1"/>
          </p:cNvSpPr>
          <p:nvPr>
            <p:ph type="sldNum" sz="quarter" idx="12"/>
          </p:nvPr>
        </p:nvSpPr>
        <p:spPr>
          <a:xfrm>
            <a:off x="8427773" y="6436171"/>
            <a:ext cx="565159" cy="365125"/>
          </a:xfrm>
        </p:spPr>
        <p:txBody>
          <a:bodyPr/>
          <a:lstStyle/>
          <a:p>
            <a:fld id="{C5EF2332-01BF-834F-8236-50238282D53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733425"/>
            <a:ext cx="5022056"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40" y="799817"/>
            <a:ext cx="4924288"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 descr="market-facts-pres_files/figure-pptx/psis-spill-pbw-icln-0-1.png"/>
          <p:cNvPicPr>
            <a:picLocks noGrp="1" noChangeAspect="1"/>
          </p:cNvPicPr>
          <p:nvPr/>
        </p:nvPicPr>
        <p:blipFill>
          <a:blip r:embed="rId3"/>
          <a:stretch>
            <a:fillRect/>
          </a:stretch>
        </p:blipFill>
        <p:spPr bwMode="auto">
          <a:xfrm>
            <a:off x="2878334" y="1052571"/>
            <a:ext cx="5941072" cy="4752857"/>
          </a:xfrm>
          <a:prstGeom prst="rect">
            <a:avLst/>
          </a:prstGeom>
          <a:noFill/>
        </p:spPr>
      </p:pic>
      <p:sp>
        <p:nvSpPr>
          <p:cNvPr id="2" name="Title 1"/>
          <p:cNvSpPr>
            <a:spLocks noGrp="1"/>
          </p:cNvSpPr>
          <p:nvPr>
            <p:ph type="title"/>
          </p:nvPr>
        </p:nvSpPr>
        <p:spPr>
          <a:xfrm>
            <a:off x="190370" y="314401"/>
            <a:ext cx="2687964" cy="3500246"/>
          </a:xfrm>
        </p:spPr>
        <p:txBody>
          <a:bodyPr vert="horz" lIns="91440" tIns="45720" rIns="91440" bIns="45720" rtlCol="0" anchor="b">
            <a:normAutofit/>
          </a:bodyPr>
          <a:lstStyle/>
          <a:p>
            <a:pPr marL="0" lvl="0" indent="0" algn="l"/>
            <a:r>
              <a:rPr lang="en-US" sz="2800" dirty="0"/>
              <a:t>…and</a:t>
            </a:r>
          </a:p>
        </p:txBody>
      </p:sp>
      <p:sp>
        <p:nvSpPr>
          <p:cNvPr id="4" name="Date Placeholder 3">
            <a:extLst>
              <a:ext uri="{FF2B5EF4-FFF2-40B4-BE49-F238E27FC236}">
                <a16:creationId xmlns:a16="http://schemas.microsoft.com/office/drawing/2014/main" id="{CAF362D4-ADA3-8102-2F18-EACD9FBDFDA9}"/>
              </a:ext>
            </a:extLst>
          </p:cNvPr>
          <p:cNvSpPr>
            <a:spLocks noGrp="1"/>
          </p:cNvSpPr>
          <p:nvPr>
            <p:ph type="dt" sz="half" idx="10"/>
          </p:nvPr>
        </p:nvSpPr>
        <p:spPr>
          <a:xfrm>
            <a:off x="6311952" y="6468071"/>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9CA95328-F944-8BC7-78D2-3C90C9A01C33}"/>
              </a:ext>
            </a:extLst>
          </p:cNvPr>
          <p:cNvSpPr>
            <a:spLocks noGrp="1"/>
          </p:cNvSpPr>
          <p:nvPr>
            <p:ph type="sldNum" sz="quarter" idx="12"/>
          </p:nvPr>
        </p:nvSpPr>
        <p:spPr>
          <a:xfrm>
            <a:off x="8438409" y="6468071"/>
            <a:ext cx="565159" cy="365125"/>
          </a:xfrm>
        </p:spPr>
        <p:txBody>
          <a:bodyPr/>
          <a:lstStyle/>
          <a:p>
            <a:fld id="{C5EF2332-01BF-834F-8236-50238282D53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a:t>
            </a:r>
            <a:r>
              <a:rPr dirty="0"/>
              <a:t>All-in</a:t>
            </a:r>
            <a:r>
              <a:rPr lang="en-US" dirty="0"/>
              <a:t>)</a:t>
            </a:r>
            <a:r>
              <a:rPr lang="en-US" dirty="0" err="1"/>
              <a:t>dustry</a:t>
            </a:r>
            <a:r>
              <a:rPr lang="en-US" dirty="0"/>
              <a:t> risk structure</a:t>
            </a:r>
            <a:endParaRPr dirty="0"/>
          </a:p>
        </p:txBody>
      </p:sp>
      <p:sp>
        <p:nvSpPr>
          <p:cNvPr id="3" name="Content Placeholder 2"/>
          <p:cNvSpPr>
            <a:spLocks noGrp="1"/>
          </p:cNvSpPr>
          <p:nvPr>
            <p:ph idx="1"/>
          </p:nvPr>
        </p:nvSpPr>
        <p:spPr>
          <a:xfrm>
            <a:off x="4402667" y="2109756"/>
            <a:ext cx="4114800" cy="4525963"/>
          </a:xfrm>
        </p:spPr>
        <p:txBody>
          <a:bodyPr>
            <a:normAutofit fontScale="32500" lnSpcReduction="20000"/>
          </a:bodyPr>
          <a:lstStyle/>
          <a:p>
            <a:pPr lvl="0" indent="0">
              <a:buNone/>
            </a:pPr>
            <a:r>
              <a:rPr sz="4300" dirty="0">
                <a:latin typeface="Courier"/>
              </a:rPr>
              <a:t>##          mean     </a:t>
            </a:r>
            <a:r>
              <a:rPr sz="4300" dirty="0" err="1">
                <a:latin typeface="Courier"/>
              </a:rPr>
              <a:t>sd</a:t>
            </a:r>
            <a:r>
              <a:rPr sz="4300" dirty="0">
                <a:latin typeface="Courier"/>
              </a:rPr>
              <a:t> 5.5% 94.5%
## a[1]     0.67 0.0170 0.64  0.70
## a[2]     0.73 0.0184 0.71  0.76
## a[3]     0.81 0.0184 0.78  0.84
## b[1]     3.53 0.8691 2.14  4.92
## b[2]     3.08 0.7956 1.81  4.36
## b[3]     1.87 0.7940 0.60  3.14
## sigma[1] 0.13 0.0086 0.12  0.15
## sigma[2] 0.12 0.0081 0.11  0.14
## sigma[3] 0.13 0.0087 0.12  0.15</a:t>
            </a:r>
          </a:p>
          <a:p>
            <a:pPr lvl="0" indent="0">
              <a:buNone/>
            </a:pPr>
            <a:r>
              <a:rPr i="1" dirty="0">
                <a:solidFill>
                  <a:srgbClr val="60A0B0"/>
                </a:solidFill>
                <a:latin typeface="Courier"/>
              </a:rPr>
              <a:t>#options( digits = 2 )</a:t>
            </a:r>
            <a:br>
              <a:rPr dirty="0"/>
            </a:br>
            <a:r>
              <a:rPr i="1" dirty="0">
                <a:solidFill>
                  <a:srgbClr val="60A0B0"/>
                </a:solidFill>
                <a:latin typeface="Courier"/>
              </a:rPr>
              <a:t>#cov2cor( </a:t>
            </a:r>
            <a:r>
              <a:rPr i="1" dirty="0" err="1">
                <a:solidFill>
                  <a:srgbClr val="60A0B0"/>
                </a:solidFill>
                <a:latin typeface="Courier"/>
              </a:rPr>
              <a:t>vcov</a:t>
            </a:r>
            <a:r>
              <a:rPr i="1" dirty="0">
                <a:solidFill>
                  <a:srgbClr val="60A0B0"/>
                </a:solidFill>
                <a:latin typeface="Courier"/>
              </a:rPr>
              <a:t>( m_4 ) )</a:t>
            </a:r>
          </a:p>
        </p:txBody>
      </p:sp>
      <p:sp>
        <p:nvSpPr>
          <p:cNvPr id="4" name="Content Placeholder 2">
            <a:extLst>
              <a:ext uri="{FF2B5EF4-FFF2-40B4-BE49-F238E27FC236}">
                <a16:creationId xmlns:a16="http://schemas.microsoft.com/office/drawing/2014/main" id="{F4EF45E1-0B5F-70B8-CC49-E2E1B532B9B9}"/>
              </a:ext>
            </a:extLst>
          </p:cNvPr>
          <p:cNvSpPr txBox="1">
            <a:spLocks/>
          </p:cNvSpPr>
          <p:nvPr/>
        </p:nvSpPr>
        <p:spPr>
          <a:xfrm>
            <a:off x="228600" y="2197628"/>
            <a:ext cx="3818467" cy="2642616"/>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Font typeface="Arial"/>
              <a:buNone/>
            </a:pPr>
            <a:r>
              <a:rPr lang="en-US" i="1" dirty="0">
                <a:latin typeface="Courier"/>
              </a:rPr>
              <a:t>#library(rethinking)</a:t>
            </a:r>
            <a:br>
              <a:rPr lang="en-US" dirty="0"/>
            </a:br>
            <a:r>
              <a:rPr lang="en-US" dirty="0" err="1">
                <a:latin typeface="Courier"/>
              </a:rPr>
              <a:t>corr_vol_spill</a:t>
            </a:r>
            <a:r>
              <a:rPr lang="en-US" dirty="0">
                <a:latin typeface="Courier"/>
              </a:rPr>
              <a:t> &lt;- </a:t>
            </a:r>
            <a:r>
              <a:rPr lang="en-US" dirty="0" err="1">
                <a:latin typeface="Courier"/>
              </a:rPr>
              <a:t>read_csv</a:t>
            </a:r>
            <a:r>
              <a:rPr lang="en-US" dirty="0">
                <a:latin typeface="Courier"/>
              </a:rPr>
              <a:t>( "market-spillovers.csv" )</a:t>
            </a:r>
            <a:br>
              <a:rPr lang="en-US" dirty="0"/>
            </a:br>
            <a:r>
              <a:rPr lang="en-US" dirty="0">
                <a:latin typeface="Courier"/>
              </a:rPr>
              <a:t>d_4 &lt;- </a:t>
            </a:r>
            <a:r>
              <a:rPr lang="en-US" dirty="0" err="1">
                <a:latin typeface="Courier"/>
              </a:rPr>
              <a:t>corr_vol_spill</a:t>
            </a:r>
            <a:r>
              <a:rPr lang="en-US" dirty="0">
                <a:latin typeface="Courier"/>
              </a:rPr>
              <a:t> %&gt;% </a:t>
            </a:r>
            <a:br>
              <a:rPr lang="en-US" dirty="0"/>
            </a:br>
            <a:r>
              <a:rPr lang="en-US" dirty="0">
                <a:latin typeface="Courier"/>
              </a:rPr>
              <a:t>  </a:t>
            </a:r>
            <a:r>
              <a:rPr lang="en-US" dirty="0" err="1">
                <a:latin typeface="Courier"/>
              </a:rPr>
              <a:t>tibble</a:t>
            </a:r>
            <a:r>
              <a:rPr lang="en-US" dirty="0">
                <a:latin typeface="Courier"/>
              </a:rPr>
              <a:t>(</a:t>
            </a:r>
            <a:br>
              <a:rPr lang="en-US" dirty="0"/>
            </a:br>
            <a:r>
              <a:rPr lang="en-US" dirty="0">
                <a:latin typeface="Courier"/>
              </a:rPr>
              <a:t>    </a:t>
            </a:r>
            <a:r>
              <a:rPr lang="en-US" dirty="0" err="1">
                <a:latin typeface="Courier"/>
              </a:rPr>
              <a:t>corr</a:t>
            </a:r>
            <a:r>
              <a:rPr lang="en-US" dirty="0">
                <a:latin typeface="Courier"/>
              </a:rPr>
              <a:t> = </a:t>
            </a:r>
            <a:r>
              <a:rPr lang="en-US" dirty="0" err="1">
                <a:latin typeface="Courier"/>
              </a:rPr>
              <a:t>corrs</a:t>
            </a:r>
            <a:r>
              <a:rPr lang="en-US" dirty="0">
                <a:latin typeface="Courier"/>
              </a:rPr>
              <a:t>,</a:t>
            </a:r>
            <a:br>
              <a:rPr lang="en-US" dirty="0"/>
            </a:br>
            <a:r>
              <a:rPr lang="en-US" dirty="0">
                <a:latin typeface="Courier"/>
              </a:rPr>
              <a:t>    vol = vols ,</a:t>
            </a:r>
            <a:br>
              <a:rPr lang="en-US" dirty="0"/>
            </a:br>
            <a:r>
              <a:rPr lang="en-US" dirty="0">
                <a:latin typeface="Courier"/>
              </a:rPr>
              <a:t>    mid = </a:t>
            </a:r>
            <a:r>
              <a:rPr lang="en-US" dirty="0" err="1">
                <a:latin typeface="Courier"/>
              </a:rPr>
              <a:t>mids</a:t>
            </a:r>
            <a:br>
              <a:rPr lang="en-US" dirty="0"/>
            </a:br>
            <a:r>
              <a:rPr lang="en-US" dirty="0">
                <a:latin typeface="Courier"/>
              </a:rPr>
              <a:t>)</a:t>
            </a:r>
          </a:p>
          <a:p>
            <a:pPr indent="0">
              <a:buNone/>
            </a:pPr>
            <a:r>
              <a:rPr lang="en-US" dirty="0">
                <a:latin typeface="Courier"/>
              </a:rPr>
              <a:t>m_4 &lt;- </a:t>
            </a:r>
            <a:r>
              <a:rPr lang="en-US" dirty="0" err="1">
                <a:latin typeface="Courier"/>
              </a:rPr>
              <a:t>quap</a:t>
            </a:r>
            <a:r>
              <a:rPr lang="en-US" dirty="0">
                <a:latin typeface="Courier"/>
              </a:rPr>
              <a:t>(</a:t>
            </a:r>
            <a:br>
              <a:rPr lang="en-US" dirty="0"/>
            </a:br>
            <a:r>
              <a:rPr lang="en-US" dirty="0">
                <a:latin typeface="Courier"/>
              </a:rPr>
              <a:t>  </a:t>
            </a:r>
            <a:r>
              <a:rPr lang="en-US" dirty="0" err="1">
                <a:latin typeface="Courier"/>
              </a:rPr>
              <a:t>alist</a:t>
            </a:r>
            <a:r>
              <a:rPr lang="en-US" dirty="0">
                <a:latin typeface="Courier"/>
              </a:rPr>
              <a:t>(</a:t>
            </a:r>
            <a:br>
              <a:rPr lang="en-US" dirty="0"/>
            </a:br>
            <a:r>
              <a:rPr lang="en-US" dirty="0">
                <a:latin typeface="Courier"/>
              </a:rPr>
              <a:t>    </a:t>
            </a:r>
            <a:r>
              <a:rPr lang="en-US" dirty="0" err="1">
                <a:latin typeface="Courier"/>
              </a:rPr>
              <a:t>corr</a:t>
            </a:r>
            <a:r>
              <a:rPr lang="en-US" dirty="0">
                <a:latin typeface="Courier"/>
              </a:rPr>
              <a:t> ~ </a:t>
            </a:r>
            <a:r>
              <a:rPr lang="en-US" dirty="0" err="1">
                <a:latin typeface="Courier"/>
              </a:rPr>
              <a:t>dnorm</a:t>
            </a:r>
            <a:r>
              <a:rPr lang="en-US" dirty="0">
                <a:latin typeface="Courier"/>
              </a:rPr>
              <a:t>( mu, sigma ),</a:t>
            </a:r>
            <a:br>
              <a:rPr lang="en-US" dirty="0"/>
            </a:br>
            <a:r>
              <a:rPr lang="en-US" dirty="0">
                <a:latin typeface="Courier"/>
              </a:rPr>
              <a:t>    mu &lt;- a[mid] + b[mid] *vol,</a:t>
            </a:r>
            <a:br>
              <a:rPr lang="en-US" dirty="0"/>
            </a:br>
            <a:r>
              <a:rPr lang="en-US" dirty="0">
                <a:latin typeface="Courier"/>
              </a:rPr>
              <a:t>    a[mid] ~ </a:t>
            </a:r>
            <a:r>
              <a:rPr lang="en-US" dirty="0" err="1">
                <a:latin typeface="Courier"/>
              </a:rPr>
              <a:t>dnorm</a:t>
            </a:r>
            <a:r>
              <a:rPr lang="en-US" dirty="0">
                <a:latin typeface="Courier"/>
              </a:rPr>
              <a:t>( 0, 1 ),</a:t>
            </a:r>
            <a:br>
              <a:rPr lang="en-US" dirty="0"/>
            </a:br>
            <a:r>
              <a:rPr lang="en-US" dirty="0">
                <a:latin typeface="Courier"/>
              </a:rPr>
              <a:t>    b[mid] ~ </a:t>
            </a:r>
            <a:r>
              <a:rPr lang="en-US" dirty="0" err="1">
                <a:latin typeface="Courier"/>
              </a:rPr>
              <a:t>dnorm</a:t>
            </a:r>
            <a:r>
              <a:rPr lang="en-US" dirty="0">
                <a:latin typeface="Courier"/>
              </a:rPr>
              <a:t>( 0, 1 ),</a:t>
            </a:r>
            <a:br>
              <a:rPr lang="en-US" dirty="0"/>
            </a:br>
            <a:r>
              <a:rPr lang="en-US" dirty="0">
                <a:latin typeface="Courier"/>
              </a:rPr>
              <a:t>    sigma[mid] ~ </a:t>
            </a:r>
            <a:r>
              <a:rPr lang="en-US" dirty="0" err="1">
                <a:latin typeface="Courier"/>
              </a:rPr>
              <a:t>dexp</a:t>
            </a:r>
            <a:r>
              <a:rPr lang="en-US" dirty="0">
                <a:latin typeface="Courier"/>
              </a:rPr>
              <a:t>( 1 )</a:t>
            </a:r>
            <a:br>
              <a:rPr lang="en-US" dirty="0"/>
            </a:br>
            <a:r>
              <a:rPr lang="en-US" dirty="0">
                <a:latin typeface="Courier"/>
              </a:rPr>
              <a:t>  ),</a:t>
            </a:r>
            <a:br>
              <a:rPr lang="en-US" dirty="0"/>
            </a:br>
            <a:r>
              <a:rPr lang="en-US" dirty="0">
                <a:latin typeface="Courier"/>
              </a:rPr>
              <a:t>  data = d_4</a:t>
            </a:r>
            <a:br>
              <a:rPr lang="en-US" dirty="0"/>
            </a:br>
            <a:r>
              <a:rPr lang="en-US" dirty="0">
                <a:latin typeface="Courier"/>
              </a:rPr>
              <a:t>)</a:t>
            </a:r>
            <a:br>
              <a:rPr lang="en-US" dirty="0"/>
            </a:br>
            <a:r>
              <a:rPr lang="en-US" dirty="0">
                <a:latin typeface="Courier"/>
              </a:rPr>
              <a:t>precis( m_4, depth = 2 )</a:t>
            </a:r>
          </a:p>
          <a:p>
            <a:pPr indent="0">
              <a:buFont typeface="Arial"/>
              <a:buNone/>
            </a:pPr>
            <a:endParaRPr lang="en-US" dirty="0">
              <a:latin typeface="Courier"/>
            </a:endParaRPr>
          </a:p>
        </p:txBody>
      </p:sp>
      <p:sp>
        <p:nvSpPr>
          <p:cNvPr id="5" name="Date Placeholder 4">
            <a:extLst>
              <a:ext uri="{FF2B5EF4-FFF2-40B4-BE49-F238E27FC236}">
                <a16:creationId xmlns:a16="http://schemas.microsoft.com/office/drawing/2014/main" id="{D28B222D-6F3A-04F1-BE50-2121528FCCCA}"/>
              </a:ext>
            </a:extLst>
          </p:cNvPr>
          <p:cNvSpPr>
            <a:spLocks noGrp="1"/>
          </p:cNvSpPr>
          <p:nvPr>
            <p:ph type="dt" sz="half" idx="10"/>
          </p:nvPr>
        </p:nvSpPr>
        <p:spPr/>
        <p:txBody>
          <a:bodyPr/>
          <a:lstStyle/>
          <a:p>
            <a:r>
              <a:rPr lang="en-US"/>
              <a:t>6/4/2022</a:t>
            </a:r>
          </a:p>
        </p:txBody>
      </p:sp>
      <p:sp>
        <p:nvSpPr>
          <p:cNvPr id="7" name="Slide Number Placeholder 6">
            <a:extLst>
              <a:ext uri="{FF2B5EF4-FFF2-40B4-BE49-F238E27FC236}">
                <a16:creationId xmlns:a16="http://schemas.microsoft.com/office/drawing/2014/main" id="{8B09BC61-97FA-2A1D-2AD1-E0BC971B0927}"/>
              </a:ext>
            </a:extLst>
          </p:cNvPr>
          <p:cNvSpPr>
            <a:spLocks noGrp="1"/>
          </p:cNvSpPr>
          <p:nvPr>
            <p:ph type="sldNum" sz="quarter" idx="12"/>
          </p:nvPr>
        </p:nvSpPr>
        <p:spPr/>
        <p:txBody>
          <a:bodyPr/>
          <a:lstStyle/>
          <a:p>
            <a:fld id="{C5EF2332-01BF-834F-8236-50238282D53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2600"/>
              <a:t>What happened?</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marL="0" lvl="0" indent="0">
              <a:buNone/>
            </a:pPr>
            <a:r>
              <a:rPr dirty="0"/>
              <a:t>The Bayesian approach integrates the marginal parameters for each of the markets by using the total probability of observing the data across the markets and the range of potential parameter values. </a:t>
            </a:r>
            <a:endParaRPr lang="en-US" dirty="0"/>
          </a:p>
          <a:p>
            <a:pPr marL="0" lvl="0" indent="0">
              <a:buNone/>
            </a:pPr>
            <a:r>
              <a:rPr dirty="0"/>
              <a:t>Thus the parameters share information across markets for systematic and </a:t>
            </a:r>
            <a:r>
              <a:rPr dirty="0" err="1"/>
              <a:t>ideosyncratic</a:t>
            </a:r>
            <a:r>
              <a:rPr dirty="0"/>
              <a:t> components.</a:t>
            </a:r>
          </a:p>
        </p:txBody>
      </p:sp>
      <p:sp>
        <p:nvSpPr>
          <p:cNvPr id="4" name="Date Placeholder 3">
            <a:extLst>
              <a:ext uri="{FF2B5EF4-FFF2-40B4-BE49-F238E27FC236}">
                <a16:creationId xmlns:a16="http://schemas.microsoft.com/office/drawing/2014/main" id="{6BFA0285-9C2D-B5ED-A40A-9EB499162CB2}"/>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8541EA6E-0E58-FC22-6002-ACFCED9B83FE}"/>
              </a:ext>
            </a:extLst>
          </p:cNvPr>
          <p:cNvSpPr>
            <a:spLocks noGrp="1"/>
          </p:cNvSpPr>
          <p:nvPr>
            <p:ph type="sldNum" sz="quarter" idx="12"/>
          </p:nvPr>
        </p:nvSpPr>
        <p:spPr/>
        <p:txBody>
          <a:bodyPr/>
          <a:lstStyle/>
          <a:p>
            <a:fld id="{C5EF2332-01BF-834F-8236-50238282D533}"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dirty="0"/>
              <a:t>What is a stylized fact?</a:t>
            </a:r>
          </a:p>
        </p:txBody>
      </p:sp>
      <p:cxnSp>
        <p:nvCxnSpPr>
          <p:cNvPr id="13" name="Straight Connector 12">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fontScale="92500" lnSpcReduction="10000"/>
          </a:bodyPr>
          <a:lstStyle/>
          <a:p>
            <a:pPr marL="1270000" lvl="0" indent="0">
              <a:lnSpc>
                <a:spcPct val="110000"/>
              </a:lnSpc>
              <a:buNone/>
            </a:pPr>
            <a:r>
              <a:rPr lang="en-US" sz="1800" dirty="0"/>
              <a:t>Spillover and other market observations are so common as to confer the status of fact.</a:t>
            </a:r>
          </a:p>
          <a:p>
            <a:pPr marL="1270000" lvl="0" indent="0">
              <a:lnSpc>
                <a:spcPct val="110000"/>
              </a:lnSpc>
              <a:buNone/>
            </a:pPr>
            <a:r>
              <a:rPr lang="en-US" sz="1800" dirty="0"/>
              <a:t>The supposition of such an analysis would be that managers would ignore such regularly occurring observations at their peril.</a:t>
            </a:r>
          </a:p>
          <a:p>
            <a:pPr marL="1270000" lvl="0" indent="0">
              <a:lnSpc>
                <a:spcPct val="110000"/>
              </a:lnSpc>
              <a:buNone/>
            </a:pPr>
            <a:endParaRPr lang="en-US" sz="1000" dirty="0"/>
          </a:p>
          <a:p>
            <a:pPr marL="1270000" lvl="0" indent="0">
              <a:lnSpc>
                <a:spcPct val="110000"/>
              </a:lnSpc>
              <a:buNone/>
            </a:pPr>
            <a:r>
              <a:rPr lang="en-US" sz="1000" dirty="0"/>
              <a:t>Nicholas Kaldor in 1961:</a:t>
            </a:r>
          </a:p>
          <a:p>
            <a:pPr marL="1270000" lvl="0" indent="0">
              <a:lnSpc>
                <a:spcPct val="110000"/>
              </a:lnSpc>
              <a:buNone/>
            </a:pPr>
            <a:r>
              <a:rPr lang="en-US" sz="1000" dirty="0"/>
              <a:t>the theorist, in choosing a particular theoretical approach, ought to start off with a summary of the facts which he regards as relevant to his problem. Since facts, as recorded by statisticians, are always subject to numerous snags and qualifications, and for that reason are incapable of being accurately summarized, the theorist, in my view, should be free to start off with a 'stylized' view of the facts - i.e. concentrate on broad tendencies, ignoring individual detail, and proceed on the 'as if' method, i.e. construct a hypothesis that could account for these 'stylized' facts, without necessarily committing himself on the historical accuracy, or sufficiency, of the facts or tendencies thus summarized. </a:t>
            </a:r>
          </a:p>
        </p:txBody>
      </p:sp>
      <p:sp>
        <p:nvSpPr>
          <p:cNvPr id="4" name="Date Placeholder 3">
            <a:extLst>
              <a:ext uri="{FF2B5EF4-FFF2-40B4-BE49-F238E27FC236}">
                <a16:creationId xmlns:a16="http://schemas.microsoft.com/office/drawing/2014/main" id="{026B6E75-AA11-F151-E303-014B0D82112B}"/>
              </a:ext>
            </a:extLst>
          </p:cNvPr>
          <p:cNvSpPr>
            <a:spLocks noGrp="1"/>
          </p:cNvSpPr>
          <p:nvPr>
            <p:ph type="dt" sz="half" idx="10"/>
          </p:nvPr>
        </p:nvSpPr>
        <p:spPr>
          <a:xfrm>
            <a:off x="6375742" y="6436170"/>
            <a:ext cx="2057400" cy="365125"/>
          </a:xfrm>
        </p:spPr>
        <p:txBody>
          <a:bodyPr>
            <a:normAutofit/>
          </a:bodyPr>
          <a:lstStyle/>
          <a:p>
            <a:pPr>
              <a:spcAft>
                <a:spcPts val="600"/>
              </a:spcAft>
            </a:pPr>
            <a:r>
              <a:rPr lang="en-US" dirty="0"/>
              <a:t>6/4/2022</a:t>
            </a:r>
          </a:p>
        </p:txBody>
      </p:sp>
      <p:sp>
        <p:nvSpPr>
          <p:cNvPr id="6" name="Slide Number Placeholder 5">
            <a:extLst>
              <a:ext uri="{FF2B5EF4-FFF2-40B4-BE49-F238E27FC236}">
                <a16:creationId xmlns:a16="http://schemas.microsoft.com/office/drawing/2014/main" id="{8EEF3CFE-EA78-A352-0E21-FE28DE3302D1}"/>
              </a:ext>
            </a:extLst>
          </p:cNvPr>
          <p:cNvSpPr>
            <a:spLocks noGrp="1"/>
          </p:cNvSpPr>
          <p:nvPr>
            <p:ph type="sldNum" sz="quarter" idx="12"/>
          </p:nvPr>
        </p:nvSpPr>
        <p:spPr>
          <a:xfrm>
            <a:off x="8502198" y="6436170"/>
            <a:ext cx="565159" cy="365125"/>
          </a:xfrm>
        </p:spPr>
        <p:txBody>
          <a:bodyPr>
            <a:normAutofit/>
          </a:bodyPr>
          <a:lstStyle/>
          <a:p>
            <a:pPr>
              <a:spcAft>
                <a:spcPts val="600"/>
              </a:spcAft>
            </a:pPr>
            <a:fld id="{C5EF2332-01BF-834F-8236-50238282D533}" type="slidenum">
              <a:rPr lang="en-US" smtClean="0"/>
              <a:pPr>
                <a:spcAft>
                  <a:spcPts val="600"/>
                </a:spcAft>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91680" y="641022"/>
            <a:ext cx="2687964" cy="1301935"/>
          </a:xfrm>
        </p:spPr>
        <p:txBody>
          <a:bodyPr vert="horz" lIns="91440" tIns="45720" rIns="91440" bIns="45720" rtlCol="0" anchor="b">
            <a:normAutofit/>
          </a:bodyPr>
          <a:lstStyle/>
          <a:p>
            <a:pPr marL="0" lvl="0" indent="0" algn="l"/>
            <a:r>
              <a:rPr lang="en-US" sz="2400" dirty="0"/>
              <a:t>When Markets Collide</a:t>
            </a:r>
          </a:p>
        </p:txBody>
      </p:sp>
      <p:sp>
        <p:nvSpPr>
          <p:cNvPr id="8" name="Rectangle 7">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733425"/>
            <a:ext cx="5022056"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40" y="799817"/>
            <a:ext cx="4924288"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 descr="market-facts-pres_files/figure-pptx/psis-spill-pbw-icln-1-1.png"/>
          <p:cNvPicPr>
            <a:picLocks noGrp="1" noChangeAspect="1"/>
          </p:cNvPicPr>
          <p:nvPr/>
        </p:nvPicPr>
        <p:blipFill>
          <a:blip r:embed="rId3"/>
          <a:stretch>
            <a:fillRect/>
          </a:stretch>
        </p:blipFill>
        <p:spPr bwMode="auto">
          <a:xfrm>
            <a:off x="793001" y="1505922"/>
            <a:ext cx="4421443" cy="3537154"/>
          </a:xfrm>
          <a:prstGeom prst="rect">
            <a:avLst/>
          </a:prstGeom>
          <a:noFill/>
        </p:spPr>
      </p:pic>
      <p:sp>
        <p:nvSpPr>
          <p:cNvPr id="6" name="Content Placeholder 2">
            <a:extLst>
              <a:ext uri="{FF2B5EF4-FFF2-40B4-BE49-F238E27FC236}">
                <a16:creationId xmlns:a16="http://schemas.microsoft.com/office/drawing/2014/main" id="{09682427-A411-2E36-9C5F-2BAA789F9F60}"/>
              </a:ext>
            </a:extLst>
          </p:cNvPr>
          <p:cNvSpPr txBox="1">
            <a:spLocks/>
          </p:cNvSpPr>
          <p:nvPr/>
        </p:nvSpPr>
        <p:spPr>
          <a:xfrm>
            <a:off x="5899684" y="2188466"/>
            <a:ext cx="2521123" cy="40285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a:endParaRPr lang="en-US" sz="1600" dirty="0"/>
          </a:p>
          <a:p>
            <a:pPr marL="0" indent="0">
              <a:buFont typeface="Arial" panose="020B0604020202020204" pitchFamily="34" charset="0"/>
              <a:buNone/>
            </a:pPr>
            <a:r>
              <a:rPr lang="en-US" sz="1600" dirty="0"/>
              <a:t>Most of the uncertainty is found in wind (PBW) volatility on solar (TAN: green). </a:t>
            </a:r>
          </a:p>
          <a:p>
            <a:pPr marL="0" indent="0">
              <a:buFont typeface="Arial" panose="020B0604020202020204" pitchFamily="34" charset="0"/>
              <a:buNone/>
            </a:pPr>
            <a:r>
              <a:rPr lang="en-US" sz="1600" dirty="0"/>
              <a:t>The least uncertain market seems to be the relationship between PBW and ICLN.</a:t>
            </a:r>
          </a:p>
        </p:txBody>
      </p:sp>
      <p:sp>
        <p:nvSpPr>
          <p:cNvPr id="4" name="Date Placeholder 3">
            <a:extLst>
              <a:ext uri="{FF2B5EF4-FFF2-40B4-BE49-F238E27FC236}">
                <a16:creationId xmlns:a16="http://schemas.microsoft.com/office/drawing/2014/main" id="{D2EE1CD6-C6EB-EBEE-018D-47E8112213C6}"/>
              </a:ext>
            </a:extLst>
          </p:cNvPr>
          <p:cNvSpPr>
            <a:spLocks noGrp="1"/>
          </p:cNvSpPr>
          <p:nvPr>
            <p:ph type="dt" sz="half" idx="10"/>
          </p:nvPr>
        </p:nvSpPr>
        <p:spPr/>
        <p:txBody>
          <a:bodyPr/>
          <a:lstStyle/>
          <a:p>
            <a:r>
              <a:rPr lang="en-US"/>
              <a:t>6/4/2022</a:t>
            </a:r>
          </a:p>
        </p:txBody>
      </p:sp>
      <p:sp>
        <p:nvSpPr>
          <p:cNvPr id="7" name="Slide Number Placeholder 6">
            <a:extLst>
              <a:ext uri="{FF2B5EF4-FFF2-40B4-BE49-F238E27FC236}">
                <a16:creationId xmlns:a16="http://schemas.microsoft.com/office/drawing/2014/main" id="{62630E74-BEBD-E812-3885-55F0C48E28C3}"/>
              </a:ext>
            </a:extLst>
          </p:cNvPr>
          <p:cNvSpPr>
            <a:spLocks noGrp="1"/>
          </p:cNvSpPr>
          <p:nvPr>
            <p:ph type="sldNum" sz="quarter" idx="12"/>
          </p:nvPr>
        </p:nvSpPr>
        <p:spPr/>
        <p:txBody>
          <a:bodyPr/>
          <a:lstStyle/>
          <a:p>
            <a:fld id="{C5EF2332-01BF-834F-8236-50238282D533}"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t>And so it goes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lvl="0" indent="0">
              <a:lnSpc>
                <a:spcPct val="110000"/>
              </a:lnSpc>
              <a:buNone/>
            </a:pPr>
            <a:r>
              <a:rPr lang="en-US" sz="1000" i="1">
                <a:latin typeface="Courier"/>
              </a:rPr>
              <a:t>#library(tidybayes.rethinking)</a:t>
            </a:r>
            <a:br>
              <a:rPr lang="en-US" sz="1000"/>
            </a:br>
            <a:r>
              <a:rPr lang="en-US" sz="1000">
                <a:latin typeface="Courier"/>
              </a:rPr>
              <a:t>m_draws &lt;- m_4 %&gt;%</a:t>
            </a:r>
            <a:br>
              <a:rPr lang="en-US" sz="1000"/>
            </a:br>
            <a:r>
              <a:rPr lang="en-US" sz="1000">
                <a:latin typeface="Courier"/>
              </a:rPr>
              <a:t>  spread_draws( a[mid], b[mid], sigma[mid] )</a:t>
            </a:r>
            <a:br>
              <a:rPr lang="en-US" sz="1000"/>
            </a:br>
            <a:r>
              <a:rPr lang="en-US" sz="1000">
                <a:latin typeface="Courier"/>
              </a:rPr>
              <a:t>mid &lt;- as.factor(m_draws$mid)</a:t>
            </a:r>
            <a:br>
              <a:rPr lang="en-US" sz="1000"/>
            </a:br>
            <a:r>
              <a:rPr lang="en-US" sz="1000">
                <a:latin typeface="Courier"/>
              </a:rPr>
              <a:t>levels(mid) &lt;- list( "TAN_ICLN"=1, "TAN_PBW"=2, "ICLN_PBW"=3 )</a:t>
            </a:r>
            <a:br>
              <a:rPr lang="en-US" sz="1000"/>
            </a:br>
            <a:r>
              <a:rPr lang="en-US" sz="1000">
                <a:latin typeface="Courier"/>
              </a:rPr>
              <a:t>m_draws$mid &lt;- mid</a:t>
            </a:r>
            <a:br>
              <a:rPr lang="en-US" sz="1000"/>
            </a:br>
            <a:r>
              <a:rPr lang="en-US" sz="1000" i="1">
                <a:latin typeface="Courier"/>
              </a:rPr>
              <a:t># plot grid of two parameters</a:t>
            </a:r>
            <a:br>
              <a:rPr lang="en-US" sz="1000"/>
            </a:br>
            <a:r>
              <a:rPr lang="en-US" sz="1000">
                <a:latin typeface="Courier"/>
              </a:rPr>
              <a:t>p1 &lt;- m_draws %&gt;% </a:t>
            </a:r>
            <a:br>
              <a:rPr lang="en-US" sz="1000"/>
            </a:br>
            <a:r>
              <a:rPr lang="en-US" sz="1000">
                <a:latin typeface="Courier"/>
              </a:rPr>
              <a:t>  ggplot(aes(x = b, y = as.factor(mid) ) ) +</a:t>
            </a:r>
            <a:br>
              <a:rPr lang="en-US" sz="1000"/>
            </a:br>
            <a:r>
              <a:rPr lang="en-US" sz="1000">
                <a:latin typeface="Courier"/>
              </a:rPr>
              <a:t>  stat_halfeye( color = "blue") +</a:t>
            </a:r>
            <a:br>
              <a:rPr lang="en-US" sz="1000"/>
            </a:br>
            <a:r>
              <a:rPr lang="en-US" sz="1000">
                <a:latin typeface="Courier"/>
              </a:rPr>
              <a:t>  xlab("volatility spill into correlation ") + ylab("market") +</a:t>
            </a:r>
            <a:br>
              <a:rPr lang="en-US" sz="1000"/>
            </a:br>
            <a:r>
              <a:rPr lang="en-US" sz="1000">
                <a:latin typeface="Courier"/>
              </a:rPr>
              <a:t>  geom_vline( xintercept = 2.00 , linetype = "dashed") + geom_vline( xintercept = 4.00, linetype = "dashed")</a:t>
            </a:r>
            <a:br>
              <a:rPr lang="en-US" sz="1000"/>
            </a:br>
            <a:r>
              <a:rPr lang="en-US" sz="1000" i="1">
                <a:latin typeface="Courier"/>
              </a:rPr>
              <a:t># build sigma_V comparison</a:t>
            </a:r>
            <a:br>
              <a:rPr lang="en-US" sz="1000"/>
            </a:br>
            <a:r>
              <a:rPr lang="en-US" sz="1000">
                <a:latin typeface="Courier"/>
              </a:rPr>
              <a:t>p2 &lt;- m_draws %&gt;% </a:t>
            </a:r>
            <a:br>
              <a:rPr lang="en-US" sz="1000"/>
            </a:br>
            <a:r>
              <a:rPr lang="en-US" sz="1000">
                <a:latin typeface="Courier"/>
              </a:rPr>
              <a:t>  filter( sigma &lt; 0.2) %&gt;%  </a:t>
            </a:r>
            <a:br>
              <a:rPr lang="en-US" sz="1000"/>
            </a:br>
            <a:r>
              <a:rPr lang="en-US" sz="1000">
                <a:latin typeface="Courier"/>
              </a:rPr>
              <a:t>  ggplot(aes(x = sigma, y = as.factor(mid) ) ) +</a:t>
            </a:r>
            <a:br>
              <a:rPr lang="en-US" sz="1000"/>
            </a:br>
            <a:r>
              <a:rPr lang="en-US" sz="1000">
                <a:latin typeface="Courier"/>
              </a:rPr>
              <a:t>  stat_halfeye( color = "blue") +</a:t>
            </a:r>
            <a:br>
              <a:rPr lang="en-US" sz="1000"/>
            </a:br>
            <a:r>
              <a:rPr lang="en-US" sz="1000">
                <a:latin typeface="Courier"/>
              </a:rPr>
              <a:t>  xlab("unanticipated spillover") + ylab("market") +</a:t>
            </a:r>
            <a:br>
              <a:rPr lang="en-US" sz="1000"/>
            </a:br>
            <a:r>
              <a:rPr lang="en-US" sz="1000">
                <a:latin typeface="Courier"/>
              </a:rPr>
              <a:t>  geom_vline( xintercept = 0.12 , linetype = "dashed") + geom_vline( xintercept = 0.14, linetype = "dashed")</a:t>
            </a:r>
            <a:br>
              <a:rPr lang="en-US" sz="1000"/>
            </a:br>
            <a:r>
              <a:rPr lang="en-US" sz="1000">
                <a:latin typeface="Courier"/>
              </a:rPr>
              <a:t>plot_2_grid( p1, p2, title_1 = "Impact of volatility on correlation")</a:t>
            </a:r>
            <a:br>
              <a:rPr lang="en-US" sz="1000"/>
            </a:br>
            <a:r>
              <a:rPr lang="en-US" sz="1000" i="1">
                <a:latin typeface="Courier"/>
              </a:rPr>
              <a:t>#</a:t>
            </a:r>
            <a:br>
              <a:rPr lang="en-US" sz="1000"/>
            </a:br>
            <a:r>
              <a:rPr lang="en-US" sz="1000">
                <a:latin typeface="Courier"/>
              </a:rPr>
              <a:t>ggsave( "compare.pdf" )</a:t>
            </a:r>
          </a:p>
        </p:txBody>
      </p:sp>
      <p:sp>
        <p:nvSpPr>
          <p:cNvPr id="4" name="Date Placeholder 3">
            <a:extLst>
              <a:ext uri="{FF2B5EF4-FFF2-40B4-BE49-F238E27FC236}">
                <a16:creationId xmlns:a16="http://schemas.microsoft.com/office/drawing/2014/main" id="{A5992B96-0796-A0C5-72ED-5038A6CCDAC9}"/>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02EDB036-E459-E3A0-0EDD-B3AB4659D9CF}"/>
              </a:ext>
            </a:extLst>
          </p:cNvPr>
          <p:cNvSpPr>
            <a:spLocks noGrp="1"/>
          </p:cNvSpPr>
          <p:nvPr>
            <p:ph type="sldNum" sz="quarter" idx="12"/>
          </p:nvPr>
        </p:nvSpPr>
        <p:spPr/>
        <p:txBody>
          <a:bodyPr/>
          <a:lstStyle/>
          <a:p>
            <a:fld id="{C5EF2332-01BF-834F-8236-50238282D533}"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0D8027-1229-1D25-45F2-D5EE47D58515}"/>
              </a:ext>
            </a:extLst>
          </p:cNvPr>
          <p:cNvSpPr>
            <a:spLocks noGrp="1"/>
          </p:cNvSpPr>
          <p:nvPr>
            <p:ph type="title"/>
          </p:nvPr>
        </p:nvSpPr>
        <p:spPr>
          <a:xfrm>
            <a:off x="482600" y="643467"/>
            <a:ext cx="2521123" cy="1267810"/>
          </a:xfrm>
        </p:spPr>
        <p:txBody>
          <a:bodyPr vert="horz" lIns="91440" tIns="45720" rIns="91440" bIns="45720" rtlCol="0" anchor="b">
            <a:normAutofit/>
          </a:bodyPr>
          <a:lstStyle/>
          <a:p>
            <a:pPr algn="l"/>
            <a:r>
              <a:rPr lang="en-US" sz="2100" dirty="0"/>
              <a:t>When Markets Collide …</a:t>
            </a:r>
            <a:br>
              <a:rPr lang="en-US" sz="2100" dirty="0"/>
            </a:br>
            <a:r>
              <a:rPr lang="en-US" sz="2100" dirty="0"/>
              <a:t>some more</a:t>
            </a:r>
          </a:p>
        </p:txBody>
      </p:sp>
      <p:sp>
        <p:nvSpPr>
          <p:cNvPr id="3" name="Content Placeholder 2"/>
          <p:cNvSpPr>
            <a:spLocks noGrp="1"/>
          </p:cNvSpPr>
          <p:nvPr>
            <p:ph idx="4294967295"/>
          </p:nvPr>
        </p:nvSpPr>
        <p:spPr>
          <a:xfrm>
            <a:off x="482600" y="2096063"/>
            <a:ext cx="2521123" cy="4028512"/>
          </a:xfrm>
        </p:spPr>
        <p:txBody>
          <a:bodyPr vert="horz" lIns="91440" tIns="45720" rIns="91440" bIns="45720" rtlCol="0">
            <a:normAutofit/>
          </a:bodyPr>
          <a:lstStyle/>
          <a:p>
            <a:pPr marL="0" lvl="0"/>
            <a:endParaRPr lang="en-US" sz="1600" dirty="0"/>
          </a:p>
          <a:p>
            <a:pPr marL="0" lvl="0" indent="0">
              <a:buNone/>
            </a:pPr>
            <a:r>
              <a:rPr lang="en-US" sz="1600" dirty="0"/>
              <a:t>ICLN-PBW has lowest systematic spillover impact, and it looks different from the other two markets. </a:t>
            </a:r>
          </a:p>
          <a:p>
            <a:pPr marL="0" lvl="0" indent="0">
              <a:buNone/>
            </a:pPr>
            <a:r>
              <a:rPr lang="en-US" sz="1600" dirty="0"/>
              <a:t>YET, TAN-PBW has the lowest unsystematic risk in this trio.</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241E73DA-A02A-1758-1C1A-360A5E1E56C6}"/>
              </a:ext>
            </a:extLst>
          </p:cNvPr>
          <p:cNvPicPr>
            <a:picLocks noChangeAspect="1"/>
          </p:cNvPicPr>
          <p:nvPr/>
        </p:nvPicPr>
        <p:blipFill>
          <a:blip r:embed="rId3"/>
          <a:stretch>
            <a:fillRect/>
          </a:stretch>
        </p:blipFill>
        <p:spPr>
          <a:xfrm>
            <a:off x="3878198" y="867267"/>
            <a:ext cx="4421443" cy="3715436"/>
          </a:xfrm>
          <a:prstGeom prst="rect">
            <a:avLst/>
          </a:prstGeom>
        </p:spPr>
      </p:pic>
      <p:sp>
        <p:nvSpPr>
          <p:cNvPr id="8" name="Date Placeholder 7">
            <a:extLst>
              <a:ext uri="{FF2B5EF4-FFF2-40B4-BE49-F238E27FC236}">
                <a16:creationId xmlns:a16="http://schemas.microsoft.com/office/drawing/2014/main" id="{32DFFAFB-6AE3-8CB4-16D7-D8B347BB85BF}"/>
              </a:ext>
            </a:extLst>
          </p:cNvPr>
          <p:cNvSpPr>
            <a:spLocks noGrp="1"/>
          </p:cNvSpPr>
          <p:nvPr>
            <p:ph type="dt" sz="half" idx="10"/>
          </p:nvPr>
        </p:nvSpPr>
        <p:spPr>
          <a:xfrm>
            <a:off x="6324211" y="6346747"/>
            <a:ext cx="2057400" cy="365125"/>
          </a:xfrm>
        </p:spPr>
        <p:txBody>
          <a:bodyPr/>
          <a:lstStyle/>
          <a:p>
            <a:r>
              <a:rPr lang="en-US" dirty="0"/>
              <a:t>6/4/2022</a:t>
            </a:r>
          </a:p>
        </p:txBody>
      </p:sp>
      <p:sp>
        <p:nvSpPr>
          <p:cNvPr id="10" name="Slide Number Placeholder 9">
            <a:extLst>
              <a:ext uri="{FF2B5EF4-FFF2-40B4-BE49-F238E27FC236}">
                <a16:creationId xmlns:a16="http://schemas.microsoft.com/office/drawing/2014/main" id="{DA69BAE5-9D7B-8B5A-7FE9-72ED5B87C32A}"/>
              </a:ext>
            </a:extLst>
          </p:cNvPr>
          <p:cNvSpPr>
            <a:spLocks noGrp="1"/>
          </p:cNvSpPr>
          <p:nvPr>
            <p:ph type="sldNum" sz="quarter" idx="12"/>
          </p:nvPr>
        </p:nvSpPr>
        <p:spPr>
          <a:xfrm>
            <a:off x="8450668" y="6346747"/>
            <a:ext cx="565159" cy="365125"/>
          </a:xfrm>
        </p:spPr>
        <p:txBody>
          <a:bodyPr/>
          <a:lstStyle/>
          <a:p>
            <a:fld id="{C5EF2332-01BF-834F-8236-50238282D533}"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t>Once again</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32021" y="971549"/>
                <a:ext cx="4718646" cy="4616450"/>
              </a:xfrm>
            </p:spPr>
            <p:txBody>
              <a:bodyPr anchor="ctr">
                <a:normAutofit/>
              </a:bodyPr>
              <a:lstStyle/>
              <a:p>
                <a:pPr marL="0" lvl="0" indent="0">
                  <a:buNone/>
                </a:pPr>
                <a:r>
                  <a:t>Again we can review the role of each of the observations on the bias-uncertainty tradeoff.</a:t>
                </a:r>
              </a:p>
              <a:p>
                <a:pPr lvl="1"/>
                <a:r>
                  <a:t>High penalty-high </a:t>
                </a:r>
                <a14:m>
                  <m:oMath xmlns:m="http://schemas.openxmlformats.org/officeDocument/2006/math">
                    <m:r>
                      <a:rPr>
                        <a:latin typeface="Cambria Math" panose="02040503050406030204" pitchFamily="18" charset="0"/>
                      </a:rPr>
                      <m:t>𝑘</m:t>
                    </m:r>
                  </m:oMath>
                </a14:m>
                <a:r>
                  <a:t> observations will obscure efforts to predict correlations.</a:t>
                </a:r>
              </a:p>
              <a:p>
                <a:pPr lvl="1"/>
                <a:r>
                  <a:t>The market to watch in this regard is the ICLN-PBW pair, which coincides with the high volatilities both of PBW and ICLN evident in the </a:t>
                </a:r>
                <a14:m>
                  <m:oMath xmlns:m="http://schemas.openxmlformats.org/officeDocument/2006/math">
                    <m:r>
                      <a:rPr>
                        <a:latin typeface="Cambria Math" panose="02040503050406030204" pitchFamily="18" charset="0"/>
                      </a:rPr>
                      <m:t>𝜎</m:t>
                    </m:r>
                  </m:oMath>
                </a14:m>
                <a:r>
                  <a:t> distributions we viewed above.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32021" y="971549"/>
                <a:ext cx="4718646" cy="4616450"/>
              </a:xfrm>
              <a:blipFill>
                <a:blip r:embed="rId3"/>
                <a:stretch>
                  <a:fillRect l="-1550" r="-28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2F9A6CA-51C0-4C24-D592-D32C79240C49}"/>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135A4E30-C917-53FA-DD8A-F167DC636EF6}"/>
              </a:ext>
            </a:extLst>
          </p:cNvPr>
          <p:cNvSpPr>
            <a:spLocks noGrp="1"/>
          </p:cNvSpPr>
          <p:nvPr>
            <p:ph type="sldNum" sz="quarter" idx="12"/>
          </p:nvPr>
        </p:nvSpPr>
        <p:spPr/>
        <p:txBody>
          <a:bodyPr/>
          <a:lstStyle/>
          <a:p>
            <a:fld id="{C5EF2332-01BF-834F-8236-50238282D533}"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1900"/>
              <a:t>What have we accomplished?</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32021" y="208547"/>
                <a:ext cx="4718646" cy="5379452"/>
              </a:xfrm>
            </p:spPr>
            <p:txBody>
              <a:bodyPr anchor="ctr">
                <a:normAutofit/>
              </a:bodyPr>
              <a:lstStyle/>
              <a:p>
                <a:pPr marL="0" lvl="0" indent="0">
                  <a:lnSpc>
                    <a:spcPct val="110000"/>
                  </a:lnSpc>
                  <a:buNone/>
                </a:pPr>
                <a:r>
                  <a:rPr lang="en-US" sz="1400" dirty="0"/>
                  <a:t>Some provisional answers to the CFO’s initial questions</a:t>
                </a:r>
              </a:p>
              <a:p>
                <a:pPr lvl="1">
                  <a:lnSpc>
                    <a:spcPct val="110000"/>
                  </a:lnSpc>
                </a:pPr>
                <a:r>
                  <a:rPr lang="en-US" sz="1400" dirty="0"/>
                  <a:t>Univariate volatility clustering is compatible with highly kurtotic, and thus highly volatile volatility.</a:t>
                </a:r>
              </a:p>
              <a:p>
                <a:pPr lvl="1">
                  <a:lnSpc>
                    <a:spcPct val="110000"/>
                  </a:lnSpc>
                </a:pPr>
                <a:r>
                  <a:rPr lang="en-US" sz="1400" dirty="0"/>
                  <a:t>Volatile volatility in each asset spills into each market separately. These affects are measured using both quantile regression and Bayesian statistical techniques. The two approaches seem to agree on the probable existence of market spillover.</a:t>
                </a:r>
              </a:p>
              <a:p>
                <a:pPr lvl="1">
                  <a:lnSpc>
                    <a:spcPct val="110000"/>
                  </a:lnSpc>
                </a:pPr>
                <a:r>
                  <a:rPr lang="en-US" sz="1400" dirty="0"/>
                  <a:t>We tested the hypothesis that one market’s riskiness affects another market, probably. They do, both in systematic, </a:t>
                </a:r>
                <a14:m>
                  <m:oMath xmlns:m="http://schemas.openxmlformats.org/officeDocument/2006/math">
                    <m:r>
                      <a:rPr lang="en-US" sz="1400">
                        <a:latin typeface="Cambria Math" panose="02040503050406030204" pitchFamily="18" charset="0"/>
                      </a:rPr>
                      <m:t>𝛽</m:t>
                    </m:r>
                  </m:oMath>
                </a14:m>
                <a:r>
                  <a:rPr lang="en-US" sz="1400" dirty="0"/>
                  <a:t>, and idiosyncratic, </a:t>
                </a:r>
                <a14:m>
                  <m:oMath xmlns:m="http://schemas.openxmlformats.org/officeDocument/2006/math">
                    <m:r>
                      <a:rPr lang="en-US" sz="1400">
                        <a:latin typeface="Cambria Math" panose="02040503050406030204" pitchFamily="18" charset="0"/>
                      </a:rPr>
                      <m:t>𝜎</m:t>
                    </m:r>
                  </m:oMath>
                </a14:m>
                <a:r>
                  <a:rPr lang="en-US" sz="1400" dirty="0"/>
                  <a:t>, modes.</a:t>
                </a:r>
              </a:p>
              <a:p>
                <a:pPr lvl="1">
                  <a:lnSpc>
                    <a:spcPct val="110000"/>
                  </a:lnSpc>
                </a:pPr>
                <a:r>
                  <a:rPr lang="en-US" sz="1400" dirty="0"/>
                  <a:t>We find that a strongly coupled market risk structure persists across TAN, PBW and ICLN assets in each pair of market combinations.</a:t>
                </a:r>
              </a:p>
              <a:p>
                <a:pPr lvl="1">
                  <a:lnSpc>
                    <a:spcPct val="110000"/>
                  </a:lnSpc>
                </a:pPr>
                <a:r>
                  <a:rPr lang="en-US" sz="1400" dirty="0"/>
                  <a:t>TAN is the most sensitive market with highly volatile responses to ICLN and PBS volatility. Both ICLN and PBW are far less sensitive to moves within and across their markets.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32021" y="208547"/>
                <a:ext cx="4718646" cy="5379452"/>
              </a:xfrm>
              <a:blipFill>
                <a:blip r:embed="rId3"/>
                <a:stretch>
                  <a:fillRect l="-517" b="-11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40E850E-9E92-07B3-9810-04185404E4F5}"/>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67883D55-8AA2-F7F0-7135-74D58BA89027}"/>
              </a:ext>
            </a:extLst>
          </p:cNvPr>
          <p:cNvSpPr>
            <a:spLocks noGrp="1"/>
          </p:cNvSpPr>
          <p:nvPr>
            <p:ph type="sldNum" sz="quarter" idx="12"/>
          </p:nvPr>
        </p:nvSpPr>
        <p:spPr/>
        <p:txBody>
          <a:bodyPr/>
          <a:lstStyle/>
          <a:p>
            <a:fld id="{C5EF2332-01BF-834F-8236-50238282D533}"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t>But be-ware</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lvl="1"/>
            <a:r>
              <a:t>Strong negative movements in one market will probably persist and spill over into negative movements across the three markets.</a:t>
            </a:r>
          </a:p>
          <a:p>
            <a:pPr lvl="1"/>
            <a:r>
              <a:t>Earnings based on this model will themselves exhibit the results of volatility clustering and market spillover.</a:t>
            </a:r>
          </a:p>
        </p:txBody>
      </p:sp>
      <p:sp>
        <p:nvSpPr>
          <p:cNvPr id="4" name="Date Placeholder 3">
            <a:extLst>
              <a:ext uri="{FF2B5EF4-FFF2-40B4-BE49-F238E27FC236}">
                <a16:creationId xmlns:a16="http://schemas.microsoft.com/office/drawing/2014/main" id="{76951195-09BF-5ED3-42BD-01AA639EA49F}"/>
              </a:ext>
            </a:extLst>
          </p:cNvPr>
          <p:cNvSpPr>
            <a:spLocks noGrp="1"/>
          </p:cNvSpPr>
          <p:nvPr>
            <p:ph type="dt" sz="half" idx="10"/>
          </p:nvPr>
        </p:nvSpPr>
        <p:spPr/>
        <p:txBody>
          <a:bodyPr/>
          <a:lstStyle/>
          <a:p>
            <a:r>
              <a:rPr lang="en-US"/>
              <a:t>6/4/2022</a:t>
            </a:r>
          </a:p>
        </p:txBody>
      </p:sp>
      <p:sp>
        <p:nvSpPr>
          <p:cNvPr id="6" name="Slide Number Placeholder 5">
            <a:extLst>
              <a:ext uri="{FF2B5EF4-FFF2-40B4-BE49-F238E27FC236}">
                <a16:creationId xmlns:a16="http://schemas.microsoft.com/office/drawing/2014/main" id="{2DDCFCDE-BB78-C325-7B1C-DF8E06DFC8BA}"/>
              </a:ext>
            </a:extLst>
          </p:cNvPr>
          <p:cNvSpPr>
            <a:spLocks noGrp="1"/>
          </p:cNvSpPr>
          <p:nvPr>
            <p:ph type="sldNum" sz="quarter" idx="12"/>
          </p:nvPr>
        </p:nvSpPr>
        <p:spPr/>
        <p:txBody>
          <a:bodyPr/>
          <a:lstStyle/>
          <a:p>
            <a:fld id="{C5EF2332-01BF-834F-8236-50238282D533}"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356" y="609600"/>
            <a:ext cx="2732362" cy="5603310"/>
          </a:xfrm>
        </p:spPr>
        <p:txBody>
          <a:bodyPr>
            <a:normAutofit/>
          </a:bodyPr>
          <a:lstStyle/>
          <a:p>
            <a:pPr marL="0" lvl="0" indent="0">
              <a:buNone/>
            </a:pPr>
            <a:r>
              <a:rPr dirty="0"/>
              <a:t>Next: GPD</a:t>
            </a:r>
            <a:r>
              <a:rPr lang="en-US" dirty="0"/>
              <a:t>?</a:t>
            </a:r>
            <a:endParaRPr dirty="0"/>
          </a:p>
        </p:txBody>
      </p:sp>
      <p:graphicFrame>
        <p:nvGraphicFramePr>
          <p:cNvPr id="5" name="Content Placeholder 2">
            <a:extLst>
              <a:ext uri="{FF2B5EF4-FFF2-40B4-BE49-F238E27FC236}">
                <a16:creationId xmlns:a16="http://schemas.microsoft.com/office/drawing/2014/main" id="{30E13F85-5C37-FEED-1848-BD35DA706DBB}"/>
              </a:ext>
            </a:extLst>
          </p:cNvPr>
          <p:cNvGraphicFramePr>
            <a:graphicFrameLocks noGrp="1"/>
          </p:cNvGraphicFramePr>
          <p:nvPr>
            <p:ph idx="1"/>
            <p:extLst>
              <p:ext uri="{D42A27DB-BD31-4B8C-83A1-F6EECF244321}">
                <p14:modId xmlns:p14="http://schemas.microsoft.com/office/powerpoint/2010/main" val="1855558774"/>
              </p:ext>
            </p:extLst>
          </p:nvPr>
        </p:nvGraphicFramePr>
        <p:xfrm>
          <a:off x="3845718" y="1114425"/>
          <a:ext cx="4443413"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88107B4-73FB-4B28-94E9-7DE2A9251B73}"/>
              </a:ext>
            </a:extLst>
          </p:cNvPr>
          <p:cNvSpPr>
            <a:spLocks noGrp="1"/>
          </p:cNvSpPr>
          <p:nvPr>
            <p:ph type="dt" sz="half" idx="10"/>
          </p:nvPr>
        </p:nvSpPr>
        <p:spPr/>
        <p:txBody>
          <a:bodyPr/>
          <a:lstStyle/>
          <a:p>
            <a:r>
              <a:rPr lang="en-US"/>
              <a:t>6/4/2022</a:t>
            </a:r>
          </a:p>
        </p:txBody>
      </p:sp>
      <p:sp>
        <p:nvSpPr>
          <p:cNvPr id="7" name="Slide Number Placeholder 6">
            <a:extLst>
              <a:ext uri="{FF2B5EF4-FFF2-40B4-BE49-F238E27FC236}">
                <a16:creationId xmlns:a16="http://schemas.microsoft.com/office/drawing/2014/main" id="{A1DF45AE-5BF9-D969-5E15-A15B58962489}"/>
              </a:ext>
            </a:extLst>
          </p:cNvPr>
          <p:cNvSpPr>
            <a:spLocks noGrp="1"/>
          </p:cNvSpPr>
          <p:nvPr>
            <p:ph type="sldNum" sz="quarter" idx="12"/>
          </p:nvPr>
        </p:nvSpPr>
        <p:spPr/>
        <p:txBody>
          <a:bodyPr/>
          <a:lstStyle/>
          <a:p>
            <a:fld id="{C5EF2332-01BF-834F-8236-50238282D533}"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514" y="1122001"/>
            <a:ext cx="2280514" cy="4613999"/>
          </a:xfrm>
        </p:spPr>
        <p:txBody>
          <a:bodyPr anchor="ctr">
            <a:normAutofit/>
          </a:bodyPr>
          <a:lstStyle/>
          <a:p>
            <a:pPr marL="0" lvl="0" indent="0" algn="l">
              <a:buNone/>
            </a:pPr>
            <a:r>
              <a:rPr lang="en-US" sz="2100" dirty="0">
                <a:solidFill>
                  <a:srgbClr val="FFFFFF"/>
                </a:solidFill>
              </a:rPr>
              <a:t>notes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596" y="0"/>
            <a:ext cx="60974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3730" y="207390"/>
                <a:ext cx="4924923" cy="6495068"/>
              </a:xfrm>
            </p:spPr>
            <p:txBody>
              <a:bodyPr anchor="ctr">
                <a:normAutofit lnSpcReduction="10000"/>
              </a:bodyPr>
              <a:lstStyle/>
              <a:p>
                <a:pPr marL="0" lvl="0" indent="0">
                  <a:buNone/>
                </a:pPr>
                <a:r>
                  <a:rPr lang="en-US" sz="1400" dirty="0">
                    <a:effectLst/>
                  </a:rPr>
                  <a:t>1. </a:t>
                </a:r>
                <a:r>
                  <a:rPr lang="en-US" sz="1400" dirty="0" err="1">
                    <a:effectLst/>
                  </a:rPr>
                  <a:t>Cont</a:t>
                </a:r>
                <a:r>
                  <a:rPr lang="en-US" sz="1400" dirty="0">
                    <a:effectLst/>
                  </a:rPr>
                  <a:t> (2001) is generally recognized as the first cross asset survey of co-called stylized facts of financial markets. McNeil, Frey, and </a:t>
                </a:r>
                <a:r>
                  <a:rPr lang="en-US" sz="1400" dirty="0" err="1">
                    <a:effectLst/>
                  </a:rPr>
                  <a:t>Embrechts</a:t>
                </a:r>
                <a:r>
                  <a:rPr lang="en-US" sz="1400" dirty="0">
                    <a:effectLst/>
                  </a:rPr>
                  <a:t> (2015) devote Chapter 3 to a discussion about the existence of market factors for univariate and multivariate financial time series.</a:t>
                </a:r>
              </a:p>
              <a:p>
                <a:pPr marL="0" lvl="0" indent="0">
                  <a:buNone/>
                </a:pPr>
                <a:r>
                  <a:rPr lang="en-US" sz="1400" dirty="0">
                    <a:effectLst/>
                  </a:rPr>
                  <a:t>2. We use the generative stochastic models described as Bayesian statistical models in </a:t>
                </a:r>
                <a:r>
                  <a:rPr lang="en-US" sz="1400" dirty="0" err="1">
                    <a:effectLst/>
                  </a:rPr>
                  <a:t>McElreath</a:t>
                </a:r>
                <a:r>
                  <a:rPr lang="en-US" sz="1400" dirty="0">
                    <a:effectLst/>
                  </a:rPr>
                  <a:t> (2020) coded in R and Stan (Carpenter (2017); Team (2020b)) and fit using R (R Core Team) and </a:t>
                </a:r>
                <a:r>
                  <a:rPr lang="en-US" sz="1400" dirty="0" err="1">
                    <a:effectLst/>
                  </a:rPr>
                  <a:t>rstan</a:t>
                </a:r>
                <a:r>
                  <a:rPr lang="en-US" sz="1400" dirty="0">
                    <a:effectLst/>
                  </a:rPr>
                  <a:t> (Team (2020a)).</a:t>
                </a:r>
              </a:p>
              <a:p>
                <a:pPr marL="0" lvl="0" indent="0">
                  <a:buNone/>
                </a:pPr>
                <a:r>
                  <a:rPr lang="en-US" sz="1400" dirty="0">
                    <a:effectLst/>
                  </a:rPr>
                  <a:t>3. Power law distributions notoriously do not possess first, second, third, or even fourth moments analytically across the GPD parameter space, especially for </a:t>
                </a:r>
                <a:r>
                  <a:rPr lang="en-US" sz="1400" i="1" dirty="0">
                    <a:effectLst/>
                  </a:rPr>
                  <a:t>k</a:t>
                </a:r>
                <a14:m>
                  <m:oMath xmlns:m="http://schemas.openxmlformats.org/officeDocument/2006/math">
                    <m:r>
                      <a:rPr lang="en-US" sz="1400" i="1" smtClean="0">
                        <a:effectLst/>
                        <a:latin typeface="Cambria Math" panose="02040503050406030204" pitchFamily="18" charset="0"/>
                      </a:rPr>
                      <m:t> </m:t>
                    </m:r>
                  </m:oMath>
                </a14:m>
                <a:r>
                  <a:rPr lang="en-US" sz="1400" dirty="0">
                    <a:effectLst/>
                  </a:rPr>
                  <a:t>(see </a:t>
                </a:r>
                <a:r>
                  <a:rPr lang="en-US" sz="1400" dirty="0" err="1">
                    <a:effectLst/>
                  </a:rPr>
                  <a:t>Embrechts</a:t>
                </a:r>
                <a:r>
                  <a:rPr lang="en-US" sz="1400" dirty="0">
                    <a:effectLst/>
                  </a:rPr>
                  <a:t> (2000) for examples). Watanabe (2009) develops a theory of statistical learning through which singularities in the space of estimation parameters imply that standard inference using Central Limit Theorems, Gaussian distributions, are inadmissible. The existence of divergence, at least as made intelligible through singularity theory, means we should rely on the more robust median, mean absolute deviation, and inter-quartile ranges (probability intervals) to summarize the outcomes of power law distributions. All of this also aligns well with </a:t>
                </a:r>
                <a:r>
                  <a:rPr lang="en-US" sz="1400" dirty="0" err="1">
                    <a:effectLst/>
                  </a:rPr>
                  <a:t>Taleb’s</a:t>
                </a:r>
                <a:r>
                  <a:rPr lang="en-US" sz="1400" dirty="0">
                    <a:effectLst/>
                  </a:rPr>
                  <a:t> many warnings, examples, and inferences by </a:t>
                </a:r>
                <a:r>
                  <a:rPr lang="en-US" sz="1400" dirty="0" err="1">
                    <a:effectLst/>
                  </a:rPr>
                  <a:t>Taleb</a:t>
                </a:r>
                <a:r>
                  <a:rPr lang="en-US" sz="1400" dirty="0">
                    <a:effectLst/>
                  </a:rPr>
                  <a:t> (2018).</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3730" y="207390"/>
                <a:ext cx="4924923" cy="6495068"/>
              </a:xfrm>
              <a:blipFill>
                <a:blip r:embed="rId2"/>
                <a:stretch>
                  <a:fillRect l="-371" r="-74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E79171-F170-6767-8EEE-D74344F90F3A}"/>
              </a:ext>
            </a:extLst>
          </p:cNvPr>
          <p:cNvSpPr>
            <a:spLocks noGrp="1"/>
          </p:cNvSpPr>
          <p:nvPr>
            <p:ph type="dt" sz="half" idx="10"/>
          </p:nvPr>
        </p:nvSpPr>
        <p:spPr>
          <a:xfrm>
            <a:off x="6324211" y="6468047"/>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A6E6F4B8-2D8D-A6FF-D688-7D4A0F7C0A2F}"/>
              </a:ext>
            </a:extLst>
          </p:cNvPr>
          <p:cNvSpPr>
            <a:spLocks noGrp="1"/>
          </p:cNvSpPr>
          <p:nvPr>
            <p:ph type="sldNum" sz="quarter" idx="12"/>
          </p:nvPr>
        </p:nvSpPr>
        <p:spPr>
          <a:xfrm>
            <a:off x="8450668" y="6468047"/>
            <a:ext cx="565159" cy="365125"/>
          </a:xfrm>
        </p:spPr>
        <p:txBody>
          <a:bodyPr/>
          <a:lstStyle/>
          <a:p>
            <a:fld id="{C5EF2332-01BF-834F-8236-50238282D533}" type="slidenum">
              <a:rPr lang="en-US" smtClean="0"/>
              <a:t>47</a:t>
            </a:fld>
            <a:endParaRPr lang="en-US"/>
          </a:p>
        </p:txBody>
      </p:sp>
    </p:spTree>
    <p:extLst>
      <p:ext uri="{BB962C8B-B14F-4D97-AF65-F5344CB8AC3E}">
        <p14:creationId xmlns:p14="http://schemas.microsoft.com/office/powerpoint/2010/main" val="2197035664"/>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514" y="1122001"/>
            <a:ext cx="2280514" cy="4613999"/>
          </a:xfrm>
        </p:spPr>
        <p:txBody>
          <a:bodyPr anchor="ctr">
            <a:normAutofit/>
          </a:bodyPr>
          <a:lstStyle/>
          <a:p>
            <a:pPr marL="0" lvl="0" indent="0" algn="l">
              <a:buNone/>
            </a:pPr>
            <a:r>
              <a:rPr lang="en-US" sz="2100">
                <a:solidFill>
                  <a:srgbClr val="FFFFFF"/>
                </a:solidFill>
              </a:rPr>
              <a:t>References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596" y="0"/>
            <a:ext cx="60974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65130" y="113121"/>
            <a:ext cx="4924923" cy="6631757"/>
          </a:xfrm>
        </p:spPr>
        <p:txBody>
          <a:bodyPr anchor="ctr">
            <a:normAutofit lnSpcReduction="10000"/>
          </a:bodyPr>
          <a:lstStyle/>
          <a:p>
            <a:pPr marL="0" lvl="0" indent="0">
              <a:lnSpc>
                <a:spcPct val="110000"/>
              </a:lnSpc>
              <a:buNone/>
            </a:pPr>
            <a:r>
              <a:rPr lang="it-IT" sz="1000" dirty="0">
                <a:effectLst/>
              </a:rPr>
              <a:t>Koenker, R. and G. Bassett, Jr. 1978. “Regression Quantiles,” Econometrica, 46, 33-51.</a:t>
            </a:r>
            <a:endParaRPr lang="en-US" sz="1000" dirty="0">
              <a:effectLst/>
            </a:endParaRPr>
          </a:p>
          <a:p>
            <a:pPr marL="0" lvl="0" indent="0">
              <a:lnSpc>
                <a:spcPct val="110000"/>
              </a:lnSpc>
              <a:buNone/>
            </a:pPr>
            <a:r>
              <a:rPr lang="en-US" sz="1000" dirty="0">
                <a:effectLst/>
              </a:rPr>
              <a:t>Carpenter, J. and A. Gelman. 2017. “Stan: A Probabilistic Programming Language.” </a:t>
            </a:r>
            <a:r>
              <a:rPr lang="en-US" sz="1000" i="1" dirty="0">
                <a:effectLst/>
              </a:rPr>
              <a:t>Journal of Statistical Software</a:t>
            </a:r>
            <a:r>
              <a:rPr lang="en-US" sz="1000" dirty="0">
                <a:effectLst/>
              </a:rPr>
              <a:t> 76</a:t>
            </a:r>
          </a:p>
          <a:p>
            <a:pPr marL="0" lvl="0" indent="0">
              <a:lnSpc>
                <a:spcPct val="110000"/>
              </a:lnSpc>
              <a:buNone/>
            </a:pPr>
            <a:r>
              <a:rPr lang="en-US" sz="1000" dirty="0" err="1">
                <a:effectLst/>
              </a:rPr>
              <a:t>Cont</a:t>
            </a:r>
            <a:r>
              <a:rPr lang="en-US" sz="1000" dirty="0">
                <a:effectLst/>
              </a:rPr>
              <a:t>, R. 2001. “Empirical Properties of Asset Returns: Stylized Facts and Statistical Issues.” </a:t>
            </a:r>
            <a:r>
              <a:rPr lang="en-US" sz="1000" i="1" dirty="0">
                <a:effectLst/>
              </a:rPr>
              <a:t>Quantitative Finance</a:t>
            </a:r>
            <a:r>
              <a:rPr lang="en-US" sz="1000" dirty="0">
                <a:effectLst/>
              </a:rPr>
              <a:t> 1.</a:t>
            </a:r>
          </a:p>
          <a:p>
            <a:pPr marL="0" lvl="0" indent="0">
              <a:lnSpc>
                <a:spcPct val="110000"/>
              </a:lnSpc>
              <a:buNone/>
            </a:pPr>
            <a:r>
              <a:rPr lang="en-US" sz="1000" dirty="0" err="1">
                <a:effectLst/>
              </a:rPr>
              <a:t>Embrechts</a:t>
            </a:r>
            <a:r>
              <a:rPr lang="en-US" sz="1000" dirty="0">
                <a:effectLst/>
              </a:rPr>
              <a:t>, P. 2000. “Modelling Multivariate Extremes.” In </a:t>
            </a:r>
            <a:r>
              <a:rPr lang="en-US" sz="1000" i="1" dirty="0">
                <a:effectLst/>
              </a:rPr>
              <a:t>Extremes and Integrated Risk Management</a:t>
            </a:r>
            <a:r>
              <a:rPr lang="en-US" sz="1000" dirty="0">
                <a:effectLst/>
              </a:rPr>
              <a:t>, edited by Paul </a:t>
            </a:r>
            <a:r>
              <a:rPr lang="en-US" sz="1000" dirty="0" err="1">
                <a:effectLst/>
              </a:rPr>
              <a:t>Embrechts</a:t>
            </a:r>
            <a:r>
              <a:rPr lang="en-US" sz="1000" dirty="0">
                <a:effectLst/>
              </a:rPr>
              <a:t>, 59–67. RISK Publications.</a:t>
            </a:r>
          </a:p>
          <a:p>
            <a:pPr marL="0" lvl="0" indent="0">
              <a:lnSpc>
                <a:spcPct val="110000"/>
              </a:lnSpc>
              <a:buNone/>
            </a:pPr>
            <a:r>
              <a:rPr lang="en-US" sz="1000" dirty="0">
                <a:effectLst/>
              </a:rPr>
              <a:t>Gelman, A., J. Hwang, and A. </a:t>
            </a:r>
            <a:r>
              <a:rPr lang="en-US" sz="1000" dirty="0" err="1">
                <a:effectLst/>
              </a:rPr>
              <a:t>Vehtari</a:t>
            </a:r>
            <a:r>
              <a:rPr lang="en-US" sz="1000" dirty="0">
                <a:effectLst/>
              </a:rPr>
              <a:t>. 2013. “Understanding Predictive Information Criteria for Bayesian Models.” Preprint.</a:t>
            </a:r>
          </a:p>
          <a:p>
            <a:pPr marL="0" indent="0">
              <a:lnSpc>
                <a:spcPct val="110000"/>
              </a:lnSpc>
              <a:buNone/>
            </a:pPr>
            <a:r>
              <a:rPr lang="en-US" sz="1000" dirty="0">
                <a:effectLst/>
              </a:rPr>
              <a:t>Kaldor, N. 1961. “Capital Accumulation and Economic Growth,” In: E. A. Lutz and D. C. Hague, </a:t>
            </a:r>
            <a:r>
              <a:rPr lang="en-US" sz="1000" i="1" dirty="0">
                <a:effectLst/>
              </a:rPr>
              <a:t>The Theory of Capital</a:t>
            </a:r>
            <a:r>
              <a:rPr lang="en-US" sz="1000" dirty="0">
                <a:effectLst/>
              </a:rPr>
              <a:t>, St. Martins Press, New York, pp 177-222. </a:t>
            </a:r>
            <a:r>
              <a:rPr lang="en-US" sz="1000" dirty="0">
                <a:effectLst/>
                <a:hlinkClick r:id="rId2"/>
              </a:rPr>
              <a:t>http://gesd.free.fr/kaldor61.pdf</a:t>
            </a:r>
            <a:endParaRPr lang="en-US" sz="1000" dirty="0">
              <a:effectLst/>
            </a:endParaRPr>
          </a:p>
          <a:p>
            <a:pPr marL="0" lvl="0" indent="0">
              <a:lnSpc>
                <a:spcPct val="110000"/>
              </a:lnSpc>
              <a:buNone/>
            </a:pPr>
            <a:r>
              <a:rPr lang="en-US" sz="1000" dirty="0" err="1">
                <a:effectLst/>
              </a:rPr>
              <a:t>McElreath</a:t>
            </a:r>
            <a:r>
              <a:rPr lang="en-US" sz="1000" dirty="0">
                <a:effectLst/>
              </a:rPr>
              <a:t>, R. 2020. </a:t>
            </a:r>
            <a:r>
              <a:rPr lang="en-US" sz="1000" i="1" dirty="0">
                <a:effectLst/>
              </a:rPr>
              <a:t>Statistical Rethinking: A Bayesian Course with Examples in R and Stan</a:t>
            </a:r>
            <a:r>
              <a:rPr lang="en-US" sz="1000" dirty="0">
                <a:effectLst/>
              </a:rPr>
              <a:t>. Second edition. CRC Press. </a:t>
            </a:r>
            <a:r>
              <a:rPr lang="en-US" sz="1000" dirty="0">
                <a:effectLst/>
                <a:hlinkClick r:id="rId3">
                  <a:extLst>
                    <a:ext uri="{A12FA001-AC4F-418D-AE19-62706E023703}">
                      <ahyp:hlinkClr xmlns:ahyp="http://schemas.microsoft.com/office/drawing/2018/hyperlinkcolor" val="tx"/>
                    </a:ext>
                  </a:extLst>
                </a:hlinkClick>
              </a:rPr>
              <a:t>https://xcelab.net/rm/statistical-rethinking/</a:t>
            </a:r>
            <a:r>
              <a:rPr lang="en-US" sz="1000" dirty="0">
                <a:effectLst/>
              </a:rPr>
              <a:t>.</a:t>
            </a:r>
          </a:p>
          <a:p>
            <a:pPr marL="0" lvl="0" indent="0">
              <a:lnSpc>
                <a:spcPct val="110000"/>
              </a:lnSpc>
              <a:buNone/>
            </a:pPr>
            <a:r>
              <a:rPr lang="en-US" sz="1000" dirty="0">
                <a:effectLst/>
              </a:rPr>
              <a:t>McNeil, A. J., R. Frey, and P. </a:t>
            </a:r>
            <a:r>
              <a:rPr lang="en-US" sz="1000" dirty="0" err="1">
                <a:effectLst/>
              </a:rPr>
              <a:t>Embrechts</a:t>
            </a:r>
            <a:r>
              <a:rPr lang="en-US" sz="1000" dirty="0">
                <a:effectLst/>
              </a:rPr>
              <a:t>. 2015. </a:t>
            </a:r>
            <a:r>
              <a:rPr lang="en-US" sz="1000" i="1" dirty="0">
                <a:effectLst/>
              </a:rPr>
              <a:t>Quantitative Risk Management: Concepts, Techniques and Tools - Revised Edition</a:t>
            </a:r>
            <a:r>
              <a:rPr lang="en-US" sz="1000" dirty="0">
                <a:effectLst/>
              </a:rPr>
              <a:t>. Princeton Series in Finance. Princeton University Press. </a:t>
            </a:r>
            <a:r>
              <a:rPr lang="en-US" sz="1000" dirty="0">
                <a:effectLst/>
                <a:hlinkClick r:id="rId4">
                  <a:extLst>
                    <a:ext uri="{A12FA001-AC4F-418D-AE19-62706E023703}">
                      <ahyp:hlinkClr xmlns:ahyp="http://schemas.microsoft.com/office/drawing/2018/hyperlinkcolor" val="tx"/>
                    </a:ext>
                  </a:extLst>
                </a:hlinkClick>
              </a:rPr>
              <a:t>https://books.google.com/books?id=SfJnBgAAQBAJ</a:t>
            </a:r>
            <a:r>
              <a:rPr lang="en-US" sz="1000" dirty="0">
                <a:effectLst/>
              </a:rPr>
              <a:t>.</a:t>
            </a:r>
          </a:p>
          <a:p>
            <a:pPr marL="0" lvl="0" indent="0">
              <a:lnSpc>
                <a:spcPct val="110000"/>
              </a:lnSpc>
              <a:buNone/>
            </a:pPr>
            <a:r>
              <a:rPr lang="en-US" sz="1000" dirty="0" err="1">
                <a:effectLst/>
              </a:rPr>
              <a:t>Taleb</a:t>
            </a:r>
            <a:r>
              <a:rPr lang="en-US" sz="1000" dirty="0">
                <a:effectLst/>
              </a:rPr>
              <a:t>, Nassim Nicholas. 2018. “The Statistical Consequences of Fat Tails: Papers and Commentary.” Edited by Stem Academic Publishing. </a:t>
            </a:r>
            <a:r>
              <a:rPr lang="en-US" sz="1000" i="1" dirty="0">
                <a:effectLst/>
              </a:rPr>
              <a:t>The Technical </a:t>
            </a:r>
            <a:r>
              <a:rPr lang="en-US" sz="1000" i="1" dirty="0" err="1">
                <a:effectLst/>
              </a:rPr>
              <a:t>Inconcerto</a:t>
            </a:r>
            <a:r>
              <a:rPr lang="en-US" sz="1000" dirty="0">
                <a:effectLst/>
              </a:rPr>
              <a:t> 1.</a:t>
            </a:r>
          </a:p>
          <a:p>
            <a:pPr marL="0" lvl="0" indent="0">
              <a:lnSpc>
                <a:spcPct val="110000"/>
              </a:lnSpc>
              <a:buNone/>
            </a:pPr>
            <a:r>
              <a:rPr lang="en-US" sz="1000" dirty="0">
                <a:effectLst/>
              </a:rPr>
              <a:t>Team, Stan Development. 2020a. “</a:t>
            </a:r>
            <a:r>
              <a:rPr lang="en-US" sz="1000" dirty="0" err="1">
                <a:effectLst/>
              </a:rPr>
              <a:t>RStan</a:t>
            </a:r>
            <a:r>
              <a:rPr lang="en-US" sz="1000" dirty="0">
                <a:effectLst/>
              </a:rPr>
              <a:t>: The r Interface to Stan (r Package Version 2.17.3) [Computer Software].” </a:t>
            </a:r>
            <a:r>
              <a:rPr lang="en-US" sz="1000" dirty="0">
                <a:effectLst/>
                <a:hlinkClick r:id="rId5">
                  <a:extLst>
                    <a:ext uri="{A12FA001-AC4F-418D-AE19-62706E023703}">
                      <ahyp:hlinkClr xmlns:ahyp="http://schemas.microsoft.com/office/drawing/2018/hyperlinkcolor" val="tx"/>
                    </a:ext>
                  </a:extLst>
                </a:hlinkClick>
              </a:rPr>
              <a:t>http://mc-stan.org/</a:t>
            </a:r>
            <a:r>
              <a:rPr lang="en-US" sz="1000" dirty="0">
                <a:effectLst/>
              </a:rPr>
              <a:t>.</a:t>
            </a:r>
          </a:p>
          <a:p>
            <a:pPr marL="0" lvl="0" indent="0">
              <a:lnSpc>
                <a:spcPct val="110000"/>
              </a:lnSpc>
              <a:buNone/>
            </a:pPr>
            <a:r>
              <a:rPr lang="en-US" sz="1000" dirty="0">
                <a:effectLst/>
              </a:rPr>
              <a:t>———. 2020b. “The Stan Core Library (Version 2.18.0).” </a:t>
            </a:r>
            <a:r>
              <a:rPr lang="en-US" sz="1000" dirty="0">
                <a:effectLst/>
                <a:hlinkClick r:id="rId5">
                  <a:extLst>
                    <a:ext uri="{A12FA001-AC4F-418D-AE19-62706E023703}">
                      <ahyp:hlinkClr xmlns:ahyp="http://schemas.microsoft.com/office/drawing/2018/hyperlinkcolor" val="tx"/>
                    </a:ext>
                  </a:extLst>
                </a:hlinkClick>
              </a:rPr>
              <a:t>http://mc-stan.org/</a:t>
            </a:r>
            <a:r>
              <a:rPr lang="en-US" sz="1000" dirty="0">
                <a:effectLst/>
              </a:rPr>
              <a:t>.</a:t>
            </a:r>
          </a:p>
          <a:p>
            <a:pPr marL="0" lvl="0" indent="0">
              <a:lnSpc>
                <a:spcPct val="110000"/>
              </a:lnSpc>
              <a:buNone/>
            </a:pPr>
            <a:r>
              <a:rPr lang="en-US" sz="1000" dirty="0" err="1">
                <a:effectLst/>
              </a:rPr>
              <a:t>Vehtari</a:t>
            </a:r>
            <a:r>
              <a:rPr lang="en-US" sz="1000" dirty="0">
                <a:effectLst/>
              </a:rPr>
              <a:t>, A. Gelman, A., and J. </a:t>
            </a:r>
            <a:r>
              <a:rPr lang="en-US" sz="1000" dirty="0" err="1">
                <a:effectLst/>
              </a:rPr>
              <a:t>Gabry</a:t>
            </a:r>
            <a:r>
              <a:rPr lang="en-US" sz="1000" dirty="0">
                <a:effectLst/>
              </a:rPr>
              <a:t>. 2015. “Efficient Implementation of Leave-One-Out Cross-Validation and WAIC for Evaluating Fitted Bayesian Models.” Preprint.</a:t>
            </a:r>
          </a:p>
          <a:p>
            <a:pPr marL="0" lvl="0" indent="0">
              <a:lnSpc>
                <a:spcPct val="110000"/>
              </a:lnSpc>
              <a:buNone/>
            </a:pPr>
            <a:r>
              <a:rPr lang="en-US" sz="1000" dirty="0">
                <a:effectLst/>
              </a:rPr>
              <a:t>Watanabe, S. 2009. </a:t>
            </a:r>
            <a:r>
              <a:rPr lang="en-US" sz="1000" i="1" dirty="0">
                <a:effectLst/>
              </a:rPr>
              <a:t>Algebraic Geometry and Statistical Learning Theory</a:t>
            </a:r>
            <a:r>
              <a:rPr lang="en-US" sz="1000" dirty="0">
                <a:effectLst/>
              </a:rPr>
              <a:t>. Cambridge Monographs on Applied and Computational Mathematics. Cambridge University Press. </a:t>
            </a:r>
            <a:r>
              <a:rPr lang="en-US" sz="1000" dirty="0">
                <a:effectLst/>
                <a:hlinkClick r:id="rId6">
                  <a:extLst>
                    <a:ext uri="{A12FA001-AC4F-418D-AE19-62706E023703}">
                      <ahyp:hlinkClr xmlns:ahyp="http://schemas.microsoft.com/office/drawing/2018/hyperlinkcolor" val="tx"/>
                    </a:ext>
                  </a:extLst>
                </a:hlinkClick>
              </a:rPr>
              <a:t>https://books.google.com/books?id=GnnUHasAtUQC</a:t>
            </a:r>
            <a:r>
              <a:rPr lang="en-US" sz="1000" dirty="0">
                <a:effectLst/>
              </a:rPr>
              <a:t>.</a:t>
            </a:r>
          </a:p>
        </p:txBody>
      </p:sp>
      <p:sp>
        <p:nvSpPr>
          <p:cNvPr id="4" name="Date Placeholder 3">
            <a:extLst>
              <a:ext uri="{FF2B5EF4-FFF2-40B4-BE49-F238E27FC236}">
                <a16:creationId xmlns:a16="http://schemas.microsoft.com/office/drawing/2014/main" id="{1C7D1D5D-3FC8-584C-8FEC-99BB8E347AC3}"/>
              </a:ext>
            </a:extLst>
          </p:cNvPr>
          <p:cNvSpPr>
            <a:spLocks noGrp="1"/>
          </p:cNvSpPr>
          <p:nvPr>
            <p:ph type="dt" sz="half" idx="10"/>
          </p:nvPr>
        </p:nvSpPr>
        <p:spPr>
          <a:xfrm>
            <a:off x="6263598" y="6470571"/>
            <a:ext cx="2057400" cy="365125"/>
          </a:xfrm>
        </p:spPr>
        <p:txBody>
          <a:bodyPr/>
          <a:lstStyle/>
          <a:p>
            <a:r>
              <a:rPr lang="en-US"/>
              <a:t>6/4/2022</a:t>
            </a:r>
          </a:p>
        </p:txBody>
      </p:sp>
      <p:sp>
        <p:nvSpPr>
          <p:cNvPr id="6" name="Slide Number Placeholder 5">
            <a:extLst>
              <a:ext uri="{FF2B5EF4-FFF2-40B4-BE49-F238E27FC236}">
                <a16:creationId xmlns:a16="http://schemas.microsoft.com/office/drawing/2014/main" id="{F7715E29-52BC-D1DA-CD52-9E6CAE4C6BF9}"/>
              </a:ext>
            </a:extLst>
          </p:cNvPr>
          <p:cNvSpPr>
            <a:spLocks noGrp="1"/>
          </p:cNvSpPr>
          <p:nvPr>
            <p:ph type="sldNum" sz="quarter" idx="12"/>
          </p:nvPr>
        </p:nvSpPr>
        <p:spPr>
          <a:xfrm>
            <a:off x="8390055" y="6470571"/>
            <a:ext cx="565159" cy="365125"/>
          </a:xfrm>
        </p:spPr>
        <p:txBody>
          <a:bodyPr/>
          <a:lstStyle/>
          <a:p>
            <a:fld id="{C5EF2332-01BF-834F-8236-50238282D533}" type="slidenum">
              <a:rPr lang="en-US" smtClean="0"/>
              <a:t>48</a:t>
            </a:fld>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are the usual suspects?</a:t>
            </a:r>
          </a:p>
        </p:txBody>
      </p:sp>
      <p:graphicFrame>
        <p:nvGraphicFramePr>
          <p:cNvPr id="7" name="Content Placeholder 2">
            <a:extLst>
              <a:ext uri="{FF2B5EF4-FFF2-40B4-BE49-F238E27FC236}">
                <a16:creationId xmlns:a16="http://schemas.microsoft.com/office/drawing/2014/main" id="{4156A390-017D-29DD-6A1E-B86371D12D7C}"/>
              </a:ext>
            </a:extLst>
          </p:cNvPr>
          <p:cNvGraphicFramePr>
            <a:graphicFrameLocks noGrp="1"/>
          </p:cNvGraphicFramePr>
          <p:nvPr>
            <p:ph idx="1"/>
            <p:extLst>
              <p:ext uri="{D42A27DB-BD31-4B8C-83A1-F6EECF244321}">
                <p14:modId xmlns:p14="http://schemas.microsoft.com/office/powerpoint/2010/main" val="430477473"/>
              </p:ext>
            </p:extLst>
          </p:nvPr>
        </p:nvGraphicFramePr>
        <p:xfrm>
          <a:off x="685346" y="2096064"/>
          <a:ext cx="7765322"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ED21CE3-1884-792C-7EC6-18A4C10F63D3}"/>
              </a:ext>
            </a:extLst>
          </p:cNvPr>
          <p:cNvSpPr txBox="1"/>
          <p:nvPr/>
        </p:nvSpPr>
        <p:spPr>
          <a:xfrm>
            <a:off x="88230" y="1858804"/>
            <a:ext cx="8750969" cy="369332"/>
          </a:xfrm>
          <a:prstGeom prst="rect">
            <a:avLst/>
          </a:prstGeom>
          <a:noFill/>
        </p:spPr>
        <p:txBody>
          <a:bodyPr wrap="square">
            <a:spAutoFit/>
          </a:bodyPr>
          <a:lstStyle/>
          <a:p>
            <a:pPr marL="0" lvl="0" indent="0" algn="ctr">
              <a:buNone/>
            </a:pPr>
            <a:r>
              <a:rPr lang="en-US" dirty="0"/>
              <a:t>Here is a short compendium of the usual suspects for univariate series.</a:t>
            </a:r>
            <a:r>
              <a:rPr lang="en-US" baseline="30000" dirty="0">
                <a:hlinkClick r:id="" action="ppaction://noaction"/>
              </a:rPr>
              <a:t>1</a:t>
            </a:r>
          </a:p>
        </p:txBody>
      </p:sp>
      <p:sp>
        <p:nvSpPr>
          <p:cNvPr id="6" name="Date Placeholder 5">
            <a:extLst>
              <a:ext uri="{FF2B5EF4-FFF2-40B4-BE49-F238E27FC236}">
                <a16:creationId xmlns:a16="http://schemas.microsoft.com/office/drawing/2014/main" id="{330B219E-2240-904F-E046-F3C2F38F93AF}"/>
              </a:ext>
            </a:extLst>
          </p:cNvPr>
          <p:cNvSpPr>
            <a:spLocks noGrp="1"/>
          </p:cNvSpPr>
          <p:nvPr>
            <p:ph type="dt" sz="half" idx="10"/>
          </p:nvPr>
        </p:nvSpPr>
        <p:spPr>
          <a:xfrm>
            <a:off x="6194993" y="6361747"/>
            <a:ext cx="2057400" cy="365125"/>
          </a:xfrm>
        </p:spPr>
        <p:txBody>
          <a:bodyPr/>
          <a:lstStyle/>
          <a:p>
            <a:r>
              <a:rPr lang="en-US" dirty="0"/>
              <a:t>6/4/2022</a:t>
            </a:r>
          </a:p>
        </p:txBody>
      </p:sp>
      <p:sp>
        <p:nvSpPr>
          <p:cNvPr id="9" name="Slide Number Placeholder 8">
            <a:extLst>
              <a:ext uri="{FF2B5EF4-FFF2-40B4-BE49-F238E27FC236}">
                <a16:creationId xmlns:a16="http://schemas.microsoft.com/office/drawing/2014/main" id="{0A831A9D-DFF9-CA76-55E8-DCAB62004496}"/>
              </a:ext>
            </a:extLst>
          </p:cNvPr>
          <p:cNvSpPr>
            <a:spLocks noGrp="1"/>
          </p:cNvSpPr>
          <p:nvPr>
            <p:ph type="sldNum" sz="quarter" idx="12"/>
          </p:nvPr>
        </p:nvSpPr>
        <p:spPr>
          <a:xfrm>
            <a:off x="8321450" y="6361747"/>
            <a:ext cx="565159" cy="365125"/>
          </a:xfrm>
        </p:spPr>
        <p:txBody>
          <a:bodyPr/>
          <a:lstStyle/>
          <a:p>
            <a:fld id="{C5EF2332-01BF-834F-8236-50238282D53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pPr marL="0" lvl="0" indent="0">
              <a:buNone/>
            </a:pPr>
            <a:r>
              <a:t>Then the usual suspects conspire</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9144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4768D57-D6AF-0601-9731-7B003CF9F93C}"/>
              </a:ext>
            </a:extLst>
          </p:cNvPr>
          <p:cNvGraphicFramePr>
            <a:graphicFrameLocks noGrp="1"/>
          </p:cNvGraphicFramePr>
          <p:nvPr>
            <p:ph idx="1"/>
            <p:extLst>
              <p:ext uri="{D42A27DB-BD31-4B8C-83A1-F6EECF244321}">
                <p14:modId xmlns:p14="http://schemas.microsoft.com/office/powerpoint/2010/main" val="1227403711"/>
              </p:ext>
            </p:extLst>
          </p:nvPr>
        </p:nvGraphicFramePr>
        <p:xfrm>
          <a:off x="685800" y="2417233"/>
          <a:ext cx="7765256"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BF5214E2-9FC5-7B13-0596-92DA9F33075D}"/>
              </a:ext>
            </a:extLst>
          </p:cNvPr>
          <p:cNvSpPr>
            <a:spLocks noGrp="1"/>
          </p:cNvSpPr>
          <p:nvPr>
            <p:ph type="dt" sz="half" idx="10"/>
          </p:nvPr>
        </p:nvSpPr>
        <p:spPr>
          <a:xfrm>
            <a:off x="6269414" y="6404276"/>
            <a:ext cx="2057400" cy="365125"/>
          </a:xfrm>
        </p:spPr>
        <p:txBody>
          <a:bodyPr/>
          <a:lstStyle/>
          <a:p>
            <a:r>
              <a:rPr lang="en-US" dirty="0"/>
              <a:t>6/4/2022</a:t>
            </a:r>
          </a:p>
        </p:txBody>
      </p:sp>
      <p:sp>
        <p:nvSpPr>
          <p:cNvPr id="7" name="Slide Number Placeholder 6">
            <a:extLst>
              <a:ext uri="{FF2B5EF4-FFF2-40B4-BE49-F238E27FC236}">
                <a16:creationId xmlns:a16="http://schemas.microsoft.com/office/drawing/2014/main" id="{C34A38C6-52CF-DF26-34D9-190B10EF61E0}"/>
              </a:ext>
            </a:extLst>
          </p:cNvPr>
          <p:cNvSpPr>
            <a:spLocks noGrp="1"/>
          </p:cNvSpPr>
          <p:nvPr>
            <p:ph type="sldNum" sz="quarter" idx="12"/>
          </p:nvPr>
        </p:nvSpPr>
        <p:spPr>
          <a:xfrm>
            <a:off x="8395871" y="6404276"/>
            <a:ext cx="565159" cy="365125"/>
          </a:xfrm>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2600"/>
              <a:t>Wrangling the suspects</a:t>
            </a:r>
          </a:p>
        </p:txBody>
      </p:sp>
      <p:cxnSp>
        <p:nvCxnSpPr>
          <p:cNvPr id="26"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179F2BDD-04BF-8D23-7CE2-6EA0EE84721A}"/>
              </a:ext>
            </a:extLst>
          </p:cNvPr>
          <p:cNvGraphicFramePr>
            <a:graphicFrameLocks noGrp="1"/>
          </p:cNvGraphicFramePr>
          <p:nvPr>
            <p:ph idx="1"/>
            <p:extLst>
              <p:ext uri="{D42A27DB-BD31-4B8C-83A1-F6EECF244321}">
                <p14:modId xmlns:p14="http://schemas.microsoft.com/office/powerpoint/2010/main" val="3835606666"/>
              </p:ext>
            </p:extLst>
          </p:nvPr>
        </p:nvGraphicFramePr>
        <p:xfrm>
          <a:off x="3542831" y="767256"/>
          <a:ext cx="5327896" cy="5087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C11C8A9B-26D8-1184-CD9A-88889DCE7EAC}"/>
              </a:ext>
            </a:extLst>
          </p:cNvPr>
          <p:cNvSpPr>
            <a:spLocks noGrp="1"/>
          </p:cNvSpPr>
          <p:nvPr>
            <p:ph type="dt" sz="half" idx="10"/>
          </p:nvPr>
        </p:nvSpPr>
        <p:spPr>
          <a:xfrm>
            <a:off x="6290684" y="6425540"/>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DC94D1E2-889E-80AF-59F2-BF17752E2334}"/>
              </a:ext>
            </a:extLst>
          </p:cNvPr>
          <p:cNvSpPr>
            <a:spLocks noGrp="1"/>
          </p:cNvSpPr>
          <p:nvPr>
            <p:ph type="sldNum" sz="quarter" idx="12"/>
          </p:nvPr>
        </p:nvSpPr>
        <p:spPr>
          <a:xfrm>
            <a:off x="8417141" y="6425540"/>
            <a:ext cx="565159" cy="365125"/>
          </a:xfrm>
        </p:spPr>
        <p:txBody>
          <a:bodyPr/>
          <a:lstStyle/>
          <a:p>
            <a:fld id="{C5EF2332-01BF-834F-8236-50238282D53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t>Some secret sauce</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lnSpcReduction="10000"/>
          </a:bodyPr>
          <a:lstStyle/>
          <a:p>
            <a:pPr lvl="1"/>
            <a:r>
              <a:rPr sz="2000" dirty="0"/>
              <a:t>We will deploy a Quantile Regression view first.</a:t>
            </a:r>
          </a:p>
          <a:p>
            <a:pPr lvl="1"/>
            <a:r>
              <a:rPr sz="2000" dirty="0"/>
              <a:t>Followed by a Bayesian inference</a:t>
            </a:r>
            <a:endParaRPr lang="en-US" sz="2000" dirty="0"/>
          </a:p>
          <a:p>
            <a:pPr lvl="1"/>
            <a:r>
              <a:rPr lang="en-US" sz="2000" dirty="0"/>
              <a:t>What we will be able to pull out of the data is the full joint distribution of cross-market impacts </a:t>
            </a:r>
          </a:p>
          <a:p>
            <a:pPr lvl="1"/>
            <a:r>
              <a:rPr lang="en-US" sz="2000" dirty="0"/>
              <a:t>As well as the marginal impacts within each market, especially as these markets communicate information among themselves.</a:t>
            </a:r>
            <a:r>
              <a:rPr lang="en-US" sz="2000" baseline="30000" dirty="0">
                <a:hlinkClick r:id="" action="ppaction://noaction"/>
              </a:rPr>
              <a:t>2</a:t>
            </a:r>
          </a:p>
        </p:txBody>
      </p:sp>
      <p:sp>
        <p:nvSpPr>
          <p:cNvPr id="4" name="Date Placeholder 3">
            <a:extLst>
              <a:ext uri="{FF2B5EF4-FFF2-40B4-BE49-F238E27FC236}">
                <a16:creationId xmlns:a16="http://schemas.microsoft.com/office/drawing/2014/main" id="{6C5B99DE-E5EA-79A4-1CF8-68E6EB2AC3C7}"/>
              </a:ext>
            </a:extLst>
          </p:cNvPr>
          <p:cNvSpPr>
            <a:spLocks noGrp="1"/>
          </p:cNvSpPr>
          <p:nvPr>
            <p:ph type="dt" sz="half" idx="10"/>
          </p:nvPr>
        </p:nvSpPr>
        <p:spPr>
          <a:xfrm>
            <a:off x="6322584" y="6436174"/>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E537B825-1D18-01FB-47CD-E718C19790F2}"/>
              </a:ext>
            </a:extLst>
          </p:cNvPr>
          <p:cNvSpPr>
            <a:spLocks noGrp="1"/>
          </p:cNvSpPr>
          <p:nvPr>
            <p:ph type="sldNum" sz="quarter" idx="12"/>
          </p:nvPr>
        </p:nvSpPr>
        <p:spPr>
          <a:xfrm>
            <a:off x="8449041" y="6436174"/>
            <a:ext cx="565159" cy="365125"/>
          </a:xfrm>
        </p:spPr>
        <p:txBody>
          <a:bodyPr/>
          <a:lstStyle/>
          <a:p>
            <a:fld id="{C5EF2332-01BF-834F-8236-50238282D5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marL="0" lvl="0" indent="0">
              <a:buNone/>
            </a:pPr>
            <a:r>
              <a:rPr lang="en-US" sz="1900"/>
              <a:t>A working example to aid comprehension</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fontScale="92500" lnSpcReduction="20000"/>
          </a:bodyPr>
          <a:lstStyle/>
          <a:p>
            <a:pPr marL="0" lvl="0" indent="0">
              <a:lnSpc>
                <a:spcPct val="110000"/>
              </a:lnSpc>
              <a:buNone/>
            </a:pPr>
            <a:r>
              <a:rPr lang="en-US" sz="1800" dirty="0"/>
              <a:t>We suppose that we work with the CFO of an aluminum recycling company. Here is a story we can use to make practical our insights into connected markets.</a:t>
            </a:r>
          </a:p>
          <a:p>
            <a:pPr>
              <a:lnSpc>
                <a:spcPct val="110000"/>
              </a:lnSpc>
            </a:pPr>
            <a:r>
              <a:rPr lang="en-US" sz="1800" dirty="0"/>
              <a:t>The aluminum recycling company just bought a renewable energy manufacturing and services company to expand its earnings opportunities. </a:t>
            </a:r>
          </a:p>
          <a:p>
            <a:pPr>
              <a:lnSpc>
                <a:spcPct val="110000"/>
              </a:lnSpc>
            </a:pPr>
            <a:r>
              <a:rPr lang="en-US" sz="1800" dirty="0"/>
              <a:t>The renewables division dabbles in wind, clean energy technologies (very similar to the aluminum recycling clean technologies), and solar, a very new field for the company.</a:t>
            </a:r>
          </a:p>
          <a:p>
            <a:pPr>
              <a:lnSpc>
                <a:spcPct val="110000"/>
              </a:lnSpc>
            </a:pPr>
            <a:r>
              <a:rPr lang="en-US" sz="1800" dirty="0"/>
              <a:t>The CFO would like to measure the impact of this new market on the earnings of the proposed renewables division. To do this she commissions a project team.</a:t>
            </a:r>
          </a:p>
        </p:txBody>
      </p:sp>
      <p:sp>
        <p:nvSpPr>
          <p:cNvPr id="4" name="Date Placeholder 3">
            <a:extLst>
              <a:ext uri="{FF2B5EF4-FFF2-40B4-BE49-F238E27FC236}">
                <a16:creationId xmlns:a16="http://schemas.microsoft.com/office/drawing/2014/main" id="{3205D26C-76EF-1C91-6B96-903011968B5A}"/>
              </a:ext>
            </a:extLst>
          </p:cNvPr>
          <p:cNvSpPr>
            <a:spLocks noGrp="1"/>
          </p:cNvSpPr>
          <p:nvPr>
            <p:ph type="dt" sz="half" idx="10"/>
          </p:nvPr>
        </p:nvSpPr>
        <p:spPr>
          <a:xfrm>
            <a:off x="6301311" y="6361742"/>
            <a:ext cx="2057400" cy="365125"/>
          </a:xfrm>
        </p:spPr>
        <p:txBody>
          <a:bodyPr/>
          <a:lstStyle/>
          <a:p>
            <a:r>
              <a:rPr lang="en-US" dirty="0"/>
              <a:t>6/4/2022</a:t>
            </a:r>
          </a:p>
        </p:txBody>
      </p:sp>
      <p:sp>
        <p:nvSpPr>
          <p:cNvPr id="6" name="Slide Number Placeholder 5">
            <a:extLst>
              <a:ext uri="{FF2B5EF4-FFF2-40B4-BE49-F238E27FC236}">
                <a16:creationId xmlns:a16="http://schemas.microsoft.com/office/drawing/2014/main" id="{DF5158F6-AB8F-E690-3537-03E42810C969}"/>
              </a:ext>
            </a:extLst>
          </p:cNvPr>
          <p:cNvSpPr>
            <a:spLocks noGrp="1"/>
          </p:cNvSpPr>
          <p:nvPr>
            <p:ph type="sldNum" sz="quarter" idx="12"/>
          </p:nvPr>
        </p:nvSpPr>
        <p:spPr>
          <a:xfrm>
            <a:off x="8427768" y="6361742"/>
            <a:ext cx="565159" cy="365125"/>
          </a:xfrm>
        </p:spPr>
        <p:txBody>
          <a:bodyPr/>
          <a:lstStyle/>
          <a:p>
            <a:fld id="{C5EF2332-01BF-834F-8236-50238282D533}"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1253</TotalTime>
  <Words>5392</Words>
  <Application>Microsoft Office PowerPoint</Application>
  <PresentationFormat>On-screen Show (4:3)</PresentationFormat>
  <Paragraphs>289</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Book Antiqua</vt:lpstr>
      <vt:lpstr>Bookman Old Style</vt:lpstr>
      <vt:lpstr>Calibri</vt:lpstr>
      <vt:lpstr>Cambria Math</vt:lpstr>
      <vt:lpstr>Courier</vt:lpstr>
      <vt:lpstr>Rockwell</vt:lpstr>
      <vt:lpstr>Damask</vt:lpstr>
      <vt:lpstr>Volatility and Spillover:  Facts of Market Life</vt:lpstr>
      <vt:lpstr>Precis</vt:lpstr>
      <vt:lpstr>First, imagine this</vt:lpstr>
      <vt:lpstr>What is a stylized fact?</vt:lpstr>
      <vt:lpstr>What are the usual suspects?</vt:lpstr>
      <vt:lpstr>Then the usual suspects conspire</vt:lpstr>
      <vt:lpstr>Wrangling the suspects</vt:lpstr>
      <vt:lpstr>Some secret sauce</vt:lpstr>
      <vt:lpstr>A working example to aid comprehension</vt:lpstr>
      <vt:lpstr>Just three questions</vt:lpstr>
      <vt:lpstr>Some data is in order</vt:lpstr>
      <vt:lpstr>Getting some data</vt:lpstr>
      <vt:lpstr>Here’s the Corrs</vt:lpstr>
      <vt:lpstr>And for vols</vt:lpstr>
      <vt:lpstr>Visualize instead</vt:lpstr>
      <vt:lpstr>Now for the time domain</vt:lpstr>
      <vt:lpstr>And there it is…</vt:lpstr>
      <vt:lpstr>Vols away</vt:lpstr>
      <vt:lpstr>Do volatility and correlation persist?</vt:lpstr>
      <vt:lpstr>The verdict on correlation persistence?</vt:lpstr>
      <vt:lpstr>Volatilities next…</vt:lpstr>
      <vt:lpstr>Verdict on volatility persistence?</vt:lpstr>
      <vt:lpstr>Do markets spill into one another?</vt:lpstr>
      <vt:lpstr>What do we observe?</vt:lpstr>
      <vt:lpstr>Dream in quantiles</vt:lpstr>
      <vt:lpstr>The plot thickens</vt:lpstr>
      <vt:lpstr>Further questions</vt:lpstr>
      <vt:lpstr>Yet another plot</vt:lpstr>
      <vt:lpstr>(Re)Thinking with Bayes</vt:lpstr>
      <vt:lpstr>Levels and effects</vt:lpstr>
      <vt:lpstr>First Thoughts</vt:lpstr>
      <vt:lpstr>Rinse…repeat</vt:lpstr>
      <vt:lpstr>Again</vt:lpstr>
      <vt:lpstr>Even more</vt:lpstr>
      <vt:lpstr>Penalty shot</vt:lpstr>
      <vt:lpstr>More results</vt:lpstr>
      <vt:lpstr>…and</vt:lpstr>
      <vt:lpstr>(All-in)dustry risk structure</vt:lpstr>
      <vt:lpstr>What happened?</vt:lpstr>
      <vt:lpstr>When Markets Collide</vt:lpstr>
      <vt:lpstr>And so it goes</vt:lpstr>
      <vt:lpstr>When Markets Collide … some more</vt:lpstr>
      <vt:lpstr>Once again</vt:lpstr>
      <vt:lpstr>What have we accomplished?</vt:lpstr>
      <vt:lpstr>But be-ware</vt:lpstr>
      <vt:lpstr>Next: GPD?</vt:lpstr>
      <vt:lpstr>notes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Volatility and Spillover: Facts of Market Life</dc:title>
  <dc:creator/>
  <cp:keywords>market pillover, volatility clustering, quantile regression, bayesian data analysis, multi-level hierarchical model, pareto-smoothed importance sampling, leave-one-out cross validation</cp:keywords>
  <cp:lastModifiedBy>Bill Foote</cp:lastModifiedBy>
  <cp:revision>16</cp:revision>
  <dcterms:created xsi:type="dcterms:W3CDTF">2022-05-24T20:38:17Z</dcterms:created>
  <dcterms:modified xsi:type="dcterms:W3CDTF">2022-05-25T18:55:10Z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authors">
    <vt:lpwstr/>
  </property>
  <property fmtid="{D5CDD505-2E9C-101B-9397-08002B2CF9AE}" pid="4" name="bibliography">
    <vt:lpwstr>references.bib</vt:lpwstr>
  </property>
  <property fmtid="{D5CDD505-2E9C-101B-9397-08002B2CF9AE}" pid="5" name="header-includes">
    <vt:lpwstr/>
  </property>
  <property fmtid="{D5CDD505-2E9C-101B-9397-08002B2CF9AE}" pid="6" name="output">
    <vt:lpwstr>powerpoint_presentation</vt:lpwstr>
  </property>
</Properties>
</file>