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Props/app0.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openxmlformats.org/package/2006/relationships/metadata/extended-properties" Target="docProps/app0.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2"/>
  </p:notesMasterIdLst>
  <p:sldIdLst>
    <p:sldId id="256" r:id="rId2"/>
    <p:sldId id="257" r:id="rId3"/>
    <p:sldId id="259" r:id="rId4"/>
    <p:sldId id="260" r:id="rId5"/>
    <p:sldId id="261" r:id="rId6"/>
    <p:sldId id="262" r:id="rId7"/>
    <p:sldId id="263" r:id="rId8"/>
    <p:sldId id="264" r:id="rId9"/>
    <p:sldId id="265" r:id="rId10"/>
    <p:sldId id="266" r:id="rId11"/>
    <p:sldId id="267" r:id="rId12"/>
    <p:sldId id="268" r:id="rId13"/>
    <p:sldId id="269" r:id="rId14"/>
    <p:sldId id="270" r:id="rId15"/>
    <p:sldId id="273" r:id="rId16"/>
    <p:sldId id="275" r:id="rId17"/>
    <p:sldId id="278" r:id="rId18"/>
    <p:sldId id="280" r:id="rId19"/>
    <p:sldId id="282" r:id="rId20"/>
    <p:sldId id="283" r:id="rId21"/>
    <p:sldId id="284" r:id="rId22"/>
    <p:sldId id="285" r:id="rId23"/>
    <p:sldId id="287" r:id="rId24"/>
    <p:sldId id="288" r:id="rId25"/>
    <p:sldId id="290" r:id="rId26"/>
    <p:sldId id="291" r:id="rId27"/>
    <p:sldId id="292" r:id="rId28"/>
    <p:sldId id="294" r:id="rId29"/>
    <p:sldId id="295" r:id="rId30"/>
    <p:sldId id="296" r:id="rId31"/>
    <p:sldId id="297" r:id="rId32"/>
    <p:sldId id="298" r:id="rId33"/>
    <p:sldId id="299" r:id="rId34"/>
    <p:sldId id="300" r:id="rId35"/>
    <p:sldId id="301" r:id="rId36"/>
    <p:sldId id="302" r:id="rId37"/>
    <p:sldId id="303" r:id="rId38"/>
    <p:sldId id="304" r:id="rId39"/>
    <p:sldId id="306" r:id="rId40"/>
    <p:sldId id="307" r:id="rId41"/>
    <p:sldId id="308" r:id="rId42"/>
    <p:sldId id="313" r:id="rId43"/>
    <p:sldId id="310" r:id="rId44"/>
    <p:sldId id="311" r:id="rId45"/>
    <p:sldId id="312" r:id="rId46"/>
    <p:sldId id="314" r:id="rId47"/>
    <p:sldId id="315" r:id="rId48"/>
    <p:sldId id="316" r:id="rId49"/>
    <p:sldId id="317" r:id="rId50"/>
    <p:sldId id="318" r:id="rId5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3" autoAdjust="0"/>
    <p:restoredTop sz="94711" autoAdjust="0"/>
  </p:normalViewPr>
  <p:slideViewPr>
    <p:cSldViewPr snapToGrid="0" snapToObjects="1">
      <p:cViewPr>
        <p:scale>
          <a:sx n="90" d="100"/>
          <a:sy n="90" d="100"/>
        </p:scale>
        <p:origin x="58" y="-13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3334037-5649-482B-A729-4F58E3633E69}" type="datetimeFigureOut">
              <a:rPr lang="en-US" smtClean="0"/>
              <a:t>5/24/2022</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E19DB31-044C-4C4F-84FB-24652A76889F}" type="slidenum">
              <a:rPr lang="en-US" smtClean="0"/>
              <a:t>‹#›</a:t>
            </a:fld>
            <a:endParaRPr lang="en-US"/>
          </a:p>
        </p:txBody>
      </p:sp>
    </p:spTree>
    <p:extLst>
      <p:ext uri="{BB962C8B-B14F-4D97-AF65-F5344CB8AC3E}">
        <p14:creationId xmlns:p14="http://schemas.microsoft.com/office/powerpoint/2010/main" val="19347799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E19DB31-044C-4C4F-84FB-24652A76889F}" type="slidenum">
              <a:rPr lang="en-US" smtClean="0"/>
              <a:t>12</a:t>
            </a:fld>
            <a:endParaRPr lang="en-US"/>
          </a:p>
        </p:txBody>
      </p:sp>
    </p:spTree>
    <p:extLst>
      <p:ext uri="{BB962C8B-B14F-4D97-AF65-F5344CB8AC3E}">
        <p14:creationId xmlns:p14="http://schemas.microsoft.com/office/powerpoint/2010/main" val="35552128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5/24/2022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5/24/2022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5/24/2022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5/24/2022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5/24/2022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5/24/2022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5/24/2022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5/24/2022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5/24/2022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5/24/2022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5/24/2022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1EB5C9-1307-BA42-ABA2-0BC069CD8E7F}" type="datetimeFigureOut">
              <a:rPr lang="en-US" smtClean="0"/>
              <a:t>5/24/2022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etf.com/channels/renewable-energy-etfs" TargetMode="External"/><Relationship Id="rId2" Type="http://schemas.openxmlformats.org/officeDocument/2006/relationships/hyperlink" Target="https://www.investopedia.com/terms/e/etf.asp"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github.com/wgfoote/market-risk"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 Target="slide5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hyperlink" Target="https://books.google.com/books?id=SfJnBgAAQBAJ" TargetMode="External"/><Relationship Id="rId2" Type="http://schemas.openxmlformats.org/officeDocument/2006/relationships/hyperlink" Target="https://xcelab.net/rm/statistical-rethinking/" TargetMode="External"/><Relationship Id="rId1" Type="http://schemas.openxmlformats.org/officeDocument/2006/relationships/slideLayout" Target="../slideLayouts/slideLayout2.xml"/><Relationship Id="rId5" Type="http://schemas.openxmlformats.org/officeDocument/2006/relationships/hyperlink" Target="https://books.google.com/books?id=GnnUHasAtUQC" TargetMode="External"/><Relationship Id="rId4" Type="http://schemas.openxmlformats.org/officeDocument/2006/relationships/hyperlink" Target="http://mc-stan.org/" TargetMode="External"/></Relationships>
</file>

<file path=ppt/slides/_rels/slide5.xml.rels><?xml version="1.0" encoding="UTF-8" standalone="yes"?>
<Relationships xmlns="http://schemas.openxmlformats.org/package/2006/relationships"><Relationship Id="rId2" Type="http://schemas.openxmlformats.org/officeDocument/2006/relationships/slide" Target="slide50.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 Target="slide50.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pPr marL="0" lvl="0" indent="0">
              <a:buNone/>
            </a:pPr>
            <a:r>
              <a:t>Volatility and Spillover: Facts of Market Life</a:t>
            </a:r>
          </a:p>
        </p:txBody>
      </p:sp>
      <p:sp>
        <p:nvSpPr>
          <p:cNvPr id="3" name="Subtitle 2"/>
          <p:cNvSpPr>
            <a:spLocks noGrp="1"/>
          </p:cNvSpPr>
          <p:nvPr>
            <p:ph type="subTitle" idx="1"/>
          </p:nvPr>
        </p:nvSpPr>
        <p:spPr>
          <a:xfrm>
            <a:off x="1371600" y="3886200"/>
            <a:ext cx="6400800" cy="1752600"/>
          </a:xfrm>
        </p:spPr>
        <p:txBody>
          <a:bodyPr/>
          <a:lstStyle/>
          <a:p>
            <a:pPr marL="0" lvl="0" indent="0">
              <a:buNone/>
            </a:pPr>
            <a:br/>
            <a:b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Just three questions</a:t>
            </a:r>
          </a:p>
        </p:txBody>
      </p:sp>
      <p:sp>
        <p:nvSpPr>
          <p:cNvPr id="3" name="Content Placeholder 2"/>
          <p:cNvSpPr>
            <a:spLocks noGrp="1"/>
          </p:cNvSpPr>
          <p:nvPr>
            <p:ph idx="1"/>
          </p:nvPr>
        </p:nvSpPr>
        <p:spPr/>
        <p:txBody>
          <a:bodyPr/>
          <a:lstStyle/>
          <a:p>
            <a:pPr marL="0" lvl="0" indent="0">
              <a:buNone/>
            </a:pPr>
            <a:r>
              <a:t>The CFO has three questions for the team:</a:t>
            </a:r>
          </a:p>
          <a:p>
            <a:pPr lvl="1">
              <a:buAutoNum type="arabicPeriod"/>
            </a:pPr>
            <a:r>
              <a:t>How do we characterize renewables variability?</a:t>
            </a:r>
          </a:p>
          <a:p>
            <a:pPr lvl="1">
              <a:buAutoNum type="arabicPeriod"/>
            </a:pPr>
            <a:r>
              <a:t>Does one market affect another?</a:t>
            </a:r>
          </a:p>
          <a:p>
            <a:pPr lvl="1">
              <a:buAutoNum type="arabicPeriod"/>
            </a:pPr>
            <a:r>
              <a:t>What stylized facts of these markets matter to the generation of earnings in this new division?</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Some data is in order</a:t>
            </a:r>
          </a:p>
        </p:txBody>
      </p:sp>
      <p:sp>
        <p:nvSpPr>
          <p:cNvPr id="3" name="Content Placeholder 2"/>
          <p:cNvSpPr>
            <a:spLocks noGrp="1"/>
          </p:cNvSpPr>
          <p:nvPr>
            <p:ph idx="1"/>
          </p:nvPr>
        </p:nvSpPr>
        <p:spPr/>
        <p:txBody>
          <a:bodyPr>
            <a:normAutofit fontScale="70000" lnSpcReduction="20000"/>
          </a:bodyPr>
          <a:lstStyle/>
          <a:p>
            <a:pPr marL="0" lvl="0" indent="0">
              <a:buNone/>
            </a:pPr>
            <a:r>
              <a:t>For the renewables sector we select </a:t>
            </a:r>
            <a:r>
              <a:rPr>
                <a:hlinkClick r:id="rId2"/>
              </a:rPr>
              <a:t>exchange traded funds (ETF)</a:t>
            </a:r>
            <a:r>
              <a:t> from the </a:t>
            </a:r>
            <a:r>
              <a:rPr>
                <a:hlinkClick r:id="rId3"/>
              </a:rPr>
              <a:t>global renewables sector</a:t>
            </a:r>
            <a:r>
              <a:t>:</a:t>
            </a:r>
          </a:p>
          <a:p>
            <a:pPr lvl="1"/>
            <a:r>
              <a:t>TAN for solar</a:t>
            </a:r>
          </a:p>
          <a:p>
            <a:pPr lvl="1"/>
            <a:r>
              <a:t>ICLN for clean technologies</a:t>
            </a:r>
          </a:p>
          <a:p>
            <a:pPr lvl="1"/>
            <a:r>
              <a:t>PBW for wind</a:t>
            </a:r>
          </a:p>
          <a:p>
            <a:pPr marL="0" lvl="0" indent="0">
              <a:buNone/>
            </a:pPr>
            <a:r>
              <a:t>These funds act as indices to effectively summarize the inputs, process, management, decisions, and outputs of various aspects of the renewables sector. Examining and analyzing these series will go a long way to helping the CFO understand the riskiness of these markets.</a:t>
            </a:r>
          </a:p>
          <a:p>
            <a:pPr marL="0" lvl="0" indent="0">
              <a:buNone/>
            </a:pPr>
            <a:r>
              <a:t>Our objective is to review the historical record for volatility and relationships among three repesentative markets. We load historical data on the market value of three ETFs, transform prices into returns, and then further transform the returns into within-month correlations and standard deviations.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lgn="r">
              <a:buNone/>
            </a:pPr>
            <a:r>
              <a:rPr dirty="0"/>
              <a:t>Getting some data</a:t>
            </a:r>
          </a:p>
        </p:txBody>
      </p:sp>
      <p:sp>
        <p:nvSpPr>
          <p:cNvPr id="3" name="Content Placeholder 2"/>
          <p:cNvSpPr>
            <a:spLocks noGrp="1"/>
          </p:cNvSpPr>
          <p:nvPr>
            <p:ph idx="1"/>
          </p:nvPr>
        </p:nvSpPr>
        <p:spPr>
          <a:xfrm>
            <a:off x="135467" y="541865"/>
            <a:ext cx="7476066" cy="5978951"/>
          </a:xfrm>
        </p:spPr>
        <p:txBody>
          <a:bodyPr>
            <a:normAutofit fontScale="32500" lnSpcReduction="20000"/>
          </a:bodyPr>
          <a:lstStyle/>
          <a:p>
            <a:pPr lvl="0" indent="0">
              <a:buNone/>
            </a:pPr>
            <a:br>
              <a:rPr dirty="0"/>
            </a:br>
            <a:r>
              <a:rPr dirty="0">
                <a:solidFill>
                  <a:srgbClr val="06287E"/>
                </a:solidFill>
                <a:latin typeface="Courier"/>
              </a:rPr>
              <a:t>options</a:t>
            </a:r>
            <a:r>
              <a:rPr dirty="0">
                <a:latin typeface="Courier"/>
              </a:rPr>
              <a:t>(</a:t>
            </a:r>
            <a:r>
              <a:rPr dirty="0">
                <a:solidFill>
                  <a:srgbClr val="7D9029"/>
                </a:solidFill>
                <a:latin typeface="Courier"/>
              </a:rPr>
              <a:t>digits =</a:t>
            </a:r>
            <a:r>
              <a:rPr dirty="0">
                <a:latin typeface="Courier"/>
              </a:rPr>
              <a:t> </a:t>
            </a:r>
            <a:r>
              <a:rPr dirty="0">
                <a:solidFill>
                  <a:srgbClr val="40A070"/>
                </a:solidFill>
                <a:latin typeface="Courier"/>
              </a:rPr>
              <a:t>4</a:t>
            </a:r>
            <a:r>
              <a:rPr dirty="0">
                <a:latin typeface="Courier"/>
              </a:rPr>
              <a:t>, </a:t>
            </a:r>
            <a:r>
              <a:rPr dirty="0" err="1">
                <a:solidFill>
                  <a:srgbClr val="7D9029"/>
                </a:solidFill>
                <a:latin typeface="Courier"/>
              </a:rPr>
              <a:t>scipen</a:t>
            </a:r>
            <a:r>
              <a:rPr dirty="0">
                <a:solidFill>
                  <a:srgbClr val="7D9029"/>
                </a:solidFill>
                <a:latin typeface="Courier"/>
              </a:rPr>
              <a:t> =</a:t>
            </a:r>
            <a:r>
              <a:rPr dirty="0">
                <a:latin typeface="Courier"/>
              </a:rPr>
              <a:t> </a:t>
            </a:r>
            <a:r>
              <a:rPr dirty="0">
                <a:solidFill>
                  <a:srgbClr val="40A070"/>
                </a:solidFill>
                <a:latin typeface="Courier"/>
              </a:rPr>
              <a:t>999999</a:t>
            </a:r>
            <a:r>
              <a:rPr dirty="0">
                <a:latin typeface="Courier"/>
              </a:rPr>
              <a:t>)</a:t>
            </a:r>
            <a:br>
              <a:rPr dirty="0"/>
            </a:br>
            <a:r>
              <a:rPr dirty="0">
                <a:solidFill>
                  <a:srgbClr val="06287E"/>
                </a:solidFill>
                <a:latin typeface="Courier"/>
              </a:rPr>
              <a:t>library</a:t>
            </a:r>
            <a:r>
              <a:rPr dirty="0">
                <a:latin typeface="Courier"/>
              </a:rPr>
              <a:t>(ggplot2)</a:t>
            </a:r>
            <a:br>
              <a:rPr dirty="0"/>
            </a:br>
            <a:r>
              <a:rPr dirty="0">
                <a:solidFill>
                  <a:srgbClr val="06287E"/>
                </a:solidFill>
                <a:latin typeface="Courier"/>
              </a:rPr>
              <a:t>library</a:t>
            </a:r>
            <a:r>
              <a:rPr dirty="0">
                <a:latin typeface="Courier"/>
              </a:rPr>
              <a:t>(</a:t>
            </a:r>
            <a:r>
              <a:rPr dirty="0" err="1">
                <a:latin typeface="Courier"/>
              </a:rPr>
              <a:t>GGally</a:t>
            </a:r>
            <a:r>
              <a:rPr dirty="0">
                <a:latin typeface="Courier"/>
              </a:rPr>
              <a:t>)</a:t>
            </a:r>
            <a:br>
              <a:rPr dirty="0"/>
            </a:br>
            <a:r>
              <a:rPr dirty="0">
                <a:solidFill>
                  <a:srgbClr val="06287E"/>
                </a:solidFill>
                <a:latin typeface="Courier"/>
              </a:rPr>
              <a:t>library</a:t>
            </a:r>
            <a:r>
              <a:rPr dirty="0">
                <a:latin typeface="Courier"/>
              </a:rPr>
              <a:t>(</a:t>
            </a:r>
            <a:r>
              <a:rPr dirty="0" err="1">
                <a:latin typeface="Courier"/>
              </a:rPr>
              <a:t>lubridate</a:t>
            </a:r>
            <a:r>
              <a:rPr dirty="0">
                <a:latin typeface="Courier"/>
              </a:rPr>
              <a:t>)</a:t>
            </a:r>
            <a:br>
              <a:rPr dirty="0"/>
            </a:br>
            <a:r>
              <a:rPr dirty="0">
                <a:solidFill>
                  <a:srgbClr val="06287E"/>
                </a:solidFill>
                <a:latin typeface="Courier"/>
              </a:rPr>
              <a:t>library</a:t>
            </a:r>
            <a:r>
              <a:rPr dirty="0">
                <a:latin typeface="Courier"/>
              </a:rPr>
              <a:t>(</a:t>
            </a:r>
            <a:r>
              <a:rPr dirty="0" err="1">
                <a:latin typeface="Courier"/>
              </a:rPr>
              <a:t>dplyr</a:t>
            </a:r>
            <a:r>
              <a:rPr dirty="0">
                <a:latin typeface="Courier"/>
              </a:rPr>
              <a:t>)</a:t>
            </a:r>
            <a:br>
              <a:rPr dirty="0"/>
            </a:br>
            <a:r>
              <a:rPr dirty="0">
                <a:solidFill>
                  <a:srgbClr val="06287E"/>
                </a:solidFill>
                <a:latin typeface="Courier"/>
              </a:rPr>
              <a:t>library</a:t>
            </a:r>
            <a:r>
              <a:rPr dirty="0">
                <a:latin typeface="Courier"/>
              </a:rPr>
              <a:t>(</a:t>
            </a:r>
            <a:r>
              <a:rPr dirty="0" err="1">
                <a:latin typeface="Courier"/>
              </a:rPr>
              <a:t>tidyverse</a:t>
            </a:r>
            <a:r>
              <a:rPr dirty="0">
                <a:latin typeface="Courier"/>
              </a:rPr>
              <a:t>)</a:t>
            </a:r>
            <a:br>
              <a:rPr dirty="0"/>
            </a:br>
            <a:r>
              <a:rPr dirty="0">
                <a:solidFill>
                  <a:srgbClr val="06287E"/>
                </a:solidFill>
                <a:latin typeface="Courier"/>
              </a:rPr>
              <a:t>library</a:t>
            </a:r>
            <a:r>
              <a:rPr dirty="0">
                <a:latin typeface="Courier"/>
              </a:rPr>
              <a:t>(</a:t>
            </a:r>
            <a:r>
              <a:rPr dirty="0" err="1">
                <a:latin typeface="Courier"/>
              </a:rPr>
              <a:t>quantreg</a:t>
            </a:r>
            <a:r>
              <a:rPr dirty="0">
                <a:latin typeface="Courier"/>
              </a:rPr>
              <a:t>)</a:t>
            </a:r>
            <a:br>
              <a:rPr dirty="0"/>
            </a:br>
            <a:r>
              <a:rPr dirty="0">
                <a:solidFill>
                  <a:srgbClr val="06287E"/>
                </a:solidFill>
                <a:latin typeface="Courier"/>
              </a:rPr>
              <a:t>library</a:t>
            </a:r>
            <a:r>
              <a:rPr dirty="0">
                <a:latin typeface="Courier"/>
              </a:rPr>
              <a:t>(forecast)</a:t>
            </a:r>
            <a:br>
              <a:rPr dirty="0"/>
            </a:br>
            <a:r>
              <a:rPr dirty="0">
                <a:solidFill>
                  <a:srgbClr val="06287E"/>
                </a:solidFill>
                <a:latin typeface="Courier"/>
              </a:rPr>
              <a:t>library</a:t>
            </a:r>
            <a:r>
              <a:rPr dirty="0">
                <a:latin typeface="Courier"/>
              </a:rPr>
              <a:t>(</a:t>
            </a:r>
            <a:r>
              <a:rPr dirty="0" err="1">
                <a:latin typeface="Courier"/>
              </a:rPr>
              <a:t>tidyquant</a:t>
            </a:r>
            <a:r>
              <a:rPr dirty="0">
                <a:latin typeface="Courier"/>
              </a:rPr>
              <a:t>)</a:t>
            </a:r>
            <a:br>
              <a:rPr dirty="0"/>
            </a:br>
            <a:r>
              <a:rPr dirty="0">
                <a:solidFill>
                  <a:srgbClr val="06287E"/>
                </a:solidFill>
                <a:latin typeface="Courier"/>
              </a:rPr>
              <a:t>library</a:t>
            </a:r>
            <a:r>
              <a:rPr dirty="0">
                <a:latin typeface="Courier"/>
              </a:rPr>
              <a:t>(</a:t>
            </a:r>
            <a:r>
              <a:rPr dirty="0" err="1">
                <a:latin typeface="Courier"/>
              </a:rPr>
              <a:t>timetk</a:t>
            </a:r>
            <a:r>
              <a:rPr dirty="0">
                <a:latin typeface="Courier"/>
              </a:rPr>
              <a:t>)</a:t>
            </a:r>
            <a:br>
              <a:rPr dirty="0"/>
            </a:br>
            <a:r>
              <a:rPr dirty="0">
                <a:solidFill>
                  <a:srgbClr val="06287E"/>
                </a:solidFill>
                <a:latin typeface="Courier"/>
              </a:rPr>
              <a:t>library</a:t>
            </a:r>
            <a:r>
              <a:rPr dirty="0">
                <a:latin typeface="Courier"/>
              </a:rPr>
              <a:t>(</a:t>
            </a:r>
            <a:r>
              <a:rPr dirty="0" err="1">
                <a:latin typeface="Courier"/>
              </a:rPr>
              <a:t>quantmod</a:t>
            </a:r>
            <a:r>
              <a:rPr dirty="0">
                <a:latin typeface="Courier"/>
              </a:rPr>
              <a:t>)</a:t>
            </a:r>
            <a:br>
              <a:rPr dirty="0"/>
            </a:br>
            <a:r>
              <a:rPr dirty="0">
                <a:solidFill>
                  <a:srgbClr val="06287E"/>
                </a:solidFill>
                <a:latin typeface="Courier"/>
              </a:rPr>
              <a:t>library</a:t>
            </a:r>
            <a:r>
              <a:rPr dirty="0">
                <a:latin typeface="Courier"/>
              </a:rPr>
              <a:t>(</a:t>
            </a:r>
            <a:r>
              <a:rPr dirty="0" err="1">
                <a:latin typeface="Courier"/>
              </a:rPr>
              <a:t>matrixStats</a:t>
            </a:r>
            <a:r>
              <a:rPr dirty="0">
                <a:latin typeface="Courier"/>
              </a:rPr>
              <a:t>)</a:t>
            </a:r>
            <a:br>
              <a:rPr dirty="0"/>
            </a:br>
            <a:r>
              <a:rPr i="1" dirty="0">
                <a:solidFill>
                  <a:srgbClr val="60A0B0"/>
                </a:solidFill>
                <a:latin typeface="Courier"/>
              </a:rPr>
              <a:t>#</a:t>
            </a:r>
            <a:br>
              <a:rPr dirty="0"/>
            </a:br>
            <a:r>
              <a:rPr dirty="0">
                <a:latin typeface="Courier"/>
              </a:rPr>
              <a:t>symbols </a:t>
            </a:r>
            <a:r>
              <a:rPr dirty="0">
                <a:solidFill>
                  <a:srgbClr val="007020"/>
                </a:solidFill>
                <a:latin typeface="Courier"/>
              </a:rPr>
              <a:t>&lt;-</a:t>
            </a:r>
            <a:r>
              <a:rPr dirty="0">
                <a:latin typeface="Courier"/>
              </a:rPr>
              <a:t> </a:t>
            </a:r>
            <a:r>
              <a:rPr dirty="0">
                <a:solidFill>
                  <a:srgbClr val="06287E"/>
                </a:solidFill>
                <a:latin typeface="Courier"/>
              </a:rPr>
              <a:t>c</a:t>
            </a:r>
            <a:r>
              <a:rPr dirty="0">
                <a:latin typeface="Courier"/>
              </a:rPr>
              <a:t>(</a:t>
            </a:r>
            <a:r>
              <a:rPr dirty="0">
                <a:solidFill>
                  <a:srgbClr val="4070A0"/>
                </a:solidFill>
                <a:latin typeface="Courier"/>
              </a:rPr>
              <a:t>"TAN"</a:t>
            </a:r>
            <a:r>
              <a:rPr dirty="0">
                <a:latin typeface="Courier"/>
              </a:rPr>
              <a:t>, </a:t>
            </a:r>
            <a:r>
              <a:rPr dirty="0">
                <a:solidFill>
                  <a:srgbClr val="4070A0"/>
                </a:solidFill>
                <a:latin typeface="Courier"/>
              </a:rPr>
              <a:t>"ICLN"</a:t>
            </a:r>
            <a:r>
              <a:rPr dirty="0">
                <a:latin typeface="Courier"/>
              </a:rPr>
              <a:t>, </a:t>
            </a:r>
            <a:r>
              <a:rPr dirty="0">
                <a:solidFill>
                  <a:srgbClr val="4070A0"/>
                </a:solidFill>
                <a:latin typeface="Courier"/>
              </a:rPr>
              <a:t>"PBW"</a:t>
            </a:r>
            <a:r>
              <a:rPr dirty="0">
                <a:latin typeface="Courier"/>
              </a:rPr>
              <a:t>) </a:t>
            </a:r>
            <a:r>
              <a:rPr i="1" dirty="0">
                <a:solidFill>
                  <a:srgbClr val="60A0B0"/>
                </a:solidFill>
                <a:latin typeface="Courier"/>
              </a:rPr>
              <a:t>#c("ENE", "REP", "")</a:t>
            </a:r>
            <a:br>
              <a:rPr dirty="0"/>
            </a:br>
            <a:r>
              <a:rPr dirty="0" err="1">
                <a:latin typeface="Courier"/>
              </a:rPr>
              <a:t>price_tbl</a:t>
            </a:r>
            <a:r>
              <a:rPr dirty="0">
                <a:latin typeface="Courier"/>
              </a:rPr>
              <a:t> </a:t>
            </a:r>
            <a:r>
              <a:rPr dirty="0">
                <a:solidFill>
                  <a:srgbClr val="007020"/>
                </a:solidFill>
                <a:latin typeface="Courier"/>
              </a:rPr>
              <a:t>&lt;-</a:t>
            </a:r>
            <a:r>
              <a:rPr dirty="0">
                <a:latin typeface="Courier"/>
              </a:rPr>
              <a:t> </a:t>
            </a:r>
            <a:r>
              <a:rPr dirty="0" err="1">
                <a:solidFill>
                  <a:srgbClr val="06287E"/>
                </a:solidFill>
                <a:latin typeface="Courier"/>
              </a:rPr>
              <a:t>tq_get</a:t>
            </a:r>
            <a:r>
              <a:rPr dirty="0">
                <a:latin typeface="Courier"/>
              </a:rPr>
              <a:t>(symbols) </a:t>
            </a:r>
            <a:r>
              <a:rPr dirty="0">
                <a:solidFill>
                  <a:srgbClr val="4070A0"/>
                </a:solidFill>
                <a:latin typeface="Courier"/>
              </a:rPr>
              <a:t>%&gt;%</a:t>
            </a:r>
            <a:r>
              <a:rPr dirty="0">
                <a:latin typeface="Courier"/>
              </a:rPr>
              <a:t> </a:t>
            </a:r>
            <a:br>
              <a:rPr dirty="0"/>
            </a:br>
            <a:r>
              <a:rPr dirty="0">
                <a:latin typeface="Courier"/>
              </a:rPr>
              <a:t>  </a:t>
            </a:r>
            <a:r>
              <a:rPr dirty="0">
                <a:solidFill>
                  <a:srgbClr val="06287E"/>
                </a:solidFill>
                <a:latin typeface="Courier"/>
              </a:rPr>
              <a:t>select</a:t>
            </a:r>
            <a:r>
              <a:rPr dirty="0">
                <a:latin typeface="Courier"/>
              </a:rPr>
              <a:t>(date, symbol, </a:t>
            </a:r>
            <a:r>
              <a:rPr dirty="0">
                <a:solidFill>
                  <a:srgbClr val="7D9029"/>
                </a:solidFill>
                <a:latin typeface="Courier"/>
              </a:rPr>
              <a:t>price =</a:t>
            </a:r>
            <a:r>
              <a:rPr dirty="0">
                <a:latin typeface="Courier"/>
              </a:rPr>
              <a:t> adjusted)</a:t>
            </a:r>
            <a:br>
              <a:rPr dirty="0"/>
            </a:br>
            <a:r>
              <a:rPr i="1" dirty="0">
                <a:solidFill>
                  <a:srgbClr val="60A0B0"/>
                </a:solidFill>
                <a:latin typeface="Courier"/>
              </a:rPr>
              <a:t># long format ("TIDY") price </a:t>
            </a:r>
            <a:r>
              <a:rPr i="1" dirty="0" err="1">
                <a:solidFill>
                  <a:srgbClr val="60A0B0"/>
                </a:solidFill>
                <a:latin typeface="Courier"/>
              </a:rPr>
              <a:t>tibble</a:t>
            </a:r>
            <a:r>
              <a:rPr i="1" dirty="0">
                <a:solidFill>
                  <a:srgbClr val="60A0B0"/>
                </a:solidFill>
                <a:latin typeface="Courier"/>
              </a:rPr>
              <a:t> for possible other work</a:t>
            </a:r>
            <a:br>
              <a:rPr dirty="0"/>
            </a:br>
            <a:r>
              <a:rPr dirty="0" err="1">
                <a:latin typeface="Courier"/>
              </a:rPr>
              <a:t>return_tbl</a:t>
            </a:r>
            <a:r>
              <a:rPr dirty="0">
                <a:latin typeface="Courier"/>
              </a:rPr>
              <a:t> </a:t>
            </a:r>
            <a:r>
              <a:rPr dirty="0">
                <a:solidFill>
                  <a:srgbClr val="007020"/>
                </a:solidFill>
                <a:latin typeface="Courier"/>
              </a:rPr>
              <a:t>&lt;-</a:t>
            </a:r>
            <a:r>
              <a:rPr dirty="0">
                <a:latin typeface="Courier"/>
              </a:rPr>
              <a:t> </a:t>
            </a:r>
            <a:r>
              <a:rPr dirty="0" err="1">
                <a:latin typeface="Courier"/>
              </a:rPr>
              <a:t>price_tbl</a:t>
            </a:r>
            <a:r>
              <a:rPr dirty="0">
                <a:latin typeface="Courier"/>
              </a:rPr>
              <a:t> </a:t>
            </a:r>
            <a:r>
              <a:rPr dirty="0">
                <a:solidFill>
                  <a:srgbClr val="4070A0"/>
                </a:solidFill>
                <a:latin typeface="Courier"/>
              </a:rPr>
              <a:t>%&gt;%</a:t>
            </a:r>
            <a:r>
              <a:rPr dirty="0">
                <a:latin typeface="Courier"/>
              </a:rPr>
              <a:t> </a:t>
            </a:r>
            <a:br>
              <a:rPr dirty="0"/>
            </a:br>
            <a:r>
              <a:rPr dirty="0">
                <a:latin typeface="Courier"/>
              </a:rPr>
              <a:t>  </a:t>
            </a:r>
            <a:r>
              <a:rPr dirty="0" err="1">
                <a:solidFill>
                  <a:srgbClr val="06287E"/>
                </a:solidFill>
                <a:latin typeface="Courier"/>
              </a:rPr>
              <a:t>group_by</a:t>
            </a:r>
            <a:r>
              <a:rPr dirty="0">
                <a:latin typeface="Courier"/>
              </a:rPr>
              <a:t>(symbol) </a:t>
            </a:r>
            <a:r>
              <a:rPr dirty="0">
                <a:solidFill>
                  <a:srgbClr val="4070A0"/>
                </a:solidFill>
                <a:latin typeface="Courier"/>
              </a:rPr>
              <a:t>%&gt;%</a:t>
            </a:r>
            <a:r>
              <a:rPr dirty="0">
                <a:latin typeface="Courier"/>
              </a:rPr>
              <a:t> </a:t>
            </a:r>
            <a:br>
              <a:rPr dirty="0"/>
            </a:br>
            <a:r>
              <a:rPr dirty="0">
                <a:latin typeface="Courier"/>
              </a:rPr>
              <a:t>  </a:t>
            </a:r>
            <a:r>
              <a:rPr dirty="0" err="1">
                <a:solidFill>
                  <a:srgbClr val="06287E"/>
                </a:solidFill>
                <a:latin typeface="Courier"/>
              </a:rPr>
              <a:t>tq_transmute</a:t>
            </a:r>
            <a:r>
              <a:rPr dirty="0">
                <a:latin typeface="Courier"/>
              </a:rPr>
              <a:t>(</a:t>
            </a:r>
            <a:r>
              <a:rPr dirty="0" err="1">
                <a:solidFill>
                  <a:srgbClr val="7D9029"/>
                </a:solidFill>
                <a:latin typeface="Courier"/>
              </a:rPr>
              <a:t>mutate_fun</a:t>
            </a:r>
            <a:r>
              <a:rPr dirty="0">
                <a:solidFill>
                  <a:srgbClr val="7D9029"/>
                </a:solidFill>
                <a:latin typeface="Courier"/>
              </a:rPr>
              <a:t> =</a:t>
            </a:r>
            <a:r>
              <a:rPr dirty="0">
                <a:latin typeface="Courier"/>
              </a:rPr>
              <a:t> </a:t>
            </a:r>
            <a:r>
              <a:rPr dirty="0" err="1">
                <a:latin typeface="Courier"/>
              </a:rPr>
              <a:t>periodReturn</a:t>
            </a:r>
            <a:r>
              <a:rPr dirty="0">
                <a:latin typeface="Courier"/>
              </a:rPr>
              <a:t>, </a:t>
            </a:r>
            <a:r>
              <a:rPr dirty="0">
                <a:solidFill>
                  <a:srgbClr val="7D9029"/>
                </a:solidFill>
                <a:latin typeface="Courier"/>
              </a:rPr>
              <a:t>period =</a:t>
            </a:r>
            <a:r>
              <a:rPr dirty="0">
                <a:latin typeface="Courier"/>
              </a:rPr>
              <a:t> </a:t>
            </a:r>
            <a:r>
              <a:rPr dirty="0">
                <a:solidFill>
                  <a:srgbClr val="4070A0"/>
                </a:solidFill>
                <a:latin typeface="Courier"/>
              </a:rPr>
              <a:t>"daily"</a:t>
            </a:r>
            <a:r>
              <a:rPr dirty="0">
                <a:latin typeface="Courier"/>
              </a:rPr>
              <a:t>, </a:t>
            </a:r>
            <a:r>
              <a:rPr dirty="0">
                <a:solidFill>
                  <a:srgbClr val="7D9029"/>
                </a:solidFill>
                <a:latin typeface="Courier"/>
              </a:rPr>
              <a:t>type =</a:t>
            </a:r>
            <a:r>
              <a:rPr dirty="0">
                <a:latin typeface="Courier"/>
              </a:rPr>
              <a:t> </a:t>
            </a:r>
            <a:r>
              <a:rPr dirty="0">
                <a:solidFill>
                  <a:srgbClr val="4070A0"/>
                </a:solidFill>
                <a:latin typeface="Courier"/>
              </a:rPr>
              <a:t>"log"</a:t>
            </a:r>
            <a:r>
              <a:rPr dirty="0">
                <a:latin typeface="Courier"/>
              </a:rPr>
              <a:t>, </a:t>
            </a:r>
            <a:r>
              <a:rPr dirty="0" err="1">
                <a:solidFill>
                  <a:srgbClr val="7D9029"/>
                </a:solidFill>
                <a:latin typeface="Courier"/>
              </a:rPr>
              <a:t>col_rename</a:t>
            </a:r>
            <a:r>
              <a:rPr dirty="0">
                <a:solidFill>
                  <a:srgbClr val="7D9029"/>
                </a:solidFill>
                <a:latin typeface="Courier"/>
              </a:rPr>
              <a:t> =</a:t>
            </a:r>
            <a:r>
              <a:rPr dirty="0">
                <a:latin typeface="Courier"/>
              </a:rPr>
              <a:t> </a:t>
            </a:r>
            <a:r>
              <a:rPr dirty="0">
                <a:solidFill>
                  <a:srgbClr val="4070A0"/>
                </a:solidFill>
                <a:latin typeface="Courier"/>
              </a:rPr>
              <a:t>"</a:t>
            </a:r>
            <a:r>
              <a:rPr dirty="0" err="1">
                <a:solidFill>
                  <a:srgbClr val="4070A0"/>
                </a:solidFill>
                <a:latin typeface="Courier"/>
              </a:rPr>
              <a:t>daily_return</a:t>
            </a:r>
            <a:r>
              <a:rPr dirty="0">
                <a:solidFill>
                  <a:srgbClr val="4070A0"/>
                </a:solidFill>
                <a:latin typeface="Courier"/>
              </a:rPr>
              <a:t>"</a:t>
            </a:r>
            <a:r>
              <a:rPr dirty="0">
                <a:latin typeface="Courier"/>
              </a:rPr>
              <a:t>) </a:t>
            </a:r>
            <a:r>
              <a:rPr dirty="0">
                <a:solidFill>
                  <a:srgbClr val="4070A0"/>
                </a:solidFill>
                <a:latin typeface="Courier"/>
              </a:rPr>
              <a:t>%&gt;%</a:t>
            </a:r>
            <a:br>
              <a:rPr dirty="0"/>
            </a:br>
            <a:r>
              <a:rPr dirty="0">
                <a:latin typeface="Courier"/>
              </a:rPr>
              <a:t>  </a:t>
            </a:r>
            <a:r>
              <a:rPr dirty="0">
                <a:solidFill>
                  <a:srgbClr val="06287E"/>
                </a:solidFill>
                <a:latin typeface="Courier"/>
              </a:rPr>
              <a:t>mutate</a:t>
            </a:r>
            <a:r>
              <a:rPr dirty="0">
                <a:latin typeface="Courier"/>
              </a:rPr>
              <a:t>(</a:t>
            </a:r>
            <a:r>
              <a:rPr dirty="0" err="1">
                <a:solidFill>
                  <a:srgbClr val="7D9029"/>
                </a:solidFill>
                <a:latin typeface="Courier"/>
              </a:rPr>
              <a:t>abs_return</a:t>
            </a:r>
            <a:r>
              <a:rPr dirty="0">
                <a:solidFill>
                  <a:srgbClr val="7D9029"/>
                </a:solidFill>
                <a:latin typeface="Courier"/>
              </a:rPr>
              <a:t> =</a:t>
            </a:r>
            <a:r>
              <a:rPr dirty="0">
                <a:latin typeface="Courier"/>
              </a:rPr>
              <a:t> </a:t>
            </a:r>
            <a:r>
              <a:rPr dirty="0">
                <a:solidFill>
                  <a:srgbClr val="06287E"/>
                </a:solidFill>
                <a:latin typeface="Courier"/>
              </a:rPr>
              <a:t>abs</a:t>
            </a:r>
            <a:r>
              <a:rPr dirty="0">
                <a:latin typeface="Courier"/>
              </a:rPr>
              <a:t>(</a:t>
            </a:r>
            <a:r>
              <a:rPr dirty="0" err="1">
                <a:latin typeface="Courier"/>
              </a:rPr>
              <a:t>daily_return</a:t>
            </a:r>
            <a:r>
              <a:rPr dirty="0">
                <a:latin typeface="Courier"/>
              </a:rPr>
              <a:t>))</a:t>
            </a:r>
            <a:br>
              <a:rPr dirty="0"/>
            </a:br>
            <a:r>
              <a:rPr i="1" dirty="0">
                <a:solidFill>
                  <a:srgbClr val="60A0B0"/>
                </a:solidFill>
                <a:latin typeface="Courier"/>
              </a:rPr>
              <a:t>#str(return_tbl)</a:t>
            </a:r>
            <a:br>
              <a:rPr dirty="0"/>
            </a:br>
            <a:r>
              <a:rPr dirty="0">
                <a:latin typeface="Courier"/>
              </a:rPr>
              <a:t>r_2 </a:t>
            </a:r>
            <a:r>
              <a:rPr dirty="0">
                <a:solidFill>
                  <a:srgbClr val="007020"/>
                </a:solidFill>
                <a:latin typeface="Courier"/>
              </a:rPr>
              <a:t>&lt;-</a:t>
            </a:r>
            <a:r>
              <a:rPr dirty="0">
                <a:latin typeface="Courier"/>
              </a:rPr>
              <a:t> </a:t>
            </a:r>
            <a:r>
              <a:rPr dirty="0" err="1">
                <a:latin typeface="Courier"/>
              </a:rPr>
              <a:t>return_tbl</a:t>
            </a:r>
            <a:r>
              <a:rPr dirty="0">
                <a:latin typeface="Courier"/>
              </a:rPr>
              <a:t> </a:t>
            </a:r>
            <a:r>
              <a:rPr dirty="0">
                <a:solidFill>
                  <a:srgbClr val="4070A0"/>
                </a:solidFill>
                <a:latin typeface="Courier"/>
              </a:rPr>
              <a:t>%&gt;%</a:t>
            </a:r>
            <a:r>
              <a:rPr dirty="0">
                <a:latin typeface="Courier"/>
              </a:rPr>
              <a:t> </a:t>
            </a:r>
            <a:br>
              <a:rPr dirty="0"/>
            </a:br>
            <a:r>
              <a:rPr dirty="0">
                <a:latin typeface="Courier"/>
              </a:rPr>
              <a:t>  </a:t>
            </a:r>
            <a:r>
              <a:rPr dirty="0">
                <a:solidFill>
                  <a:srgbClr val="06287E"/>
                </a:solidFill>
                <a:latin typeface="Courier"/>
              </a:rPr>
              <a:t>select</a:t>
            </a:r>
            <a:r>
              <a:rPr dirty="0">
                <a:latin typeface="Courier"/>
              </a:rPr>
              <a:t>(symbol, date, </a:t>
            </a:r>
            <a:r>
              <a:rPr dirty="0" err="1">
                <a:latin typeface="Courier"/>
              </a:rPr>
              <a:t>daily_return</a:t>
            </a:r>
            <a:r>
              <a:rPr dirty="0">
                <a:latin typeface="Courier"/>
              </a:rPr>
              <a:t>) </a:t>
            </a:r>
            <a:r>
              <a:rPr dirty="0">
                <a:solidFill>
                  <a:srgbClr val="4070A0"/>
                </a:solidFill>
                <a:latin typeface="Courier"/>
              </a:rPr>
              <a:t>%&gt;%</a:t>
            </a:r>
            <a:r>
              <a:rPr dirty="0">
                <a:latin typeface="Courier"/>
              </a:rPr>
              <a:t> </a:t>
            </a:r>
            <a:r>
              <a:rPr dirty="0">
                <a:solidFill>
                  <a:srgbClr val="06287E"/>
                </a:solidFill>
                <a:latin typeface="Courier"/>
              </a:rPr>
              <a:t>spread</a:t>
            </a:r>
            <a:r>
              <a:rPr dirty="0">
                <a:latin typeface="Courier"/>
              </a:rPr>
              <a:t>(symbol, </a:t>
            </a:r>
            <a:r>
              <a:rPr dirty="0" err="1">
                <a:latin typeface="Courier"/>
              </a:rPr>
              <a:t>daily_return</a:t>
            </a:r>
            <a:r>
              <a:rPr dirty="0">
                <a:latin typeface="Courier"/>
              </a:rPr>
              <a:t>)</a:t>
            </a:r>
            <a:br>
              <a:rPr dirty="0"/>
            </a:br>
            <a:r>
              <a:rPr dirty="0">
                <a:latin typeface="Courier"/>
              </a:rPr>
              <a:t>r_2 </a:t>
            </a:r>
            <a:r>
              <a:rPr dirty="0">
                <a:solidFill>
                  <a:srgbClr val="007020"/>
                </a:solidFill>
                <a:latin typeface="Courier"/>
              </a:rPr>
              <a:t>&lt;-</a:t>
            </a:r>
            <a:r>
              <a:rPr dirty="0">
                <a:latin typeface="Courier"/>
              </a:rPr>
              <a:t> </a:t>
            </a:r>
            <a:r>
              <a:rPr dirty="0" err="1">
                <a:solidFill>
                  <a:srgbClr val="06287E"/>
                </a:solidFill>
                <a:latin typeface="Courier"/>
              </a:rPr>
              <a:t>xts</a:t>
            </a:r>
            <a:r>
              <a:rPr dirty="0">
                <a:latin typeface="Courier"/>
              </a:rPr>
              <a:t>(r_2, r_2</a:t>
            </a:r>
            <a:r>
              <a:rPr dirty="0">
                <a:solidFill>
                  <a:srgbClr val="4070A0"/>
                </a:solidFill>
                <a:latin typeface="Courier"/>
              </a:rPr>
              <a:t>$</a:t>
            </a:r>
            <a:r>
              <a:rPr dirty="0">
                <a:latin typeface="Courier"/>
              </a:rPr>
              <a:t>date)[</a:t>
            </a:r>
            <a:r>
              <a:rPr dirty="0">
                <a:solidFill>
                  <a:srgbClr val="4070A0"/>
                </a:solidFill>
                <a:latin typeface="Courier"/>
              </a:rPr>
              <a:t>-</a:t>
            </a:r>
            <a:r>
              <a:rPr dirty="0">
                <a:solidFill>
                  <a:srgbClr val="40A070"/>
                </a:solidFill>
                <a:latin typeface="Courier"/>
              </a:rPr>
              <a:t>1</a:t>
            </a:r>
            <a:r>
              <a:rPr dirty="0">
                <a:latin typeface="Courier"/>
              </a:rPr>
              <a:t>, ]</a:t>
            </a:r>
            <a:br>
              <a:rPr dirty="0"/>
            </a:br>
            <a:r>
              <a:rPr dirty="0" err="1">
                <a:solidFill>
                  <a:srgbClr val="06287E"/>
                </a:solidFill>
                <a:latin typeface="Courier"/>
              </a:rPr>
              <a:t>storage.mode</a:t>
            </a:r>
            <a:r>
              <a:rPr dirty="0">
                <a:latin typeface="Courier"/>
              </a:rPr>
              <a:t>(r_2) </a:t>
            </a:r>
            <a:r>
              <a:rPr dirty="0">
                <a:solidFill>
                  <a:srgbClr val="007020"/>
                </a:solidFill>
                <a:latin typeface="Courier"/>
              </a:rPr>
              <a:t>&lt;-</a:t>
            </a:r>
            <a:r>
              <a:rPr dirty="0">
                <a:latin typeface="Courier"/>
              </a:rPr>
              <a:t> </a:t>
            </a:r>
            <a:r>
              <a:rPr dirty="0">
                <a:solidFill>
                  <a:srgbClr val="4070A0"/>
                </a:solidFill>
                <a:latin typeface="Courier"/>
              </a:rPr>
              <a:t>"numeric"</a:t>
            </a:r>
            <a:br>
              <a:rPr dirty="0"/>
            </a:br>
            <a:r>
              <a:rPr dirty="0">
                <a:latin typeface="Courier"/>
              </a:rPr>
              <a:t>r_2 </a:t>
            </a:r>
            <a:r>
              <a:rPr dirty="0">
                <a:solidFill>
                  <a:srgbClr val="007020"/>
                </a:solidFill>
                <a:latin typeface="Courier"/>
              </a:rPr>
              <a:t>&lt;-</a:t>
            </a:r>
            <a:r>
              <a:rPr dirty="0">
                <a:latin typeface="Courier"/>
              </a:rPr>
              <a:t> r_2[, </a:t>
            </a:r>
            <a:r>
              <a:rPr dirty="0">
                <a:solidFill>
                  <a:srgbClr val="4070A0"/>
                </a:solidFill>
                <a:latin typeface="Courier"/>
              </a:rPr>
              <a:t>-</a:t>
            </a:r>
            <a:r>
              <a:rPr dirty="0">
                <a:solidFill>
                  <a:srgbClr val="40A070"/>
                </a:solidFill>
                <a:latin typeface="Courier"/>
              </a:rPr>
              <a:t>1</a:t>
            </a:r>
            <a:r>
              <a:rPr dirty="0">
                <a:latin typeface="Courier"/>
              </a:rPr>
              <a:t>]</a:t>
            </a:r>
            <a:br>
              <a:rPr dirty="0"/>
            </a:br>
            <a:r>
              <a:rPr dirty="0" err="1">
                <a:latin typeface="Courier"/>
              </a:rPr>
              <a:t>r_corr</a:t>
            </a:r>
            <a:r>
              <a:rPr dirty="0">
                <a:latin typeface="Courier"/>
              </a:rPr>
              <a:t> </a:t>
            </a:r>
            <a:r>
              <a:rPr dirty="0">
                <a:solidFill>
                  <a:srgbClr val="007020"/>
                </a:solidFill>
                <a:latin typeface="Courier"/>
              </a:rPr>
              <a:t>&lt;-</a:t>
            </a:r>
            <a:r>
              <a:rPr dirty="0">
                <a:latin typeface="Courier"/>
              </a:rPr>
              <a:t> </a:t>
            </a:r>
            <a:r>
              <a:rPr dirty="0" err="1">
                <a:solidFill>
                  <a:srgbClr val="06287E"/>
                </a:solidFill>
                <a:latin typeface="Courier"/>
              </a:rPr>
              <a:t>apply.monthly</a:t>
            </a:r>
            <a:r>
              <a:rPr dirty="0">
                <a:latin typeface="Courier"/>
              </a:rPr>
              <a:t>(r_2, </a:t>
            </a:r>
            <a:r>
              <a:rPr dirty="0">
                <a:solidFill>
                  <a:srgbClr val="7D9029"/>
                </a:solidFill>
                <a:latin typeface="Courier"/>
              </a:rPr>
              <a:t>FUN =</a:t>
            </a:r>
            <a:r>
              <a:rPr dirty="0">
                <a:latin typeface="Courier"/>
              </a:rPr>
              <a:t> </a:t>
            </a:r>
            <a:r>
              <a:rPr dirty="0" err="1">
                <a:latin typeface="Courier"/>
              </a:rPr>
              <a:t>cor</a:t>
            </a:r>
            <a:r>
              <a:rPr dirty="0">
                <a:latin typeface="Courier"/>
              </a:rPr>
              <a:t>)[,</a:t>
            </a:r>
            <a:r>
              <a:rPr dirty="0">
                <a:solidFill>
                  <a:srgbClr val="06287E"/>
                </a:solidFill>
                <a:latin typeface="Courier"/>
              </a:rPr>
              <a:t>c</a:t>
            </a:r>
            <a:r>
              <a:rPr dirty="0">
                <a:latin typeface="Courier"/>
              </a:rPr>
              <a:t>(</a:t>
            </a:r>
            <a:r>
              <a:rPr dirty="0">
                <a:solidFill>
                  <a:srgbClr val="40A070"/>
                </a:solidFill>
                <a:latin typeface="Courier"/>
              </a:rPr>
              <a:t>2</a:t>
            </a:r>
            <a:r>
              <a:rPr dirty="0">
                <a:latin typeface="Courier"/>
              </a:rPr>
              <a:t>, </a:t>
            </a:r>
            <a:r>
              <a:rPr dirty="0">
                <a:solidFill>
                  <a:srgbClr val="40A070"/>
                </a:solidFill>
                <a:latin typeface="Courier"/>
              </a:rPr>
              <a:t>3</a:t>
            </a:r>
            <a:r>
              <a:rPr dirty="0">
                <a:latin typeface="Courier"/>
              </a:rPr>
              <a:t>, </a:t>
            </a:r>
            <a:r>
              <a:rPr dirty="0">
                <a:solidFill>
                  <a:srgbClr val="40A070"/>
                </a:solidFill>
                <a:latin typeface="Courier"/>
              </a:rPr>
              <a:t>6</a:t>
            </a:r>
            <a:r>
              <a:rPr dirty="0">
                <a:latin typeface="Courier"/>
              </a:rPr>
              <a:t>)]</a:t>
            </a:r>
            <a:br>
              <a:rPr dirty="0"/>
            </a:br>
            <a:r>
              <a:rPr dirty="0" err="1">
                <a:solidFill>
                  <a:srgbClr val="06287E"/>
                </a:solidFill>
                <a:latin typeface="Courier"/>
              </a:rPr>
              <a:t>colnames</a:t>
            </a:r>
            <a:r>
              <a:rPr dirty="0">
                <a:latin typeface="Courier"/>
              </a:rPr>
              <a:t>(</a:t>
            </a:r>
            <a:r>
              <a:rPr dirty="0" err="1">
                <a:latin typeface="Courier"/>
              </a:rPr>
              <a:t>r_corr</a:t>
            </a:r>
            <a:r>
              <a:rPr dirty="0">
                <a:latin typeface="Courier"/>
              </a:rPr>
              <a:t>) </a:t>
            </a:r>
            <a:r>
              <a:rPr dirty="0">
                <a:solidFill>
                  <a:srgbClr val="007020"/>
                </a:solidFill>
                <a:latin typeface="Courier"/>
              </a:rPr>
              <a:t>&lt;-</a:t>
            </a:r>
            <a:r>
              <a:rPr dirty="0">
                <a:latin typeface="Courier"/>
              </a:rPr>
              <a:t> </a:t>
            </a:r>
            <a:r>
              <a:rPr dirty="0">
                <a:solidFill>
                  <a:srgbClr val="06287E"/>
                </a:solidFill>
                <a:latin typeface="Courier"/>
              </a:rPr>
              <a:t>c</a:t>
            </a:r>
            <a:r>
              <a:rPr dirty="0">
                <a:latin typeface="Courier"/>
              </a:rPr>
              <a:t>(</a:t>
            </a:r>
            <a:r>
              <a:rPr dirty="0">
                <a:solidFill>
                  <a:srgbClr val="4070A0"/>
                </a:solidFill>
                <a:latin typeface="Courier"/>
              </a:rPr>
              <a:t>"TAN_ICLN"</a:t>
            </a:r>
            <a:r>
              <a:rPr dirty="0">
                <a:latin typeface="Courier"/>
              </a:rPr>
              <a:t>, </a:t>
            </a:r>
            <a:r>
              <a:rPr dirty="0">
                <a:solidFill>
                  <a:srgbClr val="4070A0"/>
                </a:solidFill>
                <a:latin typeface="Courier"/>
              </a:rPr>
              <a:t>"TAN_PBW"</a:t>
            </a:r>
            <a:r>
              <a:rPr dirty="0">
                <a:latin typeface="Courier"/>
              </a:rPr>
              <a:t>, </a:t>
            </a:r>
            <a:r>
              <a:rPr dirty="0">
                <a:solidFill>
                  <a:srgbClr val="4070A0"/>
                </a:solidFill>
                <a:latin typeface="Courier"/>
              </a:rPr>
              <a:t>"ICLN_PBW"</a:t>
            </a:r>
            <a:r>
              <a:rPr dirty="0">
                <a:latin typeface="Courier"/>
              </a:rPr>
              <a:t>)</a:t>
            </a:r>
            <a:br>
              <a:rPr dirty="0"/>
            </a:br>
            <a:r>
              <a:rPr dirty="0" err="1">
                <a:latin typeface="Courier"/>
              </a:rPr>
              <a:t>r_vols</a:t>
            </a:r>
            <a:r>
              <a:rPr dirty="0">
                <a:latin typeface="Courier"/>
              </a:rPr>
              <a:t> </a:t>
            </a:r>
            <a:r>
              <a:rPr dirty="0">
                <a:solidFill>
                  <a:srgbClr val="007020"/>
                </a:solidFill>
                <a:latin typeface="Courier"/>
              </a:rPr>
              <a:t>&lt;-</a:t>
            </a:r>
            <a:r>
              <a:rPr dirty="0">
                <a:latin typeface="Courier"/>
              </a:rPr>
              <a:t> </a:t>
            </a:r>
            <a:r>
              <a:rPr dirty="0" err="1">
                <a:solidFill>
                  <a:srgbClr val="06287E"/>
                </a:solidFill>
                <a:latin typeface="Courier"/>
              </a:rPr>
              <a:t>apply.monthly</a:t>
            </a:r>
            <a:r>
              <a:rPr dirty="0">
                <a:latin typeface="Courier"/>
              </a:rPr>
              <a:t>(r_2, </a:t>
            </a:r>
            <a:r>
              <a:rPr dirty="0">
                <a:solidFill>
                  <a:srgbClr val="7D9029"/>
                </a:solidFill>
                <a:latin typeface="Courier"/>
              </a:rPr>
              <a:t>FUN =</a:t>
            </a:r>
            <a:r>
              <a:rPr dirty="0">
                <a:latin typeface="Courier"/>
              </a:rPr>
              <a:t> </a:t>
            </a:r>
            <a:r>
              <a:rPr dirty="0" err="1">
                <a:latin typeface="Courier"/>
              </a:rPr>
              <a:t>colSds</a:t>
            </a:r>
            <a:r>
              <a:rPr dirty="0">
                <a:latin typeface="Courier"/>
              </a:rPr>
              <a:t>)</a:t>
            </a:r>
            <a:br>
              <a:rPr dirty="0"/>
            </a:br>
            <a:r>
              <a:rPr i="1" dirty="0">
                <a:solidFill>
                  <a:srgbClr val="60A0B0"/>
                </a:solidFill>
                <a:latin typeface="Courier"/>
              </a:rPr>
              <a:t># </a:t>
            </a:r>
            <a:br>
              <a:rPr dirty="0"/>
            </a:br>
            <a:r>
              <a:rPr dirty="0" err="1">
                <a:latin typeface="Courier"/>
              </a:rPr>
              <a:t>corr_tbl</a:t>
            </a:r>
            <a:r>
              <a:rPr dirty="0">
                <a:latin typeface="Courier"/>
              </a:rPr>
              <a:t> </a:t>
            </a:r>
            <a:r>
              <a:rPr dirty="0">
                <a:solidFill>
                  <a:srgbClr val="007020"/>
                </a:solidFill>
                <a:latin typeface="Courier"/>
              </a:rPr>
              <a:t>&lt;-</a:t>
            </a:r>
            <a:r>
              <a:rPr dirty="0">
                <a:latin typeface="Courier"/>
              </a:rPr>
              <a:t> </a:t>
            </a:r>
            <a:r>
              <a:rPr dirty="0" err="1">
                <a:latin typeface="Courier"/>
              </a:rPr>
              <a:t>r_corr</a:t>
            </a:r>
            <a:r>
              <a:rPr dirty="0">
                <a:latin typeface="Courier"/>
              </a:rPr>
              <a:t> </a:t>
            </a:r>
            <a:r>
              <a:rPr dirty="0">
                <a:solidFill>
                  <a:srgbClr val="4070A0"/>
                </a:solidFill>
                <a:latin typeface="Courier"/>
              </a:rPr>
              <a:t>%&gt;%</a:t>
            </a:r>
            <a:r>
              <a:rPr dirty="0">
                <a:latin typeface="Courier"/>
              </a:rPr>
              <a:t> </a:t>
            </a:r>
            <a:br>
              <a:rPr dirty="0"/>
            </a:br>
            <a:r>
              <a:rPr dirty="0">
                <a:latin typeface="Courier"/>
              </a:rPr>
              <a:t>  </a:t>
            </a:r>
            <a:r>
              <a:rPr dirty="0" err="1">
                <a:solidFill>
                  <a:srgbClr val="06287E"/>
                </a:solidFill>
                <a:latin typeface="Courier"/>
              </a:rPr>
              <a:t>as_tibble</a:t>
            </a:r>
            <a:r>
              <a:rPr dirty="0">
                <a:latin typeface="Courier"/>
              </a:rPr>
              <a:t>() </a:t>
            </a:r>
            <a:r>
              <a:rPr dirty="0">
                <a:solidFill>
                  <a:srgbClr val="4070A0"/>
                </a:solidFill>
                <a:latin typeface="Courier"/>
              </a:rPr>
              <a:t>%&gt;%</a:t>
            </a:r>
            <a:r>
              <a:rPr dirty="0">
                <a:latin typeface="Courier"/>
              </a:rPr>
              <a:t> </a:t>
            </a:r>
            <a:br>
              <a:rPr dirty="0"/>
            </a:br>
            <a:r>
              <a:rPr dirty="0">
                <a:latin typeface="Courier"/>
              </a:rPr>
              <a:t>  </a:t>
            </a:r>
            <a:r>
              <a:rPr dirty="0">
                <a:solidFill>
                  <a:srgbClr val="06287E"/>
                </a:solidFill>
                <a:latin typeface="Courier"/>
              </a:rPr>
              <a:t>mutate</a:t>
            </a:r>
            <a:r>
              <a:rPr dirty="0">
                <a:latin typeface="Courier"/>
              </a:rPr>
              <a:t>(</a:t>
            </a:r>
            <a:r>
              <a:rPr dirty="0">
                <a:solidFill>
                  <a:srgbClr val="7D9029"/>
                </a:solidFill>
                <a:latin typeface="Courier"/>
              </a:rPr>
              <a:t>date =</a:t>
            </a:r>
            <a:r>
              <a:rPr dirty="0">
                <a:latin typeface="Courier"/>
              </a:rPr>
              <a:t> </a:t>
            </a:r>
            <a:r>
              <a:rPr dirty="0">
                <a:solidFill>
                  <a:srgbClr val="06287E"/>
                </a:solidFill>
                <a:latin typeface="Courier"/>
              </a:rPr>
              <a:t>index</a:t>
            </a:r>
            <a:r>
              <a:rPr dirty="0">
                <a:latin typeface="Courier"/>
              </a:rPr>
              <a:t>(</a:t>
            </a:r>
            <a:r>
              <a:rPr dirty="0" err="1">
                <a:latin typeface="Courier"/>
              </a:rPr>
              <a:t>r_corr</a:t>
            </a:r>
            <a:r>
              <a:rPr dirty="0">
                <a:latin typeface="Courier"/>
              </a:rPr>
              <a:t>)) </a:t>
            </a:r>
            <a:r>
              <a:rPr dirty="0">
                <a:solidFill>
                  <a:srgbClr val="4070A0"/>
                </a:solidFill>
                <a:latin typeface="Courier"/>
              </a:rPr>
              <a:t>%&gt;%</a:t>
            </a:r>
            <a:r>
              <a:rPr dirty="0">
                <a:latin typeface="Courier"/>
              </a:rPr>
              <a:t> </a:t>
            </a:r>
            <a:br>
              <a:rPr dirty="0"/>
            </a:br>
            <a:r>
              <a:rPr dirty="0">
                <a:latin typeface="Courier"/>
              </a:rPr>
              <a:t>  </a:t>
            </a:r>
            <a:r>
              <a:rPr dirty="0">
                <a:solidFill>
                  <a:srgbClr val="06287E"/>
                </a:solidFill>
                <a:latin typeface="Courier"/>
              </a:rPr>
              <a:t>gather</a:t>
            </a:r>
            <a:r>
              <a:rPr dirty="0">
                <a:latin typeface="Courier"/>
              </a:rPr>
              <a:t>(</a:t>
            </a:r>
            <a:r>
              <a:rPr dirty="0">
                <a:solidFill>
                  <a:srgbClr val="7D9029"/>
                </a:solidFill>
                <a:latin typeface="Courier"/>
              </a:rPr>
              <a:t>key =</a:t>
            </a:r>
            <a:r>
              <a:rPr dirty="0">
                <a:latin typeface="Courier"/>
              </a:rPr>
              <a:t> assets, </a:t>
            </a:r>
            <a:r>
              <a:rPr dirty="0">
                <a:solidFill>
                  <a:srgbClr val="7D9029"/>
                </a:solidFill>
                <a:latin typeface="Courier"/>
              </a:rPr>
              <a:t>value =</a:t>
            </a:r>
            <a:r>
              <a:rPr dirty="0">
                <a:latin typeface="Courier"/>
              </a:rPr>
              <a:t> </a:t>
            </a:r>
            <a:r>
              <a:rPr dirty="0" err="1">
                <a:latin typeface="Courier"/>
              </a:rPr>
              <a:t>corr</a:t>
            </a:r>
            <a:r>
              <a:rPr dirty="0">
                <a:latin typeface="Courier"/>
              </a:rPr>
              <a:t>, </a:t>
            </a:r>
            <a:r>
              <a:rPr dirty="0">
                <a:solidFill>
                  <a:srgbClr val="4070A0"/>
                </a:solidFill>
                <a:latin typeface="Courier"/>
              </a:rPr>
              <a:t>-</a:t>
            </a:r>
            <a:r>
              <a:rPr dirty="0">
                <a:latin typeface="Courier"/>
              </a:rPr>
              <a:t>date)</a:t>
            </a:r>
            <a:br>
              <a:rPr dirty="0"/>
            </a:br>
            <a:br>
              <a:rPr dirty="0"/>
            </a:br>
            <a:r>
              <a:rPr dirty="0" err="1">
                <a:latin typeface="Courier"/>
              </a:rPr>
              <a:t>vols_tbl</a:t>
            </a:r>
            <a:r>
              <a:rPr dirty="0">
                <a:latin typeface="Courier"/>
              </a:rPr>
              <a:t> </a:t>
            </a:r>
            <a:r>
              <a:rPr dirty="0">
                <a:solidFill>
                  <a:srgbClr val="007020"/>
                </a:solidFill>
                <a:latin typeface="Courier"/>
              </a:rPr>
              <a:t>&lt;-</a:t>
            </a:r>
            <a:r>
              <a:rPr dirty="0">
                <a:latin typeface="Courier"/>
              </a:rPr>
              <a:t> </a:t>
            </a:r>
            <a:r>
              <a:rPr dirty="0" err="1">
                <a:latin typeface="Courier"/>
              </a:rPr>
              <a:t>r_vols</a:t>
            </a:r>
            <a:r>
              <a:rPr dirty="0">
                <a:latin typeface="Courier"/>
              </a:rPr>
              <a:t> </a:t>
            </a:r>
            <a:r>
              <a:rPr dirty="0">
                <a:solidFill>
                  <a:srgbClr val="4070A0"/>
                </a:solidFill>
                <a:latin typeface="Courier"/>
              </a:rPr>
              <a:t>%&gt;%</a:t>
            </a:r>
            <a:r>
              <a:rPr dirty="0">
                <a:latin typeface="Courier"/>
              </a:rPr>
              <a:t> </a:t>
            </a:r>
            <a:br>
              <a:rPr dirty="0"/>
            </a:br>
            <a:r>
              <a:rPr dirty="0">
                <a:latin typeface="Courier"/>
              </a:rPr>
              <a:t>  </a:t>
            </a:r>
            <a:r>
              <a:rPr dirty="0" err="1">
                <a:solidFill>
                  <a:srgbClr val="06287E"/>
                </a:solidFill>
                <a:latin typeface="Courier"/>
              </a:rPr>
              <a:t>as_tibble</a:t>
            </a:r>
            <a:r>
              <a:rPr dirty="0">
                <a:latin typeface="Courier"/>
              </a:rPr>
              <a:t>() </a:t>
            </a:r>
            <a:r>
              <a:rPr dirty="0">
                <a:solidFill>
                  <a:srgbClr val="4070A0"/>
                </a:solidFill>
                <a:latin typeface="Courier"/>
              </a:rPr>
              <a:t>%&gt;%</a:t>
            </a:r>
            <a:r>
              <a:rPr dirty="0">
                <a:latin typeface="Courier"/>
              </a:rPr>
              <a:t> </a:t>
            </a:r>
            <a:br>
              <a:rPr dirty="0"/>
            </a:br>
            <a:r>
              <a:rPr dirty="0">
                <a:latin typeface="Courier"/>
              </a:rPr>
              <a:t>  </a:t>
            </a:r>
            <a:r>
              <a:rPr dirty="0">
                <a:solidFill>
                  <a:srgbClr val="06287E"/>
                </a:solidFill>
                <a:latin typeface="Courier"/>
              </a:rPr>
              <a:t>mutate</a:t>
            </a:r>
            <a:r>
              <a:rPr dirty="0">
                <a:latin typeface="Courier"/>
              </a:rPr>
              <a:t>(</a:t>
            </a:r>
            <a:r>
              <a:rPr dirty="0">
                <a:solidFill>
                  <a:srgbClr val="7D9029"/>
                </a:solidFill>
                <a:latin typeface="Courier"/>
              </a:rPr>
              <a:t>date =</a:t>
            </a:r>
            <a:r>
              <a:rPr dirty="0">
                <a:latin typeface="Courier"/>
              </a:rPr>
              <a:t> </a:t>
            </a:r>
            <a:r>
              <a:rPr dirty="0">
                <a:solidFill>
                  <a:srgbClr val="06287E"/>
                </a:solidFill>
                <a:latin typeface="Courier"/>
              </a:rPr>
              <a:t>index</a:t>
            </a:r>
            <a:r>
              <a:rPr dirty="0">
                <a:latin typeface="Courier"/>
              </a:rPr>
              <a:t>(</a:t>
            </a:r>
            <a:r>
              <a:rPr dirty="0" err="1">
                <a:latin typeface="Courier"/>
              </a:rPr>
              <a:t>r_vols</a:t>
            </a:r>
            <a:r>
              <a:rPr dirty="0">
                <a:latin typeface="Courier"/>
              </a:rPr>
              <a:t>)) </a:t>
            </a:r>
            <a:r>
              <a:rPr dirty="0">
                <a:solidFill>
                  <a:srgbClr val="4070A0"/>
                </a:solidFill>
                <a:latin typeface="Courier"/>
              </a:rPr>
              <a:t>%&gt;%</a:t>
            </a:r>
            <a:r>
              <a:rPr dirty="0">
                <a:latin typeface="Courier"/>
              </a:rPr>
              <a:t> </a:t>
            </a:r>
            <a:br>
              <a:rPr dirty="0"/>
            </a:br>
            <a:r>
              <a:rPr dirty="0">
                <a:latin typeface="Courier"/>
              </a:rPr>
              <a:t>  </a:t>
            </a:r>
            <a:r>
              <a:rPr dirty="0">
                <a:solidFill>
                  <a:srgbClr val="06287E"/>
                </a:solidFill>
                <a:latin typeface="Courier"/>
              </a:rPr>
              <a:t>gather</a:t>
            </a:r>
            <a:r>
              <a:rPr dirty="0">
                <a:latin typeface="Courier"/>
              </a:rPr>
              <a:t>(</a:t>
            </a:r>
            <a:r>
              <a:rPr dirty="0">
                <a:solidFill>
                  <a:srgbClr val="7D9029"/>
                </a:solidFill>
                <a:latin typeface="Courier"/>
              </a:rPr>
              <a:t>key =</a:t>
            </a:r>
            <a:r>
              <a:rPr dirty="0">
                <a:latin typeface="Courier"/>
              </a:rPr>
              <a:t> assets, </a:t>
            </a:r>
            <a:r>
              <a:rPr dirty="0">
                <a:solidFill>
                  <a:srgbClr val="7D9029"/>
                </a:solidFill>
                <a:latin typeface="Courier"/>
              </a:rPr>
              <a:t>value =</a:t>
            </a:r>
            <a:r>
              <a:rPr dirty="0">
                <a:latin typeface="Courier"/>
              </a:rPr>
              <a:t> vols, </a:t>
            </a:r>
            <a:r>
              <a:rPr dirty="0">
                <a:solidFill>
                  <a:srgbClr val="4070A0"/>
                </a:solidFill>
                <a:latin typeface="Courier"/>
              </a:rPr>
              <a:t>-</a:t>
            </a:r>
            <a:r>
              <a:rPr dirty="0">
                <a:latin typeface="Courier"/>
              </a:rPr>
              <a:t>date) </a:t>
            </a:r>
            <a:br>
              <a:rPr dirty="0"/>
            </a:br>
            <a:r>
              <a:rPr i="1" dirty="0">
                <a:solidFill>
                  <a:srgbClr val="60A0B0"/>
                </a:solidFill>
                <a:latin typeface="Courier"/>
              </a:rPr>
              <a:t>#</a:t>
            </a:r>
            <a:br>
              <a:rPr dirty="0"/>
            </a:br>
            <a:r>
              <a:rPr dirty="0" err="1">
                <a:latin typeface="Courier"/>
              </a:rPr>
              <a:t>corr_vols</a:t>
            </a:r>
            <a:r>
              <a:rPr dirty="0">
                <a:latin typeface="Courier"/>
              </a:rPr>
              <a:t> </a:t>
            </a:r>
            <a:r>
              <a:rPr dirty="0">
                <a:solidFill>
                  <a:srgbClr val="007020"/>
                </a:solidFill>
                <a:latin typeface="Courier"/>
              </a:rPr>
              <a:t>&lt;-</a:t>
            </a:r>
            <a:r>
              <a:rPr dirty="0">
                <a:latin typeface="Courier"/>
              </a:rPr>
              <a:t> </a:t>
            </a:r>
            <a:r>
              <a:rPr dirty="0">
                <a:solidFill>
                  <a:srgbClr val="06287E"/>
                </a:solidFill>
                <a:latin typeface="Courier"/>
              </a:rPr>
              <a:t>merge</a:t>
            </a:r>
            <a:r>
              <a:rPr dirty="0">
                <a:latin typeface="Courier"/>
              </a:rPr>
              <a:t>(</a:t>
            </a:r>
            <a:r>
              <a:rPr dirty="0" err="1">
                <a:latin typeface="Courier"/>
              </a:rPr>
              <a:t>r_corr</a:t>
            </a:r>
            <a:r>
              <a:rPr dirty="0">
                <a:latin typeface="Courier"/>
              </a:rPr>
              <a:t>, </a:t>
            </a:r>
            <a:r>
              <a:rPr dirty="0" err="1">
                <a:latin typeface="Courier"/>
              </a:rPr>
              <a:t>r_vols</a:t>
            </a:r>
            <a:r>
              <a:rPr dirty="0">
                <a:latin typeface="Courier"/>
              </a:rPr>
              <a:t>)</a:t>
            </a:r>
            <a:br>
              <a:rPr dirty="0"/>
            </a:br>
            <a:r>
              <a:rPr dirty="0" err="1">
                <a:latin typeface="Courier"/>
              </a:rPr>
              <a:t>corr_vols_tbl</a:t>
            </a:r>
            <a:r>
              <a:rPr dirty="0">
                <a:latin typeface="Courier"/>
              </a:rPr>
              <a:t> </a:t>
            </a:r>
            <a:r>
              <a:rPr dirty="0">
                <a:solidFill>
                  <a:srgbClr val="007020"/>
                </a:solidFill>
                <a:latin typeface="Courier"/>
              </a:rPr>
              <a:t>&lt;-</a:t>
            </a:r>
            <a:r>
              <a:rPr dirty="0">
                <a:latin typeface="Courier"/>
              </a:rPr>
              <a:t> </a:t>
            </a:r>
            <a:r>
              <a:rPr dirty="0" err="1">
                <a:latin typeface="Courier"/>
              </a:rPr>
              <a:t>corr_vols</a:t>
            </a:r>
            <a:r>
              <a:rPr dirty="0">
                <a:latin typeface="Courier"/>
              </a:rPr>
              <a:t> </a:t>
            </a:r>
            <a:r>
              <a:rPr dirty="0">
                <a:solidFill>
                  <a:srgbClr val="4070A0"/>
                </a:solidFill>
                <a:latin typeface="Courier"/>
              </a:rPr>
              <a:t>%&gt;%</a:t>
            </a:r>
            <a:r>
              <a:rPr dirty="0">
                <a:latin typeface="Courier"/>
              </a:rPr>
              <a:t> </a:t>
            </a:r>
            <a:br>
              <a:rPr dirty="0"/>
            </a:br>
            <a:r>
              <a:rPr dirty="0">
                <a:latin typeface="Courier"/>
              </a:rPr>
              <a:t>  </a:t>
            </a:r>
            <a:r>
              <a:rPr dirty="0" err="1">
                <a:solidFill>
                  <a:srgbClr val="06287E"/>
                </a:solidFill>
                <a:latin typeface="Courier"/>
              </a:rPr>
              <a:t>as_tibble</a:t>
            </a:r>
            <a:r>
              <a:rPr dirty="0">
                <a:latin typeface="Courier"/>
              </a:rPr>
              <a:t>() </a:t>
            </a:r>
            <a:r>
              <a:rPr dirty="0">
                <a:solidFill>
                  <a:srgbClr val="4070A0"/>
                </a:solidFill>
                <a:latin typeface="Courier"/>
              </a:rPr>
              <a:t>%&gt;%</a:t>
            </a:r>
            <a:r>
              <a:rPr dirty="0">
                <a:latin typeface="Courier"/>
              </a:rPr>
              <a:t> </a:t>
            </a:r>
            <a:br>
              <a:rPr dirty="0"/>
            </a:br>
            <a:r>
              <a:rPr dirty="0">
                <a:latin typeface="Courier"/>
              </a:rPr>
              <a:t>  </a:t>
            </a:r>
            <a:r>
              <a:rPr dirty="0">
                <a:solidFill>
                  <a:srgbClr val="06287E"/>
                </a:solidFill>
                <a:latin typeface="Courier"/>
              </a:rPr>
              <a:t>mutate</a:t>
            </a:r>
            <a:r>
              <a:rPr dirty="0">
                <a:latin typeface="Courier"/>
              </a:rPr>
              <a:t>(</a:t>
            </a:r>
            <a:r>
              <a:rPr dirty="0">
                <a:solidFill>
                  <a:srgbClr val="7D9029"/>
                </a:solidFill>
                <a:latin typeface="Courier"/>
              </a:rPr>
              <a:t>date =</a:t>
            </a:r>
            <a:r>
              <a:rPr dirty="0">
                <a:latin typeface="Courier"/>
              </a:rPr>
              <a:t> </a:t>
            </a:r>
            <a:r>
              <a:rPr dirty="0">
                <a:solidFill>
                  <a:srgbClr val="06287E"/>
                </a:solidFill>
                <a:latin typeface="Courier"/>
              </a:rPr>
              <a:t>index</a:t>
            </a:r>
            <a:r>
              <a:rPr dirty="0">
                <a:latin typeface="Courier"/>
              </a:rPr>
              <a:t>(</a:t>
            </a:r>
            <a:r>
              <a:rPr dirty="0" err="1">
                <a:latin typeface="Courier"/>
              </a:rPr>
              <a:t>corr_vols</a:t>
            </a:r>
            <a:r>
              <a:rPr dirty="0">
                <a:latin typeface="Courier"/>
              </a:rPr>
              <a:t>))</a:t>
            </a:r>
            <a:endParaRPr b="1"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And for vols</a:t>
            </a:r>
          </a:p>
        </p:txBody>
      </p:sp>
      <p:sp>
        <p:nvSpPr>
          <p:cNvPr id="3" name="Content Placeholder 2"/>
          <p:cNvSpPr>
            <a:spLocks noGrp="1"/>
          </p:cNvSpPr>
          <p:nvPr>
            <p:ph idx="1"/>
          </p:nvPr>
        </p:nvSpPr>
        <p:spPr>
          <a:xfrm>
            <a:off x="94267" y="1600200"/>
            <a:ext cx="8776355" cy="4525963"/>
          </a:xfrm>
        </p:spPr>
        <p:txBody>
          <a:bodyPr>
            <a:normAutofit fontScale="40000" lnSpcReduction="20000"/>
          </a:bodyPr>
          <a:lstStyle/>
          <a:p>
            <a:pPr lvl="0" indent="0">
              <a:buNone/>
            </a:pPr>
            <a:r>
              <a:rPr dirty="0" err="1">
                <a:latin typeface="Courier"/>
              </a:rPr>
              <a:t>vols_tbl</a:t>
            </a:r>
            <a:r>
              <a:rPr dirty="0">
                <a:latin typeface="Courier"/>
              </a:rPr>
              <a:t> </a:t>
            </a:r>
            <a:r>
              <a:rPr dirty="0">
                <a:solidFill>
                  <a:srgbClr val="4070A0"/>
                </a:solidFill>
                <a:latin typeface="Courier"/>
              </a:rPr>
              <a:t>%&gt;%</a:t>
            </a:r>
            <a:r>
              <a:rPr dirty="0">
                <a:latin typeface="Courier"/>
              </a:rPr>
              <a:t> </a:t>
            </a:r>
            <a:r>
              <a:rPr dirty="0" err="1">
                <a:solidFill>
                  <a:srgbClr val="06287E"/>
                </a:solidFill>
                <a:latin typeface="Courier"/>
              </a:rPr>
              <a:t>group_by</a:t>
            </a:r>
            <a:r>
              <a:rPr dirty="0">
                <a:latin typeface="Courier"/>
              </a:rPr>
              <a:t>(assets) </a:t>
            </a:r>
            <a:r>
              <a:rPr dirty="0">
                <a:solidFill>
                  <a:srgbClr val="4070A0"/>
                </a:solidFill>
                <a:latin typeface="Courier"/>
              </a:rPr>
              <a:t>%&gt;%</a:t>
            </a:r>
            <a:r>
              <a:rPr dirty="0">
                <a:latin typeface="Courier"/>
              </a:rPr>
              <a:t> </a:t>
            </a:r>
            <a:br>
              <a:rPr dirty="0"/>
            </a:br>
            <a:r>
              <a:rPr dirty="0">
                <a:latin typeface="Courier"/>
              </a:rPr>
              <a:t>  </a:t>
            </a:r>
            <a:r>
              <a:rPr dirty="0" err="1">
                <a:solidFill>
                  <a:srgbClr val="06287E"/>
                </a:solidFill>
                <a:latin typeface="Courier"/>
              </a:rPr>
              <a:t>summarise</a:t>
            </a:r>
            <a:r>
              <a:rPr dirty="0">
                <a:latin typeface="Courier"/>
              </a:rPr>
              <a:t>(</a:t>
            </a:r>
            <a:r>
              <a:rPr dirty="0">
                <a:solidFill>
                  <a:srgbClr val="7D9029"/>
                </a:solidFill>
                <a:latin typeface="Courier"/>
              </a:rPr>
              <a:t>mean =</a:t>
            </a:r>
            <a:r>
              <a:rPr dirty="0">
                <a:latin typeface="Courier"/>
              </a:rPr>
              <a:t> </a:t>
            </a:r>
            <a:r>
              <a:rPr dirty="0">
                <a:solidFill>
                  <a:srgbClr val="06287E"/>
                </a:solidFill>
                <a:latin typeface="Courier"/>
              </a:rPr>
              <a:t>mean</a:t>
            </a:r>
            <a:r>
              <a:rPr dirty="0">
                <a:latin typeface="Courier"/>
              </a:rPr>
              <a:t>(vols), </a:t>
            </a:r>
            <a:br>
              <a:rPr dirty="0"/>
            </a:br>
            <a:r>
              <a:rPr dirty="0">
                <a:latin typeface="Courier"/>
              </a:rPr>
              <a:t>            </a:t>
            </a:r>
            <a:r>
              <a:rPr dirty="0" err="1">
                <a:solidFill>
                  <a:srgbClr val="7D9029"/>
                </a:solidFill>
                <a:latin typeface="Courier"/>
              </a:rPr>
              <a:t>sd</a:t>
            </a:r>
            <a:r>
              <a:rPr dirty="0">
                <a:solidFill>
                  <a:srgbClr val="7D9029"/>
                </a:solidFill>
                <a:latin typeface="Courier"/>
              </a:rPr>
              <a:t> =</a:t>
            </a:r>
            <a:r>
              <a:rPr dirty="0">
                <a:latin typeface="Courier"/>
              </a:rPr>
              <a:t> </a:t>
            </a:r>
            <a:r>
              <a:rPr dirty="0" err="1">
                <a:solidFill>
                  <a:srgbClr val="06287E"/>
                </a:solidFill>
                <a:latin typeface="Courier"/>
              </a:rPr>
              <a:t>sd</a:t>
            </a:r>
            <a:r>
              <a:rPr dirty="0">
                <a:latin typeface="Courier"/>
              </a:rPr>
              <a:t>(vols), </a:t>
            </a:r>
            <a:br>
              <a:rPr dirty="0"/>
            </a:br>
            <a:r>
              <a:rPr dirty="0">
                <a:latin typeface="Courier"/>
              </a:rPr>
              <a:t>            </a:t>
            </a:r>
            <a:r>
              <a:rPr dirty="0">
                <a:solidFill>
                  <a:srgbClr val="7D9029"/>
                </a:solidFill>
                <a:latin typeface="Courier"/>
              </a:rPr>
              <a:t>skew =</a:t>
            </a:r>
            <a:r>
              <a:rPr dirty="0">
                <a:latin typeface="Courier"/>
              </a:rPr>
              <a:t> </a:t>
            </a:r>
            <a:r>
              <a:rPr dirty="0">
                <a:solidFill>
                  <a:srgbClr val="06287E"/>
                </a:solidFill>
                <a:latin typeface="Courier"/>
              </a:rPr>
              <a:t>skewness</a:t>
            </a:r>
            <a:r>
              <a:rPr dirty="0">
                <a:latin typeface="Courier"/>
              </a:rPr>
              <a:t>(vols), </a:t>
            </a:r>
            <a:br>
              <a:rPr dirty="0"/>
            </a:br>
            <a:r>
              <a:rPr dirty="0">
                <a:latin typeface="Courier"/>
              </a:rPr>
              <a:t>            </a:t>
            </a:r>
            <a:r>
              <a:rPr dirty="0" err="1">
                <a:solidFill>
                  <a:srgbClr val="7D9029"/>
                </a:solidFill>
                <a:latin typeface="Courier"/>
              </a:rPr>
              <a:t>kurt</a:t>
            </a:r>
            <a:r>
              <a:rPr dirty="0">
                <a:solidFill>
                  <a:srgbClr val="7D9029"/>
                </a:solidFill>
                <a:latin typeface="Courier"/>
              </a:rPr>
              <a:t> =</a:t>
            </a:r>
            <a:r>
              <a:rPr dirty="0">
                <a:latin typeface="Courier"/>
              </a:rPr>
              <a:t> </a:t>
            </a:r>
            <a:r>
              <a:rPr dirty="0">
                <a:solidFill>
                  <a:srgbClr val="06287E"/>
                </a:solidFill>
                <a:latin typeface="Courier"/>
              </a:rPr>
              <a:t>kurtosis</a:t>
            </a:r>
            <a:r>
              <a:rPr dirty="0">
                <a:latin typeface="Courier"/>
              </a:rPr>
              <a:t>(vols), </a:t>
            </a:r>
            <a:br>
              <a:rPr dirty="0"/>
            </a:br>
            <a:r>
              <a:rPr dirty="0">
                <a:latin typeface="Courier"/>
              </a:rPr>
              <a:t>            </a:t>
            </a:r>
            <a:r>
              <a:rPr dirty="0">
                <a:solidFill>
                  <a:srgbClr val="7D9029"/>
                </a:solidFill>
                <a:latin typeface="Courier"/>
              </a:rPr>
              <a:t>min =</a:t>
            </a:r>
            <a:r>
              <a:rPr dirty="0">
                <a:latin typeface="Courier"/>
              </a:rPr>
              <a:t> </a:t>
            </a:r>
            <a:r>
              <a:rPr dirty="0">
                <a:solidFill>
                  <a:srgbClr val="06287E"/>
                </a:solidFill>
                <a:latin typeface="Courier"/>
              </a:rPr>
              <a:t>min</a:t>
            </a:r>
            <a:r>
              <a:rPr dirty="0">
                <a:latin typeface="Courier"/>
              </a:rPr>
              <a:t>(vols), </a:t>
            </a:r>
            <a:br>
              <a:rPr dirty="0"/>
            </a:br>
            <a:r>
              <a:rPr dirty="0">
                <a:latin typeface="Courier"/>
              </a:rPr>
              <a:t>            </a:t>
            </a:r>
            <a:r>
              <a:rPr dirty="0">
                <a:solidFill>
                  <a:srgbClr val="7D9029"/>
                </a:solidFill>
                <a:latin typeface="Courier"/>
              </a:rPr>
              <a:t>q_25 =</a:t>
            </a:r>
            <a:r>
              <a:rPr dirty="0">
                <a:latin typeface="Courier"/>
              </a:rPr>
              <a:t> </a:t>
            </a:r>
            <a:r>
              <a:rPr dirty="0">
                <a:solidFill>
                  <a:srgbClr val="06287E"/>
                </a:solidFill>
                <a:latin typeface="Courier"/>
              </a:rPr>
              <a:t>quantile</a:t>
            </a:r>
            <a:r>
              <a:rPr dirty="0">
                <a:latin typeface="Courier"/>
              </a:rPr>
              <a:t>(vols, </a:t>
            </a:r>
            <a:r>
              <a:rPr dirty="0">
                <a:solidFill>
                  <a:srgbClr val="40A070"/>
                </a:solidFill>
                <a:latin typeface="Courier"/>
              </a:rPr>
              <a:t>0.25</a:t>
            </a:r>
            <a:r>
              <a:rPr dirty="0">
                <a:latin typeface="Courier"/>
              </a:rPr>
              <a:t>), </a:t>
            </a:r>
            <a:br>
              <a:rPr dirty="0"/>
            </a:br>
            <a:r>
              <a:rPr dirty="0">
                <a:latin typeface="Courier"/>
              </a:rPr>
              <a:t>            </a:t>
            </a:r>
            <a:r>
              <a:rPr dirty="0">
                <a:solidFill>
                  <a:srgbClr val="7D9029"/>
                </a:solidFill>
                <a:latin typeface="Courier"/>
              </a:rPr>
              <a:t>q_50 =</a:t>
            </a:r>
            <a:r>
              <a:rPr dirty="0">
                <a:latin typeface="Courier"/>
              </a:rPr>
              <a:t> </a:t>
            </a:r>
            <a:r>
              <a:rPr dirty="0">
                <a:solidFill>
                  <a:srgbClr val="06287E"/>
                </a:solidFill>
                <a:latin typeface="Courier"/>
              </a:rPr>
              <a:t>quantile</a:t>
            </a:r>
            <a:r>
              <a:rPr dirty="0">
                <a:latin typeface="Courier"/>
              </a:rPr>
              <a:t>(vols, </a:t>
            </a:r>
            <a:r>
              <a:rPr dirty="0">
                <a:solidFill>
                  <a:srgbClr val="40A070"/>
                </a:solidFill>
                <a:latin typeface="Courier"/>
              </a:rPr>
              <a:t>0.50</a:t>
            </a:r>
            <a:r>
              <a:rPr dirty="0">
                <a:latin typeface="Courier"/>
              </a:rPr>
              <a:t>), </a:t>
            </a:r>
            <a:br>
              <a:rPr dirty="0"/>
            </a:br>
            <a:r>
              <a:rPr dirty="0">
                <a:latin typeface="Courier"/>
              </a:rPr>
              <a:t>            </a:t>
            </a:r>
            <a:r>
              <a:rPr dirty="0">
                <a:solidFill>
                  <a:srgbClr val="7D9029"/>
                </a:solidFill>
                <a:latin typeface="Courier"/>
              </a:rPr>
              <a:t>q_75 =</a:t>
            </a:r>
            <a:r>
              <a:rPr dirty="0">
                <a:latin typeface="Courier"/>
              </a:rPr>
              <a:t> </a:t>
            </a:r>
            <a:r>
              <a:rPr dirty="0">
                <a:solidFill>
                  <a:srgbClr val="06287E"/>
                </a:solidFill>
                <a:latin typeface="Courier"/>
              </a:rPr>
              <a:t>quantile</a:t>
            </a:r>
            <a:r>
              <a:rPr dirty="0">
                <a:latin typeface="Courier"/>
              </a:rPr>
              <a:t>(vols, </a:t>
            </a:r>
            <a:r>
              <a:rPr dirty="0">
                <a:solidFill>
                  <a:srgbClr val="40A070"/>
                </a:solidFill>
                <a:latin typeface="Courier"/>
              </a:rPr>
              <a:t>0.75</a:t>
            </a:r>
            <a:r>
              <a:rPr dirty="0">
                <a:latin typeface="Courier"/>
              </a:rPr>
              <a:t>), </a:t>
            </a:r>
            <a:br>
              <a:rPr dirty="0"/>
            </a:br>
            <a:r>
              <a:rPr dirty="0">
                <a:latin typeface="Courier"/>
              </a:rPr>
              <a:t>            </a:t>
            </a:r>
            <a:r>
              <a:rPr dirty="0">
                <a:solidFill>
                  <a:srgbClr val="7D9029"/>
                </a:solidFill>
                <a:latin typeface="Courier"/>
              </a:rPr>
              <a:t>max =</a:t>
            </a:r>
            <a:r>
              <a:rPr dirty="0">
                <a:latin typeface="Courier"/>
              </a:rPr>
              <a:t> </a:t>
            </a:r>
            <a:r>
              <a:rPr dirty="0">
                <a:solidFill>
                  <a:srgbClr val="06287E"/>
                </a:solidFill>
                <a:latin typeface="Courier"/>
              </a:rPr>
              <a:t>max</a:t>
            </a:r>
            <a:r>
              <a:rPr dirty="0">
                <a:latin typeface="Courier"/>
              </a:rPr>
              <a:t>(vols),</a:t>
            </a:r>
            <a:br>
              <a:rPr dirty="0"/>
            </a:br>
            <a:r>
              <a:rPr dirty="0">
                <a:latin typeface="Courier"/>
              </a:rPr>
              <a:t>            </a:t>
            </a:r>
            <a:r>
              <a:rPr dirty="0" err="1">
                <a:solidFill>
                  <a:srgbClr val="7D9029"/>
                </a:solidFill>
                <a:latin typeface="Courier"/>
              </a:rPr>
              <a:t>iqr</a:t>
            </a:r>
            <a:r>
              <a:rPr dirty="0">
                <a:solidFill>
                  <a:srgbClr val="7D9029"/>
                </a:solidFill>
                <a:latin typeface="Courier"/>
              </a:rPr>
              <a:t> =</a:t>
            </a:r>
            <a:r>
              <a:rPr dirty="0">
                <a:latin typeface="Courier"/>
              </a:rPr>
              <a:t> </a:t>
            </a:r>
            <a:r>
              <a:rPr dirty="0">
                <a:solidFill>
                  <a:srgbClr val="06287E"/>
                </a:solidFill>
                <a:latin typeface="Courier"/>
              </a:rPr>
              <a:t>quantile</a:t>
            </a:r>
            <a:r>
              <a:rPr dirty="0">
                <a:latin typeface="Courier"/>
              </a:rPr>
              <a:t>(vols, </a:t>
            </a:r>
            <a:r>
              <a:rPr dirty="0">
                <a:solidFill>
                  <a:srgbClr val="40A070"/>
                </a:solidFill>
                <a:latin typeface="Courier"/>
              </a:rPr>
              <a:t>0.75</a:t>
            </a:r>
            <a:r>
              <a:rPr dirty="0">
                <a:latin typeface="Courier"/>
              </a:rPr>
              <a:t>) </a:t>
            </a:r>
            <a:r>
              <a:rPr dirty="0">
                <a:solidFill>
                  <a:srgbClr val="4070A0"/>
                </a:solidFill>
                <a:latin typeface="Courier"/>
              </a:rPr>
              <a:t>-</a:t>
            </a:r>
            <a:r>
              <a:rPr dirty="0">
                <a:latin typeface="Courier"/>
              </a:rPr>
              <a:t> </a:t>
            </a:r>
            <a:r>
              <a:rPr dirty="0">
                <a:solidFill>
                  <a:srgbClr val="06287E"/>
                </a:solidFill>
                <a:latin typeface="Courier"/>
              </a:rPr>
              <a:t>quantile</a:t>
            </a:r>
            <a:r>
              <a:rPr dirty="0">
                <a:latin typeface="Courier"/>
              </a:rPr>
              <a:t>(vols, </a:t>
            </a:r>
            <a:r>
              <a:rPr dirty="0">
                <a:solidFill>
                  <a:srgbClr val="40A070"/>
                </a:solidFill>
                <a:latin typeface="Courier"/>
              </a:rPr>
              <a:t>0.25</a:t>
            </a:r>
            <a:r>
              <a:rPr dirty="0">
                <a:latin typeface="Courier"/>
              </a:rPr>
              <a:t>)</a:t>
            </a:r>
            <a:br>
              <a:rPr dirty="0"/>
            </a:br>
            <a:r>
              <a:rPr dirty="0">
                <a:latin typeface="Courier"/>
              </a:rPr>
              <a:t>            )</a:t>
            </a:r>
          </a:p>
          <a:p>
            <a:pPr lvl="0" indent="0">
              <a:buNone/>
            </a:pPr>
            <a:r>
              <a:rPr dirty="0">
                <a:latin typeface="Courier"/>
              </a:rPr>
              <a:t>## # A </a:t>
            </a:r>
            <a:r>
              <a:rPr dirty="0" err="1">
                <a:latin typeface="Courier"/>
              </a:rPr>
              <a:t>tibble</a:t>
            </a:r>
            <a:r>
              <a:rPr dirty="0">
                <a:latin typeface="Courier"/>
              </a:rPr>
              <a:t>: 3 x 11
##   assets   mean      </a:t>
            </a:r>
            <a:r>
              <a:rPr dirty="0" err="1">
                <a:latin typeface="Courier"/>
              </a:rPr>
              <a:t>sd</a:t>
            </a:r>
            <a:r>
              <a:rPr dirty="0">
                <a:latin typeface="Courier"/>
              </a:rPr>
              <a:t>  skew  </a:t>
            </a:r>
            <a:r>
              <a:rPr dirty="0" err="1">
                <a:latin typeface="Courier"/>
              </a:rPr>
              <a:t>kurt</a:t>
            </a:r>
            <a:r>
              <a:rPr dirty="0">
                <a:latin typeface="Courier"/>
              </a:rPr>
              <a:t>     min   q_25   q_50   q_75    max     </a:t>
            </a:r>
            <a:r>
              <a:rPr dirty="0" err="1">
                <a:latin typeface="Courier"/>
              </a:rPr>
              <a:t>iqr</a:t>
            </a:r>
            <a:r>
              <a:rPr dirty="0">
                <a:latin typeface="Courier"/>
              </a:rPr>
              <a:t>
##   &lt;chr&gt;   &lt;</a:t>
            </a:r>
            <a:r>
              <a:rPr dirty="0" err="1">
                <a:latin typeface="Courier"/>
              </a:rPr>
              <a:t>dbl</a:t>
            </a:r>
            <a:r>
              <a:rPr dirty="0">
                <a:latin typeface="Courier"/>
              </a:rPr>
              <a:t>&gt;   &lt;</a:t>
            </a:r>
            <a:r>
              <a:rPr dirty="0" err="1">
                <a:latin typeface="Courier"/>
              </a:rPr>
              <a:t>dbl</a:t>
            </a:r>
            <a:r>
              <a:rPr dirty="0">
                <a:latin typeface="Courier"/>
              </a:rPr>
              <a:t>&gt; &lt;</a:t>
            </a:r>
            <a:r>
              <a:rPr dirty="0" err="1">
                <a:latin typeface="Courier"/>
              </a:rPr>
              <a:t>dbl</a:t>
            </a:r>
            <a:r>
              <a:rPr dirty="0">
                <a:latin typeface="Courier"/>
              </a:rPr>
              <a:t>&gt; &lt;</a:t>
            </a:r>
            <a:r>
              <a:rPr dirty="0" err="1">
                <a:latin typeface="Courier"/>
              </a:rPr>
              <a:t>dbl</a:t>
            </a:r>
            <a:r>
              <a:rPr dirty="0">
                <a:latin typeface="Courier"/>
              </a:rPr>
              <a:t>&gt;   &lt;</a:t>
            </a:r>
            <a:r>
              <a:rPr dirty="0" err="1">
                <a:latin typeface="Courier"/>
              </a:rPr>
              <a:t>dbl</a:t>
            </a:r>
            <a:r>
              <a:rPr dirty="0">
                <a:latin typeface="Courier"/>
              </a:rPr>
              <a:t>&gt;  &lt;</a:t>
            </a:r>
            <a:r>
              <a:rPr dirty="0" err="1">
                <a:latin typeface="Courier"/>
              </a:rPr>
              <a:t>dbl</a:t>
            </a:r>
            <a:r>
              <a:rPr dirty="0">
                <a:latin typeface="Courier"/>
              </a:rPr>
              <a:t>&gt;  &lt;</a:t>
            </a:r>
            <a:r>
              <a:rPr dirty="0" err="1">
                <a:latin typeface="Courier"/>
              </a:rPr>
              <a:t>dbl</a:t>
            </a:r>
            <a:r>
              <a:rPr dirty="0">
                <a:latin typeface="Courier"/>
              </a:rPr>
              <a:t>&gt;  &lt;</a:t>
            </a:r>
            <a:r>
              <a:rPr dirty="0" err="1">
                <a:latin typeface="Courier"/>
              </a:rPr>
              <a:t>dbl</a:t>
            </a:r>
            <a:r>
              <a:rPr dirty="0">
                <a:latin typeface="Courier"/>
              </a:rPr>
              <a:t>&gt;  &lt;</a:t>
            </a:r>
            <a:r>
              <a:rPr dirty="0" err="1">
                <a:latin typeface="Courier"/>
              </a:rPr>
              <a:t>dbl</a:t>
            </a:r>
            <a:r>
              <a:rPr dirty="0">
                <a:latin typeface="Courier"/>
              </a:rPr>
              <a:t>&gt;   &lt;</a:t>
            </a:r>
            <a:r>
              <a:rPr dirty="0" err="1">
                <a:latin typeface="Courier"/>
              </a:rPr>
              <a:t>dbl</a:t>
            </a:r>
            <a:r>
              <a:rPr dirty="0">
                <a:latin typeface="Courier"/>
              </a:rPr>
              <a:t>&gt;
## 1 ICLN   0.0144 0.00764  3.23 17.4  0.00519 0.0101 0.0128 0.0167 0.0671 0.00664
## 2 PBW    0.0183 0.00974  2.47  9.69 0.00803 0.0117 0.0160 0.0208 0.0763 0.00903
## 3 TAN    0.0225 0.00981  1.61  5.82 0.00769 0.0152 0.0216 0.0274 0.0758 0.0122</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rPr dirty="0"/>
              <a:t>Visualize</a:t>
            </a:r>
            <a:r>
              <a:rPr lang="en-US" dirty="0"/>
              <a:t> instead</a:t>
            </a:r>
            <a:endParaRPr dirty="0"/>
          </a:p>
        </p:txBody>
      </p:sp>
      <p:sp>
        <p:nvSpPr>
          <p:cNvPr id="3" name="Content Placeholder 2"/>
          <p:cNvSpPr>
            <a:spLocks noGrp="1"/>
          </p:cNvSpPr>
          <p:nvPr>
            <p:ph idx="1"/>
          </p:nvPr>
        </p:nvSpPr>
        <p:spPr>
          <a:xfrm>
            <a:off x="457200" y="1600201"/>
            <a:ext cx="8229600" cy="813062"/>
          </a:xfrm>
        </p:spPr>
        <p:txBody>
          <a:bodyPr>
            <a:normAutofit/>
          </a:bodyPr>
          <a:lstStyle/>
          <a:p>
            <a:pPr lvl="0" indent="0">
              <a:buNone/>
            </a:pPr>
            <a:r>
              <a:rPr sz="1400" dirty="0" err="1">
                <a:latin typeface="Courier"/>
              </a:rPr>
              <a:t>corr_tbl</a:t>
            </a:r>
            <a:r>
              <a:rPr sz="1400" dirty="0">
                <a:latin typeface="Courier"/>
              </a:rPr>
              <a:t> </a:t>
            </a:r>
            <a:r>
              <a:rPr sz="1400" dirty="0">
                <a:solidFill>
                  <a:srgbClr val="4070A0"/>
                </a:solidFill>
                <a:latin typeface="Courier"/>
              </a:rPr>
              <a:t>%&gt;%</a:t>
            </a:r>
            <a:r>
              <a:rPr sz="1400" dirty="0">
                <a:latin typeface="Courier"/>
              </a:rPr>
              <a:t> </a:t>
            </a:r>
            <a:r>
              <a:rPr sz="1400" dirty="0" err="1">
                <a:solidFill>
                  <a:srgbClr val="06287E"/>
                </a:solidFill>
                <a:latin typeface="Courier"/>
              </a:rPr>
              <a:t>ggplot</a:t>
            </a:r>
            <a:r>
              <a:rPr sz="1400" dirty="0">
                <a:latin typeface="Courier"/>
              </a:rPr>
              <a:t>(</a:t>
            </a:r>
            <a:r>
              <a:rPr sz="1400" dirty="0" err="1">
                <a:solidFill>
                  <a:srgbClr val="06287E"/>
                </a:solidFill>
                <a:latin typeface="Courier"/>
              </a:rPr>
              <a:t>aes</a:t>
            </a:r>
            <a:r>
              <a:rPr sz="1400" dirty="0">
                <a:latin typeface="Courier"/>
              </a:rPr>
              <a:t>(</a:t>
            </a:r>
            <a:r>
              <a:rPr sz="1400" dirty="0">
                <a:solidFill>
                  <a:srgbClr val="7D9029"/>
                </a:solidFill>
                <a:latin typeface="Courier"/>
              </a:rPr>
              <a:t>x =</a:t>
            </a:r>
            <a:r>
              <a:rPr sz="1400" dirty="0">
                <a:latin typeface="Courier"/>
              </a:rPr>
              <a:t> </a:t>
            </a:r>
            <a:r>
              <a:rPr sz="1400" dirty="0" err="1">
                <a:latin typeface="Courier"/>
              </a:rPr>
              <a:t>corr</a:t>
            </a:r>
            <a:r>
              <a:rPr sz="1400" dirty="0">
                <a:latin typeface="Courier"/>
              </a:rPr>
              <a:t>, </a:t>
            </a:r>
            <a:r>
              <a:rPr sz="1400" dirty="0">
                <a:solidFill>
                  <a:srgbClr val="7D9029"/>
                </a:solidFill>
                <a:latin typeface="Courier"/>
              </a:rPr>
              <a:t>fill =</a:t>
            </a:r>
            <a:r>
              <a:rPr sz="1400" dirty="0">
                <a:latin typeface="Courier"/>
              </a:rPr>
              <a:t> assets)) </a:t>
            </a:r>
            <a:r>
              <a:rPr sz="1400" dirty="0">
                <a:solidFill>
                  <a:srgbClr val="4070A0"/>
                </a:solidFill>
                <a:latin typeface="Courier"/>
              </a:rPr>
              <a:t>+</a:t>
            </a:r>
            <a:r>
              <a:rPr sz="1400" dirty="0">
                <a:latin typeface="Courier"/>
              </a:rPr>
              <a:t> </a:t>
            </a:r>
            <a:br>
              <a:rPr sz="1400" dirty="0"/>
            </a:br>
            <a:r>
              <a:rPr sz="1400" dirty="0">
                <a:latin typeface="Courier"/>
              </a:rPr>
              <a:t>  </a:t>
            </a:r>
            <a:r>
              <a:rPr sz="1400" dirty="0" err="1">
                <a:solidFill>
                  <a:srgbClr val="06287E"/>
                </a:solidFill>
                <a:latin typeface="Courier"/>
              </a:rPr>
              <a:t>geom_density</a:t>
            </a:r>
            <a:r>
              <a:rPr sz="1400" dirty="0">
                <a:latin typeface="Courier"/>
              </a:rPr>
              <a:t>(</a:t>
            </a:r>
            <a:r>
              <a:rPr sz="1400" dirty="0">
                <a:solidFill>
                  <a:srgbClr val="7D9029"/>
                </a:solidFill>
                <a:latin typeface="Courier"/>
              </a:rPr>
              <a:t>alpha =</a:t>
            </a:r>
            <a:r>
              <a:rPr sz="1400" dirty="0">
                <a:latin typeface="Courier"/>
              </a:rPr>
              <a:t> </a:t>
            </a:r>
            <a:r>
              <a:rPr sz="1400" dirty="0">
                <a:solidFill>
                  <a:srgbClr val="40A070"/>
                </a:solidFill>
                <a:latin typeface="Courier"/>
              </a:rPr>
              <a:t>0.4</a:t>
            </a:r>
            <a:r>
              <a:rPr sz="1400" dirty="0">
                <a:latin typeface="Courier"/>
              </a:rPr>
              <a:t>) </a:t>
            </a:r>
            <a:r>
              <a:rPr sz="1400" dirty="0">
                <a:solidFill>
                  <a:srgbClr val="4070A0"/>
                </a:solidFill>
                <a:latin typeface="Courier"/>
              </a:rPr>
              <a:t>+</a:t>
            </a:r>
            <a:r>
              <a:rPr sz="1400" dirty="0">
                <a:latin typeface="Courier"/>
              </a:rPr>
              <a:t> </a:t>
            </a:r>
            <a:br>
              <a:rPr sz="1400" dirty="0"/>
            </a:br>
            <a:r>
              <a:rPr sz="1400" dirty="0">
                <a:latin typeface="Courier"/>
              </a:rPr>
              <a:t>  </a:t>
            </a:r>
            <a:r>
              <a:rPr sz="1400" dirty="0" err="1">
                <a:solidFill>
                  <a:srgbClr val="06287E"/>
                </a:solidFill>
                <a:latin typeface="Courier"/>
              </a:rPr>
              <a:t>facet_wrap</a:t>
            </a:r>
            <a:r>
              <a:rPr sz="1400" dirty="0">
                <a:latin typeface="Courier"/>
              </a:rPr>
              <a:t>(</a:t>
            </a:r>
            <a:r>
              <a:rPr sz="1400" dirty="0">
                <a:solidFill>
                  <a:srgbClr val="4070A0"/>
                </a:solidFill>
                <a:latin typeface="Courier"/>
              </a:rPr>
              <a:t>~</a:t>
            </a:r>
            <a:r>
              <a:rPr sz="1400" dirty="0">
                <a:latin typeface="Courier"/>
              </a:rPr>
              <a:t>assets)</a:t>
            </a:r>
          </a:p>
        </p:txBody>
      </p:sp>
      <p:pic>
        <p:nvPicPr>
          <p:cNvPr id="4" name="Picture 3" descr="market-facts-pres_files/figure-pptx/explorecorr-1.png">
            <a:extLst>
              <a:ext uri="{FF2B5EF4-FFF2-40B4-BE49-F238E27FC236}">
                <a16:creationId xmlns:a16="http://schemas.microsoft.com/office/drawing/2014/main" id="{87230C72-D006-39A4-A656-6BDD48B1FC83}"/>
              </a:ext>
            </a:extLst>
          </p:cNvPr>
          <p:cNvPicPr>
            <a:picLocks noGrp="1" noChangeAspect="1"/>
          </p:cNvPicPr>
          <p:nvPr/>
        </p:nvPicPr>
        <p:blipFill>
          <a:blip r:embed="rId2"/>
          <a:stretch>
            <a:fillRect/>
          </a:stretch>
        </p:blipFill>
        <p:spPr bwMode="auto">
          <a:xfrm>
            <a:off x="1746249" y="2584628"/>
            <a:ext cx="5851755" cy="4273372"/>
          </a:xfrm>
          <a:prstGeom prst="rect">
            <a:avLst/>
          </a:prstGeom>
          <a:noFill/>
          <a:ln w="9525">
            <a:noFill/>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market-facts-pres_files/figure-pptx/explorecorr-2.png"/>
          <p:cNvPicPr>
            <a:picLocks noGrp="1" noChangeAspect="1"/>
          </p:cNvPicPr>
          <p:nvPr/>
        </p:nvPicPr>
        <p:blipFill>
          <a:blip r:embed="rId2"/>
          <a:stretch>
            <a:fillRect/>
          </a:stretch>
        </p:blipFill>
        <p:spPr bwMode="auto">
          <a:xfrm>
            <a:off x="1885361" y="2923950"/>
            <a:ext cx="6193410" cy="3781911"/>
          </a:xfrm>
          <a:prstGeom prst="rect">
            <a:avLst/>
          </a:prstGeom>
          <a:noFill/>
          <a:ln w="9525">
            <a:noFill/>
            <a:headEnd/>
            <a:tailEnd/>
          </a:ln>
        </p:spPr>
      </p:pic>
      <p:sp>
        <p:nvSpPr>
          <p:cNvPr id="4" name="Title 3">
            <a:extLst>
              <a:ext uri="{FF2B5EF4-FFF2-40B4-BE49-F238E27FC236}">
                <a16:creationId xmlns:a16="http://schemas.microsoft.com/office/drawing/2014/main" id="{528B76B7-C587-DE0B-B23A-7EC29431FE73}"/>
              </a:ext>
            </a:extLst>
          </p:cNvPr>
          <p:cNvSpPr>
            <a:spLocks noGrp="1"/>
          </p:cNvSpPr>
          <p:nvPr>
            <p:ph type="title"/>
          </p:nvPr>
        </p:nvSpPr>
        <p:spPr/>
        <p:txBody>
          <a:bodyPr/>
          <a:lstStyle/>
          <a:p>
            <a:r>
              <a:rPr lang="en-US" dirty="0"/>
              <a:t>Now for the time domain</a:t>
            </a:r>
          </a:p>
        </p:txBody>
      </p:sp>
      <p:sp>
        <p:nvSpPr>
          <p:cNvPr id="3" name="Content Placeholder 2">
            <a:extLst>
              <a:ext uri="{FF2B5EF4-FFF2-40B4-BE49-F238E27FC236}">
                <a16:creationId xmlns:a16="http://schemas.microsoft.com/office/drawing/2014/main" id="{D83C6F72-2651-7711-F827-6D3C2D975B88}"/>
              </a:ext>
            </a:extLst>
          </p:cNvPr>
          <p:cNvSpPr>
            <a:spLocks noGrp="1"/>
          </p:cNvSpPr>
          <p:nvPr>
            <p:ph idx="4294967295"/>
          </p:nvPr>
        </p:nvSpPr>
        <p:spPr>
          <a:xfrm>
            <a:off x="0" y="1600200"/>
            <a:ext cx="8686800" cy="1406951"/>
          </a:xfrm>
        </p:spPr>
        <p:txBody>
          <a:bodyPr>
            <a:normAutofit/>
          </a:bodyPr>
          <a:lstStyle/>
          <a:p>
            <a:pPr lvl="0" indent="0">
              <a:buNone/>
            </a:pPr>
            <a:r>
              <a:rPr sz="1600" dirty="0" err="1">
                <a:latin typeface="Courier"/>
              </a:rPr>
              <a:t>corr_tbl</a:t>
            </a:r>
            <a:r>
              <a:rPr sz="1600" dirty="0">
                <a:latin typeface="Courier"/>
              </a:rPr>
              <a:t> </a:t>
            </a:r>
            <a:r>
              <a:rPr sz="1600" dirty="0">
                <a:solidFill>
                  <a:srgbClr val="4070A0"/>
                </a:solidFill>
                <a:latin typeface="Courier"/>
              </a:rPr>
              <a:t>%&gt;%</a:t>
            </a:r>
            <a:r>
              <a:rPr sz="1600" dirty="0">
                <a:latin typeface="Courier"/>
              </a:rPr>
              <a:t> </a:t>
            </a:r>
            <a:endParaRPr lang="en-US" sz="1600" dirty="0">
              <a:latin typeface="Courier"/>
            </a:endParaRPr>
          </a:p>
          <a:p>
            <a:pPr lvl="0" indent="0">
              <a:buNone/>
            </a:pPr>
            <a:r>
              <a:rPr lang="en-US" sz="1600" dirty="0">
                <a:solidFill>
                  <a:srgbClr val="06287E"/>
                </a:solidFill>
                <a:latin typeface="Courier"/>
              </a:rPr>
              <a:t>	</a:t>
            </a:r>
            <a:r>
              <a:rPr sz="1600" dirty="0" err="1">
                <a:solidFill>
                  <a:srgbClr val="06287E"/>
                </a:solidFill>
                <a:latin typeface="Courier"/>
              </a:rPr>
              <a:t>ggplot</a:t>
            </a:r>
            <a:r>
              <a:rPr sz="1600" dirty="0">
                <a:latin typeface="Courier"/>
              </a:rPr>
              <a:t>(</a:t>
            </a:r>
            <a:r>
              <a:rPr sz="1600" dirty="0" err="1">
                <a:solidFill>
                  <a:srgbClr val="06287E"/>
                </a:solidFill>
                <a:latin typeface="Courier"/>
              </a:rPr>
              <a:t>aes</a:t>
            </a:r>
            <a:r>
              <a:rPr sz="1600" dirty="0">
                <a:latin typeface="Courier"/>
              </a:rPr>
              <a:t>(</a:t>
            </a:r>
            <a:r>
              <a:rPr sz="1600" dirty="0">
                <a:solidFill>
                  <a:srgbClr val="7D9029"/>
                </a:solidFill>
                <a:latin typeface="Courier"/>
              </a:rPr>
              <a:t>x =</a:t>
            </a:r>
            <a:r>
              <a:rPr sz="1600" dirty="0">
                <a:latin typeface="Courier"/>
              </a:rPr>
              <a:t> date, </a:t>
            </a:r>
            <a:r>
              <a:rPr sz="1600" dirty="0">
                <a:solidFill>
                  <a:srgbClr val="7D9029"/>
                </a:solidFill>
                <a:latin typeface="Courier"/>
              </a:rPr>
              <a:t>y =</a:t>
            </a:r>
            <a:r>
              <a:rPr sz="1600" dirty="0">
                <a:latin typeface="Courier"/>
              </a:rPr>
              <a:t> </a:t>
            </a:r>
            <a:r>
              <a:rPr sz="1600" dirty="0" err="1">
                <a:latin typeface="Courier"/>
              </a:rPr>
              <a:t>corr</a:t>
            </a:r>
            <a:r>
              <a:rPr sz="1600" dirty="0">
                <a:latin typeface="Courier"/>
              </a:rPr>
              <a:t>, </a:t>
            </a:r>
            <a:r>
              <a:rPr sz="1600" dirty="0">
                <a:solidFill>
                  <a:srgbClr val="7D9029"/>
                </a:solidFill>
                <a:latin typeface="Courier"/>
              </a:rPr>
              <a:t>color=</a:t>
            </a:r>
            <a:r>
              <a:rPr sz="1600" dirty="0">
                <a:latin typeface="Courier"/>
              </a:rPr>
              <a:t>assets)) </a:t>
            </a:r>
            <a:r>
              <a:rPr sz="1600" dirty="0">
                <a:solidFill>
                  <a:srgbClr val="4070A0"/>
                </a:solidFill>
                <a:latin typeface="Courier"/>
              </a:rPr>
              <a:t>+</a:t>
            </a:r>
            <a:br>
              <a:rPr sz="1600" dirty="0"/>
            </a:br>
            <a:r>
              <a:rPr sz="1600" dirty="0">
                <a:latin typeface="Courier"/>
              </a:rPr>
              <a:t>  </a:t>
            </a:r>
            <a:r>
              <a:rPr lang="en-US" sz="1600" dirty="0">
                <a:latin typeface="Courier"/>
              </a:rPr>
              <a:t>	</a:t>
            </a:r>
            <a:r>
              <a:rPr sz="1600" dirty="0" err="1">
                <a:solidFill>
                  <a:srgbClr val="06287E"/>
                </a:solidFill>
                <a:latin typeface="Courier"/>
              </a:rPr>
              <a:t>geom_line</a:t>
            </a:r>
            <a:r>
              <a:rPr sz="1600" dirty="0">
                <a:latin typeface="Courier"/>
              </a:rPr>
              <a:t>() </a:t>
            </a:r>
            <a:r>
              <a:rPr sz="1600" dirty="0">
                <a:solidFill>
                  <a:srgbClr val="4070A0"/>
                </a:solidFill>
                <a:latin typeface="Courier"/>
              </a:rPr>
              <a:t>+</a:t>
            </a:r>
            <a:r>
              <a:rPr sz="1600" dirty="0">
                <a:latin typeface="Courier"/>
              </a:rPr>
              <a:t> </a:t>
            </a:r>
            <a:br>
              <a:rPr sz="1600" dirty="0"/>
            </a:br>
            <a:r>
              <a:rPr sz="1600" dirty="0">
                <a:latin typeface="Courier"/>
              </a:rPr>
              <a:t>  </a:t>
            </a:r>
            <a:r>
              <a:rPr lang="en-US" sz="1600" dirty="0">
                <a:latin typeface="Courier"/>
              </a:rPr>
              <a:t>	</a:t>
            </a:r>
            <a:r>
              <a:rPr sz="1600" dirty="0" err="1">
                <a:solidFill>
                  <a:srgbClr val="06287E"/>
                </a:solidFill>
                <a:latin typeface="Courier"/>
              </a:rPr>
              <a:t>facet_wrap</a:t>
            </a:r>
            <a:r>
              <a:rPr sz="1600" dirty="0">
                <a:latin typeface="Courier"/>
              </a:rPr>
              <a:t>(</a:t>
            </a:r>
            <a:r>
              <a:rPr sz="1600" dirty="0">
                <a:solidFill>
                  <a:srgbClr val="4070A0"/>
                </a:solidFill>
                <a:latin typeface="Courier"/>
              </a:rPr>
              <a:t>~</a:t>
            </a:r>
            <a:r>
              <a:rPr sz="1600" dirty="0">
                <a:latin typeface="Courier"/>
              </a:rPr>
              <a:t>assets)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And there it is…</a:t>
            </a:r>
          </a:p>
        </p:txBody>
      </p:sp>
      <p:sp>
        <p:nvSpPr>
          <p:cNvPr id="3" name="Content Placeholder 2"/>
          <p:cNvSpPr>
            <a:spLocks noGrp="1"/>
          </p:cNvSpPr>
          <p:nvPr>
            <p:ph idx="1"/>
          </p:nvPr>
        </p:nvSpPr>
        <p:spPr>
          <a:xfrm>
            <a:off x="463550" y="1276785"/>
            <a:ext cx="8229600" cy="1058158"/>
          </a:xfrm>
        </p:spPr>
        <p:txBody>
          <a:bodyPr>
            <a:normAutofit/>
          </a:bodyPr>
          <a:lstStyle/>
          <a:p>
            <a:pPr lvl="0" indent="0">
              <a:buNone/>
            </a:pPr>
            <a:r>
              <a:rPr sz="2000" dirty="0" err="1">
                <a:latin typeface="Courier"/>
              </a:rPr>
              <a:t>vols_tbl</a:t>
            </a:r>
            <a:r>
              <a:rPr sz="2000" dirty="0">
                <a:latin typeface="Courier"/>
              </a:rPr>
              <a:t> </a:t>
            </a:r>
            <a:r>
              <a:rPr sz="2000" dirty="0">
                <a:solidFill>
                  <a:srgbClr val="4070A0"/>
                </a:solidFill>
                <a:latin typeface="Courier"/>
              </a:rPr>
              <a:t>%&gt;%</a:t>
            </a:r>
            <a:r>
              <a:rPr sz="2000" dirty="0">
                <a:latin typeface="Courier"/>
              </a:rPr>
              <a:t> </a:t>
            </a:r>
            <a:r>
              <a:rPr sz="2000" dirty="0" err="1">
                <a:solidFill>
                  <a:srgbClr val="06287E"/>
                </a:solidFill>
                <a:latin typeface="Courier"/>
              </a:rPr>
              <a:t>ggplot</a:t>
            </a:r>
            <a:r>
              <a:rPr sz="2000" dirty="0">
                <a:latin typeface="Courier"/>
              </a:rPr>
              <a:t>(</a:t>
            </a:r>
            <a:r>
              <a:rPr sz="2000" dirty="0" err="1">
                <a:solidFill>
                  <a:srgbClr val="06287E"/>
                </a:solidFill>
                <a:latin typeface="Courier"/>
              </a:rPr>
              <a:t>aes</a:t>
            </a:r>
            <a:r>
              <a:rPr sz="2000" dirty="0">
                <a:latin typeface="Courier"/>
              </a:rPr>
              <a:t>(</a:t>
            </a:r>
            <a:r>
              <a:rPr sz="2000" dirty="0">
                <a:solidFill>
                  <a:srgbClr val="7D9029"/>
                </a:solidFill>
                <a:latin typeface="Courier"/>
              </a:rPr>
              <a:t>x =</a:t>
            </a:r>
            <a:r>
              <a:rPr sz="2000" dirty="0">
                <a:latin typeface="Courier"/>
              </a:rPr>
              <a:t> vols, </a:t>
            </a:r>
            <a:r>
              <a:rPr sz="2000" dirty="0">
                <a:solidFill>
                  <a:srgbClr val="7D9029"/>
                </a:solidFill>
                <a:latin typeface="Courier"/>
              </a:rPr>
              <a:t>fill=</a:t>
            </a:r>
            <a:r>
              <a:rPr sz="2000" dirty="0">
                <a:latin typeface="Courier"/>
              </a:rPr>
              <a:t>assets)) </a:t>
            </a:r>
            <a:r>
              <a:rPr sz="2000" dirty="0">
                <a:solidFill>
                  <a:srgbClr val="4070A0"/>
                </a:solidFill>
                <a:latin typeface="Courier"/>
              </a:rPr>
              <a:t>+</a:t>
            </a:r>
            <a:r>
              <a:rPr sz="2000" dirty="0">
                <a:latin typeface="Courier"/>
              </a:rPr>
              <a:t> </a:t>
            </a:r>
            <a:r>
              <a:rPr lang="en-US" sz="2000" dirty="0">
                <a:latin typeface="Courier"/>
              </a:rPr>
              <a:t>		</a:t>
            </a:r>
            <a:r>
              <a:rPr sz="2000" dirty="0" err="1">
                <a:solidFill>
                  <a:srgbClr val="06287E"/>
                </a:solidFill>
                <a:latin typeface="Courier"/>
              </a:rPr>
              <a:t>geom_density</a:t>
            </a:r>
            <a:r>
              <a:rPr sz="2000" dirty="0">
                <a:latin typeface="Courier"/>
              </a:rPr>
              <a:t>(</a:t>
            </a:r>
            <a:r>
              <a:rPr sz="2000" dirty="0">
                <a:solidFill>
                  <a:srgbClr val="7D9029"/>
                </a:solidFill>
                <a:latin typeface="Courier"/>
              </a:rPr>
              <a:t>alpha =</a:t>
            </a:r>
            <a:r>
              <a:rPr sz="2000" dirty="0">
                <a:latin typeface="Courier"/>
              </a:rPr>
              <a:t> </a:t>
            </a:r>
            <a:r>
              <a:rPr sz="2000" dirty="0">
                <a:solidFill>
                  <a:srgbClr val="40A070"/>
                </a:solidFill>
                <a:latin typeface="Courier"/>
              </a:rPr>
              <a:t>0.4</a:t>
            </a:r>
            <a:r>
              <a:rPr sz="2000" dirty="0">
                <a:latin typeface="Courier"/>
              </a:rPr>
              <a:t>) </a:t>
            </a:r>
            <a:r>
              <a:rPr sz="2000" dirty="0">
                <a:solidFill>
                  <a:srgbClr val="4070A0"/>
                </a:solidFill>
                <a:latin typeface="Courier"/>
              </a:rPr>
              <a:t>+</a:t>
            </a:r>
            <a:r>
              <a:rPr sz="2000" dirty="0">
                <a:latin typeface="Courier"/>
              </a:rPr>
              <a:t> </a:t>
            </a:r>
            <a:br>
              <a:rPr sz="2000" dirty="0"/>
            </a:br>
            <a:r>
              <a:rPr sz="2000" dirty="0">
                <a:latin typeface="Courier"/>
              </a:rPr>
              <a:t>  </a:t>
            </a:r>
            <a:r>
              <a:rPr lang="en-US" sz="2000" dirty="0">
                <a:latin typeface="Courier"/>
              </a:rPr>
              <a:t>	</a:t>
            </a:r>
            <a:r>
              <a:rPr sz="2000" dirty="0" err="1">
                <a:solidFill>
                  <a:srgbClr val="06287E"/>
                </a:solidFill>
                <a:latin typeface="Courier"/>
              </a:rPr>
              <a:t>facet_wrap</a:t>
            </a:r>
            <a:r>
              <a:rPr sz="2000" dirty="0">
                <a:latin typeface="Courier"/>
              </a:rPr>
              <a:t>(</a:t>
            </a:r>
            <a:r>
              <a:rPr sz="2000" dirty="0">
                <a:solidFill>
                  <a:srgbClr val="4070A0"/>
                </a:solidFill>
                <a:latin typeface="Courier"/>
              </a:rPr>
              <a:t>~</a:t>
            </a:r>
            <a:r>
              <a:rPr sz="2000" dirty="0">
                <a:latin typeface="Courier"/>
              </a:rPr>
              <a:t>assets)</a:t>
            </a:r>
          </a:p>
        </p:txBody>
      </p:sp>
      <p:pic>
        <p:nvPicPr>
          <p:cNvPr id="4" name="Picture 3" descr="market-facts-pres_files/figure-pptx/vols-ex-1.png">
            <a:extLst>
              <a:ext uri="{FF2B5EF4-FFF2-40B4-BE49-F238E27FC236}">
                <a16:creationId xmlns:a16="http://schemas.microsoft.com/office/drawing/2014/main" id="{BD607BB3-7BC5-356D-4DE6-D5E51B96BF71}"/>
              </a:ext>
            </a:extLst>
          </p:cNvPr>
          <p:cNvPicPr>
            <a:picLocks noGrp="1" noChangeAspect="1"/>
          </p:cNvPicPr>
          <p:nvPr/>
        </p:nvPicPr>
        <p:blipFill>
          <a:blip r:embed="rId2"/>
          <a:stretch>
            <a:fillRect/>
          </a:stretch>
        </p:blipFill>
        <p:spPr bwMode="auto">
          <a:xfrm>
            <a:off x="1752600" y="2212944"/>
            <a:ext cx="5651500" cy="4521200"/>
          </a:xfrm>
          <a:prstGeom prst="rect">
            <a:avLst/>
          </a:prstGeom>
          <a:noFill/>
          <a:ln w="9525">
            <a:noFill/>
            <a:headEnd/>
            <a:tailEnd/>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market-facts-pres_files/figure-pptx/vols-ex-2.png"/>
          <p:cNvPicPr>
            <a:picLocks noGrp="1" noChangeAspect="1"/>
          </p:cNvPicPr>
          <p:nvPr/>
        </p:nvPicPr>
        <p:blipFill>
          <a:blip r:embed="rId2"/>
          <a:stretch>
            <a:fillRect/>
          </a:stretch>
        </p:blipFill>
        <p:spPr bwMode="auto">
          <a:xfrm>
            <a:off x="433633" y="2865747"/>
            <a:ext cx="8107052" cy="3783553"/>
          </a:xfrm>
          <a:prstGeom prst="rect">
            <a:avLst/>
          </a:prstGeom>
          <a:noFill/>
          <a:ln w="9525">
            <a:noFill/>
            <a:headEnd/>
            <a:tailEnd/>
          </a:ln>
        </p:spPr>
      </p:pic>
      <p:sp>
        <p:nvSpPr>
          <p:cNvPr id="4" name="Title 3">
            <a:extLst>
              <a:ext uri="{FF2B5EF4-FFF2-40B4-BE49-F238E27FC236}">
                <a16:creationId xmlns:a16="http://schemas.microsoft.com/office/drawing/2014/main" id="{45B53530-93B2-7F01-787E-46E27579852C}"/>
              </a:ext>
            </a:extLst>
          </p:cNvPr>
          <p:cNvSpPr>
            <a:spLocks noGrp="1"/>
          </p:cNvSpPr>
          <p:nvPr>
            <p:ph type="title"/>
          </p:nvPr>
        </p:nvSpPr>
        <p:spPr/>
        <p:txBody>
          <a:bodyPr/>
          <a:lstStyle/>
          <a:p>
            <a:r>
              <a:rPr lang="en-US" dirty="0"/>
              <a:t>Vols away</a:t>
            </a:r>
          </a:p>
        </p:txBody>
      </p:sp>
      <p:sp>
        <p:nvSpPr>
          <p:cNvPr id="3" name="Content Placeholder 2">
            <a:extLst>
              <a:ext uri="{FF2B5EF4-FFF2-40B4-BE49-F238E27FC236}">
                <a16:creationId xmlns:a16="http://schemas.microsoft.com/office/drawing/2014/main" id="{0CEDDF98-2D30-C8A7-235D-F61AB4E42538}"/>
              </a:ext>
            </a:extLst>
          </p:cNvPr>
          <p:cNvSpPr>
            <a:spLocks noGrp="1"/>
          </p:cNvSpPr>
          <p:nvPr>
            <p:ph idx="4294967295"/>
          </p:nvPr>
        </p:nvSpPr>
        <p:spPr>
          <a:xfrm>
            <a:off x="0" y="1506538"/>
            <a:ext cx="8229600" cy="1293812"/>
          </a:xfrm>
        </p:spPr>
        <p:txBody>
          <a:bodyPr>
            <a:normAutofit lnSpcReduction="10000"/>
          </a:bodyPr>
          <a:lstStyle/>
          <a:p>
            <a:pPr lvl="0" indent="0">
              <a:buNone/>
            </a:pPr>
            <a:r>
              <a:rPr sz="2000" dirty="0" err="1">
                <a:latin typeface="Courier"/>
              </a:rPr>
              <a:t>vols_tbl</a:t>
            </a:r>
            <a:r>
              <a:rPr sz="2000" dirty="0">
                <a:latin typeface="Courier"/>
              </a:rPr>
              <a:t> </a:t>
            </a:r>
            <a:r>
              <a:rPr sz="2000" dirty="0">
                <a:solidFill>
                  <a:srgbClr val="4070A0"/>
                </a:solidFill>
                <a:latin typeface="Courier"/>
              </a:rPr>
              <a:t>%&gt;%</a:t>
            </a:r>
            <a:r>
              <a:rPr sz="2000" dirty="0">
                <a:latin typeface="Courier"/>
              </a:rPr>
              <a:t> </a:t>
            </a:r>
            <a:r>
              <a:rPr sz="2000" dirty="0" err="1">
                <a:solidFill>
                  <a:srgbClr val="06287E"/>
                </a:solidFill>
                <a:latin typeface="Courier"/>
              </a:rPr>
              <a:t>ggplot</a:t>
            </a:r>
            <a:r>
              <a:rPr sz="2000" dirty="0">
                <a:latin typeface="Courier"/>
              </a:rPr>
              <a:t>(</a:t>
            </a:r>
            <a:r>
              <a:rPr sz="2000" dirty="0" err="1">
                <a:solidFill>
                  <a:srgbClr val="06287E"/>
                </a:solidFill>
                <a:latin typeface="Courier"/>
              </a:rPr>
              <a:t>aes</a:t>
            </a:r>
            <a:r>
              <a:rPr sz="2000" dirty="0">
                <a:latin typeface="Courier"/>
              </a:rPr>
              <a:t>(</a:t>
            </a:r>
            <a:r>
              <a:rPr sz="2000" dirty="0">
                <a:solidFill>
                  <a:srgbClr val="7D9029"/>
                </a:solidFill>
                <a:latin typeface="Courier"/>
              </a:rPr>
              <a:t>x =</a:t>
            </a:r>
            <a:r>
              <a:rPr sz="2000" dirty="0">
                <a:latin typeface="Courier"/>
              </a:rPr>
              <a:t> date, </a:t>
            </a:r>
            <a:r>
              <a:rPr sz="2000" dirty="0">
                <a:solidFill>
                  <a:srgbClr val="7D9029"/>
                </a:solidFill>
                <a:latin typeface="Courier"/>
              </a:rPr>
              <a:t>y =</a:t>
            </a:r>
            <a:r>
              <a:rPr sz="2000" dirty="0">
                <a:latin typeface="Courier"/>
              </a:rPr>
              <a:t> vols, </a:t>
            </a:r>
            <a:r>
              <a:rPr sz="2000" dirty="0">
                <a:solidFill>
                  <a:srgbClr val="7D9029"/>
                </a:solidFill>
                <a:latin typeface="Courier"/>
              </a:rPr>
              <a:t>color =</a:t>
            </a:r>
            <a:r>
              <a:rPr sz="2000" dirty="0">
                <a:latin typeface="Courier"/>
              </a:rPr>
              <a:t> assets)) </a:t>
            </a:r>
            <a:r>
              <a:rPr sz="2000" dirty="0">
                <a:solidFill>
                  <a:srgbClr val="4070A0"/>
                </a:solidFill>
                <a:latin typeface="Courier"/>
              </a:rPr>
              <a:t>+</a:t>
            </a:r>
            <a:br>
              <a:rPr sz="2000" dirty="0"/>
            </a:br>
            <a:r>
              <a:rPr sz="2000" dirty="0">
                <a:latin typeface="Courier"/>
              </a:rPr>
              <a:t>  </a:t>
            </a:r>
            <a:r>
              <a:rPr sz="2000" dirty="0" err="1">
                <a:solidFill>
                  <a:srgbClr val="06287E"/>
                </a:solidFill>
                <a:latin typeface="Courier"/>
              </a:rPr>
              <a:t>geom_line</a:t>
            </a:r>
            <a:r>
              <a:rPr sz="2000" dirty="0">
                <a:latin typeface="Courier"/>
              </a:rPr>
              <a:t>() </a:t>
            </a:r>
            <a:r>
              <a:rPr sz="2000" dirty="0">
                <a:solidFill>
                  <a:srgbClr val="4070A0"/>
                </a:solidFill>
                <a:latin typeface="Courier"/>
              </a:rPr>
              <a:t>+</a:t>
            </a:r>
            <a:r>
              <a:rPr sz="2000" dirty="0">
                <a:latin typeface="Courier"/>
              </a:rPr>
              <a:t> </a:t>
            </a:r>
            <a:br>
              <a:rPr sz="2000" dirty="0"/>
            </a:br>
            <a:r>
              <a:rPr sz="2000" dirty="0">
                <a:latin typeface="Courier"/>
              </a:rPr>
              <a:t>  </a:t>
            </a:r>
            <a:r>
              <a:rPr sz="2000" dirty="0" err="1">
                <a:solidFill>
                  <a:srgbClr val="06287E"/>
                </a:solidFill>
                <a:latin typeface="Courier"/>
              </a:rPr>
              <a:t>facet_wrap</a:t>
            </a:r>
            <a:r>
              <a:rPr sz="2000" dirty="0">
                <a:latin typeface="Courier"/>
              </a:rPr>
              <a:t>(</a:t>
            </a:r>
            <a:r>
              <a:rPr sz="2000" dirty="0">
                <a:solidFill>
                  <a:srgbClr val="4070A0"/>
                </a:solidFill>
                <a:latin typeface="Courier"/>
              </a:rPr>
              <a:t>~</a:t>
            </a:r>
            <a:r>
              <a:rPr sz="2000" dirty="0">
                <a:latin typeface="Courier"/>
              </a:rPr>
              <a:t>assets)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0" lvl="0" indent="0">
              <a:buNone/>
            </a:pPr>
            <a:r>
              <a:t>Do volatility and correlation persist?</a:t>
            </a:r>
          </a:p>
        </p:txBody>
      </p:sp>
      <p:pic>
        <p:nvPicPr>
          <p:cNvPr id="4" name="Picture 3" descr="market-facts-pres_files/figure-pptx/persistcorr-1.png">
            <a:extLst>
              <a:ext uri="{FF2B5EF4-FFF2-40B4-BE49-F238E27FC236}">
                <a16:creationId xmlns:a16="http://schemas.microsoft.com/office/drawing/2014/main" id="{D433BF0B-ABA6-9608-06E5-7A341FBC60B0}"/>
              </a:ext>
            </a:extLst>
          </p:cNvPr>
          <p:cNvPicPr>
            <a:picLocks noGrp="1" noChangeAspect="1"/>
          </p:cNvPicPr>
          <p:nvPr/>
        </p:nvPicPr>
        <p:blipFill>
          <a:blip r:embed="rId2"/>
          <a:stretch>
            <a:fillRect/>
          </a:stretch>
        </p:blipFill>
        <p:spPr bwMode="auto">
          <a:xfrm>
            <a:off x="527901" y="2018214"/>
            <a:ext cx="7904375" cy="4521200"/>
          </a:xfrm>
          <a:prstGeom prst="rect">
            <a:avLst/>
          </a:prstGeom>
          <a:noFill/>
          <a:ln w="9525">
            <a:noFill/>
            <a:headEnd/>
            <a:tailEnd/>
          </a:ln>
        </p:spPr>
      </p:pic>
      <p:sp>
        <p:nvSpPr>
          <p:cNvPr id="3" name="Content Placeholder 2"/>
          <p:cNvSpPr>
            <a:spLocks noGrp="1"/>
          </p:cNvSpPr>
          <p:nvPr>
            <p:ph idx="1"/>
          </p:nvPr>
        </p:nvSpPr>
        <p:spPr>
          <a:xfrm>
            <a:off x="457200" y="1175994"/>
            <a:ext cx="8229600" cy="1039305"/>
          </a:xfrm>
          <a:solidFill>
            <a:schemeClr val="bg1"/>
          </a:solidFill>
        </p:spPr>
        <p:txBody>
          <a:bodyPr>
            <a:normAutofit/>
          </a:bodyPr>
          <a:lstStyle/>
          <a:p>
            <a:pPr lvl="0" indent="0">
              <a:buNone/>
            </a:pPr>
            <a:r>
              <a:rPr sz="2000" dirty="0">
                <a:latin typeface="Courier"/>
              </a:rPr>
              <a:t>TAN_ICLN </a:t>
            </a:r>
            <a:r>
              <a:rPr sz="2000" dirty="0">
                <a:solidFill>
                  <a:srgbClr val="007020"/>
                </a:solidFill>
                <a:latin typeface="Courier"/>
              </a:rPr>
              <a:t>&lt;-</a:t>
            </a:r>
            <a:r>
              <a:rPr sz="2000" dirty="0">
                <a:latin typeface="Courier"/>
              </a:rPr>
              <a:t> </a:t>
            </a:r>
            <a:r>
              <a:rPr sz="2000" dirty="0" err="1">
                <a:latin typeface="Courier"/>
              </a:rPr>
              <a:t>r_corr</a:t>
            </a:r>
            <a:r>
              <a:rPr sz="2000" dirty="0" err="1">
                <a:solidFill>
                  <a:srgbClr val="4070A0"/>
                </a:solidFill>
                <a:latin typeface="Courier"/>
              </a:rPr>
              <a:t>$</a:t>
            </a:r>
            <a:r>
              <a:rPr sz="2000" dirty="0" err="1">
                <a:latin typeface="Courier"/>
              </a:rPr>
              <a:t>TAN_ICLN</a:t>
            </a:r>
            <a:br>
              <a:rPr sz="2000" dirty="0"/>
            </a:br>
            <a:r>
              <a:rPr sz="2000" dirty="0">
                <a:latin typeface="Courier"/>
              </a:rPr>
              <a:t>forecast</a:t>
            </a:r>
            <a:r>
              <a:rPr sz="2000" dirty="0">
                <a:solidFill>
                  <a:srgbClr val="4070A0"/>
                </a:solidFill>
                <a:latin typeface="Courier"/>
              </a:rPr>
              <a:t>::</a:t>
            </a:r>
            <a:r>
              <a:rPr sz="2000" dirty="0" err="1">
                <a:solidFill>
                  <a:srgbClr val="06287E"/>
                </a:solidFill>
                <a:latin typeface="Courier"/>
              </a:rPr>
              <a:t>ggtsdisplay</a:t>
            </a:r>
            <a:r>
              <a:rPr sz="2000" dirty="0">
                <a:latin typeface="Courier"/>
              </a:rPr>
              <a:t>(TAN_ICLN, </a:t>
            </a:r>
            <a:r>
              <a:rPr sz="2000" dirty="0" err="1">
                <a:solidFill>
                  <a:srgbClr val="7D9029"/>
                </a:solidFill>
                <a:latin typeface="Courier"/>
              </a:rPr>
              <a:t>lag.max</a:t>
            </a:r>
            <a:r>
              <a:rPr sz="2000" dirty="0">
                <a:solidFill>
                  <a:srgbClr val="7D9029"/>
                </a:solidFill>
                <a:latin typeface="Courier"/>
              </a:rPr>
              <a:t>=</a:t>
            </a:r>
            <a:r>
              <a:rPr sz="2000" dirty="0">
                <a:solidFill>
                  <a:srgbClr val="40A070"/>
                </a:solidFill>
                <a:latin typeface="Courier"/>
              </a:rPr>
              <a:t>30</a:t>
            </a:r>
            <a:r>
              <a:rPr sz="2000" dirty="0">
                <a:latin typeface="Courier"/>
              </a:rPr>
              <a:t>, </a:t>
            </a:r>
            <a:r>
              <a:rPr sz="2000" dirty="0" err="1">
                <a:solidFill>
                  <a:srgbClr val="7D9029"/>
                </a:solidFill>
                <a:latin typeface="Courier"/>
              </a:rPr>
              <a:t>plot.type</a:t>
            </a:r>
            <a:r>
              <a:rPr sz="2000" dirty="0">
                <a:solidFill>
                  <a:srgbClr val="7D9029"/>
                </a:solidFill>
                <a:latin typeface="Courier"/>
              </a:rPr>
              <a:t> =</a:t>
            </a:r>
            <a:r>
              <a:rPr sz="2000" dirty="0">
                <a:latin typeface="Courier"/>
              </a:rPr>
              <a:t> </a:t>
            </a:r>
            <a:r>
              <a:rPr sz="2000" dirty="0">
                <a:solidFill>
                  <a:srgbClr val="4070A0"/>
                </a:solidFill>
                <a:latin typeface="Courier"/>
              </a:rPr>
              <a:t>"histogram"</a:t>
            </a:r>
            <a:r>
              <a:rPr sz="2000" dirty="0">
                <a:latin typeface="Courier"/>
              </a:rPr>
              <a:t>)</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0" lvl="0" indent="0">
              <a:buNone/>
            </a:pPr>
            <a:r>
              <a:t>The verdict on correlation persistence?</a:t>
            </a:r>
          </a:p>
        </p:txBody>
      </p:sp>
      <p:sp>
        <p:nvSpPr>
          <p:cNvPr id="3" name="Content Placeholder 2"/>
          <p:cNvSpPr>
            <a:spLocks noGrp="1"/>
          </p:cNvSpPr>
          <p:nvPr>
            <p:ph idx="1"/>
          </p:nvPr>
        </p:nvSpPr>
        <p:spPr/>
        <p:txBody>
          <a:bodyPr/>
          <a:lstStyle/>
          <a:p>
            <a:pPr lvl="1"/>
            <a:r>
              <a:t>There is some monthly persistence to 5 lags.</a:t>
            </a:r>
          </a:p>
          <a:p>
            <a:pPr lvl="1"/>
            <a:r>
              <a:t>The variability of correlation varies only in the positive direction.</a:t>
            </a:r>
          </a:p>
          <a:p>
            <a:pPr lvl="1"/>
            <a:r>
              <a:t>The distribution seems skewed to the left and non-normal.</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rPr dirty="0"/>
              <a:t>Pr</a:t>
            </a:r>
            <a:r>
              <a:rPr lang="en-US" dirty="0"/>
              <a:t>e</a:t>
            </a:r>
            <a:r>
              <a:rPr dirty="0"/>
              <a:t>cis</a:t>
            </a:r>
          </a:p>
        </p:txBody>
      </p:sp>
      <p:sp>
        <p:nvSpPr>
          <p:cNvPr id="3" name="Content Placeholder 2"/>
          <p:cNvSpPr>
            <a:spLocks noGrp="1"/>
          </p:cNvSpPr>
          <p:nvPr>
            <p:ph idx="1"/>
          </p:nvPr>
        </p:nvSpPr>
        <p:spPr>
          <a:xfrm>
            <a:off x="685800" y="1600201"/>
            <a:ext cx="8001000" cy="3530600"/>
          </a:xfrm>
        </p:spPr>
        <p:txBody>
          <a:bodyPr>
            <a:normAutofit fontScale="62500" lnSpcReduction="20000"/>
          </a:bodyPr>
          <a:lstStyle/>
          <a:p>
            <a:pPr marL="0" lvl="0" indent="0" algn="ctr">
              <a:buNone/>
            </a:pPr>
            <a:r>
              <a:rPr sz="3800" dirty="0"/>
              <a:t>Volatility and the interaction of markets continue to beguile traders, managers, investors and regulators. </a:t>
            </a:r>
            <a:endParaRPr lang="en-US" sz="3800" dirty="0"/>
          </a:p>
          <a:p>
            <a:pPr marL="0" lvl="0" indent="0" algn="ctr">
              <a:buNone/>
            </a:pPr>
            <a:endParaRPr lang="en-US" sz="3400" dirty="0"/>
          </a:p>
          <a:p>
            <a:pPr marL="0" lvl="0" indent="0">
              <a:buNone/>
            </a:pPr>
            <a:r>
              <a:rPr lang="en-US" dirty="0"/>
              <a:t>W</a:t>
            </a:r>
            <a:r>
              <a:rPr dirty="0"/>
              <a:t>orking example from the renewable energy industry to develop three workflows for financial time series: </a:t>
            </a:r>
            <a:endParaRPr lang="en-US" dirty="0"/>
          </a:p>
          <a:p>
            <a:r>
              <a:rPr lang="en-US" dirty="0"/>
              <a:t>U</a:t>
            </a:r>
            <a:r>
              <a:rPr dirty="0"/>
              <a:t>nivariate empirical characterizations; </a:t>
            </a:r>
            <a:endParaRPr lang="en-US" dirty="0"/>
          </a:p>
          <a:p>
            <a:r>
              <a:rPr lang="en-US" dirty="0"/>
              <a:t>Q</a:t>
            </a:r>
            <a:r>
              <a:rPr dirty="0"/>
              <a:t>uantile regression spillover analysis; and </a:t>
            </a:r>
            <a:endParaRPr lang="en-US" dirty="0"/>
          </a:p>
          <a:p>
            <a:r>
              <a:rPr lang="en-US" dirty="0"/>
              <a:t>B</a:t>
            </a:r>
            <a:r>
              <a:rPr dirty="0"/>
              <a:t>ayesian multi-level hierarchical generation of a stratified industry risk structure. </a:t>
            </a:r>
            <a:endParaRPr lang="en-US" dirty="0"/>
          </a:p>
          <a:p>
            <a:pPr marL="0" lvl="0" indent="0">
              <a:buNone/>
            </a:pPr>
            <a:r>
              <a:rPr dirty="0"/>
              <a:t>Pareto-smoothed importance sampling with leave-one-out cross-validation to investigate uncertainty and variability of market events, especially so-called outliers.</a:t>
            </a:r>
          </a:p>
        </p:txBody>
      </p:sp>
      <p:sp>
        <p:nvSpPr>
          <p:cNvPr id="4" name="Content Placeholder 2">
            <a:extLst>
              <a:ext uri="{FF2B5EF4-FFF2-40B4-BE49-F238E27FC236}">
                <a16:creationId xmlns:a16="http://schemas.microsoft.com/office/drawing/2014/main" id="{940CC3FD-8F4E-2B01-459E-C68DEBA41194}"/>
              </a:ext>
            </a:extLst>
          </p:cNvPr>
          <p:cNvSpPr txBox="1">
            <a:spLocks/>
          </p:cNvSpPr>
          <p:nvPr/>
        </p:nvSpPr>
        <p:spPr>
          <a:xfrm>
            <a:off x="-93134" y="5304908"/>
            <a:ext cx="8229600" cy="905933"/>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1270000" indent="0" algn="ctr">
              <a:buFont typeface="Arial"/>
              <a:buNone/>
            </a:pPr>
            <a:r>
              <a:rPr lang="en-US" sz="2000" dirty="0"/>
              <a:t>The complete workflow is maintained on GitHub at </a:t>
            </a:r>
            <a:r>
              <a:rPr lang="en-US" sz="2000" dirty="0">
                <a:hlinkClick r:id="rId2"/>
              </a:rPr>
              <a:t>https://github.com/wgfoote/market-risk</a:t>
            </a:r>
          </a:p>
        </p:txBody>
      </p:sp>
      <p:sp>
        <p:nvSpPr>
          <p:cNvPr id="5" name="TextBox 4">
            <a:extLst>
              <a:ext uri="{FF2B5EF4-FFF2-40B4-BE49-F238E27FC236}">
                <a16:creationId xmlns:a16="http://schemas.microsoft.com/office/drawing/2014/main" id="{89958398-33EF-1782-8BCF-E5AB373CF0F5}"/>
              </a:ext>
            </a:extLst>
          </p:cNvPr>
          <p:cNvSpPr txBox="1"/>
          <p:nvPr/>
        </p:nvSpPr>
        <p:spPr>
          <a:xfrm>
            <a:off x="4364565" y="440266"/>
            <a:ext cx="287867" cy="646331"/>
          </a:xfrm>
          <a:prstGeom prst="rect">
            <a:avLst/>
          </a:prstGeom>
          <a:noFill/>
        </p:spPr>
        <p:txBody>
          <a:bodyPr wrap="square" rtlCol="0">
            <a:spAutoFit/>
          </a:bodyPr>
          <a:lstStyle/>
          <a:p>
            <a:r>
              <a:rPr lang="en-US" sz="3600" dirty="0"/>
              <a:t>‘</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Volatilities next…</a:t>
            </a:r>
          </a:p>
        </p:txBody>
      </p:sp>
      <p:sp>
        <p:nvSpPr>
          <p:cNvPr id="3" name="Content Placeholder 2"/>
          <p:cNvSpPr>
            <a:spLocks noGrp="1"/>
          </p:cNvSpPr>
          <p:nvPr>
            <p:ph idx="1"/>
          </p:nvPr>
        </p:nvSpPr>
        <p:spPr>
          <a:xfrm>
            <a:off x="457200" y="1245646"/>
            <a:ext cx="8262594" cy="1225484"/>
          </a:xfrm>
        </p:spPr>
        <p:txBody>
          <a:bodyPr>
            <a:normAutofit/>
          </a:bodyPr>
          <a:lstStyle/>
          <a:p>
            <a:pPr lvl="0" indent="0">
              <a:buNone/>
            </a:pPr>
            <a:r>
              <a:rPr sz="2400" dirty="0">
                <a:latin typeface="Courier"/>
              </a:rPr>
              <a:t>TAN </a:t>
            </a:r>
            <a:r>
              <a:rPr sz="2400" dirty="0">
                <a:solidFill>
                  <a:srgbClr val="007020"/>
                </a:solidFill>
                <a:latin typeface="Courier"/>
              </a:rPr>
              <a:t>&lt;-</a:t>
            </a:r>
            <a:r>
              <a:rPr sz="2400" dirty="0">
                <a:latin typeface="Courier"/>
              </a:rPr>
              <a:t> </a:t>
            </a:r>
            <a:r>
              <a:rPr sz="2400" dirty="0" err="1">
                <a:latin typeface="Courier"/>
              </a:rPr>
              <a:t>r_vols</a:t>
            </a:r>
            <a:r>
              <a:rPr sz="2400" dirty="0" err="1">
                <a:solidFill>
                  <a:srgbClr val="4070A0"/>
                </a:solidFill>
                <a:latin typeface="Courier"/>
              </a:rPr>
              <a:t>$</a:t>
            </a:r>
            <a:r>
              <a:rPr sz="2400" dirty="0" err="1">
                <a:latin typeface="Courier"/>
              </a:rPr>
              <a:t>TAN</a:t>
            </a:r>
            <a:br>
              <a:rPr sz="2400" dirty="0"/>
            </a:br>
            <a:r>
              <a:rPr sz="2400" dirty="0">
                <a:latin typeface="Courier"/>
              </a:rPr>
              <a:t>forecast</a:t>
            </a:r>
            <a:r>
              <a:rPr sz="2400" dirty="0">
                <a:solidFill>
                  <a:srgbClr val="4070A0"/>
                </a:solidFill>
                <a:latin typeface="Courier"/>
              </a:rPr>
              <a:t>::</a:t>
            </a:r>
            <a:r>
              <a:rPr sz="2400" dirty="0" err="1">
                <a:solidFill>
                  <a:srgbClr val="06287E"/>
                </a:solidFill>
                <a:latin typeface="Courier"/>
              </a:rPr>
              <a:t>ggtsdisplay</a:t>
            </a:r>
            <a:r>
              <a:rPr sz="2400" dirty="0">
                <a:latin typeface="Courier"/>
              </a:rPr>
              <a:t>(</a:t>
            </a:r>
            <a:r>
              <a:rPr sz="2400" dirty="0" err="1">
                <a:latin typeface="Courier"/>
              </a:rPr>
              <a:t>TAN,</a:t>
            </a:r>
            <a:r>
              <a:rPr sz="2400" dirty="0" err="1">
                <a:solidFill>
                  <a:srgbClr val="7D9029"/>
                </a:solidFill>
                <a:latin typeface="Courier"/>
              </a:rPr>
              <a:t>lag.max</a:t>
            </a:r>
            <a:r>
              <a:rPr sz="2400" dirty="0">
                <a:solidFill>
                  <a:srgbClr val="7D9029"/>
                </a:solidFill>
                <a:latin typeface="Courier"/>
              </a:rPr>
              <a:t>=</a:t>
            </a:r>
            <a:r>
              <a:rPr sz="2400" dirty="0">
                <a:solidFill>
                  <a:srgbClr val="40A070"/>
                </a:solidFill>
                <a:latin typeface="Courier"/>
              </a:rPr>
              <a:t>30</a:t>
            </a:r>
            <a:r>
              <a:rPr sz="2400" dirty="0">
                <a:latin typeface="Courier"/>
              </a:rPr>
              <a:t>, </a:t>
            </a:r>
            <a:r>
              <a:rPr sz="2400" dirty="0" err="1">
                <a:solidFill>
                  <a:srgbClr val="7D9029"/>
                </a:solidFill>
                <a:latin typeface="Courier"/>
              </a:rPr>
              <a:t>plot.type</a:t>
            </a:r>
            <a:r>
              <a:rPr sz="2400" dirty="0">
                <a:solidFill>
                  <a:srgbClr val="7D9029"/>
                </a:solidFill>
                <a:latin typeface="Courier"/>
              </a:rPr>
              <a:t> =</a:t>
            </a:r>
            <a:r>
              <a:rPr sz="2400" dirty="0">
                <a:latin typeface="Courier"/>
              </a:rPr>
              <a:t> </a:t>
            </a:r>
            <a:r>
              <a:rPr sz="2400" dirty="0">
                <a:solidFill>
                  <a:srgbClr val="4070A0"/>
                </a:solidFill>
                <a:latin typeface="Courier"/>
              </a:rPr>
              <a:t>"scatter"</a:t>
            </a:r>
            <a:r>
              <a:rPr sz="2400" dirty="0">
                <a:latin typeface="Courier"/>
              </a:rPr>
              <a:t>)</a:t>
            </a:r>
          </a:p>
        </p:txBody>
      </p:sp>
      <p:pic>
        <p:nvPicPr>
          <p:cNvPr id="5" name="Picture 4" descr="Chart, scatter chart&#10;&#10;Description automatically generated">
            <a:extLst>
              <a:ext uri="{FF2B5EF4-FFF2-40B4-BE49-F238E27FC236}">
                <a16:creationId xmlns:a16="http://schemas.microsoft.com/office/drawing/2014/main" id="{33B9A4BA-DB12-7E99-8F7D-EFAD8501FB38}"/>
              </a:ext>
            </a:extLst>
          </p:cNvPr>
          <p:cNvPicPr>
            <a:picLocks noChangeAspect="1"/>
          </p:cNvPicPr>
          <p:nvPr/>
        </p:nvPicPr>
        <p:blipFill>
          <a:blip r:embed="rId2"/>
          <a:stretch>
            <a:fillRect/>
          </a:stretch>
        </p:blipFill>
        <p:spPr>
          <a:xfrm>
            <a:off x="983096" y="2420330"/>
            <a:ext cx="6965082" cy="4048125"/>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Verdict on volatility persistence?</a:t>
            </a:r>
          </a:p>
        </p:txBody>
      </p:sp>
      <p:sp>
        <p:nvSpPr>
          <p:cNvPr id="3" name="Content Placeholder 2"/>
          <p:cNvSpPr>
            <a:spLocks noGrp="1"/>
          </p:cNvSpPr>
          <p:nvPr>
            <p:ph idx="1"/>
          </p:nvPr>
        </p:nvSpPr>
        <p:spPr/>
        <p:txBody>
          <a:bodyPr/>
          <a:lstStyle/>
          <a:p>
            <a:pPr lvl="1"/>
            <a:r>
              <a:t>Strong and persistent lags over 10 months shows slow decay. Is this some evidence of market memory of risk?</a:t>
            </a:r>
          </a:p>
          <a:p>
            <a:pPr lvl="1"/>
            <a:r>
              <a:t>Perhaps, but it also indicates in this monthly time interval influences of outliers in the third scatter panel and variability seen in the first time series panel.</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Do markets spill into one another?</a:t>
            </a:r>
          </a:p>
        </p:txBody>
      </p:sp>
      <p:sp>
        <p:nvSpPr>
          <p:cNvPr id="3" name="Content Placeholder 2"/>
          <p:cNvSpPr>
            <a:spLocks noGrp="1"/>
          </p:cNvSpPr>
          <p:nvPr>
            <p:ph idx="1"/>
          </p:nvPr>
        </p:nvSpPr>
        <p:spPr>
          <a:xfrm>
            <a:off x="402165" y="1879600"/>
            <a:ext cx="3496733" cy="1701800"/>
          </a:xfrm>
        </p:spPr>
        <p:txBody>
          <a:bodyPr>
            <a:normAutofit fontScale="40000" lnSpcReduction="20000"/>
          </a:bodyPr>
          <a:lstStyle/>
          <a:p>
            <a:pPr lvl="0" indent="0">
              <a:buNone/>
            </a:pPr>
            <a:r>
              <a:rPr dirty="0" err="1">
                <a:latin typeface="Courier"/>
              </a:rPr>
              <a:t>corr_vols</a:t>
            </a:r>
            <a:r>
              <a:rPr dirty="0">
                <a:latin typeface="Courier"/>
              </a:rPr>
              <a:t> </a:t>
            </a:r>
            <a:r>
              <a:rPr dirty="0">
                <a:solidFill>
                  <a:srgbClr val="007020"/>
                </a:solidFill>
                <a:latin typeface="Courier"/>
              </a:rPr>
              <a:t>&lt;-</a:t>
            </a:r>
            <a:r>
              <a:rPr dirty="0">
                <a:latin typeface="Courier"/>
              </a:rPr>
              <a:t> </a:t>
            </a:r>
            <a:r>
              <a:rPr dirty="0">
                <a:solidFill>
                  <a:srgbClr val="06287E"/>
                </a:solidFill>
                <a:latin typeface="Courier"/>
              </a:rPr>
              <a:t>merge</a:t>
            </a:r>
            <a:r>
              <a:rPr dirty="0">
                <a:latin typeface="Courier"/>
              </a:rPr>
              <a:t>(</a:t>
            </a:r>
            <a:r>
              <a:rPr dirty="0" err="1">
                <a:latin typeface="Courier"/>
              </a:rPr>
              <a:t>r_corr</a:t>
            </a:r>
            <a:r>
              <a:rPr dirty="0">
                <a:latin typeface="Courier"/>
              </a:rPr>
              <a:t>, </a:t>
            </a:r>
            <a:r>
              <a:rPr dirty="0" err="1">
                <a:latin typeface="Courier"/>
              </a:rPr>
              <a:t>r_vols</a:t>
            </a:r>
            <a:r>
              <a:rPr dirty="0">
                <a:latin typeface="Courier"/>
              </a:rPr>
              <a:t>)</a:t>
            </a:r>
            <a:br>
              <a:rPr dirty="0"/>
            </a:br>
            <a:r>
              <a:rPr dirty="0" err="1">
                <a:latin typeface="Courier"/>
              </a:rPr>
              <a:t>corr_vols_tbl</a:t>
            </a:r>
            <a:r>
              <a:rPr dirty="0">
                <a:latin typeface="Courier"/>
              </a:rPr>
              <a:t> </a:t>
            </a:r>
            <a:r>
              <a:rPr dirty="0">
                <a:solidFill>
                  <a:srgbClr val="007020"/>
                </a:solidFill>
                <a:latin typeface="Courier"/>
              </a:rPr>
              <a:t>&lt;-</a:t>
            </a:r>
            <a:r>
              <a:rPr dirty="0">
                <a:latin typeface="Courier"/>
              </a:rPr>
              <a:t> </a:t>
            </a:r>
            <a:r>
              <a:rPr dirty="0" err="1">
                <a:latin typeface="Courier"/>
              </a:rPr>
              <a:t>corr_vols</a:t>
            </a:r>
            <a:r>
              <a:rPr dirty="0">
                <a:latin typeface="Courier"/>
              </a:rPr>
              <a:t> </a:t>
            </a:r>
            <a:r>
              <a:rPr dirty="0">
                <a:solidFill>
                  <a:srgbClr val="4070A0"/>
                </a:solidFill>
                <a:latin typeface="Courier"/>
              </a:rPr>
              <a:t>%&gt;%</a:t>
            </a:r>
            <a:r>
              <a:rPr dirty="0">
                <a:latin typeface="Courier"/>
              </a:rPr>
              <a:t> </a:t>
            </a:r>
            <a:r>
              <a:rPr dirty="0" err="1">
                <a:solidFill>
                  <a:srgbClr val="06287E"/>
                </a:solidFill>
                <a:latin typeface="Courier"/>
              </a:rPr>
              <a:t>as_tibble</a:t>
            </a:r>
            <a:r>
              <a:rPr dirty="0">
                <a:latin typeface="Courier"/>
              </a:rPr>
              <a:t>() </a:t>
            </a:r>
            <a:r>
              <a:rPr dirty="0">
                <a:solidFill>
                  <a:srgbClr val="4070A0"/>
                </a:solidFill>
                <a:latin typeface="Courier"/>
              </a:rPr>
              <a:t>%&gt;%</a:t>
            </a:r>
            <a:r>
              <a:rPr dirty="0">
                <a:latin typeface="Courier"/>
              </a:rPr>
              <a:t> </a:t>
            </a:r>
            <a:br>
              <a:rPr dirty="0"/>
            </a:br>
            <a:r>
              <a:rPr dirty="0">
                <a:latin typeface="Courier"/>
              </a:rPr>
              <a:t>  </a:t>
            </a:r>
            <a:r>
              <a:rPr dirty="0">
                <a:solidFill>
                  <a:srgbClr val="06287E"/>
                </a:solidFill>
                <a:latin typeface="Courier"/>
              </a:rPr>
              <a:t>mutate</a:t>
            </a:r>
            <a:r>
              <a:rPr dirty="0">
                <a:latin typeface="Courier"/>
              </a:rPr>
              <a:t>(</a:t>
            </a:r>
            <a:r>
              <a:rPr dirty="0">
                <a:solidFill>
                  <a:srgbClr val="7D9029"/>
                </a:solidFill>
                <a:latin typeface="Courier"/>
              </a:rPr>
              <a:t>date =</a:t>
            </a:r>
            <a:r>
              <a:rPr dirty="0">
                <a:latin typeface="Courier"/>
              </a:rPr>
              <a:t> </a:t>
            </a:r>
            <a:r>
              <a:rPr dirty="0">
                <a:solidFill>
                  <a:srgbClr val="06287E"/>
                </a:solidFill>
                <a:latin typeface="Courier"/>
              </a:rPr>
              <a:t>index</a:t>
            </a:r>
            <a:r>
              <a:rPr dirty="0">
                <a:latin typeface="Courier"/>
              </a:rPr>
              <a:t>(</a:t>
            </a:r>
            <a:r>
              <a:rPr dirty="0" err="1">
                <a:latin typeface="Courier"/>
              </a:rPr>
              <a:t>corr_vols</a:t>
            </a:r>
            <a:r>
              <a:rPr dirty="0">
                <a:latin typeface="Courier"/>
              </a:rPr>
              <a:t>)) </a:t>
            </a:r>
            <a:br>
              <a:rPr dirty="0"/>
            </a:br>
            <a:r>
              <a:rPr dirty="0" err="1">
                <a:solidFill>
                  <a:srgbClr val="06287E"/>
                </a:solidFill>
                <a:latin typeface="Courier"/>
              </a:rPr>
              <a:t>ggpairs</a:t>
            </a:r>
            <a:r>
              <a:rPr dirty="0">
                <a:latin typeface="Courier"/>
              </a:rPr>
              <a:t>(</a:t>
            </a:r>
            <a:r>
              <a:rPr dirty="0" err="1">
                <a:latin typeface="Courier"/>
              </a:rPr>
              <a:t>corr_vols_tbl</a:t>
            </a:r>
            <a:r>
              <a:rPr dirty="0">
                <a:latin typeface="Courier"/>
              </a:rPr>
              <a:t>[, </a:t>
            </a:r>
            <a:r>
              <a:rPr dirty="0">
                <a:solidFill>
                  <a:srgbClr val="06287E"/>
                </a:solidFill>
                <a:latin typeface="Courier"/>
              </a:rPr>
              <a:t>c</a:t>
            </a:r>
            <a:r>
              <a:rPr dirty="0">
                <a:latin typeface="Courier"/>
              </a:rPr>
              <a:t>(</a:t>
            </a:r>
            <a:r>
              <a:rPr dirty="0">
                <a:solidFill>
                  <a:srgbClr val="4070A0"/>
                </a:solidFill>
                <a:latin typeface="Courier"/>
              </a:rPr>
              <a:t>"TAN_ICLN"</a:t>
            </a:r>
            <a:r>
              <a:rPr dirty="0">
                <a:latin typeface="Courier"/>
              </a:rPr>
              <a:t>, </a:t>
            </a:r>
            <a:r>
              <a:rPr dirty="0">
                <a:solidFill>
                  <a:srgbClr val="4070A0"/>
                </a:solidFill>
                <a:latin typeface="Courier"/>
              </a:rPr>
              <a:t>"ICLN"</a:t>
            </a:r>
            <a:r>
              <a:rPr dirty="0">
                <a:latin typeface="Courier"/>
              </a:rPr>
              <a:t>)])</a:t>
            </a:r>
          </a:p>
        </p:txBody>
      </p:sp>
      <p:pic>
        <p:nvPicPr>
          <p:cNvPr id="4" name="Picture 3" descr="market-facts-pres_files/figure-pptx/pairs-1.png">
            <a:extLst>
              <a:ext uri="{FF2B5EF4-FFF2-40B4-BE49-F238E27FC236}">
                <a16:creationId xmlns:a16="http://schemas.microsoft.com/office/drawing/2014/main" id="{C9A1B280-B637-39F6-3ED9-3644BE5625D4}"/>
              </a:ext>
            </a:extLst>
          </p:cNvPr>
          <p:cNvPicPr>
            <a:picLocks noGrp="1" noChangeAspect="1"/>
          </p:cNvPicPr>
          <p:nvPr/>
        </p:nvPicPr>
        <p:blipFill>
          <a:blip r:embed="rId2"/>
          <a:stretch>
            <a:fillRect/>
          </a:stretch>
        </p:blipFill>
        <p:spPr bwMode="auto">
          <a:xfrm>
            <a:off x="4275669" y="1879600"/>
            <a:ext cx="4660900" cy="3728720"/>
          </a:xfrm>
          <a:prstGeom prst="rect">
            <a:avLst/>
          </a:prstGeom>
          <a:noFill/>
          <a:ln w="9525">
            <a:noFill/>
            <a:headEnd/>
            <a:tailEnd/>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What do we observe?</a:t>
            </a:r>
          </a:p>
        </p:txBody>
      </p:sp>
      <p:sp>
        <p:nvSpPr>
          <p:cNvPr id="3" name="Content Placeholder 2"/>
          <p:cNvSpPr>
            <a:spLocks noGrp="1"/>
          </p:cNvSpPr>
          <p:nvPr>
            <p:ph idx="1"/>
          </p:nvPr>
        </p:nvSpPr>
        <p:spPr/>
        <p:txBody>
          <a:bodyPr>
            <a:normAutofit fontScale="92500" lnSpcReduction="10000"/>
          </a:bodyPr>
          <a:lstStyle/>
          <a:p>
            <a:pPr lvl="1">
              <a:buAutoNum type="arabicPeriod"/>
            </a:pPr>
            <a:r>
              <a:t>Are they apparently normally distributed? Not at all, apparently. We observe a negative skew in correlation and the characteristically positive skew in volatility.</a:t>
            </a:r>
          </a:p>
          <a:p>
            <a:pPr lvl="1">
              <a:buAutoNum type="arabicPeriod"/>
            </a:pPr>
            <a:r>
              <a:t>What do the outliers look like in a potential relationship between correlations and volatility? The scatter plot indicates potential outliers in very high and very low correlation market environments.</a:t>
            </a:r>
          </a:p>
          <a:p>
            <a:pPr lvl="1">
              <a:buAutoNum type="arabicPeriod"/>
            </a:pPr>
            <a:r>
              <a:t>Are there potentially multiple regions of outliers? Yes, in very high and low correlation environments. The body of the relation appears to have a positive impact in line with a fairly high correlation of 0.513.</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Dream in quantiles</a:t>
            </a:r>
          </a:p>
        </p:txBody>
      </p:sp>
      <p:sp>
        <p:nvSpPr>
          <p:cNvPr id="3" name="Content Placeholder 2"/>
          <p:cNvSpPr>
            <a:spLocks noGrp="1"/>
          </p:cNvSpPr>
          <p:nvPr>
            <p:ph idx="1"/>
          </p:nvPr>
        </p:nvSpPr>
        <p:spPr>
          <a:xfrm>
            <a:off x="23567" y="1600200"/>
            <a:ext cx="4642701" cy="4525963"/>
          </a:xfrm>
        </p:spPr>
        <p:txBody>
          <a:bodyPr>
            <a:normAutofit fontScale="32500" lnSpcReduction="20000"/>
          </a:bodyPr>
          <a:lstStyle/>
          <a:p>
            <a:pPr lvl="0" indent="0">
              <a:buNone/>
            </a:pPr>
            <a:r>
              <a:rPr dirty="0">
                <a:solidFill>
                  <a:srgbClr val="06287E"/>
                </a:solidFill>
                <a:latin typeface="Courier"/>
              </a:rPr>
              <a:t>library</a:t>
            </a:r>
            <a:r>
              <a:rPr dirty="0">
                <a:latin typeface="Courier"/>
              </a:rPr>
              <a:t>(</a:t>
            </a:r>
            <a:r>
              <a:rPr dirty="0" err="1">
                <a:latin typeface="Courier"/>
              </a:rPr>
              <a:t>quantreg</a:t>
            </a:r>
            <a:r>
              <a:rPr dirty="0">
                <a:latin typeface="Courier"/>
              </a:rPr>
              <a:t>)</a:t>
            </a:r>
            <a:br>
              <a:rPr dirty="0"/>
            </a:br>
            <a:r>
              <a:rPr dirty="0" err="1">
                <a:latin typeface="Courier"/>
              </a:rPr>
              <a:t>taus</a:t>
            </a:r>
            <a:r>
              <a:rPr dirty="0">
                <a:latin typeface="Courier"/>
              </a:rPr>
              <a:t> </a:t>
            </a:r>
            <a:r>
              <a:rPr dirty="0">
                <a:solidFill>
                  <a:srgbClr val="007020"/>
                </a:solidFill>
                <a:latin typeface="Courier"/>
              </a:rPr>
              <a:t>&lt;-</a:t>
            </a:r>
            <a:r>
              <a:rPr dirty="0">
                <a:latin typeface="Courier"/>
              </a:rPr>
              <a:t> </a:t>
            </a:r>
            <a:r>
              <a:rPr dirty="0">
                <a:solidFill>
                  <a:srgbClr val="06287E"/>
                </a:solidFill>
                <a:latin typeface="Courier"/>
              </a:rPr>
              <a:t>c</a:t>
            </a:r>
            <a:r>
              <a:rPr dirty="0">
                <a:latin typeface="Courier"/>
              </a:rPr>
              <a:t>(</a:t>
            </a:r>
            <a:r>
              <a:rPr dirty="0">
                <a:solidFill>
                  <a:srgbClr val="40A070"/>
                </a:solidFill>
                <a:latin typeface="Courier"/>
              </a:rPr>
              <a:t>0.10</a:t>
            </a:r>
            <a:r>
              <a:rPr dirty="0">
                <a:latin typeface="Courier"/>
              </a:rPr>
              <a:t>, </a:t>
            </a:r>
            <a:r>
              <a:rPr dirty="0">
                <a:solidFill>
                  <a:srgbClr val="40A070"/>
                </a:solidFill>
                <a:latin typeface="Courier"/>
              </a:rPr>
              <a:t>0.25</a:t>
            </a:r>
            <a:r>
              <a:rPr dirty="0">
                <a:latin typeface="Courier"/>
              </a:rPr>
              <a:t>, </a:t>
            </a:r>
            <a:r>
              <a:rPr dirty="0">
                <a:solidFill>
                  <a:srgbClr val="40A070"/>
                </a:solidFill>
                <a:latin typeface="Courier"/>
              </a:rPr>
              <a:t>0.50</a:t>
            </a:r>
            <a:r>
              <a:rPr dirty="0">
                <a:latin typeface="Courier"/>
              </a:rPr>
              <a:t>, </a:t>
            </a:r>
            <a:r>
              <a:rPr dirty="0">
                <a:solidFill>
                  <a:srgbClr val="40A070"/>
                </a:solidFill>
                <a:latin typeface="Courier"/>
              </a:rPr>
              <a:t>0.75</a:t>
            </a:r>
            <a:r>
              <a:rPr dirty="0">
                <a:latin typeface="Courier"/>
              </a:rPr>
              <a:t>, </a:t>
            </a:r>
            <a:r>
              <a:rPr dirty="0">
                <a:solidFill>
                  <a:srgbClr val="40A070"/>
                </a:solidFill>
                <a:latin typeface="Courier"/>
              </a:rPr>
              <a:t>0.90</a:t>
            </a:r>
            <a:r>
              <a:rPr dirty="0">
                <a:latin typeface="Courier"/>
              </a:rPr>
              <a:t>) </a:t>
            </a:r>
            <a:r>
              <a:rPr i="1" dirty="0">
                <a:solidFill>
                  <a:srgbClr val="60A0B0"/>
                </a:solidFill>
                <a:latin typeface="Courier"/>
              </a:rPr>
              <a:t># quantiles of y for a 95% confidence interval</a:t>
            </a:r>
            <a:br>
              <a:rPr dirty="0"/>
            </a:br>
            <a:r>
              <a:rPr dirty="0">
                <a:latin typeface="Courier"/>
              </a:rPr>
              <a:t>y </a:t>
            </a:r>
            <a:r>
              <a:rPr dirty="0">
                <a:solidFill>
                  <a:srgbClr val="007020"/>
                </a:solidFill>
                <a:latin typeface="Courier"/>
              </a:rPr>
              <a:t>&lt;-</a:t>
            </a:r>
            <a:r>
              <a:rPr dirty="0">
                <a:latin typeface="Courier"/>
              </a:rPr>
              <a:t> </a:t>
            </a:r>
            <a:r>
              <a:rPr dirty="0" err="1">
                <a:latin typeface="Courier"/>
              </a:rPr>
              <a:t>corr_vols_tbl</a:t>
            </a:r>
            <a:r>
              <a:rPr dirty="0" err="1">
                <a:solidFill>
                  <a:srgbClr val="4070A0"/>
                </a:solidFill>
                <a:latin typeface="Courier"/>
              </a:rPr>
              <a:t>$</a:t>
            </a:r>
            <a:r>
              <a:rPr dirty="0" err="1">
                <a:latin typeface="Courier"/>
              </a:rPr>
              <a:t>TAN_ICLN</a:t>
            </a:r>
            <a:r>
              <a:rPr dirty="0">
                <a:latin typeface="Courier"/>
              </a:rPr>
              <a:t>; x </a:t>
            </a:r>
            <a:r>
              <a:rPr dirty="0">
                <a:solidFill>
                  <a:srgbClr val="007020"/>
                </a:solidFill>
                <a:latin typeface="Courier"/>
              </a:rPr>
              <a:t>&lt;-</a:t>
            </a:r>
            <a:r>
              <a:rPr dirty="0">
                <a:latin typeface="Courier"/>
              </a:rPr>
              <a:t> </a:t>
            </a:r>
            <a:r>
              <a:rPr dirty="0" err="1">
                <a:latin typeface="Courier"/>
              </a:rPr>
              <a:t>corr_vols_tbl</a:t>
            </a:r>
            <a:r>
              <a:rPr dirty="0" err="1">
                <a:solidFill>
                  <a:srgbClr val="4070A0"/>
                </a:solidFill>
                <a:latin typeface="Courier"/>
              </a:rPr>
              <a:t>$</a:t>
            </a:r>
            <a:r>
              <a:rPr dirty="0" err="1">
                <a:latin typeface="Courier"/>
              </a:rPr>
              <a:t>ICLN</a:t>
            </a:r>
            <a:br>
              <a:rPr dirty="0"/>
            </a:br>
            <a:r>
              <a:rPr dirty="0" err="1">
                <a:latin typeface="Courier"/>
              </a:rPr>
              <a:t>fit_corr_vols</a:t>
            </a:r>
            <a:r>
              <a:rPr dirty="0">
                <a:latin typeface="Courier"/>
              </a:rPr>
              <a:t> </a:t>
            </a:r>
            <a:r>
              <a:rPr dirty="0">
                <a:solidFill>
                  <a:srgbClr val="007020"/>
                </a:solidFill>
                <a:latin typeface="Courier"/>
              </a:rPr>
              <a:t>&lt;-</a:t>
            </a:r>
            <a:r>
              <a:rPr dirty="0">
                <a:latin typeface="Courier"/>
              </a:rPr>
              <a:t> </a:t>
            </a:r>
            <a:r>
              <a:rPr dirty="0" err="1">
                <a:solidFill>
                  <a:srgbClr val="06287E"/>
                </a:solidFill>
                <a:latin typeface="Courier"/>
              </a:rPr>
              <a:t>rq</a:t>
            </a:r>
            <a:r>
              <a:rPr dirty="0">
                <a:latin typeface="Courier"/>
              </a:rPr>
              <a:t>(</a:t>
            </a:r>
            <a:r>
              <a:rPr dirty="0">
                <a:solidFill>
                  <a:srgbClr val="06287E"/>
                </a:solidFill>
                <a:latin typeface="Courier"/>
              </a:rPr>
              <a:t>log</a:t>
            </a:r>
            <a:r>
              <a:rPr dirty="0">
                <a:latin typeface="Courier"/>
              </a:rPr>
              <a:t>(y) </a:t>
            </a:r>
            <a:r>
              <a:rPr dirty="0">
                <a:solidFill>
                  <a:srgbClr val="4070A0"/>
                </a:solidFill>
                <a:latin typeface="Courier"/>
              </a:rPr>
              <a:t>~</a:t>
            </a:r>
            <a:r>
              <a:rPr dirty="0">
                <a:latin typeface="Courier"/>
              </a:rPr>
              <a:t> </a:t>
            </a:r>
            <a:r>
              <a:rPr dirty="0">
                <a:solidFill>
                  <a:srgbClr val="06287E"/>
                </a:solidFill>
                <a:latin typeface="Courier"/>
              </a:rPr>
              <a:t>log</a:t>
            </a:r>
            <a:r>
              <a:rPr dirty="0">
                <a:latin typeface="Courier"/>
              </a:rPr>
              <a:t>(x), </a:t>
            </a:r>
            <a:r>
              <a:rPr dirty="0">
                <a:solidFill>
                  <a:srgbClr val="7D9029"/>
                </a:solidFill>
                <a:latin typeface="Courier"/>
              </a:rPr>
              <a:t>tau =</a:t>
            </a:r>
            <a:r>
              <a:rPr dirty="0">
                <a:latin typeface="Courier"/>
              </a:rPr>
              <a:t> </a:t>
            </a:r>
            <a:r>
              <a:rPr dirty="0" err="1">
                <a:latin typeface="Courier"/>
              </a:rPr>
              <a:t>taus</a:t>
            </a:r>
            <a:r>
              <a:rPr dirty="0">
                <a:latin typeface="Courier"/>
              </a:rPr>
              <a:t>)</a:t>
            </a:r>
            <a:br>
              <a:rPr dirty="0"/>
            </a:br>
            <a:r>
              <a:rPr dirty="0" err="1">
                <a:latin typeface="Courier"/>
              </a:rPr>
              <a:t>fit_summary</a:t>
            </a:r>
            <a:r>
              <a:rPr dirty="0">
                <a:latin typeface="Courier"/>
              </a:rPr>
              <a:t> </a:t>
            </a:r>
            <a:r>
              <a:rPr dirty="0">
                <a:solidFill>
                  <a:srgbClr val="007020"/>
                </a:solidFill>
                <a:latin typeface="Courier"/>
              </a:rPr>
              <a:t>&lt;-</a:t>
            </a:r>
            <a:r>
              <a:rPr dirty="0">
                <a:latin typeface="Courier"/>
              </a:rPr>
              <a:t> </a:t>
            </a:r>
            <a:r>
              <a:rPr dirty="0">
                <a:solidFill>
                  <a:srgbClr val="06287E"/>
                </a:solidFill>
                <a:latin typeface="Courier"/>
              </a:rPr>
              <a:t>summary</a:t>
            </a:r>
            <a:r>
              <a:rPr dirty="0">
                <a:latin typeface="Courier"/>
              </a:rPr>
              <a:t>(</a:t>
            </a:r>
            <a:r>
              <a:rPr dirty="0" err="1">
                <a:latin typeface="Courier"/>
              </a:rPr>
              <a:t>fit_corr_vols</a:t>
            </a:r>
            <a:r>
              <a:rPr dirty="0">
                <a:latin typeface="Courier"/>
              </a:rPr>
              <a:t>)</a:t>
            </a:r>
            <a:br>
              <a:rPr dirty="0"/>
            </a:br>
            <a:r>
              <a:rPr dirty="0" err="1">
                <a:latin typeface="Courier"/>
              </a:rPr>
              <a:t>fit_summary</a:t>
            </a:r>
            <a:endParaRPr dirty="0">
              <a:latin typeface="Courier"/>
            </a:endParaRPr>
          </a:p>
          <a:p>
            <a:pPr lvl="0" indent="0">
              <a:buNone/>
            </a:pPr>
            <a:r>
              <a:rPr dirty="0">
                <a:latin typeface="Courier"/>
              </a:rPr>
              <a:t>## 
## Call: </a:t>
            </a:r>
            <a:r>
              <a:rPr dirty="0" err="1">
                <a:latin typeface="Courier"/>
              </a:rPr>
              <a:t>rq</a:t>
            </a:r>
            <a:r>
              <a:rPr dirty="0">
                <a:latin typeface="Courier"/>
              </a:rPr>
              <a:t>(formula = log(y) ~ log(x), tau = </a:t>
            </a:r>
            <a:r>
              <a:rPr dirty="0" err="1">
                <a:latin typeface="Courier"/>
              </a:rPr>
              <a:t>taus</a:t>
            </a:r>
            <a:r>
              <a:rPr dirty="0">
                <a:latin typeface="Courier"/>
              </a:rPr>
              <a:t>)
## 
## tau: [1] 0.1
## 
## Coefficients:
##             coefficients lower bd upper bd
## (Intercept) 1.0690       1.0587   2.0193  
## log(x)      0.4011       0.3873   0.6402  
## 
## Call: </a:t>
            </a:r>
            <a:r>
              <a:rPr dirty="0" err="1">
                <a:latin typeface="Courier"/>
              </a:rPr>
              <a:t>rq</a:t>
            </a:r>
            <a:r>
              <a:rPr dirty="0">
                <a:latin typeface="Courier"/>
              </a:rPr>
              <a:t>(formula = log(y) ~ log(x), tau = </a:t>
            </a:r>
            <a:r>
              <a:rPr dirty="0" err="1">
                <a:latin typeface="Courier"/>
              </a:rPr>
              <a:t>taus</a:t>
            </a:r>
            <a:r>
              <a:rPr dirty="0">
                <a:latin typeface="Courier"/>
              </a:rPr>
              <a:t>)
## 
## tau: [1] 0.25
## 
## Coefficients:
##             coefficients lower bd upper bd
## (Intercept) 1.1847       0.8995   1.7037  
## log(x)      0.3674       0.3229   0.5043  
## 
## Call: </a:t>
            </a:r>
            <a:r>
              <a:rPr dirty="0" err="1">
                <a:latin typeface="Courier"/>
              </a:rPr>
              <a:t>rq</a:t>
            </a:r>
            <a:r>
              <a:rPr dirty="0">
                <a:latin typeface="Courier"/>
              </a:rPr>
              <a:t>(formula = log(y) ~ log(x), tau = </a:t>
            </a:r>
            <a:r>
              <a:rPr dirty="0" err="1">
                <a:latin typeface="Courier"/>
              </a:rPr>
              <a:t>taus</a:t>
            </a:r>
            <a:r>
              <a:rPr dirty="0">
                <a:latin typeface="Courier"/>
              </a:rPr>
              <a:t>)
## 
</a:t>
            </a:r>
          </a:p>
        </p:txBody>
      </p:sp>
      <p:sp>
        <p:nvSpPr>
          <p:cNvPr id="4" name="TextBox 3">
            <a:extLst>
              <a:ext uri="{FF2B5EF4-FFF2-40B4-BE49-F238E27FC236}">
                <a16:creationId xmlns:a16="http://schemas.microsoft.com/office/drawing/2014/main" id="{97975865-4EBF-F46B-A07C-154470E05CBF}"/>
              </a:ext>
            </a:extLst>
          </p:cNvPr>
          <p:cNvSpPr txBox="1"/>
          <p:nvPr/>
        </p:nvSpPr>
        <p:spPr>
          <a:xfrm>
            <a:off x="4666268" y="1800519"/>
            <a:ext cx="4194928" cy="3816429"/>
          </a:xfrm>
          <a:prstGeom prst="rect">
            <a:avLst/>
          </a:prstGeom>
          <a:noFill/>
        </p:spPr>
        <p:txBody>
          <a:bodyPr wrap="square" rtlCol="0">
            <a:spAutoFit/>
          </a:bodyPr>
          <a:lstStyle/>
          <a:p>
            <a:pPr lvl="0" indent="0">
              <a:buNone/>
            </a:pPr>
            <a:r>
              <a:rPr lang="en-US" sz="1100" dirty="0">
                <a:latin typeface="Courier"/>
              </a:rPr>
              <a:t>## tau: [1] 0.5
## 
## Coefficients:
##             coefficients lower bd upper bd
## (Intercept) 1.1664       0.8566   1.3194  
## log(x)      0.3356       0.2586   0.3716  
## tau: [1] 0.75
## 
## Coefficients:
##             coefficients lower bd upper bd
## (Intercept) 1.0475       0.5476   1.4890  
## log(x)      0.2867       0.1655   0.3915  
## 
## tau: [1] 0.9
## 
## Coefficients:
##             coefficients lower bd upper bd
## (Intercept) 0.6544       0.5546   1.5559  
## log(x)      0.1825       0.1283   0.3839</a:t>
            </a:r>
          </a:p>
          <a:p>
            <a:pPr lvl="0" indent="0">
              <a:buNone/>
            </a:pPr>
            <a:r>
              <a:rPr lang="en-US" sz="1100" dirty="0">
                <a:solidFill>
                  <a:srgbClr val="06287E"/>
                </a:solidFill>
                <a:latin typeface="Courier"/>
              </a:rPr>
              <a:t>plot</a:t>
            </a:r>
            <a:r>
              <a:rPr lang="en-US" sz="1100" dirty="0">
                <a:latin typeface="Courier"/>
              </a:rPr>
              <a:t>(</a:t>
            </a:r>
            <a:r>
              <a:rPr lang="en-US" sz="1100" dirty="0" err="1">
                <a:latin typeface="Courier"/>
              </a:rPr>
              <a:t>fit_summary</a:t>
            </a:r>
            <a:r>
              <a:rPr lang="en-US" sz="1100" dirty="0">
                <a:latin typeface="Courier"/>
              </a:rPr>
              <a:t>)</a:t>
            </a:r>
          </a:p>
          <a:p>
            <a:endParaRPr lang="en-US" sz="11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The plot thickens</a:t>
            </a:r>
          </a:p>
        </p:txBody>
      </p:sp>
      <p:pic>
        <p:nvPicPr>
          <p:cNvPr id="3" name="Picture 1" descr="market-facts-pres_files/figure-pptx/unnamed-chunk-1-1.png"/>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Further questions</a:t>
            </a:r>
          </a:p>
        </p:txBody>
      </p:sp>
      <p:sp>
        <p:nvSpPr>
          <p:cNvPr id="3" name="Content Placeholder 2"/>
          <p:cNvSpPr>
            <a:spLocks noGrp="1"/>
          </p:cNvSpPr>
          <p:nvPr>
            <p:ph idx="1"/>
          </p:nvPr>
        </p:nvSpPr>
        <p:spPr/>
        <p:txBody>
          <a:bodyPr>
            <a:normAutofit fontScale="85000" lnSpcReduction="20000"/>
          </a:bodyPr>
          <a:lstStyle/>
          <a:p>
            <a:pPr lvl="1">
              <a:buAutoNum type="arabicPeriod"/>
            </a:pPr>
            <a:r>
              <a:rPr dirty="0"/>
              <a:t>When is it likely for markets to spill over? Mostly across low to high correlation quantiles.</a:t>
            </a:r>
          </a:p>
          <a:p>
            <a:pPr lvl="1">
              <a:buAutoNum type="arabicPeriod"/>
            </a:pPr>
            <a:r>
              <a:rPr dirty="0"/>
              <a:t>At what likelihood of correlations are market spillovers most uncertain? Again in very low and very high correlation quantile regions.</a:t>
            </a:r>
          </a:p>
          <a:p>
            <a:pPr lvl="1">
              <a:buAutoNum type="arabicPeriod"/>
            </a:pPr>
            <a:r>
              <a:rPr dirty="0"/>
              <a:t>What about the other markets and their spillover effects?</a:t>
            </a:r>
          </a:p>
          <a:p>
            <a:pPr lvl="1">
              <a:buAutoNum type="arabicPeriod"/>
            </a:pPr>
            <a:r>
              <a:rPr dirty="0"/>
              <a:t>What should the CFO glean from these results?</a:t>
            </a:r>
          </a:p>
          <a:p>
            <a:pPr marL="0" lvl="0" indent="0">
              <a:buNone/>
            </a:pPr>
            <a:endParaRPr lang="en-US" dirty="0"/>
          </a:p>
          <a:p>
            <a:pPr marL="0" lvl="0" indent="0">
              <a:buNone/>
            </a:pPr>
            <a:r>
              <a:rPr dirty="0"/>
              <a:t>The last two questions deserve further analysis, which means more regressions. The CFO can get an idea that preparing for market risk is a very high risk management priority.</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Yet another plot</a:t>
            </a:r>
          </a:p>
        </p:txBody>
      </p:sp>
      <p:sp>
        <p:nvSpPr>
          <p:cNvPr id="3" name="Content Placeholder 2"/>
          <p:cNvSpPr>
            <a:spLocks noGrp="1"/>
          </p:cNvSpPr>
          <p:nvPr>
            <p:ph idx="1"/>
          </p:nvPr>
        </p:nvSpPr>
        <p:spPr>
          <a:xfrm>
            <a:off x="457200" y="1261532"/>
            <a:ext cx="8229600" cy="1651000"/>
          </a:xfrm>
        </p:spPr>
        <p:txBody>
          <a:bodyPr>
            <a:normAutofit fontScale="47500" lnSpcReduction="20000"/>
          </a:bodyPr>
          <a:lstStyle/>
          <a:p>
            <a:pPr lvl="0" indent="0">
              <a:buNone/>
            </a:pPr>
            <a:r>
              <a:rPr dirty="0">
                <a:latin typeface="Courier"/>
              </a:rPr>
              <a:t>p </a:t>
            </a:r>
            <a:r>
              <a:rPr dirty="0">
                <a:solidFill>
                  <a:srgbClr val="007020"/>
                </a:solidFill>
                <a:latin typeface="Courier"/>
              </a:rPr>
              <a:t>&lt;-</a:t>
            </a:r>
            <a:r>
              <a:rPr dirty="0">
                <a:latin typeface="Courier"/>
              </a:rPr>
              <a:t> </a:t>
            </a:r>
            <a:r>
              <a:rPr dirty="0" err="1">
                <a:solidFill>
                  <a:srgbClr val="06287E"/>
                </a:solidFill>
                <a:latin typeface="Courier"/>
              </a:rPr>
              <a:t>ggplot</a:t>
            </a:r>
            <a:r>
              <a:rPr dirty="0">
                <a:latin typeface="Courier"/>
              </a:rPr>
              <a:t>(</a:t>
            </a:r>
            <a:r>
              <a:rPr dirty="0" err="1">
                <a:latin typeface="Courier"/>
              </a:rPr>
              <a:t>corr_vols_tbl</a:t>
            </a:r>
            <a:r>
              <a:rPr dirty="0">
                <a:latin typeface="Courier"/>
              </a:rPr>
              <a:t>,  </a:t>
            </a:r>
            <a:r>
              <a:rPr dirty="0" err="1">
                <a:solidFill>
                  <a:srgbClr val="06287E"/>
                </a:solidFill>
                <a:latin typeface="Courier"/>
              </a:rPr>
              <a:t>aes</a:t>
            </a:r>
            <a:r>
              <a:rPr dirty="0">
                <a:latin typeface="Courier"/>
              </a:rPr>
              <a:t>(</a:t>
            </a:r>
            <a:r>
              <a:rPr dirty="0">
                <a:solidFill>
                  <a:srgbClr val="7D9029"/>
                </a:solidFill>
                <a:latin typeface="Courier"/>
              </a:rPr>
              <a:t>x =</a:t>
            </a:r>
            <a:r>
              <a:rPr dirty="0">
                <a:latin typeface="Courier"/>
              </a:rPr>
              <a:t> ICLN, </a:t>
            </a:r>
            <a:r>
              <a:rPr dirty="0">
                <a:solidFill>
                  <a:srgbClr val="7D9029"/>
                </a:solidFill>
                <a:latin typeface="Courier"/>
              </a:rPr>
              <a:t>y =</a:t>
            </a:r>
            <a:r>
              <a:rPr dirty="0">
                <a:latin typeface="Courier"/>
              </a:rPr>
              <a:t> TAN_ICLN)) </a:t>
            </a:r>
            <a:r>
              <a:rPr dirty="0">
                <a:solidFill>
                  <a:srgbClr val="4070A0"/>
                </a:solidFill>
                <a:latin typeface="Courier"/>
              </a:rPr>
              <a:t>+</a:t>
            </a:r>
            <a:br>
              <a:rPr dirty="0"/>
            </a:br>
            <a:r>
              <a:rPr dirty="0">
                <a:latin typeface="Courier"/>
              </a:rPr>
              <a:t>    </a:t>
            </a:r>
            <a:r>
              <a:rPr dirty="0" err="1">
                <a:solidFill>
                  <a:srgbClr val="06287E"/>
                </a:solidFill>
                <a:latin typeface="Courier"/>
              </a:rPr>
              <a:t>geom_point</a:t>
            </a:r>
            <a:r>
              <a:rPr dirty="0">
                <a:latin typeface="Courier"/>
              </a:rPr>
              <a:t>() </a:t>
            </a:r>
            <a:r>
              <a:rPr dirty="0">
                <a:solidFill>
                  <a:srgbClr val="4070A0"/>
                </a:solidFill>
                <a:latin typeface="Courier"/>
              </a:rPr>
              <a:t>+</a:t>
            </a:r>
            <a:r>
              <a:rPr dirty="0">
                <a:latin typeface="Courier"/>
              </a:rPr>
              <a:t> </a:t>
            </a:r>
            <a:br>
              <a:rPr dirty="0"/>
            </a:br>
            <a:r>
              <a:rPr dirty="0">
                <a:latin typeface="Courier"/>
              </a:rPr>
              <a:t>    </a:t>
            </a:r>
            <a:r>
              <a:rPr dirty="0" err="1">
                <a:solidFill>
                  <a:srgbClr val="06287E"/>
                </a:solidFill>
                <a:latin typeface="Courier"/>
              </a:rPr>
              <a:t>ggtitle</a:t>
            </a:r>
            <a:r>
              <a:rPr dirty="0">
                <a:latin typeface="Courier"/>
              </a:rPr>
              <a:t>(</a:t>
            </a:r>
            <a:r>
              <a:rPr dirty="0">
                <a:solidFill>
                  <a:srgbClr val="4070A0"/>
                </a:solidFill>
                <a:latin typeface="Courier"/>
              </a:rPr>
              <a:t>"TAN-ICLN Interaction"</a:t>
            </a:r>
            <a:r>
              <a:rPr dirty="0">
                <a:latin typeface="Courier"/>
              </a:rPr>
              <a:t>) </a:t>
            </a:r>
            <a:r>
              <a:rPr dirty="0">
                <a:solidFill>
                  <a:srgbClr val="4070A0"/>
                </a:solidFill>
                <a:latin typeface="Courier"/>
              </a:rPr>
              <a:t>+</a:t>
            </a:r>
            <a:r>
              <a:rPr dirty="0">
                <a:latin typeface="Courier"/>
              </a:rPr>
              <a:t> </a:t>
            </a:r>
            <a:br>
              <a:rPr dirty="0"/>
            </a:br>
            <a:r>
              <a:rPr dirty="0">
                <a:latin typeface="Courier"/>
              </a:rPr>
              <a:t>    </a:t>
            </a:r>
            <a:r>
              <a:rPr dirty="0" err="1">
                <a:solidFill>
                  <a:srgbClr val="06287E"/>
                </a:solidFill>
                <a:latin typeface="Courier"/>
              </a:rPr>
              <a:t>geom_quantile</a:t>
            </a:r>
            <a:r>
              <a:rPr dirty="0">
                <a:latin typeface="Courier"/>
              </a:rPr>
              <a:t>(</a:t>
            </a:r>
            <a:r>
              <a:rPr dirty="0">
                <a:solidFill>
                  <a:srgbClr val="7D9029"/>
                </a:solidFill>
                <a:latin typeface="Courier"/>
              </a:rPr>
              <a:t>quantiles =</a:t>
            </a:r>
            <a:r>
              <a:rPr dirty="0">
                <a:latin typeface="Courier"/>
              </a:rPr>
              <a:t> </a:t>
            </a:r>
            <a:r>
              <a:rPr dirty="0">
                <a:solidFill>
                  <a:srgbClr val="06287E"/>
                </a:solidFill>
                <a:latin typeface="Courier"/>
              </a:rPr>
              <a:t>c</a:t>
            </a:r>
            <a:r>
              <a:rPr dirty="0">
                <a:latin typeface="Courier"/>
              </a:rPr>
              <a:t>(</a:t>
            </a:r>
            <a:r>
              <a:rPr dirty="0">
                <a:solidFill>
                  <a:srgbClr val="40A070"/>
                </a:solidFill>
                <a:latin typeface="Courier"/>
              </a:rPr>
              <a:t>0.10</a:t>
            </a:r>
            <a:r>
              <a:rPr dirty="0">
                <a:latin typeface="Courier"/>
              </a:rPr>
              <a:t>, </a:t>
            </a:r>
            <a:r>
              <a:rPr dirty="0">
                <a:solidFill>
                  <a:srgbClr val="40A070"/>
                </a:solidFill>
                <a:latin typeface="Courier"/>
              </a:rPr>
              <a:t>0.90</a:t>
            </a:r>
            <a:r>
              <a:rPr dirty="0">
                <a:latin typeface="Courier"/>
              </a:rPr>
              <a:t>)) </a:t>
            </a:r>
            <a:r>
              <a:rPr dirty="0">
                <a:solidFill>
                  <a:srgbClr val="4070A0"/>
                </a:solidFill>
                <a:latin typeface="Courier"/>
              </a:rPr>
              <a:t>+</a:t>
            </a:r>
            <a:r>
              <a:rPr dirty="0">
                <a:latin typeface="Courier"/>
              </a:rPr>
              <a:t> </a:t>
            </a:r>
            <a:br>
              <a:rPr dirty="0"/>
            </a:br>
            <a:r>
              <a:rPr dirty="0">
                <a:latin typeface="Courier"/>
              </a:rPr>
              <a:t>    </a:t>
            </a:r>
            <a:r>
              <a:rPr dirty="0" err="1">
                <a:solidFill>
                  <a:srgbClr val="06287E"/>
                </a:solidFill>
                <a:latin typeface="Courier"/>
              </a:rPr>
              <a:t>geom_quantile</a:t>
            </a:r>
            <a:r>
              <a:rPr dirty="0">
                <a:latin typeface="Courier"/>
              </a:rPr>
              <a:t>(</a:t>
            </a:r>
            <a:r>
              <a:rPr dirty="0">
                <a:solidFill>
                  <a:srgbClr val="7D9029"/>
                </a:solidFill>
                <a:latin typeface="Courier"/>
              </a:rPr>
              <a:t>quantiles =</a:t>
            </a:r>
            <a:r>
              <a:rPr dirty="0">
                <a:latin typeface="Courier"/>
              </a:rPr>
              <a:t> </a:t>
            </a:r>
            <a:r>
              <a:rPr dirty="0">
                <a:solidFill>
                  <a:srgbClr val="40A070"/>
                </a:solidFill>
                <a:latin typeface="Courier"/>
              </a:rPr>
              <a:t>0.5</a:t>
            </a:r>
            <a:r>
              <a:rPr dirty="0">
                <a:latin typeface="Courier"/>
              </a:rPr>
              <a:t>, </a:t>
            </a:r>
            <a:r>
              <a:rPr dirty="0" err="1">
                <a:solidFill>
                  <a:srgbClr val="7D9029"/>
                </a:solidFill>
                <a:latin typeface="Courier"/>
              </a:rPr>
              <a:t>linetype</a:t>
            </a:r>
            <a:r>
              <a:rPr dirty="0">
                <a:solidFill>
                  <a:srgbClr val="7D9029"/>
                </a:solidFill>
                <a:latin typeface="Courier"/>
              </a:rPr>
              <a:t> =</a:t>
            </a:r>
            <a:r>
              <a:rPr dirty="0">
                <a:latin typeface="Courier"/>
              </a:rPr>
              <a:t> </a:t>
            </a:r>
            <a:r>
              <a:rPr dirty="0">
                <a:solidFill>
                  <a:srgbClr val="4070A0"/>
                </a:solidFill>
                <a:latin typeface="Courier"/>
              </a:rPr>
              <a:t>"</a:t>
            </a:r>
            <a:r>
              <a:rPr dirty="0" err="1">
                <a:solidFill>
                  <a:srgbClr val="4070A0"/>
                </a:solidFill>
                <a:latin typeface="Courier"/>
              </a:rPr>
              <a:t>longdash</a:t>
            </a:r>
            <a:r>
              <a:rPr dirty="0">
                <a:solidFill>
                  <a:srgbClr val="4070A0"/>
                </a:solidFill>
                <a:latin typeface="Courier"/>
              </a:rPr>
              <a:t>"</a:t>
            </a:r>
            <a:r>
              <a:rPr dirty="0">
                <a:latin typeface="Courier"/>
              </a:rPr>
              <a:t>) </a:t>
            </a:r>
            <a:r>
              <a:rPr dirty="0">
                <a:solidFill>
                  <a:srgbClr val="4070A0"/>
                </a:solidFill>
                <a:latin typeface="Courier"/>
              </a:rPr>
              <a:t>+</a:t>
            </a:r>
            <a:br>
              <a:rPr dirty="0"/>
            </a:br>
            <a:r>
              <a:rPr dirty="0">
                <a:latin typeface="Courier"/>
              </a:rPr>
              <a:t>    </a:t>
            </a:r>
            <a:r>
              <a:rPr dirty="0">
                <a:solidFill>
                  <a:srgbClr val="06287E"/>
                </a:solidFill>
                <a:latin typeface="Courier"/>
              </a:rPr>
              <a:t>geom_density_2d</a:t>
            </a:r>
            <a:r>
              <a:rPr dirty="0">
                <a:latin typeface="Courier"/>
              </a:rPr>
              <a:t>(</a:t>
            </a:r>
            <a:r>
              <a:rPr dirty="0" err="1">
                <a:solidFill>
                  <a:srgbClr val="7D9029"/>
                </a:solidFill>
                <a:latin typeface="Courier"/>
              </a:rPr>
              <a:t>colour</a:t>
            </a:r>
            <a:r>
              <a:rPr dirty="0">
                <a:solidFill>
                  <a:srgbClr val="7D9029"/>
                </a:solidFill>
                <a:latin typeface="Courier"/>
              </a:rPr>
              <a:t> =</a:t>
            </a:r>
            <a:r>
              <a:rPr dirty="0">
                <a:latin typeface="Courier"/>
              </a:rPr>
              <a:t> </a:t>
            </a:r>
            <a:r>
              <a:rPr dirty="0">
                <a:solidFill>
                  <a:srgbClr val="4070A0"/>
                </a:solidFill>
                <a:latin typeface="Courier"/>
              </a:rPr>
              <a:t>"red"</a:t>
            </a:r>
            <a:r>
              <a:rPr dirty="0">
                <a:latin typeface="Courier"/>
              </a:rPr>
              <a:t>)  </a:t>
            </a:r>
            <a:br>
              <a:rPr dirty="0"/>
            </a:br>
            <a:r>
              <a:rPr dirty="0">
                <a:latin typeface="Courier"/>
              </a:rPr>
              <a:t>p</a:t>
            </a:r>
          </a:p>
        </p:txBody>
      </p:sp>
      <p:pic>
        <p:nvPicPr>
          <p:cNvPr id="4" name="Picture 3" descr="market-facts-pres_files/figure-pptx/rqplot-1.png">
            <a:extLst>
              <a:ext uri="{FF2B5EF4-FFF2-40B4-BE49-F238E27FC236}">
                <a16:creationId xmlns:a16="http://schemas.microsoft.com/office/drawing/2014/main" id="{CBFE2484-EFF8-1C01-BC46-9170A007A20D}"/>
              </a:ext>
            </a:extLst>
          </p:cNvPr>
          <p:cNvPicPr>
            <a:picLocks noGrp="1" noChangeAspect="1"/>
          </p:cNvPicPr>
          <p:nvPr/>
        </p:nvPicPr>
        <p:blipFill>
          <a:blip r:embed="rId2"/>
          <a:stretch>
            <a:fillRect/>
          </a:stretch>
        </p:blipFill>
        <p:spPr bwMode="auto">
          <a:xfrm>
            <a:off x="1312334" y="2438087"/>
            <a:ext cx="6138334" cy="4064315"/>
          </a:xfrm>
          <a:prstGeom prst="rect">
            <a:avLst/>
          </a:prstGeom>
          <a:noFill/>
          <a:ln w="9525">
            <a:noFill/>
            <a:headEnd/>
            <a:tailEnd/>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AF863E-84D3-B213-4B39-AD8A9BE29ED6}"/>
              </a:ext>
            </a:extLst>
          </p:cNvPr>
          <p:cNvSpPr>
            <a:spLocks noGrp="1"/>
          </p:cNvSpPr>
          <p:nvPr>
            <p:ph type="title"/>
          </p:nvPr>
        </p:nvSpPr>
        <p:spPr/>
        <p:txBody>
          <a:bodyPr>
            <a:normAutofit/>
          </a:bodyPr>
          <a:lstStyle/>
          <a:p>
            <a:r>
              <a:rPr lang="en-US" b="1" dirty="0"/>
              <a:t>(Re)Thinking with Bayes</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4294967295"/>
              </p:nvPr>
            </p:nvSpPr>
            <p:spPr>
              <a:xfrm>
                <a:off x="-179109" y="4274417"/>
                <a:ext cx="9502218" cy="3137866"/>
              </a:xfrm>
            </p:spPr>
            <p:txBody>
              <a:bodyPr>
                <a:normAutofit/>
              </a:bodyPr>
              <a:lstStyle/>
              <a:p>
                <a:pPr marL="0" lvl="0" indent="0">
                  <a:buNone/>
                </a:pPr>
                <a:endParaRPr sz="2800" dirty="0"/>
              </a:p>
              <a:p>
                <a:pPr lvl="1">
                  <a:buFont typeface="Arial" panose="020B0604020202020204" pitchFamily="34" charset="0"/>
                  <a:buChar char="•"/>
                </a:pPr>
                <a:r>
                  <a:rPr sz="2400" dirty="0"/>
                  <a:t>The markets are indicated by </a:t>
                </a:r>
                <a14:m>
                  <m:oMath xmlns:m="http://schemas.openxmlformats.org/officeDocument/2006/math">
                    <m:r>
                      <a:rPr sz="2400">
                        <a:latin typeface="Cambria Math" panose="02040503050406030204" pitchFamily="18" charset="0"/>
                      </a:rPr>
                      <m:t>[</m:t>
                    </m:r>
                    <m:r>
                      <a:rPr sz="2400">
                        <a:latin typeface="Cambria Math" panose="02040503050406030204" pitchFamily="18" charset="0"/>
                      </a:rPr>
                      <m:t>𝑖</m:t>
                    </m:r>
                    <m:r>
                      <a:rPr sz="2400">
                        <a:latin typeface="Cambria Math" panose="02040503050406030204" pitchFamily="18" charset="0"/>
                      </a:rPr>
                      <m:t>]</m:t>
                    </m:r>
                  </m:oMath>
                </a14:m>
                <a:endParaRPr sz="2400" dirty="0"/>
              </a:p>
              <a:p>
                <a:pPr lvl="1">
                  <a:buFont typeface="Arial" panose="020B0604020202020204" pitchFamily="34" charset="0"/>
                  <a:buChar char="•"/>
                </a:pPr>
                <a14:m>
                  <m:oMath xmlns:m="http://schemas.openxmlformats.org/officeDocument/2006/math">
                    <m:r>
                      <a:rPr sz="2400">
                        <a:latin typeface="Cambria Math" panose="02040503050406030204" pitchFamily="18" charset="0"/>
                      </a:rPr>
                      <m:t>𝜌</m:t>
                    </m:r>
                  </m:oMath>
                </a14:m>
                <a:r>
                  <a:rPr sz="2400" dirty="0"/>
                  <a:t> and </a:t>
                </a:r>
                <a14:m>
                  <m:oMath xmlns:m="http://schemas.openxmlformats.org/officeDocument/2006/math">
                    <m:r>
                      <a:rPr sz="2400">
                        <a:latin typeface="Cambria Math" panose="02040503050406030204" pitchFamily="18" charset="0"/>
                      </a:rPr>
                      <m:t>𝜎</m:t>
                    </m:r>
                  </m:oMath>
                </a14:m>
                <a:r>
                  <a:rPr sz="2400" dirty="0"/>
                  <a:t> the within-month correlation and market volatility</a:t>
                </a:r>
              </a:p>
              <a:p>
                <a:pPr lvl="1">
                  <a:buFont typeface="Arial" panose="020B0604020202020204" pitchFamily="34" charset="0"/>
                  <a:buChar char="•"/>
                </a:pPr>
                <a14:m>
                  <m:oMath xmlns:m="http://schemas.openxmlformats.org/officeDocument/2006/math">
                    <m:sSub>
                      <m:sSubPr>
                        <m:ctrlPr>
                          <a:rPr sz="2400">
                            <a:latin typeface="Cambria Math" panose="02040503050406030204" pitchFamily="18" charset="0"/>
                          </a:rPr>
                        </m:ctrlPr>
                      </m:sSubPr>
                      <m:e>
                        <m:r>
                          <a:rPr sz="2400">
                            <a:latin typeface="Cambria Math" panose="02040503050406030204" pitchFamily="18" charset="0"/>
                          </a:rPr>
                          <m:t>𝜇</m:t>
                        </m:r>
                      </m:e>
                      <m:sub>
                        <m:r>
                          <a:rPr sz="2400">
                            <a:latin typeface="Cambria Math" panose="02040503050406030204" pitchFamily="18" charset="0"/>
                          </a:rPr>
                          <m:t>𝜌</m:t>
                        </m:r>
                      </m:sub>
                    </m:sSub>
                  </m:oMath>
                </a14:m>
                <a:r>
                  <a:rPr sz="2400" dirty="0"/>
                  <a:t> and </a:t>
                </a:r>
                <a14:m>
                  <m:oMath xmlns:m="http://schemas.openxmlformats.org/officeDocument/2006/math">
                    <m:sSub>
                      <m:sSubPr>
                        <m:ctrlPr>
                          <a:rPr sz="2400">
                            <a:latin typeface="Cambria Math" panose="02040503050406030204" pitchFamily="18" charset="0"/>
                          </a:rPr>
                        </m:ctrlPr>
                      </m:sSubPr>
                      <m:e>
                        <m:r>
                          <a:rPr sz="2400">
                            <a:latin typeface="Cambria Math" panose="02040503050406030204" pitchFamily="18" charset="0"/>
                          </a:rPr>
                          <m:t>𝜎</m:t>
                        </m:r>
                      </m:e>
                      <m:sub>
                        <m:r>
                          <a:rPr sz="2400">
                            <a:latin typeface="Cambria Math" panose="02040503050406030204" pitchFamily="18" charset="0"/>
                          </a:rPr>
                          <m:t>𝜌</m:t>
                        </m:r>
                      </m:sub>
                    </m:sSub>
                  </m:oMath>
                </a14:m>
                <a:r>
                  <a:rPr sz="2400" dirty="0"/>
                  <a:t> the expected value and volatility of the relationship between within-month correlation and market volatility</a:t>
                </a:r>
              </a:p>
            </p:txBody>
          </p:sp>
        </mc:Choice>
        <mc:Fallback>
          <p:sp>
            <p:nvSpPr>
              <p:cNvPr id="3" name="Content Placeholder 2"/>
              <p:cNvSpPr>
                <a:spLocks noGrp="1" noRot="1" noChangeAspect="1" noMove="1" noResize="1" noEditPoints="1" noAdjustHandles="1" noChangeArrowheads="1" noChangeShapeType="1" noTextEdit="1"/>
              </p:cNvSpPr>
              <p:nvPr>
                <p:ph idx="4294967295"/>
              </p:nvPr>
            </p:nvSpPr>
            <p:spPr>
              <a:xfrm>
                <a:off x="-179109" y="4274417"/>
                <a:ext cx="9502218" cy="3137866"/>
              </a:xfrm>
              <a:blipFill>
                <a:blip r:embed="rId2"/>
                <a:stretch>
                  <a:fillRect/>
                </a:stretch>
              </a:blipFill>
            </p:spPr>
            <p:txBody>
              <a:bodyPr/>
              <a:lstStyle/>
              <a:p>
                <a:r>
                  <a:rPr lang="en-US">
                    <a:noFill/>
                  </a:rPr>
                  <a:t> </a:t>
                </a:r>
              </a:p>
            </p:txBody>
          </p:sp>
        </mc:Fallback>
      </mc:AlternateContent>
      <p:pic>
        <p:nvPicPr>
          <p:cNvPr id="7" name="Picture 6" descr="Table&#10;&#10;Description automatically generated">
            <a:extLst>
              <a:ext uri="{FF2B5EF4-FFF2-40B4-BE49-F238E27FC236}">
                <a16:creationId xmlns:a16="http://schemas.microsoft.com/office/drawing/2014/main" id="{0DDA50A0-118D-A5D6-BE4A-A48B778BE746}"/>
              </a:ext>
            </a:extLst>
          </p:cNvPr>
          <p:cNvPicPr>
            <a:picLocks noChangeAspect="1"/>
          </p:cNvPicPr>
          <p:nvPr/>
        </p:nvPicPr>
        <p:blipFill>
          <a:blip r:embed="rId3"/>
          <a:stretch>
            <a:fillRect/>
          </a:stretch>
        </p:blipFill>
        <p:spPr>
          <a:xfrm>
            <a:off x="2382388" y="1382564"/>
            <a:ext cx="4178667" cy="3385044"/>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Levels and effects</a:t>
            </a:r>
          </a:p>
        </p:txBody>
      </p:sp>
      <p:sp>
        <p:nvSpPr>
          <p:cNvPr id="3" name="Content Placeholder 2"/>
          <p:cNvSpPr>
            <a:spLocks noGrp="1"/>
          </p:cNvSpPr>
          <p:nvPr>
            <p:ph idx="1"/>
          </p:nvPr>
        </p:nvSpPr>
        <p:spPr/>
        <p:txBody>
          <a:bodyPr>
            <a:normAutofit fontScale="47500" lnSpcReduction="20000"/>
          </a:bodyPr>
          <a:lstStyle/>
          <a:p>
            <a:pPr lvl="0" indent="0">
              <a:buNone/>
            </a:pPr>
            <a:r>
              <a:rPr>
                <a:solidFill>
                  <a:srgbClr val="06287E"/>
                </a:solidFill>
                <a:latin typeface="Courier"/>
              </a:rPr>
              <a:t>library</a:t>
            </a:r>
            <a:r>
              <a:rPr>
                <a:latin typeface="Courier"/>
              </a:rPr>
              <a:t>(rethinking)</a:t>
            </a:r>
            <a:br/>
            <a:r>
              <a:rPr>
                <a:latin typeface="Courier"/>
              </a:rPr>
              <a:t>y </a:t>
            </a:r>
            <a:r>
              <a:rPr>
                <a:solidFill>
                  <a:srgbClr val="007020"/>
                </a:solidFill>
                <a:latin typeface="Courier"/>
              </a:rPr>
              <a:t>&lt;-</a:t>
            </a:r>
            <a:r>
              <a:rPr>
                <a:latin typeface="Courier"/>
              </a:rPr>
              <a:t> corr_vols_tbl</a:t>
            </a:r>
            <a:r>
              <a:rPr>
                <a:solidFill>
                  <a:srgbClr val="4070A0"/>
                </a:solidFill>
                <a:latin typeface="Courier"/>
              </a:rPr>
              <a:t>$</a:t>
            </a:r>
            <a:r>
              <a:rPr>
                <a:latin typeface="Courier"/>
              </a:rPr>
              <a:t>TAN_ICLN; x </a:t>
            </a:r>
            <a:r>
              <a:rPr>
                <a:solidFill>
                  <a:srgbClr val="007020"/>
                </a:solidFill>
                <a:latin typeface="Courier"/>
              </a:rPr>
              <a:t>&lt;-</a:t>
            </a:r>
            <a:r>
              <a:rPr>
                <a:latin typeface="Courier"/>
              </a:rPr>
              <a:t> corr_vols_tbl</a:t>
            </a:r>
            <a:r>
              <a:rPr>
                <a:solidFill>
                  <a:srgbClr val="4070A0"/>
                </a:solidFill>
                <a:latin typeface="Courier"/>
              </a:rPr>
              <a:t>$</a:t>
            </a:r>
            <a:r>
              <a:rPr>
                <a:latin typeface="Courier"/>
              </a:rPr>
              <a:t>ICLN</a:t>
            </a:r>
            <a:br/>
            <a:r>
              <a:rPr>
                <a:latin typeface="Courier"/>
              </a:rPr>
              <a:t>d_1 </a:t>
            </a:r>
            <a:r>
              <a:rPr>
                <a:solidFill>
                  <a:srgbClr val="007020"/>
                </a:solidFill>
                <a:latin typeface="Courier"/>
              </a:rPr>
              <a:t>&lt;-</a:t>
            </a:r>
            <a:r>
              <a:rPr>
                <a:latin typeface="Courier"/>
              </a:rPr>
              <a:t> </a:t>
            </a:r>
            <a:r>
              <a:rPr>
                <a:solidFill>
                  <a:srgbClr val="06287E"/>
                </a:solidFill>
                <a:latin typeface="Courier"/>
              </a:rPr>
              <a:t>tibble</a:t>
            </a:r>
            <a:r>
              <a:rPr>
                <a:latin typeface="Courier"/>
              </a:rPr>
              <a:t>(</a:t>
            </a:r>
            <a:br/>
            <a:r>
              <a:rPr>
                <a:latin typeface="Courier"/>
              </a:rPr>
              <a:t>  </a:t>
            </a:r>
            <a:r>
              <a:rPr>
                <a:solidFill>
                  <a:srgbClr val="7D9029"/>
                </a:solidFill>
                <a:latin typeface="Courier"/>
              </a:rPr>
              <a:t>tan_icln =</a:t>
            </a:r>
            <a:r>
              <a:rPr>
                <a:latin typeface="Courier"/>
              </a:rPr>
              <a:t> y,</a:t>
            </a:r>
            <a:br/>
            <a:r>
              <a:rPr>
                <a:latin typeface="Courier"/>
              </a:rPr>
              <a:t>  </a:t>
            </a:r>
            <a:r>
              <a:rPr>
                <a:solidFill>
                  <a:srgbClr val="7D9029"/>
                </a:solidFill>
                <a:latin typeface="Courier"/>
              </a:rPr>
              <a:t>icln =</a:t>
            </a:r>
            <a:r>
              <a:rPr>
                <a:latin typeface="Courier"/>
              </a:rPr>
              <a:t> x</a:t>
            </a:r>
            <a:br/>
            <a:r>
              <a:rPr>
                <a:latin typeface="Courier"/>
              </a:rPr>
              <a:t>)</a:t>
            </a:r>
            <a:br/>
            <a:r>
              <a:rPr>
                <a:latin typeface="Courier"/>
              </a:rPr>
              <a:t>m_1 </a:t>
            </a:r>
            <a:r>
              <a:rPr>
                <a:solidFill>
                  <a:srgbClr val="007020"/>
                </a:solidFill>
                <a:latin typeface="Courier"/>
              </a:rPr>
              <a:t>&lt;-</a:t>
            </a:r>
            <a:r>
              <a:rPr>
                <a:latin typeface="Courier"/>
              </a:rPr>
              <a:t> </a:t>
            </a:r>
            <a:r>
              <a:rPr>
                <a:solidFill>
                  <a:srgbClr val="06287E"/>
                </a:solidFill>
                <a:latin typeface="Courier"/>
              </a:rPr>
              <a:t>quap</a:t>
            </a:r>
            <a:r>
              <a:rPr>
                <a:latin typeface="Courier"/>
              </a:rPr>
              <a:t>(</a:t>
            </a:r>
            <a:br/>
            <a:r>
              <a:rPr>
                <a:latin typeface="Courier"/>
              </a:rPr>
              <a:t>  </a:t>
            </a:r>
            <a:r>
              <a:rPr>
                <a:solidFill>
                  <a:srgbClr val="06287E"/>
                </a:solidFill>
                <a:latin typeface="Courier"/>
              </a:rPr>
              <a:t>alist</a:t>
            </a:r>
            <a:r>
              <a:rPr>
                <a:latin typeface="Courier"/>
              </a:rPr>
              <a:t>(</a:t>
            </a:r>
            <a:br/>
            <a:r>
              <a:rPr>
                <a:latin typeface="Courier"/>
              </a:rPr>
              <a:t>    tan_icln </a:t>
            </a:r>
            <a:r>
              <a:rPr>
                <a:solidFill>
                  <a:srgbClr val="4070A0"/>
                </a:solidFill>
                <a:latin typeface="Courier"/>
              </a:rPr>
              <a:t>~</a:t>
            </a:r>
            <a:r>
              <a:rPr>
                <a:latin typeface="Courier"/>
              </a:rPr>
              <a:t> </a:t>
            </a:r>
            <a:r>
              <a:rPr>
                <a:solidFill>
                  <a:srgbClr val="06287E"/>
                </a:solidFill>
                <a:latin typeface="Courier"/>
              </a:rPr>
              <a:t>dnorm</a:t>
            </a:r>
            <a:r>
              <a:rPr>
                <a:latin typeface="Courier"/>
              </a:rPr>
              <a:t>( mu, sigma ),</a:t>
            </a:r>
            <a:br/>
            <a:r>
              <a:rPr>
                <a:latin typeface="Courier"/>
              </a:rPr>
              <a:t>    mu </a:t>
            </a:r>
            <a:r>
              <a:rPr>
                <a:solidFill>
                  <a:srgbClr val="007020"/>
                </a:solidFill>
                <a:latin typeface="Courier"/>
              </a:rPr>
              <a:t>&lt;-</a:t>
            </a:r>
            <a:r>
              <a:rPr>
                <a:latin typeface="Courier"/>
              </a:rPr>
              <a:t> a </a:t>
            </a:r>
            <a:r>
              <a:rPr>
                <a:solidFill>
                  <a:srgbClr val="4070A0"/>
                </a:solidFill>
                <a:latin typeface="Courier"/>
              </a:rPr>
              <a:t>+</a:t>
            </a:r>
            <a:r>
              <a:rPr>
                <a:latin typeface="Courier"/>
              </a:rPr>
              <a:t> b</a:t>
            </a:r>
            <a:r>
              <a:rPr>
                <a:solidFill>
                  <a:srgbClr val="4070A0"/>
                </a:solidFill>
                <a:latin typeface="Courier"/>
              </a:rPr>
              <a:t>*</a:t>
            </a:r>
            <a:r>
              <a:rPr>
                <a:latin typeface="Courier"/>
              </a:rPr>
              <a:t>icln,</a:t>
            </a:r>
            <a:br/>
            <a:r>
              <a:rPr>
                <a:latin typeface="Courier"/>
              </a:rPr>
              <a:t>    a </a:t>
            </a:r>
            <a:r>
              <a:rPr>
                <a:solidFill>
                  <a:srgbClr val="4070A0"/>
                </a:solidFill>
                <a:latin typeface="Courier"/>
              </a:rPr>
              <a:t>~</a:t>
            </a:r>
            <a:r>
              <a:rPr>
                <a:latin typeface="Courier"/>
              </a:rPr>
              <a:t> </a:t>
            </a:r>
            <a:r>
              <a:rPr>
                <a:solidFill>
                  <a:srgbClr val="06287E"/>
                </a:solidFill>
                <a:latin typeface="Courier"/>
              </a:rPr>
              <a:t>dnorm</a:t>
            </a:r>
            <a:r>
              <a:rPr>
                <a:latin typeface="Courier"/>
              </a:rPr>
              <a:t>( </a:t>
            </a:r>
            <a:r>
              <a:rPr>
                <a:solidFill>
                  <a:srgbClr val="40A070"/>
                </a:solidFill>
                <a:latin typeface="Courier"/>
              </a:rPr>
              <a:t>0</a:t>
            </a:r>
            <a:r>
              <a:rPr>
                <a:latin typeface="Courier"/>
              </a:rPr>
              <a:t>, </a:t>
            </a:r>
            <a:r>
              <a:rPr>
                <a:solidFill>
                  <a:srgbClr val="40A070"/>
                </a:solidFill>
                <a:latin typeface="Courier"/>
              </a:rPr>
              <a:t>1</a:t>
            </a:r>
            <a:r>
              <a:rPr>
                <a:latin typeface="Courier"/>
              </a:rPr>
              <a:t> ),</a:t>
            </a:r>
            <a:br/>
            <a:r>
              <a:rPr>
                <a:latin typeface="Courier"/>
              </a:rPr>
              <a:t>    b </a:t>
            </a:r>
            <a:r>
              <a:rPr>
                <a:solidFill>
                  <a:srgbClr val="4070A0"/>
                </a:solidFill>
                <a:latin typeface="Courier"/>
              </a:rPr>
              <a:t>~</a:t>
            </a:r>
            <a:r>
              <a:rPr>
                <a:latin typeface="Courier"/>
              </a:rPr>
              <a:t> </a:t>
            </a:r>
            <a:r>
              <a:rPr>
                <a:solidFill>
                  <a:srgbClr val="06287E"/>
                </a:solidFill>
                <a:latin typeface="Courier"/>
              </a:rPr>
              <a:t>dnorm</a:t>
            </a:r>
            <a:r>
              <a:rPr>
                <a:latin typeface="Courier"/>
              </a:rPr>
              <a:t>( </a:t>
            </a:r>
            <a:r>
              <a:rPr>
                <a:solidFill>
                  <a:srgbClr val="40A070"/>
                </a:solidFill>
                <a:latin typeface="Courier"/>
              </a:rPr>
              <a:t>0</a:t>
            </a:r>
            <a:r>
              <a:rPr>
                <a:latin typeface="Courier"/>
              </a:rPr>
              <a:t>, </a:t>
            </a:r>
            <a:r>
              <a:rPr>
                <a:solidFill>
                  <a:srgbClr val="40A070"/>
                </a:solidFill>
                <a:latin typeface="Courier"/>
              </a:rPr>
              <a:t>1</a:t>
            </a:r>
            <a:r>
              <a:rPr>
                <a:latin typeface="Courier"/>
              </a:rPr>
              <a:t> ),</a:t>
            </a:r>
            <a:br/>
            <a:r>
              <a:rPr>
                <a:latin typeface="Courier"/>
              </a:rPr>
              <a:t>    sigma </a:t>
            </a:r>
            <a:r>
              <a:rPr>
                <a:solidFill>
                  <a:srgbClr val="4070A0"/>
                </a:solidFill>
                <a:latin typeface="Courier"/>
              </a:rPr>
              <a:t>~</a:t>
            </a:r>
            <a:r>
              <a:rPr>
                <a:latin typeface="Courier"/>
              </a:rPr>
              <a:t> </a:t>
            </a:r>
            <a:r>
              <a:rPr>
                <a:solidFill>
                  <a:srgbClr val="06287E"/>
                </a:solidFill>
                <a:latin typeface="Courier"/>
              </a:rPr>
              <a:t>dexp</a:t>
            </a:r>
            <a:r>
              <a:rPr>
                <a:latin typeface="Courier"/>
              </a:rPr>
              <a:t>( </a:t>
            </a:r>
            <a:r>
              <a:rPr>
                <a:solidFill>
                  <a:srgbClr val="40A070"/>
                </a:solidFill>
                <a:latin typeface="Courier"/>
              </a:rPr>
              <a:t>1</a:t>
            </a:r>
            <a:r>
              <a:rPr>
                <a:latin typeface="Courier"/>
              </a:rPr>
              <a:t> )</a:t>
            </a:r>
            <a:br/>
            <a:r>
              <a:rPr>
                <a:latin typeface="Courier"/>
              </a:rPr>
              <a:t>  ),</a:t>
            </a:r>
            <a:br/>
            <a:r>
              <a:rPr>
                <a:latin typeface="Courier"/>
              </a:rPr>
              <a:t>  </a:t>
            </a:r>
            <a:r>
              <a:rPr>
                <a:solidFill>
                  <a:srgbClr val="7D9029"/>
                </a:solidFill>
                <a:latin typeface="Courier"/>
              </a:rPr>
              <a:t>data =</a:t>
            </a:r>
            <a:r>
              <a:rPr>
                <a:latin typeface="Courier"/>
              </a:rPr>
              <a:t> d_1</a:t>
            </a:r>
            <a:br/>
            <a:r>
              <a:rPr>
                <a:latin typeface="Courier"/>
              </a:rPr>
              <a:t>)</a:t>
            </a:r>
            <a:br/>
            <a:r>
              <a:rPr>
                <a:solidFill>
                  <a:srgbClr val="06287E"/>
                </a:solidFill>
                <a:latin typeface="Courier"/>
              </a:rPr>
              <a:t>precis</a:t>
            </a:r>
            <a:r>
              <a:rPr>
                <a:latin typeface="Courier"/>
              </a:rPr>
              <a:t>( m_1 )</a:t>
            </a:r>
          </a:p>
          <a:p>
            <a:pPr lvl="0" indent="0">
              <a:buNone/>
            </a:pPr>
            <a:r>
              <a:rPr>
                <a:latin typeface="Courier"/>
              </a:rPr>
              <a:t>##         mean      sd   5.5%  94.5%
## a     0.6873 0.02025 0.6549 0.7196
## b     2.4813 0.93076 0.9938 3.9689
## sigma 0.1696 0.01116 0.1518 0.1874</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First, imagine this</a:t>
            </a:r>
          </a:p>
        </p:txBody>
      </p:sp>
      <p:sp>
        <p:nvSpPr>
          <p:cNvPr id="3" name="Content Placeholder 2"/>
          <p:cNvSpPr>
            <a:spLocks noGrp="1"/>
          </p:cNvSpPr>
          <p:nvPr>
            <p:ph idx="1"/>
          </p:nvPr>
        </p:nvSpPr>
        <p:spPr/>
        <p:txBody>
          <a:bodyPr/>
          <a:lstStyle/>
          <a:p>
            <a:pPr lvl="1"/>
            <a:r>
              <a:t>We are naive investors with an account at our favorite online brokerage with three assets.</a:t>
            </a:r>
          </a:p>
          <a:p>
            <a:pPr lvl="1"/>
            <a:r>
              <a:t>We know nothing at the outset but profit and loss.</a:t>
            </a:r>
          </a:p>
          <a:p>
            <a:pPr lvl="1"/>
            <a:r>
              <a:t>We aim to use history to understand why we might gain or lose.</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Thoughts</a:t>
            </a:r>
          </a:p>
        </p:txBody>
      </p:sp>
      <p:sp>
        <p:nvSpPr>
          <p:cNvPr id="3" name="Content Placeholder 2"/>
          <p:cNvSpPr>
            <a:spLocks noGrp="1"/>
          </p:cNvSpPr>
          <p:nvPr>
            <p:ph idx="1"/>
          </p:nvPr>
        </p:nvSpPr>
        <p:spPr/>
        <p:txBody>
          <a:bodyPr/>
          <a:lstStyle/>
          <a:p>
            <a:pPr lvl="1"/>
            <a:r>
              <a:t>Priors are proper to the generation of the dependent variable. They can also take on positive or negative signs.</a:t>
            </a:r>
          </a:p>
          <a:p>
            <a:pPr lvl="1"/>
            <a:r>
              <a:t>Spillover is much in evidence here through size of impact and direction.</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Rinse…repeat</a:t>
            </a:r>
          </a:p>
        </p:txBody>
      </p:sp>
      <p:sp>
        <p:nvSpPr>
          <p:cNvPr id="3" name="Content Placeholder 2"/>
          <p:cNvSpPr>
            <a:spLocks noGrp="1"/>
          </p:cNvSpPr>
          <p:nvPr>
            <p:ph idx="1"/>
          </p:nvPr>
        </p:nvSpPr>
        <p:spPr/>
        <p:txBody>
          <a:bodyPr>
            <a:normAutofit fontScale="47500" lnSpcReduction="20000"/>
          </a:bodyPr>
          <a:lstStyle/>
          <a:p>
            <a:pPr lvl="0" indent="0">
              <a:buNone/>
            </a:pPr>
            <a:r>
              <a:rPr i="1">
                <a:solidFill>
                  <a:srgbClr val="60A0B0"/>
                </a:solidFill>
                <a:latin typeface="Courier"/>
              </a:rPr>
              <a:t>#library(rethinking)</a:t>
            </a:r>
            <a:br/>
            <a:r>
              <a:rPr>
                <a:latin typeface="Courier"/>
              </a:rPr>
              <a:t>y </a:t>
            </a:r>
            <a:r>
              <a:rPr>
                <a:solidFill>
                  <a:srgbClr val="007020"/>
                </a:solidFill>
                <a:latin typeface="Courier"/>
              </a:rPr>
              <a:t>&lt;-</a:t>
            </a:r>
            <a:r>
              <a:rPr>
                <a:latin typeface="Courier"/>
              </a:rPr>
              <a:t> corr_vols_tbl</a:t>
            </a:r>
            <a:r>
              <a:rPr>
                <a:solidFill>
                  <a:srgbClr val="4070A0"/>
                </a:solidFill>
                <a:latin typeface="Courier"/>
              </a:rPr>
              <a:t>$</a:t>
            </a:r>
            <a:r>
              <a:rPr>
                <a:latin typeface="Courier"/>
              </a:rPr>
              <a:t>TAN_PBW; x </a:t>
            </a:r>
            <a:r>
              <a:rPr>
                <a:solidFill>
                  <a:srgbClr val="007020"/>
                </a:solidFill>
                <a:latin typeface="Courier"/>
              </a:rPr>
              <a:t>&lt;-</a:t>
            </a:r>
            <a:r>
              <a:rPr>
                <a:latin typeface="Courier"/>
              </a:rPr>
              <a:t> corr_vols_tbl</a:t>
            </a:r>
            <a:r>
              <a:rPr>
                <a:solidFill>
                  <a:srgbClr val="4070A0"/>
                </a:solidFill>
                <a:latin typeface="Courier"/>
              </a:rPr>
              <a:t>$</a:t>
            </a:r>
            <a:r>
              <a:rPr>
                <a:latin typeface="Courier"/>
              </a:rPr>
              <a:t>PBW</a:t>
            </a:r>
            <a:br/>
            <a:r>
              <a:rPr>
                <a:latin typeface="Courier"/>
              </a:rPr>
              <a:t>d_2 </a:t>
            </a:r>
            <a:r>
              <a:rPr>
                <a:solidFill>
                  <a:srgbClr val="007020"/>
                </a:solidFill>
                <a:latin typeface="Courier"/>
              </a:rPr>
              <a:t>&lt;-</a:t>
            </a:r>
            <a:r>
              <a:rPr>
                <a:latin typeface="Courier"/>
              </a:rPr>
              <a:t> </a:t>
            </a:r>
            <a:r>
              <a:rPr>
                <a:solidFill>
                  <a:srgbClr val="06287E"/>
                </a:solidFill>
                <a:latin typeface="Courier"/>
              </a:rPr>
              <a:t>tibble</a:t>
            </a:r>
            <a:r>
              <a:rPr>
                <a:latin typeface="Courier"/>
              </a:rPr>
              <a:t>(</a:t>
            </a:r>
            <a:br/>
            <a:r>
              <a:rPr>
                <a:latin typeface="Courier"/>
              </a:rPr>
              <a:t>  </a:t>
            </a:r>
            <a:r>
              <a:rPr>
                <a:solidFill>
                  <a:srgbClr val="7D9029"/>
                </a:solidFill>
                <a:latin typeface="Courier"/>
              </a:rPr>
              <a:t>tan_pbw =</a:t>
            </a:r>
            <a:r>
              <a:rPr>
                <a:latin typeface="Courier"/>
              </a:rPr>
              <a:t> y,</a:t>
            </a:r>
            <a:br/>
            <a:r>
              <a:rPr>
                <a:latin typeface="Courier"/>
              </a:rPr>
              <a:t>  </a:t>
            </a:r>
            <a:r>
              <a:rPr>
                <a:solidFill>
                  <a:srgbClr val="7D9029"/>
                </a:solidFill>
                <a:latin typeface="Courier"/>
              </a:rPr>
              <a:t>pbw =</a:t>
            </a:r>
            <a:r>
              <a:rPr>
                <a:latin typeface="Courier"/>
              </a:rPr>
              <a:t> x</a:t>
            </a:r>
            <a:br/>
            <a:r>
              <a:rPr>
                <a:latin typeface="Courier"/>
              </a:rPr>
              <a:t>)</a:t>
            </a:r>
            <a:br/>
            <a:r>
              <a:rPr>
                <a:latin typeface="Courier"/>
              </a:rPr>
              <a:t>m_2 </a:t>
            </a:r>
            <a:r>
              <a:rPr>
                <a:solidFill>
                  <a:srgbClr val="007020"/>
                </a:solidFill>
                <a:latin typeface="Courier"/>
              </a:rPr>
              <a:t>&lt;-</a:t>
            </a:r>
            <a:r>
              <a:rPr>
                <a:latin typeface="Courier"/>
              </a:rPr>
              <a:t> </a:t>
            </a:r>
            <a:r>
              <a:rPr>
                <a:solidFill>
                  <a:srgbClr val="06287E"/>
                </a:solidFill>
                <a:latin typeface="Courier"/>
              </a:rPr>
              <a:t>quap</a:t>
            </a:r>
            <a:r>
              <a:rPr>
                <a:latin typeface="Courier"/>
              </a:rPr>
              <a:t>(</a:t>
            </a:r>
            <a:br/>
            <a:r>
              <a:rPr>
                <a:latin typeface="Courier"/>
              </a:rPr>
              <a:t>  </a:t>
            </a:r>
            <a:r>
              <a:rPr>
                <a:solidFill>
                  <a:srgbClr val="06287E"/>
                </a:solidFill>
                <a:latin typeface="Courier"/>
              </a:rPr>
              <a:t>alist</a:t>
            </a:r>
            <a:r>
              <a:rPr>
                <a:latin typeface="Courier"/>
              </a:rPr>
              <a:t>(</a:t>
            </a:r>
            <a:br/>
            <a:r>
              <a:rPr>
                <a:latin typeface="Courier"/>
              </a:rPr>
              <a:t>    tan_pbw </a:t>
            </a:r>
            <a:r>
              <a:rPr>
                <a:solidFill>
                  <a:srgbClr val="4070A0"/>
                </a:solidFill>
                <a:latin typeface="Courier"/>
              </a:rPr>
              <a:t>~</a:t>
            </a:r>
            <a:r>
              <a:rPr>
                <a:latin typeface="Courier"/>
              </a:rPr>
              <a:t> </a:t>
            </a:r>
            <a:r>
              <a:rPr>
                <a:solidFill>
                  <a:srgbClr val="06287E"/>
                </a:solidFill>
                <a:latin typeface="Courier"/>
              </a:rPr>
              <a:t>dnorm</a:t>
            </a:r>
            <a:r>
              <a:rPr>
                <a:latin typeface="Courier"/>
              </a:rPr>
              <a:t>( mu, sigma ),</a:t>
            </a:r>
            <a:br/>
            <a:r>
              <a:rPr>
                <a:latin typeface="Courier"/>
              </a:rPr>
              <a:t>    mu </a:t>
            </a:r>
            <a:r>
              <a:rPr>
                <a:solidFill>
                  <a:srgbClr val="007020"/>
                </a:solidFill>
                <a:latin typeface="Courier"/>
              </a:rPr>
              <a:t>&lt;-</a:t>
            </a:r>
            <a:r>
              <a:rPr>
                <a:latin typeface="Courier"/>
              </a:rPr>
              <a:t> a </a:t>
            </a:r>
            <a:r>
              <a:rPr>
                <a:solidFill>
                  <a:srgbClr val="4070A0"/>
                </a:solidFill>
                <a:latin typeface="Courier"/>
              </a:rPr>
              <a:t>+</a:t>
            </a:r>
            <a:r>
              <a:rPr>
                <a:latin typeface="Courier"/>
              </a:rPr>
              <a:t> b</a:t>
            </a:r>
            <a:r>
              <a:rPr>
                <a:solidFill>
                  <a:srgbClr val="4070A0"/>
                </a:solidFill>
                <a:latin typeface="Courier"/>
              </a:rPr>
              <a:t>*</a:t>
            </a:r>
            <a:r>
              <a:rPr>
                <a:latin typeface="Courier"/>
              </a:rPr>
              <a:t>pbw,</a:t>
            </a:r>
            <a:br/>
            <a:r>
              <a:rPr>
                <a:latin typeface="Courier"/>
              </a:rPr>
              <a:t>    a </a:t>
            </a:r>
            <a:r>
              <a:rPr>
                <a:solidFill>
                  <a:srgbClr val="4070A0"/>
                </a:solidFill>
                <a:latin typeface="Courier"/>
              </a:rPr>
              <a:t>~</a:t>
            </a:r>
            <a:r>
              <a:rPr>
                <a:latin typeface="Courier"/>
              </a:rPr>
              <a:t> </a:t>
            </a:r>
            <a:r>
              <a:rPr>
                <a:solidFill>
                  <a:srgbClr val="06287E"/>
                </a:solidFill>
                <a:latin typeface="Courier"/>
              </a:rPr>
              <a:t>dnorm</a:t>
            </a:r>
            <a:r>
              <a:rPr>
                <a:latin typeface="Courier"/>
              </a:rPr>
              <a:t>( </a:t>
            </a:r>
            <a:r>
              <a:rPr>
                <a:solidFill>
                  <a:srgbClr val="40A070"/>
                </a:solidFill>
                <a:latin typeface="Courier"/>
              </a:rPr>
              <a:t>0</a:t>
            </a:r>
            <a:r>
              <a:rPr>
                <a:latin typeface="Courier"/>
              </a:rPr>
              <a:t>, </a:t>
            </a:r>
            <a:r>
              <a:rPr>
                <a:solidFill>
                  <a:srgbClr val="40A070"/>
                </a:solidFill>
                <a:latin typeface="Courier"/>
              </a:rPr>
              <a:t>1</a:t>
            </a:r>
            <a:r>
              <a:rPr>
                <a:latin typeface="Courier"/>
              </a:rPr>
              <a:t> ),</a:t>
            </a:r>
            <a:br/>
            <a:r>
              <a:rPr>
                <a:latin typeface="Courier"/>
              </a:rPr>
              <a:t>    b </a:t>
            </a:r>
            <a:r>
              <a:rPr>
                <a:solidFill>
                  <a:srgbClr val="4070A0"/>
                </a:solidFill>
                <a:latin typeface="Courier"/>
              </a:rPr>
              <a:t>~</a:t>
            </a:r>
            <a:r>
              <a:rPr>
                <a:latin typeface="Courier"/>
              </a:rPr>
              <a:t> </a:t>
            </a:r>
            <a:r>
              <a:rPr>
                <a:solidFill>
                  <a:srgbClr val="06287E"/>
                </a:solidFill>
                <a:latin typeface="Courier"/>
              </a:rPr>
              <a:t>dnorm</a:t>
            </a:r>
            <a:r>
              <a:rPr>
                <a:latin typeface="Courier"/>
              </a:rPr>
              <a:t>( </a:t>
            </a:r>
            <a:r>
              <a:rPr>
                <a:solidFill>
                  <a:srgbClr val="40A070"/>
                </a:solidFill>
                <a:latin typeface="Courier"/>
              </a:rPr>
              <a:t>0</a:t>
            </a:r>
            <a:r>
              <a:rPr>
                <a:latin typeface="Courier"/>
              </a:rPr>
              <a:t>, </a:t>
            </a:r>
            <a:r>
              <a:rPr>
                <a:solidFill>
                  <a:srgbClr val="40A070"/>
                </a:solidFill>
                <a:latin typeface="Courier"/>
              </a:rPr>
              <a:t>1</a:t>
            </a:r>
            <a:r>
              <a:rPr>
                <a:latin typeface="Courier"/>
              </a:rPr>
              <a:t> ),</a:t>
            </a:r>
            <a:br/>
            <a:r>
              <a:rPr>
                <a:latin typeface="Courier"/>
              </a:rPr>
              <a:t>    sigma </a:t>
            </a:r>
            <a:r>
              <a:rPr>
                <a:solidFill>
                  <a:srgbClr val="4070A0"/>
                </a:solidFill>
                <a:latin typeface="Courier"/>
              </a:rPr>
              <a:t>~</a:t>
            </a:r>
            <a:r>
              <a:rPr>
                <a:latin typeface="Courier"/>
              </a:rPr>
              <a:t> </a:t>
            </a:r>
            <a:r>
              <a:rPr>
                <a:solidFill>
                  <a:srgbClr val="06287E"/>
                </a:solidFill>
                <a:latin typeface="Courier"/>
              </a:rPr>
              <a:t>dexp</a:t>
            </a:r>
            <a:r>
              <a:rPr>
                <a:latin typeface="Courier"/>
              </a:rPr>
              <a:t>( </a:t>
            </a:r>
            <a:r>
              <a:rPr>
                <a:solidFill>
                  <a:srgbClr val="40A070"/>
                </a:solidFill>
                <a:latin typeface="Courier"/>
              </a:rPr>
              <a:t>1</a:t>
            </a:r>
            <a:r>
              <a:rPr>
                <a:latin typeface="Courier"/>
              </a:rPr>
              <a:t> )</a:t>
            </a:r>
            <a:br/>
            <a:r>
              <a:rPr>
                <a:latin typeface="Courier"/>
              </a:rPr>
              <a:t>  ),</a:t>
            </a:r>
            <a:br/>
            <a:r>
              <a:rPr>
                <a:latin typeface="Courier"/>
              </a:rPr>
              <a:t>  </a:t>
            </a:r>
            <a:r>
              <a:rPr>
                <a:solidFill>
                  <a:srgbClr val="7D9029"/>
                </a:solidFill>
                <a:latin typeface="Courier"/>
              </a:rPr>
              <a:t>data =</a:t>
            </a:r>
            <a:r>
              <a:rPr>
                <a:latin typeface="Courier"/>
              </a:rPr>
              <a:t> d_2</a:t>
            </a:r>
            <a:br/>
            <a:r>
              <a:rPr>
                <a:latin typeface="Courier"/>
              </a:rPr>
              <a:t>)</a:t>
            </a:r>
            <a:br/>
            <a:r>
              <a:rPr>
                <a:solidFill>
                  <a:srgbClr val="06287E"/>
                </a:solidFill>
                <a:latin typeface="Courier"/>
              </a:rPr>
              <a:t>precis</a:t>
            </a:r>
            <a:r>
              <a:rPr>
                <a:latin typeface="Courier"/>
              </a:rPr>
              <a:t>( m_2 )</a:t>
            </a:r>
          </a:p>
          <a:p>
            <a:pPr lvl="0" indent="0">
              <a:buNone/>
            </a:pPr>
            <a:r>
              <a:rPr>
                <a:latin typeface="Courier"/>
              </a:rPr>
              <a:t>##         mean       sd   5.5%  94.5%
## a     0.7259 0.017694 0.6977 0.7542
## b     3.6630 0.778993 2.4181 4.9080
## sigma 0.1170 0.007853 0.1044 0.1295</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Again</a:t>
            </a:r>
          </a:p>
        </p:txBody>
      </p:sp>
      <p:sp>
        <p:nvSpPr>
          <p:cNvPr id="3" name="Content Placeholder 2"/>
          <p:cNvSpPr>
            <a:spLocks noGrp="1"/>
          </p:cNvSpPr>
          <p:nvPr>
            <p:ph idx="1"/>
          </p:nvPr>
        </p:nvSpPr>
        <p:spPr/>
        <p:txBody>
          <a:bodyPr>
            <a:normAutofit fontScale="47500" lnSpcReduction="20000"/>
          </a:bodyPr>
          <a:lstStyle/>
          <a:p>
            <a:pPr lvl="0" indent="0">
              <a:buNone/>
            </a:pPr>
            <a:r>
              <a:rPr i="1">
                <a:solidFill>
                  <a:srgbClr val="60A0B0"/>
                </a:solidFill>
                <a:latin typeface="Courier"/>
              </a:rPr>
              <a:t>#library(rethinking)</a:t>
            </a:r>
            <a:br/>
            <a:r>
              <a:rPr>
                <a:latin typeface="Courier"/>
              </a:rPr>
              <a:t>y </a:t>
            </a:r>
            <a:r>
              <a:rPr>
                <a:solidFill>
                  <a:srgbClr val="007020"/>
                </a:solidFill>
                <a:latin typeface="Courier"/>
              </a:rPr>
              <a:t>&lt;-</a:t>
            </a:r>
            <a:r>
              <a:rPr>
                <a:latin typeface="Courier"/>
              </a:rPr>
              <a:t> corr_vols_tbl</a:t>
            </a:r>
            <a:r>
              <a:rPr>
                <a:solidFill>
                  <a:srgbClr val="4070A0"/>
                </a:solidFill>
                <a:latin typeface="Courier"/>
              </a:rPr>
              <a:t>$</a:t>
            </a:r>
            <a:r>
              <a:rPr>
                <a:latin typeface="Courier"/>
              </a:rPr>
              <a:t>ICLN_PBW; x </a:t>
            </a:r>
            <a:r>
              <a:rPr>
                <a:solidFill>
                  <a:srgbClr val="007020"/>
                </a:solidFill>
                <a:latin typeface="Courier"/>
              </a:rPr>
              <a:t>&lt;-</a:t>
            </a:r>
            <a:r>
              <a:rPr>
                <a:latin typeface="Courier"/>
              </a:rPr>
              <a:t> corr_vols_tbl</a:t>
            </a:r>
            <a:r>
              <a:rPr>
                <a:solidFill>
                  <a:srgbClr val="4070A0"/>
                </a:solidFill>
                <a:latin typeface="Courier"/>
              </a:rPr>
              <a:t>$</a:t>
            </a:r>
            <a:r>
              <a:rPr>
                <a:latin typeface="Courier"/>
              </a:rPr>
              <a:t>PBW</a:t>
            </a:r>
            <a:br/>
            <a:r>
              <a:rPr>
                <a:latin typeface="Courier"/>
              </a:rPr>
              <a:t>d_3 </a:t>
            </a:r>
            <a:r>
              <a:rPr>
                <a:solidFill>
                  <a:srgbClr val="007020"/>
                </a:solidFill>
                <a:latin typeface="Courier"/>
              </a:rPr>
              <a:t>&lt;-</a:t>
            </a:r>
            <a:r>
              <a:rPr>
                <a:latin typeface="Courier"/>
              </a:rPr>
              <a:t> </a:t>
            </a:r>
            <a:r>
              <a:rPr>
                <a:solidFill>
                  <a:srgbClr val="06287E"/>
                </a:solidFill>
                <a:latin typeface="Courier"/>
              </a:rPr>
              <a:t>tibble</a:t>
            </a:r>
            <a:r>
              <a:rPr>
                <a:latin typeface="Courier"/>
              </a:rPr>
              <a:t>(</a:t>
            </a:r>
            <a:br/>
            <a:r>
              <a:rPr>
                <a:latin typeface="Courier"/>
              </a:rPr>
              <a:t>  </a:t>
            </a:r>
            <a:r>
              <a:rPr>
                <a:solidFill>
                  <a:srgbClr val="7D9029"/>
                </a:solidFill>
                <a:latin typeface="Courier"/>
              </a:rPr>
              <a:t>icln_pbw =</a:t>
            </a:r>
            <a:r>
              <a:rPr>
                <a:latin typeface="Courier"/>
              </a:rPr>
              <a:t> y,</a:t>
            </a:r>
            <a:br/>
            <a:r>
              <a:rPr>
                <a:latin typeface="Courier"/>
              </a:rPr>
              <a:t>  </a:t>
            </a:r>
            <a:r>
              <a:rPr>
                <a:solidFill>
                  <a:srgbClr val="7D9029"/>
                </a:solidFill>
                <a:latin typeface="Courier"/>
              </a:rPr>
              <a:t>pbw =</a:t>
            </a:r>
            <a:r>
              <a:rPr>
                <a:latin typeface="Courier"/>
              </a:rPr>
              <a:t> x</a:t>
            </a:r>
            <a:br/>
            <a:r>
              <a:rPr>
                <a:latin typeface="Courier"/>
              </a:rPr>
              <a:t>)</a:t>
            </a:r>
            <a:br/>
            <a:r>
              <a:rPr>
                <a:latin typeface="Courier"/>
              </a:rPr>
              <a:t>m_3 </a:t>
            </a:r>
            <a:r>
              <a:rPr>
                <a:solidFill>
                  <a:srgbClr val="007020"/>
                </a:solidFill>
                <a:latin typeface="Courier"/>
              </a:rPr>
              <a:t>&lt;-</a:t>
            </a:r>
            <a:r>
              <a:rPr>
                <a:latin typeface="Courier"/>
              </a:rPr>
              <a:t> </a:t>
            </a:r>
            <a:r>
              <a:rPr>
                <a:solidFill>
                  <a:srgbClr val="06287E"/>
                </a:solidFill>
                <a:latin typeface="Courier"/>
              </a:rPr>
              <a:t>quap</a:t>
            </a:r>
            <a:r>
              <a:rPr>
                <a:latin typeface="Courier"/>
              </a:rPr>
              <a:t>(</a:t>
            </a:r>
            <a:br/>
            <a:r>
              <a:rPr>
                <a:latin typeface="Courier"/>
              </a:rPr>
              <a:t>  </a:t>
            </a:r>
            <a:r>
              <a:rPr>
                <a:solidFill>
                  <a:srgbClr val="06287E"/>
                </a:solidFill>
                <a:latin typeface="Courier"/>
              </a:rPr>
              <a:t>alist</a:t>
            </a:r>
            <a:r>
              <a:rPr>
                <a:latin typeface="Courier"/>
              </a:rPr>
              <a:t>(</a:t>
            </a:r>
            <a:br/>
            <a:r>
              <a:rPr>
                <a:latin typeface="Courier"/>
              </a:rPr>
              <a:t>    icln_pbw </a:t>
            </a:r>
            <a:r>
              <a:rPr>
                <a:solidFill>
                  <a:srgbClr val="4070A0"/>
                </a:solidFill>
                <a:latin typeface="Courier"/>
              </a:rPr>
              <a:t>~</a:t>
            </a:r>
            <a:r>
              <a:rPr>
                <a:latin typeface="Courier"/>
              </a:rPr>
              <a:t> </a:t>
            </a:r>
            <a:r>
              <a:rPr>
                <a:solidFill>
                  <a:srgbClr val="06287E"/>
                </a:solidFill>
                <a:latin typeface="Courier"/>
              </a:rPr>
              <a:t>dnorm</a:t>
            </a:r>
            <a:r>
              <a:rPr>
                <a:latin typeface="Courier"/>
              </a:rPr>
              <a:t>( mu, sigma ),</a:t>
            </a:r>
            <a:br/>
            <a:r>
              <a:rPr>
                <a:latin typeface="Courier"/>
              </a:rPr>
              <a:t>    mu </a:t>
            </a:r>
            <a:r>
              <a:rPr>
                <a:solidFill>
                  <a:srgbClr val="007020"/>
                </a:solidFill>
                <a:latin typeface="Courier"/>
              </a:rPr>
              <a:t>&lt;-</a:t>
            </a:r>
            <a:r>
              <a:rPr>
                <a:latin typeface="Courier"/>
              </a:rPr>
              <a:t> a </a:t>
            </a:r>
            <a:r>
              <a:rPr>
                <a:solidFill>
                  <a:srgbClr val="4070A0"/>
                </a:solidFill>
                <a:latin typeface="Courier"/>
              </a:rPr>
              <a:t>+</a:t>
            </a:r>
            <a:r>
              <a:rPr>
                <a:latin typeface="Courier"/>
              </a:rPr>
              <a:t> b</a:t>
            </a:r>
            <a:r>
              <a:rPr>
                <a:solidFill>
                  <a:srgbClr val="4070A0"/>
                </a:solidFill>
                <a:latin typeface="Courier"/>
              </a:rPr>
              <a:t>*</a:t>
            </a:r>
            <a:r>
              <a:rPr>
                <a:latin typeface="Courier"/>
              </a:rPr>
              <a:t>pbw,</a:t>
            </a:r>
            <a:br/>
            <a:r>
              <a:rPr>
                <a:latin typeface="Courier"/>
              </a:rPr>
              <a:t>    a </a:t>
            </a:r>
            <a:r>
              <a:rPr>
                <a:solidFill>
                  <a:srgbClr val="4070A0"/>
                </a:solidFill>
                <a:latin typeface="Courier"/>
              </a:rPr>
              <a:t>~</a:t>
            </a:r>
            <a:r>
              <a:rPr>
                <a:latin typeface="Courier"/>
              </a:rPr>
              <a:t> </a:t>
            </a:r>
            <a:r>
              <a:rPr>
                <a:solidFill>
                  <a:srgbClr val="06287E"/>
                </a:solidFill>
                <a:latin typeface="Courier"/>
              </a:rPr>
              <a:t>dnorm</a:t>
            </a:r>
            <a:r>
              <a:rPr>
                <a:latin typeface="Courier"/>
              </a:rPr>
              <a:t>( </a:t>
            </a:r>
            <a:r>
              <a:rPr>
                <a:solidFill>
                  <a:srgbClr val="40A070"/>
                </a:solidFill>
                <a:latin typeface="Courier"/>
              </a:rPr>
              <a:t>0</a:t>
            </a:r>
            <a:r>
              <a:rPr>
                <a:latin typeface="Courier"/>
              </a:rPr>
              <a:t>, </a:t>
            </a:r>
            <a:r>
              <a:rPr>
                <a:solidFill>
                  <a:srgbClr val="40A070"/>
                </a:solidFill>
                <a:latin typeface="Courier"/>
              </a:rPr>
              <a:t>1</a:t>
            </a:r>
            <a:r>
              <a:rPr>
                <a:latin typeface="Courier"/>
              </a:rPr>
              <a:t> ),</a:t>
            </a:r>
            <a:br/>
            <a:r>
              <a:rPr>
                <a:latin typeface="Courier"/>
              </a:rPr>
              <a:t>    b </a:t>
            </a:r>
            <a:r>
              <a:rPr>
                <a:solidFill>
                  <a:srgbClr val="4070A0"/>
                </a:solidFill>
                <a:latin typeface="Courier"/>
              </a:rPr>
              <a:t>~</a:t>
            </a:r>
            <a:r>
              <a:rPr>
                <a:latin typeface="Courier"/>
              </a:rPr>
              <a:t> </a:t>
            </a:r>
            <a:r>
              <a:rPr>
                <a:solidFill>
                  <a:srgbClr val="06287E"/>
                </a:solidFill>
                <a:latin typeface="Courier"/>
              </a:rPr>
              <a:t>dnorm</a:t>
            </a:r>
            <a:r>
              <a:rPr>
                <a:latin typeface="Courier"/>
              </a:rPr>
              <a:t>( </a:t>
            </a:r>
            <a:r>
              <a:rPr>
                <a:solidFill>
                  <a:srgbClr val="40A070"/>
                </a:solidFill>
                <a:latin typeface="Courier"/>
              </a:rPr>
              <a:t>0</a:t>
            </a:r>
            <a:r>
              <a:rPr>
                <a:latin typeface="Courier"/>
              </a:rPr>
              <a:t>, </a:t>
            </a:r>
            <a:r>
              <a:rPr>
                <a:solidFill>
                  <a:srgbClr val="40A070"/>
                </a:solidFill>
                <a:latin typeface="Courier"/>
              </a:rPr>
              <a:t>1</a:t>
            </a:r>
            <a:r>
              <a:rPr>
                <a:latin typeface="Courier"/>
              </a:rPr>
              <a:t> ),</a:t>
            </a:r>
            <a:br/>
            <a:r>
              <a:rPr>
                <a:latin typeface="Courier"/>
              </a:rPr>
              <a:t>    sigma </a:t>
            </a:r>
            <a:r>
              <a:rPr>
                <a:solidFill>
                  <a:srgbClr val="4070A0"/>
                </a:solidFill>
                <a:latin typeface="Courier"/>
              </a:rPr>
              <a:t>~</a:t>
            </a:r>
            <a:r>
              <a:rPr>
                <a:latin typeface="Courier"/>
              </a:rPr>
              <a:t> </a:t>
            </a:r>
            <a:r>
              <a:rPr>
                <a:solidFill>
                  <a:srgbClr val="06287E"/>
                </a:solidFill>
                <a:latin typeface="Courier"/>
              </a:rPr>
              <a:t>dexp</a:t>
            </a:r>
            <a:r>
              <a:rPr>
                <a:latin typeface="Courier"/>
              </a:rPr>
              <a:t>( </a:t>
            </a:r>
            <a:r>
              <a:rPr>
                <a:solidFill>
                  <a:srgbClr val="40A070"/>
                </a:solidFill>
                <a:latin typeface="Courier"/>
              </a:rPr>
              <a:t>1</a:t>
            </a:r>
            <a:r>
              <a:rPr>
                <a:latin typeface="Courier"/>
              </a:rPr>
              <a:t> )</a:t>
            </a:r>
            <a:br/>
            <a:r>
              <a:rPr>
                <a:latin typeface="Courier"/>
              </a:rPr>
              <a:t>  ),</a:t>
            </a:r>
            <a:br/>
            <a:r>
              <a:rPr>
                <a:latin typeface="Courier"/>
              </a:rPr>
              <a:t>  </a:t>
            </a:r>
            <a:r>
              <a:rPr>
                <a:solidFill>
                  <a:srgbClr val="7D9029"/>
                </a:solidFill>
                <a:latin typeface="Courier"/>
              </a:rPr>
              <a:t>data =</a:t>
            </a:r>
            <a:r>
              <a:rPr>
                <a:latin typeface="Courier"/>
              </a:rPr>
              <a:t> d_3</a:t>
            </a:r>
            <a:br/>
            <a:r>
              <a:rPr>
                <a:latin typeface="Courier"/>
              </a:rPr>
              <a:t>)</a:t>
            </a:r>
            <a:br/>
            <a:r>
              <a:rPr>
                <a:solidFill>
                  <a:srgbClr val="06287E"/>
                </a:solidFill>
                <a:latin typeface="Courier"/>
              </a:rPr>
              <a:t>precis</a:t>
            </a:r>
            <a:r>
              <a:rPr>
                <a:latin typeface="Courier"/>
              </a:rPr>
              <a:t>( m_3 )</a:t>
            </a:r>
          </a:p>
          <a:p>
            <a:pPr lvl="0" indent="0">
              <a:buNone/>
            </a:pPr>
            <a:r>
              <a:rPr>
                <a:latin typeface="Courier"/>
              </a:rPr>
              <a:t>##          mean       sd    5.5%   94.5%
## a     0.78922 0.014097 0.76669 0.81175
## b     2.80568 0.641496 1.78044 3.83091
## sigma 0.08703 0.005638 0.07802 0.09605</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Even more</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fontScale="92500" lnSpcReduction="10000"/>
              </a:bodyPr>
              <a:lstStyle/>
              <a:p>
                <a:r>
                  <a:rPr sz="2400" dirty="0"/>
                  <a:t>Pareto-Smoothed Importance Sampling </a:t>
                </a:r>
                <a:r>
                  <a:rPr lang="en-US" sz="2400" dirty="0"/>
                  <a:t>(PSIS) </a:t>
                </a:r>
                <a:r>
                  <a:rPr sz="2400" dirty="0"/>
                  <a:t>and cross validation</a:t>
                </a:r>
                <a:r>
                  <a:rPr lang="en-US" sz="2400" dirty="0"/>
                  <a:t> (CV)</a:t>
                </a:r>
                <a:r>
                  <a:rPr sz="2400" dirty="0"/>
                  <a:t> with the Leave One Out</a:t>
                </a:r>
                <a:r>
                  <a:rPr lang="en-US" sz="2400" dirty="0"/>
                  <a:t> (LOO)</a:t>
                </a:r>
                <a:r>
                  <a:rPr sz="2400" dirty="0"/>
                  <a:t> approach yields a trade-off between spillover variability and bias on the y-axis and uncertainty on the x-axis. </a:t>
                </a:r>
                <a:endParaRPr lang="en-US" sz="2400" dirty="0"/>
              </a:p>
              <a:p>
                <a:r>
                  <a:rPr sz="2400" dirty="0"/>
                  <a:t>Thick-tailed, skewed returns distributions become intelligible with this analysis. </a:t>
                </a:r>
                <a:endParaRPr lang="en-US" sz="2400" dirty="0"/>
              </a:p>
              <a:p>
                <a:r>
                  <a:rPr sz="2400" dirty="0"/>
                  <a:t>The extreme uncertainty of outliers</a:t>
                </a:r>
                <a:r>
                  <a:rPr lang="en-US" sz="2400" dirty="0"/>
                  <a:t> contribute to the ability of the ICLN market to spill its uncertainty into the high variations of the TAN market all through the naive mechanism of correlation.</a:t>
                </a:r>
                <a:r>
                  <a:rPr lang="en-US" sz="2400" baseline="30000" dirty="0">
                    <a:hlinkClick r:id="" action="ppaction://noaction"/>
                  </a:rPr>
                  <a:t>3</a:t>
                </a:r>
                <a:endParaRPr lang="en-US" sz="2400" dirty="0"/>
              </a:p>
              <a:p>
                <a:pPr lvl="1"/>
                <a:r>
                  <a:rPr sz="2400" dirty="0"/>
                  <a:t>known-unknowns from </a:t>
                </a:r>
                <a14:m>
                  <m:oMath xmlns:m="http://schemas.openxmlformats.org/officeDocument/2006/math">
                    <m:r>
                      <a:rPr sz="2400">
                        <a:latin typeface="Cambria Math" panose="02040503050406030204" pitchFamily="18" charset="0"/>
                      </a:rPr>
                      <m:t>𝑘</m:t>
                    </m:r>
                  </m:oMath>
                </a14:m>
                <a:r>
                  <a:rPr sz="2400" dirty="0"/>
                  <a:t> = 0 to 0.7 </a:t>
                </a:r>
                <a:endParaRPr lang="en-US" sz="2400" dirty="0"/>
              </a:p>
              <a:p>
                <a:pPr lvl="1"/>
                <a:r>
                  <a:rPr sz="2400" dirty="0"/>
                  <a:t>unknown-unknowns for </a:t>
                </a:r>
                <a14:m>
                  <m:oMath xmlns:m="http://schemas.openxmlformats.org/officeDocument/2006/math">
                    <m:r>
                      <a:rPr sz="2400">
                        <a:latin typeface="Cambria Math" panose="02040503050406030204" pitchFamily="18" charset="0"/>
                      </a:rPr>
                      <m:t>𝑘</m:t>
                    </m:r>
                  </m:oMath>
                </a14:m>
                <a:r>
                  <a:rPr sz="2400" dirty="0"/>
                  <a:t> &gt; 0.7 </a:t>
                </a:r>
                <a:endParaRPr lang="en-US" sz="2400" dirty="0"/>
              </a:p>
              <a:p>
                <a:pPr lvl="1"/>
                <a:r>
                  <a:rPr sz="2400" dirty="0"/>
                  <a:t>tests reported by Gelman and </a:t>
                </a:r>
                <a:r>
                  <a:rPr sz="2400" dirty="0" err="1"/>
                  <a:t>Vehtari</a:t>
                </a:r>
                <a:r>
                  <a:rPr sz="2400" dirty="0"/>
                  <a:t> (2013) and </a:t>
                </a:r>
                <a:r>
                  <a:rPr sz="2400" dirty="0" err="1"/>
                  <a:t>Vehtari</a:t>
                </a:r>
                <a:r>
                  <a:rPr sz="2400" dirty="0"/>
                  <a:t> and </a:t>
                </a:r>
                <a:r>
                  <a:rPr sz="2400" dirty="0" err="1"/>
                  <a:t>Gabry</a:t>
                </a:r>
                <a:r>
                  <a:rPr sz="2400" dirty="0"/>
                  <a:t> (2015) )</a:t>
                </a:r>
                <a:endParaRPr sz="2400" baseline="30000" dirty="0">
                  <a:hlinkClick r:id="rId2" action="ppaction://hlinksldjump"/>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815" t="-1752"/>
                </a:stretch>
              </a:blipFill>
            </p:spPr>
            <p:txBody>
              <a:bodyPr/>
              <a:lstStyle/>
              <a:p>
                <a:r>
                  <a:rPr lang="en-US">
                    <a:noFill/>
                  </a:rPr>
                  <a:t> </a:t>
                </a:r>
              </a:p>
            </p:txBody>
          </p:sp>
        </mc:Fallback>
      </mc:AlternateContent>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Penalty shot</a:t>
            </a:r>
          </a:p>
        </p:txBody>
      </p:sp>
      <p:sp>
        <p:nvSpPr>
          <p:cNvPr id="3" name="Content Placeholder 2"/>
          <p:cNvSpPr>
            <a:spLocks noGrp="1"/>
          </p:cNvSpPr>
          <p:nvPr>
            <p:ph idx="1"/>
          </p:nvPr>
        </p:nvSpPr>
        <p:spPr/>
        <p:txBody>
          <a:bodyPr>
            <a:normAutofit fontScale="62500" lnSpcReduction="20000"/>
          </a:bodyPr>
          <a:lstStyle/>
          <a:p>
            <a:pPr lvl="0" indent="0">
              <a:buNone/>
            </a:pPr>
            <a:r>
              <a:rPr i="1">
                <a:solidFill>
                  <a:srgbClr val="60A0B0"/>
                </a:solidFill>
                <a:latin typeface="Courier"/>
              </a:rPr>
              <a:t>#library( plotly )</a:t>
            </a:r>
            <a:br/>
            <a:r>
              <a:rPr>
                <a:solidFill>
                  <a:srgbClr val="06287E"/>
                </a:solidFill>
                <a:latin typeface="Courier"/>
              </a:rPr>
              <a:t>options</a:t>
            </a:r>
            <a:r>
              <a:rPr>
                <a:latin typeface="Courier"/>
              </a:rPr>
              <a:t>( </a:t>
            </a:r>
            <a:r>
              <a:rPr>
                <a:solidFill>
                  <a:srgbClr val="7D9029"/>
                </a:solidFill>
                <a:latin typeface="Courier"/>
              </a:rPr>
              <a:t>digits=</a:t>
            </a:r>
            <a:r>
              <a:rPr>
                <a:solidFill>
                  <a:srgbClr val="40A070"/>
                </a:solidFill>
                <a:latin typeface="Courier"/>
              </a:rPr>
              <a:t>2</a:t>
            </a:r>
            <a:r>
              <a:rPr>
                <a:latin typeface="Courier"/>
              </a:rPr>
              <a:t>, </a:t>
            </a:r>
            <a:r>
              <a:rPr>
                <a:solidFill>
                  <a:srgbClr val="7D9029"/>
                </a:solidFill>
                <a:latin typeface="Courier"/>
              </a:rPr>
              <a:t>scipen=</a:t>
            </a:r>
            <a:r>
              <a:rPr>
                <a:solidFill>
                  <a:srgbClr val="40A070"/>
                </a:solidFill>
                <a:latin typeface="Courier"/>
              </a:rPr>
              <a:t>999999</a:t>
            </a:r>
            <a:r>
              <a:rPr>
                <a:latin typeface="Courier"/>
              </a:rPr>
              <a:t>)</a:t>
            </a:r>
            <a:br/>
            <a:r>
              <a:rPr>
                <a:latin typeface="Courier"/>
              </a:rPr>
              <a:t>d </a:t>
            </a:r>
            <a:r>
              <a:rPr>
                <a:solidFill>
                  <a:srgbClr val="007020"/>
                </a:solidFill>
                <a:latin typeface="Courier"/>
              </a:rPr>
              <a:t>&lt;-</a:t>
            </a:r>
            <a:r>
              <a:rPr>
                <a:latin typeface="Courier"/>
              </a:rPr>
              <a:t> d_1</a:t>
            </a:r>
            <a:br/>
            <a:r>
              <a:rPr>
                <a:solidFill>
                  <a:srgbClr val="06287E"/>
                </a:solidFill>
                <a:latin typeface="Courier"/>
              </a:rPr>
              <a:t>set.seed</a:t>
            </a:r>
            <a:r>
              <a:rPr>
                <a:latin typeface="Courier"/>
              </a:rPr>
              <a:t>(</a:t>
            </a:r>
            <a:r>
              <a:rPr>
                <a:solidFill>
                  <a:srgbClr val="40A070"/>
                </a:solidFill>
                <a:latin typeface="Courier"/>
              </a:rPr>
              <a:t>4284</a:t>
            </a:r>
            <a:r>
              <a:rPr>
                <a:latin typeface="Courier"/>
              </a:rPr>
              <a:t>)</a:t>
            </a:r>
            <a:br/>
            <a:r>
              <a:rPr>
                <a:latin typeface="Courier"/>
              </a:rPr>
              <a:t>m </a:t>
            </a:r>
            <a:r>
              <a:rPr>
                <a:solidFill>
                  <a:srgbClr val="007020"/>
                </a:solidFill>
                <a:latin typeface="Courier"/>
              </a:rPr>
              <a:t>&lt;-</a:t>
            </a:r>
            <a:r>
              <a:rPr>
                <a:latin typeface="Courier"/>
              </a:rPr>
              <a:t> m_1</a:t>
            </a:r>
            <a:br/>
            <a:r>
              <a:rPr>
                <a:latin typeface="Courier"/>
              </a:rPr>
              <a:t>PSIS_m </a:t>
            </a:r>
            <a:r>
              <a:rPr>
                <a:solidFill>
                  <a:srgbClr val="007020"/>
                </a:solidFill>
                <a:latin typeface="Courier"/>
              </a:rPr>
              <a:t>&lt;-</a:t>
            </a:r>
            <a:r>
              <a:rPr>
                <a:latin typeface="Courier"/>
              </a:rPr>
              <a:t> </a:t>
            </a:r>
            <a:r>
              <a:rPr>
                <a:solidFill>
                  <a:srgbClr val="06287E"/>
                </a:solidFill>
                <a:latin typeface="Courier"/>
              </a:rPr>
              <a:t>PSIS</a:t>
            </a:r>
            <a:r>
              <a:rPr>
                <a:latin typeface="Courier"/>
              </a:rPr>
              <a:t>( m, </a:t>
            </a:r>
            <a:r>
              <a:rPr>
                <a:solidFill>
                  <a:srgbClr val="7D9029"/>
                </a:solidFill>
                <a:latin typeface="Courier"/>
              </a:rPr>
              <a:t>pointwise=</a:t>
            </a:r>
            <a:r>
              <a:rPr>
                <a:solidFill>
                  <a:srgbClr val="880000"/>
                </a:solidFill>
                <a:latin typeface="Courier"/>
              </a:rPr>
              <a:t>TRUE</a:t>
            </a:r>
            <a:r>
              <a:rPr>
                <a:latin typeface="Courier"/>
              </a:rPr>
              <a:t> )</a:t>
            </a:r>
            <a:br/>
            <a:r>
              <a:rPr>
                <a:latin typeface="Courier"/>
              </a:rPr>
              <a:t>PSIS_m </a:t>
            </a:r>
            <a:r>
              <a:rPr>
                <a:solidFill>
                  <a:srgbClr val="007020"/>
                </a:solidFill>
                <a:latin typeface="Courier"/>
              </a:rPr>
              <a:t>&lt;-</a:t>
            </a:r>
            <a:r>
              <a:rPr>
                <a:latin typeface="Courier"/>
              </a:rPr>
              <a:t> </a:t>
            </a:r>
            <a:r>
              <a:rPr>
                <a:solidFill>
                  <a:srgbClr val="06287E"/>
                </a:solidFill>
                <a:latin typeface="Courier"/>
              </a:rPr>
              <a:t>cbind</a:t>
            </a:r>
            <a:r>
              <a:rPr>
                <a:latin typeface="Courier"/>
              </a:rPr>
              <a:t>( PSIS_m, </a:t>
            </a:r>
            <a:r>
              <a:rPr>
                <a:solidFill>
                  <a:srgbClr val="7D9029"/>
                </a:solidFill>
                <a:latin typeface="Courier"/>
              </a:rPr>
              <a:t>tan_icln=</a:t>
            </a:r>
            <a:r>
              <a:rPr>
                <a:latin typeface="Courier"/>
              </a:rPr>
              <a:t>d</a:t>
            </a:r>
            <a:r>
              <a:rPr>
                <a:solidFill>
                  <a:srgbClr val="4070A0"/>
                </a:solidFill>
                <a:latin typeface="Courier"/>
              </a:rPr>
              <a:t>$</a:t>
            </a:r>
            <a:r>
              <a:rPr>
                <a:latin typeface="Courier"/>
              </a:rPr>
              <a:t>tan_icln, </a:t>
            </a:r>
            <a:r>
              <a:rPr>
                <a:solidFill>
                  <a:srgbClr val="7D9029"/>
                </a:solidFill>
                <a:latin typeface="Courier"/>
              </a:rPr>
              <a:t>icln=</a:t>
            </a:r>
            <a:r>
              <a:rPr>
                <a:latin typeface="Courier"/>
              </a:rPr>
              <a:t>d</a:t>
            </a:r>
            <a:r>
              <a:rPr>
                <a:solidFill>
                  <a:srgbClr val="4070A0"/>
                </a:solidFill>
                <a:latin typeface="Courier"/>
              </a:rPr>
              <a:t>$</a:t>
            </a:r>
            <a:r>
              <a:rPr>
                <a:latin typeface="Courier"/>
              </a:rPr>
              <a:t>icln )</a:t>
            </a:r>
            <a:br/>
            <a:r>
              <a:rPr>
                <a:solidFill>
                  <a:srgbClr val="06287E"/>
                </a:solidFill>
                <a:latin typeface="Courier"/>
              </a:rPr>
              <a:t>set.seed</a:t>
            </a:r>
            <a:r>
              <a:rPr>
                <a:latin typeface="Courier"/>
              </a:rPr>
              <a:t>(</a:t>
            </a:r>
            <a:r>
              <a:rPr>
                <a:solidFill>
                  <a:srgbClr val="40A070"/>
                </a:solidFill>
                <a:latin typeface="Courier"/>
              </a:rPr>
              <a:t>4284</a:t>
            </a:r>
            <a:r>
              <a:rPr>
                <a:latin typeface="Courier"/>
              </a:rPr>
              <a:t>)</a:t>
            </a:r>
            <a:br/>
            <a:r>
              <a:rPr i="1">
                <a:solidFill>
                  <a:srgbClr val="60A0B0"/>
                </a:solidFill>
                <a:latin typeface="Courier"/>
              </a:rPr>
              <a:t>#WAIC_m2.2 &lt;- WAIC(m2.2,pointwise=TRUE)</a:t>
            </a:r>
            <a:br/>
            <a:r>
              <a:rPr>
                <a:latin typeface="Courier"/>
              </a:rPr>
              <a:t>p1 </a:t>
            </a:r>
            <a:r>
              <a:rPr>
                <a:solidFill>
                  <a:srgbClr val="007020"/>
                </a:solidFill>
                <a:latin typeface="Courier"/>
              </a:rPr>
              <a:t>&lt;-</a:t>
            </a:r>
            <a:r>
              <a:rPr>
                <a:latin typeface="Courier"/>
              </a:rPr>
              <a:t> PSIS_m </a:t>
            </a:r>
            <a:r>
              <a:rPr>
                <a:solidFill>
                  <a:srgbClr val="4070A0"/>
                </a:solidFill>
                <a:latin typeface="Courier"/>
              </a:rPr>
              <a:t>%&gt;%</a:t>
            </a:r>
            <a:r>
              <a:rPr>
                <a:latin typeface="Courier"/>
              </a:rPr>
              <a:t> </a:t>
            </a:r>
            <a:br/>
            <a:r>
              <a:rPr>
                <a:latin typeface="Courier"/>
              </a:rPr>
              <a:t>  </a:t>
            </a:r>
            <a:r>
              <a:rPr>
                <a:solidFill>
                  <a:srgbClr val="06287E"/>
                </a:solidFill>
                <a:latin typeface="Courier"/>
              </a:rPr>
              <a:t>ggplot</a:t>
            </a:r>
            <a:r>
              <a:rPr>
                <a:latin typeface="Courier"/>
              </a:rPr>
              <a:t>( </a:t>
            </a:r>
            <a:r>
              <a:rPr>
                <a:solidFill>
                  <a:srgbClr val="06287E"/>
                </a:solidFill>
                <a:latin typeface="Courier"/>
              </a:rPr>
              <a:t>aes</a:t>
            </a:r>
            <a:r>
              <a:rPr>
                <a:latin typeface="Courier"/>
              </a:rPr>
              <a:t>( </a:t>
            </a:r>
            <a:r>
              <a:rPr>
                <a:solidFill>
                  <a:srgbClr val="7D9029"/>
                </a:solidFill>
                <a:latin typeface="Courier"/>
              </a:rPr>
              <a:t>x=</a:t>
            </a:r>
            <a:r>
              <a:rPr>
                <a:latin typeface="Courier"/>
              </a:rPr>
              <a:t>penalty, </a:t>
            </a:r>
            <a:r>
              <a:rPr>
                <a:solidFill>
                  <a:srgbClr val="7D9029"/>
                </a:solidFill>
                <a:latin typeface="Courier"/>
              </a:rPr>
              <a:t>y=</a:t>
            </a:r>
            <a:r>
              <a:rPr>
                <a:latin typeface="Courier"/>
              </a:rPr>
              <a:t>k ) ) </a:t>
            </a:r>
            <a:r>
              <a:rPr>
                <a:solidFill>
                  <a:srgbClr val="4070A0"/>
                </a:solidFill>
                <a:latin typeface="Courier"/>
              </a:rPr>
              <a:t>+</a:t>
            </a:r>
            <a:br/>
            <a:r>
              <a:rPr>
                <a:latin typeface="Courier"/>
              </a:rPr>
              <a:t>  </a:t>
            </a:r>
            <a:r>
              <a:rPr>
                <a:solidFill>
                  <a:srgbClr val="06287E"/>
                </a:solidFill>
                <a:latin typeface="Courier"/>
              </a:rPr>
              <a:t>geom_point</a:t>
            </a:r>
            <a:r>
              <a:rPr>
                <a:latin typeface="Courier"/>
              </a:rPr>
              <a:t>( </a:t>
            </a:r>
            <a:r>
              <a:rPr>
                <a:solidFill>
                  <a:srgbClr val="7D9029"/>
                </a:solidFill>
                <a:latin typeface="Courier"/>
              </a:rPr>
              <a:t>shape=</a:t>
            </a:r>
            <a:r>
              <a:rPr>
                <a:solidFill>
                  <a:srgbClr val="40A070"/>
                </a:solidFill>
                <a:latin typeface="Courier"/>
              </a:rPr>
              <a:t>21</a:t>
            </a:r>
            <a:r>
              <a:rPr>
                <a:latin typeface="Courier"/>
              </a:rPr>
              <a:t>, </a:t>
            </a:r>
            <a:r>
              <a:rPr>
                <a:solidFill>
                  <a:srgbClr val="7D9029"/>
                </a:solidFill>
                <a:latin typeface="Courier"/>
              </a:rPr>
              <a:t>color =</a:t>
            </a:r>
            <a:r>
              <a:rPr>
                <a:latin typeface="Courier"/>
              </a:rPr>
              <a:t> </a:t>
            </a:r>
            <a:r>
              <a:rPr>
                <a:solidFill>
                  <a:srgbClr val="4070A0"/>
                </a:solidFill>
                <a:latin typeface="Courier"/>
              </a:rPr>
              <a:t>"blue"</a:t>
            </a:r>
            <a:r>
              <a:rPr>
                <a:latin typeface="Courier"/>
              </a:rPr>
              <a:t> ) </a:t>
            </a:r>
            <a:r>
              <a:rPr>
                <a:solidFill>
                  <a:srgbClr val="4070A0"/>
                </a:solidFill>
                <a:latin typeface="Courier"/>
              </a:rPr>
              <a:t>+</a:t>
            </a:r>
            <a:r>
              <a:rPr>
                <a:latin typeface="Courier"/>
              </a:rPr>
              <a:t> </a:t>
            </a:r>
            <a:br/>
            <a:r>
              <a:rPr>
                <a:latin typeface="Courier"/>
              </a:rPr>
              <a:t>  </a:t>
            </a:r>
            <a:r>
              <a:rPr>
                <a:solidFill>
                  <a:srgbClr val="06287E"/>
                </a:solidFill>
                <a:latin typeface="Courier"/>
              </a:rPr>
              <a:t>xlab</a:t>
            </a:r>
            <a:r>
              <a:rPr>
                <a:latin typeface="Courier"/>
              </a:rPr>
              <a:t>(</a:t>
            </a:r>
            <a:r>
              <a:rPr>
                <a:solidFill>
                  <a:srgbClr val="4070A0"/>
                </a:solidFill>
                <a:latin typeface="Courier"/>
              </a:rPr>
              <a:t>"PSIS Pareto k"</a:t>
            </a:r>
            <a:r>
              <a:rPr>
                <a:latin typeface="Courier"/>
              </a:rPr>
              <a:t>) </a:t>
            </a:r>
            <a:r>
              <a:rPr>
                <a:solidFill>
                  <a:srgbClr val="4070A0"/>
                </a:solidFill>
                <a:latin typeface="Courier"/>
              </a:rPr>
              <a:t>+</a:t>
            </a:r>
            <a:r>
              <a:rPr>
                <a:latin typeface="Courier"/>
              </a:rPr>
              <a:t> </a:t>
            </a:r>
            <a:r>
              <a:rPr>
                <a:solidFill>
                  <a:srgbClr val="06287E"/>
                </a:solidFill>
                <a:latin typeface="Courier"/>
              </a:rPr>
              <a:t>ylab</a:t>
            </a:r>
            <a:r>
              <a:rPr>
                <a:latin typeface="Courier"/>
              </a:rPr>
              <a:t>(</a:t>
            </a:r>
            <a:r>
              <a:rPr>
                <a:solidFill>
                  <a:srgbClr val="4070A0"/>
                </a:solidFill>
                <a:latin typeface="Courier"/>
              </a:rPr>
              <a:t>"PSIS penalty"</a:t>
            </a:r>
            <a:r>
              <a:rPr>
                <a:latin typeface="Courier"/>
              </a:rPr>
              <a:t>) </a:t>
            </a:r>
            <a:r>
              <a:rPr>
                <a:solidFill>
                  <a:srgbClr val="4070A0"/>
                </a:solidFill>
                <a:latin typeface="Courier"/>
              </a:rPr>
              <a:t>+</a:t>
            </a:r>
            <a:r>
              <a:rPr>
                <a:latin typeface="Courier"/>
              </a:rPr>
              <a:t> </a:t>
            </a:r>
            <a:br/>
            <a:r>
              <a:rPr>
                <a:latin typeface="Courier"/>
              </a:rPr>
              <a:t>  </a:t>
            </a:r>
            <a:r>
              <a:rPr>
                <a:solidFill>
                  <a:srgbClr val="06287E"/>
                </a:solidFill>
                <a:latin typeface="Courier"/>
              </a:rPr>
              <a:t>geom_vline</a:t>
            </a:r>
            <a:r>
              <a:rPr>
                <a:latin typeface="Courier"/>
              </a:rPr>
              <a:t>( </a:t>
            </a:r>
            <a:r>
              <a:rPr>
                <a:solidFill>
                  <a:srgbClr val="7D9029"/>
                </a:solidFill>
                <a:latin typeface="Courier"/>
              </a:rPr>
              <a:t>xintercept =</a:t>
            </a:r>
            <a:r>
              <a:rPr>
                <a:latin typeface="Courier"/>
              </a:rPr>
              <a:t> </a:t>
            </a:r>
            <a:r>
              <a:rPr>
                <a:solidFill>
                  <a:srgbClr val="40A070"/>
                </a:solidFill>
                <a:latin typeface="Courier"/>
              </a:rPr>
              <a:t>0.7</a:t>
            </a:r>
            <a:r>
              <a:rPr>
                <a:latin typeface="Courier"/>
              </a:rPr>
              <a:t>, </a:t>
            </a:r>
            <a:r>
              <a:rPr>
                <a:solidFill>
                  <a:srgbClr val="7D9029"/>
                </a:solidFill>
                <a:latin typeface="Courier"/>
              </a:rPr>
              <a:t>linetype =</a:t>
            </a:r>
            <a:r>
              <a:rPr>
                <a:latin typeface="Courier"/>
              </a:rPr>
              <a:t> </a:t>
            </a:r>
            <a:r>
              <a:rPr>
                <a:solidFill>
                  <a:srgbClr val="4070A0"/>
                </a:solidFill>
                <a:latin typeface="Courier"/>
              </a:rPr>
              <a:t>"dashed"</a:t>
            </a:r>
            <a:r>
              <a:rPr>
                <a:latin typeface="Courier"/>
              </a:rPr>
              <a:t>) </a:t>
            </a:r>
            <a:r>
              <a:rPr>
                <a:solidFill>
                  <a:srgbClr val="4070A0"/>
                </a:solidFill>
                <a:latin typeface="Courier"/>
              </a:rPr>
              <a:t>+</a:t>
            </a:r>
            <a:r>
              <a:rPr>
                <a:latin typeface="Courier"/>
              </a:rPr>
              <a:t> </a:t>
            </a:r>
            <a:br/>
            <a:r>
              <a:rPr>
                <a:latin typeface="Courier"/>
              </a:rPr>
              <a:t>  </a:t>
            </a:r>
            <a:r>
              <a:rPr>
                <a:solidFill>
                  <a:srgbClr val="06287E"/>
                </a:solidFill>
                <a:latin typeface="Courier"/>
              </a:rPr>
              <a:t>ggtitle</a:t>
            </a:r>
            <a:r>
              <a:rPr>
                <a:latin typeface="Courier"/>
              </a:rPr>
              <a:t>( </a:t>
            </a:r>
            <a:r>
              <a:rPr>
                <a:solidFill>
                  <a:srgbClr val="4070A0"/>
                </a:solidFill>
                <a:latin typeface="Courier"/>
              </a:rPr>
              <a:t>"ICLN spills over into TAN"</a:t>
            </a:r>
            <a:r>
              <a:rPr>
                <a:latin typeface="Courier"/>
              </a:rPr>
              <a:t> )</a:t>
            </a:r>
            <a:br/>
            <a:r>
              <a:rPr>
                <a:latin typeface="Courier"/>
              </a:rPr>
              <a:t>p1 </a:t>
            </a:r>
            <a:r>
              <a:rPr i="1">
                <a:solidFill>
                  <a:srgbClr val="60A0B0"/>
                </a:solidFill>
                <a:latin typeface="Courier"/>
              </a:rPr>
              <a:t>#ggplotly( p1 )</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market-facts-pres_files/figure-pptx/psis-k-penalty-1.png"/>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More results</a:t>
            </a:r>
          </a:p>
        </p:txBody>
      </p:sp>
      <p:sp>
        <p:nvSpPr>
          <p:cNvPr id="3" name="Content Placeholder 2"/>
          <p:cNvSpPr>
            <a:spLocks noGrp="1"/>
          </p:cNvSpPr>
          <p:nvPr>
            <p:ph idx="1"/>
          </p:nvPr>
        </p:nvSpPr>
        <p:spPr/>
        <p:txBody>
          <a:bodyPr>
            <a:normAutofit fontScale="55000" lnSpcReduction="20000"/>
          </a:bodyPr>
          <a:lstStyle/>
          <a:p>
            <a:pPr lvl="0" indent="0">
              <a:buNone/>
            </a:pPr>
            <a:r>
              <a:rPr i="1">
                <a:solidFill>
                  <a:srgbClr val="BA2121"/>
                </a:solidFill>
                <a:latin typeface="Courier"/>
              </a:rPr>
              <a:t>## R code 7.34 McElreath2020</a:t>
            </a:r>
            <a:br/>
            <a:r>
              <a:rPr>
                <a:solidFill>
                  <a:srgbClr val="06287E"/>
                </a:solidFill>
                <a:latin typeface="Courier"/>
              </a:rPr>
              <a:t>library</a:t>
            </a:r>
            <a:r>
              <a:rPr>
                <a:latin typeface="Courier"/>
              </a:rPr>
              <a:t>( plotly )</a:t>
            </a:r>
            <a:br/>
            <a:r>
              <a:rPr>
                <a:solidFill>
                  <a:srgbClr val="06287E"/>
                </a:solidFill>
                <a:latin typeface="Courier"/>
              </a:rPr>
              <a:t>options</a:t>
            </a:r>
            <a:r>
              <a:rPr>
                <a:latin typeface="Courier"/>
              </a:rPr>
              <a:t>( </a:t>
            </a:r>
            <a:r>
              <a:rPr>
                <a:solidFill>
                  <a:srgbClr val="7D9029"/>
                </a:solidFill>
                <a:latin typeface="Courier"/>
              </a:rPr>
              <a:t>digits=</a:t>
            </a:r>
            <a:r>
              <a:rPr>
                <a:solidFill>
                  <a:srgbClr val="40A070"/>
                </a:solidFill>
                <a:latin typeface="Courier"/>
              </a:rPr>
              <a:t>2</a:t>
            </a:r>
            <a:r>
              <a:rPr>
                <a:latin typeface="Courier"/>
              </a:rPr>
              <a:t>, </a:t>
            </a:r>
            <a:r>
              <a:rPr>
                <a:solidFill>
                  <a:srgbClr val="7D9029"/>
                </a:solidFill>
                <a:latin typeface="Courier"/>
              </a:rPr>
              <a:t>scipen=</a:t>
            </a:r>
            <a:r>
              <a:rPr>
                <a:solidFill>
                  <a:srgbClr val="40A070"/>
                </a:solidFill>
                <a:latin typeface="Courier"/>
              </a:rPr>
              <a:t>999999</a:t>
            </a:r>
            <a:r>
              <a:rPr>
                <a:latin typeface="Courier"/>
              </a:rPr>
              <a:t>)</a:t>
            </a:r>
            <a:br/>
            <a:r>
              <a:rPr>
                <a:latin typeface="Courier"/>
              </a:rPr>
              <a:t>d </a:t>
            </a:r>
            <a:r>
              <a:rPr>
                <a:solidFill>
                  <a:srgbClr val="007020"/>
                </a:solidFill>
                <a:latin typeface="Courier"/>
              </a:rPr>
              <a:t>&lt;-</a:t>
            </a:r>
            <a:r>
              <a:rPr>
                <a:latin typeface="Courier"/>
              </a:rPr>
              <a:t> d_2</a:t>
            </a:r>
            <a:br/>
            <a:r>
              <a:rPr>
                <a:solidFill>
                  <a:srgbClr val="06287E"/>
                </a:solidFill>
                <a:latin typeface="Courier"/>
              </a:rPr>
              <a:t>set.seed</a:t>
            </a:r>
            <a:r>
              <a:rPr>
                <a:latin typeface="Courier"/>
              </a:rPr>
              <a:t>(</a:t>
            </a:r>
            <a:r>
              <a:rPr>
                <a:solidFill>
                  <a:srgbClr val="40A070"/>
                </a:solidFill>
                <a:latin typeface="Courier"/>
              </a:rPr>
              <a:t>4284</a:t>
            </a:r>
            <a:r>
              <a:rPr>
                <a:latin typeface="Courier"/>
              </a:rPr>
              <a:t>)</a:t>
            </a:r>
            <a:br/>
            <a:r>
              <a:rPr>
                <a:latin typeface="Courier"/>
              </a:rPr>
              <a:t>m </a:t>
            </a:r>
            <a:r>
              <a:rPr>
                <a:solidFill>
                  <a:srgbClr val="007020"/>
                </a:solidFill>
                <a:latin typeface="Courier"/>
              </a:rPr>
              <a:t>&lt;-</a:t>
            </a:r>
            <a:r>
              <a:rPr>
                <a:latin typeface="Courier"/>
              </a:rPr>
              <a:t> m_2</a:t>
            </a:r>
            <a:br/>
            <a:r>
              <a:rPr>
                <a:latin typeface="Courier"/>
              </a:rPr>
              <a:t>PSIS_m </a:t>
            </a:r>
            <a:r>
              <a:rPr>
                <a:solidFill>
                  <a:srgbClr val="007020"/>
                </a:solidFill>
                <a:latin typeface="Courier"/>
              </a:rPr>
              <a:t>&lt;-</a:t>
            </a:r>
            <a:r>
              <a:rPr>
                <a:latin typeface="Courier"/>
              </a:rPr>
              <a:t> </a:t>
            </a:r>
            <a:r>
              <a:rPr>
                <a:solidFill>
                  <a:srgbClr val="06287E"/>
                </a:solidFill>
                <a:latin typeface="Courier"/>
              </a:rPr>
              <a:t>PSIS</a:t>
            </a:r>
            <a:r>
              <a:rPr>
                <a:latin typeface="Courier"/>
              </a:rPr>
              <a:t>( m, </a:t>
            </a:r>
            <a:r>
              <a:rPr>
                <a:solidFill>
                  <a:srgbClr val="7D9029"/>
                </a:solidFill>
                <a:latin typeface="Courier"/>
              </a:rPr>
              <a:t>pointwise=</a:t>
            </a:r>
            <a:r>
              <a:rPr>
                <a:solidFill>
                  <a:srgbClr val="880000"/>
                </a:solidFill>
                <a:latin typeface="Courier"/>
              </a:rPr>
              <a:t>TRUE</a:t>
            </a:r>
            <a:r>
              <a:rPr>
                <a:latin typeface="Courier"/>
              </a:rPr>
              <a:t> )</a:t>
            </a:r>
            <a:br/>
            <a:r>
              <a:rPr>
                <a:latin typeface="Courier"/>
              </a:rPr>
              <a:t>PSIS_m </a:t>
            </a:r>
            <a:r>
              <a:rPr>
                <a:solidFill>
                  <a:srgbClr val="007020"/>
                </a:solidFill>
                <a:latin typeface="Courier"/>
              </a:rPr>
              <a:t>&lt;-</a:t>
            </a:r>
            <a:r>
              <a:rPr>
                <a:latin typeface="Courier"/>
              </a:rPr>
              <a:t> </a:t>
            </a:r>
            <a:r>
              <a:rPr>
                <a:solidFill>
                  <a:srgbClr val="06287E"/>
                </a:solidFill>
                <a:latin typeface="Courier"/>
              </a:rPr>
              <a:t>cbind</a:t>
            </a:r>
            <a:r>
              <a:rPr>
                <a:latin typeface="Courier"/>
              </a:rPr>
              <a:t>( PSIS_m, </a:t>
            </a:r>
            <a:r>
              <a:rPr>
                <a:solidFill>
                  <a:srgbClr val="7D9029"/>
                </a:solidFill>
                <a:latin typeface="Courier"/>
              </a:rPr>
              <a:t>tan_pbw=</a:t>
            </a:r>
            <a:r>
              <a:rPr>
                <a:latin typeface="Courier"/>
              </a:rPr>
              <a:t>d</a:t>
            </a:r>
            <a:r>
              <a:rPr>
                <a:solidFill>
                  <a:srgbClr val="4070A0"/>
                </a:solidFill>
                <a:latin typeface="Courier"/>
              </a:rPr>
              <a:t>$</a:t>
            </a:r>
            <a:r>
              <a:rPr>
                <a:latin typeface="Courier"/>
              </a:rPr>
              <a:t>tan_pbw, </a:t>
            </a:r>
            <a:r>
              <a:rPr>
                <a:solidFill>
                  <a:srgbClr val="7D9029"/>
                </a:solidFill>
                <a:latin typeface="Courier"/>
              </a:rPr>
              <a:t>icln=</a:t>
            </a:r>
            <a:r>
              <a:rPr>
                <a:latin typeface="Courier"/>
              </a:rPr>
              <a:t>d</a:t>
            </a:r>
            <a:r>
              <a:rPr>
                <a:solidFill>
                  <a:srgbClr val="4070A0"/>
                </a:solidFill>
                <a:latin typeface="Courier"/>
              </a:rPr>
              <a:t>$</a:t>
            </a:r>
            <a:r>
              <a:rPr>
                <a:latin typeface="Courier"/>
              </a:rPr>
              <a:t>pbw )</a:t>
            </a:r>
            <a:br/>
            <a:r>
              <a:rPr>
                <a:solidFill>
                  <a:srgbClr val="06287E"/>
                </a:solidFill>
                <a:latin typeface="Courier"/>
              </a:rPr>
              <a:t>set.seed</a:t>
            </a:r>
            <a:r>
              <a:rPr>
                <a:latin typeface="Courier"/>
              </a:rPr>
              <a:t>(</a:t>
            </a:r>
            <a:r>
              <a:rPr>
                <a:solidFill>
                  <a:srgbClr val="40A070"/>
                </a:solidFill>
                <a:latin typeface="Courier"/>
              </a:rPr>
              <a:t>4284</a:t>
            </a:r>
            <a:r>
              <a:rPr>
                <a:latin typeface="Courier"/>
              </a:rPr>
              <a:t>)</a:t>
            </a:r>
            <a:br/>
            <a:r>
              <a:rPr i="1">
                <a:solidFill>
                  <a:srgbClr val="60A0B0"/>
                </a:solidFill>
                <a:latin typeface="Courier"/>
              </a:rPr>
              <a:t>#WAIC_m2.2 &lt;- WAIC(m2.2,pointwise=TRUE)</a:t>
            </a:r>
            <a:br/>
            <a:r>
              <a:rPr>
                <a:latin typeface="Courier"/>
              </a:rPr>
              <a:t>p1 </a:t>
            </a:r>
            <a:r>
              <a:rPr>
                <a:solidFill>
                  <a:srgbClr val="007020"/>
                </a:solidFill>
                <a:latin typeface="Courier"/>
              </a:rPr>
              <a:t>&lt;-</a:t>
            </a:r>
            <a:r>
              <a:rPr>
                <a:latin typeface="Courier"/>
              </a:rPr>
              <a:t> PSIS_m </a:t>
            </a:r>
            <a:r>
              <a:rPr>
                <a:solidFill>
                  <a:srgbClr val="4070A0"/>
                </a:solidFill>
                <a:latin typeface="Courier"/>
              </a:rPr>
              <a:t>%&gt;%</a:t>
            </a:r>
            <a:r>
              <a:rPr>
                <a:latin typeface="Courier"/>
              </a:rPr>
              <a:t> </a:t>
            </a:r>
            <a:br/>
            <a:r>
              <a:rPr>
                <a:latin typeface="Courier"/>
              </a:rPr>
              <a:t>  </a:t>
            </a:r>
            <a:r>
              <a:rPr>
                <a:solidFill>
                  <a:srgbClr val="06287E"/>
                </a:solidFill>
                <a:latin typeface="Courier"/>
              </a:rPr>
              <a:t>ggplot</a:t>
            </a:r>
            <a:r>
              <a:rPr>
                <a:latin typeface="Courier"/>
              </a:rPr>
              <a:t>( </a:t>
            </a:r>
            <a:r>
              <a:rPr>
                <a:solidFill>
                  <a:srgbClr val="06287E"/>
                </a:solidFill>
                <a:latin typeface="Courier"/>
              </a:rPr>
              <a:t>aes</a:t>
            </a:r>
            <a:r>
              <a:rPr>
                <a:latin typeface="Courier"/>
              </a:rPr>
              <a:t>( </a:t>
            </a:r>
            <a:r>
              <a:rPr>
                <a:solidFill>
                  <a:srgbClr val="7D9029"/>
                </a:solidFill>
                <a:latin typeface="Courier"/>
              </a:rPr>
              <a:t>x=</a:t>
            </a:r>
            <a:r>
              <a:rPr>
                <a:latin typeface="Courier"/>
              </a:rPr>
              <a:t>penalty, </a:t>
            </a:r>
            <a:r>
              <a:rPr>
                <a:solidFill>
                  <a:srgbClr val="7D9029"/>
                </a:solidFill>
                <a:latin typeface="Courier"/>
              </a:rPr>
              <a:t>y=</a:t>
            </a:r>
            <a:r>
              <a:rPr>
                <a:latin typeface="Courier"/>
              </a:rPr>
              <a:t>k ) ) </a:t>
            </a:r>
            <a:r>
              <a:rPr>
                <a:solidFill>
                  <a:srgbClr val="4070A0"/>
                </a:solidFill>
                <a:latin typeface="Courier"/>
              </a:rPr>
              <a:t>+</a:t>
            </a:r>
            <a:br/>
            <a:r>
              <a:rPr>
                <a:latin typeface="Courier"/>
              </a:rPr>
              <a:t>  </a:t>
            </a:r>
            <a:r>
              <a:rPr>
                <a:solidFill>
                  <a:srgbClr val="06287E"/>
                </a:solidFill>
                <a:latin typeface="Courier"/>
              </a:rPr>
              <a:t>geom_point</a:t>
            </a:r>
            <a:r>
              <a:rPr>
                <a:latin typeface="Courier"/>
              </a:rPr>
              <a:t>( </a:t>
            </a:r>
            <a:r>
              <a:rPr>
                <a:solidFill>
                  <a:srgbClr val="7D9029"/>
                </a:solidFill>
                <a:latin typeface="Courier"/>
              </a:rPr>
              <a:t>shape=</a:t>
            </a:r>
            <a:r>
              <a:rPr>
                <a:solidFill>
                  <a:srgbClr val="40A070"/>
                </a:solidFill>
                <a:latin typeface="Courier"/>
              </a:rPr>
              <a:t>21</a:t>
            </a:r>
            <a:r>
              <a:rPr>
                <a:latin typeface="Courier"/>
              </a:rPr>
              <a:t>, </a:t>
            </a:r>
            <a:r>
              <a:rPr>
                <a:solidFill>
                  <a:srgbClr val="7D9029"/>
                </a:solidFill>
                <a:latin typeface="Courier"/>
              </a:rPr>
              <a:t>color =</a:t>
            </a:r>
            <a:r>
              <a:rPr>
                <a:latin typeface="Courier"/>
              </a:rPr>
              <a:t> </a:t>
            </a:r>
            <a:r>
              <a:rPr>
                <a:solidFill>
                  <a:srgbClr val="4070A0"/>
                </a:solidFill>
                <a:latin typeface="Courier"/>
              </a:rPr>
              <a:t>"blue"</a:t>
            </a:r>
            <a:r>
              <a:rPr>
                <a:latin typeface="Courier"/>
              </a:rPr>
              <a:t> ) </a:t>
            </a:r>
            <a:r>
              <a:rPr>
                <a:solidFill>
                  <a:srgbClr val="4070A0"/>
                </a:solidFill>
                <a:latin typeface="Courier"/>
              </a:rPr>
              <a:t>+</a:t>
            </a:r>
            <a:r>
              <a:rPr>
                <a:latin typeface="Courier"/>
              </a:rPr>
              <a:t> </a:t>
            </a:r>
            <a:br/>
            <a:r>
              <a:rPr>
                <a:latin typeface="Courier"/>
              </a:rPr>
              <a:t>  </a:t>
            </a:r>
            <a:r>
              <a:rPr>
                <a:solidFill>
                  <a:srgbClr val="06287E"/>
                </a:solidFill>
                <a:latin typeface="Courier"/>
              </a:rPr>
              <a:t>xlab</a:t>
            </a:r>
            <a:r>
              <a:rPr>
                <a:latin typeface="Courier"/>
              </a:rPr>
              <a:t>(</a:t>
            </a:r>
            <a:r>
              <a:rPr>
                <a:solidFill>
                  <a:srgbClr val="4070A0"/>
                </a:solidFill>
                <a:latin typeface="Courier"/>
              </a:rPr>
              <a:t>"PSIS Pareto k"</a:t>
            </a:r>
            <a:r>
              <a:rPr>
                <a:latin typeface="Courier"/>
              </a:rPr>
              <a:t>) </a:t>
            </a:r>
            <a:r>
              <a:rPr>
                <a:solidFill>
                  <a:srgbClr val="4070A0"/>
                </a:solidFill>
                <a:latin typeface="Courier"/>
              </a:rPr>
              <a:t>+</a:t>
            </a:r>
            <a:r>
              <a:rPr>
                <a:latin typeface="Courier"/>
              </a:rPr>
              <a:t> </a:t>
            </a:r>
            <a:r>
              <a:rPr>
                <a:solidFill>
                  <a:srgbClr val="06287E"/>
                </a:solidFill>
                <a:latin typeface="Courier"/>
              </a:rPr>
              <a:t>ylab</a:t>
            </a:r>
            <a:r>
              <a:rPr>
                <a:latin typeface="Courier"/>
              </a:rPr>
              <a:t>(</a:t>
            </a:r>
            <a:r>
              <a:rPr>
                <a:solidFill>
                  <a:srgbClr val="4070A0"/>
                </a:solidFill>
                <a:latin typeface="Courier"/>
              </a:rPr>
              <a:t>"PSIS penalty"</a:t>
            </a:r>
            <a:r>
              <a:rPr>
                <a:latin typeface="Courier"/>
              </a:rPr>
              <a:t>) </a:t>
            </a:r>
            <a:r>
              <a:rPr>
                <a:solidFill>
                  <a:srgbClr val="4070A0"/>
                </a:solidFill>
                <a:latin typeface="Courier"/>
              </a:rPr>
              <a:t>+</a:t>
            </a:r>
            <a:r>
              <a:rPr>
                <a:latin typeface="Courier"/>
              </a:rPr>
              <a:t> </a:t>
            </a:r>
            <a:br/>
            <a:r>
              <a:rPr>
                <a:latin typeface="Courier"/>
              </a:rPr>
              <a:t>  </a:t>
            </a:r>
            <a:r>
              <a:rPr>
                <a:solidFill>
                  <a:srgbClr val="06287E"/>
                </a:solidFill>
                <a:latin typeface="Courier"/>
              </a:rPr>
              <a:t>geom_vline</a:t>
            </a:r>
            <a:r>
              <a:rPr>
                <a:latin typeface="Courier"/>
              </a:rPr>
              <a:t>( </a:t>
            </a:r>
            <a:r>
              <a:rPr>
                <a:solidFill>
                  <a:srgbClr val="7D9029"/>
                </a:solidFill>
                <a:latin typeface="Courier"/>
              </a:rPr>
              <a:t>xintercept =</a:t>
            </a:r>
            <a:r>
              <a:rPr>
                <a:latin typeface="Courier"/>
              </a:rPr>
              <a:t> </a:t>
            </a:r>
            <a:r>
              <a:rPr>
                <a:solidFill>
                  <a:srgbClr val="40A070"/>
                </a:solidFill>
                <a:latin typeface="Courier"/>
              </a:rPr>
              <a:t>0.7</a:t>
            </a:r>
            <a:r>
              <a:rPr>
                <a:latin typeface="Courier"/>
              </a:rPr>
              <a:t>, </a:t>
            </a:r>
            <a:r>
              <a:rPr>
                <a:solidFill>
                  <a:srgbClr val="7D9029"/>
                </a:solidFill>
                <a:latin typeface="Courier"/>
              </a:rPr>
              <a:t>linetype =</a:t>
            </a:r>
            <a:r>
              <a:rPr>
                <a:latin typeface="Courier"/>
              </a:rPr>
              <a:t> </a:t>
            </a:r>
            <a:r>
              <a:rPr>
                <a:solidFill>
                  <a:srgbClr val="4070A0"/>
                </a:solidFill>
                <a:latin typeface="Courier"/>
              </a:rPr>
              <a:t>"dashed"</a:t>
            </a:r>
            <a:r>
              <a:rPr>
                <a:latin typeface="Courier"/>
              </a:rPr>
              <a:t>) </a:t>
            </a:r>
            <a:r>
              <a:rPr>
                <a:solidFill>
                  <a:srgbClr val="4070A0"/>
                </a:solidFill>
                <a:latin typeface="Courier"/>
              </a:rPr>
              <a:t>+</a:t>
            </a:r>
            <a:r>
              <a:rPr>
                <a:latin typeface="Courier"/>
              </a:rPr>
              <a:t> </a:t>
            </a:r>
            <a:br/>
            <a:r>
              <a:rPr>
                <a:latin typeface="Courier"/>
              </a:rPr>
              <a:t>  </a:t>
            </a:r>
            <a:r>
              <a:rPr>
                <a:solidFill>
                  <a:srgbClr val="06287E"/>
                </a:solidFill>
                <a:latin typeface="Courier"/>
              </a:rPr>
              <a:t>ggtitle</a:t>
            </a:r>
            <a:r>
              <a:rPr>
                <a:latin typeface="Courier"/>
              </a:rPr>
              <a:t>( </a:t>
            </a:r>
            <a:r>
              <a:rPr>
                <a:solidFill>
                  <a:srgbClr val="4070A0"/>
                </a:solidFill>
                <a:latin typeface="Courier"/>
              </a:rPr>
              <a:t>"PBW spills over into TAN"</a:t>
            </a:r>
            <a:r>
              <a:rPr>
                <a:latin typeface="Courier"/>
              </a:rPr>
              <a:t> )</a:t>
            </a:r>
            <a:br/>
            <a:r>
              <a:rPr>
                <a:latin typeface="Courier"/>
              </a:rPr>
              <a:t>p1 </a:t>
            </a:r>
            <a:r>
              <a:rPr i="1">
                <a:solidFill>
                  <a:srgbClr val="60A0B0"/>
                </a:solidFill>
                <a:latin typeface="Courier"/>
              </a:rPr>
              <a:t>#ggplotly( p1 )</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market-facts-pres_files/figure-pptx/psis-spill-tan-pbw-1.png"/>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…and</a:t>
            </a:r>
          </a:p>
        </p:txBody>
      </p:sp>
      <p:pic>
        <p:nvPicPr>
          <p:cNvPr id="3" name="Picture 1" descr="market-facts-pres_files/figure-pptx/psis-spill-pbw-icln-0-1.png"/>
          <p:cNvPicPr>
            <a:picLocks noGrp="1" noChangeAspect="1"/>
          </p:cNvPicPr>
          <p:nvPr/>
        </p:nvPicPr>
        <p:blipFill>
          <a:blip r:embed="rId2"/>
          <a:stretch>
            <a:fillRect/>
          </a:stretch>
        </p:blipFill>
        <p:spPr bwMode="auto">
          <a:xfrm>
            <a:off x="1130434" y="1205637"/>
            <a:ext cx="6934200" cy="5547360"/>
          </a:xfrm>
          <a:prstGeom prst="rect">
            <a:avLst/>
          </a:prstGeom>
          <a:noFill/>
          <a:ln w="9525">
            <a:noFill/>
            <a:headEnd/>
            <a:tailEnd/>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rPr lang="en-US" dirty="0"/>
              <a:t>(</a:t>
            </a:r>
            <a:r>
              <a:rPr dirty="0"/>
              <a:t>All-</a:t>
            </a:r>
            <a:r>
              <a:rPr lang="en-US" dirty="0"/>
              <a:t>)</a:t>
            </a:r>
            <a:r>
              <a:rPr dirty="0"/>
              <a:t>in</a:t>
            </a:r>
            <a:r>
              <a:rPr lang="en-US" dirty="0"/>
              <a:t>dustry risk structure</a:t>
            </a:r>
            <a:endParaRPr dirty="0"/>
          </a:p>
        </p:txBody>
      </p:sp>
      <p:sp>
        <p:nvSpPr>
          <p:cNvPr id="3" name="Content Placeholder 2"/>
          <p:cNvSpPr>
            <a:spLocks noGrp="1"/>
          </p:cNvSpPr>
          <p:nvPr>
            <p:ph idx="1"/>
          </p:nvPr>
        </p:nvSpPr>
        <p:spPr>
          <a:xfrm>
            <a:off x="4402667" y="1578504"/>
            <a:ext cx="4114800" cy="4525963"/>
          </a:xfrm>
        </p:spPr>
        <p:txBody>
          <a:bodyPr>
            <a:normAutofit fontScale="40000" lnSpcReduction="20000"/>
          </a:bodyPr>
          <a:lstStyle/>
          <a:p>
            <a:pPr lvl="0" indent="0">
              <a:buNone/>
            </a:pPr>
            <a:r>
              <a:rPr dirty="0">
                <a:latin typeface="Courier"/>
              </a:rPr>
              <a:t>m_4 </a:t>
            </a:r>
            <a:r>
              <a:rPr dirty="0">
                <a:solidFill>
                  <a:srgbClr val="007020"/>
                </a:solidFill>
                <a:latin typeface="Courier"/>
              </a:rPr>
              <a:t>&lt;-</a:t>
            </a:r>
            <a:r>
              <a:rPr dirty="0">
                <a:latin typeface="Courier"/>
              </a:rPr>
              <a:t> </a:t>
            </a:r>
            <a:r>
              <a:rPr dirty="0" err="1">
                <a:solidFill>
                  <a:srgbClr val="06287E"/>
                </a:solidFill>
                <a:latin typeface="Courier"/>
              </a:rPr>
              <a:t>quap</a:t>
            </a:r>
            <a:r>
              <a:rPr dirty="0">
                <a:latin typeface="Courier"/>
              </a:rPr>
              <a:t>(</a:t>
            </a:r>
            <a:br>
              <a:rPr dirty="0"/>
            </a:br>
            <a:r>
              <a:rPr dirty="0">
                <a:latin typeface="Courier"/>
              </a:rPr>
              <a:t>  </a:t>
            </a:r>
            <a:r>
              <a:rPr dirty="0" err="1">
                <a:solidFill>
                  <a:srgbClr val="06287E"/>
                </a:solidFill>
                <a:latin typeface="Courier"/>
              </a:rPr>
              <a:t>alist</a:t>
            </a:r>
            <a:r>
              <a:rPr dirty="0">
                <a:latin typeface="Courier"/>
              </a:rPr>
              <a:t>(</a:t>
            </a:r>
            <a:br>
              <a:rPr dirty="0"/>
            </a:br>
            <a:r>
              <a:rPr dirty="0">
                <a:latin typeface="Courier"/>
              </a:rPr>
              <a:t>    </a:t>
            </a:r>
            <a:r>
              <a:rPr dirty="0" err="1">
                <a:latin typeface="Courier"/>
              </a:rPr>
              <a:t>corr</a:t>
            </a:r>
            <a:r>
              <a:rPr dirty="0">
                <a:latin typeface="Courier"/>
              </a:rPr>
              <a:t> </a:t>
            </a:r>
            <a:r>
              <a:rPr dirty="0">
                <a:solidFill>
                  <a:srgbClr val="4070A0"/>
                </a:solidFill>
                <a:latin typeface="Courier"/>
              </a:rPr>
              <a:t>~</a:t>
            </a:r>
            <a:r>
              <a:rPr dirty="0">
                <a:latin typeface="Courier"/>
              </a:rPr>
              <a:t> </a:t>
            </a:r>
            <a:r>
              <a:rPr dirty="0" err="1">
                <a:solidFill>
                  <a:srgbClr val="06287E"/>
                </a:solidFill>
                <a:latin typeface="Courier"/>
              </a:rPr>
              <a:t>dnorm</a:t>
            </a:r>
            <a:r>
              <a:rPr dirty="0">
                <a:latin typeface="Courier"/>
              </a:rPr>
              <a:t>( mu, sigma ),</a:t>
            </a:r>
            <a:br>
              <a:rPr dirty="0"/>
            </a:br>
            <a:r>
              <a:rPr dirty="0">
                <a:latin typeface="Courier"/>
              </a:rPr>
              <a:t>    mu </a:t>
            </a:r>
            <a:r>
              <a:rPr dirty="0">
                <a:solidFill>
                  <a:srgbClr val="007020"/>
                </a:solidFill>
                <a:latin typeface="Courier"/>
              </a:rPr>
              <a:t>&lt;-</a:t>
            </a:r>
            <a:r>
              <a:rPr dirty="0">
                <a:latin typeface="Courier"/>
              </a:rPr>
              <a:t> a[mid] </a:t>
            </a:r>
            <a:r>
              <a:rPr dirty="0">
                <a:solidFill>
                  <a:srgbClr val="4070A0"/>
                </a:solidFill>
                <a:latin typeface="Courier"/>
              </a:rPr>
              <a:t>+</a:t>
            </a:r>
            <a:r>
              <a:rPr dirty="0">
                <a:latin typeface="Courier"/>
              </a:rPr>
              <a:t> b[mid] </a:t>
            </a:r>
            <a:r>
              <a:rPr dirty="0">
                <a:solidFill>
                  <a:srgbClr val="4070A0"/>
                </a:solidFill>
                <a:latin typeface="Courier"/>
              </a:rPr>
              <a:t>*</a:t>
            </a:r>
            <a:r>
              <a:rPr dirty="0">
                <a:latin typeface="Courier"/>
              </a:rPr>
              <a:t>vol,</a:t>
            </a:r>
            <a:br>
              <a:rPr dirty="0"/>
            </a:br>
            <a:r>
              <a:rPr dirty="0">
                <a:latin typeface="Courier"/>
              </a:rPr>
              <a:t>    a[mid] </a:t>
            </a:r>
            <a:r>
              <a:rPr dirty="0">
                <a:solidFill>
                  <a:srgbClr val="4070A0"/>
                </a:solidFill>
                <a:latin typeface="Courier"/>
              </a:rPr>
              <a:t>~</a:t>
            </a:r>
            <a:r>
              <a:rPr dirty="0">
                <a:latin typeface="Courier"/>
              </a:rPr>
              <a:t> </a:t>
            </a:r>
            <a:r>
              <a:rPr dirty="0" err="1">
                <a:solidFill>
                  <a:srgbClr val="06287E"/>
                </a:solidFill>
                <a:latin typeface="Courier"/>
              </a:rPr>
              <a:t>dnorm</a:t>
            </a:r>
            <a:r>
              <a:rPr dirty="0">
                <a:latin typeface="Courier"/>
              </a:rPr>
              <a:t>( </a:t>
            </a:r>
            <a:r>
              <a:rPr dirty="0">
                <a:solidFill>
                  <a:srgbClr val="40A070"/>
                </a:solidFill>
                <a:latin typeface="Courier"/>
              </a:rPr>
              <a:t>0</a:t>
            </a:r>
            <a:r>
              <a:rPr dirty="0">
                <a:latin typeface="Courier"/>
              </a:rPr>
              <a:t>, </a:t>
            </a:r>
            <a:r>
              <a:rPr dirty="0">
                <a:solidFill>
                  <a:srgbClr val="40A070"/>
                </a:solidFill>
                <a:latin typeface="Courier"/>
              </a:rPr>
              <a:t>1</a:t>
            </a:r>
            <a:r>
              <a:rPr dirty="0">
                <a:latin typeface="Courier"/>
              </a:rPr>
              <a:t> ),</a:t>
            </a:r>
            <a:br>
              <a:rPr dirty="0"/>
            </a:br>
            <a:r>
              <a:rPr dirty="0">
                <a:latin typeface="Courier"/>
              </a:rPr>
              <a:t>    b[mid] </a:t>
            </a:r>
            <a:r>
              <a:rPr dirty="0">
                <a:solidFill>
                  <a:srgbClr val="4070A0"/>
                </a:solidFill>
                <a:latin typeface="Courier"/>
              </a:rPr>
              <a:t>~</a:t>
            </a:r>
            <a:r>
              <a:rPr dirty="0">
                <a:latin typeface="Courier"/>
              </a:rPr>
              <a:t> </a:t>
            </a:r>
            <a:r>
              <a:rPr dirty="0" err="1">
                <a:solidFill>
                  <a:srgbClr val="06287E"/>
                </a:solidFill>
                <a:latin typeface="Courier"/>
              </a:rPr>
              <a:t>dnorm</a:t>
            </a:r>
            <a:r>
              <a:rPr dirty="0">
                <a:latin typeface="Courier"/>
              </a:rPr>
              <a:t>( </a:t>
            </a:r>
            <a:r>
              <a:rPr dirty="0">
                <a:solidFill>
                  <a:srgbClr val="40A070"/>
                </a:solidFill>
                <a:latin typeface="Courier"/>
              </a:rPr>
              <a:t>0</a:t>
            </a:r>
            <a:r>
              <a:rPr dirty="0">
                <a:latin typeface="Courier"/>
              </a:rPr>
              <a:t>, </a:t>
            </a:r>
            <a:r>
              <a:rPr dirty="0">
                <a:solidFill>
                  <a:srgbClr val="40A070"/>
                </a:solidFill>
                <a:latin typeface="Courier"/>
              </a:rPr>
              <a:t>1</a:t>
            </a:r>
            <a:r>
              <a:rPr dirty="0">
                <a:latin typeface="Courier"/>
              </a:rPr>
              <a:t> ),</a:t>
            </a:r>
            <a:br>
              <a:rPr dirty="0"/>
            </a:br>
            <a:r>
              <a:rPr dirty="0">
                <a:latin typeface="Courier"/>
              </a:rPr>
              <a:t>    sigma[mid] </a:t>
            </a:r>
            <a:r>
              <a:rPr dirty="0">
                <a:solidFill>
                  <a:srgbClr val="4070A0"/>
                </a:solidFill>
                <a:latin typeface="Courier"/>
              </a:rPr>
              <a:t>~</a:t>
            </a:r>
            <a:r>
              <a:rPr dirty="0">
                <a:latin typeface="Courier"/>
              </a:rPr>
              <a:t> </a:t>
            </a:r>
            <a:r>
              <a:rPr dirty="0" err="1">
                <a:solidFill>
                  <a:srgbClr val="06287E"/>
                </a:solidFill>
                <a:latin typeface="Courier"/>
              </a:rPr>
              <a:t>dexp</a:t>
            </a:r>
            <a:r>
              <a:rPr dirty="0">
                <a:latin typeface="Courier"/>
              </a:rPr>
              <a:t>( </a:t>
            </a:r>
            <a:r>
              <a:rPr dirty="0">
                <a:solidFill>
                  <a:srgbClr val="40A070"/>
                </a:solidFill>
                <a:latin typeface="Courier"/>
              </a:rPr>
              <a:t>1</a:t>
            </a:r>
            <a:r>
              <a:rPr dirty="0">
                <a:latin typeface="Courier"/>
              </a:rPr>
              <a:t> )</a:t>
            </a:r>
            <a:br>
              <a:rPr dirty="0"/>
            </a:br>
            <a:r>
              <a:rPr dirty="0">
                <a:latin typeface="Courier"/>
              </a:rPr>
              <a:t>  ),</a:t>
            </a:r>
            <a:br>
              <a:rPr dirty="0"/>
            </a:br>
            <a:r>
              <a:rPr dirty="0">
                <a:latin typeface="Courier"/>
              </a:rPr>
              <a:t>  </a:t>
            </a:r>
            <a:r>
              <a:rPr dirty="0">
                <a:solidFill>
                  <a:srgbClr val="7D9029"/>
                </a:solidFill>
                <a:latin typeface="Courier"/>
              </a:rPr>
              <a:t>data =</a:t>
            </a:r>
            <a:r>
              <a:rPr dirty="0">
                <a:latin typeface="Courier"/>
              </a:rPr>
              <a:t> d_4</a:t>
            </a:r>
            <a:br>
              <a:rPr dirty="0"/>
            </a:br>
            <a:r>
              <a:rPr dirty="0">
                <a:latin typeface="Courier"/>
              </a:rPr>
              <a:t>)</a:t>
            </a:r>
            <a:br>
              <a:rPr dirty="0"/>
            </a:br>
            <a:r>
              <a:rPr dirty="0">
                <a:solidFill>
                  <a:srgbClr val="06287E"/>
                </a:solidFill>
                <a:latin typeface="Courier"/>
              </a:rPr>
              <a:t>precis</a:t>
            </a:r>
            <a:r>
              <a:rPr dirty="0">
                <a:latin typeface="Courier"/>
              </a:rPr>
              <a:t>( m_4, </a:t>
            </a:r>
            <a:r>
              <a:rPr dirty="0">
                <a:solidFill>
                  <a:srgbClr val="7D9029"/>
                </a:solidFill>
                <a:latin typeface="Courier"/>
              </a:rPr>
              <a:t>depth =</a:t>
            </a:r>
            <a:r>
              <a:rPr dirty="0">
                <a:latin typeface="Courier"/>
              </a:rPr>
              <a:t> </a:t>
            </a:r>
            <a:r>
              <a:rPr dirty="0">
                <a:solidFill>
                  <a:srgbClr val="40A070"/>
                </a:solidFill>
                <a:latin typeface="Courier"/>
              </a:rPr>
              <a:t>2</a:t>
            </a:r>
            <a:r>
              <a:rPr dirty="0">
                <a:latin typeface="Courier"/>
              </a:rPr>
              <a:t> )</a:t>
            </a:r>
          </a:p>
          <a:p>
            <a:pPr lvl="0" indent="0">
              <a:buNone/>
            </a:pPr>
            <a:r>
              <a:rPr dirty="0">
                <a:latin typeface="Courier"/>
              </a:rPr>
              <a:t>##          mean     </a:t>
            </a:r>
            <a:r>
              <a:rPr dirty="0" err="1">
                <a:latin typeface="Courier"/>
              </a:rPr>
              <a:t>sd</a:t>
            </a:r>
            <a:r>
              <a:rPr dirty="0">
                <a:latin typeface="Courier"/>
              </a:rPr>
              <a:t> 5.5% 94.5%
## a[1]     0.67 0.0170 0.64  0.70
## a[2]     0.73 0.0184 0.71  0.76
## a[3]     0.81 0.0184 0.78  0.84
## b[1]     3.53 0.8691 2.14  4.92
## b[2]     3.08 0.7956 1.81  4.36
## b[3]     1.87 0.7940 0.60  3.14
## sigma[1] 0.13 0.0086 0.12  0.15
## sigma[2] 0.12 0.0081 0.11  0.14
## sigma[3] 0.13 0.0087 0.12  0.15</a:t>
            </a:r>
          </a:p>
          <a:p>
            <a:pPr lvl="0" indent="0">
              <a:buNone/>
            </a:pPr>
            <a:r>
              <a:rPr i="1" dirty="0">
                <a:solidFill>
                  <a:srgbClr val="60A0B0"/>
                </a:solidFill>
                <a:latin typeface="Courier"/>
              </a:rPr>
              <a:t>#options( digits = 2 )</a:t>
            </a:r>
            <a:br>
              <a:rPr dirty="0"/>
            </a:br>
            <a:r>
              <a:rPr i="1" dirty="0">
                <a:solidFill>
                  <a:srgbClr val="60A0B0"/>
                </a:solidFill>
                <a:latin typeface="Courier"/>
              </a:rPr>
              <a:t>#cov2cor( </a:t>
            </a:r>
            <a:r>
              <a:rPr i="1" dirty="0" err="1">
                <a:solidFill>
                  <a:srgbClr val="60A0B0"/>
                </a:solidFill>
                <a:latin typeface="Courier"/>
              </a:rPr>
              <a:t>vcov</a:t>
            </a:r>
            <a:r>
              <a:rPr i="1" dirty="0">
                <a:solidFill>
                  <a:srgbClr val="60A0B0"/>
                </a:solidFill>
                <a:latin typeface="Courier"/>
              </a:rPr>
              <a:t>( m_4 ) )</a:t>
            </a:r>
          </a:p>
        </p:txBody>
      </p:sp>
      <p:sp>
        <p:nvSpPr>
          <p:cNvPr id="4" name="Content Placeholder 2">
            <a:extLst>
              <a:ext uri="{FF2B5EF4-FFF2-40B4-BE49-F238E27FC236}">
                <a16:creationId xmlns:a16="http://schemas.microsoft.com/office/drawing/2014/main" id="{F4EF45E1-0B5F-70B8-CC49-E2E1B532B9B9}"/>
              </a:ext>
            </a:extLst>
          </p:cNvPr>
          <p:cNvSpPr txBox="1">
            <a:spLocks/>
          </p:cNvSpPr>
          <p:nvPr/>
        </p:nvSpPr>
        <p:spPr>
          <a:xfrm>
            <a:off x="457200" y="1600200"/>
            <a:ext cx="3589867" cy="1608667"/>
          </a:xfrm>
          <a:prstGeom prst="rect">
            <a:avLst/>
          </a:prstGeom>
        </p:spPr>
        <p:txBody>
          <a:bodyPr vert="horz" lIns="91440" tIns="45720" rIns="91440" bIns="45720" rtlCol="0">
            <a:normAutofit fontScale="40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indent="0">
              <a:buFont typeface="Arial"/>
              <a:buNone/>
            </a:pPr>
            <a:r>
              <a:rPr lang="en-US" i="1">
                <a:solidFill>
                  <a:srgbClr val="60A0B0"/>
                </a:solidFill>
                <a:latin typeface="Courier"/>
              </a:rPr>
              <a:t>#library(rethinking)</a:t>
            </a:r>
            <a:br>
              <a:rPr lang="en-US"/>
            </a:br>
            <a:r>
              <a:rPr lang="en-US">
                <a:latin typeface="Courier"/>
              </a:rPr>
              <a:t>corr_vol_spill </a:t>
            </a:r>
            <a:r>
              <a:rPr lang="en-US">
                <a:solidFill>
                  <a:srgbClr val="007020"/>
                </a:solidFill>
                <a:latin typeface="Courier"/>
              </a:rPr>
              <a:t>&lt;-</a:t>
            </a:r>
            <a:r>
              <a:rPr lang="en-US">
                <a:latin typeface="Courier"/>
              </a:rPr>
              <a:t> </a:t>
            </a:r>
            <a:r>
              <a:rPr lang="en-US">
                <a:solidFill>
                  <a:srgbClr val="06287E"/>
                </a:solidFill>
                <a:latin typeface="Courier"/>
              </a:rPr>
              <a:t>read_csv</a:t>
            </a:r>
            <a:r>
              <a:rPr lang="en-US">
                <a:latin typeface="Courier"/>
              </a:rPr>
              <a:t>( </a:t>
            </a:r>
            <a:r>
              <a:rPr lang="en-US">
                <a:solidFill>
                  <a:srgbClr val="4070A0"/>
                </a:solidFill>
                <a:latin typeface="Courier"/>
              </a:rPr>
              <a:t>"market-spillovers.csv"</a:t>
            </a:r>
            <a:r>
              <a:rPr lang="en-US">
                <a:latin typeface="Courier"/>
              </a:rPr>
              <a:t> )</a:t>
            </a:r>
            <a:br>
              <a:rPr lang="en-US"/>
            </a:br>
            <a:r>
              <a:rPr lang="en-US">
                <a:latin typeface="Courier"/>
              </a:rPr>
              <a:t>d_4 </a:t>
            </a:r>
            <a:r>
              <a:rPr lang="en-US">
                <a:solidFill>
                  <a:srgbClr val="007020"/>
                </a:solidFill>
                <a:latin typeface="Courier"/>
              </a:rPr>
              <a:t>&lt;-</a:t>
            </a:r>
            <a:r>
              <a:rPr lang="en-US">
                <a:latin typeface="Courier"/>
              </a:rPr>
              <a:t> corr_vol_spill </a:t>
            </a:r>
            <a:r>
              <a:rPr lang="en-US">
                <a:solidFill>
                  <a:srgbClr val="4070A0"/>
                </a:solidFill>
                <a:latin typeface="Courier"/>
              </a:rPr>
              <a:t>%&gt;%</a:t>
            </a:r>
            <a:r>
              <a:rPr lang="en-US">
                <a:latin typeface="Courier"/>
              </a:rPr>
              <a:t> </a:t>
            </a:r>
            <a:br>
              <a:rPr lang="en-US"/>
            </a:br>
            <a:r>
              <a:rPr lang="en-US">
                <a:latin typeface="Courier"/>
              </a:rPr>
              <a:t>  </a:t>
            </a:r>
            <a:r>
              <a:rPr lang="en-US">
                <a:solidFill>
                  <a:srgbClr val="06287E"/>
                </a:solidFill>
                <a:latin typeface="Courier"/>
              </a:rPr>
              <a:t>tibble</a:t>
            </a:r>
            <a:r>
              <a:rPr lang="en-US">
                <a:latin typeface="Courier"/>
              </a:rPr>
              <a:t>(</a:t>
            </a:r>
            <a:br>
              <a:rPr lang="en-US"/>
            </a:br>
            <a:r>
              <a:rPr lang="en-US">
                <a:latin typeface="Courier"/>
              </a:rPr>
              <a:t>    </a:t>
            </a:r>
            <a:r>
              <a:rPr lang="en-US">
                <a:solidFill>
                  <a:srgbClr val="7D9029"/>
                </a:solidFill>
                <a:latin typeface="Courier"/>
              </a:rPr>
              <a:t>corr =</a:t>
            </a:r>
            <a:r>
              <a:rPr lang="en-US">
                <a:latin typeface="Courier"/>
              </a:rPr>
              <a:t> corrs,</a:t>
            </a:r>
            <a:br>
              <a:rPr lang="en-US"/>
            </a:br>
            <a:r>
              <a:rPr lang="en-US">
                <a:latin typeface="Courier"/>
              </a:rPr>
              <a:t>    </a:t>
            </a:r>
            <a:r>
              <a:rPr lang="en-US">
                <a:solidFill>
                  <a:srgbClr val="7D9029"/>
                </a:solidFill>
                <a:latin typeface="Courier"/>
              </a:rPr>
              <a:t>vol =</a:t>
            </a:r>
            <a:r>
              <a:rPr lang="en-US">
                <a:latin typeface="Courier"/>
              </a:rPr>
              <a:t> vols ,</a:t>
            </a:r>
            <a:br>
              <a:rPr lang="en-US"/>
            </a:br>
            <a:r>
              <a:rPr lang="en-US">
                <a:latin typeface="Courier"/>
              </a:rPr>
              <a:t>    </a:t>
            </a:r>
            <a:r>
              <a:rPr lang="en-US">
                <a:solidFill>
                  <a:srgbClr val="7D9029"/>
                </a:solidFill>
                <a:latin typeface="Courier"/>
              </a:rPr>
              <a:t>mid =</a:t>
            </a:r>
            <a:r>
              <a:rPr lang="en-US">
                <a:latin typeface="Courier"/>
              </a:rPr>
              <a:t> mids</a:t>
            </a:r>
            <a:br>
              <a:rPr lang="en-US"/>
            </a:br>
            <a:r>
              <a:rPr lang="en-US">
                <a:latin typeface="Courier"/>
              </a:rPr>
              <a:t>)</a:t>
            </a:r>
            <a:endParaRPr lang="en-US" dirty="0">
              <a:latin typeface="Courie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What is a stylized facts?</a:t>
            </a:r>
          </a:p>
        </p:txBody>
      </p:sp>
      <p:sp>
        <p:nvSpPr>
          <p:cNvPr id="3" name="Content Placeholder 2"/>
          <p:cNvSpPr>
            <a:spLocks noGrp="1"/>
          </p:cNvSpPr>
          <p:nvPr>
            <p:ph idx="1"/>
          </p:nvPr>
        </p:nvSpPr>
        <p:spPr/>
        <p:txBody>
          <a:bodyPr/>
          <a:lstStyle/>
          <a:p>
            <a:pPr marL="1270000" lvl="0" indent="0">
              <a:buNone/>
            </a:pPr>
            <a:r>
              <a:rPr sz="2000"/>
              <a:t>Spillover and other market observations are so common as to confer the status of fact.</a:t>
            </a:r>
          </a:p>
          <a:p>
            <a:pPr marL="1270000" lvl="0" indent="0">
              <a:buNone/>
            </a:pPr>
            <a:r>
              <a:rPr sz="2000"/>
              <a:t>The supposition of such an analysis would be that managers would ignore such regularly occuring observations peril.</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What happened?</a:t>
            </a:r>
          </a:p>
        </p:txBody>
      </p:sp>
      <p:sp>
        <p:nvSpPr>
          <p:cNvPr id="3" name="Content Placeholder 2"/>
          <p:cNvSpPr>
            <a:spLocks noGrp="1"/>
          </p:cNvSpPr>
          <p:nvPr>
            <p:ph idx="1"/>
          </p:nvPr>
        </p:nvSpPr>
        <p:spPr/>
        <p:txBody>
          <a:bodyPr/>
          <a:lstStyle/>
          <a:p>
            <a:pPr marL="0" lvl="0" indent="0">
              <a:buNone/>
            </a:pPr>
            <a:r>
              <a:t>The Bayesian approach integrates the marginal parameters for each of the markets by using the total probability of observing the data across the markets and the range of potential parameter values. Thus the parameters share information across markets for systematic and ideosyncratic components.</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And so it goes</a:t>
            </a:r>
          </a:p>
        </p:txBody>
      </p:sp>
      <p:sp>
        <p:nvSpPr>
          <p:cNvPr id="3" name="Content Placeholder 2"/>
          <p:cNvSpPr>
            <a:spLocks noGrp="1"/>
          </p:cNvSpPr>
          <p:nvPr>
            <p:ph idx="1"/>
          </p:nvPr>
        </p:nvSpPr>
        <p:spPr/>
        <p:txBody>
          <a:bodyPr>
            <a:normAutofit fontScale="40000" lnSpcReduction="20000"/>
          </a:bodyPr>
          <a:lstStyle/>
          <a:p>
            <a:pPr lvl="0" indent="0">
              <a:buNone/>
            </a:pPr>
            <a:r>
              <a:rPr i="1">
                <a:solidFill>
                  <a:srgbClr val="60A0B0"/>
                </a:solidFill>
                <a:latin typeface="Courier"/>
              </a:rPr>
              <a:t>#library(tidybayes.rethinking)</a:t>
            </a:r>
            <a:br/>
            <a:r>
              <a:rPr>
                <a:latin typeface="Courier"/>
              </a:rPr>
              <a:t>m_draws </a:t>
            </a:r>
            <a:r>
              <a:rPr>
                <a:solidFill>
                  <a:srgbClr val="007020"/>
                </a:solidFill>
                <a:latin typeface="Courier"/>
              </a:rPr>
              <a:t>&lt;-</a:t>
            </a:r>
            <a:r>
              <a:rPr>
                <a:latin typeface="Courier"/>
              </a:rPr>
              <a:t> m_4 </a:t>
            </a:r>
            <a:r>
              <a:rPr>
                <a:solidFill>
                  <a:srgbClr val="4070A0"/>
                </a:solidFill>
                <a:latin typeface="Courier"/>
              </a:rPr>
              <a:t>%&gt;%</a:t>
            </a:r>
            <a:br/>
            <a:r>
              <a:rPr>
                <a:latin typeface="Courier"/>
              </a:rPr>
              <a:t>  </a:t>
            </a:r>
            <a:r>
              <a:rPr>
                <a:solidFill>
                  <a:srgbClr val="06287E"/>
                </a:solidFill>
                <a:latin typeface="Courier"/>
              </a:rPr>
              <a:t>spread_draws</a:t>
            </a:r>
            <a:r>
              <a:rPr>
                <a:latin typeface="Courier"/>
              </a:rPr>
              <a:t>( a[mid], b[mid], sigma[mid] )</a:t>
            </a:r>
            <a:br/>
            <a:r>
              <a:rPr>
                <a:latin typeface="Courier"/>
              </a:rPr>
              <a:t>mid </a:t>
            </a:r>
            <a:r>
              <a:rPr>
                <a:solidFill>
                  <a:srgbClr val="007020"/>
                </a:solidFill>
                <a:latin typeface="Courier"/>
              </a:rPr>
              <a:t>&lt;-</a:t>
            </a:r>
            <a:r>
              <a:rPr>
                <a:latin typeface="Courier"/>
              </a:rPr>
              <a:t> </a:t>
            </a:r>
            <a:r>
              <a:rPr>
                <a:solidFill>
                  <a:srgbClr val="06287E"/>
                </a:solidFill>
                <a:latin typeface="Courier"/>
              </a:rPr>
              <a:t>as.factor</a:t>
            </a:r>
            <a:r>
              <a:rPr>
                <a:latin typeface="Courier"/>
              </a:rPr>
              <a:t>(m_draws</a:t>
            </a:r>
            <a:r>
              <a:rPr>
                <a:solidFill>
                  <a:srgbClr val="4070A0"/>
                </a:solidFill>
                <a:latin typeface="Courier"/>
              </a:rPr>
              <a:t>$</a:t>
            </a:r>
            <a:r>
              <a:rPr>
                <a:latin typeface="Courier"/>
              </a:rPr>
              <a:t>mid)</a:t>
            </a:r>
            <a:br/>
            <a:r>
              <a:rPr>
                <a:solidFill>
                  <a:srgbClr val="06287E"/>
                </a:solidFill>
                <a:latin typeface="Courier"/>
              </a:rPr>
              <a:t>levels</a:t>
            </a:r>
            <a:r>
              <a:rPr>
                <a:latin typeface="Courier"/>
              </a:rPr>
              <a:t>(mid) </a:t>
            </a:r>
            <a:r>
              <a:rPr>
                <a:solidFill>
                  <a:srgbClr val="007020"/>
                </a:solidFill>
                <a:latin typeface="Courier"/>
              </a:rPr>
              <a:t>&lt;-</a:t>
            </a:r>
            <a:r>
              <a:rPr>
                <a:latin typeface="Courier"/>
              </a:rPr>
              <a:t> </a:t>
            </a:r>
            <a:r>
              <a:rPr>
                <a:solidFill>
                  <a:srgbClr val="06287E"/>
                </a:solidFill>
                <a:latin typeface="Courier"/>
              </a:rPr>
              <a:t>list</a:t>
            </a:r>
            <a:r>
              <a:rPr>
                <a:latin typeface="Courier"/>
              </a:rPr>
              <a:t>( </a:t>
            </a:r>
            <a:r>
              <a:rPr>
                <a:solidFill>
                  <a:srgbClr val="4070A0"/>
                </a:solidFill>
                <a:latin typeface="Courier"/>
              </a:rPr>
              <a:t>"TAN_ICLN"</a:t>
            </a:r>
            <a:r>
              <a:rPr>
                <a:solidFill>
                  <a:srgbClr val="007020"/>
                </a:solidFill>
                <a:latin typeface="Courier"/>
              </a:rPr>
              <a:t>=</a:t>
            </a:r>
            <a:r>
              <a:rPr>
                <a:solidFill>
                  <a:srgbClr val="40A070"/>
                </a:solidFill>
                <a:latin typeface="Courier"/>
              </a:rPr>
              <a:t>1</a:t>
            </a:r>
            <a:r>
              <a:rPr>
                <a:latin typeface="Courier"/>
              </a:rPr>
              <a:t>, </a:t>
            </a:r>
            <a:r>
              <a:rPr>
                <a:solidFill>
                  <a:srgbClr val="4070A0"/>
                </a:solidFill>
                <a:latin typeface="Courier"/>
              </a:rPr>
              <a:t>"TAN_PBW"</a:t>
            </a:r>
            <a:r>
              <a:rPr>
                <a:solidFill>
                  <a:srgbClr val="007020"/>
                </a:solidFill>
                <a:latin typeface="Courier"/>
              </a:rPr>
              <a:t>=</a:t>
            </a:r>
            <a:r>
              <a:rPr>
                <a:solidFill>
                  <a:srgbClr val="40A070"/>
                </a:solidFill>
                <a:latin typeface="Courier"/>
              </a:rPr>
              <a:t>2</a:t>
            </a:r>
            <a:r>
              <a:rPr>
                <a:latin typeface="Courier"/>
              </a:rPr>
              <a:t>, </a:t>
            </a:r>
            <a:r>
              <a:rPr>
                <a:solidFill>
                  <a:srgbClr val="4070A0"/>
                </a:solidFill>
                <a:latin typeface="Courier"/>
              </a:rPr>
              <a:t>"ICLN_PBW"</a:t>
            </a:r>
            <a:r>
              <a:rPr>
                <a:solidFill>
                  <a:srgbClr val="007020"/>
                </a:solidFill>
                <a:latin typeface="Courier"/>
              </a:rPr>
              <a:t>=</a:t>
            </a:r>
            <a:r>
              <a:rPr>
                <a:solidFill>
                  <a:srgbClr val="40A070"/>
                </a:solidFill>
                <a:latin typeface="Courier"/>
              </a:rPr>
              <a:t>3</a:t>
            </a:r>
            <a:r>
              <a:rPr>
                <a:latin typeface="Courier"/>
              </a:rPr>
              <a:t> )</a:t>
            </a:r>
            <a:br/>
            <a:r>
              <a:rPr>
                <a:latin typeface="Courier"/>
              </a:rPr>
              <a:t>m_draws</a:t>
            </a:r>
            <a:r>
              <a:rPr>
                <a:solidFill>
                  <a:srgbClr val="4070A0"/>
                </a:solidFill>
                <a:latin typeface="Courier"/>
              </a:rPr>
              <a:t>$</a:t>
            </a:r>
            <a:r>
              <a:rPr>
                <a:latin typeface="Courier"/>
              </a:rPr>
              <a:t>mid </a:t>
            </a:r>
            <a:r>
              <a:rPr>
                <a:solidFill>
                  <a:srgbClr val="007020"/>
                </a:solidFill>
                <a:latin typeface="Courier"/>
              </a:rPr>
              <a:t>&lt;-</a:t>
            </a:r>
            <a:r>
              <a:rPr>
                <a:latin typeface="Courier"/>
              </a:rPr>
              <a:t> mid</a:t>
            </a:r>
            <a:br/>
            <a:r>
              <a:rPr i="1">
                <a:solidFill>
                  <a:srgbClr val="60A0B0"/>
                </a:solidFill>
                <a:latin typeface="Courier"/>
              </a:rPr>
              <a:t># plot grid of two parameters</a:t>
            </a:r>
            <a:br/>
            <a:r>
              <a:rPr>
                <a:latin typeface="Courier"/>
              </a:rPr>
              <a:t>p1 </a:t>
            </a:r>
            <a:r>
              <a:rPr>
                <a:solidFill>
                  <a:srgbClr val="007020"/>
                </a:solidFill>
                <a:latin typeface="Courier"/>
              </a:rPr>
              <a:t>&lt;-</a:t>
            </a:r>
            <a:r>
              <a:rPr>
                <a:latin typeface="Courier"/>
              </a:rPr>
              <a:t> m_draws </a:t>
            </a:r>
            <a:r>
              <a:rPr>
                <a:solidFill>
                  <a:srgbClr val="4070A0"/>
                </a:solidFill>
                <a:latin typeface="Courier"/>
              </a:rPr>
              <a:t>%&gt;%</a:t>
            </a:r>
            <a:r>
              <a:rPr>
                <a:latin typeface="Courier"/>
              </a:rPr>
              <a:t> </a:t>
            </a:r>
            <a:br/>
            <a:r>
              <a:rPr>
                <a:latin typeface="Courier"/>
              </a:rPr>
              <a:t>  </a:t>
            </a:r>
            <a:r>
              <a:rPr>
                <a:solidFill>
                  <a:srgbClr val="06287E"/>
                </a:solidFill>
                <a:latin typeface="Courier"/>
              </a:rPr>
              <a:t>ggplot</a:t>
            </a:r>
            <a:r>
              <a:rPr>
                <a:latin typeface="Courier"/>
              </a:rPr>
              <a:t>(</a:t>
            </a:r>
            <a:r>
              <a:rPr>
                <a:solidFill>
                  <a:srgbClr val="06287E"/>
                </a:solidFill>
                <a:latin typeface="Courier"/>
              </a:rPr>
              <a:t>aes</a:t>
            </a:r>
            <a:r>
              <a:rPr>
                <a:latin typeface="Courier"/>
              </a:rPr>
              <a:t>(</a:t>
            </a:r>
            <a:r>
              <a:rPr>
                <a:solidFill>
                  <a:srgbClr val="7D9029"/>
                </a:solidFill>
                <a:latin typeface="Courier"/>
              </a:rPr>
              <a:t>x =</a:t>
            </a:r>
            <a:r>
              <a:rPr>
                <a:latin typeface="Courier"/>
              </a:rPr>
              <a:t> b, </a:t>
            </a:r>
            <a:r>
              <a:rPr>
                <a:solidFill>
                  <a:srgbClr val="7D9029"/>
                </a:solidFill>
                <a:latin typeface="Courier"/>
              </a:rPr>
              <a:t>y =</a:t>
            </a:r>
            <a:r>
              <a:rPr>
                <a:latin typeface="Courier"/>
              </a:rPr>
              <a:t> </a:t>
            </a:r>
            <a:r>
              <a:rPr>
                <a:solidFill>
                  <a:srgbClr val="06287E"/>
                </a:solidFill>
                <a:latin typeface="Courier"/>
              </a:rPr>
              <a:t>as.factor</a:t>
            </a:r>
            <a:r>
              <a:rPr>
                <a:latin typeface="Courier"/>
              </a:rPr>
              <a:t>(mid) ) ) </a:t>
            </a:r>
            <a:r>
              <a:rPr>
                <a:solidFill>
                  <a:srgbClr val="4070A0"/>
                </a:solidFill>
                <a:latin typeface="Courier"/>
              </a:rPr>
              <a:t>+</a:t>
            </a:r>
            <a:br/>
            <a:r>
              <a:rPr>
                <a:latin typeface="Courier"/>
              </a:rPr>
              <a:t>  </a:t>
            </a:r>
            <a:r>
              <a:rPr>
                <a:solidFill>
                  <a:srgbClr val="06287E"/>
                </a:solidFill>
                <a:latin typeface="Courier"/>
              </a:rPr>
              <a:t>stat_halfeye</a:t>
            </a:r>
            <a:r>
              <a:rPr>
                <a:latin typeface="Courier"/>
              </a:rPr>
              <a:t>( </a:t>
            </a:r>
            <a:r>
              <a:rPr>
                <a:solidFill>
                  <a:srgbClr val="7D9029"/>
                </a:solidFill>
                <a:latin typeface="Courier"/>
              </a:rPr>
              <a:t>color =</a:t>
            </a:r>
            <a:r>
              <a:rPr>
                <a:latin typeface="Courier"/>
              </a:rPr>
              <a:t> </a:t>
            </a:r>
            <a:r>
              <a:rPr>
                <a:solidFill>
                  <a:srgbClr val="4070A0"/>
                </a:solidFill>
                <a:latin typeface="Courier"/>
              </a:rPr>
              <a:t>"blue"</a:t>
            </a:r>
            <a:r>
              <a:rPr>
                <a:latin typeface="Courier"/>
              </a:rPr>
              <a:t>) </a:t>
            </a:r>
            <a:r>
              <a:rPr>
                <a:solidFill>
                  <a:srgbClr val="4070A0"/>
                </a:solidFill>
                <a:latin typeface="Courier"/>
              </a:rPr>
              <a:t>+</a:t>
            </a:r>
            <a:br/>
            <a:r>
              <a:rPr>
                <a:latin typeface="Courier"/>
              </a:rPr>
              <a:t>  </a:t>
            </a:r>
            <a:r>
              <a:rPr>
                <a:solidFill>
                  <a:srgbClr val="06287E"/>
                </a:solidFill>
                <a:latin typeface="Courier"/>
              </a:rPr>
              <a:t>xlab</a:t>
            </a:r>
            <a:r>
              <a:rPr>
                <a:latin typeface="Courier"/>
              </a:rPr>
              <a:t>(</a:t>
            </a:r>
            <a:r>
              <a:rPr>
                <a:solidFill>
                  <a:srgbClr val="4070A0"/>
                </a:solidFill>
                <a:latin typeface="Courier"/>
              </a:rPr>
              <a:t>"volatility spill into correlation "</a:t>
            </a:r>
            <a:r>
              <a:rPr>
                <a:latin typeface="Courier"/>
              </a:rPr>
              <a:t>) </a:t>
            </a:r>
            <a:r>
              <a:rPr>
                <a:solidFill>
                  <a:srgbClr val="4070A0"/>
                </a:solidFill>
                <a:latin typeface="Courier"/>
              </a:rPr>
              <a:t>+</a:t>
            </a:r>
            <a:r>
              <a:rPr>
                <a:latin typeface="Courier"/>
              </a:rPr>
              <a:t> </a:t>
            </a:r>
            <a:r>
              <a:rPr>
                <a:solidFill>
                  <a:srgbClr val="06287E"/>
                </a:solidFill>
                <a:latin typeface="Courier"/>
              </a:rPr>
              <a:t>ylab</a:t>
            </a:r>
            <a:r>
              <a:rPr>
                <a:latin typeface="Courier"/>
              </a:rPr>
              <a:t>(</a:t>
            </a:r>
            <a:r>
              <a:rPr>
                <a:solidFill>
                  <a:srgbClr val="4070A0"/>
                </a:solidFill>
                <a:latin typeface="Courier"/>
              </a:rPr>
              <a:t>"market"</a:t>
            </a:r>
            <a:r>
              <a:rPr>
                <a:latin typeface="Courier"/>
              </a:rPr>
              <a:t>) </a:t>
            </a:r>
            <a:r>
              <a:rPr>
                <a:solidFill>
                  <a:srgbClr val="4070A0"/>
                </a:solidFill>
                <a:latin typeface="Courier"/>
              </a:rPr>
              <a:t>+</a:t>
            </a:r>
            <a:br/>
            <a:r>
              <a:rPr>
                <a:latin typeface="Courier"/>
              </a:rPr>
              <a:t>  </a:t>
            </a:r>
            <a:r>
              <a:rPr>
                <a:solidFill>
                  <a:srgbClr val="06287E"/>
                </a:solidFill>
                <a:latin typeface="Courier"/>
              </a:rPr>
              <a:t>geom_vline</a:t>
            </a:r>
            <a:r>
              <a:rPr>
                <a:latin typeface="Courier"/>
              </a:rPr>
              <a:t>( </a:t>
            </a:r>
            <a:r>
              <a:rPr>
                <a:solidFill>
                  <a:srgbClr val="7D9029"/>
                </a:solidFill>
                <a:latin typeface="Courier"/>
              </a:rPr>
              <a:t>xintercept =</a:t>
            </a:r>
            <a:r>
              <a:rPr>
                <a:latin typeface="Courier"/>
              </a:rPr>
              <a:t> </a:t>
            </a:r>
            <a:r>
              <a:rPr>
                <a:solidFill>
                  <a:srgbClr val="40A070"/>
                </a:solidFill>
                <a:latin typeface="Courier"/>
              </a:rPr>
              <a:t>2.00</a:t>
            </a:r>
            <a:r>
              <a:rPr>
                <a:latin typeface="Courier"/>
              </a:rPr>
              <a:t> , </a:t>
            </a:r>
            <a:r>
              <a:rPr>
                <a:solidFill>
                  <a:srgbClr val="7D9029"/>
                </a:solidFill>
                <a:latin typeface="Courier"/>
              </a:rPr>
              <a:t>linetype =</a:t>
            </a:r>
            <a:r>
              <a:rPr>
                <a:latin typeface="Courier"/>
              </a:rPr>
              <a:t> </a:t>
            </a:r>
            <a:r>
              <a:rPr>
                <a:solidFill>
                  <a:srgbClr val="4070A0"/>
                </a:solidFill>
                <a:latin typeface="Courier"/>
              </a:rPr>
              <a:t>"dashed"</a:t>
            </a:r>
            <a:r>
              <a:rPr>
                <a:latin typeface="Courier"/>
              </a:rPr>
              <a:t>) </a:t>
            </a:r>
            <a:r>
              <a:rPr>
                <a:solidFill>
                  <a:srgbClr val="4070A0"/>
                </a:solidFill>
                <a:latin typeface="Courier"/>
              </a:rPr>
              <a:t>+</a:t>
            </a:r>
            <a:r>
              <a:rPr>
                <a:latin typeface="Courier"/>
              </a:rPr>
              <a:t> </a:t>
            </a:r>
            <a:r>
              <a:rPr>
                <a:solidFill>
                  <a:srgbClr val="06287E"/>
                </a:solidFill>
                <a:latin typeface="Courier"/>
              </a:rPr>
              <a:t>geom_vline</a:t>
            </a:r>
            <a:r>
              <a:rPr>
                <a:latin typeface="Courier"/>
              </a:rPr>
              <a:t>( </a:t>
            </a:r>
            <a:r>
              <a:rPr>
                <a:solidFill>
                  <a:srgbClr val="7D9029"/>
                </a:solidFill>
                <a:latin typeface="Courier"/>
              </a:rPr>
              <a:t>xintercept =</a:t>
            </a:r>
            <a:r>
              <a:rPr>
                <a:latin typeface="Courier"/>
              </a:rPr>
              <a:t> </a:t>
            </a:r>
            <a:r>
              <a:rPr>
                <a:solidFill>
                  <a:srgbClr val="40A070"/>
                </a:solidFill>
                <a:latin typeface="Courier"/>
              </a:rPr>
              <a:t>4.00</a:t>
            </a:r>
            <a:r>
              <a:rPr>
                <a:latin typeface="Courier"/>
              </a:rPr>
              <a:t>, </a:t>
            </a:r>
            <a:r>
              <a:rPr>
                <a:solidFill>
                  <a:srgbClr val="7D9029"/>
                </a:solidFill>
                <a:latin typeface="Courier"/>
              </a:rPr>
              <a:t>linetype =</a:t>
            </a:r>
            <a:r>
              <a:rPr>
                <a:latin typeface="Courier"/>
              </a:rPr>
              <a:t> </a:t>
            </a:r>
            <a:r>
              <a:rPr>
                <a:solidFill>
                  <a:srgbClr val="4070A0"/>
                </a:solidFill>
                <a:latin typeface="Courier"/>
              </a:rPr>
              <a:t>"dashed"</a:t>
            </a:r>
            <a:r>
              <a:rPr>
                <a:latin typeface="Courier"/>
              </a:rPr>
              <a:t>)</a:t>
            </a:r>
            <a:br/>
            <a:r>
              <a:rPr i="1">
                <a:solidFill>
                  <a:srgbClr val="60A0B0"/>
                </a:solidFill>
                <a:latin typeface="Courier"/>
              </a:rPr>
              <a:t># build sigma_V comparison</a:t>
            </a:r>
            <a:br/>
            <a:r>
              <a:rPr>
                <a:latin typeface="Courier"/>
              </a:rPr>
              <a:t>p2 </a:t>
            </a:r>
            <a:r>
              <a:rPr>
                <a:solidFill>
                  <a:srgbClr val="007020"/>
                </a:solidFill>
                <a:latin typeface="Courier"/>
              </a:rPr>
              <a:t>&lt;-</a:t>
            </a:r>
            <a:r>
              <a:rPr>
                <a:latin typeface="Courier"/>
              </a:rPr>
              <a:t> m_draws </a:t>
            </a:r>
            <a:r>
              <a:rPr>
                <a:solidFill>
                  <a:srgbClr val="4070A0"/>
                </a:solidFill>
                <a:latin typeface="Courier"/>
              </a:rPr>
              <a:t>%&gt;%</a:t>
            </a:r>
            <a:r>
              <a:rPr>
                <a:latin typeface="Courier"/>
              </a:rPr>
              <a:t> </a:t>
            </a:r>
            <a:br/>
            <a:r>
              <a:rPr>
                <a:latin typeface="Courier"/>
              </a:rPr>
              <a:t>  </a:t>
            </a:r>
            <a:r>
              <a:rPr>
                <a:solidFill>
                  <a:srgbClr val="06287E"/>
                </a:solidFill>
                <a:latin typeface="Courier"/>
              </a:rPr>
              <a:t>filter</a:t>
            </a:r>
            <a:r>
              <a:rPr>
                <a:latin typeface="Courier"/>
              </a:rPr>
              <a:t>( sigma </a:t>
            </a:r>
            <a:r>
              <a:rPr>
                <a:solidFill>
                  <a:srgbClr val="4070A0"/>
                </a:solidFill>
                <a:latin typeface="Courier"/>
              </a:rPr>
              <a:t>&lt;</a:t>
            </a:r>
            <a:r>
              <a:rPr>
                <a:latin typeface="Courier"/>
              </a:rPr>
              <a:t> </a:t>
            </a:r>
            <a:r>
              <a:rPr>
                <a:solidFill>
                  <a:srgbClr val="40A070"/>
                </a:solidFill>
                <a:latin typeface="Courier"/>
              </a:rPr>
              <a:t>0.2</a:t>
            </a:r>
            <a:r>
              <a:rPr>
                <a:latin typeface="Courier"/>
              </a:rPr>
              <a:t>) </a:t>
            </a:r>
            <a:r>
              <a:rPr>
                <a:solidFill>
                  <a:srgbClr val="4070A0"/>
                </a:solidFill>
                <a:latin typeface="Courier"/>
              </a:rPr>
              <a:t>%&gt;%</a:t>
            </a:r>
            <a:r>
              <a:rPr>
                <a:latin typeface="Courier"/>
              </a:rPr>
              <a:t>  </a:t>
            </a:r>
            <a:br/>
            <a:r>
              <a:rPr>
                <a:latin typeface="Courier"/>
              </a:rPr>
              <a:t>  </a:t>
            </a:r>
            <a:r>
              <a:rPr>
                <a:solidFill>
                  <a:srgbClr val="06287E"/>
                </a:solidFill>
                <a:latin typeface="Courier"/>
              </a:rPr>
              <a:t>ggplot</a:t>
            </a:r>
            <a:r>
              <a:rPr>
                <a:latin typeface="Courier"/>
              </a:rPr>
              <a:t>(</a:t>
            </a:r>
            <a:r>
              <a:rPr>
                <a:solidFill>
                  <a:srgbClr val="06287E"/>
                </a:solidFill>
                <a:latin typeface="Courier"/>
              </a:rPr>
              <a:t>aes</a:t>
            </a:r>
            <a:r>
              <a:rPr>
                <a:latin typeface="Courier"/>
              </a:rPr>
              <a:t>(</a:t>
            </a:r>
            <a:r>
              <a:rPr>
                <a:solidFill>
                  <a:srgbClr val="7D9029"/>
                </a:solidFill>
                <a:latin typeface="Courier"/>
              </a:rPr>
              <a:t>x =</a:t>
            </a:r>
            <a:r>
              <a:rPr>
                <a:latin typeface="Courier"/>
              </a:rPr>
              <a:t> sigma, </a:t>
            </a:r>
            <a:r>
              <a:rPr>
                <a:solidFill>
                  <a:srgbClr val="7D9029"/>
                </a:solidFill>
                <a:latin typeface="Courier"/>
              </a:rPr>
              <a:t>y =</a:t>
            </a:r>
            <a:r>
              <a:rPr>
                <a:latin typeface="Courier"/>
              </a:rPr>
              <a:t> </a:t>
            </a:r>
            <a:r>
              <a:rPr>
                <a:solidFill>
                  <a:srgbClr val="06287E"/>
                </a:solidFill>
                <a:latin typeface="Courier"/>
              </a:rPr>
              <a:t>as.factor</a:t>
            </a:r>
            <a:r>
              <a:rPr>
                <a:latin typeface="Courier"/>
              </a:rPr>
              <a:t>(mid) ) ) </a:t>
            </a:r>
            <a:r>
              <a:rPr>
                <a:solidFill>
                  <a:srgbClr val="4070A0"/>
                </a:solidFill>
                <a:latin typeface="Courier"/>
              </a:rPr>
              <a:t>+</a:t>
            </a:r>
            <a:br/>
            <a:r>
              <a:rPr>
                <a:latin typeface="Courier"/>
              </a:rPr>
              <a:t>  </a:t>
            </a:r>
            <a:r>
              <a:rPr>
                <a:solidFill>
                  <a:srgbClr val="06287E"/>
                </a:solidFill>
                <a:latin typeface="Courier"/>
              </a:rPr>
              <a:t>stat_halfeye</a:t>
            </a:r>
            <a:r>
              <a:rPr>
                <a:latin typeface="Courier"/>
              </a:rPr>
              <a:t>( </a:t>
            </a:r>
            <a:r>
              <a:rPr>
                <a:solidFill>
                  <a:srgbClr val="7D9029"/>
                </a:solidFill>
                <a:latin typeface="Courier"/>
              </a:rPr>
              <a:t>color =</a:t>
            </a:r>
            <a:r>
              <a:rPr>
                <a:latin typeface="Courier"/>
              </a:rPr>
              <a:t> </a:t>
            </a:r>
            <a:r>
              <a:rPr>
                <a:solidFill>
                  <a:srgbClr val="4070A0"/>
                </a:solidFill>
                <a:latin typeface="Courier"/>
              </a:rPr>
              <a:t>"blue"</a:t>
            </a:r>
            <a:r>
              <a:rPr>
                <a:latin typeface="Courier"/>
              </a:rPr>
              <a:t>) </a:t>
            </a:r>
            <a:r>
              <a:rPr>
                <a:solidFill>
                  <a:srgbClr val="4070A0"/>
                </a:solidFill>
                <a:latin typeface="Courier"/>
              </a:rPr>
              <a:t>+</a:t>
            </a:r>
            <a:br/>
            <a:r>
              <a:rPr>
                <a:latin typeface="Courier"/>
              </a:rPr>
              <a:t>  </a:t>
            </a:r>
            <a:r>
              <a:rPr>
                <a:solidFill>
                  <a:srgbClr val="06287E"/>
                </a:solidFill>
                <a:latin typeface="Courier"/>
              </a:rPr>
              <a:t>xlab</a:t>
            </a:r>
            <a:r>
              <a:rPr>
                <a:latin typeface="Courier"/>
              </a:rPr>
              <a:t>(</a:t>
            </a:r>
            <a:r>
              <a:rPr>
                <a:solidFill>
                  <a:srgbClr val="4070A0"/>
                </a:solidFill>
                <a:latin typeface="Courier"/>
              </a:rPr>
              <a:t>"unanticipated spillover"</a:t>
            </a:r>
            <a:r>
              <a:rPr>
                <a:latin typeface="Courier"/>
              </a:rPr>
              <a:t>) </a:t>
            </a:r>
            <a:r>
              <a:rPr>
                <a:solidFill>
                  <a:srgbClr val="4070A0"/>
                </a:solidFill>
                <a:latin typeface="Courier"/>
              </a:rPr>
              <a:t>+</a:t>
            </a:r>
            <a:r>
              <a:rPr>
                <a:latin typeface="Courier"/>
              </a:rPr>
              <a:t> </a:t>
            </a:r>
            <a:r>
              <a:rPr>
                <a:solidFill>
                  <a:srgbClr val="06287E"/>
                </a:solidFill>
                <a:latin typeface="Courier"/>
              </a:rPr>
              <a:t>ylab</a:t>
            </a:r>
            <a:r>
              <a:rPr>
                <a:latin typeface="Courier"/>
              </a:rPr>
              <a:t>(</a:t>
            </a:r>
            <a:r>
              <a:rPr>
                <a:solidFill>
                  <a:srgbClr val="4070A0"/>
                </a:solidFill>
                <a:latin typeface="Courier"/>
              </a:rPr>
              <a:t>"market"</a:t>
            </a:r>
            <a:r>
              <a:rPr>
                <a:latin typeface="Courier"/>
              </a:rPr>
              <a:t>) </a:t>
            </a:r>
            <a:r>
              <a:rPr>
                <a:solidFill>
                  <a:srgbClr val="4070A0"/>
                </a:solidFill>
                <a:latin typeface="Courier"/>
              </a:rPr>
              <a:t>+</a:t>
            </a:r>
            <a:br/>
            <a:r>
              <a:rPr>
                <a:latin typeface="Courier"/>
              </a:rPr>
              <a:t>  </a:t>
            </a:r>
            <a:r>
              <a:rPr>
                <a:solidFill>
                  <a:srgbClr val="06287E"/>
                </a:solidFill>
                <a:latin typeface="Courier"/>
              </a:rPr>
              <a:t>geom_vline</a:t>
            </a:r>
            <a:r>
              <a:rPr>
                <a:latin typeface="Courier"/>
              </a:rPr>
              <a:t>( </a:t>
            </a:r>
            <a:r>
              <a:rPr>
                <a:solidFill>
                  <a:srgbClr val="7D9029"/>
                </a:solidFill>
                <a:latin typeface="Courier"/>
              </a:rPr>
              <a:t>xintercept =</a:t>
            </a:r>
            <a:r>
              <a:rPr>
                <a:latin typeface="Courier"/>
              </a:rPr>
              <a:t> </a:t>
            </a:r>
            <a:r>
              <a:rPr>
                <a:solidFill>
                  <a:srgbClr val="40A070"/>
                </a:solidFill>
                <a:latin typeface="Courier"/>
              </a:rPr>
              <a:t>0.12</a:t>
            </a:r>
            <a:r>
              <a:rPr>
                <a:latin typeface="Courier"/>
              </a:rPr>
              <a:t> , </a:t>
            </a:r>
            <a:r>
              <a:rPr>
                <a:solidFill>
                  <a:srgbClr val="7D9029"/>
                </a:solidFill>
                <a:latin typeface="Courier"/>
              </a:rPr>
              <a:t>linetype =</a:t>
            </a:r>
            <a:r>
              <a:rPr>
                <a:latin typeface="Courier"/>
              </a:rPr>
              <a:t> </a:t>
            </a:r>
            <a:r>
              <a:rPr>
                <a:solidFill>
                  <a:srgbClr val="4070A0"/>
                </a:solidFill>
                <a:latin typeface="Courier"/>
              </a:rPr>
              <a:t>"dashed"</a:t>
            </a:r>
            <a:r>
              <a:rPr>
                <a:latin typeface="Courier"/>
              </a:rPr>
              <a:t>) </a:t>
            </a:r>
            <a:r>
              <a:rPr>
                <a:solidFill>
                  <a:srgbClr val="4070A0"/>
                </a:solidFill>
                <a:latin typeface="Courier"/>
              </a:rPr>
              <a:t>+</a:t>
            </a:r>
            <a:r>
              <a:rPr>
                <a:latin typeface="Courier"/>
              </a:rPr>
              <a:t> </a:t>
            </a:r>
            <a:r>
              <a:rPr>
                <a:solidFill>
                  <a:srgbClr val="06287E"/>
                </a:solidFill>
                <a:latin typeface="Courier"/>
              </a:rPr>
              <a:t>geom_vline</a:t>
            </a:r>
            <a:r>
              <a:rPr>
                <a:latin typeface="Courier"/>
              </a:rPr>
              <a:t>( </a:t>
            </a:r>
            <a:r>
              <a:rPr>
                <a:solidFill>
                  <a:srgbClr val="7D9029"/>
                </a:solidFill>
                <a:latin typeface="Courier"/>
              </a:rPr>
              <a:t>xintercept =</a:t>
            </a:r>
            <a:r>
              <a:rPr>
                <a:latin typeface="Courier"/>
              </a:rPr>
              <a:t> </a:t>
            </a:r>
            <a:r>
              <a:rPr>
                <a:solidFill>
                  <a:srgbClr val="40A070"/>
                </a:solidFill>
                <a:latin typeface="Courier"/>
              </a:rPr>
              <a:t>0.14</a:t>
            </a:r>
            <a:r>
              <a:rPr>
                <a:latin typeface="Courier"/>
              </a:rPr>
              <a:t>, </a:t>
            </a:r>
            <a:r>
              <a:rPr>
                <a:solidFill>
                  <a:srgbClr val="7D9029"/>
                </a:solidFill>
                <a:latin typeface="Courier"/>
              </a:rPr>
              <a:t>linetype =</a:t>
            </a:r>
            <a:r>
              <a:rPr>
                <a:latin typeface="Courier"/>
              </a:rPr>
              <a:t> </a:t>
            </a:r>
            <a:r>
              <a:rPr>
                <a:solidFill>
                  <a:srgbClr val="4070A0"/>
                </a:solidFill>
                <a:latin typeface="Courier"/>
              </a:rPr>
              <a:t>"dashed"</a:t>
            </a:r>
            <a:r>
              <a:rPr>
                <a:latin typeface="Courier"/>
              </a:rPr>
              <a:t>)</a:t>
            </a:r>
            <a:br/>
            <a:r>
              <a:rPr>
                <a:solidFill>
                  <a:srgbClr val="06287E"/>
                </a:solidFill>
                <a:latin typeface="Courier"/>
              </a:rPr>
              <a:t>plot_2_grid</a:t>
            </a:r>
            <a:r>
              <a:rPr>
                <a:latin typeface="Courier"/>
              </a:rPr>
              <a:t>( p1, p2, </a:t>
            </a:r>
            <a:r>
              <a:rPr>
                <a:solidFill>
                  <a:srgbClr val="7D9029"/>
                </a:solidFill>
                <a:latin typeface="Courier"/>
              </a:rPr>
              <a:t>title_1 =</a:t>
            </a:r>
            <a:r>
              <a:rPr>
                <a:latin typeface="Courier"/>
              </a:rPr>
              <a:t> </a:t>
            </a:r>
            <a:r>
              <a:rPr>
                <a:solidFill>
                  <a:srgbClr val="4070A0"/>
                </a:solidFill>
                <a:latin typeface="Courier"/>
              </a:rPr>
              <a:t>"Impact of volatility on correlation"</a:t>
            </a:r>
            <a:r>
              <a:rPr>
                <a:latin typeface="Courier"/>
              </a:rPr>
              <a:t>)</a:t>
            </a:r>
            <a:br/>
            <a:r>
              <a:rPr i="1">
                <a:solidFill>
                  <a:srgbClr val="60A0B0"/>
                </a:solidFill>
                <a:latin typeface="Courier"/>
              </a:rPr>
              <a:t>#</a:t>
            </a:r>
            <a:br/>
            <a:r>
              <a:rPr>
                <a:solidFill>
                  <a:srgbClr val="06287E"/>
                </a:solidFill>
                <a:latin typeface="Courier"/>
              </a:rPr>
              <a:t>ggsave</a:t>
            </a:r>
            <a:r>
              <a:rPr>
                <a:latin typeface="Courier"/>
              </a:rPr>
              <a:t>( </a:t>
            </a:r>
            <a:r>
              <a:rPr>
                <a:solidFill>
                  <a:srgbClr val="4070A0"/>
                </a:solidFill>
                <a:latin typeface="Courier"/>
              </a:rPr>
              <a:t>"compare.pdf"</a:t>
            </a:r>
            <a:r>
              <a:rPr>
                <a:latin typeface="Courier"/>
              </a:rPr>
              <a:t> )</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518474" y="5241925"/>
            <a:ext cx="8229600" cy="1262063"/>
          </a:xfrm>
        </p:spPr>
        <p:txBody>
          <a:bodyPr>
            <a:normAutofit fontScale="70000" lnSpcReduction="20000"/>
          </a:bodyPr>
          <a:lstStyle/>
          <a:p>
            <a:pPr marL="0" lvl="0" indent="0">
              <a:buNone/>
            </a:pPr>
            <a:endParaRPr dirty="0"/>
          </a:p>
          <a:p>
            <a:pPr marL="0" lvl="0" indent="0">
              <a:buNone/>
            </a:pPr>
            <a:r>
              <a:rPr dirty="0"/>
              <a:t>Most of the uncertainty is found in wind (PBW) volatility on solar (TAN: green). The least uncertain market seems to be the relationship between PBW and ICLN.</a:t>
            </a:r>
          </a:p>
        </p:txBody>
      </p:sp>
      <p:pic>
        <p:nvPicPr>
          <p:cNvPr id="6" name="Picture 5" descr="Chart&#10;&#10;Description automatically generated">
            <a:extLst>
              <a:ext uri="{FF2B5EF4-FFF2-40B4-BE49-F238E27FC236}">
                <a16:creationId xmlns:a16="http://schemas.microsoft.com/office/drawing/2014/main" id="{241E73DA-A02A-1758-1C1A-360A5E1E56C6}"/>
              </a:ext>
            </a:extLst>
          </p:cNvPr>
          <p:cNvPicPr>
            <a:picLocks noChangeAspect="1"/>
          </p:cNvPicPr>
          <p:nvPr/>
        </p:nvPicPr>
        <p:blipFill>
          <a:blip r:embed="rId2"/>
          <a:stretch>
            <a:fillRect/>
          </a:stretch>
        </p:blipFill>
        <p:spPr>
          <a:xfrm>
            <a:off x="490193" y="1006019"/>
            <a:ext cx="8229600" cy="4235283"/>
          </a:xfrm>
          <a:prstGeom prst="rect">
            <a:avLst/>
          </a:prstGeom>
        </p:spPr>
      </p:pic>
      <p:sp>
        <p:nvSpPr>
          <p:cNvPr id="7" name="Title 6">
            <a:extLst>
              <a:ext uri="{FF2B5EF4-FFF2-40B4-BE49-F238E27FC236}">
                <a16:creationId xmlns:a16="http://schemas.microsoft.com/office/drawing/2014/main" id="{110D8027-1229-1D25-45F2-D5EE47D58515}"/>
              </a:ext>
            </a:extLst>
          </p:cNvPr>
          <p:cNvSpPr>
            <a:spLocks noGrp="1"/>
          </p:cNvSpPr>
          <p:nvPr>
            <p:ph type="title"/>
          </p:nvPr>
        </p:nvSpPr>
        <p:spPr>
          <a:xfrm>
            <a:off x="494908" y="133234"/>
            <a:ext cx="8229600" cy="1262062"/>
          </a:xfrm>
          <a:solidFill>
            <a:schemeClr val="bg1"/>
          </a:solidFill>
        </p:spPr>
        <p:txBody>
          <a:bodyPr/>
          <a:lstStyle/>
          <a:p>
            <a:r>
              <a:rPr lang="en-US" dirty="0"/>
              <a:t>When Markets Collide</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1"/>
            <a:r>
              <a:t>We can say that a 10% move either in ICLN or PBW volatility will induce at least a 30% in the volatility of TAN,</a:t>
            </a:r>
          </a:p>
          <a:p>
            <a:pPr lvl="1"/>
            <a:r>
              <a:t>With moves as low as about 20% and as high as about 45%.</a:t>
            </a:r>
          </a:p>
          <a:p>
            <a:pPr lvl="1"/>
            <a:r>
              <a:t>A 10% move in ICLN will induce a bit more than an 18% move in PBW, with moves as low as 6% and as high as over 30%.</a:t>
            </a:r>
          </a:p>
          <a:p>
            <a:pPr lvl="1"/>
            <a:r>
              <a:t>These intervals are credible with 89% probability.</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Once again</a:t>
            </a:r>
          </a:p>
        </p:txBody>
      </p:sp>
      <p:sp>
        <p:nvSpPr>
          <p:cNvPr id="3" name="Content Placeholder 2"/>
          <p:cNvSpPr>
            <a:spLocks noGrp="1"/>
          </p:cNvSpPr>
          <p:nvPr>
            <p:ph idx="1"/>
          </p:nvPr>
        </p:nvSpPr>
        <p:spPr/>
        <p:txBody>
          <a:bodyPr/>
          <a:lstStyle/>
          <a:p>
            <a:pPr marL="0" lvl="0" indent="0">
              <a:buNone/>
            </a:pPr>
            <a:r>
              <a:t>Again we can review the role of each of the observations on the bias-uncertainty tradeoff.</a:t>
            </a:r>
          </a:p>
          <a:p>
            <a:pPr lvl="1"/>
            <a:r>
              <a:t>High penalty-high </a:t>
            </a:r>
            <a14:m xmlns:a14="http://schemas.microsoft.com/office/drawing/2010/main">
              <m:oMath xmlns:m="http://schemas.openxmlformats.org/officeDocument/2006/math">
                <m:r>
                  <a:rPr>
                    <a:latin typeface="Cambria Math" panose="02040503050406030204" pitchFamily="18" charset="0"/>
                  </a:rPr>
                  <m:t>𝑘</m:t>
                </m:r>
              </m:oMath>
            </a14:m>
            <a:r>
              <a:t> observations will obscure efforts to predict correlations.</a:t>
            </a:r>
          </a:p>
          <a:p>
            <a:pPr lvl="1"/>
            <a:r>
              <a:t>The market to watch in this regard is the ICLN-PBW pair, which coincides with the high volatilities both of PBW and ICLN evident in the </a:t>
            </a:r>
            <a14:m xmlns:a14="http://schemas.microsoft.com/office/drawing/2010/main">
              <m:oMath xmlns:m="http://schemas.openxmlformats.org/officeDocument/2006/math">
                <m:r>
                  <a:rPr>
                    <a:latin typeface="Cambria Math" panose="02040503050406030204" pitchFamily="18" charset="0"/>
                  </a:rPr>
                  <m:t>𝜎</m:t>
                </m:r>
              </m:oMath>
            </a14:m>
            <a:r>
              <a:t> distributions we viewed above.</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Tantalizing?</a:t>
            </a:r>
          </a:p>
        </p:txBody>
      </p:sp>
      <p:pic>
        <p:nvPicPr>
          <p:cNvPr id="3" name="Picture 1" descr="market-facts-pres_files/figure-pptx/psis-spill-pbw-icln-1-1.png"/>
          <p:cNvPicPr>
            <a:picLocks noGrp="1" noChangeAspect="1"/>
          </p:cNvPicPr>
          <p:nvPr/>
        </p:nvPicPr>
        <p:blipFill>
          <a:blip r:embed="rId2"/>
          <a:stretch>
            <a:fillRect/>
          </a:stretch>
        </p:blipFill>
        <p:spPr bwMode="auto">
          <a:xfrm>
            <a:off x="630808" y="636305"/>
            <a:ext cx="7433822" cy="5947057"/>
          </a:xfrm>
          <a:prstGeom prst="rect">
            <a:avLst/>
          </a:prstGeom>
          <a:noFill/>
          <a:ln w="9525">
            <a:noFill/>
            <a:headEnd/>
            <a:tailEnd/>
          </a:ln>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What have we accomplished?</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fontScale="70000" lnSpcReduction="20000"/>
              </a:bodyPr>
              <a:lstStyle/>
              <a:p>
                <a:pPr marL="0" lvl="0" indent="0">
                  <a:buNone/>
                </a:pPr>
                <a:r>
                  <a:t>Some provisional answers to the CFO’s initial questions</a:t>
                </a:r>
              </a:p>
              <a:p>
                <a:pPr lvl="1"/>
                <a:r>
                  <a:t>Univariate volatility clustering is compatible with highly kurtotis, and thus highly volatile volatility.</a:t>
                </a:r>
              </a:p>
              <a:p>
                <a:pPr lvl="1"/>
                <a:r>
                  <a:t>Volatile volatility in each asset spills into each market separately. These affects are measured using both quantile regression and Bayesian statistical techniques. The two approaches seem to agree on the probable existence of market spillover.</a:t>
                </a:r>
              </a:p>
              <a:p>
                <a:pPr lvl="1"/>
                <a:r>
                  <a:t>We tested the hypothesis that one market’s riskiness affects another market, probably. They do, both in systematic, </a:t>
                </a:r>
                <a14:m>
                  <m:oMath xmlns:m="http://schemas.openxmlformats.org/officeDocument/2006/math">
                    <m:r>
                      <a:rPr>
                        <a:latin typeface="Cambria Math" panose="02040503050406030204" pitchFamily="18" charset="0"/>
                      </a:rPr>
                      <m:t>𝛽</m:t>
                    </m:r>
                  </m:oMath>
                </a14:m>
                <a:r>
                  <a:t>, and idiosyncratic, </a:t>
                </a:r>
                <a14:m>
                  <m:oMath xmlns:m="http://schemas.openxmlformats.org/officeDocument/2006/math">
                    <m:r>
                      <a:rPr>
                        <a:latin typeface="Cambria Math" panose="02040503050406030204" pitchFamily="18" charset="0"/>
                      </a:rPr>
                      <m:t>𝜎</m:t>
                    </m:r>
                  </m:oMath>
                </a14:m>
                <a:r>
                  <a:t>, modes.</a:t>
                </a:r>
              </a:p>
              <a:p>
                <a:pPr lvl="1"/>
                <a:r>
                  <a:t>We find that a strongly coupled market risk structure persists across TAN, PBW and ICLN assets in each pair of market combinations.</a:t>
                </a:r>
              </a:p>
              <a:p>
                <a:pPr lvl="1"/>
                <a:r>
                  <a:t>TAN is the most sensitive market with highly volatile responses to ICLN and PBS volatility. Both ICLN and PBW are far less sensitive to moves within and across their markets.</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963" t="-2291" r="-889"/>
                </a:stretch>
              </a:blipFill>
            </p:spPr>
            <p:txBody>
              <a:bodyPr/>
              <a:lstStyle/>
              <a:p>
                <a:r>
                  <a:rPr lang="en-US">
                    <a:noFill/>
                  </a:rPr>
                  <a:t> </a:t>
                </a:r>
              </a:p>
            </p:txBody>
          </p:sp>
        </mc:Fallback>
      </mc:AlternateContent>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But be-ware</a:t>
            </a:r>
          </a:p>
        </p:txBody>
      </p:sp>
      <p:sp>
        <p:nvSpPr>
          <p:cNvPr id="3" name="Content Placeholder 2"/>
          <p:cNvSpPr>
            <a:spLocks noGrp="1"/>
          </p:cNvSpPr>
          <p:nvPr>
            <p:ph idx="1"/>
          </p:nvPr>
        </p:nvSpPr>
        <p:spPr/>
        <p:txBody>
          <a:bodyPr/>
          <a:lstStyle/>
          <a:p>
            <a:pPr lvl="1"/>
            <a:r>
              <a:t>Strong negative movements in one market will probably persist and spill over into negative movements across the three markets.</a:t>
            </a:r>
          </a:p>
          <a:p>
            <a:pPr lvl="1"/>
            <a:r>
              <a:t>Earnings based on this model will themselves exhibit the results of volatility clustering and market spillover.</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rPr dirty="0"/>
              <a:t>Next: GPD</a:t>
            </a:r>
            <a:r>
              <a:rPr lang="en-US" dirty="0"/>
              <a:t>?</a:t>
            </a:r>
            <a:endParaRPr dirty="0"/>
          </a:p>
        </p:txBody>
      </p:sp>
      <p:sp>
        <p:nvSpPr>
          <p:cNvPr id="3" name="Content Placeholder 2"/>
          <p:cNvSpPr>
            <a:spLocks noGrp="1"/>
          </p:cNvSpPr>
          <p:nvPr>
            <p:ph idx="1"/>
          </p:nvPr>
        </p:nvSpPr>
        <p:spPr/>
        <p:txBody>
          <a:bodyPr/>
          <a:lstStyle/>
          <a:p>
            <a:r>
              <a:rPr dirty="0"/>
              <a:t>Our next step could well be to build volatility clustering, and other thick-tailed outcomes, to derive implied capital requirements through market risk channels. </a:t>
            </a:r>
            <a:endParaRPr lang="en-US" dirty="0"/>
          </a:p>
          <a:p>
            <a:r>
              <a:rPr dirty="0"/>
              <a:t>Such requirements would inform the risk budgeting assignments that might be built into delegations of authority, portfolio limits, even into optimi</a:t>
            </a:r>
            <a:r>
              <a:rPr lang="en-US" dirty="0"/>
              <a:t>z</a:t>
            </a:r>
            <a:r>
              <a:rPr dirty="0"/>
              <a:t>ation constraints.</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References</a:t>
            </a:r>
          </a:p>
        </p:txBody>
      </p:sp>
      <p:sp>
        <p:nvSpPr>
          <p:cNvPr id="3" name="Content Placeholder 2"/>
          <p:cNvSpPr>
            <a:spLocks noGrp="1"/>
          </p:cNvSpPr>
          <p:nvPr>
            <p:ph idx="1"/>
          </p:nvPr>
        </p:nvSpPr>
        <p:spPr/>
        <p:txBody>
          <a:bodyPr>
            <a:noAutofit/>
          </a:bodyPr>
          <a:lstStyle/>
          <a:p>
            <a:pPr marL="0" lvl="0" indent="0">
              <a:buNone/>
            </a:pPr>
            <a:r>
              <a:rPr sz="1200" dirty="0"/>
              <a:t>Carpenter, Gelman, B. 2017. “Stan: A Probabilistic Programming Language.” </a:t>
            </a:r>
            <a:r>
              <a:rPr sz="1200" i="1" dirty="0"/>
              <a:t>Journal of Statistical Software</a:t>
            </a:r>
            <a:r>
              <a:rPr sz="1200" dirty="0"/>
              <a:t> 76 (1).</a:t>
            </a:r>
          </a:p>
          <a:p>
            <a:pPr marL="0" lvl="0" indent="0">
              <a:buNone/>
            </a:pPr>
            <a:r>
              <a:rPr sz="1200" dirty="0" err="1"/>
              <a:t>Cont</a:t>
            </a:r>
            <a:r>
              <a:rPr sz="1200" dirty="0"/>
              <a:t>, R. 2001. “Empirical Properties of Asset Returns: Stylized Facts and Statistical Issues.” </a:t>
            </a:r>
            <a:r>
              <a:rPr sz="1200" i="1" dirty="0"/>
              <a:t>Quantitative Finance</a:t>
            </a:r>
            <a:r>
              <a:rPr sz="1200" dirty="0"/>
              <a:t> 1.</a:t>
            </a:r>
          </a:p>
          <a:p>
            <a:pPr marL="0" lvl="0" indent="0">
              <a:buNone/>
            </a:pPr>
            <a:r>
              <a:rPr sz="1200" dirty="0" err="1"/>
              <a:t>Embrechts</a:t>
            </a:r>
            <a:r>
              <a:rPr sz="1200" dirty="0"/>
              <a:t>, Paul. 2000. “Modellin</a:t>
            </a:r>
            <a:r>
              <a:rPr lang="en-US" sz="1200" dirty="0"/>
              <a:t>g</a:t>
            </a:r>
            <a:r>
              <a:rPr sz="1200" dirty="0"/>
              <a:t> Multivariate Extremes.” In </a:t>
            </a:r>
            <a:r>
              <a:rPr sz="1200" i="1" dirty="0"/>
              <a:t>Extremes and Integrated Risk Management</a:t>
            </a:r>
            <a:r>
              <a:rPr sz="1200" dirty="0"/>
              <a:t>, edited by Paul </a:t>
            </a:r>
            <a:r>
              <a:rPr sz="1200" dirty="0" err="1"/>
              <a:t>Embrechts</a:t>
            </a:r>
            <a:r>
              <a:rPr sz="1200" dirty="0"/>
              <a:t>, 59–67. RISK Publications.</a:t>
            </a:r>
          </a:p>
          <a:p>
            <a:pPr marL="0" lvl="0" indent="0">
              <a:buNone/>
            </a:pPr>
            <a:r>
              <a:rPr sz="1200" dirty="0"/>
              <a:t>Gelman, J. Hwang, A., and A. </a:t>
            </a:r>
            <a:r>
              <a:rPr sz="1200" dirty="0" err="1"/>
              <a:t>Vehtari</a:t>
            </a:r>
            <a:r>
              <a:rPr sz="1200" dirty="0"/>
              <a:t>. 2013. “Understanding Predictive Information Criteria for Bayesian Models.”</a:t>
            </a:r>
          </a:p>
          <a:p>
            <a:pPr marL="0" lvl="0" indent="0">
              <a:buNone/>
            </a:pPr>
            <a:r>
              <a:rPr sz="1200" dirty="0" err="1"/>
              <a:t>McElreath</a:t>
            </a:r>
            <a:r>
              <a:rPr sz="1200" dirty="0"/>
              <a:t>, Richard. 2020. </a:t>
            </a:r>
            <a:r>
              <a:rPr sz="1200" i="1" dirty="0"/>
              <a:t>Statistical Rethinking: A Bayesian Course with Examples in R and Stan</a:t>
            </a:r>
            <a:r>
              <a:rPr sz="1200" dirty="0"/>
              <a:t>. Second edition. CRC Press. </a:t>
            </a:r>
            <a:r>
              <a:rPr sz="1200" dirty="0">
                <a:hlinkClick r:id="rId2"/>
              </a:rPr>
              <a:t>https://xcelab.net/rm/statistical-rethinking/</a:t>
            </a:r>
            <a:r>
              <a:rPr sz="1200" dirty="0"/>
              <a:t>.</a:t>
            </a:r>
          </a:p>
          <a:p>
            <a:pPr marL="0" lvl="0" indent="0">
              <a:buNone/>
            </a:pPr>
            <a:r>
              <a:rPr sz="1200" dirty="0"/>
              <a:t>McNeil, A. J., R. Frey, and P. </a:t>
            </a:r>
            <a:r>
              <a:rPr sz="1200" dirty="0" err="1"/>
              <a:t>Embrechts</a:t>
            </a:r>
            <a:r>
              <a:rPr sz="1200" dirty="0"/>
              <a:t>. 2015. </a:t>
            </a:r>
            <a:r>
              <a:rPr sz="1200" i="1" dirty="0"/>
              <a:t>Quantitative Risk Management: Concepts, Techniques and Tools - Revised Edition</a:t>
            </a:r>
            <a:r>
              <a:rPr sz="1200" dirty="0"/>
              <a:t>. Princeton Series in Finance. Princeton University Press. </a:t>
            </a:r>
            <a:r>
              <a:rPr sz="1200" dirty="0">
                <a:hlinkClick r:id="rId3"/>
              </a:rPr>
              <a:t>https://books.google.com/books?id=SfJnBgAAQBAJ</a:t>
            </a:r>
            <a:r>
              <a:rPr sz="1200" dirty="0"/>
              <a:t>.</a:t>
            </a:r>
          </a:p>
          <a:p>
            <a:pPr marL="0" lvl="0" indent="0">
              <a:buNone/>
            </a:pPr>
            <a:r>
              <a:rPr sz="1200" dirty="0" err="1"/>
              <a:t>Taleb</a:t>
            </a:r>
            <a:r>
              <a:rPr sz="1200" dirty="0"/>
              <a:t>, Nassim Nicholas. 2018. “The Statistical Consequences of Fat Tails: Papers and Commentary.” Edited by Stem Academic Publishing. </a:t>
            </a:r>
            <a:r>
              <a:rPr sz="1200" i="1" dirty="0"/>
              <a:t>The Technical </a:t>
            </a:r>
            <a:r>
              <a:rPr sz="1200" i="1" dirty="0" err="1"/>
              <a:t>Inconcerto</a:t>
            </a:r>
            <a:r>
              <a:rPr sz="1200" dirty="0"/>
              <a:t> 1.</a:t>
            </a:r>
          </a:p>
          <a:p>
            <a:pPr marL="0" lvl="0" indent="0">
              <a:buNone/>
            </a:pPr>
            <a:r>
              <a:rPr sz="1200" dirty="0"/>
              <a:t>Team, Stan Development. 2020a. “</a:t>
            </a:r>
            <a:r>
              <a:rPr sz="1200" dirty="0" err="1"/>
              <a:t>RStan</a:t>
            </a:r>
            <a:r>
              <a:rPr sz="1200" dirty="0"/>
              <a:t>: The r Interface to Stan (r Package Version 2.17.3) [Computer Software].” </a:t>
            </a:r>
            <a:r>
              <a:rPr sz="1200" dirty="0">
                <a:hlinkClick r:id="rId4"/>
              </a:rPr>
              <a:t>http://mc-stan.org/</a:t>
            </a:r>
            <a:r>
              <a:rPr sz="1200" dirty="0"/>
              <a:t>.</a:t>
            </a:r>
          </a:p>
          <a:p>
            <a:pPr marL="0" lvl="0" indent="0">
              <a:buNone/>
            </a:pPr>
            <a:r>
              <a:rPr sz="1200" dirty="0"/>
              <a:t>———. 2020b. “The Stan Core Library (Version 2.18.0).” </a:t>
            </a:r>
            <a:r>
              <a:rPr sz="1200" dirty="0">
                <a:hlinkClick r:id="rId4"/>
              </a:rPr>
              <a:t>http://mc-stan.org/</a:t>
            </a:r>
            <a:r>
              <a:rPr sz="1200" dirty="0"/>
              <a:t>.</a:t>
            </a:r>
          </a:p>
          <a:p>
            <a:pPr marL="0" lvl="0" indent="0">
              <a:buNone/>
            </a:pPr>
            <a:r>
              <a:rPr sz="1200" dirty="0" err="1"/>
              <a:t>Vehtari</a:t>
            </a:r>
            <a:r>
              <a:rPr sz="1200" dirty="0"/>
              <a:t>, A. Gelman, A., and J. </a:t>
            </a:r>
            <a:r>
              <a:rPr sz="1200" dirty="0" err="1"/>
              <a:t>Gabry</a:t>
            </a:r>
            <a:r>
              <a:rPr sz="1200" dirty="0"/>
              <a:t>. 2015. “Efficient Implementation of Leave-One-Out Cross-Validation and WAIC for Evaluating Fitted Bayesian Models.”</a:t>
            </a:r>
          </a:p>
          <a:p>
            <a:pPr marL="0" lvl="0" indent="0">
              <a:buNone/>
            </a:pPr>
            <a:r>
              <a:rPr sz="1200" dirty="0"/>
              <a:t>Watanabe, S. 2009. </a:t>
            </a:r>
            <a:r>
              <a:rPr sz="1200" i="1" dirty="0"/>
              <a:t>Algebraic Geometry and Statistical Learning Theory</a:t>
            </a:r>
            <a:r>
              <a:rPr sz="1200" dirty="0"/>
              <a:t>. Cambridge Monographs on Applied and Computational Mathematics. Cambridge University Press. </a:t>
            </a:r>
            <a:r>
              <a:rPr sz="1200" dirty="0">
                <a:hlinkClick r:id="rId5"/>
              </a:rPr>
              <a:t>https://books.google.com/books?id=GnnUHasAtUQC</a:t>
            </a:r>
            <a:r>
              <a:rPr sz="1200" dirty="0"/>
              <a: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What are the usual suspects?</a:t>
            </a:r>
          </a:p>
        </p:txBody>
      </p:sp>
      <p:sp>
        <p:nvSpPr>
          <p:cNvPr id="3" name="Content Placeholder 2"/>
          <p:cNvSpPr>
            <a:spLocks noGrp="1"/>
          </p:cNvSpPr>
          <p:nvPr>
            <p:ph idx="1"/>
          </p:nvPr>
        </p:nvSpPr>
        <p:spPr/>
        <p:txBody>
          <a:bodyPr>
            <a:normAutofit fontScale="77500" lnSpcReduction="20000"/>
          </a:bodyPr>
          <a:lstStyle/>
          <a:p>
            <a:pPr marL="0" lvl="0" indent="0">
              <a:buNone/>
            </a:pPr>
            <a:r>
              <a:t>Here is a short compendium of the usual suspects for univariate series.</a:t>
            </a:r>
            <a:r>
              <a:rPr baseline="30000">
                <a:hlinkClick r:id="rId2" action="ppaction://hlinksldjump"/>
              </a:rPr>
              <a:t>1</a:t>
            </a:r>
          </a:p>
          <a:p>
            <a:pPr lvl="1"/>
            <a:r>
              <a:t>Risk factor changes exhibit little or no memory, evidenced by significant but less impactful dependency on univariate autocorrelations at any lag.</a:t>
            </a:r>
          </a:p>
          <a:p>
            <a:pPr lvl="1"/>
            <a:r>
              <a:t>The conditional expectation of returns is nearly always zero.</a:t>
            </a:r>
          </a:p>
          <a:p>
            <a:pPr lvl="1"/>
            <a:r>
              <a:t>On the other hand, volatility of the same series exhibits very slowly decaying autocorrelations with power law tail thicknesses.</a:t>
            </a:r>
          </a:p>
          <a:p>
            <a:pPr lvl="1"/>
            <a:r>
              <a:t>Return series are left skewed, while volatility series are naturally right skewed but witb persistently thick tails.</a:t>
            </a:r>
          </a:p>
          <a:p>
            <a:pPr lvl="1"/>
            <a:r>
              <a:t>Return series tend to have thick tails with clusters of volatility.</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Notes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Autofit/>
              </a:bodyPr>
              <a:lstStyle/>
              <a:p>
                <a:pPr marL="0" lvl="0" indent="0">
                  <a:buNone/>
                </a:pPr>
                <a:r>
                  <a:rPr sz="1600" dirty="0"/>
                  <a:t>1. </a:t>
                </a:r>
                <a:r>
                  <a:rPr sz="1600" dirty="0" err="1"/>
                  <a:t>Cont</a:t>
                </a:r>
                <a:r>
                  <a:rPr sz="1600" dirty="0"/>
                  <a:t> (2001) is generally recognized as the first cross asset survey of co-called stylized facts of financial markets. McNeil, Frey, and </a:t>
                </a:r>
                <a:r>
                  <a:rPr sz="1600" dirty="0" err="1"/>
                  <a:t>Embrechts</a:t>
                </a:r>
                <a:r>
                  <a:rPr sz="1600" dirty="0"/>
                  <a:t> (2015) devote Chapter 3 to a discussion about the existence of market factors for univariate and multivariate financial time series.</a:t>
                </a:r>
              </a:p>
              <a:p>
                <a:pPr marL="0" lvl="0" indent="0">
                  <a:buNone/>
                </a:pPr>
                <a:r>
                  <a:rPr sz="1600" dirty="0"/>
                  <a:t>2. We use the generative stochastic models described as Bayesian statistical models in </a:t>
                </a:r>
                <a:r>
                  <a:rPr sz="1600" dirty="0" err="1"/>
                  <a:t>McElreath</a:t>
                </a:r>
                <a:r>
                  <a:rPr sz="1600" dirty="0"/>
                  <a:t> (2020) coded in R and Stan (Carpenter (2017); Team (2020b)) and fit using R (R Core Team) and </a:t>
                </a:r>
                <a:r>
                  <a:rPr sz="1600" dirty="0" err="1"/>
                  <a:t>rstan</a:t>
                </a:r>
                <a:r>
                  <a:rPr sz="1600" dirty="0"/>
                  <a:t> (Team (2020a)).</a:t>
                </a:r>
              </a:p>
              <a:p>
                <a:pPr marL="0" lvl="0" indent="0">
                  <a:buNone/>
                </a:pPr>
                <a:r>
                  <a:rPr sz="1600" dirty="0"/>
                  <a:t>3. Power law distributions notoriously do not possess first, second, third, or even fourth moments analytically across the GPD parameter space, especially for </a:t>
                </a:r>
                <a:r>
                  <a:rPr lang="en-US" sz="1600" i="1" dirty="0"/>
                  <a:t>k</a:t>
                </a:r>
                <a14:m>
                  <m:oMath xmlns:m="http://schemas.openxmlformats.org/officeDocument/2006/math">
                    <m:r>
                      <a:rPr lang="en-US" sz="1600" i="1" smtClean="0">
                        <a:latin typeface="Cambria Math" panose="02040503050406030204" pitchFamily="18" charset="0"/>
                      </a:rPr>
                      <m:t> </m:t>
                    </m:r>
                  </m:oMath>
                </a14:m>
                <a:r>
                  <a:rPr sz="1600" dirty="0"/>
                  <a:t>(see </a:t>
                </a:r>
                <a:r>
                  <a:rPr sz="1600" dirty="0" err="1"/>
                  <a:t>Embrechts</a:t>
                </a:r>
                <a:r>
                  <a:rPr sz="1600" dirty="0"/>
                  <a:t> (2000) for examples). Watanabe (2009) develops a theory of statistical learning through which singularities in the space of estimation parameters imply that standard inference using Central Limit Theorems, Gaussian distributions, are </a:t>
                </a:r>
                <a:r>
                  <a:rPr sz="1600" dirty="0" err="1"/>
                  <a:t>inadmissable</a:t>
                </a:r>
                <a:r>
                  <a:rPr sz="1600" dirty="0"/>
                  <a:t>. The existence of divergence, at least as made intelligible through singularity theory, means we should rely on the more robust median, mean absolute deviation, and inter-quartile ranges (probability intervals) to summarize the outcomes of power law distributions. All of this also aligns well with </a:t>
                </a:r>
                <a:r>
                  <a:rPr sz="1600" dirty="0" err="1"/>
                  <a:t>Taleb’s</a:t>
                </a:r>
                <a:r>
                  <a:rPr sz="1600" dirty="0"/>
                  <a:t> many warnings, examples, and inferences by </a:t>
                </a:r>
                <a:r>
                  <a:rPr sz="1600" dirty="0" err="1"/>
                  <a:t>Taleb</a:t>
                </a:r>
                <a:r>
                  <a:rPr sz="1600" dirty="0"/>
                  <a:t> (2018).</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370" t="-404" r="-889"/>
                </a:stretch>
              </a:blipFill>
            </p:spPr>
            <p:txBody>
              <a:bodyPr/>
              <a:lstStyle/>
              <a:p>
                <a:r>
                  <a:rPr lang="en-US">
                    <a:noFill/>
                  </a:rPr>
                  <a:t> </a:t>
                </a:r>
              </a:p>
            </p:txBody>
          </p:sp>
        </mc:Fallback>
      </mc:AlternateContent>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Then the usual suspects conspire</a:t>
            </a:r>
          </a:p>
        </p:txBody>
      </p:sp>
      <p:sp>
        <p:nvSpPr>
          <p:cNvPr id="3" name="Content Placeholder 2"/>
          <p:cNvSpPr>
            <a:spLocks noGrp="1"/>
          </p:cNvSpPr>
          <p:nvPr>
            <p:ph idx="1"/>
          </p:nvPr>
        </p:nvSpPr>
        <p:spPr/>
        <p:txBody>
          <a:bodyPr/>
          <a:lstStyle/>
          <a:p>
            <a:pPr lvl="1"/>
            <a:r>
              <a:t>Returns exhibit little or no non-contemporaneous cross-correlation.</a:t>
            </a:r>
          </a:p>
          <a:p>
            <a:pPr lvl="1"/>
            <a:r>
              <a:t>Volatilities of returns (e.g., absolute values of returns) exhibit strong and weakly decaying, thus persistent, cross-correlations.</a:t>
            </a:r>
          </a:p>
          <a:p>
            <a:pPr lvl="1"/>
            <a:r>
              <a:t>Correlations, like volatilities, vary across time.</a:t>
            </a:r>
          </a:p>
          <a:p>
            <a:pPr lvl="1"/>
            <a:r>
              <a:t>Extreme returns on one market invariable relate to extreme returns in other markets.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Wrangling the suspects</a:t>
            </a:r>
          </a:p>
        </p:txBody>
      </p:sp>
      <p:sp>
        <p:nvSpPr>
          <p:cNvPr id="3" name="Content Placeholder 2"/>
          <p:cNvSpPr>
            <a:spLocks noGrp="1"/>
          </p:cNvSpPr>
          <p:nvPr>
            <p:ph idx="1"/>
          </p:nvPr>
        </p:nvSpPr>
        <p:spPr/>
        <p:txBody>
          <a:bodyPr>
            <a:normAutofit fontScale="92500" lnSpcReduction="20000"/>
          </a:bodyPr>
          <a:lstStyle/>
          <a:p>
            <a:pPr lvl="1">
              <a:buAutoNum type="arabicPeriod"/>
            </a:pPr>
            <a:r>
              <a:t>We build and visualize time series objects. We will also convert a time series object to a nice, and very tidy at first, data frame.</a:t>
            </a:r>
          </a:p>
          <a:p>
            <a:pPr lvl="1">
              <a:buAutoNum type="arabicPeriod"/>
            </a:pPr>
            <a:r>
              <a:t>We will derive monthly time series of correlations and volatilities from daily series.</a:t>
            </a:r>
          </a:p>
          <a:p>
            <a:pPr lvl="1">
              <a:buAutoNum type="arabicPeriod"/>
            </a:pPr>
            <a:r>
              <a:t>We then visualize to analyze the sensitivity of entangled (as measured with correlation) markets as an endogenous system of risk.</a:t>
            </a:r>
          </a:p>
          <a:p>
            <a:pPr lvl="1">
              <a:buAutoNum type="arabicPeriod"/>
            </a:pPr>
            <a:r>
              <a:t>We are then in the position to analyze and visualize the impact of one market’s volatility on another through correlational entanglements between markets.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Some secret sauce</a:t>
            </a:r>
          </a:p>
        </p:txBody>
      </p:sp>
      <p:sp>
        <p:nvSpPr>
          <p:cNvPr id="3" name="Content Placeholder 2"/>
          <p:cNvSpPr>
            <a:spLocks noGrp="1"/>
          </p:cNvSpPr>
          <p:nvPr>
            <p:ph idx="1"/>
          </p:nvPr>
        </p:nvSpPr>
        <p:spPr/>
        <p:txBody>
          <a:bodyPr/>
          <a:lstStyle/>
          <a:p>
            <a:pPr lvl="1"/>
            <a:r>
              <a:t>We will deploy a Quantile Regression view first.</a:t>
            </a:r>
          </a:p>
          <a:p>
            <a:pPr lvl="1"/>
            <a:r>
              <a:t>Followed by a Bayesian inference</a:t>
            </a:r>
          </a:p>
          <a:p>
            <a:pPr marL="1270000" lvl="0" indent="0">
              <a:buNone/>
            </a:pPr>
            <a:r>
              <a:rPr sz="2000"/>
              <a:t>What we will be able to pull out of the data is the full joint distribution of cross-market impacts as well as the marginal impacts within each market, especially as these markets communicate information among themselves.</a:t>
            </a:r>
            <a:r>
              <a:rPr sz="2000" baseline="30000">
                <a:hlinkClick r:id="rId2" action="ppaction://hlinksldjump"/>
              </a:rPr>
              <a:t>2</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0" lvl="0" indent="0">
              <a:buNone/>
            </a:pPr>
            <a:r>
              <a:rPr dirty="0"/>
              <a:t>A working example </a:t>
            </a:r>
            <a:r>
              <a:rPr lang="en-US" dirty="0"/>
              <a:t>to </a:t>
            </a:r>
            <a:r>
              <a:rPr dirty="0"/>
              <a:t>aid comprehension</a:t>
            </a:r>
          </a:p>
        </p:txBody>
      </p:sp>
      <p:sp>
        <p:nvSpPr>
          <p:cNvPr id="3" name="Content Placeholder 2"/>
          <p:cNvSpPr>
            <a:spLocks noGrp="1"/>
          </p:cNvSpPr>
          <p:nvPr>
            <p:ph idx="1"/>
          </p:nvPr>
        </p:nvSpPr>
        <p:spPr>
          <a:xfrm>
            <a:off x="541867" y="1761068"/>
            <a:ext cx="8229600" cy="4525963"/>
          </a:xfrm>
        </p:spPr>
        <p:txBody>
          <a:bodyPr>
            <a:normAutofit fontScale="77500" lnSpcReduction="20000"/>
          </a:bodyPr>
          <a:lstStyle/>
          <a:p>
            <a:pPr marL="0" lvl="0" indent="0">
              <a:buNone/>
            </a:pPr>
            <a:r>
              <a:rPr dirty="0"/>
              <a:t>We suppose that we work with the CFO of an aluminum recycling company. Here is a story we can use to make practical our insights into connected markets.</a:t>
            </a:r>
          </a:p>
          <a:p>
            <a:r>
              <a:rPr dirty="0"/>
              <a:t>The aluminum recycling company just bought a renewable energy manufacturing and services company to expand its earnings opportunities. </a:t>
            </a:r>
            <a:endParaRPr lang="en-US" dirty="0"/>
          </a:p>
          <a:p>
            <a:r>
              <a:rPr dirty="0"/>
              <a:t>The renewables d</a:t>
            </a:r>
            <a:r>
              <a:rPr lang="en-US" dirty="0"/>
              <a:t>i</a:t>
            </a:r>
            <a:r>
              <a:rPr dirty="0"/>
              <a:t>vision dabbles in wind, clean energy technologies (very similar to the aluminum recycling clean technologies), and solar, a very new field for the company.</a:t>
            </a:r>
            <a:endParaRPr lang="en-US" dirty="0"/>
          </a:p>
          <a:p>
            <a:r>
              <a:rPr dirty="0"/>
              <a:t>The CFO would like to measure the impact of this new market on the earnings of the proposed renewables division. To do this she commissions a project team.</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TotalTime>
  <Words>5227</Words>
  <Application>Microsoft Office PowerPoint</Application>
  <PresentationFormat>On-screen Show (4:3)</PresentationFormat>
  <Paragraphs>183</Paragraphs>
  <Slides>50</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50</vt:i4>
      </vt:variant>
    </vt:vector>
  </HeadingPairs>
  <TitlesOfParts>
    <vt:vector size="55" baseType="lpstr">
      <vt:lpstr>Arial</vt:lpstr>
      <vt:lpstr>Calibri</vt:lpstr>
      <vt:lpstr>Cambria Math</vt:lpstr>
      <vt:lpstr>Courier</vt:lpstr>
      <vt:lpstr>Office Theme</vt:lpstr>
      <vt:lpstr>Volatility and Spillover: Facts of Market Life</vt:lpstr>
      <vt:lpstr>Precis</vt:lpstr>
      <vt:lpstr>First, imagine this</vt:lpstr>
      <vt:lpstr>What is a stylized facts?</vt:lpstr>
      <vt:lpstr>What are the usual suspects?</vt:lpstr>
      <vt:lpstr>Then the usual suspects conspire</vt:lpstr>
      <vt:lpstr>Wrangling the suspects</vt:lpstr>
      <vt:lpstr>Some secret sauce</vt:lpstr>
      <vt:lpstr>A working example to aid comprehension</vt:lpstr>
      <vt:lpstr>Just three questions</vt:lpstr>
      <vt:lpstr>Some data is in order</vt:lpstr>
      <vt:lpstr>Getting some data</vt:lpstr>
      <vt:lpstr>And for vols</vt:lpstr>
      <vt:lpstr>Visualize instead</vt:lpstr>
      <vt:lpstr>Now for the time domain</vt:lpstr>
      <vt:lpstr>And there it is…</vt:lpstr>
      <vt:lpstr>Vols away</vt:lpstr>
      <vt:lpstr>Do volatility and correlation persist?</vt:lpstr>
      <vt:lpstr>The verdict on correlation persistence?</vt:lpstr>
      <vt:lpstr>Volatilities next…</vt:lpstr>
      <vt:lpstr>Verdict on volatility persistence?</vt:lpstr>
      <vt:lpstr>Do markets spill into one another?</vt:lpstr>
      <vt:lpstr>What do we observe?</vt:lpstr>
      <vt:lpstr>Dream in quantiles</vt:lpstr>
      <vt:lpstr>The plot thickens</vt:lpstr>
      <vt:lpstr>Further questions</vt:lpstr>
      <vt:lpstr>Yet another plot</vt:lpstr>
      <vt:lpstr>(Re)Thinking with Bayes</vt:lpstr>
      <vt:lpstr>Levels and effects</vt:lpstr>
      <vt:lpstr>Thoughts</vt:lpstr>
      <vt:lpstr>Rinse…repeat</vt:lpstr>
      <vt:lpstr>Again</vt:lpstr>
      <vt:lpstr>Even more</vt:lpstr>
      <vt:lpstr>Penalty shot</vt:lpstr>
      <vt:lpstr>PowerPoint Presentation</vt:lpstr>
      <vt:lpstr>More results</vt:lpstr>
      <vt:lpstr>PowerPoint Presentation</vt:lpstr>
      <vt:lpstr>…and</vt:lpstr>
      <vt:lpstr>(All-)industry risk structure</vt:lpstr>
      <vt:lpstr>What happened?</vt:lpstr>
      <vt:lpstr>And so it goes</vt:lpstr>
      <vt:lpstr>When Markets Collide</vt:lpstr>
      <vt:lpstr>PowerPoint Presentation</vt:lpstr>
      <vt:lpstr>Once again</vt:lpstr>
      <vt:lpstr>Tantalizing?</vt:lpstr>
      <vt:lpstr>What have we accomplished?</vt:lpstr>
      <vt:lpstr>But be-ware</vt:lpstr>
      <vt:lpstr>Next: GPD?</vt:lpstr>
      <vt:lpstr>References</vt:lpstr>
      <vt:lpstr>Notes</vt:lpstr>
    </vt:vector>
  </TitlesOfParts>
  <LinksUpToDate>false</LinksUpToDate>
  <SharedDoc>false</SharedDoc>
  <HyperlinksChanged>false</HyperlinksChanged>
  <AppVersion>16.0000</AppVersion>
</Properties>
</file>

<file path=docProps/app0.xml><?xml version="1.0" encoding="utf-8"?>
<Properties xmlns="http://schemas.openxmlformats.org/officeDocument/2006/extended-properties" xmlns:vt="http://schemas.openxmlformats.org/officeDocument/2006/docPropsVTypes">
  <TotalTime>2</TotalTime>
  <Words>49</Words>
  <Application>Microsoft Office PowerPoint</Application>
  <PresentationFormat>On-screen Show (4:3)</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Volatility and Spillover: Facts of Market Life</dc:title>
  <dc:creator/>
  <cp:keywords>market pillover, volatility clustering, quantile regression, bayesian data analysis, multi-level hierarchical model, pareto-smoothed importance sampling, leave-one-out cross validation</cp:keywords>
  <cp:lastModifiedBy>Bill Foote</cp:lastModifiedBy>
  <cp:revision>2</cp:revision>
  <dcterms:created xsi:type="dcterms:W3CDTF">2022-05-24T20:38:17Z</dcterms:created>
  <dcterms:modified xsi:type="dcterms:W3CDTF">2022-05-24T22:47:29Z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lways_allow_html">
    <vt:lpwstr>True</vt:lpwstr>
  </property>
  <property fmtid="{D5CDD505-2E9C-101B-9397-08002B2CF9AE}" pid="3" name="authors">
    <vt:lpwstr/>
  </property>
  <property fmtid="{D5CDD505-2E9C-101B-9397-08002B2CF9AE}" pid="4" name="bibliography">
    <vt:lpwstr>references.bib</vt:lpwstr>
  </property>
  <property fmtid="{D5CDD505-2E9C-101B-9397-08002B2CF9AE}" pid="5" name="header-includes">
    <vt:lpwstr/>
  </property>
  <property fmtid="{D5CDD505-2E9C-101B-9397-08002B2CF9AE}" pid="6" name="output">
    <vt:lpwstr>powerpoint_presentation</vt:lpwstr>
  </property>
</Properties>
</file>