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1" r:id="rId10"/>
    <p:sldId id="267" r:id="rId11"/>
    <p:sldId id="268" r:id="rId12"/>
    <p:sldId id="269" r:id="rId13"/>
    <p:sldId id="266" r:id="rId14"/>
    <p:sldId id="270" r:id="rId15"/>
    <p:sldId id="286" r:id="rId16"/>
    <p:sldId id="271" r:id="rId17"/>
    <p:sldId id="287" r:id="rId18"/>
    <p:sldId id="288" r:id="rId19"/>
    <p:sldId id="272" r:id="rId20"/>
    <p:sldId id="274" r:id="rId21"/>
    <p:sldId id="289" r:id="rId22"/>
    <p:sldId id="290" r:id="rId23"/>
    <p:sldId id="275" r:id="rId24"/>
    <p:sldId id="291" r:id="rId25"/>
    <p:sldId id="297" r:id="rId26"/>
    <p:sldId id="276" r:id="rId27"/>
    <p:sldId id="292" r:id="rId28"/>
    <p:sldId id="293" r:id="rId29"/>
    <p:sldId id="294" r:id="rId30"/>
    <p:sldId id="298" r:id="rId31"/>
    <p:sldId id="277" r:id="rId32"/>
    <p:sldId id="278" r:id="rId33"/>
    <p:sldId id="295" r:id="rId34"/>
    <p:sldId id="279" r:id="rId35"/>
    <p:sldId id="296" r:id="rId36"/>
    <p:sldId id="280" r:id="rId37"/>
    <p:sldId id="281" r:id="rId38"/>
    <p:sldId id="282" r:id="rId39"/>
    <p:sldId id="283" r:id="rId40"/>
    <p:sldId id="284" r:id="rId41"/>
    <p:sldId id="285" r:id="rId42"/>
    <p:sldId id="27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2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9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3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4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2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8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8915-B19F-474B-A179-497F112006F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0036-5E37-4D7A-9264-3343BC3E0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好好学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：从零基础到项目实战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本章介绍了在电脑上搭建</a:t>
            </a:r>
            <a:r>
              <a:rPr lang="en-US" altLang="zh-CN" dirty="0"/>
              <a:t>Java</a:t>
            </a:r>
            <a:r>
              <a:rPr lang="zh-CN" altLang="en-US" dirty="0"/>
              <a:t>开发环境的完整过程，包括：</a:t>
            </a:r>
            <a:endParaRPr lang="en-US" altLang="zh-CN" dirty="0"/>
          </a:p>
          <a:p>
            <a:pPr lvl="1"/>
            <a:r>
              <a:rPr lang="zh-CN" altLang="en-US" dirty="0"/>
              <a:t>如何安装和配置</a:t>
            </a:r>
            <a:r>
              <a:rPr lang="en-US" altLang="zh-CN" dirty="0"/>
              <a:t>Java</a:t>
            </a:r>
            <a:r>
              <a:rPr lang="zh-CN" altLang="en-US" dirty="0"/>
              <a:t>开发工具包</a:t>
            </a:r>
            <a:endParaRPr lang="en-US" altLang="zh-CN" dirty="0"/>
          </a:p>
          <a:p>
            <a:pPr lvl="1"/>
            <a:r>
              <a:rPr lang="zh-CN" altLang="en-US" dirty="0"/>
              <a:t>如何安装和配置集成开发环境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</a:p>
          <a:p>
            <a:pPr lvl="1"/>
            <a:r>
              <a:rPr lang="zh-CN" altLang="en-US" dirty="0"/>
              <a:t>在此基础上简要介绍了</a:t>
            </a:r>
            <a:r>
              <a:rPr lang="en-US" altLang="zh-CN" dirty="0"/>
              <a:t>Java</a:t>
            </a:r>
            <a:r>
              <a:rPr lang="zh-CN" altLang="en-US" dirty="0"/>
              <a:t>程序的运行机制以及</a:t>
            </a:r>
            <a:r>
              <a:rPr lang="en-US" altLang="zh-CN" dirty="0"/>
              <a:t>Java</a:t>
            </a:r>
            <a:r>
              <a:rPr lang="zh-CN" altLang="en-US" dirty="0"/>
              <a:t>虚拟机的体系结构</a:t>
            </a:r>
            <a:endParaRPr lang="en-US" altLang="zh-CN" dirty="0"/>
          </a:p>
          <a:p>
            <a:pPr lvl="1"/>
            <a:r>
              <a:rPr lang="zh-CN" altLang="en-US" dirty="0"/>
              <a:t>最后讲解了一些</a:t>
            </a:r>
            <a:r>
              <a:rPr lang="en-US" altLang="zh-CN" dirty="0"/>
              <a:t>Java</a:t>
            </a:r>
            <a:r>
              <a:rPr lang="zh-CN" altLang="en-US" dirty="0"/>
              <a:t>编程会涉及到的基本概念。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19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JDK</a:t>
            </a:r>
            <a:r>
              <a:rPr lang="zh-CN" altLang="en-US" dirty="0"/>
              <a:t>的安装和配置</a:t>
            </a:r>
          </a:p>
          <a:p>
            <a:r>
              <a:rPr lang="en-US" altLang="zh-CN" dirty="0"/>
              <a:t>1.2 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的安装与配置</a:t>
            </a:r>
          </a:p>
          <a:p>
            <a:r>
              <a:rPr lang="en-US" altLang="zh-CN" dirty="0"/>
              <a:t>1.3 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1.4 Java</a:t>
            </a:r>
            <a:r>
              <a:rPr lang="zh-CN" altLang="en-US" dirty="0"/>
              <a:t>编程的基本概念</a:t>
            </a:r>
          </a:p>
          <a:p>
            <a:r>
              <a:rPr lang="en-US" altLang="zh-CN" dirty="0"/>
              <a:t>1.5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02148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JDK</a:t>
            </a:r>
            <a:r>
              <a:rPr lang="zh-CN" altLang="en-US" dirty="0"/>
              <a:t>的安装和配置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</a:t>
            </a:r>
            <a:r>
              <a:rPr lang="en-US" altLang="zh-CN" dirty="0"/>
              <a:t>Java</a:t>
            </a:r>
            <a:r>
              <a:rPr lang="zh-CN" altLang="en-US" dirty="0"/>
              <a:t>开发工具包的安装配置，首先回顾了</a:t>
            </a:r>
            <a:r>
              <a:rPr lang="en-US" altLang="zh-CN" dirty="0"/>
              <a:t>Java</a:t>
            </a:r>
            <a:r>
              <a:rPr lang="zh-CN" altLang="en-US" dirty="0"/>
              <a:t>语言的发展历程及各版本</a:t>
            </a:r>
            <a:r>
              <a:rPr lang="en-US" altLang="zh-CN" dirty="0"/>
              <a:t>Java</a:t>
            </a:r>
            <a:r>
              <a:rPr lang="zh-CN" altLang="en-US" dirty="0"/>
              <a:t>的重要特性，接着描述了</a:t>
            </a:r>
            <a:r>
              <a:rPr lang="en-US" altLang="zh-CN" dirty="0"/>
              <a:t>JDK</a:t>
            </a:r>
            <a:r>
              <a:rPr lang="zh-CN" altLang="en-US" dirty="0"/>
              <a:t>工具的下载和安装步骤，然后说明如何在电脑上添加与</a:t>
            </a:r>
            <a:r>
              <a:rPr lang="en-US" altLang="zh-CN" dirty="0"/>
              <a:t>Java</a:t>
            </a:r>
            <a:r>
              <a:rPr lang="zh-CN" altLang="en-US" dirty="0"/>
              <a:t>有关的环境变量。</a:t>
            </a:r>
            <a:endParaRPr lang="en-US" altLang="zh-CN" dirty="0" smtClean="0"/>
          </a:p>
          <a:p>
            <a:r>
              <a:rPr lang="en-US" altLang="zh-CN" dirty="0"/>
              <a:t>1.1.1 Java</a:t>
            </a:r>
            <a:r>
              <a:rPr lang="zh-CN" altLang="en-US" dirty="0"/>
              <a:t>的发展</a:t>
            </a:r>
            <a:r>
              <a:rPr lang="zh-CN" altLang="en-US" dirty="0" smtClean="0"/>
              <a:t>历程</a:t>
            </a:r>
            <a:endParaRPr lang="en-US" altLang="zh-CN" dirty="0"/>
          </a:p>
          <a:p>
            <a:r>
              <a:rPr lang="en-US" altLang="zh-CN" dirty="0"/>
              <a:t>1.1.2 </a:t>
            </a:r>
            <a:r>
              <a:rPr lang="zh-CN" altLang="en-US" dirty="0"/>
              <a:t>下载和安装</a:t>
            </a:r>
            <a:r>
              <a:rPr lang="en-US" altLang="zh-CN" dirty="0" smtClean="0"/>
              <a:t>JDK</a:t>
            </a:r>
            <a:endParaRPr lang="en-US" altLang="zh-CN" dirty="0"/>
          </a:p>
          <a:p>
            <a:r>
              <a:rPr lang="en-US" altLang="zh-CN" dirty="0"/>
              <a:t>1.1.3 </a:t>
            </a:r>
            <a:r>
              <a:rPr lang="zh-CN" altLang="en-US" dirty="0"/>
              <a:t>配置环境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18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的发展历程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172447"/>
              </p:ext>
            </p:extLst>
          </p:nvPr>
        </p:nvGraphicFramePr>
        <p:xfrm>
          <a:off x="838200" y="1825625"/>
          <a:ext cx="105156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996"/>
                <a:gridCol w="1666430"/>
                <a:gridCol w="7038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新增特性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1996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正则表达式、非阻塞</a:t>
                      </a:r>
                      <a:r>
                        <a:rPr lang="en-US" altLang="zh-CN" dirty="0" smtClean="0"/>
                        <a:t>NIO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2004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泛型、枚举、注解、包装类型、可变参数、格式化输出、线程池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二进制数表达、资源自动回收</a:t>
                      </a:r>
                      <a:r>
                        <a:rPr lang="en-US" altLang="zh-CN" dirty="0" smtClean="0"/>
                        <a:t>try-with-resources</a:t>
                      </a:r>
                      <a:r>
                        <a:rPr lang="zh-CN" altLang="en-US" dirty="0" smtClean="0"/>
                        <a:t>、分治框架</a:t>
                      </a:r>
                      <a:r>
                        <a:rPr lang="en-US" altLang="zh-CN" dirty="0" smtClean="0"/>
                        <a:t>Fork/Join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NIO2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Files</a:t>
                      </a:r>
                      <a:r>
                        <a:rPr lang="zh-CN" altLang="en-US" dirty="0" smtClean="0"/>
                        <a:t>工具与</a:t>
                      </a:r>
                      <a:r>
                        <a:rPr lang="en-US" altLang="zh-CN" dirty="0" smtClean="0"/>
                        <a:t>Path</a:t>
                      </a:r>
                      <a:r>
                        <a:rPr lang="zh-CN" altLang="en-US" dirty="0" smtClean="0"/>
                        <a:t>工具）、</a:t>
                      </a:r>
                      <a:r>
                        <a:rPr lang="en-US" altLang="zh-CN" dirty="0" smtClean="0"/>
                        <a:t>switch</a:t>
                      </a:r>
                      <a:r>
                        <a:rPr lang="zh-CN" altLang="en-US" dirty="0" smtClean="0"/>
                        <a:t>支持字符串比较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表达式、函数式接口、方法引用、流式处理</a:t>
                      </a:r>
                      <a:r>
                        <a:rPr lang="en-US" altLang="zh-CN" dirty="0" smtClean="0"/>
                        <a:t>Stream</a:t>
                      </a:r>
                      <a:r>
                        <a:rPr lang="zh-CN" altLang="en-US" dirty="0" smtClean="0"/>
                        <a:t>、可空器</a:t>
                      </a:r>
                      <a:r>
                        <a:rPr lang="en-US" altLang="zh-CN" dirty="0" smtClean="0"/>
                        <a:t>Optional</a:t>
                      </a:r>
                      <a:r>
                        <a:rPr lang="zh-CN" altLang="en-US" dirty="0" smtClean="0"/>
                        <a:t>、本地日期时间、</a:t>
                      </a:r>
                      <a:r>
                        <a:rPr lang="en-US" altLang="zh-CN" dirty="0" err="1" smtClean="0"/>
                        <a:t>JavaFX</a:t>
                      </a:r>
                      <a:r>
                        <a:rPr lang="zh-CN" altLang="en-US" dirty="0" smtClean="0"/>
                        <a:t>、接口增加默认方法与静态方法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接口增加私有方法、创建只读集合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只读映射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只读清单</a:t>
                      </a:r>
                      <a:endParaRPr lang="zh-CN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2018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局部变量类型推断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HttpClient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 </a:t>
            </a:r>
            <a:r>
              <a:rPr lang="zh-CN" altLang="en-US" dirty="0"/>
              <a:t>下载和安装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有两大分支：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Oracle JDK</a:t>
            </a:r>
            <a:r>
              <a:rPr lang="zh-CN" altLang="en-US" dirty="0" smtClean="0"/>
              <a:t>（大多数地方采用）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OpenJDK</a:t>
            </a:r>
            <a:r>
              <a:rPr lang="zh-CN" altLang="en-US" dirty="0" smtClean="0"/>
              <a:t>（最新的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系统采用）</a:t>
            </a:r>
            <a:endParaRPr lang="en-US" altLang="zh-CN" dirty="0" smtClean="0"/>
          </a:p>
          <a:p>
            <a:r>
              <a:rPr lang="en-US" altLang="zh-CN" dirty="0"/>
              <a:t>Oracle 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的下载页面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3602990"/>
            <a:ext cx="6410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92" y="1825625"/>
            <a:ext cx="5713416" cy="4351338"/>
          </a:xfrm>
        </p:spPr>
      </p:pic>
    </p:spTree>
    <p:extLst>
      <p:ext uri="{BB962C8B-B14F-4D97-AF65-F5344CB8AC3E}">
        <p14:creationId xmlns:p14="http://schemas.microsoft.com/office/powerpoint/2010/main" val="91252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配置环境变量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44" y="1690688"/>
            <a:ext cx="3799672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06" y="1690688"/>
            <a:ext cx="4446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1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新增系统变量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配置</a:t>
            </a:r>
            <a:r>
              <a:rPr lang="zh-CN" altLang="en-US" dirty="0"/>
              <a:t>完</a:t>
            </a:r>
            <a:r>
              <a:rPr lang="en-US" altLang="zh-CN" dirty="0"/>
              <a:t>JAVA_HOME</a:t>
            </a:r>
            <a:r>
              <a:rPr lang="zh-CN" altLang="en-US" dirty="0"/>
              <a:t>，还要添加系统变量</a:t>
            </a:r>
            <a:r>
              <a:rPr lang="en-US" altLang="zh-CN" dirty="0"/>
              <a:t>CLASSPATH</a:t>
            </a:r>
            <a:r>
              <a:rPr lang="zh-CN" altLang="en-US" dirty="0"/>
              <a:t>，取值为“</a:t>
            </a:r>
            <a:r>
              <a:rPr lang="en-US" altLang="zh-CN" dirty="0"/>
              <a:t>%JAVA_HOME%\bin;.;%JAVA_HOME%\lib\tools.jar;%JAVA_HOME%\lib\dt.jar”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再编辑系统变量</a:t>
            </a:r>
            <a:r>
              <a:rPr lang="en-US" altLang="zh-CN" dirty="0"/>
              <a:t>Path</a:t>
            </a:r>
            <a:r>
              <a:rPr lang="zh-CN" altLang="en-US" dirty="0"/>
              <a:t>，在该变量末尾添加“</a:t>
            </a:r>
            <a:r>
              <a:rPr lang="en-US" altLang="zh-CN" dirty="0"/>
              <a:t>%JAVA_HOME%\bin”</a:t>
            </a:r>
            <a:r>
              <a:rPr lang="zh-CN" altLang="en-US" dirty="0"/>
              <a:t>（</a:t>
            </a:r>
            <a:r>
              <a:rPr lang="en-US" altLang="zh-CN" dirty="0"/>
              <a:t>Win10</a:t>
            </a:r>
            <a:r>
              <a:rPr lang="zh-CN" altLang="en-US" dirty="0"/>
              <a:t>用户），或者“</a:t>
            </a:r>
            <a:r>
              <a:rPr lang="en-US" altLang="zh-CN" dirty="0"/>
              <a:t>;%JAVA_HOME%\bin”</a:t>
            </a:r>
            <a:r>
              <a:rPr lang="zh-CN" altLang="en-US" dirty="0"/>
              <a:t>（</a:t>
            </a:r>
            <a:r>
              <a:rPr lang="en-US" altLang="zh-CN" dirty="0"/>
              <a:t>Win7</a:t>
            </a:r>
            <a:r>
              <a:rPr lang="zh-CN" altLang="en-US" dirty="0"/>
              <a:t>用户，前面多了个分号）。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1825625"/>
            <a:ext cx="79914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的命令行工具，在命令行输入“</a:t>
            </a:r>
            <a:r>
              <a:rPr lang="en-US" altLang="zh-CN" dirty="0"/>
              <a:t>java -version</a:t>
            </a:r>
            <a:r>
              <a:rPr lang="zh-CN" altLang="zh-CN" dirty="0"/>
              <a:t>”再按回车键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872581"/>
            <a:ext cx="8115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</a:t>
            </a:r>
            <a:r>
              <a:rPr lang="en-US" altLang="zh-CN" dirty="0"/>
              <a:t>Java</a:t>
            </a:r>
            <a:r>
              <a:rPr lang="zh-CN" altLang="en-US" dirty="0"/>
              <a:t>编程的主流开发环境</a:t>
            </a:r>
            <a:r>
              <a:rPr lang="en-US" altLang="zh-CN" dirty="0"/>
              <a:t>——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的安装与配置过程，首先描述了如何下载和安装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，接着讲述了怎样在首次运行时对</a:t>
            </a:r>
            <a:r>
              <a:rPr lang="en-US" altLang="zh-CN" dirty="0"/>
              <a:t>IDEA</a:t>
            </a:r>
            <a:r>
              <a:rPr lang="zh-CN" altLang="en-US" dirty="0"/>
              <a:t>初始化配置，然后通过一个简单的</a:t>
            </a:r>
            <a:r>
              <a:rPr lang="en-US" altLang="zh-CN" dirty="0"/>
              <a:t>Hello World</a:t>
            </a:r>
            <a:r>
              <a:rPr lang="zh-CN" altLang="en-US" dirty="0"/>
              <a:t>程序验证了</a:t>
            </a:r>
            <a:r>
              <a:rPr lang="en-US" altLang="zh-CN" dirty="0"/>
              <a:t>Java</a:t>
            </a:r>
            <a:r>
              <a:rPr lang="zh-CN" altLang="en-US" dirty="0"/>
              <a:t>与</a:t>
            </a:r>
            <a:r>
              <a:rPr lang="en-US" altLang="zh-CN" dirty="0"/>
              <a:t>IDEA</a:t>
            </a:r>
            <a:r>
              <a:rPr lang="zh-CN" altLang="en-US" dirty="0"/>
              <a:t>开发环境已经成功搭建。</a:t>
            </a:r>
            <a:endParaRPr lang="en-US" altLang="zh-CN" dirty="0" smtClean="0"/>
          </a:p>
          <a:p>
            <a:r>
              <a:rPr lang="en-US" altLang="zh-CN" dirty="0"/>
              <a:t>1.2.1 </a:t>
            </a:r>
            <a:r>
              <a:rPr lang="zh-CN" altLang="en-US" dirty="0"/>
              <a:t>安装</a:t>
            </a:r>
            <a:r>
              <a:rPr lang="en-US" altLang="zh-CN" dirty="0" err="1"/>
              <a:t>Intellij</a:t>
            </a:r>
            <a:r>
              <a:rPr lang="en-US" altLang="zh-CN" dirty="0"/>
              <a:t> </a:t>
            </a:r>
            <a:r>
              <a:rPr lang="en-US" altLang="zh-CN" dirty="0" smtClean="0"/>
              <a:t>IDEA</a:t>
            </a:r>
          </a:p>
          <a:p>
            <a:r>
              <a:rPr lang="en-US" altLang="zh-CN" dirty="0" smtClean="0"/>
              <a:t>1.2.2 </a:t>
            </a:r>
            <a:r>
              <a:rPr lang="zh-CN" altLang="en-US" dirty="0"/>
              <a:t>配置</a:t>
            </a:r>
            <a:r>
              <a:rPr lang="en-US" altLang="zh-CN" dirty="0" err="1"/>
              <a:t>Intellij</a:t>
            </a:r>
            <a:r>
              <a:rPr lang="en-US" altLang="zh-CN" dirty="0"/>
              <a:t> </a:t>
            </a:r>
            <a:r>
              <a:rPr lang="en-US" altLang="zh-CN" dirty="0" smtClean="0"/>
              <a:t>IDEA</a:t>
            </a:r>
          </a:p>
          <a:p>
            <a:r>
              <a:rPr lang="en-US" altLang="zh-CN" dirty="0" smtClean="0"/>
              <a:t>1.2.3 </a:t>
            </a:r>
            <a:r>
              <a:rPr lang="zh-CN" altLang="en-US" dirty="0"/>
              <a:t>运行第一个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9268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计算机编程的起源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06" y="3208745"/>
            <a:ext cx="7003387" cy="1585097"/>
          </a:xfrm>
        </p:spPr>
      </p:pic>
    </p:spTree>
    <p:extLst>
      <p:ext uri="{BB962C8B-B14F-4D97-AF65-F5344CB8AC3E}">
        <p14:creationId xmlns:p14="http://schemas.microsoft.com/office/powerpoint/2010/main" val="605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</a:t>
            </a:r>
            <a:r>
              <a:rPr lang="zh-CN" altLang="en-US" dirty="0"/>
              <a:t>安装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54" y="2224990"/>
            <a:ext cx="5942292" cy="3526329"/>
          </a:xfrm>
        </p:spPr>
      </p:pic>
    </p:spTree>
    <p:extLst>
      <p:ext uri="{BB962C8B-B14F-4D97-AF65-F5344CB8AC3E}">
        <p14:creationId xmlns:p14="http://schemas.microsoft.com/office/powerpoint/2010/main" val="357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下载社区版的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94" y="1825625"/>
            <a:ext cx="7358212" cy="4351338"/>
          </a:xfrm>
        </p:spPr>
      </p:pic>
    </p:spTree>
    <p:extLst>
      <p:ext uri="{BB962C8B-B14F-4D97-AF65-F5344CB8AC3E}">
        <p14:creationId xmlns:p14="http://schemas.microsoft.com/office/powerpoint/2010/main" val="132826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71" y="1825625"/>
            <a:ext cx="5300057" cy="4351338"/>
          </a:xfrm>
        </p:spPr>
      </p:pic>
    </p:spTree>
    <p:extLst>
      <p:ext uri="{BB962C8B-B14F-4D97-AF65-F5344CB8AC3E}">
        <p14:creationId xmlns:p14="http://schemas.microsoft.com/office/powerpoint/2010/main" val="358708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配置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63" y="1825625"/>
            <a:ext cx="5942073" cy="4351338"/>
          </a:xfrm>
        </p:spPr>
      </p:pic>
    </p:spTree>
    <p:extLst>
      <p:ext uri="{BB962C8B-B14F-4D97-AF65-F5344CB8AC3E}">
        <p14:creationId xmlns:p14="http://schemas.microsoft.com/office/powerpoint/2010/main" val="12051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创建新项目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21" y="1825625"/>
            <a:ext cx="5885757" cy="4351338"/>
          </a:xfrm>
        </p:spPr>
      </p:pic>
    </p:spTree>
    <p:extLst>
      <p:ext uri="{BB962C8B-B14F-4D97-AF65-F5344CB8AC3E}">
        <p14:creationId xmlns:p14="http://schemas.microsoft.com/office/powerpoint/2010/main" val="3910706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设置项目路径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21" y="1825625"/>
            <a:ext cx="5885757" cy="4351338"/>
          </a:xfrm>
        </p:spPr>
      </p:pic>
    </p:spTree>
    <p:extLst>
      <p:ext uri="{BB962C8B-B14F-4D97-AF65-F5344CB8AC3E}">
        <p14:creationId xmlns:p14="http://schemas.microsoft.com/office/powerpoint/2010/main" val="147731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运行第一个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901031"/>
            <a:ext cx="10420350" cy="4200525"/>
          </a:xfrm>
        </p:spPr>
      </p:pic>
    </p:spTree>
    <p:extLst>
      <p:ext uri="{BB962C8B-B14F-4D97-AF65-F5344CB8AC3E}">
        <p14:creationId xmlns:p14="http://schemas.microsoft.com/office/powerpoint/2010/main" val="225107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创建代码文件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901031"/>
            <a:ext cx="10420350" cy="4200525"/>
          </a:xfrm>
        </p:spPr>
      </p:pic>
    </p:spTree>
    <p:extLst>
      <p:ext uri="{BB962C8B-B14F-4D97-AF65-F5344CB8AC3E}">
        <p14:creationId xmlns:p14="http://schemas.microsoft.com/office/powerpoint/2010/main" val="247488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添加测试代码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package </a:t>
            </a:r>
            <a:r>
              <a:rPr lang="en-US" altLang="zh-CN" sz="2400" dirty="0" err="1"/>
              <a:t>com.world.hello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public class Hello {</a:t>
            </a:r>
          </a:p>
          <a:p>
            <a:r>
              <a:rPr lang="en-US" altLang="zh-CN" sz="2400" dirty="0"/>
              <a:t>	// </a:t>
            </a:r>
            <a:r>
              <a:rPr lang="zh-CN" altLang="en-US" sz="2400" dirty="0"/>
              <a:t>代码添加开始，下面的程序入口将会在控制台打印“</a:t>
            </a:r>
            <a:r>
              <a:rPr lang="en-US" altLang="zh-CN" sz="2400" dirty="0"/>
              <a:t>Hello World”</a:t>
            </a:r>
          </a:p>
          <a:p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("Hello World");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// </a:t>
            </a:r>
            <a:r>
              <a:rPr lang="zh-CN" altLang="en-US" sz="2400" dirty="0"/>
              <a:t>代码添加结束</a:t>
            </a:r>
          </a:p>
          <a:p>
            <a:r>
              <a:rPr lang="en-US" altLang="zh-CN" sz="24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19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测试代码的运行结果（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2912736"/>
            <a:ext cx="9896475" cy="1724025"/>
          </a:xfrm>
        </p:spPr>
      </p:pic>
    </p:spTree>
    <p:extLst>
      <p:ext uri="{BB962C8B-B14F-4D97-AF65-F5344CB8AC3E}">
        <p14:creationId xmlns:p14="http://schemas.microsoft.com/office/powerpoint/2010/main" val="38148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编程语言的进化史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9" y="3319245"/>
            <a:ext cx="5334462" cy="1364098"/>
          </a:xfrm>
        </p:spPr>
      </p:pic>
    </p:spTree>
    <p:extLst>
      <p:ext uri="{BB962C8B-B14F-4D97-AF65-F5344CB8AC3E}">
        <p14:creationId xmlns:p14="http://schemas.microsoft.com/office/powerpoint/2010/main" val="14375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测试代码的运行结果</a:t>
            </a:r>
            <a:r>
              <a:rPr lang="zh-CN" altLang="en-US" dirty="0" smtClean="0"/>
              <a:t>（命令行）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353469"/>
            <a:ext cx="7629525" cy="3295650"/>
          </a:xfrm>
        </p:spPr>
      </p:pic>
    </p:spTree>
    <p:extLst>
      <p:ext uri="{BB962C8B-B14F-4D97-AF65-F5344CB8AC3E}">
        <p14:creationId xmlns:p14="http://schemas.microsoft.com/office/powerpoint/2010/main" val="60172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</a:t>
            </a:r>
            <a:r>
              <a:rPr lang="en-US" altLang="zh-CN" dirty="0"/>
              <a:t>JVM</a:t>
            </a:r>
            <a:r>
              <a:rPr lang="zh-CN" altLang="en-US" dirty="0"/>
              <a:t>（又称</a:t>
            </a:r>
            <a:r>
              <a:rPr lang="en-US" altLang="zh-CN" dirty="0"/>
              <a:t>Java</a:t>
            </a:r>
            <a:r>
              <a:rPr lang="zh-CN" altLang="en-US" dirty="0"/>
              <a:t>虚拟机）的产生背景及其体系结构，首先分析了</a:t>
            </a:r>
            <a:r>
              <a:rPr lang="en-US" altLang="zh-CN" dirty="0"/>
              <a:t>Java</a:t>
            </a:r>
            <a:r>
              <a:rPr lang="zh-CN" altLang="en-US" dirty="0"/>
              <a:t>程序之所以能够跨平台运行的原因，并由此引出</a:t>
            </a:r>
            <a:r>
              <a:rPr lang="en-US" altLang="zh-CN" dirty="0"/>
              <a:t>JVM</a:t>
            </a:r>
            <a:r>
              <a:rPr lang="zh-CN" altLang="en-US" dirty="0"/>
              <a:t>的运行机制；然后深入阐述了</a:t>
            </a:r>
            <a:r>
              <a:rPr lang="en-US" altLang="zh-CN" dirty="0"/>
              <a:t>JVM</a:t>
            </a:r>
            <a:r>
              <a:rPr lang="zh-CN" altLang="en-US" dirty="0"/>
              <a:t>的体系结构组成，以及各模块的功能说明；另外比较了</a:t>
            </a:r>
            <a:r>
              <a:rPr lang="en-US" altLang="zh-CN" dirty="0"/>
              <a:t>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与</a:t>
            </a:r>
            <a:r>
              <a:rPr lang="en-US" altLang="zh-CN" dirty="0"/>
              <a:t>JDK</a:t>
            </a:r>
            <a:r>
              <a:rPr lang="zh-CN" altLang="en-US" dirty="0"/>
              <a:t>三者的区别及其关系。</a:t>
            </a:r>
            <a:endParaRPr lang="en-US" altLang="zh-CN" dirty="0" smtClean="0"/>
          </a:p>
          <a:p>
            <a:r>
              <a:rPr lang="en-US" altLang="zh-CN" dirty="0"/>
              <a:t>1.3.1 Java</a:t>
            </a:r>
            <a:r>
              <a:rPr lang="zh-CN" altLang="en-US" dirty="0"/>
              <a:t>程序的运行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en-US" altLang="zh-CN" dirty="0" smtClean="0"/>
              <a:t>1.3.2 </a:t>
            </a:r>
            <a:r>
              <a:rPr lang="en-US" altLang="zh-CN" dirty="0"/>
              <a:t>JVM</a:t>
            </a:r>
            <a:r>
              <a:rPr lang="zh-CN" altLang="en-US" dirty="0"/>
              <a:t>的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r>
              <a:rPr lang="en-US" altLang="zh-CN" dirty="0" smtClean="0"/>
              <a:t>1.3.3 </a:t>
            </a:r>
            <a:r>
              <a:rPr lang="en-US" altLang="zh-CN" dirty="0"/>
              <a:t>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与</a:t>
            </a:r>
            <a:r>
              <a:rPr lang="en-US" altLang="zh-CN" dirty="0"/>
              <a:t>JDK</a:t>
            </a:r>
            <a:r>
              <a:rPr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1837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Java</a:t>
            </a:r>
            <a:r>
              <a:rPr lang="zh-CN" altLang="en-US" dirty="0"/>
              <a:t>程序的运行机制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代码在不同系统上的编译运行情况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33" y="2981811"/>
            <a:ext cx="454953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程序的运行机制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代码在不同系统上的编译运行情况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33" y="2671480"/>
            <a:ext cx="4549534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10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JVM</a:t>
            </a:r>
            <a:r>
              <a:rPr lang="zh-CN" altLang="en-US" dirty="0"/>
              <a:t>的体系结构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zh-CN" dirty="0"/>
              <a:t>主要分为五大模块，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类</a:t>
            </a:r>
            <a:r>
              <a:rPr lang="zh-CN" altLang="zh-CN" dirty="0"/>
              <a:t>加载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运行</a:t>
            </a:r>
            <a:r>
              <a:rPr lang="zh-CN" altLang="zh-CN" dirty="0"/>
              <a:t>时数据</a:t>
            </a:r>
            <a:r>
              <a:rPr lang="zh-CN" altLang="zh-CN" dirty="0" smtClean="0"/>
              <a:t>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执行引擎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本地</a:t>
            </a:r>
            <a:r>
              <a:rPr lang="zh-CN" altLang="zh-CN" dirty="0"/>
              <a:t>方法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垃圾收集</a:t>
            </a:r>
            <a:r>
              <a:rPr lang="zh-CN" altLang="zh-CN" dirty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40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zh-CN" dirty="0"/>
              <a:t>各模块的体系结构及其相互关系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42" y="1825625"/>
            <a:ext cx="4902915" cy="4351338"/>
          </a:xfrm>
        </p:spPr>
      </p:pic>
    </p:spTree>
    <p:extLst>
      <p:ext uri="{BB962C8B-B14F-4D97-AF65-F5344CB8AC3E}">
        <p14:creationId xmlns:p14="http://schemas.microsoft.com/office/powerpoint/2010/main" val="895779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与</a:t>
            </a:r>
            <a:r>
              <a:rPr lang="en-US" altLang="zh-CN" dirty="0"/>
              <a:t>JDK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仅仅定义了一套运行规范，并未指明只有</a:t>
            </a:r>
            <a:r>
              <a:rPr lang="en-US" altLang="zh-CN" dirty="0"/>
              <a:t>Java</a:t>
            </a:r>
            <a:r>
              <a:rPr lang="zh-CN" altLang="en-US" dirty="0"/>
              <a:t>程序才能运行于</a:t>
            </a:r>
            <a:r>
              <a:rPr lang="en-US" altLang="zh-CN" dirty="0"/>
              <a:t>JVM</a:t>
            </a:r>
          </a:p>
          <a:p>
            <a:r>
              <a:rPr lang="zh-CN" altLang="en-US" dirty="0"/>
              <a:t>真正的</a:t>
            </a:r>
            <a:r>
              <a:rPr lang="en-US" altLang="zh-CN" dirty="0"/>
              <a:t>Java</a:t>
            </a:r>
            <a:r>
              <a:rPr lang="zh-CN" altLang="en-US" dirty="0"/>
              <a:t>运行环境是更上一层的</a:t>
            </a:r>
            <a:r>
              <a:rPr lang="en-US" altLang="zh-CN" dirty="0" smtClean="0"/>
              <a:t>JRE</a:t>
            </a:r>
            <a:r>
              <a:rPr lang="zh-CN" altLang="en-US" dirty="0" smtClean="0"/>
              <a:t>，它是</a:t>
            </a:r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程序所必需的环境集合，它包含了</a:t>
            </a:r>
            <a:r>
              <a:rPr lang="en-US" altLang="zh-CN" dirty="0"/>
              <a:t>JVM</a:t>
            </a:r>
            <a:r>
              <a:rPr lang="zh-CN" altLang="en-US" dirty="0"/>
              <a:t>的标准实现，以及</a:t>
            </a:r>
            <a:r>
              <a:rPr lang="en-US" altLang="zh-CN" dirty="0"/>
              <a:t>Java</a:t>
            </a:r>
            <a:r>
              <a:rPr lang="zh-CN" altLang="en-US" dirty="0"/>
              <a:t>的核心类库。</a:t>
            </a:r>
          </a:p>
          <a:p>
            <a:r>
              <a:rPr lang="en-US" altLang="zh-CN" dirty="0"/>
              <a:t>JDK</a:t>
            </a:r>
            <a:r>
              <a:rPr lang="zh-CN" altLang="en-US" dirty="0"/>
              <a:t>不但包含了</a:t>
            </a:r>
            <a:r>
              <a:rPr lang="en-US" altLang="zh-CN" dirty="0"/>
              <a:t>JRE</a:t>
            </a:r>
            <a:r>
              <a:rPr lang="zh-CN" altLang="en-US" dirty="0"/>
              <a:t>的所有内容，而且附加了一些实用小工具，例如</a:t>
            </a:r>
            <a:r>
              <a:rPr lang="en-US" altLang="zh-CN" dirty="0"/>
              <a:t>javac.exe</a:t>
            </a:r>
            <a:r>
              <a:rPr lang="zh-CN" altLang="en-US" dirty="0"/>
              <a:t>、</a:t>
            </a:r>
            <a:r>
              <a:rPr lang="en-US" altLang="zh-CN" dirty="0"/>
              <a:t>java.exe</a:t>
            </a:r>
            <a:r>
              <a:rPr lang="zh-CN" altLang="en-US" dirty="0"/>
              <a:t>、</a:t>
            </a:r>
            <a:r>
              <a:rPr lang="en-US" altLang="zh-CN" dirty="0"/>
              <a:t>jar.exe</a:t>
            </a:r>
            <a:r>
              <a:rPr lang="zh-CN" altLang="en-US" dirty="0"/>
              <a:t>等等。</a:t>
            </a:r>
          </a:p>
          <a:p>
            <a:r>
              <a:rPr lang="en-US" altLang="zh-CN" dirty="0"/>
              <a:t>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与</a:t>
            </a:r>
            <a:r>
              <a:rPr lang="en-US" altLang="zh-CN" dirty="0"/>
              <a:t>JDK</a:t>
            </a:r>
            <a:r>
              <a:rPr lang="zh-CN" altLang="en-US" dirty="0"/>
              <a:t>它们三者之间的包含关系为：</a:t>
            </a:r>
            <a:r>
              <a:rPr lang="en-US" altLang="zh-CN" dirty="0"/>
              <a:t>JDK</a:t>
            </a:r>
            <a:r>
              <a:rPr lang="zh-CN" altLang="en-US" dirty="0"/>
              <a:t>＞</a:t>
            </a:r>
            <a:r>
              <a:rPr lang="en-US" altLang="zh-CN" dirty="0"/>
              <a:t>JRE</a:t>
            </a:r>
            <a:r>
              <a:rPr lang="zh-CN" altLang="en-US" dirty="0"/>
              <a:t>＞</a:t>
            </a:r>
            <a:r>
              <a:rPr lang="en-US" altLang="zh-CN" dirty="0"/>
              <a:t>JVM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0260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Java</a:t>
            </a:r>
            <a:r>
              <a:rPr lang="zh-CN" altLang="en-US" dirty="0"/>
              <a:t>编程的基本概念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本节介绍了与</a:t>
            </a:r>
            <a:r>
              <a:rPr lang="en-US" altLang="zh-CN" dirty="0"/>
              <a:t>Java</a:t>
            </a:r>
            <a:r>
              <a:rPr lang="zh-CN" altLang="en-US" dirty="0"/>
              <a:t>编程有关的基本概念，首先描述了</a:t>
            </a:r>
            <a:r>
              <a:rPr lang="en-US" altLang="zh-CN" dirty="0"/>
              <a:t>Java</a:t>
            </a:r>
            <a:r>
              <a:rPr lang="zh-CN" altLang="en-US" dirty="0"/>
              <a:t>工程的代码结构，也就是</a:t>
            </a:r>
            <a:r>
              <a:rPr lang="en-US" altLang="zh-CN" dirty="0"/>
              <a:t>Java</a:t>
            </a:r>
            <a:r>
              <a:rPr lang="zh-CN" altLang="en-US" dirty="0"/>
              <a:t>代码是如何组织到一起的；接着讲到编写代码需要注意的几种辅助方式，包括注释、日志、导入其他包等；然后分析了</a:t>
            </a:r>
            <a:r>
              <a:rPr lang="en-US" altLang="zh-CN" dirty="0"/>
              <a:t>Java</a:t>
            </a:r>
            <a:r>
              <a:rPr lang="zh-CN" altLang="en-US" dirty="0"/>
              <a:t>开发涉及到的一些基本准则，包括各类实体的命名方式、</a:t>
            </a:r>
            <a:r>
              <a:rPr lang="en-US" altLang="zh-CN" dirty="0"/>
              <a:t>Java</a:t>
            </a:r>
            <a:r>
              <a:rPr lang="zh-CN" altLang="en-US" dirty="0"/>
              <a:t>语言采取的数制、</a:t>
            </a:r>
            <a:r>
              <a:rPr lang="en-US" altLang="zh-CN" dirty="0"/>
              <a:t>Java</a:t>
            </a:r>
            <a:r>
              <a:rPr lang="zh-CN" altLang="en-US" dirty="0"/>
              <a:t>定义的基准时间等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1.4.1 Java</a:t>
            </a:r>
            <a:r>
              <a:rPr lang="zh-CN" altLang="en-US" dirty="0"/>
              <a:t>的代码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1.4.2 </a:t>
            </a:r>
            <a:r>
              <a:rPr lang="en-US" altLang="zh-CN" dirty="0"/>
              <a:t>Java</a:t>
            </a:r>
            <a:r>
              <a:rPr lang="zh-CN" altLang="en-US" dirty="0"/>
              <a:t>的特殊</a:t>
            </a:r>
            <a:r>
              <a:rPr lang="zh-CN" altLang="en-US" dirty="0" smtClean="0"/>
              <a:t>官吏</a:t>
            </a:r>
            <a:endParaRPr lang="en-US" altLang="zh-CN" dirty="0" smtClean="0"/>
          </a:p>
          <a:p>
            <a:r>
              <a:rPr lang="en-US" altLang="zh-CN" dirty="0" smtClean="0"/>
              <a:t>1.4.3 </a:t>
            </a:r>
            <a:r>
              <a:rPr lang="en-US" altLang="zh-CN" dirty="0"/>
              <a:t>Java</a:t>
            </a:r>
            <a:r>
              <a:rPr lang="zh-CN" altLang="en-US" dirty="0"/>
              <a:t>的度量衡</a:t>
            </a:r>
          </a:p>
        </p:txBody>
      </p:sp>
    </p:spTree>
    <p:extLst>
      <p:ext uri="{BB962C8B-B14F-4D97-AF65-F5344CB8AC3E}">
        <p14:creationId xmlns:p14="http://schemas.microsoft.com/office/powerpoint/2010/main" val="3352398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 Java</a:t>
            </a:r>
            <a:r>
              <a:rPr lang="zh-CN" altLang="en-US" dirty="0"/>
              <a:t>的代码结构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代码结构的层级关系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8425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 Java</a:t>
            </a:r>
            <a:r>
              <a:rPr lang="zh-CN" altLang="en-US" dirty="0"/>
              <a:t>的特殊官吏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翻译官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单行注释“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文字”</a:t>
            </a:r>
            <a:endParaRPr lang="en-US" altLang="zh-CN" dirty="0" smtClean="0"/>
          </a:p>
          <a:p>
            <a:pPr lvl="1"/>
            <a:r>
              <a:rPr lang="zh-CN" altLang="en-US" dirty="0"/>
              <a:t>多行</a:t>
            </a:r>
            <a:r>
              <a:rPr lang="zh-CN" altLang="en-US" dirty="0" smtClean="0"/>
              <a:t>注释“</a:t>
            </a:r>
            <a:r>
              <a:rPr lang="en-US" altLang="zh-CN" dirty="0" smtClean="0"/>
              <a:t>/* 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 */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/>
              <a:t>太史</a:t>
            </a:r>
            <a:r>
              <a:rPr lang="zh-CN" altLang="en-US" dirty="0" smtClean="0"/>
              <a:t>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往控制台输出：</a:t>
            </a:r>
            <a:r>
              <a:rPr lang="en-US" altLang="zh-CN" dirty="0"/>
              <a:t> </a:t>
            </a:r>
            <a:r>
              <a:rPr lang="en-US" altLang="zh-CN" dirty="0" err="1"/>
              <a:t>System.out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从控制台输入：</a:t>
            </a:r>
            <a:r>
              <a:rPr lang="en-US" altLang="zh-CN" dirty="0"/>
              <a:t> System.in</a:t>
            </a:r>
            <a:endParaRPr lang="en-US" altLang="zh-CN" dirty="0" smtClean="0"/>
          </a:p>
          <a:p>
            <a:r>
              <a:rPr lang="zh-CN" altLang="en-US" dirty="0" smtClean="0"/>
              <a:t>贸易官</a:t>
            </a:r>
            <a:endParaRPr lang="en-US" altLang="zh-CN" dirty="0" smtClean="0"/>
          </a:p>
          <a:p>
            <a:pPr lvl="1"/>
            <a:r>
              <a:rPr lang="zh-CN" altLang="en-US" dirty="0"/>
              <a:t>允许</a:t>
            </a:r>
            <a:r>
              <a:rPr lang="zh-CN" altLang="en-US" dirty="0" smtClean="0"/>
              <a:t>对外开放：</a:t>
            </a:r>
            <a:r>
              <a:rPr lang="en-US" altLang="zh-CN" dirty="0" smtClean="0"/>
              <a:t>public</a:t>
            </a:r>
          </a:p>
          <a:p>
            <a:pPr lvl="1"/>
            <a:r>
              <a:rPr lang="zh-CN" altLang="en-US" dirty="0"/>
              <a:t>进口</a:t>
            </a:r>
            <a:r>
              <a:rPr lang="zh-CN" altLang="en-US" dirty="0" smtClean="0"/>
              <a:t>外部商品：</a:t>
            </a:r>
            <a:r>
              <a:rPr lang="en-US" altLang="zh-CN" dirty="0" smtClean="0"/>
              <a:t>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0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的应用方向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23" y="2616384"/>
            <a:ext cx="2790825" cy="2752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71" y="2616384"/>
            <a:ext cx="2733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 Java</a:t>
            </a:r>
            <a:r>
              <a:rPr lang="zh-CN" altLang="en-US" dirty="0"/>
              <a:t>的度量衡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帝国的人名</a:t>
            </a:r>
            <a:r>
              <a:rPr lang="zh-CN" altLang="zh-CN" dirty="0" smtClean="0"/>
              <a:t>称呼</a:t>
            </a:r>
            <a:endParaRPr lang="en-US" altLang="zh-CN" dirty="0" smtClean="0"/>
          </a:p>
          <a:p>
            <a:pPr lvl="1"/>
            <a:r>
              <a:rPr lang="zh-CN" altLang="zh-CN" dirty="0"/>
              <a:t>主要采用英文字母书写，另外包括阿拉伯数字与半角的标点符号</a:t>
            </a:r>
          </a:p>
          <a:p>
            <a:r>
              <a:rPr lang="en-US" altLang="zh-CN" dirty="0"/>
              <a:t>Java</a:t>
            </a:r>
            <a:r>
              <a:rPr lang="zh-CN" altLang="zh-CN" dirty="0"/>
              <a:t>帝国的记数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内部采用二进制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zh-CN" dirty="0"/>
              <a:t>帝国的纪年</a:t>
            </a:r>
            <a:r>
              <a:rPr lang="zh-CN" altLang="zh-CN" dirty="0" smtClean="0"/>
              <a:t>开端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1900</a:t>
            </a:r>
            <a:r>
              <a:rPr lang="zh-CN" altLang="en-US" dirty="0" smtClean="0"/>
              <a:t>年为元年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718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本章主要介绍了初学者在入门</a:t>
            </a:r>
            <a:r>
              <a:rPr lang="en-US" altLang="zh-CN" dirty="0"/>
              <a:t>Java</a:t>
            </a:r>
            <a:r>
              <a:rPr lang="zh-CN" altLang="en-US" dirty="0"/>
              <a:t>编程时所必须要掌握的基本技能，这些知识点主要包含三个方面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）学会</a:t>
            </a:r>
            <a:r>
              <a:rPr lang="zh-CN" altLang="en-US" dirty="0"/>
              <a:t>如何在电脑上搭建</a:t>
            </a:r>
            <a:r>
              <a:rPr lang="en-US" altLang="zh-CN" dirty="0"/>
              <a:t>Java</a:t>
            </a:r>
            <a:r>
              <a:rPr lang="zh-CN" altLang="en-US" dirty="0"/>
              <a:t>编程的开发环境，包括如何安装和配置</a:t>
            </a:r>
            <a:r>
              <a:rPr lang="en-US" altLang="zh-CN" dirty="0"/>
              <a:t>JDK</a:t>
            </a:r>
            <a:r>
              <a:rPr lang="zh-CN" altLang="en-US" dirty="0"/>
              <a:t>、如何安装和配置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）理解</a:t>
            </a:r>
            <a:r>
              <a:rPr lang="en-US" altLang="zh-CN" dirty="0"/>
              <a:t>Java</a:t>
            </a:r>
            <a:r>
              <a:rPr lang="zh-CN" altLang="en-US" dirty="0"/>
              <a:t>程序是如何运行的，</a:t>
            </a:r>
            <a:r>
              <a:rPr lang="en-US" altLang="zh-CN" dirty="0"/>
              <a:t>JVM</a:t>
            </a:r>
            <a:r>
              <a:rPr lang="zh-CN" altLang="en-US" dirty="0"/>
              <a:t>由哪些模块组成，它们的相互关系又是怎样的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）掌握</a:t>
            </a:r>
            <a:r>
              <a:rPr lang="en-US" altLang="zh-CN" dirty="0"/>
              <a:t>Java</a:t>
            </a:r>
            <a:r>
              <a:rPr lang="zh-CN" altLang="en-US" dirty="0"/>
              <a:t>编程当中经常遇到的一些基本概念，例如：</a:t>
            </a:r>
            <a:r>
              <a:rPr lang="en-US" altLang="zh-CN" dirty="0"/>
              <a:t>Java</a:t>
            </a:r>
            <a:r>
              <a:rPr lang="zh-CN" altLang="en-US" dirty="0"/>
              <a:t>工程的代码结构是如何组织的、有哪些辅助手段可用于</a:t>
            </a:r>
            <a:r>
              <a:rPr lang="en-US" altLang="zh-CN" dirty="0"/>
              <a:t>Java</a:t>
            </a:r>
            <a:r>
              <a:rPr lang="zh-CN" altLang="en-US" dirty="0"/>
              <a:t>编码、</a:t>
            </a:r>
            <a:r>
              <a:rPr lang="en-US" altLang="zh-CN" dirty="0"/>
              <a:t>Java</a:t>
            </a:r>
            <a:r>
              <a:rPr lang="zh-CN" altLang="en-US" dirty="0"/>
              <a:t>开发又存在哪些基本准则等。</a:t>
            </a:r>
          </a:p>
        </p:txBody>
      </p:sp>
    </p:spTree>
    <p:extLst>
      <p:ext uri="{BB962C8B-B14F-4D97-AF65-F5344CB8AC3E}">
        <p14:creationId xmlns:p14="http://schemas.microsoft.com/office/powerpoint/2010/main" val="483974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本章的学成目标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通过本章的学习，读者应该能够成功搭建</a:t>
            </a:r>
            <a:r>
              <a:rPr lang="en-US" altLang="zh-CN" dirty="0"/>
              <a:t>Java</a:t>
            </a:r>
            <a:r>
              <a:rPr lang="zh-CN" altLang="en-US" dirty="0"/>
              <a:t>的开发环境，并对</a:t>
            </a:r>
            <a:r>
              <a:rPr lang="en-US" altLang="zh-CN" dirty="0"/>
              <a:t>Java</a:t>
            </a:r>
            <a:r>
              <a:rPr lang="zh-CN" altLang="en-US" dirty="0"/>
              <a:t>程序的运行、</a:t>
            </a:r>
            <a:r>
              <a:rPr lang="en-US" altLang="zh-CN" dirty="0"/>
              <a:t>Java</a:t>
            </a:r>
            <a:r>
              <a:rPr lang="zh-CN" altLang="en-US" dirty="0"/>
              <a:t>编码的注意事项有了初步的了解，从而具备进一步学习</a:t>
            </a:r>
            <a:r>
              <a:rPr lang="en-US" altLang="zh-CN" dirty="0"/>
              <a:t>Java</a:t>
            </a:r>
            <a:r>
              <a:rPr lang="zh-CN" altLang="en-US" dirty="0"/>
              <a:t>代码语法的基础。</a:t>
            </a:r>
          </a:p>
        </p:txBody>
      </p:sp>
    </p:spTree>
    <p:extLst>
      <p:ext uri="{BB962C8B-B14F-4D97-AF65-F5344CB8AC3E}">
        <p14:creationId xmlns:p14="http://schemas.microsoft.com/office/powerpoint/2010/main" val="13489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的关注趋势（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2" y="1825625"/>
            <a:ext cx="9449355" cy="4351338"/>
          </a:xfrm>
        </p:spPr>
      </p:pic>
    </p:spTree>
    <p:extLst>
      <p:ext uri="{BB962C8B-B14F-4D97-AF65-F5344CB8AC3E}">
        <p14:creationId xmlns:p14="http://schemas.microsoft.com/office/powerpoint/2010/main" val="10274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二十年以来的</a:t>
            </a:r>
            <a:r>
              <a:rPr lang="zh-CN" altLang="en-US" dirty="0"/>
              <a:t>编程语言排名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46" y="1825625"/>
            <a:ext cx="7884107" cy="4351338"/>
          </a:xfrm>
        </p:spPr>
      </p:pic>
    </p:spTree>
    <p:extLst>
      <p:ext uri="{BB962C8B-B14F-4D97-AF65-F5344CB8AC3E}">
        <p14:creationId xmlns:p14="http://schemas.microsoft.com/office/powerpoint/2010/main" val="17587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课程的教学安排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</a:t>
            </a:r>
            <a:r>
              <a:rPr lang="zh-CN" altLang="en-US" dirty="0"/>
              <a:t>到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</a:t>
            </a:r>
            <a:r>
              <a:rPr lang="zh-CN" altLang="en-US" dirty="0"/>
              <a:t>介绍了</a:t>
            </a:r>
            <a:r>
              <a:rPr lang="en-US" altLang="zh-CN" dirty="0"/>
              <a:t>Java</a:t>
            </a:r>
            <a:r>
              <a:rPr lang="zh-CN" altLang="en-US" dirty="0"/>
              <a:t>的常见数据类型及其开发，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基本变量</a:t>
            </a:r>
            <a:r>
              <a:rPr lang="zh-CN" altLang="en-US" sz="1600" dirty="0"/>
              <a:t>类型、数组类型、包装变量类型、字符串类型，以及日期时间</a:t>
            </a:r>
            <a:r>
              <a:rPr lang="zh-CN" altLang="en-US" sz="1600" dirty="0" smtClean="0"/>
              <a:t>类型</a:t>
            </a:r>
            <a:endParaRPr lang="en-US" altLang="zh-CN" sz="1600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r>
              <a:rPr lang="zh-CN" altLang="en-US" dirty="0"/>
              <a:t>到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</a:t>
            </a:r>
            <a:r>
              <a:rPr lang="zh-CN" altLang="en-US" dirty="0"/>
              <a:t>介绍了面向对象的开发过程，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面向对象</a:t>
            </a:r>
            <a:r>
              <a:rPr lang="zh-CN" altLang="en-US" sz="1600" dirty="0"/>
              <a:t>的三要素（封装</a:t>
            </a:r>
            <a:r>
              <a:rPr lang="en-US" altLang="zh-CN" sz="1600" dirty="0"/>
              <a:t>/</a:t>
            </a:r>
            <a:r>
              <a:rPr lang="zh-CN" altLang="en-US" sz="1600" dirty="0"/>
              <a:t>继承</a:t>
            </a:r>
            <a:r>
              <a:rPr lang="en-US" altLang="zh-CN" sz="1600" dirty="0"/>
              <a:t>/</a:t>
            </a:r>
            <a:r>
              <a:rPr lang="zh-CN" altLang="en-US" sz="1600" dirty="0"/>
              <a:t>多态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面向对象</a:t>
            </a:r>
            <a:r>
              <a:rPr lang="zh-CN" altLang="en-US" sz="1600" dirty="0"/>
              <a:t>的扩展（嵌套</a:t>
            </a:r>
            <a:r>
              <a:rPr lang="en-US" altLang="zh-CN" sz="1600" dirty="0"/>
              <a:t>/</a:t>
            </a:r>
            <a:r>
              <a:rPr lang="zh-CN" altLang="en-US" sz="1600" dirty="0"/>
              <a:t>枚举</a:t>
            </a:r>
            <a:r>
              <a:rPr lang="en-US" altLang="zh-CN" sz="1600" dirty="0"/>
              <a:t>/</a:t>
            </a:r>
            <a:r>
              <a:rPr lang="zh-CN" altLang="en-US" sz="1600" dirty="0"/>
              <a:t>抽象</a:t>
            </a:r>
            <a:r>
              <a:rPr lang="en-US" altLang="zh-CN" sz="1600" dirty="0"/>
              <a:t>/</a:t>
            </a:r>
            <a:r>
              <a:rPr lang="zh-CN" altLang="en-US" sz="1600" dirty="0"/>
              <a:t>接口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面向对象</a:t>
            </a:r>
            <a:r>
              <a:rPr lang="zh-CN" altLang="en-US" sz="1600" dirty="0"/>
              <a:t>的应用（容器</a:t>
            </a:r>
            <a:r>
              <a:rPr lang="en-US" altLang="zh-CN" sz="1600" dirty="0"/>
              <a:t>/</a:t>
            </a:r>
            <a:r>
              <a:rPr lang="zh-CN" altLang="en-US" sz="1600" dirty="0"/>
              <a:t>泛型</a:t>
            </a:r>
            <a:r>
              <a:rPr lang="en-US" altLang="zh-CN" sz="1600" dirty="0"/>
              <a:t>/</a:t>
            </a:r>
            <a:r>
              <a:rPr lang="zh-CN" altLang="en-US" sz="1600" dirty="0"/>
              <a:t>文件</a:t>
            </a:r>
            <a:r>
              <a:rPr lang="en-US" altLang="zh-CN" sz="1600" dirty="0"/>
              <a:t>IO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面向对象</a:t>
            </a:r>
            <a:r>
              <a:rPr lang="zh-CN" altLang="en-US" sz="1600" dirty="0"/>
              <a:t>的特殊处理（异常</a:t>
            </a:r>
            <a:r>
              <a:rPr lang="en-US" altLang="zh-CN" sz="1600" dirty="0"/>
              <a:t>/</a:t>
            </a:r>
            <a:r>
              <a:rPr lang="zh-CN" altLang="en-US" sz="1600" dirty="0"/>
              <a:t>反射</a:t>
            </a:r>
            <a:r>
              <a:rPr lang="en-US" altLang="zh-CN" sz="1600" dirty="0"/>
              <a:t>/</a:t>
            </a:r>
            <a:r>
              <a:rPr lang="zh-CN" altLang="en-US" sz="1600" dirty="0"/>
              <a:t>注解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以及</a:t>
            </a:r>
            <a:r>
              <a:rPr lang="zh-CN" altLang="en-US" sz="1600" dirty="0"/>
              <a:t>基于面向对象的函数式</a:t>
            </a:r>
            <a:r>
              <a:rPr lang="zh-CN" altLang="en-US" sz="1600" dirty="0" smtClean="0"/>
              <a:t>编程</a:t>
            </a:r>
            <a:endParaRPr lang="en-US" altLang="zh-CN" sz="1600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</a:t>
            </a:r>
            <a:r>
              <a:rPr lang="zh-CN" altLang="en-US" dirty="0"/>
              <a:t>到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</a:t>
            </a:r>
            <a:r>
              <a:rPr lang="zh-CN" altLang="en-US" dirty="0"/>
              <a:t>介绍了</a:t>
            </a:r>
            <a:r>
              <a:rPr lang="en-US" altLang="zh-CN" dirty="0"/>
              <a:t>Java</a:t>
            </a:r>
            <a:r>
              <a:rPr lang="zh-CN" altLang="en-US" dirty="0"/>
              <a:t>语言的界面编程，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AWT</a:t>
            </a:r>
            <a:r>
              <a:rPr lang="zh-CN" altLang="en-US" sz="1600" dirty="0"/>
              <a:t>、</a:t>
            </a:r>
            <a:r>
              <a:rPr lang="en-US" altLang="zh-CN" sz="1600" dirty="0"/>
              <a:t>Swing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JavaFX</a:t>
            </a:r>
            <a:r>
              <a:rPr lang="zh-CN" altLang="en-US" sz="1600" dirty="0"/>
              <a:t>三大图形</a:t>
            </a:r>
            <a:r>
              <a:rPr lang="zh-CN" altLang="en-US" sz="1600" dirty="0" smtClean="0"/>
              <a:t>框架</a:t>
            </a:r>
            <a:endParaRPr lang="en-US" altLang="zh-CN" sz="1600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章</a:t>
            </a:r>
            <a:r>
              <a:rPr lang="zh-CN" altLang="en-US" dirty="0"/>
              <a:t>到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</a:t>
            </a:r>
            <a:r>
              <a:rPr lang="zh-CN" altLang="en-US" dirty="0"/>
              <a:t>介绍了</a:t>
            </a:r>
            <a:r>
              <a:rPr lang="en-US" altLang="zh-CN" dirty="0"/>
              <a:t>Java</a:t>
            </a:r>
            <a:r>
              <a:rPr lang="zh-CN" altLang="en-US" dirty="0"/>
              <a:t>编程的高级开发，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多</a:t>
            </a:r>
            <a:r>
              <a:rPr lang="zh-CN" altLang="en-US" sz="1600" dirty="0"/>
              <a:t>线程、网络</a:t>
            </a:r>
            <a:r>
              <a:rPr lang="zh-CN" altLang="en-US" sz="1600" dirty="0" smtClean="0"/>
              <a:t>通信、数据库</a:t>
            </a:r>
            <a:r>
              <a:rPr lang="zh-CN" altLang="en-US" sz="1600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3319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课程的实战项目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基础的实战练习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万年历</a:t>
            </a:r>
            <a:endParaRPr lang="en-US" altLang="zh-CN" dirty="0" smtClean="0"/>
          </a:p>
          <a:p>
            <a:pPr lvl="1"/>
            <a:r>
              <a:rPr lang="zh-CN" altLang="en-US" dirty="0"/>
              <a:t>建造者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pPr lvl="1"/>
            <a:r>
              <a:rPr lang="zh-CN" altLang="en-US" dirty="0"/>
              <a:t>分割与合并文件</a:t>
            </a:r>
            <a:endParaRPr lang="en-US" altLang="zh-CN" dirty="0" smtClean="0"/>
          </a:p>
          <a:p>
            <a:r>
              <a:rPr lang="zh-CN" altLang="en-US" dirty="0"/>
              <a:t>带界面</a:t>
            </a:r>
            <a:r>
              <a:rPr lang="zh-CN" altLang="en-US" dirty="0" smtClean="0"/>
              <a:t>的实战练习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房贷计算器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</a:t>
            </a:r>
            <a:r>
              <a:rPr lang="zh-CN" altLang="en-US" dirty="0"/>
              <a:t>地鼠</a:t>
            </a:r>
            <a:r>
              <a:rPr lang="zh-CN" altLang="en-US" dirty="0" smtClean="0"/>
              <a:t>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即时通信工具</a:t>
            </a:r>
            <a:endParaRPr lang="en-US" altLang="zh-CN" dirty="0" smtClean="0"/>
          </a:p>
          <a:p>
            <a:pPr lvl="1"/>
            <a:r>
              <a:rPr lang="zh-CN" altLang="en-US" dirty="0"/>
              <a:t>诗歌</a:t>
            </a:r>
            <a:r>
              <a:rPr lang="zh-CN" altLang="en-US" dirty="0" smtClean="0"/>
              <a:t>管理系统</a:t>
            </a:r>
            <a:endParaRPr lang="en-US" altLang="zh-CN" dirty="0"/>
          </a:p>
          <a:p>
            <a:r>
              <a:rPr lang="zh-CN" altLang="en-US" dirty="0"/>
              <a:t>附录源码的下载页面：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github.com/aqi00/java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1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1475</Words>
  <Application>Microsoft Office PowerPoint</Application>
  <PresentationFormat>宽屏</PresentationFormat>
  <Paragraphs>176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Office 主题</vt:lpstr>
      <vt:lpstr>课程前言</vt:lpstr>
      <vt:lpstr>计算机编程的起源</vt:lpstr>
      <vt:lpstr>编程语言的进化史</vt:lpstr>
      <vt:lpstr>Java的应用方向</vt:lpstr>
      <vt:lpstr>Java的关注趋势（2019年10月）</vt:lpstr>
      <vt:lpstr>二十年以来的编程语言排名</vt:lpstr>
      <vt:lpstr>课程的教学安排</vt:lpstr>
      <vt:lpstr>课程的实战项目</vt:lpstr>
      <vt:lpstr>第1章 Java开发环境搭建</vt:lpstr>
      <vt:lpstr>本章简介</vt:lpstr>
      <vt:lpstr>本章目录</vt:lpstr>
      <vt:lpstr>1.1 JDK的安装和配置</vt:lpstr>
      <vt:lpstr>1.1.1 Java的发展历程</vt:lpstr>
      <vt:lpstr>1.1.2 下载和安装JDK</vt:lpstr>
      <vt:lpstr>安装JDK</vt:lpstr>
      <vt:lpstr>1.1.3 配置环境变量</vt:lpstr>
      <vt:lpstr>新增系统变量</vt:lpstr>
      <vt:lpstr>检查Java环境</vt:lpstr>
      <vt:lpstr>1.2 Intellij IDEA的安装与配置</vt:lpstr>
      <vt:lpstr>1.2.1 安装Intellij IDEA</vt:lpstr>
      <vt:lpstr>下载社区版的IntelliJ IDEA</vt:lpstr>
      <vt:lpstr>安装IntelliJ IDEA</vt:lpstr>
      <vt:lpstr>1.2.2 配置Intellij IDEA</vt:lpstr>
      <vt:lpstr>创建新项目</vt:lpstr>
      <vt:lpstr>设置项目路径</vt:lpstr>
      <vt:lpstr>1.2.3 运行第一个Java程序</vt:lpstr>
      <vt:lpstr>创建代码文件</vt:lpstr>
      <vt:lpstr>添加测试代码</vt:lpstr>
      <vt:lpstr>测试代码的运行结果（IDEA）</vt:lpstr>
      <vt:lpstr>测试代码的运行结果（命令行）</vt:lpstr>
      <vt:lpstr>1.3 Java虚拟机（JVM）</vt:lpstr>
      <vt:lpstr>1.3.1 Java程序的运行机制</vt:lpstr>
      <vt:lpstr>Java程序的运行机制</vt:lpstr>
      <vt:lpstr>1.3.2 JVM的体系结构</vt:lpstr>
      <vt:lpstr>JVM各模块的体系结构及其相互关系</vt:lpstr>
      <vt:lpstr>1.3.3 JVM、JRE与JDK的区别</vt:lpstr>
      <vt:lpstr>1.4 Java编程的基本概念</vt:lpstr>
      <vt:lpstr>1.4.1 Java的代码结构</vt:lpstr>
      <vt:lpstr>1.4.2 Java的特殊官吏</vt:lpstr>
      <vt:lpstr>1.4.3 Java的度量衡</vt:lpstr>
      <vt:lpstr>1.5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课程前言</dc:title>
  <dc:creator>Lenovo</dc:creator>
  <cp:lastModifiedBy>Lenovo</cp:lastModifiedBy>
  <cp:revision>24</cp:revision>
  <dcterms:created xsi:type="dcterms:W3CDTF">2019-10-16T07:36:11Z</dcterms:created>
  <dcterms:modified xsi:type="dcterms:W3CDTF">2019-12-08T13:49:10Z</dcterms:modified>
</cp:coreProperties>
</file>