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9" r:id="rId6"/>
    <p:sldId id="278" r:id="rId7"/>
    <p:sldId id="277" r:id="rId8"/>
    <p:sldId id="276" r:id="rId9"/>
    <p:sldId id="275" r:id="rId10"/>
    <p:sldId id="262" r:id="rId11"/>
    <p:sldId id="281" r:id="rId12"/>
    <p:sldId id="280" r:id="rId13"/>
    <p:sldId id="263" r:id="rId14"/>
    <p:sldId id="282" r:id="rId15"/>
    <p:sldId id="283" r:id="rId16"/>
    <p:sldId id="284" r:id="rId17"/>
    <p:sldId id="285" r:id="rId18"/>
    <p:sldId id="286" r:id="rId19"/>
    <p:sldId id="264" r:id="rId20"/>
    <p:sldId id="287" r:id="rId21"/>
    <p:sldId id="265" r:id="rId22"/>
    <p:sldId id="288" r:id="rId23"/>
    <p:sldId id="289" r:id="rId24"/>
    <p:sldId id="266" r:id="rId25"/>
    <p:sldId id="267" r:id="rId26"/>
    <p:sldId id="290" r:id="rId27"/>
    <p:sldId id="268" r:id="rId28"/>
    <p:sldId id="291" r:id="rId29"/>
    <p:sldId id="269" r:id="rId30"/>
    <p:sldId id="292" r:id="rId31"/>
    <p:sldId id="270" r:id="rId32"/>
    <p:sldId id="271" r:id="rId33"/>
    <p:sldId id="293" r:id="rId34"/>
    <p:sldId id="272" r:id="rId35"/>
    <p:sldId id="294" r:id="rId36"/>
    <p:sldId id="273" r:id="rId37"/>
    <p:sldId id="295" r:id="rId38"/>
    <p:sldId id="274" r:id="rId39"/>
    <p:sldId id="25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7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4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2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9C45-7705-4ACF-A257-EF107439D4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A9AF-A277-4A7D-BCA0-22F1CF9B8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3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类的进阶用法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en-US" dirty="0"/>
              <a:t>内存溢出的两种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即使代码不存在逻辑问题，也可能因为资源局限导致程序错误。</a:t>
            </a:r>
            <a:endParaRPr lang="en-US" altLang="zh-CN" dirty="0" smtClean="0"/>
          </a:p>
          <a:p>
            <a:r>
              <a:rPr lang="zh-CN" altLang="zh-CN" dirty="0"/>
              <a:t>程序在运行时会申请两块内存空间，一块叫堆内存，另一块叫栈</a:t>
            </a:r>
            <a:r>
              <a:rPr lang="zh-CN" altLang="zh-CN" dirty="0" smtClean="0"/>
              <a:t>内存</a:t>
            </a:r>
            <a:r>
              <a:rPr lang="zh-CN" altLang="en-US" dirty="0" smtClean="0"/>
              <a:t>。因此与内存有关的常见错误主要有以下两种：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）堆内存溢出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）栈内存溢出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5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堆内存承包了程序运行所需的大部分存储需求，包括变量、数组、对象实例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一旦程序数据需要的存储空间超出堆内存的大小限制，就会产生堆内存溢出的异常。</a:t>
            </a:r>
            <a:endParaRPr lang="en-US" altLang="zh-CN" dirty="0" smtClean="0"/>
          </a:p>
          <a:p>
            <a:r>
              <a:rPr lang="zh-CN" altLang="en-US" dirty="0"/>
              <a:t>堆内存溢出的</a:t>
            </a:r>
            <a:r>
              <a:rPr lang="zh-CN" altLang="zh-CN" dirty="0" smtClean="0"/>
              <a:t>错误信息</a:t>
            </a:r>
            <a:r>
              <a:rPr lang="zh-CN" altLang="zh-CN" dirty="0"/>
              <a:t>为“</a:t>
            </a:r>
            <a:r>
              <a:rPr lang="en-US" altLang="zh-CN" dirty="0" err="1"/>
              <a:t>java.lang.OutOfMemoryError</a:t>
            </a:r>
            <a:r>
              <a:rPr lang="en-US" altLang="zh-CN" dirty="0"/>
              <a:t>: Java heap space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80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栈内存仅仅负责保管每次方法调用的现场数据，包括方法自身、方法的输入参数、方法内部的基本变量等等，并在方法调用结束时释放该方法占用的内存空间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一旦某个方法的调用现场占据了超出栈内存限制的空间，程序就会产生</a:t>
            </a:r>
            <a:r>
              <a:rPr lang="zh-CN" altLang="en-US" dirty="0"/>
              <a:t>栈内存溢出</a:t>
            </a:r>
            <a:r>
              <a:rPr lang="zh-CN" altLang="en-US" dirty="0" smtClean="0"/>
              <a:t>的异常。</a:t>
            </a:r>
            <a:endParaRPr lang="en-US" altLang="zh-CN" dirty="0" smtClean="0"/>
          </a:p>
          <a:p>
            <a:r>
              <a:rPr lang="zh-CN" altLang="en-US" dirty="0"/>
              <a:t>栈内存</a:t>
            </a:r>
            <a:r>
              <a:rPr lang="zh-CN" altLang="en-US" dirty="0" smtClean="0"/>
              <a:t>溢出的</a:t>
            </a:r>
            <a:r>
              <a:rPr lang="zh-CN" altLang="zh-CN" dirty="0"/>
              <a:t>错误信息为“</a:t>
            </a:r>
            <a:r>
              <a:rPr lang="en-US" altLang="zh-CN" dirty="0" err="1"/>
              <a:t>java.lang.StackOverflowError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凡是因编码问题而造成的程序崩溃，都归类为异常</a:t>
            </a:r>
            <a:r>
              <a:rPr lang="en-US" altLang="zh-CN" dirty="0"/>
              <a:t>Exception</a:t>
            </a:r>
            <a:r>
              <a:rPr lang="zh-CN" altLang="zh-CN" dirty="0"/>
              <a:t>；凡是因系统不堪重负而造成的程序崩溃，都归类为错误</a:t>
            </a:r>
            <a:r>
              <a:rPr lang="en-US" altLang="zh-CN" dirty="0"/>
              <a:t>Error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10.1.3 </a:t>
            </a:r>
            <a:r>
              <a:rPr lang="zh-CN" altLang="en-US" dirty="0"/>
              <a:t>异常的处理：扔出与捕捉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在运行的时候才暴露出来的异常，又被称作“运行时异常”，与之相对的另一类异常叫做“非运行时异常”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非运行时异常，指的是在编码阶段就被编译器发现这里存在潜在的风险，需要开发者关注并加以处理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处理方式有如下两种：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给</a:t>
            </a:r>
            <a:r>
              <a:rPr lang="zh-CN" altLang="en-US" dirty="0" smtClean="0"/>
              <a:t>异常所在的</a:t>
            </a:r>
            <a:r>
              <a:rPr lang="zh-CN" altLang="zh-CN" dirty="0" smtClean="0"/>
              <a:t>方法</a:t>
            </a:r>
            <a:r>
              <a:rPr lang="zh-CN" altLang="zh-CN" dirty="0"/>
              <a:t>添加异常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try/catch</a:t>
            </a:r>
            <a:r>
              <a:rPr lang="zh-CN" altLang="zh-CN" dirty="0"/>
              <a:t>语句</a:t>
            </a:r>
            <a:r>
              <a:rPr lang="zh-CN" altLang="zh-CN" dirty="0" smtClean="0"/>
              <a:t>把</a:t>
            </a:r>
            <a:r>
              <a:rPr lang="zh-CN" altLang="en-US" dirty="0" smtClean="0"/>
              <a:t>异常</a:t>
            </a:r>
            <a:r>
              <a:rPr lang="zh-CN" altLang="zh-CN" dirty="0" smtClean="0"/>
              <a:t>行</a:t>
            </a:r>
            <a:r>
              <a:rPr lang="zh-CN" altLang="zh-CN" dirty="0"/>
              <a:t>包围起来。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给方法添加异常声明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给</a:t>
            </a:r>
            <a:r>
              <a:rPr lang="zh-CN" altLang="en-US" dirty="0" smtClean="0"/>
              <a:t>异常</a:t>
            </a:r>
            <a:r>
              <a:rPr lang="zh-CN" altLang="zh-CN" dirty="0" smtClean="0"/>
              <a:t>所在</a:t>
            </a:r>
            <a:r>
              <a:rPr lang="zh-CN" altLang="zh-CN" dirty="0"/>
              <a:t>的方法</a:t>
            </a:r>
            <a:r>
              <a:rPr lang="zh-CN" altLang="zh-CN" dirty="0" smtClean="0"/>
              <a:t>添加</a:t>
            </a:r>
            <a:r>
              <a:rPr lang="zh-CN" altLang="en-US" dirty="0"/>
              <a:t>异常</a:t>
            </a:r>
            <a:r>
              <a:rPr lang="zh-CN" altLang="en-US" dirty="0" smtClean="0"/>
              <a:t>声明，也就是在方法定义的参数列表后面补充语句</a:t>
            </a:r>
            <a:r>
              <a:rPr lang="zh-CN" altLang="zh-CN" dirty="0" smtClean="0"/>
              <a:t>“</a:t>
            </a:r>
            <a:r>
              <a:rPr lang="en-US" altLang="zh-CN" dirty="0" smtClean="0"/>
              <a:t> </a:t>
            </a:r>
            <a:r>
              <a:rPr lang="en-US" altLang="zh-CN" dirty="0"/>
              <a:t>throws </a:t>
            </a:r>
            <a:r>
              <a:rPr lang="en-US" altLang="zh-CN" dirty="0" err="1"/>
              <a:t>ParseException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不光</a:t>
            </a:r>
            <a:r>
              <a:rPr lang="zh-CN" altLang="en-US" dirty="0" smtClean="0"/>
              <a:t>要给所在方法</a:t>
            </a:r>
            <a:r>
              <a:rPr lang="zh-CN" altLang="zh-CN" dirty="0" smtClean="0"/>
              <a:t>添加</a:t>
            </a:r>
            <a:r>
              <a:rPr lang="en-US" altLang="zh-CN" dirty="0"/>
              <a:t>throws</a:t>
            </a:r>
            <a:r>
              <a:rPr lang="zh-CN" altLang="zh-CN" dirty="0"/>
              <a:t>声明，连该方法所在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上级</a:t>
            </a:r>
            <a:r>
              <a:rPr lang="zh-CN" altLang="zh-CN" dirty="0" smtClean="0"/>
              <a:t>方法</a:t>
            </a:r>
            <a:r>
              <a:rPr lang="zh-CN" altLang="zh-CN" dirty="0"/>
              <a:t>也要添加</a:t>
            </a:r>
            <a:r>
              <a:rPr lang="en-US" altLang="zh-CN" dirty="0"/>
              <a:t>throws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，乃至上级方法的更上一级方法也得</a:t>
            </a:r>
            <a:r>
              <a:rPr lang="zh-CN" altLang="zh-CN" dirty="0"/>
              <a:t>添加</a:t>
            </a:r>
            <a:r>
              <a:rPr lang="en-US" altLang="zh-CN" dirty="0"/>
              <a:t>throws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，一路添加到最外层的方法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12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try/catch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捕捉异常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zh-CN" altLang="zh-CN" dirty="0"/>
              <a:t>后面放的是普通代码，而</a:t>
            </a:r>
            <a:r>
              <a:rPr lang="en-US" altLang="zh-CN" dirty="0"/>
              <a:t>catch</a:t>
            </a:r>
            <a:r>
              <a:rPr lang="zh-CN" altLang="zh-CN" dirty="0"/>
              <a:t>后面放的是</a:t>
            </a:r>
            <a:r>
              <a:rPr lang="zh-CN" altLang="zh-CN" dirty="0" smtClean="0"/>
              <a:t>异常</a:t>
            </a:r>
            <a:r>
              <a:rPr lang="zh-CN" altLang="en-US" dirty="0"/>
              <a:t>处理</a:t>
            </a:r>
            <a:r>
              <a:rPr lang="zh-CN" altLang="zh-CN" dirty="0" smtClean="0"/>
              <a:t>语句</a:t>
            </a:r>
            <a:r>
              <a:rPr lang="zh-CN" altLang="zh-CN" dirty="0"/>
              <a:t>，它们对应着两个分支：一个</a:t>
            </a:r>
            <a:r>
              <a:rPr lang="en-US" altLang="zh-CN" dirty="0"/>
              <a:t>try</a:t>
            </a:r>
            <a:r>
              <a:rPr lang="zh-CN" altLang="zh-CN" dirty="0"/>
              <a:t>正常分支，一个</a:t>
            </a:r>
            <a:r>
              <a:rPr lang="en-US" altLang="zh-CN" dirty="0"/>
              <a:t>catch</a:t>
            </a:r>
            <a:r>
              <a:rPr lang="zh-CN" altLang="zh-CN" dirty="0"/>
              <a:t>异常分支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try/catch</a:t>
            </a:r>
            <a:r>
              <a:rPr lang="zh-CN" altLang="zh-CN" dirty="0"/>
              <a:t>的处理逻辑类似于</a:t>
            </a:r>
            <a:r>
              <a:rPr lang="en-US" altLang="zh-CN" dirty="0"/>
              <a:t>if/else</a:t>
            </a:r>
            <a:r>
              <a:rPr lang="zh-CN" altLang="zh-CN" dirty="0"/>
              <a:t>，都存在“如果……就……，否则……”的分支操作。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{  // </a:t>
            </a:r>
            <a:r>
              <a:rPr lang="zh-CN" altLang="en-US" dirty="0"/>
              <a:t>开始小心翼翼地尝试，随时准备捕捉异常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</a:t>
            </a:r>
            <a:r>
              <a:rPr lang="en-US" altLang="zh-CN" dirty="0" err="1"/>
              <a:t>sdf.parse</a:t>
            </a:r>
            <a:r>
              <a:rPr lang="en-US" altLang="zh-CN" dirty="0"/>
              <a:t>(</a:t>
            </a:r>
            <a:r>
              <a:rPr lang="en-US" altLang="zh-CN" dirty="0" err="1"/>
              <a:t>strDate</a:t>
            </a:r>
            <a:r>
              <a:rPr lang="en-US" altLang="zh-CN" dirty="0"/>
              <a:t>); // parse</a:t>
            </a:r>
            <a:r>
              <a:rPr lang="zh-CN" altLang="en-US" dirty="0"/>
              <a:t>方法会扔出异常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ParseException</a:t>
            </a:r>
            <a:r>
              <a:rPr lang="en-US" altLang="zh-CN" dirty="0"/>
              <a:t> e) {  // </a:t>
            </a:r>
            <a:r>
              <a:rPr lang="zh-CN" altLang="en-US" dirty="0"/>
              <a:t>捕捉到了解析异常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e.printStackTrace</a:t>
            </a:r>
            <a:r>
              <a:rPr lang="en-US" altLang="zh-CN" dirty="0"/>
              <a:t>();  // </a:t>
            </a:r>
            <a:r>
              <a:rPr lang="zh-CN" altLang="en-US" dirty="0"/>
              <a:t>打印出错时的栈轨迹信息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02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改进后的</a:t>
            </a:r>
            <a:r>
              <a:rPr lang="en-US" altLang="zh-CN" dirty="0" smtClean="0"/>
              <a:t>try/catch/finally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为了确保所有情况都</a:t>
            </a:r>
            <a:r>
              <a:rPr lang="zh-CN" altLang="en-US" dirty="0" smtClean="0"/>
              <a:t>能执行某项操作，</a:t>
            </a:r>
            <a:r>
              <a:rPr lang="zh-CN" altLang="en-US" dirty="0"/>
              <a:t>需要将</a:t>
            </a:r>
            <a:r>
              <a:rPr lang="en-US" altLang="zh-CN" dirty="0"/>
              <a:t>try</a:t>
            </a:r>
            <a:r>
              <a:rPr lang="zh-CN" altLang="en-US" dirty="0"/>
              <a:t>语句改造如下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null;</a:t>
            </a:r>
          </a:p>
          <a:p>
            <a:pPr lvl="1"/>
            <a:r>
              <a:rPr lang="en-US" altLang="zh-CN" dirty="0"/>
              <a:t>try {  // </a:t>
            </a:r>
            <a:r>
              <a:rPr lang="zh-CN" altLang="en-US" dirty="0"/>
              <a:t>开始小心翼翼地尝试，随时准备捕捉异常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= </a:t>
            </a:r>
            <a:r>
              <a:rPr lang="en-US" altLang="zh-CN" dirty="0" err="1"/>
              <a:t>sdf.parse</a:t>
            </a:r>
            <a:r>
              <a:rPr lang="en-US" altLang="zh-CN" dirty="0"/>
              <a:t>(</a:t>
            </a:r>
            <a:r>
              <a:rPr lang="en-US" altLang="zh-CN" dirty="0" err="1"/>
              <a:t>strDate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ParseException</a:t>
            </a:r>
            <a:r>
              <a:rPr lang="en-US" altLang="zh-CN" dirty="0"/>
              <a:t> e) {  // </a:t>
            </a:r>
            <a:r>
              <a:rPr lang="zh-CN" altLang="en-US" dirty="0"/>
              <a:t>捕捉到了解析异常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= new Date();</a:t>
            </a:r>
          </a:p>
          <a:p>
            <a:pPr lvl="1"/>
            <a:r>
              <a:rPr lang="en-US" altLang="zh-CN" dirty="0"/>
              <a:t>} finally {  // </a:t>
            </a:r>
            <a:r>
              <a:rPr lang="zh-CN" altLang="en-US" dirty="0"/>
              <a:t>无论是否发生异常，都要执行最终的代码块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if (date == null) {</a:t>
            </a:r>
          </a:p>
          <a:p>
            <a:pPr lvl="1"/>
            <a:r>
              <a:rPr lang="en-US" altLang="zh-CN" dirty="0"/>
              <a:t>		date = new Date();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2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数组为空异常的定义代码如下所示：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定义一个数组为空异常。异常类必须由</a:t>
            </a:r>
            <a:r>
              <a:rPr lang="en-US" altLang="zh-CN" dirty="0"/>
              <a:t>Exception</a:t>
            </a:r>
            <a:r>
              <a:rPr lang="zh-CN" altLang="en-US" dirty="0"/>
              <a:t>派生而来</a:t>
            </a:r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ArrayIsNullException</a:t>
            </a:r>
            <a:r>
              <a:rPr lang="en-US" altLang="zh-CN" dirty="0"/>
              <a:t> extends Exception {</a:t>
            </a:r>
          </a:p>
          <a:p>
            <a:pPr lvl="1"/>
            <a:r>
              <a:rPr lang="en-US" altLang="zh-CN" dirty="0"/>
              <a:t>	private static final long </a:t>
            </a:r>
            <a:r>
              <a:rPr lang="en-US" altLang="zh-CN" dirty="0" err="1"/>
              <a:t>serialVersionUID</a:t>
            </a:r>
            <a:r>
              <a:rPr lang="en-US" altLang="zh-CN" dirty="0"/>
              <a:t> = -1L;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ArrayIsNullException</a:t>
            </a:r>
            <a:r>
              <a:rPr lang="en-US" altLang="zh-CN" dirty="0"/>
              <a:t>(String message) {</a:t>
            </a:r>
          </a:p>
          <a:p>
            <a:pPr lvl="1"/>
            <a:r>
              <a:rPr lang="en-US" altLang="zh-CN" dirty="0"/>
              <a:t>		super(message);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zh-CN" dirty="0"/>
              <a:t>扔出异常的代码格式为“</a:t>
            </a:r>
            <a:r>
              <a:rPr lang="en-US" altLang="zh-CN" dirty="0"/>
              <a:t>throw </a:t>
            </a:r>
            <a:r>
              <a:rPr lang="zh-CN" altLang="zh-CN" dirty="0"/>
              <a:t>某异常的实例</a:t>
            </a:r>
            <a:r>
              <a:rPr lang="en-US" altLang="zh-CN" dirty="0"/>
              <a:t>;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/>
              <a:t>if (array == null) {  // </a:t>
            </a:r>
            <a:r>
              <a:rPr lang="zh-CN" altLang="en-US" dirty="0"/>
              <a:t>如果数组为空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throw new </a:t>
            </a:r>
            <a:r>
              <a:rPr lang="en-US" altLang="zh-CN" dirty="0" err="1"/>
              <a:t>ArrayIsNullException</a:t>
            </a:r>
            <a:r>
              <a:rPr lang="en-US" altLang="zh-CN" dirty="0"/>
              <a:t>("</a:t>
            </a:r>
            <a:r>
              <a:rPr lang="zh-CN" altLang="en-US" dirty="0"/>
              <a:t>这是个空数组</a:t>
            </a:r>
            <a:r>
              <a:rPr lang="en-US" altLang="zh-CN" dirty="0"/>
              <a:t>");  // </a:t>
            </a:r>
            <a:r>
              <a:rPr lang="zh-CN" altLang="en-US" dirty="0"/>
              <a:t>就扔出数组为空异常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23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合并多个异常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）添加多个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语句，分别捕获多个异常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{  // </a:t>
            </a:r>
            <a:r>
              <a:rPr lang="zh-CN" altLang="en-US" dirty="0"/>
              <a:t>开始小心翼翼地尝试，随时准备捕捉异常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ArrayIsNullException</a:t>
            </a:r>
            <a:r>
              <a:rPr lang="en-US" altLang="zh-CN" dirty="0"/>
              <a:t> e) {  // </a:t>
            </a:r>
            <a:r>
              <a:rPr lang="zh-CN" altLang="en-US" dirty="0"/>
              <a:t>捕捉到了数组为空异常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ArrayOutOfException</a:t>
            </a:r>
            <a:r>
              <a:rPr lang="en-US" altLang="zh-CN" dirty="0"/>
              <a:t> e) {  // </a:t>
            </a:r>
            <a:r>
              <a:rPr lang="zh-CN" altLang="en-US" dirty="0"/>
              <a:t>捕捉到了下标越界异常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语句中使用或号拼接多个异常</a:t>
            </a:r>
            <a:endParaRPr lang="en-US" altLang="zh-CN" dirty="0"/>
          </a:p>
          <a:p>
            <a:pPr lvl="1"/>
            <a:r>
              <a:rPr lang="en-US" altLang="zh-CN" dirty="0"/>
              <a:t>try {  // </a:t>
            </a:r>
            <a:r>
              <a:rPr lang="zh-CN" altLang="en-US" dirty="0"/>
              <a:t>开始小心翼翼地尝试，随时准备捕捉异常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ArrayIsNullException</a:t>
            </a:r>
            <a:r>
              <a:rPr lang="en-US" altLang="zh-CN" dirty="0"/>
              <a:t> | </a:t>
            </a:r>
            <a:r>
              <a:rPr lang="en-US" altLang="zh-CN" dirty="0" err="1"/>
              <a:t>ArrayOutOfException</a:t>
            </a:r>
            <a:r>
              <a:rPr lang="en-US" altLang="zh-CN" dirty="0"/>
              <a:t> e) {  // </a:t>
            </a:r>
            <a:r>
              <a:rPr lang="zh-CN" altLang="en-US" dirty="0"/>
              <a:t>捕捉到数组为空异常或下标越界异常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在一个</a:t>
            </a:r>
            <a:r>
              <a:rPr lang="en-US" altLang="zh-CN" dirty="0"/>
              <a:t>catch</a:t>
            </a:r>
            <a:r>
              <a:rPr lang="zh-CN" altLang="en-US" dirty="0"/>
              <a:t>语句</a:t>
            </a:r>
            <a:r>
              <a:rPr lang="zh-CN" altLang="en-US" dirty="0" smtClean="0"/>
              <a:t>中捕获这些异常的共同父类异常</a:t>
            </a:r>
            <a:endParaRPr lang="en-US" altLang="zh-CN" dirty="0"/>
          </a:p>
          <a:p>
            <a:pPr lvl="1"/>
            <a:r>
              <a:rPr lang="en-US" altLang="zh-CN" dirty="0"/>
              <a:t>try {  // </a:t>
            </a:r>
            <a:r>
              <a:rPr lang="zh-CN" altLang="en-US" dirty="0"/>
              <a:t>开始小心翼翼地尝试，随时准备捕捉异常</a:t>
            </a:r>
          </a:p>
          <a:p>
            <a:pPr lvl="1"/>
            <a:r>
              <a:rPr lang="en-US" altLang="zh-CN" dirty="0"/>
              <a:t>} catch (Exception e) {  // </a:t>
            </a:r>
            <a:r>
              <a:rPr lang="zh-CN" altLang="en-US" dirty="0"/>
              <a:t>捕捉到了任何一种异常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e.printStackTrace</a:t>
            </a:r>
            <a:r>
              <a:rPr lang="en-US" altLang="zh-CN" dirty="0"/>
              <a:t>();  // </a:t>
            </a:r>
            <a:r>
              <a:rPr lang="zh-CN" altLang="en-US" dirty="0"/>
              <a:t>打印出错时的栈轨迹信息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10.1.4 </a:t>
            </a:r>
            <a:r>
              <a:rPr lang="zh-CN" altLang="en-US" dirty="0"/>
              <a:t>如何预防异常的产生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绝大多数异常都能通过适当的校验加以规避，也就是事先指定可让程序正常运行的合法条件，只有条件满足才处理业务逻辑，否则执行失败情况的处理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如果</a:t>
            </a:r>
            <a:r>
              <a:rPr lang="zh-CN" altLang="zh-CN" dirty="0"/>
              <a:t>是除数为零的异常，检查一下除数的值是否为零就</a:t>
            </a:r>
            <a:r>
              <a:rPr lang="zh-CN" altLang="zh-CN" dirty="0" smtClean="0"/>
              <a:t>行。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根据</a:t>
            </a:r>
            <a:r>
              <a:rPr lang="zh-CN" altLang="zh-CN" dirty="0"/>
              <a:t>下标访问数组元素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事先校验该</a:t>
            </a:r>
            <a:r>
              <a:rPr lang="zh-CN" altLang="zh-CN" dirty="0" smtClean="0"/>
              <a:t>下标</a:t>
            </a:r>
            <a:r>
              <a:rPr lang="zh-CN" altLang="en-US" dirty="0" smtClean="0"/>
              <a:t>是否</a:t>
            </a:r>
            <a:r>
              <a:rPr lang="zh-CN" altLang="zh-CN" dirty="0" smtClean="0"/>
              <a:t>在</a:t>
            </a:r>
            <a:r>
              <a:rPr lang="zh-CN" altLang="zh-CN" dirty="0"/>
              <a:t>数组</a:t>
            </a:r>
            <a:r>
              <a:rPr lang="zh-CN" altLang="zh-CN" dirty="0" smtClean="0"/>
              <a:t>内部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访问某对象的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之前，增加检查该对象是否为空指针。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在类型转换之前</a:t>
            </a:r>
            <a:r>
              <a:rPr lang="zh-CN" altLang="zh-CN" dirty="0" smtClean="0"/>
              <a:t>增加判断</a:t>
            </a:r>
            <a:r>
              <a:rPr lang="zh-CN" altLang="zh-CN" dirty="0"/>
              <a:t>，即利用</a:t>
            </a:r>
            <a:r>
              <a:rPr lang="en-US" altLang="zh-CN" dirty="0" err="1"/>
              <a:t>instanceof</a:t>
            </a:r>
            <a:r>
              <a:rPr lang="zh-CN" altLang="zh-CN" dirty="0"/>
              <a:t>检查该实例是否属于指定</a:t>
            </a:r>
            <a:r>
              <a:rPr lang="zh-CN" altLang="zh-CN" dirty="0" smtClean="0"/>
              <a:t>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Java</a:t>
            </a:r>
            <a:r>
              <a:rPr lang="zh-CN" altLang="zh-CN" dirty="0"/>
              <a:t>编程针对面向对象体系的几个扩展方向，包括避免程序崩溃的异常捕获和预防处理、通过反射技术绕开面向对象的封装限制，以及利用注解技术插入某种预制的校验功能。</a:t>
            </a:r>
          </a:p>
          <a:p>
            <a:r>
              <a:rPr lang="en-US" altLang="zh-CN" dirty="0"/>
              <a:t>10.1 </a:t>
            </a:r>
            <a:r>
              <a:rPr lang="zh-CN" altLang="en-US" dirty="0"/>
              <a:t>异常</a:t>
            </a:r>
          </a:p>
          <a:p>
            <a:r>
              <a:rPr lang="en-US" altLang="zh-CN" dirty="0"/>
              <a:t>10.2 </a:t>
            </a:r>
            <a:r>
              <a:rPr lang="zh-CN" altLang="en-US" dirty="0"/>
              <a:t>反射</a:t>
            </a:r>
          </a:p>
          <a:p>
            <a:r>
              <a:rPr lang="en-US" altLang="zh-CN" dirty="0"/>
              <a:t>10.3 </a:t>
            </a:r>
            <a:r>
              <a:rPr lang="zh-CN" altLang="en-US" dirty="0"/>
              <a:t>注解</a:t>
            </a:r>
          </a:p>
          <a:p>
            <a:r>
              <a:rPr lang="en-US" altLang="zh-CN" dirty="0"/>
              <a:t>10.4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6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预防</a:t>
            </a:r>
            <a:r>
              <a:rPr lang="zh-CN" altLang="en-US" dirty="0"/>
              <a:t>错误</a:t>
            </a:r>
            <a:r>
              <a:rPr lang="zh-CN" altLang="en-US" dirty="0" smtClean="0"/>
              <a:t>的</a:t>
            </a:r>
            <a:r>
              <a:rPr lang="zh-CN" altLang="en-US" dirty="0"/>
              <a:t>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因系统资源不足而导致的程序错误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可采取下列预防措施：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）避免无限次的方法递归调用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</a:t>
            </a:r>
            <a:r>
              <a:rPr lang="en-US" altLang="zh-CN" dirty="0" err="1" smtClean="0"/>
              <a:t>idea.exe.vmoptions</a:t>
            </a:r>
            <a:r>
              <a:rPr lang="zh-CN" altLang="zh-CN" dirty="0" smtClean="0"/>
              <a:t>里面</a:t>
            </a:r>
            <a:r>
              <a:rPr lang="zh-CN" altLang="en-US" dirty="0" smtClean="0"/>
              <a:t>内存限制调大，其中</a:t>
            </a:r>
            <a:r>
              <a:rPr lang="en-US" altLang="zh-CN" dirty="0" err="1"/>
              <a:t>Xmx</a:t>
            </a:r>
            <a:r>
              <a:rPr lang="zh-CN" altLang="zh-CN" dirty="0"/>
              <a:t>参数表示</a:t>
            </a:r>
            <a:r>
              <a:rPr lang="en-US" altLang="zh-CN" dirty="0"/>
              <a:t>JVM</a:t>
            </a:r>
            <a:r>
              <a:rPr lang="zh-CN" altLang="zh-CN" dirty="0"/>
              <a:t>最大的堆内存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Xss</a:t>
            </a:r>
            <a:r>
              <a:rPr lang="zh-CN" altLang="zh-CN" dirty="0"/>
              <a:t>参数表示每个线程的栈内存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）在方法调用之时不直接传送大量数据，可考虑先将这些数据保存到文件中，再把文件路径作为方法的输入参数，由方法内部根据文件路径去获取完整的数据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1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10.1.5 </a:t>
            </a:r>
            <a:r>
              <a:rPr lang="zh-CN" altLang="en-US" dirty="0"/>
              <a:t>使用</a:t>
            </a:r>
            <a:r>
              <a:rPr lang="en-US" altLang="zh-CN" dirty="0"/>
              <a:t>Optional</a:t>
            </a:r>
            <a:r>
              <a:rPr lang="zh-CN" altLang="en-US" dirty="0"/>
              <a:t>规避空指针异常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某些代码在正常情况可以运行，但是一遇到空指针的情况，就马上异常崩溃了。</a:t>
            </a:r>
            <a:endParaRPr lang="en-US" altLang="zh-CN" dirty="0" smtClean="0"/>
          </a:p>
          <a:p>
            <a:r>
              <a:rPr lang="zh-CN" altLang="en-US" dirty="0" smtClean="0"/>
              <a:t>为了避免各种可能的空指针异常，需要在每处的对象操作之前增加空指针校验，也就是</a:t>
            </a:r>
            <a:r>
              <a:rPr lang="zh-CN" altLang="zh-CN" dirty="0"/>
              <a:t>程序要足够健壮，要拥有适当的</a:t>
            </a:r>
            <a:r>
              <a:rPr lang="zh-CN" altLang="zh-CN" dirty="0" smtClean="0"/>
              <a:t>容错性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一般的空指针校验语句为“</a:t>
            </a:r>
            <a:r>
              <a:rPr lang="en-US" altLang="zh-CN" dirty="0" smtClean="0"/>
              <a:t>if (</a:t>
            </a:r>
            <a:r>
              <a:rPr lang="zh-CN" altLang="en-US" dirty="0" smtClean="0"/>
              <a:t>实例名 </a:t>
            </a:r>
            <a:r>
              <a:rPr lang="en-US" altLang="zh-CN" dirty="0" smtClean="0"/>
              <a:t>!= null)</a:t>
            </a:r>
            <a:r>
              <a:rPr lang="zh-CN" altLang="en-US" dirty="0" smtClean="0"/>
              <a:t>”，但是过多的空指针校验会导致代码变得过于冗长，令人不堪卒读。</a:t>
            </a:r>
            <a:endParaRPr lang="en-US" altLang="zh-CN" dirty="0" smtClean="0"/>
          </a:p>
          <a:p>
            <a:r>
              <a:rPr lang="zh-CN" altLang="zh-CN" dirty="0"/>
              <a:t>早期的</a:t>
            </a:r>
            <a:r>
              <a:rPr lang="en-US" altLang="zh-CN" dirty="0"/>
              <a:t>Java</a:t>
            </a:r>
            <a:r>
              <a:rPr lang="zh-CN" altLang="zh-CN" dirty="0"/>
              <a:t>图省事，如果程序员没在声明对象的同时加以赋值，那么系统也不给它初始化，结果该对象</a:t>
            </a:r>
            <a:r>
              <a:rPr lang="zh-CN" altLang="zh-CN" dirty="0" smtClean="0"/>
              <a:t>只好</a:t>
            </a:r>
            <a:r>
              <a:rPr lang="zh-CN" altLang="en-US" dirty="0" smtClean="0"/>
              <a:t>沦为空指针。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可选器</a:t>
            </a:r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Java8</a:t>
            </a:r>
            <a:r>
              <a:rPr lang="zh-CN" altLang="zh-CN" dirty="0" smtClean="0"/>
              <a:t>推出</a:t>
            </a:r>
            <a:r>
              <a:rPr lang="zh-CN" altLang="zh-CN" dirty="0"/>
              <a:t>了针对空指针的解决方案——可选器</a:t>
            </a:r>
            <a:r>
              <a:rPr lang="en-US" altLang="zh-CN" dirty="0" smtClean="0"/>
              <a:t>Optional</a:t>
            </a:r>
            <a:r>
              <a:rPr lang="zh-CN" altLang="zh-CN" dirty="0"/>
              <a:t>。</a:t>
            </a:r>
            <a:r>
              <a:rPr lang="en-US" altLang="zh-CN" dirty="0"/>
              <a:t>Optional</a:t>
            </a:r>
            <a:r>
              <a:rPr lang="zh-CN" altLang="zh-CN" dirty="0"/>
              <a:t>本质上是一种特殊的容器，其内部有且仅有一个元素，同时该元素还可能为空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ofNullable</a:t>
            </a:r>
            <a:r>
              <a:rPr lang="zh-CN" altLang="en-US" dirty="0"/>
              <a:t>：塞入某个实体对象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：获取可选器中保存的元素。</a:t>
            </a:r>
          </a:p>
          <a:p>
            <a:pPr lvl="1"/>
            <a:r>
              <a:rPr lang="en-US" altLang="zh-CN" dirty="0" err="1"/>
              <a:t>isPresent</a:t>
            </a:r>
            <a:r>
              <a:rPr lang="zh-CN" altLang="en-US" dirty="0"/>
              <a:t>：判断可选器中元素是否为空。</a:t>
            </a:r>
          </a:p>
          <a:p>
            <a:pPr lvl="1"/>
            <a:r>
              <a:rPr lang="en-US" altLang="zh-CN" dirty="0" err="1"/>
              <a:t>ifPresent</a:t>
            </a:r>
            <a:r>
              <a:rPr lang="zh-CN" altLang="en-US" dirty="0"/>
              <a:t>：如果元素非空，则对该元素执行指定的</a:t>
            </a:r>
            <a:r>
              <a:rPr lang="en-US" altLang="zh-CN" dirty="0"/>
              <a:t>Consumer</a:t>
            </a:r>
            <a:r>
              <a:rPr lang="zh-CN" altLang="en-US" dirty="0"/>
              <a:t>消费事件。</a:t>
            </a:r>
          </a:p>
          <a:p>
            <a:pPr lvl="1"/>
            <a:r>
              <a:rPr lang="en-US" altLang="zh-CN" dirty="0"/>
              <a:t>filter</a:t>
            </a:r>
            <a:r>
              <a:rPr lang="zh-CN" altLang="en-US" dirty="0"/>
              <a:t>：如果元素非空，则根据</a:t>
            </a:r>
            <a:r>
              <a:rPr lang="en-US" altLang="zh-CN" dirty="0"/>
              <a:t>Predicate</a:t>
            </a:r>
            <a:r>
              <a:rPr lang="zh-CN" altLang="en-US" dirty="0"/>
              <a:t>断言条件检查该元素是否符合要求，只有符合才原样返回，若不符合则返回空值。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：如果元素非空，则执行</a:t>
            </a:r>
            <a:r>
              <a:rPr lang="en-US" altLang="zh-CN" dirty="0"/>
              <a:t>Function</a:t>
            </a:r>
            <a:r>
              <a:rPr lang="zh-CN" altLang="en-US" dirty="0"/>
              <a:t>函数</a:t>
            </a:r>
            <a:r>
              <a:rPr lang="zh-CN" altLang="en-US" dirty="0" smtClean="0"/>
              <a:t>实例的</a:t>
            </a:r>
            <a:r>
              <a:rPr lang="zh-CN" altLang="en-US" dirty="0"/>
              <a:t>操作，并返回指定格式的数据。</a:t>
            </a:r>
          </a:p>
          <a:p>
            <a:pPr lvl="1"/>
            <a:r>
              <a:rPr lang="en-US" altLang="zh-CN" dirty="0" err="1"/>
              <a:t>orElse</a:t>
            </a:r>
            <a:r>
              <a:rPr lang="zh-CN" altLang="en-US" dirty="0"/>
              <a:t>：如果元素非空就返回该元素，否则返回指定的对象值。</a:t>
            </a:r>
          </a:p>
          <a:p>
            <a:pPr lvl="1"/>
            <a:r>
              <a:rPr lang="en-US" altLang="zh-CN" dirty="0" err="1"/>
              <a:t>orElseThrow</a:t>
            </a:r>
            <a:r>
              <a:rPr lang="zh-CN" altLang="en-US" dirty="0"/>
              <a:t>：如果元素非空就返回该元素，否则扔出指定的异常。</a:t>
            </a:r>
          </a:p>
        </p:txBody>
      </p:sp>
    </p:spTree>
    <p:extLst>
      <p:ext uri="{BB962C8B-B14F-4D97-AF65-F5344CB8AC3E}">
        <p14:creationId xmlns:p14="http://schemas.microsoft.com/office/powerpoint/2010/main" val="263434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运用可选</a:t>
            </a:r>
            <a:r>
              <a:rPr lang="zh-CN" altLang="en-US" dirty="0" smtClean="0"/>
              <a:t>器挑选红苹果的代码例子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// </a:t>
            </a:r>
            <a:r>
              <a:rPr lang="zh-CN" altLang="en-US" dirty="0"/>
              <a:t>联合运用</a:t>
            </a:r>
            <a:r>
              <a:rPr lang="en-US" altLang="zh-CN" dirty="0"/>
              <a:t>Optional</a:t>
            </a:r>
            <a:r>
              <a:rPr lang="zh-CN" altLang="en-US" dirty="0"/>
              <a:t>校验和流式处理</a:t>
            </a:r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getRedAppleWithOptionalThree</a:t>
            </a:r>
            <a:r>
              <a:rPr lang="en-US" altLang="zh-CN" dirty="0"/>
              <a:t>(List&lt;Apple&gt; list) {</a:t>
            </a:r>
          </a:p>
          <a:p>
            <a:pPr lvl="1"/>
            <a:r>
              <a:rPr lang="en-US" altLang="zh-CN" dirty="0"/>
              <a:t>    List&lt;Apple&gt; </a:t>
            </a:r>
            <a:r>
              <a:rPr lang="en-US" altLang="zh-CN" dirty="0" err="1"/>
              <a:t>redAppleList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&lt;Apple&gt;();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Optional.ofNullable</a:t>
            </a:r>
            <a:r>
              <a:rPr lang="en-US" altLang="zh-CN" dirty="0"/>
              <a:t>(list)  // </a:t>
            </a:r>
            <a:r>
              <a:rPr lang="zh-CN" altLang="en-US" dirty="0"/>
              <a:t>构造一个可空对象</a:t>
            </a:r>
          </a:p>
          <a:p>
            <a:pPr lvl="1"/>
            <a:r>
              <a:rPr lang="zh-CN" altLang="en-US" dirty="0"/>
              <a:t>            </a:t>
            </a:r>
            <a:r>
              <a:rPr lang="en-US" altLang="zh-CN" dirty="0"/>
              <a:t>.</a:t>
            </a:r>
            <a:r>
              <a:rPr lang="en-US" altLang="zh-CN" dirty="0" err="1"/>
              <a:t>ifPresent</a:t>
            </a:r>
            <a:r>
              <a:rPr lang="en-US" altLang="zh-CN" dirty="0"/>
              <a:t>(apples -&gt; {  // </a:t>
            </a:r>
            <a:r>
              <a:rPr lang="en-US" altLang="zh-CN" dirty="0" err="1"/>
              <a:t>ifPresent</a:t>
            </a:r>
            <a:r>
              <a:rPr lang="zh-CN" altLang="en-US" dirty="0"/>
              <a:t>指定了</a:t>
            </a:r>
            <a:r>
              <a:rPr lang="en-US" altLang="zh-CN" dirty="0"/>
              <a:t>list</a:t>
            </a:r>
            <a:r>
              <a:rPr lang="zh-CN" altLang="en-US" dirty="0"/>
              <a:t>非空时候的处理</a:t>
            </a:r>
          </a:p>
          <a:p>
            <a:pPr lvl="1"/>
            <a:r>
              <a:rPr lang="zh-CN" altLang="en-US" dirty="0"/>
              <a:t>                </a:t>
            </a:r>
            <a:r>
              <a:rPr lang="en-US" altLang="zh-CN" dirty="0"/>
              <a:t>// </a:t>
            </a:r>
            <a:r>
              <a:rPr lang="zh-CN" altLang="en-US" dirty="0"/>
              <a:t>从原始清单中筛选出红苹果清单</a:t>
            </a:r>
          </a:p>
          <a:p>
            <a:pPr lvl="1"/>
            <a:r>
              <a:rPr lang="zh-CN" altLang="en-US" dirty="0"/>
              <a:t>                </a:t>
            </a:r>
            <a:r>
              <a:rPr lang="en-US" altLang="zh-CN" dirty="0" err="1"/>
              <a:t>redAppleList.addAll</a:t>
            </a:r>
            <a:r>
              <a:rPr lang="en-US" altLang="zh-CN" dirty="0"/>
              <a:t>(</a:t>
            </a:r>
            <a:r>
              <a:rPr lang="en-US" altLang="zh-CN" dirty="0" err="1"/>
              <a:t>apples.stream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                        .filter(a -&gt; a != null)  // </a:t>
            </a:r>
            <a:r>
              <a:rPr lang="zh-CN" altLang="en-US" dirty="0"/>
              <a:t>只挑选非空元素</a:t>
            </a:r>
          </a:p>
          <a:p>
            <a:pPr lvl="1"/>
            <a:r>
              <a:rPr lang="zh-CN" altLang="en-US" dirty="0"/>
              <a:t>                            </a:t>
            </a:r>
            <a:r>
              <a:rPr lang="en-US" altLang="zh-CN" dirty="0"/>
              <a:t>.filter(Apple::</a:t>
            </a:r>
            <a:r>
              <a:rPr lang="en-US" altLang="zh-CN" dirty="0" err="1"/>
              <a:t>isRedApple</a:t>
            </a:r>
            <a:r>
              <a:rPr lang="en-US" altLang="zh-CN" dirty="0"/>
              <a:t>)  // </a:t>
            </a:r>
            <a:r>
              <a:rPr lang="zh-CN" altLang="en-US" dirty="0"/>
              <a:t>只挑选红苹果</a:t>
            </a:r>
          </a:p>
          <a:p>
            <a:pPr lvl="1"/>
            <a:r>
              <a:rPr lang="zh-CN" altLang="en-US" dirty="0"/>
              <a:t>                            </a:t>
            </a:r>
            <a:r>
              <a:rPr lang="en-US" altLang="zh-CN" dirty="0"/>
              <a:t>.collect(</a:t>
            </a:r>
            <a:r>
              <a:rPr lang="en-US" altLang="zh-CN" dirty="0" err="1"/>
              <a:t>Collectors.toList</a:t>
            </a:r>
            <a:r>
              <a:rPr lang="en-US" altLang="zh-CN" dirty="0"/>
              <a:t>()));  // </a:t>
            </a:r>
            <a:r>
              <a:rPr lang="zh-CN" altLang="en-US" dirty="0"/>
              <a:t>返回结果清单</a:t>
            </a:r>
          </a:p>
          <a:p>
            <a:pPr lvl="1"/>
            <a:r>
              <a:rPr lang="zh-CN" altLang="en-US" dirty="0"/>
              <a:t>                </a:t>
            </a:r>
            <a:r>
              <a:rPr lang="en-US" altLang="zh-CN" dirty="0"/>
              <a:t>});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("Optional3</a:t>
            </a:r>
            <a:r>
              <a:rPr lang="zh-CN" altLang="en-US" dirty="0"/>
              <a:t>判断 红苹果清单</a:t>
            </a:r>
            <a:r>
              <a:rPr lang="en-US" altLang="zh-CN" dirty="0"/>
              <a:t>=" + </a:t>
            </a:r>
            <a:r>
              <a:rPr lang="en-US" altLang="zh-CN" dirty="0" err="1"/>
              <a:t>redAppleList.toString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反射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Java</a:t>
            </a:r>
            <a:r>
              <a:rPr lang="zh-CN" altLang="zh-CN" dirty="0"/>
              <a:t>程序对反射技术的运用方式，首先讲解了反射的定义及其获得</a:t>
            </a:r>
            <a:r>
              <a:rPr lang="en-US" altLang="zh-CN" dirty="0"/>
              <a:t>Class</a:t>
            </a:r>
            <a:r>
              <a:rPr lang="zh-CN" altLang="zh-CN" dirty="0"/>
              <a:t>对象的三种方式，接着描述了如何利用反射技术操作私有属性，以及如何利用反射技术操作私有方法。</a:t>
            </a:r>
          </a:p>
          <a:p>
            <a:r>
              <a:rPr lang="en-US" altLang="zh-CN" dirty="0"/>
              <a:t>10.2.1 </a:t>
            </a:r>
            <a:r>
              <a:rPr lang="zh-CN" altLang="en-US" dirty="0"/>
              <a:t>面向对象的后门</a:t>
            </a:r>
            <a:r>
              <a:rPr lang="en-US" altLang="zh-CN" dirty="0"/>
              <a:t>——</a:t>
            </a:r>
            <a:r>
              <a:rPr lang="zh-CN" altLang="en-US" dirty="0"/>
              <a:t>反射</a:t>
            </a:r>
          </a:p>
          <a:p>
            <a:r>
              <a:rPr lang="en-US" altLang="zh-CN" dirty="0"/>
              <a:t>10.2.2 </a:t>
            </a:r>
            <a:r>
              <a:rPr lang="zh-CN" altLang="en-US" dirty="0"/>
              <a:t>利用反射技术操作私有属性</a:t>
            </a:r>
          </a:p>
          <a:p>
            <a:r>
              <a:rPr lang="en-US" altLang="zh-CN" dirty="0"/>
              <a:t>10.2.3 </a:t>
            </a:r>
            <a:r>
              <a:rPr lang="zh-CN" altLang="en-US" dirty="0"/>
              <a:t>利用反射技术操作私有方法</a:t>
            </a:r>
          </a:p>
        </p:txBody>
      </p:sp>
    </p:spTree>
    <p:extLst>
      <p:ext uri="{BB962C8B-B14F-4D97-AF65-F5344CB8AC3E}">
        <p14:creationId xmlns:p14="http://schemas.microsoft.com/office/powerpoint/2010/main" val="990827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10.2.1 </a:t>
            </a:r>
            <a:r>
              <a:rPr lang="zh-CN" altLang="en-US" dirty="0"/>
              <a:t>面向对象的后门</a:t>
            </a:r>
            <a:r>
              <a:rPr lang="en-US" altLang="zh-CN" dirty="0"/>
              <a:t>——</a:t>
            </a:r>
            <a:r>
              <a:rPr lang="zh-CN" altLang="en-US" dirty="0"/>
              <a:t>反射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通过“实例名</a:t>
            </a:r>
            <a:r>
              <a:rPr lang="en-US" altLang="zh-CN" dirty="0"/>
              <a:t>.</a:t>
            </a:r>
            <a:r>
              <a:rPr lang="en-US" altLang="zh-CN" dirty="0" err="1"/>
              <a:t>getClass</a:t>
            </a:r>
            <a:r>
              <a:rPr lang="en-US" altLang="zh-CN" dirty="0"/>
              <a:t>()”</a:t>
            </a:r>
            <a:r>
              <a:rPr lang="zh-CN" altLang="en-US" dirty="0"/>
              <a:t>可以得到该实例的</a:t>
            </a:r>
            <a:r>
              <a:rPr lang="en-US" altLang="zh-CN" dirty="0"/>
              <a:t>Class</a:t>
            </a:r>
            <a:r>
              <a:rPr lang="zh-CN" altLang="en-US" dirty="0"/>
              <a:t>对象，</a:t>
            </a:r>
            <a:r>
              <a:rPr lang="en-US" altLang="zh-CN" dirty="0"/>
              <a:t>Class</a:t>
            </a:r>
            <a:r>
              <a:rPr lang="zh-CN" altLang="en-US" dirty="0"/>
              <a:t>其实也是一种数据类型，那么</a:t>
            </a:r>
            <a:r>
              <a:rPr lang="en-US" altLang="zh-CN" dirty="0"/>
              <a:t>Class</a:t>
            </a:r>
            <a:r>
              <a:rPr lang="zh-CN" altLang="en-US" dirty="0"/>
              <a:t>对象也能调用该类型的实例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zh-CN" dirty="0"/>
              <a:t>只要提供一个保存完整类名的字符串，即可由该字符串生成目标类的</a:t>
            </a:r>
            <a:r>
              <a:rPr lang="en-US" altLang="zh-CN" dirty="0"/>
              <a:t>Class</a:t>
            </a:r>
            <a:r>
              <a:rPr lang="zh-CN" altLang="zh-CN" dirty="0"/>
              <a:t>对象，具体的获取代码格式形如“</a:t>
            </a:r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zh-CN" altLang="zh-CN" dirty="0"/>
              <a:t>完整类名</a:t>
            </a:r>
            <a:r>
              <a:rPr lang="en-US" altLang="zh-CN" dirty="0"/>
              <a:t>")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zh-CN" dirty="0"/>
              <a:t>第三种方式：通过该类的完整路径字符串获取</a:t>
            </a:r>
            <a:endParaRPr lang="en-US" altLang="zh-CN" dirty="0" smtClean="0"/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clsFromString</a:t>
            </a:r>
            <a:r>
              <a:rPr lang="en-US" altLang="zh-CN" dirty="0"/>
              <a:t> = </a:t>
            </a:r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com.addition.reflect.Cock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clsFromString</a:t>
            </a:r>
            <a:r>
              <a:rPr lang="en-US" altLang="zh-CN" dirty="0"/>
              <a:t> name = " + </a:t>
            </a:r>
            <a:r>
              <a:rPr lang="en-US" altLang="zh-CN" dirty="0" err="1"/>
              <a:t>clsFromString.getName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9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类型的常用方法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equals</a:t>
            </a:r>
            <a:r>
              <a:rPr lang="zh-CN" altLang="en-US" dirty="0"/>
              <a:t>：判断当前类型是否与目标类型相等。</a:t>
            </a:r>
          </a:p>
          <a:p>
            <a:pPr lvl="1"/>
            <a:r>
              <a:rPr lang="en-US" altLang="zh-CN" dirty="0" err="1"/>
              <a:t>getDeclaredFields</a:t>
            </a:r>
            <a:r>
              <a:rPr lang="zh-CN" altLang="en-US" dirty="0"/>
              <a:t>：获得当前类型已声明的所有字段（字段即属性）。</a:t>
            </a:r>
          </a:p>
          <a:p>
            <a:pPr lvl="1"/>
            <a:r>
              <a:rPr lang="en-US" altLang="zh-CN" dirty="0" err="1"/>
              <a:t>getDeclaredField</a:t>
            </a:r>
            <a:r>
              <a:rPr lang="zh-CN" altLang="en-US" dirty="0"/>
              <a:t>：根据指定的字段名称获得对应的字段（字段即属性）。</a:t>
            </a:r>
          </a:p>
          <a:p>
            <a:pPr lvl="1"/>
            <a:r>
              <a:rPr lang="en-US" altLang="zh-CN" dirty="0" err="1"/>
              <a:t>getDeclaredMethods</a:t>
            </a:r>
            <a:r>
              <a:rPr lang="zh-CN" altLang="en-US" dirty="0"/>
              <a:t>：获得当前类型已声明的所有方法。</a:t>
            </a:r>
          </a:p>
          <a:p>
            <a:pPr lvl="1"/>
            <a:r>
              <a:rPr lang="en-US" altLang="zh-CN" dirty="0" err="1"/>
              <a:t>getDeclaredMethod</a:t>
            </a:r>
            <a:r>
              <a:rPr lang="zh-CN" altLang="en-US" dirty="0"/>
              <a:t>：根据指定的方法名称以及参数类型列表获得对应的方法。</a:t>
            </a:r>
          </a:p>
          <a:p>
            <a:pPr lvl="1"/>
            <a:r>
              <a:rPr lang="en-US" altLang="zh-CN" dirty="0" err="1"/>
              <a:t>getName</a:t>
            </a:r>
            <a:r>
              <a:rPr lang="zh-CN" altLang="en-US" dirty="0"/>
              <a:t>：获取当前类型包括包名在内的完整类名。</a:t>
            </a:r>
          </a:p>
          <a:p>
            <a:pPr lvl="1"/>
            <a:r>
              <a:rPr lang="en-US" altLang="zh-CN" dirty="0" err="1"/>
              <a:t>getPackage</a:t>
            </a:r>
            <a:r>
              <a:rPr lang="zh-CN" altLang="en-US" dirty="0"/>
              <a:t>：获取当前类型所在的包名。</a:t>
            </a:r>
          </a:p>
          <a:p>
            <a:pPr lvl="1"/>
            <a:r>
              <a:rPr lang="en-US" altLang="zh-CN" dirty="0" err="1"/>
              <a:t>getSimpleName</a:t>
            </a:r>
            <a:r>
              <a:rPr lang="zh-CN" altLang="en-US" dirty="0"/>
              <a:t>：获取当前类型的类名（不包括包名）。</a:t>
            </a:r>
          </a:p>
          <a:p>
            <a:pPr lvl="1"/>
            <a:r>
              <a:rPr lang="en-US" altLang="zh-CN" dirty="0" err="1"/>
              <a:t>getSuperclass</a:t>
            </a:r>
            <a:r>
              <a:rPr lang="zh-CN" altLang="en-US" dirty="0"/>
              <a:t>：获取当前类型的父类类型。</a:t>
            </a:r>
          </a:p>
          <a:p>
            <a:r>
              <a:rPr lang="zh-CN" altLang="en-US" dirty="0"/>
              <a:t>以上</a:t>
            </a:r>
            <a:r>
              <a:rPr lang="zh-CN" altLang="en-US" dirty="0" smtClean="0"/>
              <a:t>的</a:t>
            </a:r>
            <a:r>
              <a:rPr lang="zh-CN" altLang="en-US" dirty="0"/>
              <a:t>文字</a:t>
            </a:r>
            <a:r>
              <a:rPr lang="zh-CN" altLang="en-US" dirty="0" smtClean="0"/>
              <a:t>说明，</a:t>
            </a:r>
            <a:r>
              <a:rPr lang="zh-CN" altLang="en-US" dirty="0"/>
              <a:t>字段指的是</a:t>
            </a:r>
            <a:r>
              <a:rPr lang="en-US" altLang="zh-CN" dirty="0"/>
              <a:t>Field</a:t>
            </a:r>
            <a:r>
              <a:rPr lang="zh-CN" altLang="en-US" dirty="0"/>
              <a:t>类型，方法指的是</a:t>
            </a:r>
            <a:r>
              <a:rPr lang="en-US" altLang="zh-CN" dirty="0"/>
              <a:t>Method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6583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10.2.2 </a:t>
            </a:r>
            <a:r>
              <a:rPr lang="zh-CN" altLang="en-US" dirty="0"/>
              <a:t>利用反射技术操作私有属性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通过字符串可以获得该串所代表的</a:t>
            </a:r>
            <a:r>
              <a:rPr lang="en-US" altLang="zh-CN" dirty="0"/>
              <a:t>Class</a:t>
            </a:r>
            <a:r>
              <a:rPr lang="zh-CN" altLang="zh-CN" dirty="0"/>
              <a:t>对象，那么通过字段名称字符串也能获得对应的字段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cls</a:t>
            </a:r>
            <a:r>
              <a:rPr lang="en-US" altLang="zh-CN" dirty="0"/>
              <a:t> = </a:t>
            </a:r>
            <a:r>
              <a:rPr lang="en-US" altLang="zh-CN" dirty="0" err="1"/>
              <a:t>Chicken.class</a:t>
            </a:r>
            <a:r>
              <a:rPr lang="en-US" altLang="zh-CN" dirty="0"/>
              <a:t>;  // </a:t>
            </a:r>
            <a:r>
              <a:rPr lang="zh-CN" altLang="en-US" dirty="0"/>
              <a:t>获得</a:t>
            </a:r>
            <a:r>
              <a:rPr lang="en-US" altLang="zh-CN" dirty="0"/>
              <a:t>Chicken</a:t>
            </a:r>
            <a:r>
              <a:rPr lang="zh-CN" altLang="en-US" dirty="0"/>
              <a:t>类的基因类型</a:t>
            </a:r>
          </a:p>
          <a:p>
            <a:pPr lvl="1"/>
            <a:r>
              <a:rPr lang="en-US" altLang="zh-CN" dirty="0"/>
              <a:t>Field </a:t>
            </a:r>
            <a:r>
              <a:rPr lang="en-US" altLang="zh-CN" dirty="0" err="1"/>
              <a:t>sexField</a:t>
            </a:r>
            <a:r>
              <a:rPr lang="en-US" altLang="zh-CN" dirty="0"/>
              <a:t> = </a:t>
            </a:r>
            <a:r>
              <a:rPr lang="en-US" altLang="zh-CN" dirty="0" err="1"/>
              <a:t>cls.getDeclaredField</a:t>
            </a:r>
            <a:r>
              <a:rPr lang="en-US" altLang="zh-CN" dirty="0"/>
              <a:t>("sex");  // </a:t>
            </a:r>
            <a:r>
              <a:rPr lang="zh-CN" altLang="en-US" dirty="0"/>
              <a:t>通过字段名称获取该类的字段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zh-CN" dirty="0"/>
              <a:t>要想从</a:t>
            </a:r>
            <a:r>
              <a:rPr lang="en-US" altLang="zh-CN" dirty="0"/>
              <a:t>Field</a:t>
            </a:r>
            <a:r>
              <a:rPr lang="zh-CN" altLang="zh-CN" dirty="0" smtClean="0"/>
              <a:t>对象</a:t>
            </a:r>
            <a:r>
              <a:rPr lang="zh-CN" altLang="en-US" dirty="0"/>
              <a:t>获取</a:t>
            </a:r>
            <a:r>
              <a:rPr lang="en-US" altLang="zh-CN" dirty="0" smtClean="0"/>
              <a:t>sex</a:t>
            </a:r>
            <a:r>
              <a:rPr lang="zh-CN" altLang="zh-CN" dirty="0"/>
              <a:t>属性的数值，还得继续下列两个</a:t>
            </a:r>
            <a:r>
              <a:rPr lang="zh-CN" altLang="zh-CN" dirty="0" smtClean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）调用</a:t>
            </a:r>
            <a:r>
              <a:rPr lang="en-US" altLang="zh-CN" dirty="0"/>
              <a:t>Field</a:t>
            </a:r>
            <a:r>
              <a:rPr lang="zh-CN" altLang="en-US" dirty="0"/>
              <a:t>对象的</a:t>
            </a:r>
            <a:r>
              <a:rPr lang="en-US" altLang="zh-CN" dirty="0" err="1"/>
              <a:t>setAccessible</a:t>
            </a:r>
            <a:r>
              <a:rPr lang="zh-CN" altLang="en-US" dirty="0"/>
              <a:t>方法，并传入</a:t>
            </a:r>
            <a:r>
              <a:rPr lang="en-US" altLang="zh-CN" dirty="0"/>
              <a:t>true</a:t>
            </a:r>
            <a:r>
              <a:rPr lang="zh-CN" altLang="en-US" dirty="0"/>
              <a:t>值，表示将该字段设置为允许访问；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</a:t>
            </a:r>
            <a:r>
              <a:rPr lang="en-US" altLang="zh-CN" dirty="0"/>
              <a:t>Field</a:t>
            </a:r>
            <a:r>
              <a:rPr lang="zh-CN" altLang="en-US" dirty="0"/>
              <a:t>对象的</a:t>
            </a:r>
            <a:r>
              <a:rPr lang="en-US" altLang="zh-CN" dirty="0" err="1"/>
              <a:t>getInt</a:t>
            </a:r>
            <a:r>
              <a:rPr lang="zh-CN" altLang="en-US" dirty="0"/>
              <a:t>方法，并传入鸡类实例，表示准备从该示例中获取指定字段的整型值。</a:t>
            </a:r>
          </a:p>
        </p:txBody>
      </p:sp>
    </p:spTree>
    <p:extLst>
      <p:ext uri="{BB962C8B-B14F-4D97-AF65-F5344CB8AC3E}">
        <p14:creationId xmlns:p14="http://schemas.microsoft.com/office/powerpoint/2010/main" val="95215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利用反射</a:t>
            </a:r>
            <a:r>
              <a:rPr lang="zh-CN" altLang="en-US" dirty="0" smtClean="0"/>
              <a:t>技术</a:t>
            </a:r>
            <a:r>
              <a:rPr lang="zh-CN" altLang="en-US" dirty="0"/>
              <a:t>修改</a:t>
            </a:r>
            <a:r>
              <a:rPr lang="zh-CN" altLang="en-US" dirty="0" smtClean="0"/>
              <a:t>私有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</a:t>
            </a:r>
            <a:r>
              <a:rPr lang="zh-CN" altLang="zh-CN" dirty="0" smtClean="0"/>
              <a:t>想</a:t>
            </a:r>
            <a:r>
              <a:rPr lang="zh-CN" altLang="en-US" dirty="0" smtClean="0"/>
              <a:t>通过反射</a:t>
            </a:r>
            <a:r>
              <a:rPr lang="zh-CN" altLang="zh-CN" dirty="0" smtClean="0"/>
              <a:t>改变</a:t>
            </a:r>
            <a:r>
              <a:rPr lang="zh-CN" altLang="en-US" dirty="0" smtClean="0"/>
              <a:t>某个</a:t>
            </a:r>
            <a:r>
              <a:rPr lang="zh-CN" altLang="zh-CN" dirty="0" smtClean="0"/>
              <a:t>字段</a:t>
            </a:r>
            <a:r>
              <a:rPr lang="zh-CN" altLang="zh-CN" dirty="0"/>
              <a:t>的取值，需要把</a:t>
            </a:r>
            <a:r>
              <a:rPr lang="en-US" altLang="zh-CN" dirty="0" err="1"/>
              <a:t>getInt</a:t>
            </a:r>
            <a:r>
              <a:rPr lang="zh-CN" altLang="zh-CN" dirty="0"/>
              <a:t>方法改为</a:t>
            </a:r>
            <a:r>
              <a:rPr lang="en-US" altLang="zh-CN" dirty="0" err="1"/>
              <a:t>setInt</a:t>
            </a:r>
            <a:r>
              <a:rPr lang="zh-CN" altLang="zh-CN" dirty="0"/>
              <a:t>方法，并给</a:t>
            </a:r>
            <a:r>
              <a:rPr lang="en-US" altLang="zh-CN" dirty="0" err="1"/>
              <a:t>setInt</a:t>
            </a:r>
            <a:r>
              <a:rPr lang="zh-CN" altLang="zh-CN" dirty="0"/>
              <a:t>方法的第二个参数传入修改后的数值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cls</a:t>
            </a:r>
            <a:r>
              <a:rPr lang="en-US" altLang="zh-CN" dirty="0"/>
              <a:t> = </a:t>
            </a:r>
            <a:r>
              <a:rPr lang="en-US" altLang="zh-CN" dirty="0" err="1"/>
              <a:t>Chicken.class</a:t>
            </a:r>
            <a:r>
              <a:rPr lang="en-US" altLang="zh-CN" dirty="0"/>
              <a:t>;  // </a:t>
            </a:r>
            <a:r>
              <a:rPr lang="zh-CN" altLang="en-US" dirty="0"/>
              <a:t>获得</a:t>
            </a:r>
            <a:r>
              <a:rPr lang="en-US" altLang="zh-CN" dirty="0"/>
              <a:t>Chicken</a:t>
            </a:r>
            <a:r>
              <a:rPr lang="zh-CN" altLang="en-US" dirty="0"/>
              <a:t>类的基因类型</a:t>
            </a:r>
          </a:p>
          <a:p>
            <a:pPr lvl="1"/>
            <a:r>
              <a:rPr lang="en-US" altLang="zh-CN" dirty="0"/>
              <a:t>Field </a:t>
            </a:r>
            <a:r>
              <a:rPr lang="en-US" altLang="zh-CN" dirty="0" err="1"/>
              <a:t>sexField</a:t>
            </a:r>
            <a:r>
              <a:rPr lang="en-US" altLang="zh-CN" dirty="0"/>
              <a:t> = </a:t>
            </a:r>
            <a:r>
              <a:rPr lang="en-US" altLang="zh-CN" dirty="0" err="1"/>
              <a:t>cls.getDeclaredField</a:t>
            </a:r>
            <a:r>
              <a:rPr lang="en-US" altLang="zh-CN" dirty="0"/>
              <a:t>("sex");  // </a:t>
            </a:r>
            <a:r>
              <a:rPr lang="zh-CN" altLang="en-US" dirty="0"/>
              <a:t>通过字段名称获取该类的字段对象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sexField</a:t>
            </a:r>
            <a:r>
              <a:rPr lang="en-US" altLang="zh-CN" dirty="0"/>
              <a:t> != null)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sexField.setAccessible</a:t>
            </a:r>
            <a:r>
              <a:rPr lang="en-US" altLang="zh-CN" dirty="0"/>
              <a:t>(true);  // </a:t>
            </a:r>
            <a:r>
              <a:rPr lang="zh-CN" altLang="en-US" dirty="0"/>
              <a:t>将该字段设置为允许访问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sexField.setInt</a:t>
            </a:r>
            <a:r>
              <a:rPr lang="en-US" altLang="zh-CN" dirty="0"/>
              <a:t>(chicken, sex);  // </a:t>
            </a:r>
            <a:r>
              <a:rPr lang="zh-CN" altLang="en-US" dirty="0"/>
              <a:t>将某实例的该字段修改为指定数值</a:t>
            </a:r>
          </a:p>
        </p:txBody>
      </p:sp>
    </p:spTree>
    <p:extLst>
      <p:ext uri="{BB962C8B-B14F-4D97-AF65-F5344CB8AC3E}">
        <p14:creationId xmlns:p14="http://schemas.microsoft.com/office/powerpoint/2010/main" val="287360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</a:t>
            </a:r>
            <a:r>
              <a:rPr lang="zh-CN" altLang="en-US" dirty="0"/>
              <a:t>利用反射技术操作私有方法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参照私有属性的反射操作过程，私有方法的反射调用可分解为如下三个步骤：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）调用</a:t>
            </a:r>
            <a:r>
              <a:rPr lang="en-US" altLang="zh-CN" dirty="0"/>
              <a:t>Class</a:t>
            </a:r>
            <a:r>
              <a:rPr lang="zh-CN" altLang="zh-CN" dirty="0"/>
              <a:t>对象的</a:t>
            </a:r>
            <a:r>
              <a:rPr lang="en-US" altLang="zh-CN" dirty="0" err="1"/>
              <a:t>getDeclaredMethod</a:t>
            </a:r>
            <a:r>
              <a:rPr lang="zh-CN" altLang="zh-CN" dirty="0"/>
              <a:t>方法，获取指定名称的方法对象，即</a:t>
            </a:r>
            <a:r>
              <a:rPr lang="en-US" altLang="zh-CN" dirty="0"/>
              <a:t>Method</a:t>
            </a:r>
            <a:r>
              <a:rPr lang="zh-CN" altLang="zh-CN" dirty="0"/>
              <a:t>对象；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）调用</a:t>
            </a:r>
            <a:r>
              <a:rPr lang="en-US" altLang="zh-CN" dirty="0"/>
              <a:t>Method</a:t>
            </a:r>
            <a:r>
              <a:rPr lang="zh-CN" altLang="zh-CN" dirty="0"/>
              <a:t>对象的</a:t>
            </a:r>
            <a:r>
              <a:rPr lang="en-US" altLang="zh-CN" dirty="0" err="1"/>
              <a:t>setAccessible</a:t>
            </a:r>
            <a:r>
              <a:rPr lang="zh-CN" altLang="zh-CN" dirty="0"/>
              <a:t>方法，并传入</a:t>
            </a:r>
            <a:r>
              <a:rPr lang="en-US" altLang="zh-CN" dirty="0"/>
              <a:t>true</a:t>
            </a:r>
            <a:r>
              <a:rPr lang="zh-CN" altLang="zh-CN" dirty="0"/>
              <a:t>值，表示将该方法设置为允许访问，以解除</a:t>
            </a:r>
            <a:r>
              <a:rPr lang="en-US" altLang="zh-CN" dirty="0"/>
              <a:t>private</a:t>
            </a:r>
            <a:r>
              <a:rPr lang="zh-CN" altLang="zh-CN" dirty="0"/>
              <a:t>的限制；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）调用</a:t>
            </a:r>
            <a:r>
              <a:rPr lang="en-US" altLang="zh-CN" dirty="0"/>
              <a:t>Method</a:t>
            </a:r>
            <a:r>
              <a:rPr lang="zh-CN" altLang="zh-CN" dirty="0"/>
              <a:t>对象的</a:t>
            </a:r>
            <a:r>
              <a:rPr lang="en-US" altLang="zh-CN" dirty="0"/>
              <a:t>invoke</a:t>
            </a:r>
            <a:r>
              <a:rPr lang="zh-CN" altLang="zh-CN" dirty="0"/>
              <a:t>方法，并传入鸡类实例，酌情填写输入参数；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Java</a:t>
            </a:r>
            <a:r>
              <a:rPr lang="zh-CN" altLang="zh-CN" dirty="0"/>
              <a:t>程序对各种异常的处理方式，首先描述了常见的几种程序异常（数学运算异常、数组越界异常、字符串与日期格式异常、空指针异常、类型转换异常等），以及两种内存溢出错误（堆内存溢出、栈内存移除），接着阐述了两种发生异常后的补救操作（扔出与捕捉），然后论述了如何从源头上预防异常的产生，最后讲述了如何使用</a:t>
            </a:r>
            <a:r>
              <a:rPr lang="en-US" altLang="zh-CN" dirty="0"/>
              <a:t>Optional</a:t>
            </a:r>
            <a:r>
              <a:rPr lang="zh-CN" altLang="zh-CN" dirty="0"/>
              <a:t>规避空指针异常。</a:t>
            </a:r>
          </a:p>
          <a:p>
            <a:r>
              <a:rPr lang="en-US" altLang="zh-CN" dirty="0"/>
              <a:t>10.1.1 </a:t>
            </a:r>
            <a:r>
              <a:rPr lang="zh-CN" altLang="en-US" dirty="0"/>
              <a:t>常见的程序异常</a:t>
            </a:r>
          </a:p>
          <a:p>
            <a:r>
              <a:rPr lang="en-US" altLang="zh-CN" dirty="0"/>
              <a:t>10.1.2 </a:t>
            </a:r>
            <a:r>
              <a:rPr lang="zh-CN" altLang="en-US" dirty="0"/>
              <a:t>内存溢出的两种错误</a:t>
            </a:r>
          </a:p>
          <a:p>
            <a:r>
              <a:rPr lang="en-US" altLang="zh-CN" dirty="0"/>
              <a:t>10.1.3 </a:t>
            </a:r>
            <a:r>
              <a:rPr lang="zh-CN" altLang="en-US" dirty="0"/>
              <a:t>异常的处理：扔出与捕捉</a:t>
            </a:r>
          </a:p>
          <a:p>
            <a:r>
              <a:rPr lang="en-US" altLang="zh-CN" dirty="0"/>
              <a:t>10.1.4 </a:t>
            </a:r>
            <a:r>
              <a:rPr lang="zh-CN" altLang="en-US" dirty="0"/>
              <a:t>如何预防异常的产生</a:t>
            </a:r>
          </a:p>
          <a:p>
            <a:r>
              <a:rPr lang="en-US" altLang="zh-CN" dirty="0"/>
              <a:t>10.1.5 </a:t>
            </a:r>
            <a:r>
              <a:rPr lang="zh-CN" altLang="en-US" dirty="0"/>
              <a:t>使用</a:t>
            </a:r>
            <a:r>
              <a:rPr lang="en-US" altLang="zh-CN" dirty="0"/>
              <a:t>Optional</a:t>
            </a:r>
            <a:r>
              <a:rPr lang="zh-CN" altLang="en-US" dirty="0"/>
              <a:t>规避空指针异常</a:t>
            </a:r>
          </a:p>
        </p:txBody>
      </p:sp>
    </p:spTree>
    <p:extLst>
      <p:ext uri="{BB962C8B-B14F-4D97-AF65-F5344CB8AC3E}">
        <p14:creationId xmlns:p14="http://schemas.microsoft.com/office/powerpoint/2010/main" val="190662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反射访问私有方法的代码例子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cls</a:t>
            </a:r>
            <a:r>
              <a:rPr lang="en-US" altLang="zh-CN" dirty="0"/>
              <a:t> = </a:t>
            </a:r>
            <a:r>
              <a:rPr lang="en-US" altLang="zh-CN" dirty="0" err="1"/>
              <a:t>Chicken.class</a:t>
            </a:r>
            <a:r>
              <a:rPr lang="en-US" altLang="zh-CN" dirty="0"/>
              <a:t>;  // </a:t>
            </a:r>
            <a:r>
              <a:rPr lang="zh-CN" altLang="en-US" dirty="0"/>
              <a:t>获得</a:t>
            </a:r>
            <a:r>
              <a:rPr lang="en-US" altLang="zh-CN" dirty="0"/>
              <a:t>Chicken</a:t>
            </a:r>
            <a:r>
              <a:rPr lang="zh-CN" altLang="en-US" dirty="0"/>
              <a:t>类的基因类型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通过方法名称及参数列表获取该方法的</a:t>
            </a:r>
            <a:r>
              <a:rPr lang="en-US" altLang="zh-CN" dirty="0"/>
              <a:t>Method</a:t>
            </a:r>
            <a:r>
              <a:rPr lang="zh-CN" altLang="en-US" dirty="0"/>
              <a:t>对象。之所以需要参数类型列表，是因为同名方法可能会被多次重载，重载后的方法通过参数个数与参数类型加以区分</a:t>
            </a:r>
          </a:p>
          <a:p>
            <a:pPr lvl="1"/>
            <a:r>
              <a:rPr lang="en-US" altLang="zh-CN" dirty="0"/>
              <a:t>Method </a:t>
            </a:r>
            <a:r>
              <a:rPr lang="en-US" altLang="zh-CN" dirty="0" err="1"/>
              <a:t>method</a:t>
            </a:r>
            <a:r>
              <a:rPr lang="en-US" altLang="zh-CN" dirty="0"/>
              <a:t> = </a:t>
            </a:r>
            <a:r>
              <a:rPr lang="en-US" altLang="zh-CN" dirty="0" err="1"/>
              <a:t>cls.getDeclaredMethod</a:t>
            </a:r>
            <a:r>
              <a:rPr lang="en-US" altLang="zh-CN" dirty="0"/>
              <a:t>("</a:t>
            </a:r>
            <a:r>
              <a:rPr lang="en-US" altLang="zh-CN" dirty="0" err="1"/>
              <a:t>setName</a:t>
            </a:r>
            <a:r>
              <a:rPr lang="en-US" altLang="zh-CN" dirty="0"/>
              <a:t>", </a:t>
            </a:r>
            <a:r>
              <a:rPr lang="en-US" altLang="zh-CN" dirty="0" err="1"/>
              <a:t>String.class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method.setAccessible</a:t>
            </a:r>
            <a:r>
              <a:rPr lang="en-US" altLang="zh-CN" dirty="0"/>
              <a:t>(true);  // </a:t>
            </a:r>
            <a:r>
              <a:rPr lang="zh-CN" altLang="en-US" dirty="0"/>
              <a:t>将该方法设置为允许访问</a:t>
            </a:r>
          </a:p>
          <a:p>
            <a:pPr lvl="1"/>
            <a:r>
              <a:rPr lang="en-US" altLang="zh-CN" dirty="0" err="1"/>
              <a:t>method.invoke</a:t>
            </a:r>
            <a:r>
              <a:rPr lang="en-US" altLang="zh-CN" dirty="0"/>
              <a:t>(chicken, name);  // </a:t>
            </a:r>
            <a:r>
              <a:rPr lang="zh-CN" altLang="en-US" dirty="0"/>
              <a:t>携带输入参数调用某实例的方法</a:t>
            </a:r>
          </a:p>
        </p:txBody>
      </p:sp>
    </p:spTree>
    <p:extLst>
      <p:ext uri="{BB962C8B-B14F-4D97-AF65-F5344CB8AC3E}">
        <p14:creationId xmlns:p14="http://schemas.microsoft.com/office/powerpoint/2010/main" val="353880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本节介绍了注解技术的来龙去脉，首先讲述了如何使用系统自带的五种注解（</a:t>
            </a:r>
            <a:r>
              <a:rPr lang="en-US" altLang="zh-CN" dirty="0"/>
              <a:t>@Override</a:t>
            </a:r>
            <a:r>
              <a:rPr lang="zh-CN" altLang="zh-CN" dirty="0"/>
              <a:t>、</a:t>
            </a:r>
            <a:r>
              <a:rPr lang="en-US" altLang="zh-CN" dirty="0"/>
              <a:t>@Deprecated</a:t>
            </a:r>
            <a:r>
              <a:rPr lang="zh-CN" altLang="zh-CN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zh-CN" altLang="zh-CN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FunctionalInterface</a:t>
            </a:r>
            <a:r>
              <a:rPr lang="zh-CN" altLang="zh-CN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SafeVarargs</a:t>
            </a:r>
            <a:r>
              <a:rPr lang="zh-CN" altLang="zh-CN" dirty="0"/>
              <a:t>），接着庖丁解牛把系统注解分拆为基本的元注解（</a:t>
            </a:r>
            <a:r>
              <a:rPr lang="en-US" altLang="zh-CN" dirty="0"/>
              <a:t>@Documented</a:t>
            </a:r>
            <a:r>
              <a:rPr lang="zh-CN" altLang="zh-CN" dirty="0"/>
              <a:t>、</a:t>
            </a:r>
            <a:r>
              <a:rPr lang="en-US" altLang="zh-CN" dirty="0"/>
              <a:t>@Target</a:t>
            </a:r>
            <a:r>
              <a:rPr lang="zh-CN" altLang="zh-CN" dirty="0"/>
              <a:t>、</a:t>
            </a:r>
            <a:r>
              <a:rPr lang="en-US" altLang="zh-CN" dirty="0"/>
              <a:t>@Retention</a:t>
            </a:r>
            <a:r>
              <a:rPr lang="zh-CN" altLang="zh-CN" dirty="0"/>
              <a:t>、</a:t>
            </a:r>
            <a:r>
              <a:rPr lang="en-US" altLang="zh-CN" dirty="0"/>
              <a:t>@Inherited</a:t>
            </a:r>
            <a:r>
              <a:rPr lang="zh-CN" altLang="zh-CN" dirty="0"/>
              <a:t>）并加以说明，然后结合注解与反射技术，设计了一个实战案例（利用注解技术检查空指针）。</a:t>
            </a:r>
          </a:p>
          <a:p>
            <a:r>
              <a:rPr lang="en-US" altLang="zh-CN" dirty="0"/>
              <a:t>10.3.1 </a:t>
            </a:r>
            <a:r>
              <a:rPr lang="zh-CN" altLang="en-US" dirty="0"/>
              <a:t>如何使用系统自带的注解</a:t>
            </a:r>
          </a:p>
          <a:p>
            <a:r>
              <a:rPr lang="en-US" altLang="zh-CN" dirty="0"/>
              <a:t>10.3.2 </a:t>
            </a:r>
            <a:r>
              <a:rPr lang="zh-CN" altLang="en-US" dirty="0"/>
              <a:t>注解的基本单元</a:t>
            </a:r>
            <a:r>
              <a:rPr lang="en-US" altLang="zh-CN" dirty="0"/>
              <a:t>——</a:t>
            </a:r>
            <a:r>
              <a:rPr lang="zh-CN" altLang="en-US" dirty="0"/>
              <a:t>元注解</a:t>
            </a:r>
          </a:p>
          <a:p>
            <a:r>
              <a:rPr lang="en-US" altLang="zh-CN" dirty="0"/>
              <a:t>10.3.3 </a:t>
            </a:r>
            <a:r>
              <a:rPr lang="zh-CN" altLang="en-US" dirty="0"/>
              <a:t>利用注解技术检查空指针</a:t>
            </a:r>
          </a:p>
        </p:txBody>
      </p:sp>
    </p:spTree>
    <p:extLst>
      <p:ext uri="{BB962C8B-B14F-4D97-AF65-F5344CB8AC3E}">
        <p14:creationId xmlns:p14="http://schemas.microsoft.com/office/powerpoint/2010/main" val="90826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</a:t>
            </a:r>
            <a:r>
              <a:rPr lang="zh-CN" altLang="en-US" dirty="0"/>
              <a:t>如何使用系统自带的注解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像</a:t>
            </a:r>
            <a:r>
              <a:rPr lang="zh-CN" altLang="zh-CN" dirty="0"/>
              <a:t>“</a:t>
            </a:r>
            <a:r>
              <a:rPr lang="en-US" altLang="zh-CN" dirty="0"/>
              <a:t>@Override</a:t>
            </a:r>
            <a:r>
              <a:rPr lang="zh-CN" altLang="zh-CN" dirty="0" smtClean="0"/>
              <a:t>”</a:t>
            </a:r>
            <a:r>
              <a:rPr lang="zh-CN" altLang="en-US" dirty="0" smtClean="0"/>
              <a:t>这样，</a:t>
            </a:r>
            <a:r>
              <a:rPr lang="zh-CN" altLang="zh-CN" dirty="0" smtClean="0"/>
              <a:t>以</a:t>
            </a:r>
            <a:r>
              <a:rPr lang="en-US" altLang="zh-CN" dirty="0"/>
              <a:t>@</a:t>
            </a:r>
            <a:r>
              <a:rPr lang="zh-CN" altLang="zh-CN" dirty="0"/>
              <a:t>符号开头的</a:t>
            </a:r>
            <a:r>
              <a:rPr lang="zh-CN" altLang="zh-CN" dirty="0" smtClean="0"/>
              <a:t>标记</a:t>
            </a:r>
            <a:r>
              <a:rPr lang="zh-CN" altLang="en-US" dirty="0" smtClean="0"/>
              <a:t>叫做注解。</a:t>
            </a:r>
            <a:endParaRPr lang="en-US" altLang="zh-CN" dirty="0" smtClean="0"/>
          </a:p>
          <a:p>
            <a:r>
              <a:rPr lang="zh-CN" altLang="zh-CN" dirty="0" smtClean="0"/>
              <a:t>注解</a:t>
            </a:r>
            <a:r>
              <a:rPr lang="zh-CN" altLang="en-US" dirty="0" smtClean="0"/>
              <a:t>跟注释</a:t>
            </a:r>
            <a:r>
              <a:rPr lang="zh-CN" altLang="zh-CN" dirty="0" smtClean="0"/>
              <a:t>一样</a:t>
            </a:r>
            <a:r>
              <a:rPr lang="zh-CN" altLang="en-US" dirty="0" smtClean="0"/>
              <a:t>为</a:t>
            </a:r>
            <a:r>
              <a:rPr lang="zh-CN" altLang="zh-CN" dirty="0" smtClean="0"/>
              <a:t>带有</a:t>
            </a:r>
            <a:r>
              <a:rPr lang="zh-CN" altLang="zh-CN" dirty="0"/>
              <a:t>解释说明的</a:t>
            </a:r>
            <a:r>
              <a:rPr lang="zh-CN" altLang="zh-CN" dirty="0" smtClean="0"/>
              <a:t>涵义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</a:t>
            </a:r>
            <a:r>
              <a:rPr lang="zh-CN" altLang="en-US" dirty="0" smtClean="0"/>
              <a:t>之处在于</a:t>
            </a:r>
            <a:r>
              <a:rPr lang="zh-CN" altLang="zh-CN" dirty="0" smtClean="0"/>
              <a:t>：</a:t>
            </a:r>
            <a:r>
              <a:rPr lang="zh-CN" altLang="zh-CN" dirty="0"/>
              <a:t>注释是给人看的，而注解还要给编译器</a:t>
            </a:r>
            <a:r>
              <a:rPr lang="zh-CN" altLang="zh-CN" dirty="0" smtClean="0"/>
              <a:t>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zh-CN" dirty="0"/>
              <a:t>“</a:t>
            </a:r>
            <a:r>
              <a:rPr lang="en-US" altLang="zh-CN" dirty="0"/>
              <a:t>@Override</a:t>
            </a:r>
            <a:r>
              <a:rPr lang="zh-CN" altLang="zh-CN" dirty="0" smtClean="0"/>
              <a:t>”</a:t>
            </a:r>
            <a:r>
              <a:rPr lang="zh-CN" altLang="en-US" dirty="0" smtClean="0"/>
              <a:t>为例，</a:t>
            </a:r>
            <a:r>
              <a:rPr lang="zh-CN" altLang="zh-CN" dirty="0"/>
              <a:t>编译器扫描到注解</a:t>
            </a:r>
            <a:r>
              <a:rPr lang="en-US" altLang="zh-CN" dirty="0"/>
              <a:t>@Override</a:t>
            </a:r>
            <a:r>
              <a:rPr lang="zh-CN" altLang="zh-CN" dirty="0"/>
              <a:t>，便会去检查父类是否存在注解下方的方法声明，如果不存在或者参数类型对不上，就会提示红线错误。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74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自带的五种内置注解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@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：</a:t>
            </a:r>
            <a:r>
              <a:rPr lang="zh-CN" altLang="zh-CN" dirty="0"/>
              <a:t>方法</a:t>
            </a:r>
            <a:r>
              <a:rPr lang="zh-CN" altLang="zh-CN" dirty="0" smtClean="0"/>
              <a:t>重写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FunctionalInterface</a:t>
            </a:r>
            <a:r>
              <a:rPr lang="zh-CN" altLang="en-US" dirty="0" smtClean="0"/>
              <a:t>：函数式接口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@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：已废弃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@</a:t>
            </a:r>
            <a:r>
              <a:rPr lang="en-US" altLang="zh-CN" dirty="0" err="1" smtClean="0"/>
              <a:t>SuppressWarnings</a:t>
            </a:r>
            <a:r>
              <a:rPr lang="zh-CN" altLang="en-US" dirty="0" smtClean="0"/>
              <a:t>：屏蔽警告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>@</a:t>
            </a:r>
            <a:r>
              <a:rPr lang="en-US" altLang="zh-CN" dirty="0" err="1" smtClean="0"/>
              <a:t>SafeVarargs</a:t>
            </a:r>
            <a:r>
              <a:rPr lang="zh-CN" altLang="en-US" dirty="0" smtClean="0"/>
              <a:t>：安全的可变参数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833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10.3.2 </a:t>
            </a:r>
            <a:r>
              <a:rPr lang="zh-CN" altLang="en-US" dirty="0"/>
              <a:t>注解的基本单元</a:t>
            </a:r>
            <a:r>
              <a:rPr lang="en-US" altLang="zh-CN" dirty="0"/>
              <a:t>——</a:t>
            </a:r>
            <a:r>
              <a:rPr lang="zh-CN" altLang="en-US" dirty="0"/>
              <a:t>元注解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注解是一</a:t>
            </a:r>
            <a:r>
              <a:rPr lang="zh-CN" altLang="zh-CN" dirty="0"/>
              <a:t>种特殊的类型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跟类、接口那样需要另外定义。</a:t>
            </a:r>
            <a:endParaRPr lang="en-US" altLang="zh-CN" dirty="0" smtClean="0"/>
          </a:p>
          <a:p>
            <a:r>
              <a:rPr lang="zh-CN" altLang="zh-CN" dirty="0"/>
              <a:t>注解</a:t>
            </a:r>
            <a:r>
              <a:rPr lang="en-US" altLang="zh-CN" dirty="0"/>
              <a:t>@Override</a:t>
            </a:r>
            <a:r>
              <a:rPr lang="zh-CN" altLang="zh-CN" dirty="0"/>
              <a:t>的</a:t>
            </a:r>
            <a:r>
              <a:rPr lang="zh-CN" altLang="zh-CN" dirty="0" smtClean="0"/>
              <a:t>源码</a:t>
            </a:r>
            <a:r>
              <a:rPr lang="zh-CN" altLang="en-US" dirty="0" smtClean="0"/>
              <a:t>定义如下：</a:t>
            </a:r>
            <a:endParaRPr lang="en-US" altLang="zh-CN" dirty="0" smtClean="0"/>
          </a:p>
          <a:p>
            <a:pPr lvl="1"/>
            <a:r>
              <a:rPr lang="en-US" altLang="zh-CN" dirty="0"/>
              <a:t>@Target(</a:t>
            </a:r>
            <a:r>
              <a:rPr lang="en-US" altLang="zh-CN" dirty="0" err="1"/>
              <a:t>ElementType.METHOD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@Retention(</a:t>
            </a:r>
            <a:r>
              <a:rPr lang="en-US" altLang="zh-CN" dirty="0" err="1"/>
              <a:t>RetentionPolicy.SOURCE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public @interface Override </a:t>
            </a:r>
            <a:r>
              <a:rPr lang="en-US" altLang="zh-CN" dirty="0" smtClean="0"/>
              <a:t>{}</a:t>
            </a:r>
          </a:p>
          <a:p>
            <a:r>
              <a:rPr lang="zh-CN" altLang="zh-CN" dirty="0"/>
              <a:t>注解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FunctionalInterface</a:t>
            </a:r>
            <a:r>
              <a:rPr lang="zh-CN" altLang="zh-CN" dirty="0"/>
              <a:t>的源码</a:t>
            </a:r>
            <a:r>
              <a:rPr lang="zh-CN" altLang="en-US" dirty="0"/>
              <a:t>定义如下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@Documented</a:t>
            </a:r>
            <a:endParaRPr lang="zh-CN" altLang="zh-CN" sz="3200" dirty="0"/>
          </a:p>
          <a:p>
            <a:pPr lvl="1"/>
            <a:r>
              <a:rPr lang="en-US" altLang="zh-CN" dirty="0"/>
              <a:t>@Retention(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  <a:endParaRPr lang="zh-CN" altLang="zh-CN" sz="3200" dirty="0"/>
          </a:p>
          <a:p>
            <a:pPr lvl="1"/>
            <a:r>
              <a:rPr lang="en-US" altLang="zh-CN" dirty="0"/>
              <a:t>@Target(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  <a:endParaRPr lang="zh-CN" altLang="zh-CN" sz="3200" dirty="0"/>
          </a:p>
          <a:p>
            <a:pPr lvl="1"/>
            <a:r>
              <a:rPr lang="en-US" altLang="zh-CN" dirty="0"/>
              <a:t>public @interface </a:t>
            </a:r>
            <a:r>
              <a:rPr lang="en-US" altLang="zh-CN" dirty="0" err="1"/>
              <a:t>FunctionalInterface</a:t>
            </a:r>
            <a:r>
              <a:rPr lang="en-US" altLang="zh-CN" dirty="0"/>
              <a:t> {}</a:t>
            </a:r>
            <a:endParaRPr lang="zh-CN" altLang="zh-CN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12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四种元注解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 @</a:t>
            </a:r>
            <a:r>
              <a:rPr lang="en-US" altLang="zh-CN" dirty="0" smtClean="0"/>
              <a:t>Documented</a:t>
            </a:r>
          </a:p>
          <a:p>
            <a:pPr lvl="1"/>
            <a:r>
              <a:rPr lang="zh-CN" altLang="zh-CN" dirty="0"/>
              <a:t>该注解表示它修饰的注解将被收录到</a:t>
            </a:r>
            <a:r>
              <a:rPr lang="en-US" altLang="zh-CN" dirty="0"/>
              <a:t>Java</a:t>
            </a:r>
            <a:r>
              <a:rPr lang="zh-CN" altLang="zh-CN" dirty="0"/>
              <a:t>的开发文档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@</a:t>
            </a:r>
            <a:r>
              <a:rPr lang="en-US" altLang="zh-CN" dirty="0" smtClean="0"/>
              <a:t>Target</a:t>
            </a:r>
          </a:p>
          <a:p>
            <a:pPr lvl="1"/>
            <a:r>
              <a:rPr lang="zh-CN" altLang="zh-CN" dirty="0"/>
              <a:t>该注解表示它修饰的注解将作用于哪一类的代码实体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 @</a:t>
            </a:r>
            <a:r>
              <a:rPr lang="en-US" altLang="zh-CN" dirty="0" smtClean="0"/>
              <a:t>Retention</a:t>
            </a:r>
          </a:p>
          <a:p>
            <a:pPr lvl="1"/>
            <a:r>
              <a:rPr lang="zh-CN" altLang="zh-CN" dirty="0"/>
              <a:t>该注解表示它修饰的注解将被编译器保留至哪个阶段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 @</a:t>
            </a:r>
            <a:r>
              <a:rPr lang="en-US" altLang="zh-CN" dirty="0" smtClean="0"/>
              <a:t>Inherited</a:t>
            </a:r>
          </a:p>
          <a:p>
            <a:pPr lvl="1"/>
            <a:r>
              <a:rPr lang="zh-CN" altLang="zh-CN" dirty="0"/>
              <a:t>该注解表示它修饰的注解将允许被子类所继承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604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10.3.3 </a:t>
            </a:r>
            <a:r>
              <a:rPr lang="zh-CN" altLang="en-US" dirty="0"/>
              <a:t>利用注解技术检查空指针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zh-CN" dirty="0"/>
              <a:t>注解</a:t>
            </a:r>
            <a:r>
              <a:rPr lang="zh-CN" altLang="zh-CN" dirty="0" smtClean="0"/>
              <a:t>技术可以</a:t>
            </a:r>
            <a:r>
              <a:rPr lang="zh-CN" altLang="zh-CN" dirty="0"/>
              <a:t>自动检查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，从而更方便地检验空指针。具体步骤如下：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自定义新的非空</a:t>
            </a:r>
            <a:r>
              <a:rPr lang="zh-CN" altLang="zh-CN" dirty="0" smtClean="0"/>
              <a:t>注解</a:t>
            </a:r>
            <a:r>
              <a:rPr lang="zh-CN" altLang="en-US" dirty="0" smtClean="0"/>
              <a:t>“</a:t>
            </a:r>
            <a:r>
              <a:rPr lang="en-US" altLang="zh-CN" dirty="0"/>
              <a:t>@</a:t>
            </a:r>
            <a:r>
              <a:rPr lang="en-US" altLang="zh-CN" dirty="0" err="1"/>
              <a:t>NotNull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给非空字段添加非空</a:t>
            </a:r>
            <a:r>
              <a:rPr lang="zh-CN" altLang="zh-CN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zh-CN" dirty="0"/>
              <a:t>在</a:t>
            </a:r>
            <a:r>
              <a:rPr lang="zh-CN" altLang="zh-CN" dirty="0" smtClean="0"/>
              <a:t>每个</a:t>
            </a:r>
            <a:r>
              <a:rPr lang="zh-CN" altLang="en-US" dirty="0" smtClean="0"/>
              <a:t>非空</a:t>
            </a:r>
            <a:r>
              <a:rPr lang="zh-CN" altLang="zh-CN" dirty="0" smtClean="0"/>
              <a:t>字段添加</a:t>
            </a:r>
            <a:r>
              <a:rPr lang="zh-CN" altLang="zh-CN" dirty="0"/>
              <a:t>注解“</a:t>
            </a:r>
            <a:r>
              <a:rPr lang="en-US" altLang="zh-CN" dirty="0"/>
              <a:t>@</a:t>
            </a:r>
            <a:r>
              <a:rPr lang="en-US" altLang="zh-CN" dirty="0" err="1"/>
              <a:t>NotNull</a:t>
            </a:r>
            <a:r>
              <a:rPr lang="zh-CN" altLang="zh-CN" dirty="0"/>
              <a:t>”，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该</a:t>
            </a:r>
            <a:r>
              <a:rPr lang="zh-CN" altLang="zh-CN" dirty="0" smtClean="0"/>
              <a:t>字段不允</a:t>
            </a:r>
            <a:r>
              <a:rPr lang="zh-CN" altLang="zh-CN" dirty="0"/>
              <a:t>许是空指针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利用反射机制校验被非空注解修饰了的所有字段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在业务需要的地方调用校验方法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7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改进后的空指针过滤代码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联合运用</a:t>
            </a:r>
            <a:r>
              <a:rPr lang="en-US" altLang="zh-CN" dirty="0"/>
              <a:t>Optional</a:t>
            </a:r>
            <a:r>
              <a:rPr lang="zh-CN" altLang="en-US" dirty="0"/>
              <a:t>校验、流式处理，以及注解校验</a:t>
            </a:r>
          </a:p>
          <a:p>
            <a:r>
              <a:rPr lang="en-US" altLang="zh-CN" dirty="0"/>
              <a:t>private static void </a:t>
            </a:r>
            <a:r>
              <a:rPr lang="en-US" altLang="zh-CN" dirty="0" err="1"/>
              <a:t>getRedAppleByStreamWithNullCheck</a:t>
            </a:r>
            <a:r>
              <a:rPr lang="en-US" altLang="zh-CN" dirty="0"/>
              <a:t>(List&lt;Apple&gt; list) {</a:t>
            </a:r>
          </a:p>
          <a:p>
            <a:r>
              <a:rPr lang="en-US" altLang="zh-CN" dirty="0"/>
              <a:t>    List&lt;Apple&gt; </a:t>
            </a:r>
            <a:r>
              <a:rPr lang="en-US" altLang="zh-CN" dirty="0" err="1"/>
              <a:t>redAppleList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&lt;Apple&gt;();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ifPresent</a:t>
            </a:r>
            <a:r>
              <a:rPr lang="zh-CN" altLang="en-US" dirty="0"/>
              <a:t>表示</a:t>
            </a:r>
            <a:r>
              <a:rPr lang="en-US" altLang="zh-CN" dirty="0"/>
              <a:t>list</a:t>
            </a:r>
            <a:r>
              <a:rPr lang="zh-CN" altLang="en-US" dirty="0"/>
              <a:t>非空时候的处理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Optional.ofNullable</a:t>
            </a:r>
            <a:r>
              <a:rPr lang="en-US" altLang="zh-CN" dirty="0"/>
              <a:t>(list).</a:t>
            </a:r>
            <a:r>
              <a:rPr lang="en-US" altLang="zh-CN" dirty="0" err="1"/>
              <a:t>ifPresent</a:t>
            </a:r>
            <a:r>
              <a:rPr lang="en-US" altLang="zh-CN" dirty="0"/>
              <a:t>(apples -&gt; 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从原始清单中筛选出红苹果清单。注意“</a:t>
            </a:r>
            <a:r>
              <a:rPr lang="en-US" altLang="zh-CN" dirty="0" err="1"/>
              <a:t>NullCheck</a:t>
            </a:r>
            <a:r>
              <a:rPr lang="en-US" altLang="zh-CN" dirty="0"/>
              <a:t>::</a:t>
            </a:r>
            <a:r>
              <a:rPr lang="en-US" altLang="zh-CN" dirty="0" err="1"/>
              <a:t>isValid</a:t>
            </a:r>
            <a:r>
              <a:rPr lang="en-US" altLang="zh-CN" dirty="0"/>
              <a:t>”</a:t>
            </a:r>
            <a:r>
              <a:rPr lang="zh-CN" altLang="en-US" dirty="0"/>
              <a:t>为静态方法引用的写法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redAppleList.addAll</a:t>
            </a:r>
            <a:r>
              <a:rPr lang="en-US" altLang="zh-CN" dirty="0"/>
              <a:t>(</a:t>
            </a:r>
            <a:r>
              <a:rPr lang="en-US" altLang="zh-CN" dirty="0" err="1"/>
              <a:t>apples.stream</a:t>
            </a:r>
            <a:r>
              <a:rPr lang="en-US" altLang="zh-CN" dirty="0"/>
              <a:t>().filter(</a:t>
            </a:r>
            <a:r>
              <a:rPr lang="en-US" altLang="zh-CN" dirty="0" err="1"/>
              <a:t>NullCheck</a:t>
            </a:r>
            <a:r>
              <a:rPr lang="en-US" altLang="zh-CN" dirty="0"/>
              <a:t>::</a:t>
            </a:r>
            <a:r>
              <a:rPr lang="en-US" altLang="zh-CN" dirty="0" err="1"/>
              <a:t>isValid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.filter(Apple::</a:t>
            </a:r>
            <a:r>
              <a:rPr lang="en-US" altLang="zh-CN" dirty="0" err="1"/>
              <a:t>isRedApple</a:t>
            </a:r>
            <a:r>
              <a:rPr lang="en-US" altLang="zh-CN" dirty="0"/>
              <a:t>).collect(</a:t>
            </a:r>
            <a:r>
              <a:rPr lang="en-US" altLang="zh-CN" dirty="0" err="1"/>
              <a:t>Collectors.toList</a:t>
            </a:r>
            <a:r>
              <a:rPr lang="en-US" altLang="zh-CN" dirty="0"/>
              <a:t>()));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流式处理，非空校验之后的红苹果清单</a:t>
            </a:r>
            <a:r>
              <a:rPr lang="en-US" altLang="zh-CN" dirty="0"/>
              <a:t>=" + </a:t>
            </a:r>
            <a:r>
              <a:rPr lang="en-US" altLang="zh-CN" dirty="0" err="1"/>
              <a:t>redAppleList.toString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402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虽然从属于类、但有别于常规面向对象的几种进阶用法，包括如何有效地运用异常处理技术（异常种类的识别、异常的扔出和捕捉、异常的避免和预防、空指针异常的规避手段）、如何使用反射技术访问类的私有成员（包括私有属性和私有方法）、如何利用注解技术自动完成特定的检查校验操作（系统自带注解、元注解、自定义注解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5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）学会异常处理的几种手段（捕捉、扔出、预防）；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）学会使用反射技术读写类的成员；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/>
              <a:t>）知晓注解技术的校验机制，并学会自己定义符合业务要求的注解；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en-US" dirty="0"/>
              <a:t>常见的程序异常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不管是人为的错误，还是意外的风险，都会导致程序在运行时异常退出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引起程序异常的原因多种多样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主要包括以下几种：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数学运算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数组越界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字符串与日期格式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空指针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zh-CN" dirty="0"/>
              <a:t>类型转换异常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0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数学运算异常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最常见的算术异常当为除数为</a:t>
            </a:r>
            <a:r>
              <a:rPr lang="zh-CN" altLang="zh-CN" dirty="0" smtClean="0"/>
              <a:t>零</a:t>
            </a:r>
            <a:r>
              <a:rPr lang="zh-CN" altLang="en-US" dirty="0" smtClean="0"/>
              <a:t>。因为</a:t>
            </a:r>
            <a:r>
              <a:rPr lang="zh-CN" altLang="zh-CN" dirty="0" smtClean="0"/>
              <a:t>一</a:t>
            </a:r>
            <a:r>
              <a:rPr lang="zh-CN" altLang="zh-CN" dirty="0"/>
              <a:t>除以零的结果等于</a:t>
            </a:r>
            <a:r>
              <a:rPr lang="zh-CN" altLang="zh-CN" dirty="0" smtClean="0"/>
              <a:t>无穷大</a:t>
            </a:r>
            <a:r>
              <a:rPr lang="zh-CN" altLang="en-US" dirty="0" smtClean="0"/>
              <a:t>，而计算机</a:t>
            </a:r>
            <a:r>
              <a:rPr lang="zh-CN" altLang="zh-CN" dirty="0"/>
              <a:t>有限的内存容纳不了无限的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除零异常的</a:t>
            </a:r>
            <a:r>
              <a:rPr lang="zh-CN" altLang="zh-CN" dirty="0" smtClean="0"/>
              <a:t>日志</a:t>
            </a:r>
            <a:r>
              <a:rPr lang="zh-CN" altLang="en-US" dirty="0" smtClean="0"/>
              <a:t>信息为</a:t>
            </a:r>
            <a:r>
              <a:rPr lang="zh-CN" altLang="zh-CN" dirty="0" smtClean="0"/>
              <a:t>“</a:t>
            </a:r>
            <a:r>
              <a:rPr lang="en-US" altLang="zh-CN" dirty="0" err="1"/>
              <a:t>java.lang.ArithmeticException</a:t>
            </a:r>
            <a:r>
              <a:rPr lang="en-US" altLang="zh-CN" dirty="0"/>
              <a:t>: / by zero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zh-CN" dirty="0"/>
              <a:t>大</a:t>
            </a:r>
            <a:r>
              <a:rPr lang="zh-CN" altLang="zh-CN" dirty="0" smtClean="0"/>
              <a:t>小数</a:t>
            </a:r>
            <a:r>
              <a:rPr lang="zh-CN" altLang="en-US" dirty="0" smtClean="0"/>
              <a:t>除法运算结果为无限循环小数时，如果没有指定精度位数，那么也会扔出无限小数的表达异常。</a:t>
            </a:r>
            <a:endParaRPr lang="en-US" altLang="zh-CN" dirty="0" smtClean="0"/>
          </a:p>
          <a:p>
            <a:r>
              <a:rPr lang="zh-CN" altLang="en-US" dirty="0"/>
              <a:t>无限小数</a:t>
            </a:r>
            <a:r>
              <a:rPr lang="zh-CN" altLang="en-US" dirty="0" smtClean="0"/>
              <a:t>的</a:t>
            </a:r>
            <a:r>
              <a:rPr lang="zh-CN" altLang="zh-CN" dirty="0"/>
              <a:t>日志</a:t>
            </a:r>
            <a:r>
              <a:rPr lang="zh-CN" altLang="en-US" dirty="0"/>
              <a:t>信息</a:t>
            </a:r>
            <a:r>
              <a:rPr lang="zh-CN" altLang="en-US" dirty="0" smtClean="0"/>
              <a:t>为</a:t>
            </a:r>
            <a:r>
              <a:rPr lang="zh-CN" altLang="zh-CN" dirty="0"/>
              <a:t>“</a:t>
            </a:r>
            <a:r>
              <a:rPr lang="en-US" altLang="zh-CN" dirty="0" err="1"/>
              <a:t>java.lang.ArithmeticException</a:t>
            </a:r>
            <a:r>
              <a:rPr lang="en-US" altLang="zh-CN" dirty="0"/>
              <a:t>: Non-terminating decimal expansion; no exact representable decimal result.</a:t>
            </a:r>
            <a:r>
              <a:rPr lang="zh-CN" altLang="zh-CN" dirty="0"/>
              <a:t>”，意思是无限小数没法使用精确的十进制数表达。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2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数组越界异常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程序只能访问数组内部元素，无法访问超出数组边界的元素。</a:t>
            </a:r>
            <a:endParaRPr lang="en-US" altLang="zh-CN" dirty="0" smtClean="0"/>
          </a:p>
          <a:p>
            <a:r>
              <a:rPr lang="zh-CN" altLang="en-US" dirty="0" smtClean="0"/>
              <a:t>要是代码强行访问超出下标范围的数组元素，程序会扔出</a:t>
            </a:r>
            <a:r>
              <a:rPr lang="zh-CN" altLang="zh-CN" dirty="0"/>
              <a:t>异常信息“</a:t>
            </a:r>
            <a:r>
              <a:rPr lang="en-US" altLang="zh-CN" dirty="0" err="1"/>
              <a:t>java.lang.ArrayIndexOutOfBoundsException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zh-CN" altLang="zh-CN" dirty="0" smtClean="0"/>
              <a:t>”，</a:t>
            </a:r>
            <a:r>
              <a:rPr lang="zh-CN" altLang="en-US" dirty="0" smtClean="0"/>
              <a:t>其中星号代指访问出错的下标位置。</a:t>
            </a:r>
            <a:endParaRPr lang="en-US" altLang="zh-CN" dirty="0" smtClean="0"/>
          </a:p>
          <a:p>
            <a:r>
              <a:rPr lang="zh-CN" altLang="zh-CN" dirty="0"/>
              <a:t>清单</a:t>
            </a:r>
            <a:r>
              <a:rPr lang="en-US" altLang="zh-CN" dirty="0"/>
              <a:t>List</a:t>
            </a:r>
            <a:r>
              <a:rPr lang="zh-CN" altLang="zh-CN" dirty="0"/>
              <a:t>也</a:t>
            </a:r>
            <a:r>
              <a:rPr lang="zh-CN" altLang="zh-CN" dirty="0" smtClean="0"/>
              <a:t>存在</a:t>
            </a:r>
            <a:r>
              <a:rPr lang="zh-CN" altLang="en-US" dirty="0" smtClean="0"/>
              <a:t>索引越界的问题，</a:t>
            </a:r>
            <a:r>
              <a:rPr lang="zh-CN" altLang="zh-CN" dirty="0"/>
              <a:t>因为清单的索引类似数组的下标，一旦寻求访问的元素索引超出了清单大小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程序运行</a:t>
            </a:r>
            <a:r>
              <a:rPr lang="zh-CN" altLang="zh-CN" dirty="0"/>
              <a:t>时也会扔出数组越界异常。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34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字符串与日期格式异常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zh-CN" dirty="0"/>
              <a:t>格式化字符串之时，每种格式定义与数据类型是一一对应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。倘若</a:t>
            </a:r>
            <a:r>
              <a:rPr lang="zh-CN" altLang="en-US" dirty="0"/>
              <a:t>格式</a:t>
            </a:r>
            <a:r>
              <a:rPr lang="zh-CN" altLang="en-US" dirty="0" smtClean="0"/>
              <a:t>标记与参数类型不符合，程序将无法正确地格式化指定参数。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zh-CN" dirty="0" smtClean="0"/>
              <a:t>格式化</a:t>
            </a:r>
            <a:r>
              <a:rPr lang="zh-CN" altLang="en-US" dirty="0" smtClean="0"/>
              <a:t>异常的日志信息类似</a:t>
            </a:r>
            <a:r>
              <a:rPr lang="zh-CN" altLang="zh-CN" dirty="0" smtClean="0"/>
              <a:t>“</a:t>
            </a:r>
            <a:r>
              <a:rPr lang="en-US" altLang="zh-CN" dirty="0" err="1"/>
              <a:t>java.util.IllegalFormatConversionException</a:t>
            </a:r>
            <a:r>
              <a:rPr lang="en-US" altLang="zh-CN" dirty="0"/>
              <a:t>: d != </a:t>
            </a:r>
            <a:r>
              <a:rPr lang="en-US" altLang="zh-CN" dirty="0" err="1"/>
              <a:t>java.lang.String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日期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也存在格式转换问题，若要</a:t>
            </a:r>
            <a:r>
              <a:rPr lang="zh-CN" altLang="zh-CN" dirty="0"/>
              <a:t>把日期数据转换成字符串类型，就得在构造</a:t>
            </a:r>
            <a:r>
              <a:rPr lang="en-US" altLang="zh-CN" dirty="0" err="1"/>
              <a:t>SimpleDateFormat</a:t>
            </a:r>
            <a:r>
              <a:rPr lang="zh-CN" altLang="zh-CN" dirty="0"/>
              <a:t>实例时书写正确的时间</a:t>
            </a:r>
            <a:r>
              <a:rPr lang="zh-CN" altLang="zh-CN" dirty="0" smtClean="0"/>
              <a:t>格式</a:t>
            </a:r>
            <a:r>
              <a:rPr lang="zh-CN" altLang="en-US" dirty="0" smtClean="0"/>
              <a:t>，否则将扔出日期格式化异常。</a:t>
            </a:r>
            <a:endParaRPr lang="en-US" altLang="zh-CN" dirty="0" smtClean="0"/>
          </a:p>
          <a:p>
            <a:r>
              <a:rPr lang="zh-CN" altLang="en-US" dirty="0"/>
              <a:t>日期格式化</a:t>
            </a:r>
            <a:r>
              <a:rPr lang="zh-CN" altLang="en-US" dirty="0" smtClean="0"/>
              <a:t>异常</a:t>
            </a:r>
            <a:r>
              <a:rPr lang="zh-CN" altLang="en-US" dirty="0"/>
              <a:t>的日志信息</a:t>
            </a:r>
            <a:r>
              <a:rPr lang="zh-CN" altLang="en-US" dirty="0" smtClean="0"/>
              <a:t>类似</a:t>
            </a:r>
            <a:r>
              <a:rPr lang="zh-CN" altLang="zh-CN" dirty="0"/>
              <a:t>“</a:t>
            </a:r>
            <a:r>
              <a:rPr lang="en-US" altLang="zh-CN" dirty="0" err="1"/>
              <a:t>java.lang.IllegalArgumentException</a:t>
            </a:r>
            <a:r>
              <a:rPr lang="en-US" altLang="zh-CN" dirty="0"/>
              <a:t>: Illegal pattern character '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空指针异常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假如不给对象分配实例，就</a:t>
            </a:r>
            <a:r>
              <a:rPr lang="zh-CN" altLang="zh-CN" dirty="0" smtClean="0"/>
              <a:t>想</a:t>
            </a:r>
            <a:r>
              <a:rPr lang="zh-CN" altLang="en-US" dirty="0" smtClean="0"/>
              <a:t>调用对象的实例方法，或者企图访问对象</a:t>
            </a:r>
            <a:r>
              <a:rPr lang="zh-CN" altLang="en-US" dirty="0"/>
              <a:t>的实例属性</a:t>
            </a:r>
            <a:r>
              <a:rPr lang="zh-CN" altLang="en-US" dirty="0" smtClean="0"/>
              <a:t>，都会扔出空指针异常。</a:t>
            </a:r>
            <a:endParaRPr lang="en-US" altLang="zh-CN" dirty="0" smtClean="0"/>
          </a:p>
          <a:p>
            <a:r>
              <a:rPr lang="zh-CN" altLang="en-US" dirty="0" smtClean="0"/>
              <a:t>因为不分配实例的话，</a:t>
            </a:r>
            <a:r>
              <a:rPr lang="zh-CN" altLang="zh-CN" dirty="0" smtClean="0"/>
              <a:t>程序</a:t>
            </a:r>
            <a:r>
              <a:rPr lang="zh-CN" altLang="zh-CN" dirty="0"/>
              <a:t>认为该对象没有初始化，就不会给它分配存储空间。</a:t>
            </a:r>
            <a:r>
              <a:rPr lang="zh-CN" altLang="zh-CN" dirty="0" smtClean="0"/>
              <a:t>后面操作</a:t>
            </a:r>
            <a:r>
              <a:rPr lang="zh-CN" altLang="zh-CN" dirty="0"/>
              <a:t>这个对象的时候，找不到对象地址只能报空指针异常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空指针异常</a:t>
            </a:r>
            <a:r>
              <a:rPr lang="zh-CN" altLang="en-US" dirty="0" smtClean="0"/>
              <a:t>的日志信息为</a:t>
            </a:r>
            <a:r>
              <a:rPr lang="zh-CN" altLang="zh-CN" dirty="0"/>
              <a:t>“</a:t>
            </a:r>
            <a:r>
              <a:rPr lang="en-US" altLang="zh-CN" dirty="0" err="1"/>
              <a:t>java.lang.NullPointerException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4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类型转换异常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在变量之间强制转换类型，必须确保该变量与目标类型同出一源，否则程序无法正确转换类型，只能扔出类型转换异常。</a:t>
            </a:r>
            <a:endParaRPr lang="en-US" altLang="zh-CN" dirty="0" smtClean="0"/>
          </a:p>
          <a:p>
            <a:r>
              <a:rPr lang="zh-CN" altLang="en-US" dirty="0"/>
              <a:t>类型转换</a:t>
            </a:r>
            <a:r>
              <a:rPr lang="zh-CN" altLang="en-US" dirty="0" smtClean="0"/>
              <a:t>异常的日志信息为</a:t>
            </a:r>
            <a:r>
              <a:rPr lang="zh-CN" altLang="zh-CN" dirty="0"/>
              <a:t>“</a:t>
            </a:r>
            <a:r>
              <a:rPr lang="en-US" altLang="zh-CN" dirty="0" err="1"/>
              <a:t>java.lang.ClassCastException</a:t>
            </a:r>
            <a:r>
              <a:rPr lang="en-US" altLang="zh-CN" dirty="0"/>
              <a:t>: </a:t>
            </a:r>
            <a:r>
              <a:rPr lang="en-US" altLang="zh-CN" dirty="0" err="1"/>
              <a:t>java.util.Arrays$ArrayList</a:t>
            </a:r>
            <a:r>
              <a:rPr lang="en-US" altLang="zh-CN" dirty="0"/>
              <a:t> cannot be cast to </a:t>
            </a:r>
            <a:r>
              <a:rPr lang="en-US" altLang="zh-CN" dirty="0" err="1"/>
              <a:t>java.util.ArrayList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zh-CN" altLang="zh-CN" dirty="0"/>
              <a:t>数组工具</a:t>
            </a:r>
            <a:r>
              <a:rPr lang="en-US" altLang="zh-CN" dirty="0"/>
              <a:t>Arrays</a:t>
            </a:r>
            <a:r>
              <a:rPr lang="zh-CN" altLang="zh-CN" dirty="0"/>
              <a:t>的</a:t>
            </a:r>
            <a:r>
              <a:rPr lang="en-US" altLang="zh-CN" dirty="0" err="1"/>
              <a:t>asList</a:t>
            </a:r>
            <a:r>
              <a:rPr lang="zh-CN" altLang="zh-CN" dirty="0"/>
              <a:t>方法返回一个清单对象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但该对象并非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下面的</a:t>
            </a:r>
            <a:r>
              <a:rPr lang="zh-CN" altLang="zh-CN" dirty="0" smtClean="0"/>
              <a:t>列表</a:t>
            </a:r>
            <a:r>
              <a:rPr lang="zh-CN" altLang="zh-CN" dirty="0"/>
              <a:t>类型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，而是</a:t>
            </a:r>
            <a:r>
              <a:rPr lang="en-US" altLang="zh-CN" dirty="0"/>
              <a:t>Arrays</a:t>
            </a:r>
            <a:r>
              <a:rPr lang="zh-CN" altLang="zh-CN" dirty="0"/>
              <a:t>里面的嵌套类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5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3597</Words>
  <Application>Microsoft Office PowerPoint</Application>
  <PresentationFormat>宽屏</PresentationFormat>
  <Paragraphs>263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第10章 类的进阶用法</vt:lpstr>
      <vt:lpstr>本章简介</vt:lpstr>
      <vt:lpstr>10.1 异常</vt:lpstr>
      <vt:lpstr>10.1.1 常见的程序异常</vt:lpstr>
      <vt:lpstr>数学运算异常</vt:lpstr>
      <vt:lpstr>数组越界异常</vt:lpstr>
      <vt:lpstr>字符串与日期格式异常</vt:lpstr>
      <vt:lpstr>空指针异常</vt:lpstr>
      <vt:lpstr>类型转换异常</vt:lpstr>
      <vt:lpstr>10.1.2 内存溢出的两种错误</vt:lpstr>
      <vt:lpstr>堆内存溢出</vt:lpstr>
      <vt:lpstr>栈内存溢出</vt:lpstr>
      <vt:lpstr>10.1.3 异常的处理：扔出与捕捉</vt:lpstr>
      <vt:lpstr>给方法添加异常声明</vt:lpstr>
      <vt:lpstr>使用try/catch语句捕捉异常</vt:lpstr>
      <vt:lpstr>改进后的try/catch/finally语句</vt:lpstr>
      <vt:lpstr>自定义异常类</vt:lpstr>
      <vt:lpstr>合并多个异常</vt:lpstr>
      <vt:lpstr>10.1.4 如何预防异常的产生</vt:lpstr>
      <vt:lpstr>如何预防错误的产生</vt:lpstr>
      <vt:lpstr>10.1.5 使用Optional规避空指针异常</vt:lpstr>
      <vt:lpstr>可选器Optional</vt:lpstr>
      <vt:lpstr>运用可选器挑选红苹果的代码例子</vt:lpstr>
      <vt:lpstr>10.2 反射</vt:lpstr>
      <vt:lpstr>10.2.1 面向对象的后门——反射</vt:lpstr>
      <vt:lpstr>Class类型的常用方法</vt:lpstr>
      <vt:lpstr>10.2.2 利用反射技术操作私有属性</vt:lpstr>
      <vt:lpstr>利用反射技术修改私有属性</vt:lpstr>
      <vt:lpstr>10.2.3 利用反射技术操作私有方法</vt:lpstr>
      <vt:lpstr>通过反射访问私有方法的代码例子</vt:lpstr>
      <vt:lpstr>10.3 注解</vt:lpstr>
      <vt:lpstr>10.3.1 如何使用系统自带的注解</vt:lpstr>
      <vt:lpstr>Java自带的五种内置注解</vt:lpstr>
      <vt:lpstr>10.3.2 注解的基本单元——元注解</vt:lpstr>
      <vt:lpstr>四种元注解</vt:lpstr>
      <vt:lpstr>10.3.3 利用注解技术检查空指针</vt:lpstr>
      <vt:lpstr>改进后的空指针过滤代码</vt:lpstr>
      <vt:lpstr>10.4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类的进阶用法</dc:title>
  <dc:creator>Lenovo</dc:creator>
  <cp:lastModifiedBy>Lenovo</cp:lastModifiedBy>
  <cp:revision>30</cp:revision>
  <dcterms:created xsi:type="dcterms:W3CDTF">2019-10-20T14:45:53Z</dcterms:created>
  <dcterms:modified xsi:type="dcterms:W3CDTF">2019-11-07T14:37:44Z</dcterms:modified>
</cp:coreProperties>
</file>