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77" r:id="rId6"/>
    <p:sldId id="278" r:id="rId7"/>
    <p:sldId id="279" r:id="rId8"/>
    <p:sldId id="262" r:id="rId9"/>
    <p:sldId id="280" r:id="rId10"/>
    <p:sldId id="281" r:id="rId11"/>
    <p:sldId id="263" r:id="rId12"/>
    <p:sldId id="282" r:id="rId13"/>
    <p:sldId id="283" r:id="rId14"/>
    <p:sldId id="264" r:id="rId15"/>
    <p:sldId id="284" r:id="rId16"/>
    <p:sldId id="285" r:id="rId17"/>
    <p:sldId id="265" r:id="rId18"/>
    <p:sldId id="266" r:id="rId19"/>
    <p:sldId id="286" r:id="rId20"/>
    <p:sldId id="287" r:id="rId21"/>
    <p:sldId id="288" r:id="rId22"/>
    <p:sldId id="267" r:id="rId23"/>
    <p:sldId id="289" r:id="rId24"/>
    <p:sldId id="268" r:id="rId25"/>
    <p:sldId id="290" r:id="rId26"/>
    <p:sldId id="291" r:id="rId27"/>
    <p:sldId id="269" r:id="rId28"/>
    <p:sldId id="292" r:id="rId29"/>
    <p:sldId id="270" r:id="rId30"/>
    <p:sldId id="271" r:id="rId31"/>
    <p:sldId id="293" r:id="rId32"/>
    <p:sldId id="294" r:id="rId33"/>
    <p:sldId id="272" r:id="rId34"/>
    <p:sldId id="295" r:id="rId35"/>
    <p:sldId id="296" r:id="rId36"/>
    <p:sldId id="297" r:id="rId37"/>
    <p:sldId id="273" r:id="rId38"/>
    <p:sldId id="298" r:id="rId39"/>
    <p:sldId id="300" r:id="rId40"/>
    <p:sldId id="299" r:id="rId41"/>
    <p:sldId id="274" r:id="rId42"/>
    <p:sldId id="301" r:id="rId43"/>
    <p:sldId id="302" r:id="rId44"/>
    <p:sldId id="275" r:id="rId45"/>
    <p:sldId id="303" r:id="rId46"/>
    <p:sldId id="304" r:id="rId47"/>
    <p:sldId id="276" r:id="rId48"/>
    <p:sldId id="259"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4445339-A847-4DB2-B8E0-AB45646FEDA6}" type="datetimeFigureOut">
              <a:rPr lang="zh-CN" altLang="en-US" smtClean="0"/>
              <a:t>2019/11/10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57724F-D8EC-40B2-9156-6259ACC02181}" type="slidenum">
              <a:rPr lang="zh-CN" altLang="en-US" smtClean="0"/>
              <a:t>‹#›</a:t>
            </a:fld>
            <a:endParaRPr lang="zh-CN" altLang="en-US"/>
          </a:p>
        </p:txBody>
      </p:sp>
    </p:spTree>
    <p:extLst>
      <p:ext uri="{BB962C8B-B14F-4D97-AF65-F5344CB8AC3E}">
        <p14:creationId xmlns:p14="http://schemas.microsoft.com/office/powerpoint/2010/main" val="79730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445339-A847-4DB2-B8E0-AB45646FEDA6}" type="datetimeFigureOut">
              <a:rPr lang="zh-CN" altLang="en-US" smtClean="0"/>
              <a:t>2019/11/10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57724F-D8EC-40B2-9156-6259ACC02181}" type="slidenum">
              <a:rPr lang="zh-CN" altLang="en-US" smtClean="0"/>
              <a:t>‹#›</a:t>
            </a:fld>
            <a:endParaRPr lang="zh-CN" altLang="en-US"/>
          </a:p>
        </p:txBody>
      </p:sp>
    </p:spTree>
    <p:extLst>
      <p:ext uri="{BB962C8B-B14F-4D97-AF65-F5344CB8AC3E}">
        <p14:creationId xmlns:p14="http://schemas.microsoft.com/office/powerpoint/2010/main" val="106884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445339-A847-4DB2-B8E0-AB45646FEDA6}" type="datetimeFigureOut">
              <a:rPr lang="zh-CN" altLang="en-US" smtClean="0"/>
              <a:t>2019/11/10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57724F-D8EC-40B2-9156-6259ACC02181}" type="slidenum">
              <a:rPr lang="zh-CN" altLang="en-US" smtClean="0"/>
              <a:t>‹#›</a:t>
            </a:fld>
            <a:endParaRPr lang="zh-CN" altLang="en-US"/>
          </a:p>
        </p:txBody>
      </p:sp>
    </p:spTree>
    <p:extLst>
      <p:ext uri="{BB962C8B-B14F-4D97-AF65-F5344CB8AC3E}">
        <p14:creationId xmlns:p14="http://schemas.microsoft.com/office/powerpoint/2010/main" val="418885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445339-A847-4DB2-B8E0-AB45646FEDA6}" type="datetimeFigureOut">
              <a:rPr lang="zh-CN" altLang="en-US" smtClean="0"/>
              <a:t>2019/11/10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57724F-D8EC-40B2-9156-6259ACC02181}" type="slidenum">
              <a:rPr lang="zh-CN" altLang="en-US" smtClean="0"/>
              <a:t>‹#›</a:t>
            </a:fld>
            <a:endParaRPr lang="zh-CN" altLang="en-US"/>
          </a:p>
        </p:txBody>
      </p:sp>
    </p:spTree>
    <p:extLst>
      <p:ext uri="{BB962C8B-B14F-4D97-AF65-F5344CB8AC3E}">
        <p14:creationId xmlns:p14="http://schemas.microsoft.com/office/powerpoint/2010/main" val="197666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4445339-A847-4DB2-B8E0-AB45646FEDA6}" type="datetimeFigureOut">
              <a:rPr lang="zh-CN" altLang="en-US" smtClean="0"/>
              <a:t>2019/11/10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57724F-D8EC-40B2-9156-6259ACC02181}" type="slidenum">
              <a:rPr lang="zh-CN" altLang="en-US" smtClean="0"/>
              <a:t>‹#›</a:t>
            </a:fld>
            <a:endParaRPr lang="zh-CN" altLang="en-US"/>
          </a:p>
        </p:txBody>
      </p:sp>
    </p:spTree>
    <p:extLst>
      <p:ext uri="{BB962C8B-B14F-4D97-AF65-F5344CB8AC3E}">
        <p14:creationId xmlns:p14="http://schemas.microsoft.com/office/powerpoint/2010/main" val="286971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4445339-A847-4DB2-B8E0-AB45646FEDA6}" type="datetimeFigureOut">
              <a:rPr lang="zh-CN" altLang="en-US" smtClean="0"/>
              <a:t>2019/11/10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57724F-D8EC-40B2-9156-6259ACC02181}" type="slidenum">
              <a:rPr lang="zh-CN" altLang="en-US" smtClean="0"/>
              <a:t>‹#›</a:t>
            </a:fld>
            <a:endParaRPr lang="zh-CN" altLang="en-US"/>
          </a:p>
        </p:txBody>
      </p:sp>
    </p:spTree>
    <p:extLst>
      <p:ext uri="{BB962C8B-B14F-4D97-AF65-F5344CB8AC3E}">
        <p14:creationId xmlns:p14="http://schemas.microsoft.com/office/powerpoint/2010/main" val="367769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4445339-A847-4DB2-B8E0-AB45646FEDA6}" type="datetimeFigureOut">
              <a:rPr lang="zh-CN" altLang="en-US" smtClean="0"/>
              <a:t>2019/11/10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57724F-D8EC-40B2-9156-6259ACC02181}" type="slidenum">
              <a:rPr lang="zh-CN" altLang="en-US" smtClean="0"/>
              <a:t>‹#›</a:t>
            </a:fld>
            <a:endParaRPr lang="zh-CN" altLang="en-US"/>
          </a:p>
        </p:txBody>
      </p:sp>
    </p:spTree>
    <p:extLst>
      <p:ext uri="{BB962C8B-B14F-4D97-AF65-F5344CB8AC3E}">
        <p14:creationId xmlns:p14="http://schemas.microsoft.com/office/powerpoint/2010/main" val="238951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4445339-A847-4DB2-B8E0-AB45646FEDA6}" type="datetimeFigureOut">
              <a:rPr lang="zh-CN" altLang="en-US" smtClean="0"/>
              <a:t>2019/11/10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57724F-D8EC-40B2-9156-6259ACC02181}" type="slidenum">
              <a:rPr lang="zh-CN" altLang="en-US" smtClean="0"/>
              <a:t>‹#›</a:t>
            </a:fld>
            <a:endParaRPr lang="zh-CN" altLang="en-US"/>
          </a:p>
        </p:txBody>
      </p:sp>
    </p:spTree>
    <p:extLst>
      <p:ext uri="{BB962C8B-B14F-4D97-AF65-F5344CB8AC3E}">
        <p14:creationId xmlns:p14="http://schemas.microsoft.com/office/powerpoint/2010/main" val="384981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445339-A847-4DB2-B8E0-AB45646FEDA6}" type="datetimeFigureOut">
              <a:rPr lang="zh-CN" altLang="en-US" smtClean="0"/>
              <a:t>2019/11/10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57724F-D8EC-40B2-9156-6259ACC02181}" type="slidenum">
              <a:rPr lang="zh-CN" altLang="en-US" smtClean="0"/>
              <a:t>‹#›</a:t>
            </a:fld>
            <a:endParaRPr lang="zh-CN" altLang="en-US"/>
          </a:p>
        </p:txBody>
      </p:sp>
    </p:spTree>
    <p:extLst>
      <p:ext uri="{BB962C8B-B14F-4D97-AF65-F5344CB8AC3E}">
        <p14:creationId xmlns:p14="http://schemas.microsoft.com/office/powerpoint/2010/main" val="417026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445339-A847-4DB2-B8E0-AB45646FEDA6}" type="datetimeFigureOut">
              <a:rPr lang="zh-CN" altLang="en-US" smtClean="0"/>
              <a:t>2019/11/10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57724F-D8EC-40B2-9156-6259ACC02181}" type="slidenum">
              <a:rPr lang="zh-CN" altLang="en-US" smtClean="0"/>
              <a:t>‹#›</a:t>
            </a:fld>
            <a:endParaRPr lang="zh-CN" altLang="en-US"/>
          </a:p>
        </p:txBody>
      </p:sp>
    </p:spTree>
    <p:extLst>
      <p:ext uri="{BB962C8B-B14F-4D97-AF65-F5344CB8AC3E}">
        <p14:creationId xmlns:p14="http://schemas.microsoft.com/office/powerpoint/2010/main" val="193073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445339-A847-4DB2-B8E0-AB45646FEDA6}" type="datetimeFigureOut">
              <a:rPr lang="zh-CN" altLang="en-US" smtClean="0"/>
              <a:t>2019/11/10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57724F-D8EC-40B2-9156-6259ACC02181}" type="slidenum">
              <a:rPr lang="zh-CN" altLang="en-US" smtClean="0"/>
              <a:t>‹#›</a:t>
            </a:fld>
            <a:endParaRPr lang="zh-CN" altLang="en-US"/>
          </a:p>
        </p:txBody>
      </p:sp>
    </p:spTree>
    <p:extLst>
      <p:ext uri="{BB962C8B-B14F-4D97-AF65-F5344CB8AC3E}">
        <p14:creationId xmlns:p14="http://schemas.microsoft.com/office/powerpoint/2010/main" val="87338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445339-A847-4DB2-B8E0-AB45646FEDA6}" type="datetimeFigureOut">
              <a:rPr lang="zh-CN" altLang="en-US" smtClean="0"/>
              <a:t>2019/11/10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7724F-D8EC-40B2-9156-6259ACC02181}" type="slidenum">
              <a:rPr lang="zh-CN" altLang="en-US" smtClean="0"/>
              <a:t>‹#›</a:t>
            </a:fld>
            <a:endParaRPr lang="zh-CN" altLang="en-US"/>
          </a:p>
        </p:txBody>
      </p:sp>
    </p:spTree>
    <p:extLst>
      <p:ext uri="{BB962C8B-B14F-4D97-AF65-F5344CB8AC3E}">
        <p14:creationId xmlns:p14="http://schemas.microsoft.com/office/powerpoint/2010/main" val="172758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11</a:t>
            </a:r>
            <a:r>
              <a:rPr lang="zh-CN" altLang="en-US" dirty="0" smtClean="0"/>
              <a:t>章 文件</a:t>
            </a:r>
            <a:r>
              <a:rPr lang="en-US" altLang="zh-CN" dirty="0" smtClean="0"/>
              <a:t>IO</a:t>
            </a:r>
            <a:r>
              <a:rPr lang="zh-CN" altLang="en-US" dirty="0" smtClean="0"/>
              <a:t>处理</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07409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文件读取器</a:t>
            </a:r>
            <a:r>
              <a:rPr lang="en-US" altLang="zh-CN" dirty="0" err="1"/>
              <a:t>FileReader</a:t>
            </a:r>
            <a:endParaRPr lang="zh-CN" altLang="en-US" dirty="0"/>
          </a:p>
        </p:txBody>
      </p:sp>
      <p:sp>
        <p:nvSpPr>
          <p:cNvPr id="3" name="内容占位符 2"/>
          <p:cNvSpPr>
            <a:spLocks noGrp="1"/>
          </p:cNvSpPr>
          <p:nvPr>
            <p:ph idx="1"/>
          </p:nvPr>
        </p:nvSpPr>
        <p:spPr/>
        <p:txBody>
          <a:bodyPr>
            <a:normAutofit/>
          </a:bodyPr>
          <a:lstStyle/>
          <a:p>
            <a:r>
              <a:rPr lang="zh-CN" altLang="zh-CN" dirty="0"/>
              <a:t>文件读取器</a:t>
            </a:r>
            <a:r>
              <a:rPr lang="en-US" altLang="zh-CN" dirty="0" err="1" smtClean="0"/>
              <a:t>FileReader</a:t>
            </a:r>
            <a:r>
              <a:rPr lang="zh-CN" altLang="en-US" dirty="0" smtClean="0"/>
              <a:t>专用于读文件，它</a:t>
            </a:r>
            <a:r>
              <a:rPr lang="zh-CN" altLang="zh-CN" dirty="0"/>
              <a:t>依然与</a:t>
            </a:r>
            <a:r>
              <a:rPr lang="en-US" altLang="zh-CN" dirty="0"/>
              <a:t>File</a:t>
            </a:r>
            <a:r>
              <a:rPr lang="zh-CN" altLang="zh-CN" dirty="0"/>
              <a:t>工具搭档合作</a:t>
            </a:r>
            <a:r>
              <a:rPr lang="zh-CN" altLang="zh-CN" dirty="0" smtClean="0"/>
              <a:t>。</a:t>
            </a:r>
            <a:endParaRPr lang="en-US" altLang="zh-CN" dirty="0" smtClean="0"/>
          </a:p>
          <a:p>
            <a:r>
              <a:rPr lang="en-US" altLang="zh-CN" dirty="0" err="1"/>
              <a:t>FileReader</a:t>
            </a:r>
            <a:r>
              <a:rPr lang="zh-CN" altLang="en-US" dirty="0" smtClean="0"/>
              <a:t>的</a:t>
            </a:r>
            <a:r>
              <a:rPr lang="zh-CN" altLang="en-US" dirty="0"/>
              <a:t>常见方法如下</a:t>
            </a:r>
            <a:r>
              <a:rPr lang="zh-CN" altLang="en-US" dirty="0" smtClean="0"/>
              <a:t>：</a:t>
            </a:r>
            <a:endParaRPr lang="en-US" altLang="zh-CN" dirty="0" smtClean="0"/>
          </a:p>
          <a:p>
            <a:pPr lvl="1"/>
            <a:r>
              <a:rPr lang="zh-CN" altLang="en-US" dirty="0"/>
              <a:t>构造方法：需要传入文件对象，获得</a:t>
            </a:r>
            <a:r>
              <a:rPr lang="zh-CN" altLang="zh-CN" dirty="0"/>
              <a:t>文件写入器</a:t>
            </a:r>
            <a:r>
              <a:rPr lang="zh-CN" altLang="en-US" dirty="0"/>
              <a:t>的对象</a:t>
            </a:r>
            <a:endParaRPr lang="zh-CN" altLang="zh-CN" dirty="0"/>
          </a:p>
          <a:p>
            <a:pPr lvl="1"/>
            <a:r>
              <a:rPr lang="en-US" altLang="zh-CN" dirty="0"/>
              <a:t>skip</a:t>
            </a:r>
            <a:r>
              <a:rPr lang="zh-CN" altLang="zh-CN" dirty="0"/>
              <a:t>：跳过若干字符</a:t>
            </a:r>
            <a:r>
              <a:rPr lang="zh-CN" altLang="zh-CN" dirty="0" smtClean="0"/>
              <a:t>。</a:t>
            </a:r>
            <a:r>
              <a:rPr lang="zh-CN" altLang="en-US" dirty="0" smtClean="0"/>
              <a:t>该</a:t>
            </a:r>
            <a:r>
              <a:rPr lang="zh-CN" altLang="zh-CN" dirty="0" smtClean="0"/>
              <a:t>方法</a:t>
            </a:r>
            <a:r>
              <a:rPr lang="zh-CN" altLang="zh-CN" dirty="0"/>
              <a:t>跳过的是字符数，不是字节数。</a:t>
            </a:r>
          </a:p>
          <a:p>
            <a:pPr lvl="1"/>
            <a:r>
              <a:rPr lang="en-US" altLang="zh-CN" dirty="0"/>
              <a:t>read</a:t>
            </a:r>
            <a:r>
              <a:rPr lang="zh-CN" altLang="zh-CN" dirty="0"/>
              <a:t>：从文件读取数据到字节数组</a:t>
            </a:r>
            <a:r>
              <a:rPr lang="zh-CN" altLang="zh-CN" dirty="0" smtClean="0"/>
              <a:t>。</a:t>
            </a:r>
            <a:endParaRPr lang="zh-CN" altLang="zh-CN" dirty="0"/>
          </a:p>
          <a:p>
            <a:pPr lvl="1"/>
            <a:r>
              <a:rPr lang="en-US" altLang="zh-CN" dirty="0"/>
              <a:t>close</a:t>
            </a:r>
            <a:r>
              <a:rPr lang="zh-CN" altLang="zh-CN" dirty="0"/>
              <a:t>：关闭文件读取器。</a:t>
            </a:r>
          </a:p>
          <a:p>
            <a:r>
              <a:rPr lang="zh-CN" altLang="zh-CN" dirty="0"/>
              <a:t>同</a:t>
            </a:r>
            <a:r>
              <a:rPr lang="en-US" altLang="zh-CN" dirty="0" err="1"/>
              <a:t>FileWriter</a:t>
            </a:r>
            <a:r>
              <a:rPr lang="zh-CN" altLang="zh-CN" dirty="0"/>
              <a:t>一样，</a:t>
            </a:r>
            <a:r>
              <a:rPr lang="en-US" altLang="zh-CN" dirty="0" err="1"/>
              <a:t>FileReader</a:t>
            </a:r>
            <a:r>
              <a:rPr lang="zh-CN" altLang="zh-CN" dirty="0"/>
              <a:t>也实现了</a:t>
            </a:r>
            <a:r>
              <a:rPr lang="en-US" altLang="zh-CN" dirty="0" err="1"/>
              <a:t>AutoCloseable</a:t>
            </a:r>
            <a:r>
              <a:rPr lang="zh-CN" altLang="zh-CN" dirty="0"/>
              <a:t>接口，意味着它同样适用于</a:t>
            </a:r>
            <a:r>
              <a:rPr lang="en-US" altLang="zh-CN" dirty="0"/>
              <a:t>try-with-resources</a:t>
            </a:r>
            <a:r>
              <a:rPr lang="zh-CN" altLang="zh-CN" dirty="0"/>
              <a:t>的规则。</a:t>
            </a:r>
            <a:endParaRPr lang="zh-CN" altLang="en-US" dirty="0"/>
          </a:p>
        </p:txBody>
      </p:sp>
    </p:spTree>
    <p:extLst>
      <p:ext uri="{BB962C8B-B14F-4D97-AF65-F5344CB8AC3E}">
        <p14:creationId xmlns:p14="http://schemas.microsoft.com/office/powerpoint/2010/main" val="253380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11.1.3 </a:t>
            </a:r>
            <a:r>
              <a:rPr lang="zh-CN" altLang="en-US" dirty="0"/>
              <a:t>缓冲区读写</a:t>
            </a:r>
          </a:p>
        </p:txBody>
      </p:sp>
      <p:sp>
        <p:nvSpPr>
          <p:cNvPr id="3" name="内容占位符 2"/>
          <p:cNvSpPr>
            <a:spLocks noGrp="1"/>
          </p:cNvSpPr>
          <p:nvPr>
            <p:ph idx="1"/>
          </p:nvPr>
        </p:nvSpPr>
        <p:spPr/>
        <p:txBody>
          <a:bodyPr/>
          <a:lstStyle/>
          <a:p>
            <a:r>
              <a:rPr lang="en-US" altLang="zh-CN" dirty="0" err="1"/>
              <a:t>FileWriter</a:t>
            </a:r>
            <a:r>
              <a:rPr lang="zh-CN" altLang="zh-CN" dirty="0" smtClean="0"/>
              <a:t>的</a:t>
            </a:r>
            <a:r>
              <a:rPr lang="zh-CN" altLang="en-US" dirty="0" smtClean="0"/>
              <a:t>写</a:t>
            </a:r>
            <a:r>
              <a:rPr lang="zh-CN" altLang="zh-CN" dirty="0" smtClean="0"/>
              <a:t>操作</a:t>
            </a:r>
            <a:r>
              <a:rPr lang="zh-CN" altLang="zh-CN" dirty="0"/>
              <a:t>并不高效</a:t>
            </a:r>
            <a:r>
              <a:rPr lang="zh-CN" altLang="zh-CN" dirty="0" smtClean="0"/>
              <a:t>，</a:t>
            </a:r>
            <a:r>
              <a:rPr lang="zh-CN" altLang="en-US" dirty="0" smtClean="0"/>
              <a:t>因为</a:t>
            </a:r>
            <a:r>
              <a:rPr lang="en-US" altLang="zh-CN" dirty="0" err="1" smtClean="0"/>
              <a:t>FileWriter</a:t>
            </a:r>
            <a:r>
              <a:rPr lang="zh-CN" altLang="zh-CN" dirty="0"/>
              <a:t>每次调用</a:t>
            </a:r>
            <a:r>
              <a:rPr lang="en-US" altLang="zh-CN" dirty="0"/>
              <a:t>write</a:t>
            </a:r>
            <a:r>
              <a:rPr lang="zh-CN" altLang="zh-CN" dirty="0"/>
              <a:t>方法</a:t>
            </a:r>
            <a:r>
              <a:rPr lang="zh-CN" altLang="zh-CN" dirty="0" smtClean="0"/>
              <a:t>都直接</a:t>
            </a:r>
            <a:r>
              <a:rPr lang="zh-CN" altLang="zh-CN" dirty="0"/>
              <a:t>写入</a:t>
            </a:r>
            <a:r>
              <a:rPr lang="zh-CN" altLang="zh-CN" dirty="0" smtClean="0"/>
              <a:t>文件</a:t>
            </a:r>
            <a:r>
              <a:rPr lang="zh-CN" altLang="en-US" dirty="0" smtClean="0"/>
              <a:t>，如果</a:t>
            </a:r>
            <a:r>
              <a:rPr lang="zh-CN" altLang="zh-CN" dirty="0"/>
              <a:t>多次调用</a:t>
            </a:r>
            <a:r>
              <a:rPr lang="en-US" altLang="zh-CN" dirty="0"/>
              <a:t>write</a:t>
            </a:r>
            <a:r>
              <a:rPr lang="zh-CN" altLang="zh-CN" dirty="0"/>
              <a:t>方法</a:t>
            </a:r>
            <a:r>
              <a:rPr lang="zh-CN" altLang="zh-CN" dirty="0" smtClean="0"/>
              <a:t>，</a:t>
            </a:r>
            <a:r>
              <a:rPr lang="zh-CN" altLang="en-US" dirty="0" smtClean="0"/>
              <a:t>程序就会频繁写磁盘。</a:t>
            </a:r>
            <a:endParaRPr lang="en-US" altLang="zh-CN" dirty="0" smtClean="0"/>
          </a:p>
          <a:p>
            <a:r>
              <a:rPr lang="zh-CN" altLang="zh-CN" dirty="0"/>
              <a:t>缓存写入器</a:t>
            </a:r>
            <a:r>
              <a:rPr lang="en-US" altLang="zh-CN" dirty="0" err="1" smtClean="0"/>
              <a:t>BufferedWriter</a:t>
            </a:r>
            <a:r>
              <a:rPr lang="zh-CN" altLang="zh-CN" dirty="0" smtClean="0"/>
              <a:t>的</a:t>
            </a:r>
            <a:r>
              <a:rPr lang="en-US" altLang="zh-CN" dirty="0"/>
              <a:t>write</a:t>
            </a:r>
            <a:r>
              <a:rPr lang="zh-CN" altLang="zh-CN" dirty="0"/>
              <a:t>方法并不直接写入文件，而是先写入一块缓存，等到缓存写满了再将缓存上的数据写入文件</a:t>
            </a:r>
            <a:r>
              <a:rPr lang="zh-CN" altLang="zh-CN" dirty="0" smtClean="0"/>
              <a:t>。</a:t>
            </a:r>
            <a:endParaRPr lang="en-US" altLang="zh-CN" dirty="0" smtClean="0"/>
          </a:p>
          <a:p>
            <a:r>
              <a:rPr lang="en-US" altLang="zh-CN" dirty="0" err="1" smtClean="0"/>
              <a:t>BufferedWriter</a:t>
            </a:r>
            <a:r>
              <a:rPr lang="zh-CN" altLang="zh-CN" dirty="0" smtClean="0"/>
              <a:t>新增</a:t>
            </a:r>
            <a:r>
              <a:rPr lang="zh-CN" altLang="zh-CN" dirty="0"/>
              <a:t>了</a:t>
            </a:r>
            <a:r>
              <a:rPr lang="zh-CN" altLang="zh-CN" dirty="0" smtClean="0"/>
              <a:t>下列方法</a:t>
            </a:r>
            <a:r>
              <a:rPr lang="zh-CN" altLang="zh-CN" dirty="0"/>
              <a:t>：</a:t>
            </a:r>
          </a:p>
          <a:p>
            <a:pPr lvl="1"/>
            <a:r>
              <a:rPr lang="en-US" altLang="zh-CN" dirty="0" err="1"/>
              <a:t>newLine</a:t>
            </a:r>
            <a:r>
              <a:rPr lang="zh-CN" altLang="zh-CN" dirty="0" smtClean="0"/>
              <a:t>：</a:t>
            </a:r>
            <a:r>
              <a:rPr lang="zh-CN" altLang="en-US" dirty="0" smtClean="0"/>
              <a:t>在当前位置</a:t>
            </a:r>
            <a:r>
              <a:rPr lang="zh-CN" altLang="zh-CN" dirty="0" smtClean="0"/>
              <a:t>添加</a:t>
            </a:r>
            <a:r>
              <a:rPr lang="zh-CN" altLang="zh-CN" dirty="0"/>
              <a:t>换行标记（</a:t>
            </a:r>
            <a:r>
              <a:rPr lang="en-US" altLang="zh-CN" dirty="0"/>
              <a:t>Window</a:t>
            </a:r>
            <a:r>
              <a:rPr lang="zh-CN" altLang="zh-CN" dirty="0"/>
              <a:t>系统是回车加换行</a:t>
            </a:r>
            <a:r>
              <a:rPr lang="zh-CN" altLang="zh-CN" dirty="0" smtClean="0"/>
              <a:t>）。</a:t>
            </a:r>
            <a:endParaRPr lang="zh-CN" altLang="zh-CN" dirty="0"/>
          </a:p>
          <a:p>
            <a:pPr lvl="1"/>
            <a:r>
              <a:rPr lang="en-US" altLang="zh-CN" dirty="0"/>
              <a:t>flush</a:t>
            </a:r>
            <a:r>
              <a:rPr lang="zh-CN" altLang="zh-CN" dirty="0"/>
              <a:t>：立即将缓冲区中的数据写入磁盘。</a:t>
            </a:r>
            <a:endParaRPr lang="en-US" altLang="zh-CN" dirty="0" smtClean="0"/>
          </a:p>
          <a:p>
            <a:endParaRPr lang="zh-CN" altLang="en-US" dirty="0"/>
          </a:p>
        </p:txBody>
      </p:sp>
    </p:spTree>
    <p:extLst>
      <p:ext uri="{BB962C8B-B14F-4D97-AF65-F5344CB8AC3E}">
        <p14:creationId xmlns:p14="http://schemas.microsoft.com/office/powerpoint/2010/main" val="103321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缓存读取器</a:t>
            </a:r>
            <a:r>
              <a:rPr lang="en-US" altLang="zh-CN" dirty="0" err="1"/>
              <a:t>BufferedReader</a:t>
            </a:r>
            <a:endParaRPr lang="zh-CN" altLang="en-US" dirty="0"/>
          </a:p>
        </p:txBody>
      </p:sp>
      <p:sp>
        <p:nvSpPr>
          <p:cNvPr id="3" name="内容占位符 2"/>
          <p:cNvSpPr>
            <a:spLocks noGrp="1"/>
          </p:cNvSpPr>
          <p:nvPr>
            <p:ph idx="1"/>
          </p:nvPr>
        </p:nvSpPr>
        <p:spPr/>
        <p:txBody>
          <a:bodyPr/>
          <a:lstStyle/>
          <a:p>
            <a:r>
              <a:rPr lang="en-US" altLang="zh-CN" dirty="0" err="1"/>
              <a:t>BufferedReader</a:t>
            </a:r>
            <a:r>
              <a:rPr lang="zh-CN" altLang="zh-CN" dirty="0"/>
              <a:t>的实现原理</a:t>
            </a:r>
            <a:r>
              <a:rPr lang="zh-CN" altLang="zh-CN" dirty="0" smtClean="0"/>
              <a:t>与</a:t>
            </a:r>
            <a:r>
              <a:rPr lang="en-US" altLang="zh-CN" dirty="0" err="1" smtClean="0"/>
              <a:t>BufferedWriter</a:t>
            </a:r>
            <a:r>
              <a:rPr lang="zh-CN" altLang="zh-CN" dirty="0"/>
              <a:t>类似</a:t>
            </a:r>
            <a:r>
              <a:rPr lang="zh-CN" altLang="zh-CN" dirty="0" smtClean="0"/>
              <a:t>，</a:t>
            </a:r>
            <a:r>
              <a:rPr lang="zh-CN" altLang="en-US" dirty="0" smtClean="0"/>
              <a:t>它</a:t>
            </a:r>
            <a:r>
              <a:rPr lang="zh-CN" altLang="zh-CN" dirty="0" smtClean="0"/>
              <a:t>新增</a:t>
            </a:r>
            <a:r>
              <a:rPr lang="zh-CN" altLang="zh-CN" dirty="0"/>
              <a:t>了如下方法：</a:t>
            </a:r>
          </a:p>
          <a:p>
            <a:pPr lvl="1"/>
            <a:r>
              <a:rPr lang="en-US" altLang="zh-CN" dirty="0" err="1"/>
              <a:t>readLine</a:t>
            </a:r>
            <a:r>
              <a:rPr lang="zh-CN" altLang="zh-CN" dirty="0"/>
              <a:t>：从文件中读取一行数据。</a:t>
            </a:r>
          </a:p>
          <a:p>
            <a:pPr lvl="1"/>
            <a:r>
              <a:rPr lang="en-US" altLang="zh-CN" dirty="0"/>
              <a:t>mark</a:t>
            </a:r>
            <a:r>
              <a:rPr lang="zh-CN" altLang="zh-CN" dirty="0"/>
              <a:t>：在当前位置做个标记。</a:t>
            </a:r>
          </a:p>
          <a:p>
            <a:pPr lvl="1"/>
            <a:r>
              <a:rPr lang="en-US" altLang="zh-CN" dirty="0"/>
              <a:t>reset</a:t>
            </a:r>
            <a:r>
              <a:rPr lang="zh-CN" altLang="zh-CN" dirty="0"/>
              <a:t>：重置文件指针，令其回到上次标记的位置。也就是回到上次</a:t>
            </a:r>
            <a:r>
              <a:rPr lang="en-US" altLang="zh-CN" dirty="0"/>
              <a:t>mark</a:t>
            </a:r>
            <a:r>
              <a:rPr lang="zh-CN" altLang="zh-CN" dirty="0"/>
              <a:t>方法标记的位置。</a:t>
            </a:r>
          </a:p>
          <a:p>
            <a:pPr lvl="1"/>
            <a:r>
              <a:rPr lang="en-US" altLang="zh-CN" dirty="0"/>
              <a:t>lines</a:t>
            </a:r>
            <a:r>
              <a:rPr lang="zh-CN" altLang="zh-CN" dirty="0"/>
              <a:t>：读取文件内容的所有行，返回的是</a:t>
            </a:r>
            <a:r>
              <a:rPr lang="en-US" altLang="zh-CN" dirty="0"/>
              <a:t>Stream&lt;String&gt;</a:t>
            </a:r>
            <a:r>
              <a:rPr lang="zh-CN" altLang="zh-CN" dirty="0"/>
              <a:t>流对象，之后便可按照流式处理来加工该字符串流</a:t>
            </a:r>
            <a:r>
              <a:rPr lang="zh-CN" altLang="zh-CN" dirty="0" smtClean="0"/>
              <a:t>。</a:t>
            </a:r>
            <a:endParaRPr lang="en-US" altLang="zh-CN" dirty="0" smtClean="0"/>
          </a:p>
          <a:p>
            <a:r>
              <a:rPr lang="en-US" altLang="zh-CN" dirty="0" err="1"/>
              <a:t>BufferedWriter</a:t>
            </a:r>
            <a:r>
              <a:rPr lang="zh-CN" altLang="zh-CN" dirty="0"/>
              <a:t>和</a:t>
            </a:r>
            <a:r>
              <a:rPr lang="en-US" altLang="zh-CN" dirty="0" err="1" smtClean="0"/>
              <a:t>BufferedReader</a:t>
            </a:r>
            <a:r>
              <a:rPr lang="zh-CN" altLang="en-US" dirty="0" smtClean="0"/>
              <a:t>都</a:t>
            </a:r>
            <a:r>
              <a:rPr lang="zh-CN" altLang="zh-CN" dirty="0"/>
              <a:t>实现了</a:t>
            </a:r>
            <a:r>
              <a:rPr lang="en-US" altLang="zh-CN" dirty="0" err="1"/>
              <a:t>AutoCloseable</a:t>
            </a:r>
            <a:r>
              <a:rPr lang="zh-CN" altLang="zh-CN" dirty="0" smtClean="0"/>
              <a:t>接口</a:t>
            </a:r>
            <a:r>
              <a:rPr lang="zh-CN" altLang="en-US" dirty="0" smtClean="0"/>
              <a:t>，同样可采用</a:t>
            </a:r>
            <a:r>
              <a:rPr lang="en-US" altLang="zh-CN" dirty="0"/>
              <a:t>try-with-resources</a:t>
            </a:r>
            <a:r>
              <a:rPr lang="zh-CN" altLang="en-US" dirty="0"/>
              <a:t>的</a:t>
            </a:r>
            <a:r>
              <a:rPr lang="zh-CN" altLang="en-US" dirty="0" smtClean="0"/>
              <a:t>写法。</a:t>
            </a:r>
            <a:endParaRPr lang="zh-CN" altLang="zh-CN" dirty="0"/>
          </a:p>
          <a:p>
            <a:endParaRPr lang="zh-CN" altLang="en-US" dirty="0"/>
          </a:p>
        </p:txBody>
      </p:sp>
    </p:spTree>
    <p:extLst>
      <p:ext uri="{BB962C8B-B14F-4D97-AF65-F5344CB8AC3E}">
        <p14:creationId xmlns:p14="http://schemas.microsoft.com/office/powerpoint/2010/main" val="4052250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使用缓存字符流复制文件</a:t>
            </a:r>
            <a:endParaRPr lang="zh-CN" altLang="en-US" dirty="0"/>
          </a:p>
        </p:txBody>
      </p:sp>
      <p:sp>
        <p:nvSpPr>
          <p:cNvPr id="3" name="内容占位符 2"/>
          <p:cNvSpPr>
            <a:spLocks noGrp="1"/>
          </p:cNvSpPr>
          <p:nvPr>
            <p:ph idx="1"/>
          </p:nvPr>
        </p:nvSpPr>
        <p:spPr>
          <a:xfrm>
            <a:off x="838200" y="1825624"/>
            <a:ext cx="10515600" cy="5032375"/>
          </a:xfrm>
        </p:spPr>
        <p:txBody>
          <a:bodyPr>
            <a:normAutofit fontScale="62500" lnSpcReduction="20000"/>
          </a:bodyPr>
          <a:lstStyle/>
          <a:p>
            <a:r>
              <a:rPr lang="en-US" altLang="zh-CN" dirty="0"/>
              <a:t>File </a:t>
            </a:r>
            <a:r>
              <a:rPr lang="en-US" altLang="zh-CN" dirty="0" err="1"/>
              <a:t>src</a:t>
            </a:r>
            <a:r>
              <a:rPr lang="en-US" altLang="zh-CN" dirty="0"/>
              <a:t> = new File(</a:t>
            </a:r>
            <a:r>
              <a:rPr lang="en-US" altLang="zh-CN" dirty="0" err="1"/>
              <a:t>mSrcName</a:t>
            </a:r>
            <a:r>
              <a:rPr lang="en-US" altLang="zh-CN" dirty="0"/>
              <a:t>);  //  </a:t>
            </a:r>
            <a:r>
              <a:rPr lang="zh-CN" altLang="en-US" dirty="0"/>
              <a:t>创建一个指定路径的源文件对象</a:t>
            </a:r>
          </a:p>
          <a:p>
            <a:r>
              <a:rPr lang="en-US" altLang="zh-CN" dirty="0"/>
              <a:t>File </a:t>
            </a:r>
            <a:r>
              <a:rPr lang="en-US" altLang="zh-CN" dirty="0" err="1"/>
              <a:t>dest</a:t>
            </a:r>
            <a:r>
              <a:rPr lang="en-US" altLang="zh-CN" dirty="0"/>
              <a:t> = new File(</a:t>
            </a:r>
            <a:r>
              <a:rPr lang="en-US" altLang="zh-CN" dirty="0" err="1"/>
              <a:t>mDestName</a:t>
            </a:r>
            <a:r>
              <a:rPr lang="en-US" altLang="zh-CN" dirty="0"/>
              <a:t>);  //  </a:t>
            </a:r>
            <a:r>
              <a:rPr lang="zh-CN" altLang="en-US" dirty="0"/>
              <a:t>创建一个指定路径的目标文件对象</a:t>
            </a:r>
          </a:p>
          <a:p>
            <a:r>
              <a:rPr lang="en-US" altLang="zh-CN" dirty="0"/>
              <a:t>// </a:t>
            </a:r>
            <a:r>
              <a:rPr lang="zh-CN" altLang="en-US" dirty="0"/>
              <a:t>分别创建源文件的缓存读取器，以及目标文件的缓存写入器</a:t>
            </a:r>
          </a:p>
          <a:p>
            <a:r>
              <a:rPr lang="en-US" altLang="zh-CN" dirty="0"/>
              <a:t>try (</a:t>
            </a:r>
            <a:r>
              <a:rPr lang="en-US" altLang="zh-CN" dirty="0" err="1"/>
              <a:t>BufferedReader</a:t>
            </a:r>
            <a:r>
              <a:rPr lang="en-US" altLang="zh-CN" dirty="0"/>
              <a:t> </a:t>
            </a:r>
            <a:r>
              <a:rPr lang="en-US" altLang="zh-CN" dirty="0" err="1"/>
              <a:t>breader</a:t>
            </a:r>
            <a:r>
              <a:rPr lang="en-US" altLang="zh-CN" dirty="0"/>
              <a:t> = new </a:t>
            </a:r>
            <a:r>
              <a:rPr lang="en-US" altLang="zh-CN" dirty="0" err="1"/>
              <a:t>BufferedReader</a:t>
            </a:r>
            <a:r>
              <a:rPr lang="en-US" altLang="zh-CN" dirty="0"/>
              <a:t>(new </a:t>
            </a:r>
            <a:r>
              <a:rPr lang="en-US" altLang="zh-CN" dirty="0" err="1"/>
              <a:t>FileReader</a:t>
            </a:r>
            <a:r>
              <a:rPr lang="en-US" altLang="zh-CN" dirty="0"/>
              <a:t>(</a:t>
            </a:r>
            <a:r>
              <a:rPr lang="en-US" altLang="zh-CN" dirty="0" err="1"/>
              <a:t>src</a:t>
            </a:r>
            <a:r>
              <a:rPr lang="en-US" altLang="zh-CN" dirty="0"/>
              <a:t>));</a:t>
            </a:r>
          </a:p>
          <a:p>
            <a:r>
              <a:rPr lang="en-US" altLang="zh-CN" dirty="0"/>
              <a:t>        </a:t>
            </a:r>
            <a:r>
              <a:rPr lang="en-US" altLang="zh-CN" dirty="0" err="1"/>
              <a:t>BufferedWriter</a:t>
            </a:r>
            <a:r>
              <a:rPr lang="en-US" altLang="zh-CN" dirty="0"/>
              <a:t> </a:t>
            </a:r>
            <a:r>
              <a:rPr lang="en-US" altLang="zh-CN" dirty="0" err="1"/>
              <a:t>bwriter</a:t>
            </a:r>
            <a:r>
              <a:rPr lang="en-US" altLang="zh-CN" dirty="0"/>
              <a:t> = new </a:t>
            </a:r>
            <a:r>
              <a:rPr lang="en-US" altLang="zh-CN" dirty="0" err="1"/>
              <a:t>BufferedWriter</a:t>
            </a:r>
            <a:r>
              <a:rPr lang="en-US" altLang="zh-CN" dirty="0"/>
              <a:t>(new </a:t>
            </a:r>
            <a:r>
              <a:rPr lang="en-US" altLang="zh-CN" dirty="0" err="1"/>
              <a:t>FileWriter</a:t>
            </a:r>
            <a:r>
              <a:rPr lang="en-US" altLang="zh-CN" dirty="0"/>
              <a:t>(</a:t>
            </a:r>
            <a:r>
              <a:rPr lang="en-US" altLang="zh-CN" dirty="0" err="1"/>
              <a:t>dest</a:t>
            </a:r>
            <a:r>
              <a:rPr lang="en-US" altLang="zh-CN" dirty="0"/>
              <a:t>));) {</a:t>
            </a:r>
          </a:p>
          <a:p>
            <a:r>
              <a:rPr lang="en-US" altLang="zh-CN" dirty="0"/>
              <a:t>    while (true) {  //  </a:t>
            </a:r>
            <a:r>
              <a:rPr lang="zh-CN" altLang="en-US" dirty="0"/>
              <a:t>开始遍历文件中的所有字符</a:t>
            </a:r>
          </a:p>
          <a:p>
            <a:r>
              <a:rPr lang="zh-CN" altLang="en-US" dirty="0"/>
              <a:t>        </a:t>
            </a:r>
            <a:r>
              <a:rPr lang="en-US" altLang="zh-CN" dirty="0" err="1"/>
              <a:t>int</a:t>
            </a:r>
            <a:r>
              <a:rPr lang="en-US" altLang="zh-CN" dirty="0"/>
              <a:t> temp = </a:t>
            </a:r>
            <a:r>
              <a:rPr lang="en-US" altLang="zh-CN" dirty="0" err="1"/>
              <a:t>breader.read</a:t>
            </a:r>
            <a:r>
              <a:rPr lang="en-US" altLang="zh-CN" dirty="0"/>
              <a:t>();  //  </a:t>
            </a:r>
            <a:r>
              <a:rPr lang="zh-CN" altLang="en-US" dirty="0"/>
              <a:t>从源文件中读出一个字符</a:t>
            </a:r>
          </a:p>
          <a:p>
            <a:r>
              <a:rPr lang="zh-CN" altLang="en-US" dirty="0"/>
              <a:t>        </a:t>
            </a:r>
            <a:r>
              <a:rPr lang="en-US" altLang="zh-CN" dirty="0"/>
              <a:t>if (temp == -1) {  //  read</a:t>
            </a:r>
            <a:r>
              <a:rPr lang="zh-CN" altLang="en-US" dirty="0"/>
              <a:t>方法返回</a:t>
            </a:r>
            <a:r>
              <a:rPr lang="en-US" altLang="zh-CN" dirty="0"/>
              <a:t>-1</a:t>
            </a:r>
            <a:r>
              <a:rPr lang="zh-CN" altLang="en-US" dirty="0"/>
              <a:t>表示已经读到了文件末尾</a:t>
            </a:r>
          </a:p>
          <a:p>
            <a:r>
              <a:rPr lang="zh-CN" altLang="en-US" dirty="0"/>
              <a:t>            </a:t>
            </a:r>
            <a:r>
              <a:rPr lang="en-US" altLang="zh-CN" dirty="0"/>
              <a:t>break;</a:t>
            </a:r>
          </a:p>
          <a:p>
            <a:r>
              <a:rPr lang="en-US" altLang="zh-CN" dirty="0"/>
              <a:t>        }</a:t>
            </a:r>
          </a:p>
          <a:p>
            <a:r>
              <a:rPr lang="en-US" altLang="zh-CN" dirty="0"/>
              <a:t>        </a:t>
            </a:r>
            <a:r>
              <a:rPr lang="en-US" altLang="zh-CN" dirty="0" err="1"/>
              <a:t>bwriter.write</a:t>
            </a:r>
            <a:r>
              <a:rPr lang="en-US" altLang="zh-CN" dirty="0"/>
              <a:t>(temp);  //  </a:t>
            </a:r>
            <a:r>
              <a:rPr lang="zh-CN" altLang="en-US" dirty="0"/>
              <a:t>往目标文件写入一个字符</a:t>
            </a:r>
          </a:p>
          <a:p>
            <a:r>
              <a:rPr lang="zh-CN" altLang="en-US" dirty="0"/>
              <a:t>    </a:t>
            </a:r>
            <a:r>
              <a:rPr lang="en-US" altLang="zh-CN" dirty="0"/>
              <a:t>}</a:t>
            </a:r>
          </a:p>
          <a:p>
            <a:r>
              <a:rPr lang="en-US" altLang="zh-CN" dirty="0"/>
              <a:t>} catch (Exception e) {</a:t>
            </a:r>
          </a:p>
          <a:p>
            <a:r>
              <a:rPr lang="en-US" altLang="zh-CN" dirty="0"/>
              <a:t>    </a:t>
            </a:r>
            <a:r>
              <a:rPr lang="en-US" altLang="zh-CN" dirty="0" err="1"/>
              <a:t>e.printStackTrace</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81384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11.1.4 </a:t>
            </a:r>
            <a:r>
              <a:rPr lang="zh-CN" altLang="en-US" dirty="0"/>
              <a:t>随机访问文件的读写</a:t>
            </a:r>
          </a:p>
        </p:txBody>
      </p:sp>
      <p:sp>
        <p:nvSpPr>
          <p:cNvPr id="3" name="内容占位符 2"/>
          <p:cNvSpPr>
            <a:spLocks noGrp="1"/>
          </p:cNvSpPr>
          <p:nvPr>
            <p:ph idx="1"/>
          </p:nvPr>
        </p:nvSpPr>
        <p:spPr/>
        <p:txBody>
          <a:bodyPr/>
          <a:lstStyle/>
          <a:p>
            <a:r>
              <a:rPr lang="zh-CN" altLang="zh-CN" dirty="0"/>
              <a:t>无论文件字符流还是缓存字符流</a:t>
            </a:r>
            <a:r>
              <a:rPr lang="zh-CN" altLang="zh-CN" dirty="0" smtClean="0"/>
              <a:t>，</a:t>
            </a:r>
            <a:r>
              <a:rPr lang="zh-CN" altLang="en-US" dirty="0" smtClean="0"/>
              <a:t>它们的</a:t>
            </a:r>
            <a:r>
              <a:rPr lang="en-US" altLang="zh-CN" dirty="0"/>
              <a:t>write</a:t>
            </a:r>
            <a:r>
              <a:rPr lang="zh-CN" altLang="zh-CN" dirty="0" smtClean="0"/>
              <a:t>方法</a:t>
            </a:r>
            <a:r>
              <a:rPr lang="zh-CN" altLang="en-US" dirty="0" smtClean="0"/>
              <a:t>和</a:t>
            </a:r>
            <a:r>
              <a:rPr lang="en-US" altLang="zh-CN" dirty="0" smtClean="0"/>
              <a:t>append</a:t>
            </a:r>
            <a:r>
              <a:rPr lang="zh-CN" altLang="zh-CN" dirty="0" smtClean="0"/>
              <a:t>方法</a:t>
            </a:r>
            <a:r>
              <a:rPr lang="zh-CN" altLang="zh-CN" dirty="0"/>
              <a:t>只能从文件开头写入</a:t>
            </a:r>
            <a:r>
              <a:rPr lang="zh-CN" altLang="zh-CN" dirty="0" smtClean="0"/>
              <a:t>，不能</a:t>
            </a:r>
            <a:r>
              <a:rPr lang="zh-CN" altLang="en-US" dirty="0"/>
              <a:t>在</a:t>
            </a:r>
            <a:r>
              <a:rPr lang="zh-CN" altLang="zh-CN" dirty="0" smtClean="0"/>
              <a:t>文件末尾</a:t>
            </a:r>
            <a:r>
              <a:rPr lang="zh-CN" altLang="en-US" dirty="0" smtClean="0"/>
              <a:t>追加</a:t>
            </a:r>
            <a:r>
              <a:rPr lang="zh-CN" altLang="zh-CN" dirty="0" smtClean="0"/>
              <a:t>或者在中间</a:t>
            </a:r>
            <a:r>
              <a:rPr lang="zh-CN" altLang="zh-CN" dirty="0"/>
              <a:t>某个位置写入</a:t>
            </a:r>
            <a:r>
              <a:rPr lang="zh-CN" altLang="zh-CN" dirty="0" smtClean="0"/>
              <a:t>。</a:t>
            </a:r>
            <a:endParaRPr lang="en-US" altLang="zh-CN" dirty="0" smtClean="0"/>
          </a:p>
          <a:p>
            <a:r>
              <a:rPr lang="en-US" altLang="zh-CN" dirty="0" err="1"/>
              <a:t>RandomAccessFile</a:t>
            </a:r>
            <a:r>
              <a:rPr lang="zh-CN" altLang="zh-CN" dirty="0"/>
              <a:t>（随机访问文件工具</a:t>
            </a:r>
            <a:r>
              <a:rPr lang="zh-CN" altLang="zh-CN" dirty="0" smtClean="0"/>
              <a:t>）</a:t>
            </a:r>
            <a:r>
              <a:rPr lang="zh-CN" altLang="zh-CN" dirty="0"/>
              <a:t>提供了</a:t>
            </a:r>
            <a:r>
              <a:rPr lang="en-US" altLang="zh-CN" dirty="0"/>
              <a:t>seek</a:t>
            </a:r>
            <a:r>
              <a:rPr lang="zh-CN" altLang="zh-CN" dirty="0"/>
              <a:t>方法用来定位当前的读写位置，可以很方便地在指定位置写入</a:t>
            </a:r>
            <a:r>
              <a:rPr lang="zh-CN" altLang="zh-CN" dirty="0" smtClean="0"/>
              <a:t>数据</a:t>
            </a:r>
            <a:r>
              <a:rPr lang="zh-CN" altLang="en-US" dirty="0" smtClean="0"/>
              <a:t>，它适用于下列场合：</a:t>
            </a:r>
            <a:endParaRPr lang="en-US" altLang="zh-CN" dirty="0" smtClean="0"/>
          </a:p>
          <a:p>
            <a:r>
              <a:rPr lang="zh-CN" altLang="zh-CN" dirty="0"/>
              <a:t>（</a:t>
            </a:r>
            <a:r>
              <a:rPr lang="en-US" altLang="zh-CN" dirty="0"/>
              <a:t>1</a:t>
            </a:r>
            <a:r>
              <a:rPr lang="zh-CN" altLang="zh-CN" dirty="0"/>
              <a:t>）往大文件末尾追加数据。</a:t>
            </a:r>
          </a:p>
          <a:p>
            <a:r>
              <a:rPr lang="zh-CN" altLang="zh-CN" dirty="0"/>
              <a:t>（</a:t>
            </a:r>
            <a:r>
              <a:rPr lang="en-US" altLang="zh-CN" dirty="0"/>
              <a:t>2</a:t>
            </a:r>
            <a:r>
              <a:rPr lang="zh-CN" altLang="zh-CN" dirty="0"/>
              <a:t>）下载文件时候的断点续传，支持从上次已下载完成的地方中途开始，而不必重头下载整个文件。</a:t>
            </a:r>
            <a:endParaRPr lang="zh-CN" altLang="en-US" dirty="0"/>
          </a:p>
        </p:txBody>
      </p:sp>
    </p:spTree>
    <p:extLst>
      <p:ext uri="{BB962C8B-B14F-4D97-AF65-F5344CB8AC3E}">
        <p14:creationId xmlns:p14="http://schemas.microsoft.com/office/powerpoint/2010/main" val="228122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随机文件的读写模式</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78225779"/>
              </p:ext>
            </p:extLst>
          </p:nvPr>
        </p:nvGraphicFramePr>
        <p:xfrm>
          <a:off x="838200" y="1825625"/>
          <a:ext cx="10515600" cy="4002608"/>
        </p:xfrm>
        <a:graphic>
          <a:graphicData uri="http://schemas.openxmlformats.org/drawingml/2006/table">
            <a:tbl>
              <a:tblPr firstRow="1" bandRow="1">
                <a:tableStyleId>{5C22544A-7EE6-4342-B048-85BDC9FD1C3A}</a:tableStyleId>
              </a:tblPr>
              <a:tblGrid>
                <a:gridCol w="2588664"/>
                <a:gridCol w="7926936"/>
              </a:tblGrid>
              <a:tr h="653761">
                <a:tc>
                  <a:txBody>
                    <a:bodyPr/>
                    <a:lstStyle/>
                    <a:p>
                      <a:pPr algn="just">
                        <a:lnSpc>
                          <a:spcPts val="1560"/>
                        </a:lnSpc>
                        <a:spcAft>
                          <a:spcPts val="0"/>
                        </a:spcAft>
                      </a:pPr>
                      <a:r>
                        <a:rPr lang="zh-CN" sz="1600" kern="100" dirty="0">
                          <a:effectLst/>
                        </a:rPr>
                        <a:t>随机文件的读写模式</a:t>
                      </a:r>
                      <a:endParaRPr lang="zh-CN" sz="1600" kern="1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ts val="1560"/>
                        </a:lnSpc>
                        <a:spcAft>
                          <a:spcPts val="0"/>
                        </a:spcAft>
                      </a:pPr>
                      <a:r>
                        <a:rPr lang="zh-CN" sz="1600" kern="100">
                          <a:effectLst/>
                        </a:rPr>
                        <a:t>取值说明</a:t>
                      </a:r>
                      <a:endParaRPr lang="zh-CN" sz="16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r>
              <a:tr h="653761">
                <a:tc>
                  <a:txBody>
                    <a:bodyPr/>
                    <a:lstStyle/>
                    <a:p>
                      <a:pPr>
                        <a:lnSpc>
                          <a:spcPts val="1300"/>
                        </a:lnSpc>
                        <a:spcAft>
                          <a:spcPts val="0"/>
                        </a:spcAft>
                      </a:pPr>
                      <a:r>
                        <a:rPr lang="en-US" sz="1600" kern="100" dirty="0">
                          <a:effectLst/>
                        </a:rPr>
                        <a:t>r</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lnSpc>
                          <a:spcPts val="1800"/>
                        </a:lnSpc>
                        <a:spcAft>
                          <a:spcPts val="0"/>
                        </a:spcAft>
                      </a:pPr>
                      <a:r>
                        <a:rPr lang="zh-CN" sz="1600" kern="100" dirty="0">
                          <a:solidFill>
                            <a:schemeClr val="dk1"/>
                          </a:solidFill>
                          <a:effectLst/>
                          <a:latin typeface="+mn-lt"/>
                          <a:ea typeface="+mn-ea"/>
                          <a:cs typeface="+mn-cs"/>
                        </a:rPr>
                        <a:t>以只读方式打开指定文件。如果试图对该文件执行</a:t>
                      </a:r>
                      <a:r>
                        <a:rPr lang="en-US" sz="1600" kern="100" dirty="0">
                          <a:solidFill>
                            <a:schemeClr val="dk1"/>
                          </a:solidFill>
                          <a:effectLst/>
                          <a:latin typeface="+mn-lt"/>
                          <a:ea typeface="+mn-ea"/>
                          <a:cs typeface="+mn-cs"/>
                        </a:rPr>
                        <a:t>write</a:t>
                      </a:r>
                      <a:r>
                        <a:rPr lang="zh-CN" sz="1600" kern="100" dirty="0">
                          <a:solidFill>
                            <a:schemeClr val="dk1"/>
                          </a:solidFill>
                          <a:effectLst/>
                          <a:latin typeface="+mn-lt"/>
                          <a:ea typeface="+mn-ea"/>
                          <a:cs typeface="+mn-cs"/>
                        </a:rPr>
                        <a:t>写入方法，则会抛出异常</a:t>
                      </a:r>
                      <a:r>
                        <a:rPr lang="en-US" sz="1600" kern="100" dirty="0" err="1">
                          <a:solidFill>
                            <a:schemeClr val="dk1"/>
                          </a:solidFill>
                          <a:effectLst/>
                          <a:latin typeface="+mn-lt"/>
                          <a:ea typeface="+mn-ea"/>
                          <a:cs typeface="+mn-cs"/>
                        </a:rPr>
                        <a:t>IOException</a:t>
                      </a:r>
                      <a:endParaRPr lang="zh-CN" sz="1600" kern="100" dirty="0">
                        <a:solidFill>
                          <a:schemeClr val="dk1"/>
                        </a:solidFill>
                        <a:effectLst/>
                        <a:latin typeface="+mn-lt"/>
                        <a:ea typeface="+mn-ea"/>
                        <a:cs typeface="+mn-cs"/>
                      </a:endParaRPr>
                    </a:p>
                  </a:txBody>
                  <a:tcPr marL="68580" marR="68580" marT="0" marB="0" anchor="ctr"/>
                </a:tc>
              </a:tr>
              <a:tr h="653761">
                <a:tc>
                  <a:txBody>
                    <a:bodyPr/>
                    <a:lstStyle/>
                    <a:p>
                      <a:pPr>
                        <a:lnSpc>
                          <a:spcPts val="1300"/>
                        </a:lnSpc>
                        <a:spcAft>
                          <a:spcPts val="0"/>
                        </a:spcAft>
                      </a:pPr>
                      <a:r>
                        <a:rPr lang="en-US" sz="1600" kern="100" dirty="0" err="1">
                          <a:effectLst/>
                        </a:rPr>
                        <a:t>rw</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lnSpc>
                          <a:spcPts val="1800"/>
                        </a:lnSpc>
                        <a:spcAft>
                          <a:spcPts val="0"/>
                        </a:spcAft>
                      </a:pPr>
                      <a:r>
                        <a:rPr lang="zh-CN" sz="1600" kern="100" dirty="0">
                          <a:solidFill>
                            <a:schemeClr val="dk1"/>
                          </a:solidFill>
                          <a:effectLst/>
                          <a:latin typeface="+mn-lt"/>
                          <a:ea typeface="+mn-ea"/>
                          <a:cs typeface="+mn-cs"/>
                        </a:rPr>
                        <a:t>以可读且可写的方式打开指定文件。如果该文件不存在，则尝试创建新文件</a:t>
                      </a:r>
                    </a:p>
                  </a:txBody>
                  <a:tcPr marL="68580" marR="68580" marT="0" marB="0" anchor="ctr"/>
                </a:tc>
              </a:tr>
              <a:tr h="877093">
                <a:tc>
                  <a:txBody>
                    <a:bodyPr/>
                    <a:lstStyle/>
                    <a:p>
                      <a:pPr>
                        <a:lnSpc>
                          <a:spcPts val="1300"/>
                        </a:lnSpc>
                        <a:spcAft>
                          <a:spcPts val="0"/>
                        </a:spcAft>
                      </a:pPr>
                      <a:r>
                        <a:rPr lang="en-US" sz="1600" kern="100">
                          <a:effectLst/>
                        </a:rPr>
                        <a:t>rws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lnSpc>
                          <a:spcPts val="1800"/>
                        </a:lnSpc>
                        <a:spcAft>
                          <a:spcPts val="0"/>
                        </a:spcAft>
                      </a:pPr>
                      <a:r>
                        <a:rPr lang="zh-CN" sz="1600" kern="100" dirty="0">
                          <a:solidFill>
                            <a:schemeClr val="dk1"/>
                          </a:solidFill>
                          <a:effectLst/>
                          <a:latin typeface="+mn-lt"/>
                          <a:ea typeface="+mn-ea"/>
                          <a:cs typeface="+mn-cs"/>
                        </a:rPr>
                        <a:t>以可读且可写的方式打开指定文件。</a:t>
                      </a:r>
                      <a:r>
                        <a:rPr lang="en-US" sz="1600" kern="100" dirty="0" err="1">
                          <a:solidFill>
                            <a:schemeClr val="dk1"/>
                          </a:solidFill>
                          <a:effectLst/>
                          <a:latin typeface="+mn-lt"/>
                          <a:ea typeface="+mn-ea"/>
                          <a:cs typeface="+mn-cs"/>
                        </a:rPr>
                        <a:t>rws</a:t>
                      </a:r>
                      <a:r>
                        <a:rPr lang="zh-CN" sz="1600" kern="100" dirty="0">
                          <a:solidFill>
                            <a:schemeClr val="dk1"/>
                          </a:solidFill>
                          <a:effectLst/>
                          <a:latin typeface="+mn-lt"/>
                          <a:ea typeface="+mn-ea"/>
                          <a:cs typeface="+mn-cs"/>
                        </a:rPr>
                        <a:t>模式的每次</a:t>
                      </a:r>
                      <a:r>
                        <a:rPr lang="en-US" sz="1600" kern="100" dirty="0">
                          <a:solidFill>
                            <a:schemeClr val="dk1"/>
                          </a:solidFill>
                          <a:effectLst/>
                          <a:latin typeface="+mn-lt"/>
                          <a:ea typeface="+mn-ea"/>
                          <a:cs typeface="+mn-cs"/>
                        </a:rPr>
                        <a:t>write</a:t>
                      </a:r>
                      <a:r>
                        <a:rPr lang="zh-CN" sz="1600" kern="100" dirty="0">
                          <a:solidFill>
                            <a:schemeClr val="dk1"/>
                          </a:solidFill>
                          <a:effectLst/>
                          <a:latin typeface="+mn-lt"/>
                          <a:ea typeface="+mn-ea"/>
                          <a:cs typeface="+mn-cs"/>
                        </a:rPr>
                        <a:t>方法都会立即写入文件，它相当于</a:t>
                      </a:r>
                      <a:r>
                        <a:rPr lang="en-US" sz="1600" kern="100" dirty="0" err="1">
                          <a:solidFill>
                            <a:schemeClr val="dk1"/>
                          </a:solidFill>
                          <a:effectLst/>
                          <a:latin typeface="+mn-lt"/>
                          <a:ea typeface="+mn-ea"/>
                          <a:cs typeface="+mn-cs"/>
                        </a:rPr>
                        <a:t>FileWriter</a:t>
                      </a:r>
                      <a:r>
                        <a:rPr lang="zh-CN" sz="1600" kern="100" dirty="0">
                          <a:solidFill>
                            <a:schemeClr val="dk1"/>
                          </a:solidFill>
                          <a:effectLst/>
                          <a:latin typeface="+mn-lt"/>
                          <a:ea typeface="+mn-ea"/>
                          <a:cs typeface="+mn-cs"/>
                        </a:rPr>
                        <a:t>；而</a:t>
                      </a:r>
                      <a:r>
                        <a:rPr lang="en-US" sz="1600" kern="100" dirty="0" err="1">
                          <a:solidFill>
                            <a:schemeClr val="dk1"/>
                          </a:solidFill>
                          <a:effectLst/>
                          <a:latin typeface="+mn-lt"/>
                          <a:ea typeface="+mn-ea"/>
                          <a:cs typeface="+mn-cs"/>
                        </a:rPr>
                        <a:t>rw</a:t>
                      </a:r>
                      <a:r>
                        <a:rPr lang="zh-CN" sz="1600" kern="100" dirty="0">
                          <a:solidFill>
                            <a:schemeClr val="dk1"/>
                          </a:solidFill>
                          <a:effectLst/>
                          <a:latin typeface="+mn-lt"/>
                          <a:ea typeface="+mn-ea"/>
                          <a:cs typeface="+mn-cs"/>
                        </a:rPr>
                        <a:t>模式先把数据写到缓存，等到缓存满了或者调用</a:t>
                      </a:r>
                      <a:r>
                        <a:rPr lang="en-US" sz="1600" kern="100" dirty="0">
                          <a:solidFill>
                            <a:schemeClr val="dk1"/>
                          </a:solidFill>
                          <a:effectLst/>
                          <a:latin typeface="+mn-lt"/>
                          <a:ea typeface="+mn-ea"/>
                          <a:cs typeface="+mn-cs"/>
                        </a:rPr>
                        <a:t>close</a:t>
                      </a:r>
                      <a:r>
                        <a:rPr lang="zh-CN" sz="1600" kern="100" dirty="0">
                          <a:solidFill>
                            <a:schemeClr val="dk1"/>
                          </a:solidFill>
                          <a:effectLst/>
                          <a:latin typeface="+mn-lt"/>
                          <a:ea typeface="+mn-ea"/>
                          <a:cs typeface="+mn-cs"/>
                        </a:rPr>
                        <a:t>方法关闭文件之时，才将缓存中的数据真正写入文件，它相当于</a:t>
                      </a:r>
                      <a:r>
                        <a:rPr lang="en-US" sz="1600" kern="100" dirty="0" err="1">
                          <a:solidFill>
                            <a:schemeClr val="dk1"/>
                          </a:solidFill>
                          <a:effectLst/>
                          <a:latin typeface="+mn-lt"/>
                          <a:ea typeface="+mn-ea"/>
                          <a:cs typeface="+mn-cs"/>
                        </a:rPr>
                        <a:t>BufferedWriter</a:t>
                      </a:r>
                      <a:endParaRPr lang="zh-CN" sz="1600" kern="100" dirty="0">
                        <a:solidFill>
                          <a:schemeClr val="dk1"/>
                        </a:solidFill>
                        <a:effectLst/>
                        <a:latin typeface="+mn-lt"/>
                        <a:ea typeface="+mn-ea"/>
                        <a:cs typeface="+mn-cs"/>
                      </a:endParaRPr>
                    </a:p>
                  </a:txBody>
                  <a:tcPr marL="68580" marR="68580" marT="0" marB="0" anchor="ctr"/>
                </a:tc>
              </a:tr>
              <a:tr h="1164232">
                <a:tc>
                  <a:txBody>
                    <a:bodyPr/>
                    <a:lstStyle/>
                    <a:p>
                      <a:pPr>
                        <a:lnSpc>
                          <a:spcPts val="1300"/>
                        </a:lnSpc>
                        <a:spcAft>
                          <a:spcPts val="0"/>
                        </a:spcAft>
                      </a:pPr>
                      <a:r>
                        <a:rPr lang="en-US" sz="1600" kern="100">
                          <a:effectLst/>
                        </a:rPr>
                        <a:t>rwd</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lnSpc>
                          <a:spcPts val="1800"/>
                        </a:lnSpc>
                        <a:spcAft>
                          <a:spcPts val="0"/>
                        </a:spcAft>
                      </a:pPr>
                      <a:r>
                        <a:rPr lang="zh-CN" sz="1600" kern="100" dirty="0">
                          <a:solidFill>
                            <a:schemeClr val="dk1"/>
                          </a:solidFill>
                          <a:effectLst/>
                          <a:latin typeface="+mn-lt"/>
                          <a:ea typeface="+mn-ea"/>
                          <a:cs typeface="+mn-cs"/>
                        </a:rPr>
                        <a:t>与</a:t>
                      </a:r>
                      <a:r>
                        <a:rPr lang="en-US" sz="1600" kern="100" dirty="0" err="1">
                          <a:solidFill>
                            <a:schemeClr val="dk1"/>
                          </a:solidFill>
                          <a:effectLst/>
                          <a:latin typeface="+mn-lt"/>
                          <a:ea typeface="+mn-ea"/>
                          <a:cs typeface="+mn-cs"/>
                        </a:rPr>
                        <a:t>rws</a:t>
                      </a:r>
                      <a:r>
                        <a:rPr lang="zh-CN" sz="1600" kern="100" dirty="0">
                          <a:solidFill>
                            <a:schemeClr val="dk1"/>
                          </a:solidFill>
                          <a:effectLst/>
                          <a:latin typeface="+mn-lt"/>
                          <a:ea typeface="+mn-ea"/>
                          <a:cs typeface="+mn-cs"/>
                        </a:rPr>
                        <a:t>模式类似。区别在于</a:t>
                      </a:r>
                      <a:r>
                        <a:rPr lang="en-US" sz="1600" kern="100" dirty="0" err="1">
                          <a:solidFill>
                            <a:schemeClr val="dk1"/>
                          </a:solidFill>
                          <a:effectLst/>
                          <a:latin typeface="+mn-lt"/>
                          <a:ea typeface="+mn-ea"/>
                          <a:cs typeface="+mn-cs"/>
                        </a:rPr>
                        <a:t>rwd</a:t>
                      </a:r>
                      <a:r>
                        <a:rPr lang="zh-CN" sz="1600" kern="100" dirty="0">
                          <a:solidFill>
                            <a:schemeClr val="dk1"/>
                          </a:solidFill>
                          <a:effectLst/>
                          <a:latin typeface="+mn-lt"/>
                          <a:ea typeface="+mn-ea"/>
                          <a:cs typeface="+mn-cs"/>
                        </a:rPr>
                        <a:t>只更新文件内容，不更新文件的元数据，而</a:t>
                      </a:r>
                      <a:r>
                        <a:rPr lang="en-US" sz="1600" kern="100" dirty="0" err="1">
                          <a:solidFill>
                            <a:schemeClr val="dk1"/>
                          </a:solidFill>
                          <a:effectLst/>
                          <a:latin typeface="+mn-lt"/>
                          <a:ea typeface="+mn-ea"/>
                          <a:cs typeface="+mn-cs"/>
                        </a:rPr>
                        <a:t>rws</a:t>
                      </a:r>
                      <a:r>
                        <a:rPr lang="zh-CN" sz="1600" kern="100" dirty="0">
                          <a:solidFill>
                            <a:schemeClr val="dk1"/>
                          </a:solidFill>
                          <a:effectLst/>
                          <a:latin typeface="+mn-lt"/>
                          <a:ea typeface="+mn-ea"/>
                          <a:cs typeface="+mn-cs"/>
                        </a:rPr>
                        <a:t>模式会同时更新文件内容及元数据。所谓元数据保存了文件的基本信息，包括文件类型（是文件还是目录）、文件的创建时间、文件的修改时间、文件的访问权限（是否可读、是否可写、是否可执行）等等</a:t>
                      </a:r>
                    </a:p>
                  </a:txBody>
                  <a:tcPr marL="68580" marR="68580" marT="0" marB="0" anchor="ctr"/>
                </a:tc>
              </a:tr>
            </a:tbl>
          </a:graphicData>
        </a:graphic>
      </p:graphicFrame>
    </p:spTree>
    <p:extLst>
      <p:ext uri="{BB962C8B-B14F-4D97-AF65-F5344CB8AC3E}">
        <p14:creationId xmlns:p14="http://schemas.microsoft.com/office/powerpoint/2010/main" val="3612544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随机文件</a:t>
            </a:r>
            <a:r>
              <a:rPr lang="zh-CN" altLang="zh-CN" dirty="0" smtClean="0"/>
              <a:t>工具</a:t>
            </a:r>
            <a:r>
              <a:rPr lang="zh-CN" altLang="en-US" dirty="0" smtClean="0"/>
              <a:t>的主要方法</a:t>
            </a:r>
            <a:endParaRPr lang="zh-CN" altLang="en-US" dirty="0"/>
          </a:p>
        </p:txBody>
      </p:sp>
      <p:sp>
        <p:nvSpPr>
          <p:cNvPr id="5" name="内容占位符 4"/>
          <p:cNvSpPr>
            <a:spLocks noGrp="1"/>
          </p:cNvSpPr>
          <p:nvPr>
            <p:ph idx="1"/>
          </p:nvPr>
        </p:nvSpPr>
        <p:spPr/>
        <p:txBody>
          <a:bodyPr/>
          <a:lstStyle/>
          <a:p>
            <a:r>
              <a:rPr lang="en-US" altLang="zh-CN" dirty="0" err="1" smtClean="0"/>
              <a:t>RandomAccessFile</a:t>
            </a:r>
            <a:r>
              <a:rPr lang="zh-CN" altLang="zh-CN" dirty="0" smtClean="0"/>
              <a:t>的</a:t>
            </a:r>
            <a:r>
              <a:rPr lang="zh-CN" altLang="zh-CN" dirty="0"/>
              <a:t>主要方法说明如下：</a:t>
            </a:r>
          </a:p>
          <a:p>
            <a:pPr lvl="1"/>
            <a:r>
              <a:rPr lang="en-US" altLang="zh-CN" dirty="0"/>
              <a:t>length</a:t>
            </a:r>
            <a:r>
              <a:rPr lang="zh-CN" altLang="zh-CN" dirty="0"/>
              <a:t>：获取文件的大小。</a:t>
            </a:r>
          </a:p>
          <a:p>
            <a:pPr lvl="1"/>
            <a:r>
              <a:rPr lang="en-US" altLang="zh-CN" dirty="0" err="1"/>
              <a:t>setLength</a:t>
            </a:r>
            <a:r>
              <a:rPr lang="zh-CN" altLang="zh-CN" dirty="0"/>
              <a:t>：设置文件的大小。</a:t>
            </a:r>
          </a:p>
          <a:p>
            <a:pPr lvl="1"/>
            <a:r>
              <a:rPr lang="en-US" altLang="zh-CN" dirty="0"/>
              <a:t>seek</a:t>
            </a:r>
            <a:r>
              <a:rPr lang="zh-CN" altLang="zh-CN" dirty="0"/>
              <a:t>：移动文件的访问位置。</a:t>
            </a:r>
          </a:p>
          <a:p>
            <a:pPr lvl="1"/>
            <a:r>
              <a:rPr lang="en-US" altLang="zh-CN" dirty="0"/>
              <a:t>write</a:t>
            </a:r>
            <a:r>
              <a:rPr lang="zh-CN" altLang="zh-CN" dirty="0"/>
              <a:t>：往文件的当前位置写入字节数组。</a:t>
            </a:r>
          </a:p>
          <a:p>
            <a:pPr lvl="1"/>
            <a:r>
              <a:rPr lang="en-US" altLang="zh-CN" dirty="0"/>
              <a:t>read</a:t>
            </a:r>
            <a:r>
              <a:rPr lang="zh-CN" altLang="zh-CN" dirty="0"/>
              <a:t>：把当前位置之后的文件内容读到字节数组。</a:t>
            </a:r>
          </a:p>
          <a:p>
            <a:pPr lvl="1"/>
            <a:r>
              <a:rPr lang="en-US" altLang="zh-CN" dirty="0"/>
              <a:t>close</a:t>
            </a:r>
            <a:r>
              <a:rPr lang="zh-CN" altLang="zh-CN" dirty="0"/>
              <a:t>：关闭文件</a:t>
            </a:r>
            <a:r>
              <a:rPr lang="zh-CN" altLang="zh-CN" dirty="0" smtClean="0"/>
              <a:t>。</a:t>
            </a:r>
            <a:endParaRPr lang="en-US" altLang="zh-CN" dirty="0" smtClean="0"/>
          </a:p>
          <a:p>
            <a:r>
              <a:rPr lang="en-US" altLang="zh-CN" dirty="0" err="1" smtClean="0"/>
              <a:t>RandomAccessFile</a:t>
            </a:r>
            <a:r>
              <a:rPr lang="zh-CN" altLang="zh-CN" dirty="0" smtClean="0"/>
              <a:t>支持</a:t>
            </a:r>
            <a:r>
              <a:rPr lang="en-US" altLang="zh-CN" dirty="0"/>
              <a:t>try-with-resources</a:t>
            </a:r>
            <a:r>
              <a:rPr lang="zh-CN" altLang="zh-CN" dirty="0"/>
              <a:t>方式的资源自动释放。</a:t>
            </a:r>
            <a:endParaRPr lang="zh-CN" altLang="en-US" dirty="0"/>
          </a:p>
        </p:txBody>
      </p:sp>
    </p:spTree>
    <p:extLst>
      <p:ext uri="{BB962C8B-B14F-4D97-AF65-F5344CB8AC3E}">
        <p14:creationId xmlns:p14="http://schemas.microsoft.com/office/powerpoint/2010/main" val="3813078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I/O</a:t>
            </a:r>
            <a:r>
              <a:rPr lang="zh-CN" altLang="en-US" dirty="0"/>
              <a:t>输入输出流</a:t>
            </a:r>
          </a:p>
        </p:txBody>
      </p:sp>
      <p:sp>
        <p:nvSpPr>
          <p:cNvPr id="3" name="内容占位符 2"/>
          <p:cNvSpPr>
            <a:spLocks noGrp="1"/>
          </p:cNvSpPr>
          <p:nvPr>
            <p:ph idx="1"/>
          </p:nvPr>
        </p:nvSpPr>
        <p:spPr/>
        <p:txBody>
          <a:bodyPr/>
          <a:lstStyle/>
          <a:p>
            <a:r>
              <a:rPr lang="zh-CN" altLang="zh-CN" dirty="0"/>
              <a:t>本节介绍了基于字节流方式的文件输入输出处理，首先描述了如何使用常规的文件字节流读写文件，接着讲述了如何使用改进的缓存字节流读写文件，然后阐述了如何通过对象输入输出流实现内存对象的序列化过程，以及如何通过压缩输入输出流和字节数组输入输出流实现简单的数据压缩功能。</a:t>
            </a:r>
          </a:p>
          <a:p>
            <a:r>
              <a:rPr lang="en-US" altLang="zh-CN" dirty="0"/>
              <a:t>11.2.1 </a:t>
            </a:r>
            <a:r>
              <a:rPr lang="zh-CN" altLang="en-US" dirty="0"/>
              <a:t>文件</a:t>
            </a:r>
            <a:r>
              <a:rPr lang="en-US" altLang="zh-CN" dirty="0"/>
              <a:t>I/O</a:t>
            </a:r>
            <a:r>
              <a:rPr lang="zh-CN" altLang="en-US" dirty="0"/>
              <a:t>字节流</a:t>
            </a:r>
          </a:p>
          <a:p>
            <a:r>
              <a:rPr lang="en-US" altLang="zh-CN" dirty="0"/>
              <a:t>11.2.2 </a:t>
            </a:r>
            <a:r>
              <a:rPr lang="zh-CN" altLang="en-US" dirty="0"/>
              <a:t>缓存</a:t>
            </a:r>
            <a:r>
              <a:rPr lang="en-US" altLang="zh-CN" dirty="0"/>
              <a:t>I/O</a:t>
            </a:r>
            <a:r>
              <a:rPr lang="zh-CN" altLang="en-US" dirty="0"/>
              <a:t>字节流</a:t>
            </a:r>
          </a:p>
          <a:p>
            <a:r>
              <a:rPr lang="en-US" altLang="zh-CN" dirty="0"/>
              <a:t>11.2.3 </a:t>
            </a:r>
            <a:r>
              <a:rPr lang="zh-CN" altLang="en-US" dirty="0"/>
              <a:t>对象序列化</a:t>
            </a:r>
          </a:p>
          <a:p>
            <a:r>
              <a:rPr lang="en-US" altLang="zh-CN" dirty="0"/>
              <a:t>11.2.4 I/O</a:t>
            </a:r>
            <a:r>
              <a:rPr lang="zh-CN" altLang="en-US" dirty="0"/>
              <a:t>流处理简单的数据压缩</a:t>
            </a:r>
          </a:p>
        </p:txBody>
      </p:sp>
    </p:spTree>
    <p:extLst>
      <p:ext uri="{BB962C8B-B14F-4D97-AF65-F5344CB8AC3E}">
        <p14:creationId xmlns:p14="http://schemas.microsoft.com/office/powerpoint/2010/main" val="2174652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11.2.1 </a:t>
            </a:r>
            <a:r>
              <a:rPr lang="zh-CN" altLang="en-US" dirty="0"/>
              <a:t>文件</a:t>
            </a:r>
            <a:r>
              <a:rPr lang="en-US" altLang="zh-CN" dirty="0"/>
              <a:t>I/O</a:t>
            </a:r>
            <a:r>
              <a:rPr lang="zh-CN" altLang="en-US" dirty="0"/>
              <a:t>字节流</a:t>
            </a:r>
          </a:p>
        </p:txBody>
      </p:sp>
      <p:sp>
        <p:nvSpPr>
          <p:cNvPr id="3" name="内容占位符 2"/>
          <p:cNvSpPr>
            <a:spLocks noGrp="1"/>
          </p:cNvSpPr>
          <p:nvPr>
            <p:ph idx="1"/>
          </p:nvPr>
        </p:nvSpPr>
        <p:spPr/>
        <p:txBody>
          <a:bodyPr/>
          <a:lstStyle/>
          <a:p>
            <a:r>
              <a:rPr lang="zh-CN" altLang="en-US" dirty="0" smtClean="0"/>
              <a:t>文件读写有两种方式，一种是字符方式，另一种是字节方式。</a:t>
            </a:r>
            <a:r>
              <a:rPr lang="zh-CN" altLang="zh-CN" dirty="0"/>
              <a:t>字节方式比字符方式有下列两个好处：</a:t>
            </a:r>
          </a:p>
          <a:p>
            <a:r>
              <a:rPr lang="zh-CN" altLang="zh-CN" dirty="0"/>
              <a:t>（</a:t>
            </a:r>
            <a:r>
              <a:rPr lang="en-US" altLang="zh-CN" dirty="0"/>
              <a:t>1</a:t>
            </a:r>
            <a:r>
              <a:rPr lang="zh-CN" altLang="zh-CN" dirty="0"/>
              <a:t>）文件长度以字节为单位计量，可以分配等长的字节数组，却无法分配合适长度的字符数组，因此采用字节方式更方便从文件读取数据。</a:t>
            </a:r>
          </a:p>
          <a:p>
            <a:r>
              <a:rPr lang="zh-CN" altLang="zh-CN" dirty="0"/>
              <a:t>（</a:t>
            </a:r>
            <a:r>
              <a:rPr lang="en-US" altLang="zh-CN" dirty="0"/>
              <a:t>2</a:t>
            </a:r>
            <a:r>
              <a:rPr lang="zh-CN" altLang="zh-CN" dirty="0"/>
              <a:t>）字符流工具主要以字符为单位处理数据，意味着它适用于文本文件，却不适用于二进制文件（包括图片文件、音频文件、视频文件等等），而字节方式不存在此类限制。</a:t>
            </a:r>
          </a:p>
          <a:p>
            <a:endParaRPr lang="zh-CN" altLang="en-US" dirty="0"/>
          </a:p>
        </p:txBody>
      </p:sp>
    </p:spTree>
    <p:extLst>
      <p:ext uri="{BB962C8B-B14F-4D97-AF65-F5344CB8AC3E}">
        <p14:creationId xmlns:p14="http://schemas.microsoft.com/office/powerpoint/2010/main" val="3780199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输入输出</a:t>
            </a:r>
            <a:r>
              <a:rPr lang="zh-CN" altLang="en-US" dirty="0" smtClean="0"/>
              <a:t>流（</a:t>
            </a:r>
            <a:r>
              <a:rPr lang="en-US" altLang="zh-CN" dirty="0"/>
              <a:t> I/O</a:t>
            </a:r>
            <a:r>
              <a:rPr lang="zh-CN" altLang="en-US" dirty="0"/>
              <a:t>流</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a:t>Java</a:t>
            </a:r>
            <a:r>
              <a:rPr lang="zh-CN" altLang="zh-CN" dirty="0" smtClean="0"/>
              <a:t>把相关</a:t>
            </a:r>
            <a:r>
              <a:rPr lang="zh-CN" altLang="zh-CN" dirty="0"/>
              <a:t>的输入输出操作统一为</a:t>
            </a:r>
            <a:r>
              <a:rPr lang="en-US" altLang="zh-CN" dirty="0"/>
              <a:t>I/O</a:t>
            </a:r>
            <a:r>
              <a:rPr lang="zh-CN" altLang="zh-CN" dirty="0"/>
              <a:t>流，其中字母</a:t>
            </a:r>
            <a:r>
              <a:rPr lang="en-US" altLang="zh-CN" dirty="0"/>
              <a:t>I</a:t>
            </a:r>
            <a:r>
              <a:rPr lang="zh-CN" altLang="zh-CN" dirty="0"/>
              <a:t>表示输入</a:t>
            </a:r>
            <a:r>
              <a:rPr lang="en-US" altLang="zh-CN" dirty="0"/>
              <a:t>Input</a:t>
            </a:r>
            <a:r>
              <a:rPr lang="zh-CN" altLang="zh-CN" dirty="0"/>
              <a:t>，字母</a:t>
            </a:r>
            <a:r>
              <a:rPr lang="en-US" altLang="zh-CN" dirty="0"/>
              <a:t>O</a:t>
            </a:r>
            <a:r>
              <a:rPr lang="zh-CN" altLang="zh-CN" dirty="0"/>
              <a:t>表示输出</a:t>
            </a:r>
            <a:r>
              <a:rPr lang="en-US" altLang="zh-CN" dirty="0"/>
              <a:t>Output</a:t>
            </a:r>
            <a:r>
              <a:rPr lang="zh-CN" altLang="zh-CN" dirty="0" smtClean="0"/>
              <a:t>。</a:t>
            </a:r>
            <a:endParaRPr lang="en-US" altLang="zh-CN" dirty="0" smtClean="0"/>
          </a:p>
          <a:p>
            <a:r>
              <a:rPr lang="zh-CN" altLang="zh-CN" dirty="0"/>
              <a:t>先前介绍的</a:t>
            </a:r>
            <a:r>
              <a:rPr lang="en-US" altLang="zh-CN" dirty="0" err="1"/>
              <a:t>FileReader</a:t>
            </a:r>
            <a:r>
              <a:rPr lang="zh-CN" altLang="zh-CN" dirty="0"/>
              <a:t>和</a:t>
            </a:r>
            <a:r>
              <a:rPr lang="en-US" altLang="zh-CN" dirty="0" err="1"/>
              <a:t>FileWriter</a:t>
            </a:r>
            <a:r>
              <a:rPr lang="zh-CN" altLang="zh-CN" dirty="0"/>
              <a:t>属于</a:t>
            </a:r>
            <a:r>
              <a:rPr lang="en-US" altLang="zh-CN" dirty="0"/>
              <a:t>I/O</a:t>
            </a:r>
            <a:r>
              <a:rPr lang="zh-CN" altLang="zh-CN" dirty="0"/>
              <a:t>流中的字符流，而以字节为单位的则是</a:t>
            </a:r>
            <a:r>
              <a:rPr lang="en-US" altLang="zh-CN" dirty="0"/>
              <a:t>I/O</a:t>
            </a:r>
            <a:r>
              <a:rPr lang="zh-CN" altLang="zh-CN" dirty="0"/>
              <a:t>流中的字节</a:t>
            </a:r>
            <a:r>
              <a:rPr lang="zh-CN" altLang="zh-CN" dirty="0" smtClean="0"/>
              <a:t>流</a:t>
            </a:r>
            <a:r>
              <a:rPr lang="zh-CN" altLang="en-US" dirty="0" smtClean="0"/>
              <a:t>。</a:t>
            </a:r>
            <a:endParaRPr lang="en-US" altLang="zh-CN" dirty="0" smtClean="0"/>
          </a:p>
          <a:p>
            <a:r>
              <a:rPr lang="zh-CN" altLang="zh-CN" dirty="0"/>
              <a:t>字节</a:t>
            </a:r>
            <a:r>
              <a:rPr lang="zh-CN" altLang="zh-CN" dirty="0" smtClean="0"/>
              <a:t>流有</a:t>
            </a:r>
            <a:r>
              <a:rPr lang="zh-CN" altLang="zh-CN" dirty="0"/>
              <a:t>两个基类，分别是输入流</a:t>
            </a:r>
            <a:r>
              <a:rPr lang="en-US" altLang="zh-CN" dirty="0" err="1"/>
              <a:t>InputStream</a:t>
            </a:r>
            <a:r>
              <a:rPr lang="zh-CN" altLang="zh-CN" dirty="0"/>
              <a:t>和输出流</a:t>
            </a:r>
            <a:r>
              <a:rPr lang="en-US" altLang="zh-CN" dirty="0" err="1"/>
              <a:t>OutputStream</a:t>
            </a:r>
            <a:r>
              <a:rPr lang="zh-CN" altLang="zh-CN" dirty="0" smtClean="0"/>
              <a:t>，</a:t>
            </a:r>
            <a:r>
              <a:rPr lang="zh-CN" altLang="zh-CN" dirty="0"/>
              <a:t>这两个</a:t>
            </a:r>
            <a:r>
              <a:rPr lang="zh-CN" altLang="zh-CN" dirty="0" smtClean="0"/>
              <a:t>类</a:t>
            </a:r>
            <a:r>
              <a:rPr lang="zh-CN" altLang="en-US" dirty="0" smtClean="0"/>
              <a:t>又</a:t>
            </a:r>
            <a:r>
              <a:rPr lang="zh-CN" altLang="zh-CN" dirty="0" smtClean="0"/>
              <a:t>派生出</a:t>
            </a:r>
            <a:r>
              <a:rPr lang="zh-CN" altLang="en-US" dirty="0" smtClean="0"/>
              <a:t>各种各样</a:t>
            </a:r>
            <a:r>
              <a:rPr lang="zh-CN" altLang="zh-CN" dirty="0" smtClean="0"/>
              <a:t>的</a:t>
            </a:r>
            <a:r>
              <a:rPr lang="zh-CN" altLang="zh-CN" dirty="0"/>
              <a:t>输入输出</a:t>
            </a:r>
            <a:r>
              <a:rPr lang="zh-CN" altLang="zh-CN" dirty="0" smtClean="0"/>
              <a:t>流</a:t>
            </a:r>
            <a:r>
              <a:rPr lang="zh-CN" altLang="en-US" dirty="0" smtClean="0"/>
              <a:t>。</a:t>
            </a:r>
            <a:endParaRPr lang="en-US" altLang="zh-CN" dirty="0" smtClean="0"/>
          </a:p>
          <a:p>
            <a:r>
              <a:rPr lang="zh-CN" altLang="zh-CN" dirty="0"/>
              <a:t>文件字节流是输入输出流当中最</a:t>
            </a:r>
            <a:r>
              <a:rPr lang="zh-CN" altLang="zh-CN" dirty="0" smtClean="0"/>
              <a:t>常见，</a:t>
            </a:r>
            <a:r>
              <a:rPr lang="zh-CN" altLang="zh-CN" dirty="0"/>
              <a:t>它包括文件输出流</a:t>
            </a:r>
            <a:r>
              <a:rPr lang="en-US" altLang="zh-CN" dirty="0" err="1"/>
              <a:t>FileOutputStream</a:t>
            </a:r>
            <a:r>
              <a:rPr lang="zh-CN" altLang="zh-CN" dirty="0"/>
              <a:t>和文件输入流</a:t>
            </a:r>
            <a:r>
              <a:rPr lang="en-US" altLang="zh-CN" dirty="0" err="1" smtClean="0"/>
              <a:t>FileInputStream</a:t>
            </a:r>
            <a:r>
              <a:rPr lang="zh-CN" altLang="en-US" dirty="0" smtClean="0"/>
              <a:t>。</a:t>
            </a:r>
            <a:endParaRPr lang="zh-CN" altLang="en-US" dirty="0"/>
          </a:p>
        </p:txBody>
      </p:sp>
    </p:spTree>
    <p:extLst>
      <p:ext uri="{BB962C8B-B14F-4D97-AF65-F5344CB8AC3E}">
        <p14:creationId xmlns:p14="http://schemas.microsoft.com/office/powerpoint/2010/main" val="370376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lstStyle/>
          <a:p>
            <a:r>
              <a:rPr lang="zh-CN" altLang="zh-CN" dirty="0"/>
              <a:t>本章介绍了文件操作的几种方式及其分别适用的业务场合，包括普通方式的文件读写、采取输入输出流方式的文件读写、采取</a:t>
            </a:r>
            <a:r>
              <a:rPr lang="en-US" altLang="zh-CN" dirty="0"/>
              <a:t>NIO</a:t>
            </a:r>
            <a:r>
              <a:rPr lang="zh-CN" altLang="zh-CN" dirty="0"/>
              <a:t>机制的文件读写，最后给出了一个分割与合并文件的实战练习。</a:t>
            </a:r>
          </a:p>
          <a:p>
            <a:r>
              <a:rPr lang="en-US" altLang="zh-CN" dirty="0"/>
              <a:t>11.1 </a:t>
            </a:r>
            <a:r>
              <a:rPr lang="zh-CN" altLang="en-US" dirty="0"/>
              <a:t>文件读写</a:t>
            </a:r>
          </a:p>
          <a:p>
            <a:r>
              <a:rPr lang="en-US" altLang="zh-CN" dirty="0"/>
              <a:t>11.2 I/O</a:t>
            </a:r>
            <a:r>
              <a:rPr lang="zh-CN" altLang="en-US" dirty="0"/>
              <a:t>输入输出流</a:t>
            </a:r>
          </a:p>
          <a:p>
            <a:r>
              <a:rPr lang="en-US" altLang="zh-CN" dirty="0"/>
              <a:t>11.3 NIO</a:t>
            </a:r>
            <a:r>
              <a:rPr lang="zh-CN" altLang="en-US" dirty="0"/>
              <a:t>文件编程</a:t>
            </a:r>
          </a:p>
          <a:p>
            <a:r>
              <a:rPr lang="en-US" altLang="zh-CN" dirty="0"/>
              <a:t>11.4 </a:t>
            </a:r>
            <a:r>
              <a:rPr lang="zh-CN" altLang="en-US" dirty="0"/>
              <a:t>实战练习：文件的分割与合并</a:t>
            </a:r>
          </a:p>
          <a:p>
            <a:r>
              <a:rPr lang="en-US" altLang="zh-CN" dirty="0"/>
              <a:t>11.5 </a:t>
            </a:r>
            <a:r>
              <a:rPr lang="zh-CN" altLang="en-US" dirty="0"/>
              <a:t>小结</a:t>
            </a:r>
          </a:p>
          <a:p>
            <a:endParaRPr lang="zh-CN" altLang="en-US" dirty="0"/>
          </a:p>
        </p:txBody>
      </p:sp>
    </p:spTree>
    <p:extLst>
      <p:ext uri="{BB962C8B-B14F-4D97-AF65-F5344CB8AC3E}">
        <p14:creationId xmlns:p14="http://schemas.microsoft.com/office/powerpoint/2010/main" val="2974002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文件输出流</a:t>
            </a:r>
            <a:r>
              <a:rPr lang="en-US" altLang="zh-CN" dirty="0" err="1"/>
              <a:t>FileOutputStream</a:t>
            </a:r>
            <a:endParaRPr lang="zh-CN" altLang="en-US" dirty="0"/>
          </a:p>
        </p:txBody>
      </p:sp>
      <p:sp>
        <p:nvSpPr>
          <p:cNvPr id="3" name="内容占位符 2"/>
          <p:cNvSpPr>
            <a:spLocks noGrp="1"/>
          </p:cNvSpPr>
          <p:nvPr>
            <p:ph idx="1"/>
          </p:nvPr>
        </p:nvSpPr>
        <p:spPr/>
        <p:txBody>
          <a:bodyPr/>
          <a:lstStyle/>
          <a:p>
            <a:r>
              <a:rPr lang="en-US" altLang="zh-CN" dirty="0" err="1"/>
              <a:t>FileOutputStream</a:t>
            </a:r>
            <a:r>
              <a:rPr lang="zh-CN" altLang="zh-CN" dirty="0"/>
              <a:t>用于将数据写入文件</a:t>
            </a:r>
            <a:r>
              <a:rPr lang="zh-CN" altLang="zh-CN" dirty="0" smtClean="0"/>
              <a:t>，</a:t>
            </a:r>
            <a:r>
              <a:rPr lang="zh-CN" altLang="en-US" dirty="0"/>
              <a:t>它的常用方法如下：</a:t>
            </a:r>
          </a:p>
          <a:p>
            <a:pPr lvl="1"/>
            <a:r>
              <a:rPr lang="zh-CN" altLang="zh-CN" dirty="0"/>
              <a:t>构造</a:t>
            </a:r>
            <a:r>
              <a:rPr lang="zh-CN" altLang="zh-CN" dirty="0" smtClean="0"/>
              <a:t>方法</a:t>
            </a:r>
            <a:r>
              <a:rPr lang="zh-CN" altLang="en-US" dirty="0" smtClean="0"/>
              <a:t>：根据指定的文件路径创建文件输出流对象</a:t>
            </a:r>
            <a:endParaRPr lang="en-US" altLang="zh-CN" dirty="0" smtClean="0"/>
          </a:p>
          <a:p>
            <a:pPr lvl="1"/>
            <a:r>
              <a:rPr lang="en-US" altLang="zh-CN" dirty="0" smtClean="0"/>
              <a:t>write</a:t>
            </a:r>
            <a:r>
              <a:rPr lang="zh-CN" altLang="en-US" dirty="0"/>
              <a:t>方法</a:t>
            </a:r>
            <a:r>
              <a:rPr lang="zh-CN" altLang="en-US" dirty="0" smtClean="0"/>
              <a:t>：</a:t>
            </a:r>
            <a:r>
              <a:rPr lang="zh-CN" altLang="zh-CN" dirty="0" smtClean="0"/>
              <a:t>把</a:t>
            </a:r>
            <a:r>
              <a:rPr lang="zh-CN" altLang="zh-CN" dirty="0"/>
              <a:t>字节数组写入</a:t>
            </a:r>
            <a:r>
              <a:rPr lang="zh-CN" altLang="zh-CN" dirty="0" smtClean="0"/>
              <a:t>文件</a:t>
            </a:r>
            <a:endParaRPr lang="en-US" altLang="zh-CN" dirty="0" smtClean="0"/>
          </a:p>
          <a:p>
            <a:pPr lvl="1"/>
            <a:r>
              <a:rPr lang="en-US" altLang="zh-CN" dirty="0" smtClean="0"/>
              <a:t>close</a:t>
            </a:r>
            <a:r>
              <a:rPr lang="zh-CN" altLang="en-US" dirty="0"/>
              <a:t>方法</a:t>
            </a:r>
            <a:r>
              <a:rPr lang="zh-CN" altLang="en-US" dirty="0" smtClean="0"/>
              <a:t>：</a:t>
            </a:r>
            <a:r>
              <a:rPr lang="zh-CN" altLang="zh-CN" dirty="0" smtClean="0"/>
              <a:t>关闭文件</a:t>
            </a:r>
            <a:endParaRPr lang="en-US" altLang="zh-CN" dirty="0" smtClean="0"/>
          </a:p>
          <a:p>
            <a:r>
              <a:rPr lang="zh-CN" altLang="zh-CN" dirty="0"/>
              <a:t>输出</a:t>
            </a:r>
            <a:r>
              <a:rPr lang="zh-CN" altLang="zh-CN" dirty="0" smtClean="0"/>
              <a:t>流</a:t>
            </a:r>
            <a:r>
              <a:rPr lang="zh-CN" altLang="en-US" dirty="0" smtClean="0"/>
              <a:t>和</a:t>
            </a:r>
            <a:r>
              <a:rPr lang="zh-CN" altLang="zh-CN" dirty="0" smtClean="0"/>
              <a:t>输入流都</a:t>
            </a:r>
            <a:r>
              <a:rPr lang="zh-CN" altLang="zh-CN" dirty="0"/>
              <a:t>实现了</a:t>
            </a:r>
            <a:r>
              <a:rPr lang="en-US" altLang="zh-CN" dirty="0" err="1"/>
              <a:t>AutoCloseable</a:t>
            </a:r>
            <a:r>
              <a:rPr lang="zh-CN" altLang="zh-CN" dirty="0"/>
              <a:t>接口，故而支持</a:t>
            </a:r>
            <a:r>
              <a:rPr lang="en-US" altLang="zh-CN" dirty="0"/>
              <a:t>try-with-resources</a:t>
            </a:r>
            <a:r>
              <a:rPr lang="zh-CN" altLang="zh-CN" dirty="0"/>
              <a:t>方式的资源自动释放。</a:t>
            </a:r>
            <a:endParaRPr lang="zh-CN" altLang="en-US" dirty="0"/>
          </a:p>
        </p:txBody>
      </p:sp>
    </p:spTree>
    <p:extLst>
      <p:ext uri="{BB962C8B-B14F-4D97-AF65-F5344CB8AC3E}">
        <p14:creationId xmlns:p14="http://schemas.microsoft.com/office/powerpoint/2010/main" val="3079915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文件输入流</a:t>
            </a:r>
            <a:r>
              <a:rPr lang="en-US" altLang="zh-CN" dirty="0" err="1"/>
              <a:t>FileInputStream</a:t>
            </a:r>
            <a:endParaRPr lang="zh-CN" altLang="en-US" dirty="0"/>
          </a:p>
        </p:txBody>
      </p:sp>
      <p:sp>
        <p:nvSpPr>
          <p:cNvPr id="3" name="内容占位符 2"/>
          <p:cNvSpPr>
            <a:spLocks noGrp="1"/>
          </p:cNvSpPr>
          <p:nvPr>
            <p:ph idx="1"/>
          </p:nvPr>
        </p:nvSpPr>
        <p:spPr/>
        <p:txBody>
          <a:bodyPr/>
          <a:lstStyle/>
          <a:p>
            <a:r>
              <a:rPr lang="en-US" altLang="zh-CN" dirty="0" err="1"/>
              <a:t>FileInputStream</a:t>
            </a:r>
            <a:r>
              <a:rPr lang="zh-CN" altLang="zh-CN" dirty="0"/>
              <a:t>用于从文件读取数据</a:t>
            </a:r>
            <a:r>
              <a:rPr lang="zh-CN" altLang="zh-CN" dirty="0" smtClean="0"/>
              <a:t>，</a:t>
            </a:r>
            <a:r>
              <a:rPr lang="zh-CN" altLang="en-US" dirty="0" smtClean="0"/>
              <a:t>它的常用方法如下：</a:t>
            </a:r>
            <a:endParaRPr lang="en-US" altLang="zh-CN" dirty="0" smtClean="0"/>
          </a:p>
          <a:p>
            <a:pPr lvl="1"/>
            <a:r>
              <a:rPr lang="zh-CN" altLang="zh-CN" dirty="0"/>
              <a:t>构造方法</a:t>
            </a:r>
            <a:r>
              <a:rPr lang="zh-CN" altLang="en-US" dirty="0" smtClean="0"/>
              <a:t>：</a:t>
            </a:r>
            <a:r>
              <a:rPr lang="zh-CN" altLang="en-US" dirty="0"/>
              <a:t>根据指定的文件路径创建文件</a:t>
            </a:r>
            <a:r>
              <a:rPr lang="zh-CN" altLang="en-US" dirty="0" smtClean="0"/>
              <a:t>输入流对象</a:t>
            </a:r>
            <a:endParaRPr lang="en-US" altLang="zh-CN" dirty="0"/>
          </a:p>
          <a:p>
            <a:pPr lvl="1"/>
            <a:r>
              <a:rPr lang="en-US" altLang="zh-CN" dirty="0" smtClean="0"/>
              <a:t>read</a:t>
            </a:r>
            <a:r>
              <a:rPr lang="zh-CN" altLang="en-US" dirty="0" smtClean="0"/>
              <a:t>方法：</a:t>
            </a:r>
            <a:r>
              <a:rPr lang="zh-CN" altLang="en-US" dirty="0"/>
              <a:t>把</a:t>
            </a:r>
            <a:r>
              <a:rPr lang="zh-CN" altLang="zh-CN" dirty="0" smtClean="0"/>
              <a:t>文件</a:t>
            </a:r>
            <a:r>
              <a:rPr lang="zh-CN" altLang="en-US" dirty="0" smtClean="0"/>
              <a:t>内容读到字节数组</a:t>
            </a:r>
            <a:endParaRPr lang="en-US" altLang="zh-CN" dirty="0" smtClean="0"/>
          </a:p>
          <a:p>
            <a:pPr lvl="1"/>
            <a:r>
              <a:rPr lang="en-US" altLang="zh-CN" dirty="0" smtClean="0"/>
              <a:t>close</a:t>
            </a:r>
            <a:r>
              <a:rPr lang="zh-CN" altLang="en-US" dirty="0"/>
              <a:t>方法</a:t>
            </a:r>
            <a:r>
              <a:rPr lang="zh-CN" altLang="en-US" dirty="0" smtClean="0"/>
              <a:t>：</a:t>
            </a:r>
            <a:r>
              <a:rPr lang="zh-CN" altLang="zh-CN" dirty="0" smtClean="0"/>
              <a:t>关闭文件</a:t>
            </a:r>
            <a:endParaRPr lang="en-US" altLang="zh-CN" dirty="0" smtClean="0"/>
          </a:p>
          <a:p>
            <a:pPr lvl="1"/>
            <a:r>
              <a:rPr lang="en-US" altLang="zh-CN" dirty="0" smtClean="0"/>
              <a:t>skip</a:t>
            </a:r>
            <a:r>
              <a:rPr lang="zh-CN" altLang="en-US" dirty="0"/>
              <a:t>方法</a:t>
            </a:r>
            <a:r>
              <a:rPr lang="zh-CN" altLang="zh-CN" dirty="0" smtClean="0"/>
              <a:t>：命令</a:t>
            </a:r>
            <a:r>
              <a:rPr lang="zh-CN" altLang="zh-CN" dirty="0"/>
              <a:t>当前位置跳过若干</a:t>
            </a:r>
            <a:r>
              <a:rPr lang="zh-CN" altLang="zh-CN" dirty="0" smtClean="0"/>
              <a:t>字节</a:t>
            </a:r>
            <a:endParaRPr lang="zh-CN" altLang="zh-CN" dirty="0"/>
          </a:p>
          <a:p>
            <a:pPr lvl="1"/>
            <a:r>
              <a:rPr lang="en-US" altLang="zh-CN" dirty="0" smtClean="0"/>
              <a:t>available</a:t>
            </a:r>
            <a:r>
              <a:rPr lang="zh-CN" altLang="en-US" dirty="0"/>
              <a:t>方法</a:t>
            </a:r>
            <a:r>
              <a:rPr lang="zh-CN" altLang="zh-CN" dirty="0" smtClean="0"/>
              <a:t>：返回</a:t>
            </a:r>
            <a:r>
              <a:rPr lang="zh-CN" altLang="zh-CN" dirty="0"/>
              <a:t>文件当前位置后面的剩余部分</a:t>
            </a:r>
            <a:r>
              <a:rPr lang="zh-CN" altLang="zh-CN" dirty="0" smtClean="0"/>
              <a:t>大小</a:t>
            </a:r>
            <a:endParaRPr lang="en-US" altLang="zh-CN" dirty="0" smtClean="0"/>
          </a:p>
          <a:p>
            <a:r>
              <a:rPr lang="zh-CN" altLang="zh-CN" dirty="0"/>
              <a:t>特别</a:t>
            </a:r>
            <a:r>
              <a:rPr lang="zh-CN" altLang="zh-CN" dirty="0" smtClean="0"/>
              <a:t>注意</a:t>
            </a:r>
            <a:r>
              <a:rPr lang="zh-CN" altLang="en-US" dirty="0" smtClean="0"/>
              <a:t>：</a:t>
            </a:r>
            <a:r>
              <a:rPr lang="en-US" altLang="zh-CN" dirty="0"/>
              <a:t> available</a:t>
            </a:r>
            <a:r>
              <a:rPr lang="zh-CN" altLang="en-US" dirty="0" smtClean="0"/>
              <a:t>方法</a:t>
            </a:r>
            <a:r>
              <a:rPr lang="zh-CN" altLang="zh-CN" dirty="0"/>
              <a:t>的返回值类型是整型而非长整型，这意味着它最大支持到</a:t>
            </a:r>
            <a:r>
              <a:rPr lang="en-US" altLang="zh-CN" dirty="0"/>
              <a:t>2147483647</a:t>
            </a:r>
            <a:r>
              <a:rPr lang="zh-CN" altLang="zh-CN" dirty="0"/>
              <a:t>，换算成文件大小则为</a:t>
            </a:r>
            <a:r>
              <a:rPr lang="en-US" altLang="zh-CN" dirty="0"/>
              <a:t>2GB</a:t>
            </a:r>
            <a:r>
              <a:rPr lang="zh-CN" altLang="zh-CN" dirty="0"/>
              <a:t>。</a:t>
            </a:r>
            <a:endParaRPr lang="zh-CN" altLang="en-US" dirty="0"/>
          </a:p>
        </p:txBody>
      </p:sp>
    </p:spTree>
    <p:extLst>
      <p:ext uri="{BB962C8B-B14F-4D97-AF65-F5344CB8AC3E}">
        <p14:creationId xmlns:p14="http://schemas.microsoft.com/office/powerpoint/2010/main" val="947465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11.2.2 </a:t>
            </a:r>
            <a:r>
              <a:rPr lang="zh-CN" altLang="en-US" dirty="0"/>
              <a:t>缓存</a:t>
            </a:r>
            <a:r>
              <a:rPr lang="en-US" altLang="zh-CN" dirty="0"/>
              <a:t>I/O</a:t>
            </a:r>
            <a:r>
              <a:rPr lang="zh-CN" altLang="en-US" dirty="0"/>
              <a:t>字节流</a:t>
            </a:r>
          </a:p>
        </p:txBody>
      </p:sp>
      <p:sp>
        <p:nvSpPr>
          <p:cNvPr id="3" name="内容占位符 2"/>
          <p:cNvSpPr>
            <a:spLocks noGrp="1"/>
          </p:cNvSpPr>
          <p:nvPr>
            <p:ph idx="1"/>
          </p:nvPr>
        </p:nvSpPr>
        <p:spPr/>
        <p:txBody>
          <a:bodyPr/>
          <a:lstStyle/>
          <a:p>
            <a:r>
              <a:rPr lang="en-US" altLang="zh-CN" dirty="0" err="1" smtClean="0"/>
              <a:t>FileOutputStream</a:t>
            </a:r>
            <a:r>
              <a:rPr lang="zh-CN" altLang="zh-CN" dirty="0"/>
              <a:t>每次调用</a:t>
            </a:r>
            <a:r>
              <a:rPr lang="en-US" altLang="zh-CN" dirty="0"/>
              <a:t>write</a:t>
            </a:r>
            <a:r>
              <a:rPr lang="zh-CN" altLang="zh-CN" dirty="0"/>
              <a:t>方法都会直接写到磁盘，使得频繁的写操作性能极其低下</a:t>
            </a:r>
            <a:r>
              <a:rPr lang="zh-CN" altLang="zh-CN" dirty="0" smtClean="0"/>
              <a:t>。</a:t>
            </a:r>
            <a:endParaRPr lang="en-US" altLang="zh-CN" dirty="0" smtClean="0"/>
          </a:p>
          <a:p>
            <a:r>
              <a:rPr lang="zh-CN" altLang="zh-CN" dirty="0"/>
              <a:t>缓存输出</a:t>
            </a:r>
            <a:r>
              <a:rPr lang="zh-CN" altLang="zh-CN" dirty="0" smtClean="0"/>
              <a:t>流</a:t>
            </a:r>
            <a:r>
              <a:rPr lang="en-US" altLang="zh-CN" dirty="0" err="1" smtClean="0"/>
              <a:t>BufferedOutputStream</a:t>
            </a:r>
            <a:r>
              <a:rPr lang="zh-CN" altLang="en-US" dirty="0" smtClean="0"/>
              <a:t>引入缓存机制加以改进：</a:t>
            </a:r>
            <a:endParaRPr lang="en-US" altLang="zh-CN" dirty="0" smtClean="0"/>
          </a:p>
          <a:p>
            <a:r>
              <a:rPr lang="zh-CN" altLang="en-US" dirty="0" smtClean="0"/>
              <a:t>（</a:t>
            </a:r>
            <a:r>
              <a:rPr lang="en-US" altLang="zh-CN" dirty="0" smtClean="0"/>
              <a:t>1</a:t>
            </a:r>
            <a:r>
              <a:rPr lang="zh-CN" altLang="en-US" dirty="0" smtClean="0"/>
              <a:t>）</a:t>
            </a:r>
            <a:r>
              <a:rPr lang="en-US" altLang="zh-CN" dirty="0" smtClean="0"/>
              <a:t>write</a:t>
            </a:r>
            <a:r>
              <a:rPr lang="zh-CN" altLang="en-US" dirty="0" smtClean="0"/>
              <a:t>方法</a:t>
            </a:r>
            <a:r>
              <a:rPr lang="zh-CN" altLang="zh-CN" dirty="0" smtClean="0"/>
              <a:t>先</a:t>
            </a:r>
            <a:r>
              <a:rPr lang="zh-CN" altLang="zh-CN" dirty="0"/>
              <a:t>把数据写到缓存，等到缓存满了才写入磁盘，或者调用</a:t>
            </a:r>
            <a:r>
              <a:rPr lang="en-US" altLang="zh-CN" dirty="0"/>
              <a:t>close</a:t>
            </a:r>
            <a:r>
              <a:rPr lang="zh-CN" altLang="zh-CN" dirty="0"/>
              <a:t>方法之时自动将缓存数据写入磁盘</a:t>
            </a:r>
            <a:r>
              <a:rPr lang="zh-CN" altLang="zh-CN" dirty="0" smtClean="0"/>
              <a:t>。</a:t>
            </a:r>
            <a:endParaRPr lang="en-US" altLang="zh-CN" dirty="0" smtClean="0"/>
          </a:p>
          <a:p>
            <a:r>
              <a:rPr lang="zh-CN" altLang="en-US" dirty="0" smtClean="0"/>
              <a:t>（</a:t>
            </a:r>
            <a:r>
              <a:rPr lang="en-US" altLang="zh-CN" dirty="0" smtClean="0"/>
              <a:t>2</a:t>
            </a:r>
            <a:r>
              <a:rPr lang="zh-CN" altLang="en-US" dirty="0" smtClean="0"/>
              <a:t>）</a:t>
            </a:r>
            <a:r>
              <a:rPr lang="en-US" altLang="zh-CN" dirty="0"/>
              <a:t>flush</a:t>
            </a:r>
            <a:r>
              <a:rPr lang="zh-CN" altLang="zh-CN" dirty="0" smtClean="0"/>
              <a:t>方法可</a:t>
            </a:r>
            <a:r>
              <a:rPr lang="zh-CN" altLang="zh-CN" dirty="0"/>
              <a:t>将缓存中的数据立即写入磁盘。</a:t>
            </a:r>
            <a:endParaRPr lang="zh-CN" altLang="en-US" dirty="0"/>
          </a:p>
        </p:txBody>
      </p:sp>
    </p:spTree>
    <p:extLst>
      <p:ext uri="{BB962C8B-B14F-4D97-AF65-F5344CB8AC3E}">
        <p14:creationId xmlns:p14="http://schemas.microsoft.com/office/powerpoint/2010/main" val="3956144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缓存输入流</a:t>
            </a:r>
            <a:r>
              <a:rPr lang="en-US" altLang="zh-CN" dirty="0" err="1"/>
              <a:t>BufferedInputStream</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BufferedInputStream</a:t>
            </a:r>
            <a:r>
              <a:rPr lang="zh-CN" altLang="zh-CN" dirty="0"/>
              <a:t>保留了</a:t>
            </a:r>
            <a:r>
              <a:rPr lang="en-US" altLang="zh-CN" dirty="0"/>
              <a:t>mark</a:t>
            </a:r>
            <a:r>
              <a:rPr lang="zh-CN" altLang="zh-CN" dirty="0"/>
              <a:t>和</a:t>
            </a:r>
            <a:r>
              <a:rPr lang="en-US" altLang="zh-CN" dirty="0"/>
              <a:t>reset</a:t>
            </a:r>
            <a:r>
              <a:rPr lang="zh-CN" altLang="zh-CN" dirty="0"/>
              <a:t>两个方法，前者用于在当前位置做个标记，后者可重置输入流指针，令其回到上次标记的位置</a:t>
            </a:r>
            <a:r>
              <a:rPr lang="zh-CN" altLang="zh-CN" dirty="0" smtClean="0"/>
              <a:t>。</a:t>
            </a:r>
            <a:endParaRPr lang="en-US" altLang="zh-CN" dirty="0" smtClean="0"/>
          </a:p>
          <a:p>
            <a:pPr lvl="1"/>
            <a:r>
              <a:rPr lang="en-US" altLang="zh-CN" dirty="0"/>
              <a:t>// </a:t>
            </a:r>
            <a:r>
              <a:rPr lang="zh-CN" altLang="en-US" dirty="0"/>
              <a:t>分别构建缓存输入流对象和缓存输出流对象</a:t>
            </a:r>
          </a:p>
          <a:p>
            <a:pPr lvl="1"/>
            <a:r>
              <a:rPr lang="en-US" altLang="zh-CN" dirty="0"/>
              <a:t>try (</a:t>
            </a:r>
            <a:r>
              <a:rPr lang="en-US" altLang="zh-CN" dirty="0" err="1"/>
              <a:t>BufferedInputStream</a:t>
            </a:r>
            <a:r>
              <a:rPr lang="en-US" altLang="zh-CN" dirty="0"/>
              <a:t> </a:t>
            </a:r>
            <a:r>
              <a:rPr lang="en-US" altLang="zh-CN" dirty="0" err="1"/>
              <a:t>bis</a:t>
            </a:r>
            <a:r>
              <a:rPr lang="en-US" altLang="zh-CN" dirty="0"/>
              <a:t> = new </a:t>
            </a:r>
            <a:r>
              <a:rPr lang="en-US" altLang="zh-CN" dirty="0" err="1"/>
              <a:t>BufferedInputStream</a:t>
            </a:r>
            <a:r>
              <a:rPr lang="en-US" altLang="zh-CN" dirty="0"/>
              <a:t>(new </a:t>
            </a:r>
            <a:r>
              <a:rPr lang="en-US" altLang="zh-CN" dirty="0" err="1"/>
              <a:t>FileInputStream</a:t>
            </a:r>
            <a:r>
              <a:rPr lang="en-US" altLang="zh-CN" dirty="0"/>
              <a:t>(</a:t>
            </a:r>
            <a:r>
              <a:rPr lang="en-US" altLang="zh-CN" dirty="0" err="1"/>
              <a:t>mSrcName</a:t>
            </a:r>
            <a:r>
              <a:rPr lang="en-US" altLang="zh-CN" dirty="0"/>
              <a:t>));</a:t>
            </a:r>
          </a:p>
          <a:p>
            <a:pPr lvl="1"/>
            <a:r>
              <a:rPr lang="en-US" altLang="zh-CN" dirty="0"/>
              <a:t>    </a:t>
            </a:r>
            <a:r>
              <a:rPr lang="en-US" altLang="zh-CN" dirty="0" err="1"/>
              <a:t>BufferedOutputStream</a:t>
            </a:r>
            <a:r>
              <a:rPr lang="en-US" altLang="zh-CN" dirty="0"/>
              <a:t> </a:t>
            </a:r>
            <a:r>
              <a:rPr lang="en-US" altLang="zh-CN" dirty="0" err="1"/>
              <a:t>bos</a:t>
            </a:r>
            <a:r>
              <a:rPr lang="en-US" altLang="zh-CN" dirty="0"/>
              <a:t> = new </a:t>
            </a:r>
            <a:r>
              <a:rPr lang="en-US" altLang="zh-CN" dirty="0" err="1"/>
              <a:t>BufferedOutputStream</a:t>
            </a:r>
            <a:r>
              <a:rPr lang="en-US" altLang="zh-CN" dirty="0"/>
              <a:t>(new </a:t>
            </a:r>
            <a:r>
              <a:rPr lang="en-US" altLang="zh-CN" dirty="0" err="1"/>
              <a:t>FileOutputStream</a:t>
            </a:r>
            <a:r>
              <a:rPr lang="en-US" altLang="zh-CN" dirty="0"/>
              <a:t>(</a:t>
            </a:r>
            <a:r>
              <a:rPr lang="en-US" altLang="zh-CN" dirty="0" err="1"/>
              <a:t>mDestName</a:t>
            </a:r>
            <a:r>
              <a:rPr lang="en-US" altLang="zh-CN" dirty="0"/>
              <a:t>))) {</a:t>
            </a:r>
          </a:p>
          <a:p>
            <a:pPr lvl="1"/>
            <a:r>
              <a:rPr lang="en-US" altLang="zh-CN" dirty="0"/>
              <a:t>    // </a:t>
            </a:r>
            <a:r>
              <a:rPr lang="zh-CN" altLang="en-US" dirty="0"/>
              <a:t>分配长度为文件大小的字节数组。</a:t>
            </a:r>
            <a:r>
              <a:rPr lang="en-US" altLang="zh-CN" dirty="0"/>
              <a:t>available</a:t>
            </a:r>
            <a:r>
              <a:rPr lang="zh-CN" altLang="en-US" dirty="0"/>
              <a:t>方法返回当前位置后面的剩余部分大小</a:t>
            </a:r>
          </a:p>
          <a:p>
            <a:pPr lvl="1"/>
            <a:r>
              <a:rPr lang="zh-CN" altLang="en-US" dirty="0"/>
              <a:t>    </a:t>
            </a:r>
            <a:r>
              <a:rPr lang="en-US" altLang="zh-CN" dirty="0"/>
              <a:t>byte[] bytes = new byte[</a:t>
            </a:r>
            <a:r>
              <a:rPr lang="en-US" altLang="zh-CN" dirty="0" err="1"/>
              <a:t>bis.available</a:t>
            </a:r>
            <a:r>
              <a:rPr lang="en-US" altLang="zh-CN" dirty="0"/>
              <a:t>()];</a:t>
            </a:r>
          </a:p>
          <a:p>
            <a:pPr lvl="1"/>
            <a:r>
              <a:rPr lang="en-US" altLang="zh-CN" dirty="0"/>
              <a:t>    </a:t>
            </a:r>
            <a:r>
              <a:rPr lang="en-US" altLang="zh-CN" dirty="0" err="1"/>
              <a:t>bis.read</a:t>
            </a:r>
            <a:r>
              <a:rPr lang="en-US" altLang="zh-CN" dirty="0"/>
              <a:t>(bytes);  //  </a:t>
            </a:r>
            <a:r>
              <a:rPr lang="zh-CN" altLang="en-US" dirty="0"/>
              <a:t>从缓存输入流中读取字节数组</a:t>
            </a:r>
          </a:p>
          <a:p>
            <a:pPr lvl="1"/>
            <a:r>
              <a:rPr lang="zh-CN" altLang="en-US" dirty="0"/>
              <a:t>    </a:t>
            </a:r>
            <a:r>
              <a:rPr lang="en-US" altLang="zh-CN" dirty="0" err="1"/>
              <a:t>bos.write</a:t>
            </a:r>
            <a:r>
              <a:rPr lang="en-US" altLang="zh-CN" dirty="0"/>
              <a:t>(bytes);  //  </a:t>
            </a:r>
            <a:r>
              <a:rPr lang="zh-CN" altLang="en-US" dirty="0"/>
              <a:t>把字节数组写入缓存输出流</a:t>
            </a:r>
          </a:p>
          <a:p>
            <a:pPr lvl="1"/>
            <a:r>
              <a:rPr lang="zh-CN" altLang="en-US" dirty="0"/>
              <a:t>    </a:t>
            </a:r>
            <a:r>
              <a:rPr lang="en-US" altLang="zh-CN" dirty="0" err="1"/>
              <a:t>System.out.println</a:t>
            </a:r>
            <a:r>
              <a:rPr lang="en-US" altLang="zh-CN" dirty="0"/>
              <a:t>("</a:t>
            </a:r>
            <a:r>
              <a:rPr lang="zh-CN" altLang="en-US" dirty="0"/>
              <a:t>文件复制完成</a:t>
            </a:r>
            <a:r>
              <a:rPr lang="en-US" altLang="zh-CN" dirty="0"/>
              <a:t>.</a:t>
            </a:r>
            <a:r>
              <a:rPr lang="zh-CN" altLang="en-US" dirty="0"/>
              <a:t>源文件大小</a:t>
            </a:r>
            <a:r>
              <a:rPr lang="en-US" altLang="zh-CN" dirty="0"/>
              <a:t>="+</a:t>
            </a:r>
            <a:r>
              <a:rPr lang="en-US" altLang="zh-CN" dirty="0" err="1"/>
              <a:t>bytes.length</a:t>
            </a:r>
            <a:r>
              <a:rPr lang="en-US" altLang="zh-CN" dirty="0"/>
              <a:t>+"</a:t>
            </a:r>
            <a:r>
              <a:rPr lang="zh-CN" altLang="en-US" dirty="0"/>
              <a:t>，新文件大小</a:t>
            </a:r>
            <a:r>
              <a:rPr lang="en-US" altLang="zh-CN" dirty="0"/>
              <a:t>="+</a:t>
            </a:r>
            <a:r>
              <a:rPr lang="en-US" altLang="zh-CN" dirty="0" err="1"/>
              <a:t>bytes.length</a:t>
            </a:r>
            <a:r>
              <a:rPr lang="en-US" altLang="zh-CN" dirty="0"/>
              <a:t>);</a:t>
            </a:r>
          </a:p>
          <a:p>
            <a:pPr lvl="1"/>
            <a:r>
              <a:rPr lang="en-US" altLang="zh-CN" dirty="0"/>
              <a:t>} catch (Exception e) {</a:t>
            </a:r>
          </a:p>
          <a:p>
            <a:pPr lvl="1"/>
            <a:r>
              <a:rPr lang="en-US" altLang="zh-CN" dirty="0"/>
              <a:t>    </a:t>
            </a:r>
            <a:r>
              <a:rPr lang="en-US" altLang="zh-CN" dirty="0" err="1"/>
              <a:t>e.printStackTrace</a:t>
            </a:r>
            <a:r>
              <a:rPr lang="en-US" altLang="zh-CN" dirty="0"/>
              <a:t>();</a:t>
            </a:r>
          </a:p>
          <a:p>
            <a:pPr lvl="1"/>
            <a:r>
              <a:rPr lang="en-US" altLang="zh-CN" dirty="0"/>
              <a:t>}</a:t>
            </a:r>
            <a:endParaRPr lang="zh-CN" altLang="en-US" dirty="0"/>
          </a:p>
        </p:txBody>
      </p:sp>
    </p:spTree>
    <p:extLst>
      <p:ext uri="{BB962C8B-B14F-4D97-AF65-F5344CB8AC3E}">
        <p14:creationId xmlns:p14="http://schemas.microsoft.com/office/powerpoint/2010/main" val="4142604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11.2.3 </a:t>
            </a:r>
            <a:r>
              <a:rPr lang="zh-CN" altLang="en-US" dirty="0"/>
              <a:t>对象序列化</a:t>
            </a:r>
          </a:p>
        </p:txBody>
      </p:sp>
      <p:sp>
        <p:nvSpPr>
          <p:cNvPr id="3" name="内容占位符 2"/>
          <p:cNvSpPr>
            <a:spLocks noGrp="1"/>
          </p:cNvSpPr>
          <p:nvPr>
            <p:ph idx="1"/>
          </p:nvPr>
        </p:nvSpPr>
        <p:spPr/>
        <p:txBody>
          <a:bodyPr/>
          <a:lstStyle/>
          <a:p>
            <a:r>
              <a:rPr lang="zh-CN" altLang="en-US" dirty="0" smtClean="0"/>
              <a:t>既然对象信息能够驻留在内存中，那么也应能够保存到磁盘里。</a:t>
            </a:r>
            <a:endParaRPr lang="en-US" altLang="zh-CN" dirty="0" smtClean="0"/>
          </a:p>
          <a:p>
            <a:r>
              <a:rPr lang="zh-CN" altLang="zh-CN" dirty="0" smtClean="0"/>
              <a:t>把</a:t>
            </a:r>
            <a:r>
              <a:rPr lang="zh-CN" altLang="zh-CN" dirty="0"/>
              <a:t>内存对象转成磁盘文件数据的过程，</a:t>
            </a:r>
            <a:r>
              <a:rPr lang="en-US" altLang="zh-CN" dirty="0"/>
              <a:t>Java</a:t>
            </a:r>
            <a:r>
              <a:rPr lang="zh-CN" altLang="zh-CN" dirty="0"/>
              <a:t>称之为</a:t>
            </a:r>
            <a:r>
              <a:rPr lang="zh-CN" altLang="zh-CN" dirty="0" smtClean="0"/>
              <a:t>“序列化”；</a:t>
            </a:r>
            <a:endParaRPr lang="en-US" altLang="zh-CN" dirty="0" smtClean="0"/>
          </a:p>
          <a:p>
            <a:r>
              <a:rPr lang="zh-CN" altLang="zh-CN" dirty="0" smtClean="0"/>
              <a:t>反过来</a:t>
            </a:r>
            <a:r>
              <a:rPr lang="zh-CN" altLang="zh-CN" dirty="0"/>
              <a:t>，把磁盘文件内容转成内存对象的过程，</a:t>
            </a:r>
            <a:r>
              <a:rPr lang="en-US" altLang="zh-CN" dirty="0"/>
              <a:t>Java</a:t>
            </a:r>
            <a:r>
              <a:rPr lang="zh-CN" altLang="zh-CN" dirty="0"/>
              <a:t>称之为“反序列化”</a:t>
            </a:r>
            <a:r>
              <a:rPr lang="zh-CN" altLang="zh-CN" dirty="0" smtClean="0"/>
              <a:t>。</a:t>
            </a:r>
            <a:endParaRPr lang="en-US" altLang="zh-CN" dirty="0" smtClean="0"/>
          </a:p>
          <a:p>
            <a:r>
              <a:rPr lang="zh-CN" altLang="zh-CN" dirty="0"/>
              <a:t>如同字符串与字节数组的相互转换那般，</a:t>
            </a:r>
            <a:r>
              <a:rPr lang="zh-CN" altLang="zh-CN" dirty="0" smtClean="0"/>
              <a:t>序列化</a:t>
            </a:r>
            <a:r>
              <a:rPr lang="zh-CN" altLang="zh-CN" dirty="0"/>
              <a:t>与反序列化一起完成了内存对象和磁盘文件之间的转换操作。</a:t>
            </a:r>
            <a:endParaRPr lang="zh-CN" altLang="en-US" dirty="0"/>
          </a:p>
        </p:txBody>
      </p:sp>
    </p:spTree>
    <p:extLst>
      <p:ext uri="{BB962C8B-B14F-4D97-AF65-F5344CB8AC3E}">
        <p14:creationId xmlns:p14="http://schemas.microsoft.com/office/powerpoint/2010/main" val="3003581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如何让一个类支持序列化</a:t>
            </a:r>
            <a:endParaRPr lang="zh-CN" altLang="en-US" dirty="0"/>
          </a:p>
        </p:txBody>
      </p:sp>
      <p:sp>
        <p:nvSpPr>
          <p:cNvPr id="3" name="内容占位符 2"/>
          <p:cNvSpPr>
            <a:spLocks noGrp="1"/>
          </p:cNvSpPr>
          <p:nvPr>
            <p:ph idx="1"/>
          </p:nvPr>
        </p:nvSpPr>
        <p:spPr/>
        <p:txBody>
          <a:bodyPr/>
          <a:lstStyle/>
          <a:p>
            <a:r>
              <a:rPr lang="zh-CN" altLang="zh-CN" dirty="0"/>
              <a:t>支持序列化的类定义与普通的类定义主要有下述三项区别：</a:t>
            </a:r>
          </a:p>
          <a:p>
            <a:r>
              <a:rPr lang="zh-CN" altLang="zh-CN" dirty="0"/>
              <a:t>（</a:t>
            </a:r>
            <a:r>
              <a:rPr lang="en-US" altLang="zh-CN" dirty="0"/>
              <a:t>1</a:t>
            </a:r>
            <a:r>
              <a:rPr lang="zh-CN" altLang="zh-CN" dirty="0"/>
              <a:t>）可序列化的类实现了</a:t>
            </a:r>
            <a:r>
              <a:rPr lang="en-US" altLang="zh-CN" dirty="0" err="1"/>
              <a:t>Serializable</a:t>
            </a:r>
            <a:r>
              <a:rPr lang="zh-CN" altLang="zh-CN" dirty="0"/>
              <a:t>接口；</a:t>
            </a:r>
          </a:p>
          <a:p>
            <a:r>
              <a:rPr lang="zh-CN" altLang="zh-CN" dirty="0"/>
              <a:t>（</a:t>
            </a:r>
            <a:r>
              <a:rPr lang="en-US" altLang="zh-CN" dirty="0"/>
              <a:t>2</a:t>
            </a:r>
            <a:r>
              <a:rPr lang="zh-CN" altLang="zh-CN" dirty="0"/>
              <a:t>）可序列化的类要给</a:t>
            </a:r>
            <a:r>
              <a:rPr lang="en-US" altLang="zh-CN" dirty="0" err="1"/>
              <a:t>serialVersionUID</a:t>
            </a:r>
            <a:r>
              <a:rPr lang="zh-CN" altLang="zh-CN" dirty="0"/>
              <a:t>字段赋值，避免出现版本编码不一致的情况；</a:t>
            </a:r>
          </a:p>
          <a:p>
            <a:r>
              <a:rPr lang="zh-CN" altLang="zh-CN" dirty="0"/>
              <a:t>（</a:t>
            </a:r>
            <a:r>
              <a:rPr lang="en-US" altLang="zh-CN" dirty="0"/>
              <a:t>3</a:t>
            </a:r>
            <a:r>
              <a:rPr lang="zh-CN" altLang="zh-CN" dirty="0"/>
              <a:t>）可序列化的类可能有部分字段被关键字</a:t>
            </a:r>
            <a:r>
              <a:rPr lang="en-US" altLang="zh-CN" dirty="0"/>
              <a:t>transient</a:t>
            </a:r>
            <a:r>
              <a:rPr lang="zh-CN" altLang="zh-CN" dirty="0"/>
              <a:t>修饰，表示这些字段无需序列化；</a:t>
            </a:r>
          </a:p>
          <a:p>
            <a:endParaRPr lang="zh-CN" altLang="en-US" dirty="0"/>
          </a:p>
        </p:txBody>
      </p:sp>
    </p:spTree>
    <p:extLst>
      <p:ext uri="{BB962C8B-B14F-4D97-AF65-F5344CB8AC3E}">
        <p14:creationId xmlns:p14="http://schemas.microsoft.com/office/powerpoint/2010/main" val="79245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序列化用到的</a:t>
            </a:r>
            <a:r>
              <a:rPr lang="en-US" altLang="zh-CN" dirty="0" smtClean="0"/>
              <a:t>I/O</a:t>
            </a:r>
            <a:r>
              <a:rPr lang="zh-CN" altLang="en-US" dirty="0" smtClean="0"/>
              <a:t>流</a:t>
            </a:r>
            <a:endParaRPr lang="zh-CN" altLang="en-US" dirty="0"/>
          </a:p>
        </p:txBody>
      </p:sp>
      <p:sp>
        <p:nvSpPr>
          <p:cNvPr id="3" name="内容占位符 2"/>
          <p:cNvSpPr>
            <a:spLocks noGrp="1"/>
          </p:cNvSpPr>
          <p:nvPr>
            <p:ph idx="1"/>
          </p:nvPr>
        </p:nvSpPr>
        <p:spPr/>
        <p:txBody>
          <a:bodyPr/>
          <a:lstStyle/>
          <a:p>
            <a:r>
              <a:rPr lang="zh-CN" altLang="zh-CN" dirty="0"/>
              <a:t>读写序列化对象的专用</a:t>
            </a:r>
            <a:r>
              <a:rPr lang="en-US" altLang="zh-CN" dirty="0"/>
              <a:t>I/O</a:t>
            </a:r>
            <a:r>
              <a:rPr lang="zh-CN" altLang="zh-CN" dirty="0"/>
              <a:t>流包括对象输入流</a:t>
            </a:r>
            <a:r>
              <a:rPr lang="en-US" altLang="zh-CN" dirty="0" err="1"/>
              <a:t>ObjectInputStream</a:t>
            </a:r>
            <a:r>
              <a:rPr lang="zh-CN" altLang="zh-CN" dirty="0"/>
              <a:t>和对象输出流</a:t>
            </a:r>
            <a:r>
              <a:rPr lang="en-US" altLang="zh-CN" dirty="0" err="1" smtClean="0"/>
              <a:t>ObjectOutputStream</a:t>
            </a:r>
            <a:r>
              <a:rPr lang="zh-CN" altLang="en-US" dirty="0" smtClean="0"/>
              <a:t>。</a:t>
            </a:r>
            <a:endParaRPr lang="en-US" altLang="zh-CN" dirty="0" smtClean="0"/>
          </a:p>
          <a:p>
            <a:r>
              <a:rPr lang="en-US" altLang="zh-CN" dirty="0" err="1"/>
              <a:t>ObjectInputStream</a:t>
            </a:r>
            <a:r>
              <a:rPr lang="zh-CN" altLang="zh-CN" dirty="0" smtClean="0"/>
              <a:t>用于</a:t>
            </a:r>
            <a:r>
              <a:rPr lang="zh-CN" altLang="zh-CN" dirty="0"/>
              <a:t>从文件中读取对象信息，它的</a:t>
            </a:r>
            <a:r>
              <a:rPr lang="en-US" altLang="zh-CN" dirty="0" err="1"/>
              <a:t>readObject</a:t>
            </a:r>
            <a:r>
              <a:rPr lang="zh-CN" altLang="zh-CN" dirty="0"/>
              <a:t>方法完成了读对象操作</a:t>
            </a:r>
            <a:r>
              <a:rPr lang="zh-CN" altLang="zh-CN" dirty="0" smtClean="0"/>
              <a:t>；</a:t>
            </a:r>
            <a:endParaRPr lang="en-US" altLang="zh-CN" dirty="0" smtClean="0"/>
          </a:p>
          <a:p>
            <a:r>
              <a:rPr lang="en-US" altLang="zh-CN" dirty="0" err="1"/>
              <a:t>ObjectOutputStream</a:t>
            </a:r>
            <a:r>
              <a:rPr lang="zh-CN" altLang="zh-CN" dirty="0" smtClean="0"/>
              <a:t>用于</a:t>
            </a:r>
            <a:r>
              <a:rPr lang="zh-CN" altLang="zh-CN" dirty="0"/>
              <a:t>将对象信息写入文件，它的</a:t>
            </a:r>
            <a:r>
              <a:rPr lang="en-US" altLang="zh-CN" dirty="0" err="1"/>
              <a:t>writeObject</a:t>
            </a:r>
            <a:r>
              <a:rPr lang="zh-CN" altLang="zh-CN" dirty="0"/>
              <a:t>方法完成了写对象操作。</a:t>
            </a:r>
            <a:endParaRPr lang="zh-CN" altLang="en-US" dirty="0"/>
          </a:p>
        </p:txBody>
      </p:sp>
    </p:spTree>
    <p:extLst>
      <p:ext uri="{BB962C8B-B14F-4D97-AF65-F5344CB8AC3E}">
        <p14:creationId xmlns:p14="http://schemas.microsoft.com/office/powerpoint/2010/main" val="3609690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11.2.4 I/O</a:t>
            </a:r>
            <a:r>
              <a:rPr lang="zh-CN" altLang="en-US" dirty="0"/>
              <a:t>流处理简单的数据压缩</a:t>
            </a:r>
          </a:p>
        </p:txBody>
      </p:sp>
      <p:sp>
        <p:nvSpPr>
          <p:cNvPr id="3" name="内容占位符 2"/>
          <p:cNvSpPr>
            <a:spLocks noGrp="1"/>
          </p:cNvSpPr>
          <p:nvPr>
            <p:ph idx="1"/>
          </p:nvPr>
        </p:nvSpPr>
        <p:spPr/>
        <p:txBody>
          <a:bodyPr/>
          <a:lstStyle/>
          <a:p>
            <a:r>
              <a:rPr lang="zh-CN" altLang="en-US" dirty="0" smtClean="0"/>
              <a:t>原样将数据写入文件固然方便，却存在性能与安全方面的问题：</a:t>
            </a:r>
            <a:endParaRPr lang="en-US" altLang="zh-CN" dirty="0" smtClean="0"/>
          </a:p>
          <a:p>
            <a:r>
              <a:rPr lang="zh-CN" altLang="en-US" dirty="0" smtClean="0"/>
              <a:t>（</a:t>
            </a:r>
            <a:r>
              <a:rPr lang="en-US" altLang="zh-CN" dirty="0" smtClean="0"/>
              <a:t>1</a:t>
            </a:r>
            <a:r>
              <a:rPr lang="zh-CN" altLang="en-US" dirty="0" smtClean="0"/>
              <a:t>）</a:t>
            </a:r>
            <a:r>
              <a:rPr lang="zh-CN" altLang="zh-CN" dirty="0"/>
              <a:t>写入的数据可能存在大量重复的信息，但依原样写到文件的话，无疑保留了不少冗余数据，造成空间浪费</a:t>
            </a:r>
            <a:endParaRPr lang="en-US" altLang="zh-CN" dirty="0" smtClean="0"/>
          </a:p>
          <a:p>
            <a:r>
              <a:rPr lang="zh-CN" altLang="en-US" dirty="0" smtClean="0"/>
              <a:t>（</a:t>
            </a:r>
            <a:r>
              <a:rPr lang="en-US" altLang="zh-CN" dirty="0" smtClean="0"/>
              <a:t>2</a:t>
            </a:r>
            <a:r>
              <a:rPr lang="zh-CN" altLang="en-US" dirty="0" smtClean="0"/>
              <a:t>）</a:t>
            </a:r>
            <a:r>
              <a:rPr lang="zh-CN" altLang="zh-CN" dirty="0"/>
              <a:t>写入的数据多以明文方式保存，容易产生信息泄露，安全性不</a:t>
            </a:r>
            <a:r>
              <a:rPr lang="zh-CN" altLang="zh-CN" dirty="0" smtClean="0"/>
              <a:t>高</a:t>
            </a:r>
            <a:endParaRPr lang="en-US" altLang="zh-CN" dirty="0" smtClean="0"/>
          </a:p>
          <a:p>
            <a:r>
              <a:rPr lang="en-US" altLang="zh-CN" dirty="0"/>
              <a:t>Java</a:t>
            </a:r>
            <a:r>
              <a:rPr lang="zh-CN" altLang="zh-CN" dirty="0"/>
              <a:t>提供了简单的压缩和解压工具，在将数据写入文件之前，先对数据压缩，再将压缩后的结果写到文件</a:t>
            </a:r>
            <a:r>
              <a:rPr lang="zh-CN" altLang="zh-CN" dirty="0" smtClean="0"/>
              <a:t>；</a:t>
            </a:r>
            <a:endParaRPr lang="en-US" altLang="zh-CN" dirty="0" smtClean="0"/>
          </a:p>
          <a:p>
            <a:r>
              <a:rPr lang="zh-CN" altLang="zh-CN" dirty="0" smtClean="0"/>
              <a:t>读取</a:t>
            </a:r>
            <a:r>
              <a:rPr lang="zh-CN" altLang="zh-CN" dirty="0"/>
              <a:t>压缩文件之时，先读出已压缩的数据，再将这些数据解压，解压后的结果即为最初的原始数据。</a:t>
            </a:r>
            <a:endParaRPr lang="zh-CN" altLang="en-US" dirty="0"/>
          </a:p>
        </p:txBody>
      </p:sp>
    </p:spTree>
    <p:extLst>
      <p:ext uri="{BB962C8B-B14F-4D97-AF65-F5344CB8AC3E}">
        <p14:creationId xmlns:p14="http://schemas.microsoft.com/office/powerpoint/2010/main" val="911318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压缩与解</a:t>
            </a:r>
            <a:r>
              <a:rPr lang="zh-CN" altLang="zh-CN" dirty="0" smtClean="0"/>
              <a:t>压</a:t>
            </a:r>
            <a:r>
              <a:rPr lang="zh-CN" altLang="en-US" dirty="0" smtClean="0"/>
              <a:t>用到的</a:t>
            </a:r>
            <a:r>
              <a:rPr lang="en-US" altLang="zh-CN" dirty="0" smtClean="0"/>
              <a:t>I/O</a:t>
            </a:r>
            <a:r>
              <a:rPr lang="zh-CN" altLang="en-US" dirty="0" smtClean="0"/>
              <a:t>流</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压缩与解压操作需要</a:t>
            </a:r>
            <a:r>
              <a:rPr lang="en-US" altLang="zh-CN" dirty="0" err="1"/>
              <a:t>GZIPOutputStream</a:t>
            </a:r>
            <a:r>
              <a:rPr lang="zh-CN" altLang="zh-CN" dirty="0"/>
              <a:t>、</a:t>
            </a:r>
            <a:r>
              <a:rPr lang="en-US" altLang="zh-CN" dirty="0" err="1"/>
              <a:t>GZIPInputStream</a:t>
            </a:r>
            <a:r>
              <a:rPr lang="zh-CN" altLang="zh-CN" dirty="0"/>
              <a:t>、</a:t>
            </a:r>
            <a:r>
              <a:rPr lang="en-US" altLang="zh-CN" dirty="0" err="1"/>
              <a:t>ByteArrayOutputStream</a:t>
            </a:r>
            <a:r>
              <a:rPr lang="zh-CN" altLang="zh-CN" dirty="0"/>
              <a:t>、</a:t>
            </a:r>
            <a:r>
              <a:rPr lang="en-US" altLang="zh-CN" dirty="0" err="1"/>
              <a:t>ByteArrayInputStream</a:t>
            </a:r>
            <a:r>
              <a:rPr lang="zh-CN" altLang="zh-CN" dirty="0"/>
              <a:t>这四</a:t>
            </a:r>
            <a:r>
              <a:rPr lang="zh-CN" altLang="zh-CN" dirty="0" smtClean="0"/>
              <a:t>个</a:t>
            </a:r>
            <a:r>
              <a:rPr lang="zh-CN" altLang="en-US" dirty="0" smtClean="0"/>
              <a:t>工具</a:t>
            </a:r>
            <a:r>
              <a:rPr lang="zh-CN" altLang="zh-CN" dirty="0" smtClean="0"/>
              <a:t>配合</a:t>
            </a:r>
            <a:r>
              <a:rPr lang="zh-CN" altLang="en-US" dirty="0" smtClean="0"/>
              <a:t>：</a:t>
            </a:r>
            <a:endParaRPr lang="en-US" altLang="zh-CN" dirty="0" smtClean="0"/>
          </a:p>
          <a:p>
            <a:r>
              <a:rPr lang="zh-CN" altLang="zh-CN" dirty="0"/>
              <a:t>压缩输出流</a:t>
            </a:r>
            <a:r>
              <a:rPr lang="en-US" altLang="zh-CN" dirty="0" err="1"/>
              <a:t>GZIPOutputStream</a:t>
            </a:r>
            <a:r>
              <a:rPr lang="zh-CN" altLang="zh-CN" dirty="0"/>
              <a:t>：它吃进去的是原始数据的字节数组，拉出来的是字节数组输出流对象（压缩后的数据）。</a:t>
            </a:r>
          </a:p>
          <a:p>
            <a:r>
              <a:rPr lang="zh-CN" altLang="zh-CN" dirty="0"/>
              <a:t>字节数组输出流</a:t>
            </a:r>
            <a:r>
              <a:rPr lang="en-US" altLang="zh-CN" dirty="0" err="1"/>
              <a:t>ByteArrayOutputStream</a:t>
            </a:r>
            <a:r>
              <a:rPr lang="zh-CN" altLang="zh-CN" dirty="0"/>
              <a:t>：它从压缩输出流获取压缩后的数据，并通过</a:t>
            </a:r>
            <a:r>
              <a:rPr lang="en-US" altLang="zh-CN" dirty="0" err="1"/>
              <a:t>toByteArray</a:t>
            </a:r>
            <a:r>
              <a:rPr lang="zh-CN" altLang="zh-CN" dirty="0"/>
              <a:t>方法输出字节数组信息。或者从压缩输入流获取解压后的数据，并通过</a:t>
            </a:r>
            <a:r>
              <a:rPr lang="en-US" altLang="zh-CN" dirty="0" err="1"/>
              <a:t>toByteArray</a:t>
            </a:r>
            <a:r>
              <a:rPr lang="zh-CN" altLang="zh-CN" dirty="0"/>
              <a:t>方法输出字节数组信息。</a:t>
            </a:r>
          </a:p>
          <a:p>
            <a:r>
              <a:rPr lang="zh-CN" altLang="zh-CN" dirty="0"/>
              <a:t>压缩输入流</a:t>
            </a:r>
            <a:r>
              <a:rPr lang="en-US" altLang="zh-CN" dirty="0" err="1"/>
              <a:t>GZIPInputStream</a:t>
            </a:r>
            <a:r>
              <a:rPr lang="zh-CN" altLang="zh-CN" dirty="0"/>
              <a:t>：它吃进去的是字节数组输入流对象（压缩后的数据），拉出来的是解压后的字节数组（原始数据）。</a:t>
            </a:r>
          </a:p>
          <a:p>
            <a:r>
              <a:rPr lang="zh-CN" altLang="zh-CN" dirty="0"/>
              <a:t>字节数组输入流</a:t>
            </a:r>
            <a:r>
              <a:rPr lang="en-US" altLang="zh-CN" dirty="0" err="1"/>
              <a:t>ByteArrayInputStream</a:t>
            </a:r>
            <a:r>
              <a:rPr lang="zh-CN" altLang="zh-CN" dirty="0"/>
              <a:t>：它输入压缩数据的字节数组，转成流对象后丢给压缩输入流。</a:t>
            </a:r>
            <a:endParaRPr lang="zh-CN" altLang="en-US" dirty="0"/>
          </a:p>
        </p:txBody>
      </p:sp>
    </p:spTree>
    <p:extLst>
      <p:ext uri="{BB962C8B-B14F-4D97-AF65-F5344CB8AC3E}">
        <p14:creationId xmlns:p14="http://schemas.microsoft.com/office/powerpoint/2010/main" val="279292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NIO</a:t>
            </a:r>
            <a:r>
              <a:rPr lang="zh-CN" altLang="en-US" dirty="0"/>
              <a:t>文件编程</a:t>
            </a:r>
          </a:p>
        </p:txBody>
      </p:sp>
      <p:sp>
        <p:nvSpPr>
          <p:cNvPr id="3" name="内容占位符 2"/>
          <p:cNvSpPr>
            <a:spLocks noGrp="1"/>
          </p:cNvSpPr>
          <p:nvPr>
            <p:ph idx="1"/>
          </p:nvPr>
        </p:nvSpPr>
        <p:spPr/>
        <p:txBody>
          <a:bodyPr>
            <a:normAutofit lnSpcReduction="10000"/>
          </a:bodyPr>
          <a:lstStyle/>
          <a:p>
            <a:r>
              <a:rPr lang="zh-CN" altLang="zh-CN" dirty="0"/>
              <a:t>本节介绍了</a:t>
            </a:r>
            <a:r>
              <a:rPr lang="en-US" altLang="zh-CN" dirty="0"/>
              <a:t>NIO</a:t>
            </a:r>
            <a:r>
              <a:rPr lang="zh-CN" altLang="zh-CN" dirty="0"/>
              <a:t>机制的基本概念及其对应的文件编程，首先指出传统</a:t>
            </a:r>
            <a:r>
              <a:rPr lang="en-US" altLang="zh-CN" dirty="0"/>
              <a:t>IO</a:t>
            </a:r>
            <a:r>
              <a:rPr lang="zh-CN" altLang="zh-CN" dirty="0"/>
              <a:t>的缺点，并由此引出优化后的</a:t>
            </a:r>
            <a:r>
              <a:rPr lang="en-US" altLang="zh-CN" dirty="0"/>
              <a:t>NIO</a:t>
            </a:r>
            <a:r>
              <a:rPr lang="zh-CN" altLang="zh-CN" dirty="0"/>
              <a:t>处理机制，以及如何使用文件通道和字节缓存读写文件。接着通过分析传统</a:t>
            </a:r>
            <a:r>
              <a:rPr lang="en-US" altLang="zh-CN" dirty="0"/>
              <a:t>IO</a:t>
            </a:r>
            <a:r>
              <a:rPr lang="zh-CN" altLang="zh-CN" dirty="0"/>
              <a:t>与</a:t>
            </a:r>
            <a:r>
              <a:rPr lang="en-US" altLang="zh-CN" dirty="0"/>
              <a:t>NIO</a:t>
            </a:r>
            <a:r>
              <a:rPr lang="zh-CN" altLang="zh-CN" dirty="0"/>
              <a:t>在文件复制时的区别，说明文件通道比起传统</a:t>
            </a:r>
            <a:r>
              <a:rPr lang="en-US" altLang="zh-CN" dirty="0"/>
              <a:t>IO</a:t>
            </a:r>
            <a:r>
              <a:rPr lang="zh-CN" altLang="zh-CN" dirty="0"/>
              <a:t>拥有性能优势。然后讲解了</a:t>
            </a:r>
            <a:r>
              <a:rPr lang="en-US" altLang="zh-CN" dirty="0"/>
              <a:t>NIO</a:t>
            </a:r>
            <a:r>
              <a:rPr lang="zh-CN" altLang="zh-CN" dirty="0"/>
              <a:t>新增的几种文件工具用法，包括路径组工具</a:t>
            </a:r>
            <a:r>
              <a:rPr lang="en-US" altLang="zh-CN" dirty="0"/>
              <a:t>Paths</a:t>
            </a:r>
            <a:r>
              <a:rPr lang="zh-CN" altLang="zh-CN" dirty="0"/>
              <a:t>、路径工具</a:t>
            </a:r>
            <a:r>
              <a:rPr lang="en-US" altLang="zh-CN" dirty="0"/>
              <a:t>Path</a:t>
            </a:r>
            <a:r>
              <a:rPr lang="zh-CN" altLang="zh-CN" dirty="0"/>
              <a:t>、文件组工具</a:t>
            </a:r>
            <a:r>
              <a:rPr lang="en-US" altLang="zh-CN" dirty="0"/>
              <a:t>Files</a:t>
            </a:r>
            <a:r>
              <a:rPr lang="zh-CN" altLang="zh-CN" dirty="0"/>
              <a:t>等。</a:t>
            </a:r>
          </a:p>
          <a:p>
            <a:r>
              <a:rPr lang="en-US" altLang="zh-CN" dirty="0"/>
              <a:t>11.3.1 </a:t>
            </a:r>
            <a:r>
              <a:rPr lang="zh-CN" altLang="en-US" dirty="0"/>
              <a:t>文件通道</a:t>
            </a:r>
            <a:r>
              <a:rPr lang="en-US" altLang="zh-CN" dirty="0" err="1"/>
              <a:t>FileChannel</a:t>
            </a:r>
            <a:endParaRPr lang="en-US" altLang="zh-CN" dirty="0"/>
          </a:p>
          <a:p>
            <a:r>
              <a:rPr lang="en-US" altLang="zh-CN" dirty="0"/>
              <a:t>11.3.2 </a:t>
            </a:r>
            <a:r>
              <a:rPr lang="zh-CN" altLang="en-US" dirty="0"/>
              <a:t>字节缓存</a:t>
            </a:r>
            <a:r>
              <a:rPr lang="en-US" altLang="zh-CN" dirty="0" err="1"/>
              <a:t>ByteBuffer</a:t>
            </a:r>
            <a:endParaRPr lang="en-US" altLang="zh-CN" dirty="0"/>
          </a:p>
          <a:p>
            <a:r>
              <a:rPr lang="en-US" altLang="zh-CN" dirty="0"/>
              <a:t>11.3.3 </a:t>
            </a:r>
            <a:r>
              <a:rPr lang="zh-CN" altLang="en-US" dirty="0"/>
              <a:t>文件通道的性能优势</a:t>
            </a:r>
          </a:p>
          <a:p>
            <a:r>
              <a:rPr lang="en-US" altLang="zh-CN" dirty="0"/>
              <a:t>11.3.4 </a:t>
            </a:r>
            <a:r>
              <a:rPr lang="zh-CN" altLang="en-US" dirty="0"/>
              <a:t>路径工具</a:t>
            </a:r>
            <a:r>
              <a:rPr lang="en-US" altLang="zh-CN" dirty="0"/>
              <a:t>Paths</a:t>
            </a:r>
            <a:r>
              <a:rPr lang="zh-CN" altLang="en-US" dirty="0"/>
              <a:t>和</a:t>
            </a:r>
            <a:r>
              <a:rPr lang="en-US" altLang="zh-CN" dirty="0"/>
              <a:t>Files</a:t>
            </a:r>
            <a:endParaRPr lang="zh-CN" altLang="en-US" dirty="0"/>
          </a:p>
        </p:txBody>
      </p:sp>
    </p:spTree>
    <p:extLst>
      <p:ext uri="{BB962C8B-B14F-4D97-AF65-F5344CB8AC3E}">
        <p14:creationId xmlns:p14="http://schemas.microsoft.com/office/powerpoint/2010/main" val="51441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文件读写</a:t>
            </a:r>
          </a:p>
        </p:txBody>
      </p:sp>
      <p:sp>
        <p:nvSpPr>
          <p:cNvPr id="3" name="内容占位符 2"/>
          <p:cNvSpPr>
            <a:spLocks noGrp="1"/>
          </p:cNvSpPr>
          <p:nvPr>
            <p:ph idx="1"/>
          </p:nvPr>
        </p:nvSpPr>
        <p:spPr/>
        <p:txBody>
          <a:bodyPr/>
          <a:lstStyle/>
          <a:p>
            <a:r>
              <a:rPr lang="zh-CN" altLang="zh-CN" dirty="0"/>
              <a:t>本节介绍了普通的文件管理与文件读写操作，首先叙述了如何管理文件和目录（检查文件状态、获取文件信息、管理文件操作、遍历目录下的文件），接着描述了如何通过字符流读写文件内容，以及如何利用改进后的缓冲区读写文件，然后阐述了专用于特殊场合的随机访问文件的读写。</a:t>
            </a:r>
          </a:p>
          <a:p>
            <a:r>
              <a:rPr lang="en-US" altLang="zh-CN" dirty="0"/>
              <a:t>11.1.1 </a:t>
            </a:r>
            <a:r>
              <a:rPr lang="zh-CN" altLang="en-US" dirty="0"/>
              <a:t>文件与目录的管理</a:t>
            </a:r>
          </a:p>
          <a:p>
            <a:r>
              <a:rPr lang="en-US" altLang="zh-CN" dirty="0"/>
              <a:t>11.1.2 </a:t>
            </a:r>
            <a:r>
              <a:rPr lang="zh-CN" altLang="en-US" dirty="0"/>
              <a:t>字符流读写</a:t>
            </a:r>
          </a:p>
          <a:p>
            <a:r>
              <a:rPr lang="en-US" altLang="zh-CN" dirty="0"/>
              <a:t>11.1.3 </a:t>
            </a:r>
            <a:r>
              <a:rPr lang="zh-CN" altLang="en-US" dirty="0"/>
              <a:t>缓冲区读写</a:t>
            </a:r>
          </a:p>
          <a:p>
            <a:r>
              <a:rPr lang="en-US" altLang="zh-CN" dirty="0"/>
              <a:t>11.1.4 </a:t>
            </a:r>
            <a:r>
              <a:rPr lang="zh-CN" altLang="en-US" dirty="0"/>
              <a:t>随机访问文件的读写</a:t>
            </a:r>
          </a:p>
        </p:txBody>
      </p:sp>
    </p:spTree>
    <p:extLst>
      <p:ext uri="{BB962C8B-B14F-4D97-AF65-F5344CB8AC3E}">
        <p14:creationId xmlns:p14="http://schemas.microsoft.com/office/powerpoint/2010/main" val="172046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11.3.1 </a:t>
            </a:r>
            <a:r>
              <a:rPr lang="zh-CN" altLang="en-US" dirty="0"/>
              <a:t>文件通道</a:t>
            </a:r>
            <a:r>
              <a:rPr lang="en-US" altLang="zh-CN" dirty="0" err="1"/>
              <a:t>FileChannel</a:t>
            </a:r>
            <a:endParaRPr lang="zh-CN" altLang="en-US" dirty="0"/>
          </a:p>
        </p:txBody>
      </p:sp>
      <p:sp>
        <p:nvSpPr>
          <p:cNvPr id="3" name="内容占位符 2"/>
          <p:cNvSpPr>
            <a:spLocks noGrp="1"/>
          </p:cNvSpPr>
          <p:nvPr>
            <p:ph idx="1"/>
          </p:nvPr>
        </p:nvSpPr>
        <p:spPr/>
        <p:txBody>
          <a:bodyPr/>
          <a:lstStyle/>
          <a:p>
            <a:r>
              <a:rPr lang="en-US" altLang="zh-CN" dirty="0"/>
              <a:t>NIO</a:t>
            </a:r>
            <a:r>
              <a:rPr lang="zh-CN" altLang="zh-CN" dirty="0"/>
              <a:t>是“</a:t>
            </a:r>
            <a:r>
              <a:rPr lang="en-US" altLang="zh-CN" dirty="0"/>
              <a:t>Non-blocking IO</a:t>
            </a:r>
            <a:r>
              <a:rPr lang="zh-CN" altLang="zh-CN" dirty="0"/>
              <a:t>”的缩写，意思是非阻塞的</a:t>
            </a:r>
            <a:r>
              <a:rPr lang="en-US" altLang="zh-CN" dirty="0" smtClean="0"/>
              <a:t>IO</a:t>
            </a:r>
            <a:r>
              <a:rPr lang="zh-CN" altLang="en-US" dirty="0" smtClean="0"/>
              <a:t>。</a:t>
            </a:r>
            <a:endParaRPr lang="en-US" altLang="zh-CN" dirty="0" smtClean="0"/>
          </a:p>
          <a:p>
            <a:r>
              <a:rPr lang="zh-CN" altLang="zh-CN" dirty="0" smtClean="0"/>
              <a:t>传统</a:t>
            </a:r>
            <a:r>
              <a:rPr lang="zh-CN" altLang="zh-CN" dirty="0"/>
              <a:t>的流式</a:t>
            </a:r>
            <a:r>
              <a:rPr lang="en-US" altLang="zh-CN" dirty="0"/>
              <a:t>IO</a:t>
            </a:r>
            <a:r>
              <a:rPr lang="zh-CN" altLang="zh-CN" dirty="0"/>
              <a:t>又被称作</a:t>
            </a:r>
            <a:r>
              <a:rPr lang="en-US" altLang="zh-CN" dirty="0"/>
              <a:t>BIO</a:t>
            </a:r>
            <a:r>
              <a:rPr lang="zh-CN" altLang="zh-CN" dirty="0"/>
              <a:t>（“</a:t>
            </a:r>
            <a:r>
              <a:rPr lang="en-US" altLang="zh-CN" dirty="0"/>
              <a:t>Blocking IO</a:t>
            </a:r>
            <a:r>
              <a:rPr lang="zh-CN" altLang="zh-CN" dirty="0"/>
              <a:t>”的</a:t>
            </a:r>
            <a:r>
              <a:rPr lang="zh-CN" altLang="zh-CN" dirty="0" smtClean="0"/>
              <a:t>缩写</a:t>
            </a:r>
            <a:r>
              <a:rPr lang="zh-CN" altLang="en-US" dirty="0" smtClean="0"/>
              <a:t>，</a:t>
            </a:r>
            <a:r>
              <a:rPr lang="zh-CN" altLang="zh-CN" dirty="0"/>
              <a:t>阻塞的</a:t>
            </a:r>
            <a:r>
              <a:rPr lang="en-US" altLang="zh-CN" dirty="0"/>
              <a:t>IO </a:t>
            </a:r>
            <a:r>
              <a:rPr lang="zh-CN" altLang="zh-CN" dirty="0" smtClean="0"/>
              <a:t>）。</a:t>
            </a:r>
            <a:endParaRPr lang="en-US" altLang="zh-CN" dirty="0" smtClean="0"/>
          </a:p>
          <a:p>
            <a:r>
              <a:rPr lang="zh-CN" altLang="zh-CN" dirty="0"/>
              <a:t>阻塞模式存在资源的极大浪费，一个资源分配给某人之后，即使无事可做也只能空在一边闲得</a:t>
            </a:r>
            <a:r>
              <a:rPr lang="zh-CN" altLang="zh-CN" dirty="0" smtClean="0"/>
              <a:t>发慌</a:t>
            </a:r>
            <a:r>
              <a:rPr lang="zh-CN" altLang="en-US" dirty="0"/>
              <a:t>。</a:t>
            </a:r>
            <a:endParaRPr lang="en-US" altLang="zh-CN" dirty="0" smtClean="0"/>
          </a:p>
          <a:p>
            <a:r>
              <a:rPr lang="zh-CN" altLang="zh-CN" dirty="0" smtClean="0"/>
              <a:t>非</a:t>
            </a:r>
            <a:r>
              <a:rPr lang="zh-CN" altLang="zh-CN" dirty="0"/>
              <a:t>阻塞模式充分发挥了物尽其用的原则，一个资源用完之后马上释放，随时允许下一个人接着使用</a:t>
            </a:r>
            <a:r>
              <a:rPr lang="zh-CN" altLang="zh-CN" dirty="0" smtClean="0"/>
              <a:t>。</a:t>
            </a:r>
            <a:endParaRPr lang="en-US" altLang="zh-CN" dirty="0" smtClean="0"/>
          </a:p>
          <a:p>
            <a:r>
              <a:rPr lang="zh-CN" altLang="en-US" dirty="0"/>
              <a:t>但</a:t>
            </a:r>
            <a:r>
              <a:rPr lang="zh-CN" altLang="en-US" dirty="0" smtClean="0"/>
              <a:t>是</a:t>
            </a:r>
            <a:r>
              <a:rPr lang="zh-CN" altLang="zh-CN" dirty="0"/>
              <a:t>非阻塞模式只适用于网络请求交互，而文件处理总是处于阻塞</a:t>
            </a:r>
            <a:r>
              <a:rPr lang="zh-CN" altLang="zh-CN" dirty="0" smtClean="0"/>
              <a:t>模式</a:t>
            </a:r>
            <a:r>
              <a:rPr lang="zh-CN" altLang="en-US" dirty="0" smtClean="0"/>
              <a:t>。</a:t>
            </a:r>
            <a:endParaRPr lang="zh-CN" altLang="en-US" dirty="0"/>
          </a:p>
        </p:txBody>
      </p:sp>
    </p:spTree>
    <p:extLst>
      <p:ext uri="{BB962C8B-B14F-4D97-AF65-F5344CB8AC3E}">
        <p14:creationId xmlns:p14="http://schemas.microsoft.com/office/powerpoint/2010/main" val="483347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文件通道的优势</a:t>
            </a:r>
            <a:endParaRPr lang="zh-CN" altLang="en-US" dirty="0"/>
          </a:p>
        </p:txBody>
      </p:sp>
      <p:sp>
        <p:nvSpPr>
          <p:cNvPr id="3" name="内容占位符 2"/>
          <p:cNvSpPr>
            <a:spLocks noGrp="1"/>
          </p:cNvSpPr>
          <p:nvPr>
            <p:ph idx="1"/>
          </p:nvPr>
        </p:nvSpPr>
        <p:spPr/>
        <p:txBody>
          <a:bodyPr/>
          <a:lstStyle/>
          <a:p>
            <a:r>
              <a:rPr lang="en-US" altLang="zh-CN" dirty="0"/>
              <a:t>NIO</a:t>
            </a:r>
            <a:r>
              <a:rPr lang="zh-CN" altLang="zh-CN" dirty="0"/>
              <a:t>技术</a:t>
            </a:r>
            <a:r>
              <a:rPr lang="zh-CN" altLang="zh-CN" dirty="0" smtClean="0"/>
              <a:t>不光包括</a:t>
            </a:r>
            <a:r>
              <a:rPr lang="zh-CN" altLang="zh-CN" dirty="0"/>
              <a:t>非阻塞机制，还包括文件通道、虚拟内存等等</a:t>
            </a:r>
            <a:r>
              <a:rPr lang="zh-CN" altLang="zh-CN" dirty="0" smtClean="0"/>
              <a:t>手段</a:t>
            </a:r>
            <a:r>
              <a:rPr lang="zh-CN" altLang="en-US" dirty="0" smtClean="0"/>
              <a:t>。</a:t>
            </a:r>
            <a:endParaRPr lang="en-US" altLang="zh-CN" dirty="0" smtClean="0"/>
          </a:p>
          <a:p>
            <a:r>
              <a:rPr lang="zh-CN" altLang="zh-CN" dirty="0"/>
              <a:t>传统的流式</a:t>
            </a:r>
            <a:r>
              <a:rPr lang="en-US" altLang="zh-CN" dirty="0"/>
              <a:t>IO</a:t>
            </a:r>
            <a:r>
              <a:rPr lang="zh-CN" altLang="zh-CN" dirty="0"/>
              <a:t>分为输入流与输出流，输入与输出拥有各自的</a:t>
            </a:r>
            <a:r>
              <a:rPr lang="en-US" altLang="zh-CN" dirty="0"/>
              <a:t>I/O</a:t>
            </a:r>
            <a:r>
              <a:rPr lang="zh-CN" altLang="zh-CN" dirty="0"/>
              <a:t>工具，例如输入流工具</a:t>
            </a:r>
            <a:r>
              <a:rPr lang="en-US" altLang="zh-CN" dirty="0" err="1"/>
              <a:t>InputStream</a:t>
            </a:r>
            <a:r>
              <a:rPr lang="zh-CN" altLang="zh-CN" dirty="0"/>
              <a:t>只能读文件，输出流工具</a:t>
            </a:r>
            <a:r>
              <a:rPr lang="en-US" altLang="zh-CN" dirty="0" err="1"/>
              <a:t>OutputStream</a:t>
            </a:r>
            <a:r>
              <a:rPr lang="zh-CN" altLang="zh-CN" dirty="0"/>
              <a:t>只能写</a:t>
            </a:r>
            <a:r>
              <a:rPr lang="zh-CN" altLang="zh-CN" dirty="0" smtClean="0"/>
              <a:t>文件</a:t>
            </a:r>
            <a:r>
              <a:rPr lang="zh-CN" altLang="en-US" dirty="0" smtClean="0"/>
              <a:t>。</a:t>
            </a:r>
            <a:endParaRPr lang="en-US" altLang="zh-CN" dirty="0" smtClean="0"/>
          </a:p>
          <a:p>
            <a:r>
              <a:rPr lang="zh-CN" altLang="zh-CN" dirty="0"/>
              <a:t>文件</a:t>
            </a:r>
            <a:r>
              <a:rPr lang="zh-CN" altLang="zh-CN" dirty="0" smtClean="0"/>
              <a:t>通道中</a:t>
            </a:r>
            <a:r>
              <a:rPr lang="zh-CN" altLang="zh-CN" dirty="0"/>
              <a:t>的数据允许双向流动，流进来意味着读操作，流出去意味着写操作，这样文件的读写操作集中在文件通道里，大大节省了系统的资源开销。</a:t>
            </a:r>
            <a:endParaRPr lang="zh-CN" altLang="en-US" dirty="0"/>
          </a:p>
        </p:txBody>
      </p:sp>
    </p:spTree>
    <p:extLst>
      <p:ext uri="{BB962C8B-B14F-4D97-AF65-F5344CB8AC3E}">
        <p14:creationId xmlns:p14="http://schemas.microsoft.com/office/powerpoint/2010/main" val="961500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r>
              <a:rPr lang="zh-CN" altLang="en-US" dirty="0" smtClean="0"/>
              <a:t>的用法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FileChannel</a:t>
            </a:r>
            <a:r>
              <a:rPr lang="zh-CN" altLang="en-US" dirty="0" smtClean="0"/>
              <a:t>实例的创建方式有两种：</a:t>
            </a:r>
            <a:endParaRPr lang="en-US" altLang="zh-CN" dirty="0" smtClean="0"/>
          </a:p>
          <a:p>
            <a:pPr lvl="1"/>
            <a:r>
              <a:rPr lang="zh-CN" altLang="en-US" dirty="0" smtClean="0"/>
              <a:t>（</a:t>
            </a:r>
            <a:r>
              <a:rPr lang="en-US" altLang="zh-CN" dirty="0" smtClean="0"/>
              <a:t>1</a:t>
            </a:r>
            <a:r>
              <a:rPr lang="zh-CN" altLang="en-US" dirty="0" smtClean="0"/>
              <a:t>）</a:t>
            </a:r>
            <a:r>
              <a:rPr lang="zh-CN" altLang="zh-CN" dirty="0"/>
              <a:t>调用输入输出流的</a:t>
            </a:r>
            <a:r>
              <a:rPr lang="en-US" altLang="zh-CN" dirty="0" err="1"/>
              <a:t>getChannel</a:t>
            </a:r>
            <a:r>
              <a:rPr lang="zh-CN" altLang="zh-CN" dirty="0"/>
              <a:t>方法获取通道对象</a:t>
            </a:r>
            <a:endParaRPr lang="en-US" altLang="zh-CN" dirty="0" smtClean="0"/>
          </a:p>
          <a:p>
            <a:pPr lvl="1"/>
            <a:r>
              <a:rPr lang="zh-CN" altLang="en-US" dirty="0" smtClean="0"/>
              <a:t>（</a:t>
            </a:r>
            <a:r>
              <a:rPr lang="en-US" altLang="zh-CN" dirty="0" smtClean="0"/>
              <a:t>2</a:t>
            </a:r>
            <a:r>
              <a:rPr lang="zh-CN" altLang="en-US" dirty="0" smtClean="0"/>
              <a:t>）</a:t>
            </a:r>
            <a:r>
              <a:rPr lang="zh-CN" altLang="zh-CN" dirty="0"/>
              <a:t>调用随机文件工具的</a:t>
            </a:r>
            <a:r>
              <a:rPr lang="en-US" altLang="zh-CN" dirty="0" err="1"/>
              <a:t>getChannel</a:t>
            </a:r>
            <a:r>
              <a:rPr lang="zh-CN" altLang="zh-CN" dirty="0"/>
              <a:t>方法获取通道</a:t>
            </a:r>
            <a:r>
              <a:rPr lang="zh-CN" altLang="zh-CN" dirty="0" smtClean="0"/>
              <a:t>对象</a:t>
            </a:r>
            <a:endParaRPr lang="en-US" altLang="zh-CN" dirty="0" smtClean="0"/>
          </a:p>
          <a:p>
            <a:r>
              <a:rPr lang="zh-CN" altLang="en-US" dirty="0"/>
              <a:t>下面</a:t>
            </a:r>
            <a:r>
              <a:rPr lang="zh-CN" altLang="en-US" dirty="0" smtClean="0"/>
              <a:t>是文件通道的常用方法：</a:t>
            </a:r>
            <a:endParaRPr lang="en-US" altLang="zh-CN" dirty="0" smtClean="0"/>
          </a:p>
          <a:p>
            <a:pPr lvl="1"/>
            <a:r>
              <a:rPr lang="en-US" altLang="zh-CN" dirty="0" err="1"/>
              <a:t>isOpen</a:t>
            </a:r>
            <a:r>
              <a:rPr lang="zh-CN" altLang="zh-CN" dirty="0"/>
              <a:t>：判断文件通道是否打开。</a:t>
            </a:r>
          </a:p>
          <a:p>
            <a:pPr lvl="1"/>
            <a:r>
              <a:rPr lang="en-US" altLang="zh-CN" dirty="0"/>
              <a:t>size</a:t>
            </a:r>
            <a:r>
              <a:rPr lang="zh-CN" altLang="zh-CN" dirty="0"/>
              <a:t>：获取文件通道的大小（即文件长度）。</a:t>
            </a:r>
          </a:p>
          <a:p>
            <a:pPr lvl="1"/>
            <a:r>
              <a:rPr lang="en-US" altLang="zh-CN" dirty="0"/>
              <a:t>truncate</a:t>
            </a:r>
            <a:r>
              <a:rPr lang="zh-CN" altLang="zh-CN" dirty="0"/>
              <a:t>：把文件大小截断到指定长度。</a:t>
            </a:r>
          </a:p>
          <a:p>
            <a:pPr lvl="1"/>
            <a:r>
              <a:rPr lang="en-US" altLang="zh-CN" dirty="0"/>
              <a:t>read</a:t>
            </a:r>
            <a:r>
              <a:rPr lang="zh-CN" altLang="zh-CN" dirty="0"/>
              <a:t>：把文件通道中的数据读到字节缓存。</a:t>
            </a:r>
          </a:p>
          <a:p>
            <a:pPr lvl="1"/>
            <a:r>
              <a:rPr lang="en-US" altLang="zh-CN" dirty="0"/>
              <a:t>write</a:t>
            </a:r>
            <a:r>
              <a:rPr lang="zh-CN" altLang="zh-CN" dirty="0"/>
              <a:t>：往文件通道写入字节缓存中的数据。</a:t>
            </a:r>
          </a:p>
          <a:p>
            <a:pPr lvl="1"/>
            <a:r>
              <a:rPr lang="en-US" altLang="zh-CN" dirty="0"/>
              <a:t>force</a:t>
            </a:r>
            <a:r>
              <a:rPr lang="zh-CN" altLang="zh-CN" dirty="0"/>
              <a:t>：强制写入磁盘，相当于缓存输出流的</a:t>
            </a:r>
            <a:r>
              <a:rPr lang="en-US" altLang="zh-CN" dirty="0"/>
              <a:t>flush</a:t>
            </a:r>
            <a:r>
              <a:rPr lang="zh-CN" altLang="zh-CN" dirty="0"/>
              <a:t>方法。</a:t>
            </a:r>
          </a:p>
          <a:p>
            <a:pPr lvl="1"/>
            <a:r>
              <a:rPr lang="en-US" altLang="zh-CN" dirty="0"/>
              <a:t>close</a:t>
            </a:r>
            <a:r>
              <a:rPr lang="zh-CN" altLang="zh-CN" dirty="0"/>
              <a:t>：关闭文件通道。</a:t>
            </a:r>
          </a:p>
          <a:p>
            <a:pPr lvl="1"/>
            <a:endParaRPr lang="zh-CN" altLang="en-US" dirty="0"/>
          </a:p>
        </p:txBody>
      </p:sp>
    </p:spTree>
    <p:extLst>
      <p:ext uri="{BB962C8B-B14F-4D97-AF65-F5344CB8AC3E}">
        <p14:creationId xmlns:p14="http://schemas.microsoft.com/office/powerpoint/2010/main" val="1701184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11.3.2 </a:t>
            </a:r>
            <a:r>
              <a:rPr lang="zh-CN" altLang="en-US" dirty="0"/>
              <a:t>字节缓存</a:t>
            </a:r>
            <a:r>
              <a:rPr lang="en-US" altLang="zh-CN" dirty="0" err="1"/>
              <a:t>ByteBuffer</a:t>
            </a:r>
            <a:endParaRPr lang="zh-CN" altLang="en-US" dirty="0"/>
          </a:p>
        </p:txBody>
      </p:sp>
      <p:sp>
        <p:nvSpPr>
          <p:cNvPr id="3" name="内容占位符 2"/>
          <p:cNvSpPr>
            <a:spLocks noGrp="1"/>
          </p:cNvSpPr>
          <p:nvPr>
            <p:ph idx="1"/>
          </p:nvPr>
        </p:nvSpPr>
        <p:spPr/>
        <p:txBody>
          <a:bodyPr/>
          <a:lstStyle/>
          <a:p>
            <a:r>
              <a:rPr lang="zh-CN" altLang="zh-CN" dirty="0"/>
              <a:t>文件通道的读写操作用到字节缓存</a:t>
            </a:r>
            <a:r>
              <a:rPr lang="en-US" altLang="zh-CN" dirty="0" err="1"/>
              <a:t>ByteBuffer</a:t>
            </a:r>
            <a:r>
              <a:rPr lang="zh-CN" altLang="zh-CN" dirty="0"/>
              <a:t>，它是位于通道内部的存储空间</a:t>
            </a:r>
            <a:r>
              <a:rPr lang="zh-CN" altLang="zh-CN" dirty="0" smtClean="0"/>
              <a:t>，</a:t>
            </a:r>
            <a:r>
              <a:rPr lang="zh-CN" altLang="en-US" dirty="0" smtClean="0"/>
              <a:t>其实例</a:t>
            </a:r>
            <a:r>
              <a:rPr lang="zh-CN" altLang="zh-CN" dirty="0" smtClean="0"/>
              <a:t>有</a:t>
            </a:r>
            <a:r>
              <a:rPr lang="zh-CN" altLang="zh-CN" dirty="0"/>
              <a:t>两种构建方式：</a:t>
            </a:r>
          </a:p>
          <a:p>
            <a:pPr lvl="1"/>
            <a:r>
              <a:rPr lang="zh-CN" altLang="zh-CN" dirty="0"/>
              <a:t>（</a:t>
            </a:r>
            <a:r>
              <a:rPr lang="en-US" altLang="zh-CN" dirty="0"/>
              <a:t>1</a:t>
            </a:r>
            <a:r>
              <a:rPr lang="zh-CN" altLang="zh-CN" dirty="0"/>
              <a:t>）一种是调用静态方法</a:t>
            </a:r>
            <a:r>
              <a:rPr lang="en-US" altLang="zh-CN" dirty="0"/>
              <a:t>wrap</a:t>
            </a:r>
            <a:r>
              <a:rPr lang="zh-CN" altLang="zh-CN" dirty="0"/>
              <a:t>，根据输入的字节数组生成对应的缓存对象；</a:t>
            </a:r>
          </a:p>
          <a:p>
            <a:pPr lvl="1"/>
            <a:r>
              <a:rPr lang="zh-CN" altLang="zh-CN" dirty="0"/>
              <a:t>（</a:t>
            </a:r>
            <a:r>
              <a:rPr lang="en-US" altLang="zh-CN" dirty="0"/>
              <a:t>2</a:t>
            </a:r>
            <a:r>
              <a:rPr lang="zh-CN" altLang="zh-CN" dirty="0"/>
              <a:t>）另一种是调用静态方法</a:t>
            </a:r>
            <a:r>
              <a:rPr lang="en-US" altLang="zh-CN" dirty="0" err="1"/>
              <a:t>allocateDirect</a:t>
            </a:r>
            <a:r>
              <a:rPr lang="zh-CN" altLang="zh-CN" dirty="0"/>
              <a:t>，根据输入的数值分配指定大小的空缓存。</a:t>
            </a:r>
          </a:p>
          <a:p>
            <a:r>
              <a:rPr lang="zh-CN" altLang="zh-CN" dirty="0"/>
              <a:t>字节缓存又是一种特殊的存储空间，因为它可能会被多次读写，</a:t>
            </a:r>
            <a:r>
              <a:rPr lang="zh-CN" altLang="zh-CN" dirty="0" smtClean="0"/>
              <a:t>所以</a:t>
            </a:r>
            <a:r>
              <a:rPr lang="zh-CN" altLang="en-US" dirty="0" smtClean="0"/>
              <a:t>需要合理</a:t>
            </a:r>
            <a:r>
              <a:rPr lang="zh-CN" altLang="zh-CN" dirty="0" smtClean="0"/>
              <a:t>地</a:t>
            </a:r>
            <a:r>
              <a:rPr lang="zh-CN" altLang="zh-CN" dirty="0"/>
              <a:t>控制读写</a:t>
            </a:r>
            <a:r>
              <a:rPr lang="zh-CN" altLang="zh-CN" dirty="0" smtClean="0"/>
              <a:t>操作</a:t>
            </a:r>
            <a:r>
              <a:rPr lang="zh-CN" altLang="en-US" dirty="0" smtClean="0"/>
              <a:t>。</a:t>
            </a:r>
            <a:endParaRPr lang="zh-CN" altLang="en-US" dirty="0"/>
          </a:p>
        </p:txBody>
      </p:sp>
    </p:spTree>
    <p:extLst>
      <p:ext uri="{BB962C8B-B14F-4D97-AF65-F5344CB8AC3E}">
        <p14:creationId xmlns:p14="http://schemas.microsoft.com/office/powerpoint/2010/main" val="936802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字节缓存的相关属性</a:t>
            </a:r>
            <a:endParaRPr lang="zh-CN" altLang="en-US" dirty="0"/>
          </a:p>
        </p:txBody>
      </p:sp>
      <p:sp>
        <p:nvSpPr>
          <p:cNvPr id="3" name="内容占位符 2"/>
          <p:cNvSpPr>
            <a:spLocks noGrp="1"/>
          </p:cNvSpPr>
          <p:nvPr>
            <p:ph idx="1"/>
          </p:nvPr>
        </p:nvSpPr>
        <p:spPr/>
        <p:txBody>
          <a:bodyPr>
            <a:normAutofit/>
          </a:bodyPr>
          <a:lstStyle/>
          <a:p>
            <a:r>
              <a:rPr lang="zh-CN" altLang="zh-CN" dirty="0" smtClean="0"/>
              <a:t>，</a:t>
            </a:r>
            <a:r>
              <a:rPr lang="zh-CN" altLang="en-US" dirty="0"/>
              <a:t>字节</a:t>
            </a:r>
            <a:r>
              <a:rPr lang="zh-CN" altLang="en-US" dirty="0" smtClean="0"/>
              <a:t>缓存包含</a:t>
            </a:r>
            <a:r>
              <a:rPr lang="zh-CN" altLang="zh-CN" dirty="0" smtClean="0"/>
              <a:t>下列</a:t>
            </a:r>
            <a:r>
              <a:rPr lang="zh-CN" altLang="zh-CN" dirty="0"/>
              <a:t>五种概念：容量、当前限制量、当前位置、本次剩余空间、标记</a:t>
            </a:r>
            <a:r>
              <a:rPr lang="zh-CN" altLang="zh-CN" dirty="0" smtClean="0"/>
              <a:t>位置</a:t>
            </a:r>
            <a:r>
              <a:rPr lang="zh-CN" altLang="en-US" dirty="0" smtClean="0"/>
              <a:t>。</a:t>
            </a:r>
            <a:endParaRPr lang="en-US" altLang="zh-CN" dirty="0" smtClean="0"/>
          </a:p>
          <a:p>
            <a:pPr lvl="1"/>
            <a:r>
              <a:rPr lang="zh-CN" altLang="en-US" dirty="0"/>
              <a:t>（</a:t>
            </a:r>
            <a:r>
              <a:rPr lang="en-US" altLang="zh-CN" dirty="0"/>
              <a:t>1</a:t>
            </a:r>
            <a:r>
              <a:rPr lang="zh-CN" altLang="en-US" dirty="0"/>
              <a:t>）容量（</a:t>
            </a:r>
            <a:r>
              <a:rPr lang="en-US" altLang="zh-CN" dirty="0"/>
              <a:t>capacity</a:t>
            </a:r>
            <a:r>
              <a:rPr lang="zh-CN" altLang="en-US" dirty="0"/>
              <a:t>）：指的是字节缓存的整个长度。</a:t>
            </a:r>
          </a:p>
          <a:p>
            <a:pPr lvl="1"/>
            <a:r>
              <a:rPr lang="zh-CN" altLang="en-US" dirty="0"/>
              <a:t>（</a:t>
            </a:r>
            <a:r>
              <a:rPr lang="en-US" altLang="zh-CN" dirty="0"/>
              <a:t>2</a:t>
            </a:r>
            <a:r>
              <a:rPr lang="zh-CN" altLang="en-US" dirty="0"/>
              <a:t>）当前限制量（</a:t>
            </a:r>
            <a:r>
              <a:rPr lang="en-US" altLang="zh-CN" dirty="0"/>
              <a:t>limit</a:t>
            </a:r>
            <a:r>
              <a:rPr lang="zh-CN" altLang="en-US" dirty="0"/>
              <a:t>）：指的是</a:t>
            </a:r>
            <a:r>
              <a:rPr lang="zh-CN" altLang="en-US" dirty="0" smtClean="0"/>
              <a:t>当前所能</a:t>
            </a:r>
            <a:r>
              <a:rPr lang="zh-CN" altLang="en-US" dirty="0"/>
              <a:t>操作</a:t>
            </a:r>
            <a:r>
              <a:rPr lang="zh-CN" altLang="en-US" dirty="0" smtClean="0"/>
              <a:t>的</a:t>
            </a:r>
            <a:r>
              <a:rPr lang="zh-CN" altLang="en-US" dirty="0"/>
              <a:t>最大空间大小。</a:t>
            </a:r>
          </a:p>
          <a:p>
            <a:pPr lvl="1"/>
            <a:r>
              <a:rPr lang="zh-CN" altLang="en-US" dirty="0"/>
              <a:t>（</a:t>
            </a:r>
            <a:r>
              <a:rPr lang="en-US" altLang="zh-CN" dirty="0"/>
              <a:t>3</a:t>
            </a:r>
            <a:r>
              <a:rPr lang="zh-CN" altLang="en-US" dirty="0"/>
              <a:t>）当前位置（</a:t>
            </a:r>
            <a:r>
              <a:rPr lang="en-US" altLang="zh-CN" dirty="0"/>
              <a:t>position</a:t>
            </a:r>
            <a:r>
              <a:rPr lang="zh-CN" altLang="en-US" dirty="0"/>
              <a:t>）：指的是字节缓存当前操作的起始位置。</a:t>
            </a:r>
          </a:p>
          <a:p>
            <a:pPr lvl="1"/>
            <a:r>
              <a:rPr lang="zh-CN" altLang="en-US" dirty="0"/>
              <a:t>（</a:t>
            </a:r>
            <a:r>
              <a:rPr lang="en-US" altLang="zh-CN" dirty="0"/>
              <a:t>4</a:t>
            </a:r>
            <a:r>
              <a:rPr lang="zh-CN" altLang="en-US" dirty="0"/>
              <a:t>）本次剩余空间（</a:t>
            </a:r>
            <a:r>
              <a:rPr lang="en-US" altLang="zh-CN" dirty="0"/>
              <a:t>remaining</a:t>
            </a:r>
            <a:r>
              <a:rPr lang="zh-CN" altLang="en-US" dirty="0"/>
              <a:t>）：它的数值等于当前限制量减去当前位置（即</a:t>
            </a:r>
            <a:r>
              <a:rPr lang="en-US" altLang="zh-CN" dirty="0"/>
              <a:t>limit-position</a:t>
            </a:r>
            <a:r>
              <a:rPr lang="zh-CN" altLang="en-US" dirty="0"/>
              <a:t>）</a:t>
            </a:r>
            <a:r>
              <a:rPr lang="zh-CN" altLang="en-US" dirty="0" smtClean="0"/>
              <a:t>。</a:t>
            </a:r>
            <a:endParaRPr lang="zh-CN" altLang="en-US" dirty="0"/>
          </a:p>
          <a:p>
            <a:pPr lvl="1"/>
            <a:r>
              <a:rPr lang="zh-CN" altLang="en-US" dirty="0"/>
              <a:t>（</a:t>
            </a:r>
            <a:r>
              <a:rPr lang="en-US" altLang="zh-CN" dirty="0"/>
              <a:t>5</a:t>
            </a:r>
            <a:r>
              <a:rPr lang="zh-CN" altLang="en-US" dirty="0"/>
              <a:t>）标记位置（</a:t>
            </a:r>
            <a:r>
              <a:rPr lang="en-US" altLang="zh-CN" dirty="0"/>
              <a:t>mark</a:t>
            </a:r>
            <a:r>
              <a:rPr lang="zh-CN" altLang="en-US" dirty="0"/>
              <a:t>）：其概念类似缓存输入流的标记，调用</a:t>
            </a:r>
            <a:r>
              <a:rPr lang="en-US" altLang="zh-CN" dirty="0"/>
              <a:t>mark</a:t>
            </a:r>
            <a:r>
              <a:rPr lang="zh-CN" altLang="en-US" dirty="0"/>
              <a:t>方法会在当前位置做个标记，以便后续调用</a:t>
            </a:r>
            <a:r>
              <a:rPr lang="en-US" altLang="zh-CN" dirty="0"/>
              <a:t>reset</a:t>
            </a:r>
            <a:r>
              <a:rPr lang="zh-CN" altLang="en-US" dirty="0"/>
              <a:t>方法能够回到上次标记的位置。</a:t>
            </a:r>
          </a:p>
        </p:txBody>
      </p:sp>
    </p:spTree>
    <p:extLst>
      <p:ext uri="{BB962C8B-B14F-4D97-AF65-F5344CB8AC3E}">
        <p14:creationId xmlns:p14="http://schemas.microsoft.com/office/powerpoint/2010/main" val="4175125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字节缓存</a:t>
            </a:r>
            <a:r>
              <a:rPr lang="zh-CN" altLang="en-US" dirty="0" smtClean="0"/>
              <a:t>的属性示意</a:t>
            </a:r>
            <a:endParaRPr lang="zh-CN" altLang="en-US" dirty="0"/>
          </a:p>
        </p:txBody>
      </p:sp>
      <p:sp>
        <p:nvSpPr>
          <p:cNvPr id="3" name="内容占位符 2"/>
          <p:cNvSpPr>
            <a:spLocks noGrp="1"/>
          </p:cNvSpPr>
          <p:nvPr>
            <p:ph idx="1"/>
          </p:nvPr>
        </p:nvSpPr>
        <p:spPr/>
        <p:txBody>
          <a:bodyPr/>
          <a:lstStyle/>
          <a:p>
            <a:r>
              <a:rPr lang="zh-CN" altLang="en-US" dirty="0" smtClean="0"/>
              <a:t>下图为</a:t>
            </a:r>
            <a:r>
              <a:rPr lang="zh-CN" altLang="zh-CN" dirty="0"/>
              <a:t>当前位置移到第三个字节处的字节缓存</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692" y="2387079"/>
            <a:ext cx="4793828" cy="3789884"/>
          </a:xfrm>
          <a:prstGeom prst="rect">
            <a:avLst/>
          </a:prstGeom>
        </p:spPr>
      </p:pic>
    </p:spTree>
    <p:extLst>
      <p:ext uri="{BB962C8B-B14F-4D97-AF65-F5344CB8AC3E}">
        <p14:creationId xmlns:p14="http://schemas.microsoft.com/office/powerpoint/2010/main" val="1229460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字节缓存</a:t>
            </a:r>
            <a:r>
              <a:rPr lang="zh-CN" altLang="en-US" dirty="0" smtClean="0"/>
              <a:t>的读写流程</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7493" y="1825625"/>
            <a:ext cx="3217014" cy="4351338"/>
          </a:xfrm>
        </p:spPr>
      </p:pic>
    </p:spTree>
    <p:extLst>
      <p:ext uri="{BB962C8B-B14F-4D97-AF65-F5344CB8AC3E}">
        <p14:creationId xmlns:p14="http://schemas.microsoft.com/office/powerpoint/2010/main" val="3145607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11.3.3 </a:t>
            </a:r>
            <a:r>
              <a:rPr lang="zh-CN" altLang="en-US" dirty="0"/>
              <a:t>文件通道的性能优势</a:t>
            </a:r>
          </a:p>
        </p:txBody>
      </p:sp>
      <p:sp>
        <p:nvSpPr>
          <p:cNvPr id="3" name="内容占位符 2"/>
          <p:cNvSpPr>
            <a:spLocks noGrp="1"/>
          </p:cNvSpPr>
          <p:nvPr>
            <p:ph idx="1"/>
          </p:nvPr>
        </p:nvSpPr>
        <p:spPr/>
        <p:txBody>
          <a:bodyPr>
            <a:normAutofit/>
          </a:bodyPr>
          <a:lstStyle/>
          <a:p>
            <a:r>
              <a:rPr lang="zh-CN" altLang="zh-CN" dirty="0"/>
              <a:t>复制文件的常规做法很简单，从源文件中读出数据，再将数据写进目标文件</a:t>
            </a:r>
            <a:r>
              <a:rPr lang="zh-CN" altLang="zh-CN" dirty="0" smtClean="0"/>
              <a:t>。</a:t>
            </a:r>
            <a:r>
              <a:rPr lang="zh-CN" altLang="en-US" dirty="0" smtClean="0"/>
              <a:t>下面是常规方式的文件读写流程：</a:t>
            </a:r>
            <a:endParaRPr lang="en-US" altLang="zh-CN" dirty="0" smtClean="0"/>
          </a:p>
          <a:p>
            <a:r>
              <a:rPr lang="zh-CN" altLang="en-US" dirty="0" smtClean="0"/>
              <a:t>（</a:t>
            </a:r>
            <a:r>
              <a:rPr lang="en-US" altLang="zh-CN" dirty="0" smtClean="0"/>
              <a:t>1</a:t>
            </a:r>
            <a:r>
              <a:rPr lang="zh-CN" altLang="en-US" dirty="0" smtClean="0"/>
              <a:t>）</a:t>
            </a:r>
            <a:r>
              <a:rPr lang="zh-CN" altLang="zh-CN" dirty="0" smtClean="0"/>
              <a:t>应用程序</a:t>
            </a:r>
            <a:r>
              <a:rPr lang="zh-CN" altLang="zh-CN" dirty="0"/>
              <a:t>从磁盘文件读取数据的</a:t>
            </a:r>
            <a:r>
              <a:rPr lang="zh-CN" altLang="zh-CN" dirty="0" smtClean="0"/>
              <a:t>流程</a:t>
            </a:r>
            <a:r>
              <a:rPr lang="zh-CN" altLang="en-US" dirty="0" smtClean="0"/>
              <a:t>为</a:t>
            </a:r>
            <a:r>
              <a:rPr lang="zh-CN" altLang="zh-CN" dirty="0" smtClean="0"/>
              <a:t>：</a:t>
            </a:r>
            <a:r>
              <a:rPr lang="zh-CN" altLang="zh-CN" dirty="0"/>
              <a:t>磁盘文件→操作系统→应用内存</a:t>
            </a:r>
            <a:r>
              <a:rPr lang="zh-CN" altLang="zh-CN" dirty="0" smtClean="0"/>
              <a:t>；</a:t>
            </a:r>
            <a:endParaRPr lang="en-US" altLang="zh-CN" dirty="0" smtClean="0"/>
          </a:p>
          <a:p>
            <a:r>
              <a:rPr lang="zh-CN" altLang="en-US" dirty="0" smtClean="0"/>
              <a:t>（</a:t>
            </a:r>
            <a:r>
              <a:rPr lang="en-US" altLang="zh-CN" dirty="0" smtClean="0"/>
              <a:t>2</a:t>
            </a:r>
            <a:r>
              <a:rPr lang="zh-CN" altLang="en-US" dirty="0" smtClean="0"/>
              <a:t>）</a:t>
            </a:r>
            <a:r>
              <a:rPr lang="zh-CN" altLang="zh-CN" dirty="0" smtClean="0"/>
              <a:t>应用程序</a:t>
            </a:r>
            <a:r>
              <a:rPr lang="zh-CN" altLang="zh-CN" dirty="0"/>
              <a:t>把数据写入磁盘文件的</a:t>
            </a:r>
            <a:r>
              <a:rPr lang="zh-CN" altLang="zh-CN" dirty="0" smtClean="0"/>
              <a:t>流程</a:t>
            </a:r>
            <a:r>
              <a:rPr lang="zh-CN" altLang="en-US" dirty="0" smtClean="0"/>
              <a:t>为</a:t>
            </a:r>
            <a:r>
              <a:rPr lang="zh-CN" altLang="zh-CN" dirty="0" smtClean="0"/>
              <a:t>：</a:t>
            </a:r>
            <a:r>
              <a:rPr lang="zh-CN" altLang="zh-CN" dirty="0"/>
              <a:t>应用内存→操作系统→磁盘文件</a:t>
            </a:r>
            <a:r>
              <a:rPr lang="zh-CN" altLang="zh-CN" dirty="0" smtClean="0"/>
              <a:t>。</a:t>
            </a:r>
            <a:endParaRPr lang="en-US" altLang="zh-CN" dirty="0" smtClean="0"/>
          </a:p>
          <a:p>
            <a:r>
              <a:rPr lang="zh-CN" altLang="zh-CN" dirty="0"/>
              <a:t>设备的内存在运行时被划分为系统内存与用户内存两大块，其中系统内存装载了系统程序及其使用的内存空间，剩下的用户内存才能依次分给每个</a:t>
            </a:r>
            <a:r>
              <a:rPr lang="zh-CN" altLang="zh-CN" dirty="0" smtClean="0"/>
              <a:t>应用</a:t>
            </a:r>
            <a:r>
              <a:rPr lang="zh-CN" altLang="en-US" dirty="0" smtClean="0"/>
              <a:t>。</a:t>
            </a:r>
            <a:endParaRPr lang="zh-CN" altLang="en-US" dirty="0"/>
          </a:p>
        </p:txBody>
      </p:sp>
    </p:spTree>
    <p:extLst>
      <p:ext uri="{BB962C8B-B14F-4D97-AF65-F5344CB8AC3E}">
        <p14:creationId xmlns:p14="http://schemas.microsoft.com/office/powerpoint/2010/main" val="768412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传统</a:t>
            </a:r>
            <a:r>
              <a:rPr lang="en-US" altLang="zh-CN" dirty="0"/>
              <a:t>IO</a:t>
            </a:r>
            <a:r>
              <a:rPr lang="zh-CN" altLang="zh-CN" dirty="0"/>
              <a:t>复制文件的数据流程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1862" y="1825625"/>
            <a:ext cx="4288275" cy="4351338"/>
          </a:xfrm>
        </p:spPr>
      </p:pic>
    </p:spTree>
    <p:extLst>
      <p:ext uri="{BB962C8B-B14F-4D97-AF65-F5344CB8AC3E}">
        <p14:creationId xmlns:p14="http://schemas.microsoft.com/office/powerpoint/2010/main" val="3150259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通道的</a:t>
            </a:r>
            <a:r>
              <a:rPr lang="en-US" altLang="zh-CN" dirty="0" smtClean="0"/>
              <a:t>I/O</a:t>
            </a:r>
            <a:r>
              <a:rPr lang="zh-CN" altLang="en-US" dirty="0" smtClean="0"/>
              <a:t>机制</a:t>
            </a:r>
            <a:endParaRPr lang="zh-CN" altLang="en-US" dirty="0"/>
          </a:p>
        </p:txBody>
      </p:sp>
      <p:sp>
        <p:nvSpPr>
          <p:cNvPr id="3" name="内容占位符 2"/>
          <p:cNvSpPr>
            <a:spLocks noGrp="1"/>
          </p:cNvSpPr>
          <p:nvPr>
            <p:ph idx="1"/>
          </p:nvPr>
        </p:nvSpPr>
        <p:spPr/>
        <p:txBody>
          <a:bodyPr/>
          <a:lstStyle/>
          <a:p>
            <a:r>
              <a:rPr lang="zh-CN" altLang="zh-CN" dirty="0"/>
              <a:t>通道本身是专门负责</a:t>
            </a:r>
            <a:r>
              <a:rPr lang="en-US" altLang="zh-CN" dirty="0"/>
              <a:t>I/O</a:t>
            </a:r>
            <a:r>
              <a:rPr lang="zh-CN" altLang="zh-CN" dirty="0"/>
              <a:t>操作的处理机，字节缓存又是通道内部的存储空间，故而利用通道复制文件的话，既无需动用操作系统的系统内存，也无需动用应用程序的应用内存</a:t>
            </a:r>
            <a:r>
              <a:rPr lang="zh-CN" altLang="zh-CN" dirty="0" smtClean="0"/>
              <a:t>。</a:t>
            </a:r>
            <a:endParaRPr lang="en-US" altLang="zh-CN" dirty="0" smtClean="0"/>
          </a:p>
          <a:p>
            <a:r>
              <a:rPr lang="zh-CN" altLang="zh-CN" dirty="0" smtClean="0"/>
              <a:t>使用</a:t>
            </a:r>
            <a:r>
              <a:rPr lang="zh-CN" altLang="zh-CN" dirty="0"/>
              <a:t>文件通道完成文件复制功能仅仅需要两个</a:t>
            </a:r>
            <a:r>
              <a:rPr lang="zh-CN" altLang="zh-CN" dirty="0" smtClean="0"/>
              <a:t>步骤</a:t>
            </a:r>
            <a:r>
              <a:rPr lang="zh-CN" altLang="en-US" dirty="0" smtClean="0"/>
              <a:t>：</a:t>
            </a:r>
            <a:endParaRPr lang="en-US" altLang="zh-CN" dirty="0" smtClean="0"/>
          </a:p>
          <a:p>
            <a:r>
              <a:rPr lang="zh-CN" altLang="en-US" dirty="0" smtClean="0"/>
              <a:t>（</a:t>
            </a:r>
            <a:r>
              <a:rPr lang="en-US" altLang="zh-CN" dirty="0" smtClean="0"/>
              <a:t>1</a:t>
            </a:r>
            <a:r>
              <a:rPr lang="zh-CN" altLang="en-US" dirty="0" smtClean="0"/>
              <a:t>）</a:t>
            </a:r>
            <a:r>
              <a:rPr lang="zh-CN" altLang="zh-CN" dirty="0" smtClean="0"/>
              <a:t>先</a:t>
            </a:r>
            <a:r>
              <a:rPr lang="zh-CN" altLang="zh-CN" dirty="0"/>
              <a:t>将磁盘上的原文件内容读到通道中的字节</a:t>
            </a:r>
            <a:r>
              <a:rPr lang="zh-CN" altLang="zh-CN" dirty="0" smtClean="0"/>
              <a:t>缓存</a:t>
            </a:r>
            <a:endParaRPr lang="en-US" altLang="zh-CN" dirty="0" smtClean="0"/>
          </a:p>
          <a:p>
            <a:r>
              <a:rPr lang="zh-CN" altLang="en-US" dirty="0" smtClean="0"/>
              <a:t>（</a:t>
            </a:r>
            <a:r>
              <a:rPr lang="en-US" altLang="zh-CN" dirty="0" smtClean="0"/>
              <a:t>2</a:t>
            </a:r>
            <a:r>
              <a:rPr lang="zh-CN" altLang="en-US" dirty="0" smtClean="0"/>
              <a:t>）</a:t>
            </a:r>
            <a:r>
              <a:rPr lang="zh-CN" altLang="zh-CN" dirty="0" smtClean="0"/>
              <a:t>再</a:t>
            </a:r>
            <a:r>
              <a:rPr lang="zh-CN" altLang="zh-CN" dirty="0"/>
              <a:t>将字节缓存中的数据写入磁盘上的新文件</a:t>
            </a:r>
            <a:endParaRPr lang="zh-CN" altLang="en-US" dirty="0"/>
          </a:p>
        </p:txBody>
      </p:sp>
    </p:spTree>
    <p:extLst>
      <p:ext uri="{BB962C8B-B14F-4D97-AF65-F5344CB8AC3E}">
        <p14:creationId xmlns:p14="http://schemas.microsoft.com/office/powerpoint/2010/main" val="227935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11.1.1 </a:t>
            </a:r>
            <a:r>
              <a:rPr lang="zh-CN" altLang="en-US" dirty="0"/>
              <a:t>文件与目录的管理</a:t>
            </a:r>
          </a:p>
        </p:txBody>
      </p:sp>
      <p:sp>
        <p:nvSpPr>
          <p:cNvPr id="3" name="内容占位符 2"/>
          <p:cNvSpPr>
            <a:spLocks noGrp="1"/>
          </p:cNvSpPr>
          <p:nvPr>
            <p:ph idx="1"/>
          </p:nvPr>
        </p:nvSpPr>
        <p:spPr/>
        <p:txBody>
          <a:bodyPr>
            <a:normAutofit/>
          </a:bodyPr>
          <a:lstStyle/>
          <a:p>
            <a:r>
              <a:rPr lang="zh-CN" altLang="en-US" dirty="0" smtClean="0"/>
              <a:t>内存中的数据是临时的，只有保存为文件才能持久。</a:t>
            </a:r>
            <a:endParaRPr lang="en-US" altLang="zh-CN" dirty="0" smtClean="0"/>
          </a:p>
          <a:p>
            <a:r>
              <a:rPr lang="zh-CN" altLang="en-US" dirty="0" smtClean="0"/>
              <a:t>文件的存储介质各种各样，包括但不限于：</a:t>
            </a:r>
            <a:endParaRPr lang="en-US" altLang="zh-CN" dirty="0" smtClean="0"/>
          </a:p>
          <a:p>
            <a:pPr lvl="1"/>
            <a:r>
              <a:rPr lang="zh-CN" altLang="zh-CN" dirty="0"/>
              <a:t>插在软驱中的</a:t>
            </a:r>
            <a:r>
              <a:rPr lang="zh-CN" altLang="zh-CN" dirty="0" smtClean="0"/>
              <a:t>软盘</a:t>
            </a:r>
            <a:endParaRPr lang="en-US" altLang="zh-CN" dirty="0" smtClean="0"/>
          </a:p>
          <a:p>
            <a:pPr lvl="1"/>
            <a:r>
              <a:rPr lang="zh-CN" altLang="zh-CN" dirty="0" smtClean="0"/>
              <a:t>固定</a:t>
            </a:r>
            <a:r>
              <a:rPr lang="zh-CN" altLang="zh-CN" dirty="0"/>
              <a:t>在机箱中的</a:t>
            </a:r>
            <a:r>
              <a:rPr lang="zh-CN" altLang="zh-CN" dirty="0" smtClean="0"/>
              <a:t>硬盘</a:t>
            </a:r>
            <a:endParaRPr lang="en-US" altLang="zh-CN" dirty="0" smtClean="0"/>
          </a:p>
          <a:p>
            <a:pPr lvl="1"/>
            <a:r>
              <a:rPr lang="zh-CN" altLang="zh-CN" dirty="0" smtClean="0"/>
              <a:t>插</a:t>
            </a:r>
            <a:r>
              <a:rPr lang="zh-CN" altLang="zh-CN" dirty="0"/>
              <a:t>在光驱中的</a:t>
            </a:r>
            <a:r>
              <a:rPr lang="zh-CN" altLang="zh-CN" dirty="0" smtClean="0"/>
              <a:t>光盘</a:t>
            </a:r>
            <a:endParaRPr lang="en-US" altLang="zh-CN" dirty="0" smtClean="0"/>
          </a:p>
          <a:p>
            <a:pPr lvl="1"/>
            <a:r>
              <a:rPr lang="zh-CN" altLang="zh-CN" dirty="0" smtClean="0"/>
              <a:t>插</a:t>
            </a:r>
            <a:r>
              <a:rPr lang="zh-CN" altLang="zh-CN" dirty="0"/>
              <a:t>在</a:t>
            </a:r>
            <a:r>
              <a:rPr lang="en-US" altLang="zh-CN" dirty="0"/>
              <a:t>USB</a:t>
            </a:r>
            <a:r>
              <a:rPr lang="zh-CN" altLang="zh-CN" dirty="0"/>
              <a:t>接口上的</a:t>
            </a:r>
            <a:r>
              <a:rPr lang="en-US" altLang="zh-CN" dirty="0"/>
              <a:t>U</a:t>
            </a:r>
            <a:r>
              <a:rPr lang="zh-CN" altLang="zh-CN" dirty="0" smtClean="0"/>
              <a:t>盘</a:t>
            </a:r>
            <a:endParaRPr lang="en-US" altLang="zh-CN" dirty="0" smtClean="0"/>
          </a:p>
          <a:p>
            <a:pPr lvl="1"/>
            <a:r>
              <a:rPr lang="zh-CN" altLang="zh-CN" dirty="0" smtClean="0"/>
              <a:t>笔记本</a:t>
            </a:r>
            <a:r>
              <a:rPr lang="zh-CN" altLang="zh-CN" dirty="0"/>
              <a:t>电脑里的</a:t>
            </a:r>
            <a:r>
              <a:rPr lang="zh-CN" altLang="zh-CN" dirty="0" smtClean="0"/>
              <a:t>固态盘</a:t>
            </a:r>
            <a:endParaRPr lang="en-US" altLang="zh-CN" dirty="0" smtClean="0"/>
          </a:p>
          <a:p>
            <a:pPr lvl="1"/>
            <a:r>
              <a:rPr lang="zh-CN" altLang="zh-CN" dirty="0" smtClean="0"/>
              <a:t>手机</a:t>
            </a:r>
            <a:r>
              <a:rPr lang="zh-CN" altLang="zh-CN" dirty="0"/>
              <a:t>中的闪</a:t>
            </a:r>
            <a:r>
              <a:rPr lang="zh-CN" altLang="zh-CN" dirty="0" smtClean="0"/>
              <a:t>存</a:t>
            </a:r>
            <a:endParaRPr lang="en-US" altLang="zh-CN" dirty="0" smtClean="0"/>
          </a:p>
          <a:p>
            <a:pPr lvl="1"/>
            <a:r>
              <a:rPr lang="zh-CN" altLang="zh-CN" dirty="0" smtClean="0"/>
              <a:t>相机</a:t>
            </a:r>
            <a:r>
              <a:rPr lang="zh-CN" altLang="zh-CN" dirty="0"/>
              <a:t>里的</a:t>
            </a:r>
            <a:r>
              <a:rPr lang="en-US" altLang="zh-CN" dirty="0"/>
              <a:t>SD</a:t>
            </a:r>
            <a:r>
              <a:rPr lang="zh-CN" altLang="zh-CN" dirty="0" smtClean="0"/>
              <a:t>卡</a:t>
            </a:r>
            <a:endParaRPr lang="en-US" altLang="zh-CN" dirty="0" smtClean="0"/>
          </a:p>
          <a:p>
            <a:r>
              <a:rPr lang="zh-CN" altLang="en-US" dirty="0"/>
              <a:t>为</a:t>
            </a:r>
            <a:r>
              <a:rPr lang="zh-CN" altLang="en-US" dirty="0" smtClean="0"/>
              <a:t>方便叙述，后面统一以磁盘</a:t>
            </a:r>
            <a:r>
              <a:rPr lang="zh-CN" altLang="en-US" dirty="0"/>
              <a:t>代指文件的存储介质</a:t>
            </a:r>
          </a:p>
        </p:txBody>
      </p:sp>
    </p:spTree>
    <p:extLst>
      <p:ext uri="{BB962C8B-B14F-4D97-AF65-F5344CB8AC3E}">
        <p14:creationId xmlns:p14="http://schemas.microsoft.com/office/powerpoint/2010/main" val="663162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文件通道复制文件的数据流程</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1234" y="2762871"/>
            <a:ext cx="3629532" cy="2476846"/>
          </a:xfrm>
        </p:spPr>
      </p:pic>
    </p:spTree>
    <p:extLst>
      <p:ext uri="{BB962C8B-B14F-4D97-AF65-F5344CB8AC3E}">
        <p14:creationId xmlns:p14="http://schemas.microsoft.com/office/powerpoint/2010/main" val="3985287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11.3.4 </a:t>
            </a:r>
            <a:r>
              <a:rPr lang="zh-CN" altLang="en-US" dirty="0"/>
              <a:t>路径工具</a:t>
            </a:r>
            <a:r>
              <a:rPr lang="en-US" altLang="zh-CN" dirty="0"/>
              <a:t>Paths</a:t>
            </a:r>
            <a:r>
              <a:rPr lang="zh-CN" altLang="en-US" dirty="0"/>
              <a:t>和</a:t>
            </a:r>
            <a:r>
              <a:rPr lang="en-US" altLang="zh-CN" dirty="0"/>
              <a:t>Files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Java7</a:t>
            </a:r>
            <a:r>
              <a:rPr lang="zh-CN" altLang="en-US" dirty="0" smtClean="0"/>
              <a:t>进一步增强</a:t>
            </a:r>
            <a:r>
              <a:rPr lang="en-US" altLang="zh-CN" dirty="0" smtClean="0"/>
              <a:t>NIO</a:t>
            </a:r>
            <a:r>
              <a:rPr lang="zh-CN" altLang="en-US" dirty="0" smtClean="0"/>
              <a:t>，推出了</a:t>
            </a:r>
            <a:r>
              <a:rPr lang="en-US" altLang="zh-CN" dirty="0" smtClean="0"/>
              <a:t>NIO2</a:t>
            </a:r>
            <a:r>
              <a:rPr lang="zh-CN" altLang="en-US" dirty="0" smtClean="0"/>
              <a:t>，内含</a:t>
            </a:r>
            <a:r>
              <a:rPr lang="zh-CN" altLang="zh-CN" dirty="0"/>
              <a:t>文件工具</a:t>
            </a:r>
            <a:r>
              <a:rPr lang="zh-CN" altLang="zh-CN" dirty="0" smtClean="0"/>
              <a:t>家族</a:t>
            </a:r>
            <a:r>
              <a:rPr lang="zh-CN" altLang="en-US" dirty="0" smtClean="0"/>
              <a:t>，</a:t>
            </a:r>
            <a:r>
              <a:rPr lang="zh-CN" altLang="en-US" dirty="0" smtClean="0"/>
              <a:t>包括：</a:t>
            </a:r>
            <a:r>
              <a:rPr lang="zh-CN" altLang="zh-CN" dirty="0" smtClean="0"/>
              <a:t>路径</a:t>
            </a:r>
            <a:r>
              <a:rPr lang="zh-CN" altLang="zh-CN" dirty="0"/>
              <a:t>组工具</a:t>
            </a:r>
            <a:r>
              <a:rPr lang="en-US" altLang="zh-CN" dirty="0"/>
              <a:t>Paths</a:t>
            </a:r>
            <a:r>
              <a:rPr lang="zh-CN" altLang="zh-CN" dirty="0"/>
              <a:t>、路径工具</a:t>
            </a:r>
            <a:r>
              <a:rPr lang="en-US" altLang="zh-CN" dirty="0"/>
              <a:t>Path</a:t>
            </a:r>
            <a:r>
              <a:rPr lang="zh-CN" altLang="zh-CN" dirty="0"/>
              <a:t>、文件组工具</a:t>
            </a:r>
            <a:r>
              <a:rPr lang="en-US" altLang="zh-CN" dirty="0" smtClean="0"/>
              <a:t>Files</a:t>
            </a:r>
            <a:r>
              <a:rPr lang="zh-CN" altLang="en-US" dirty="0" smtClean="0"/>
              <a:t>。</a:t>
            </a:r>
            <a:endParaRPr lang="en-US" altLang="zh-CN" dirty="0" smtClean="0"/>
          </a:p>
          <a:p>
            <a:r>
              <a:rPr lang="en-US" altLang="zh-CN" dirty="0" smtClean="0"/>
              <a:t>Path</a:t>
            </a:r>
            <a:r>
              <a:rPr lang="zh-CN" altLang="en-US" dirty="0" smtClean="0"/>
              <a:t>工具的常见方法如下：</a:t>
            </a:r>
            <a:endParaRPr lang="en-US" altLang="zh-CN" dirty="0" smtClean="0"/>
          </a:p>
          <a:p>
            <a:pPr lvl="1"/>
            <a:r>
              <a:rPr lang="zh-CN" altLang="zh-CN" dirty="0"/>
              <a:t>静态方法</a:t>
            </a:r>
            <a:r>
              <a:rPr lang="en-US" altLang="zh-CN" dirty="0" smtClean="0"/>
              <a:t>get</a:t>
            </a:r>
            <a:r>
              <a:rPr lang="zh-CN" altLang="en-US" dirty="0" smtClean="0"/>
              <a:t>：获取指定文件路径的</a:t>
            </a:r>
            <a:r>
              <a:rPr lang="en-US" altLang="zh-CN" dirty="0" smtClean="0"/>
              <a:t>Path</a:t>
            </a:r>
            <a:r>
              <a:rPr lang="zh-CN" altLang="en-US" dirty="0" smtClean="0"/>
              <a:t>对象</a:t>
            </a:r>
            <a:endParaRPr lang="en-US" altLang="zh-CN" dirty="0" smtClean="0"/>
          </a:p>
          <a:p>
            <a:pPr lvl="1"/>
            <a:r>
              <a:rPr lang="en-US" altLang="zh-CN" dirty="0" err="1"/>
              <a:t>getParent</a:t>
            </a:r>
            <a:r>
              <a:rPr lang="zh-CN" altLang="zh-CN" dirty="0"/>
              <a:t>：获取当前路径所在的上级目录的</a:t>
            </a:r>
            <a:r>
              <a:rPr lang="en-US" altLang="zh-CN" dirty="0"/>
              <a:t>Path</a:t>
            </a:r>
            <a:r>
              <a:rPr lang="zh-CN" altLang="zh-CN" dirty="0"/>
              <a:t>对象。</a:t>
            </a:r>
          </a:p>
          <a:p>
            <a:pPr lvl="1"/>
            <a:r>
              <a:rPr lang="en-US" altLang="zh-CN" dirty="0"/>
              <a:t>resolve</a:t>
            </a:r>
            <a:r>
              <a:rPr lang="zh-CN" altLang="zh-CN" dirty="0"/>
              <a:t>：拼接文件路径，在当前路径的末尾添加指定字符串，并返回新的文件路径。</a:t>
            </a:r>
          </a:p>
          <a:p>
            <a:pPr lvl="1"/>
            <a:r>
              <a:rPr lang="en-US" altLang="zh-CN" dirty="0" err="1"/>
              <a:t>startsWith</a:t>
            </a:r>
            <a:r>
              <a:rPr lang="zh-CN" altLang="zh-CN" dirty="0"/>
              <a:t>：判断当前路径是否以指定字符串开头。</a:t>
            </a:r>
          </a:p>
          <a:p>
            <a:pPr lvl="1"/>
            <a:r>
              <a:rPr lang="en-US" altLang="zh-CN" dirty="0" err="1"/>
              <a:t>endsWith</a:t>
            </a:r>
            <a:r>
              <a:rPr lang="zh-CN" altLang="zh-CN" dirty="0"/>
              <a:t>：判断当前路径是否以指定字符串结尾。</a:t>
            </a:r>
          </a:p>
          <a:p>
            <a:pPr lvl="1"/>
            <a:r>
              <a:rPr lang="en-US" altLang="zh-CN" dirty="0" err="1"/>
              <a:t>toString</a:t>
            </a:r>
            <a:r>
              <a:rPr lang="zh-CN" altLang="zh-CN" dirty="0"/>
              <a:t>：获取当前路径对应的名称字符串。</a:t>
            </a:r>
          </a:p>
          <a:p>
            <a:pPr lvl="1"/>
            <a:r>
              <a:rPr lang="en-US" altLang="zh-CN" dirty="0" err="1"/>
              <a:t>toFile</a:t>
            </a:r>
            <a:r>
              <a:rPr lang="zh-CN" altLang="zh-CN" dirty="0"/>
              <a:t>：获取当前路径对应的</a:t>
            </a:r>
            <a:r>
              <a:rPr lang="en-US" altLang="zh-CN" dirty="0"/>
              <a:t>File</a:t>
            </a:r>
            <a:r>
              <a:rPr lang="zh-CN" altLang="zh-CN" dirty="0"/>
              <a:t>对象。</a:t>
            </a:r>
            <a:endParaRPr lang="zh-CN" altLang="en-US" dirty="0"/>
          </a:p>
        </p:txBody>
      </p:sp>
    </p:spTree>
    <p:extLst>
      <p:ext uri="{BB962C8B-B14F-4D97-AF65-F5344CB8AC3E}">
        <p14:creationId xmlns:p14="http://schemas.microsoft.com/office/powerpoint/2010/main" val="950191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文件组工具</a:t>
            </a:r>
            <a:r>
              <a:rPr lang="en-US" altLang="zh-CN" dirty="0" smtClean="0"/>
              <a:t>Files</a:t>
            </a:r>
            <a:r>
              <a:rPr lang="zh-CN" altLang="en-US" dirty="0" smtClean="0"/>
              <a:t>的用法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Files</a:t>
            </a:r>
            <a:r>
              <a:rPr lang="zh-CN" altLang="en-US" dirty="0" smtClean="0"/>
              <a:t>工具的常见方法如下：</a:t>
            </a:r>
            <a:endParaRPr lang="en-US" altLang="zh-CN" dirty="0" smtClean="0"/>
          </a:p>
          <a:p>
            <a:pPr lvl="1"/>
            <a:r>
              <a:rPr lang="en-US" altLang="zh-CN" dirty="0"/>
              <a:t>exists</a:t>
            </a:r>
            <a:r>
              <a:rPr lang="zh-CN" altLang="zh-CN" dirty="0"/>
              <a:t>：判断该路径是否存在。</a:t>
            </a:r>
          </a:p>
          <a:p>
            <a:pPr lvl="1"/>
            <a:r>
              <a:rPr lang="en-US" altLang="zh-CN" dirty="0" err="1"/>
              <a:t>isDirectory</a:t>
            </a:r>
            <a:r>
              <a:rPr lang="zh-CN" altLang="zh-CN" dirty="0"/>
              <a:t>：判断该路径是否为目录。</a:t>
            </a:r>
          </a:p>
          <a:p>
            <a:pPr lvl="1"/>
            <a:r>
              <a:rPr lang="en-US" altLang="zh-CN" dirty="0" smtClean="0"/>
              <a:t>size</a:t>
            </a:r>
            <a:r>
              <a:rPr lang="zh-CN" altLang="zh-CN" dirty="0"/>
              <a:t>：获取该路径的文件大小</a:t>
            </a:r>
            <a:r>
              <a:rPr lang="zh-CN" altLang="zh-CN" dirty="0" smtClean="0"/>
              <a:t>。</a:t>
            </a:r>
            <a:endParaRPr lang="en-US" altLang="zh-CN" dirty="0" smtClean="0"/>
          </a:p>
          <a:p>
            <a:pPr lvl="1"/>
            <a:r>
              <a:rPr lang="en-US" altLang="zh-CN" dirty="0" err="1" smtClean="0"/>
              <a:t>createDirectory</a:t>
            </a:r>
            <a:r>
              <a:rPr lang="zh-CN" altLang="zh-CN" dirty="0"/>
              <a:t>：如果该路径是个目录，就创建新目录。</a:t>
            </a:r>
          </a:p>
          <a:p>
            <a:pPr lvl="1"/>
            <a:r>
              <a:rPr lang="en-US" altLang="zh-CN" dirty="0" err="1"/>
              <a:t>createFile</a:t>
            </a:r>
            <a:r>
              <a:rPr lang="zh-CN" altLang="zh-CN" dirty="0"/>
              <a:t>：如果该路径是个文件，就创建新文件。</a:t>
            </a:r>
          </a:p>
          <a:p>
            <a:pPr lvl="1"/>
            <a:r>
              <a:rPr lang="en-US" altLang="zh-CN" dirty="0"/>
              <a:t>delete</a:t>
            </a:r>
            <a:r>
              <a:rPr lang="zh-CN" altLang="zh-CN" dirty="0"/>
              <a:t>：如果该路径是文件或者空目录，就删除它。如果该路径不存在或者目录非空，就扔出异常。</a:t>
            </a:r>
          </a:p>
          <a:p>
            <a:pPr lvl="1"/>
            <a:r>
              <a:rPr lang="en-US" altLang="zh-CN" dirty="0" err="1"/>
              <a:t>deleteIfExists</a:t>
            </a:r>
            <a:r>
              <a:rPr lang="zh-CN" altLang="zh-CN" dirty="0"/>
              <a:t>：如果该路径是文件或者空目录，就删除它（路径不存在也不报错）。但若目录非空，还是扔出异常。</a:t>
            </a:r>
          </a:p>
          <a:p>
            <a:pPr lvl="1"/>
            <a:r>
              <a:rPr lang="en-US" altLang="zh-CN" dirty="0"/>
              <a:t>copy</a:t>
            </a:r>
            <a:r>
              <a:rPr lang="zh-CN" altLang="zh-CN" dirty="0"/>
              <a:t>：把文件从源路径复制到目标路径。</a:t>
            </a:r>
          </a:p>
          <a:p>
            <a:pPr lvl="1"/>
            <a:r>
              <a:rPr lang="en-US" altLang="zh-CN" dirty="0"/>
              <a:t>move</a:t>
            </a:r>
            <a:r>
              <a:rPr lang="zh-CN" altLang="zh-CN" dirty="0"/>
              <a:t>：把文件从源路径移动到目标路径。</a:t>
            </a:r>
            <a:endParaRPr lang="zh-CN" altLang="en-US" dirty="0"/>
          </a:p>
        </p:txBody>
      </p:sp>
    </p:spTree>
    <p:extLst>
      <p:ext uri="{BB962C8B-B14F-4D97-AF65-F5344CB8AC3E}">
        <p14:creationId xmlns:p14="http://schemas.microsoft.com/office/powerpoint/2010/main" val="785933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Java8</a:t>
            </a:r>
            <a:r>
              <a:rPr lang="zh-CN" altLang="en-US" dirty="0" smtClean="0"/>
              <a:t>给</a:t>
            </a:r>
            <a:r>
              <a:rPr lang="en-US" altLang="zh-CN" dirty="0"/>
              <a:t>Files</a:t>
            </a:r>
            <a:r>
              <a:rPr lang="zh-CN" altLang="zh-CN" dirty="0"/>
              <a:t>工具</a:t>
            </a:r>
            <a:r>
              <a:rPr lang="zh-CN" altLang="zh-CN" dirty="0" smtClean="0"/>
              <a:t>增加</a:t>
            </a:r>
            <a:r>
              <a:rPr lang="zh-CN" altLang="en-US" dirty="0" smtClean="0"/>
              <a:t>的几个方法</a:t>
            </a:r>
            <a:endParaRPr lang="zh-CN" altLang="en-US" dirty="0"/>
          </a:p>
        </p:txBody>
      </p:sp>
      <p:sp>
        <p:nvSpPr>
          <p:cNvPr id="3" name="内容占位符 2"/>
          <p:cNvSpPr>
            <a:spLocks noGrp="1"/>
          </p:cNvSpPr>
          <p:nvPr>
            <p:ph idx="1"/>
          </p:nvPr>
        </p:nvSpPr>
        <p:spPr/>
        <p:txBody>
          <a:bodyPr/>
          <a:lstStyle/>
          <a:p>
            <a:r>
              <a:rPr lang="en-US" altLang="zh-CN" dirty="0"/>
              <a:t>Java8</a:t>
            </a:r>
            <a:r>
              <a:rPr lang="zh-CN" altLang="zh-CN" dirty="0"/>
              <a:t>又给</a:t>
            </a:r>
            <a:r>
              <a:rPr lang="en-US" altLang="zh-CN" dirty="0"/>
              <a:t>Files</a:t>
            </a:r>
            <a:r>
              <a:rPr lang="zh-CN" altLang="zh-CN" dirty="0"/>
              <a:t>工具增加了以下几个方法，使之具备流式处理的能力：</a:t>
            </a:r>
          </a:p>
          <a:p>
            <a:pPr lvl="1"/>
            <a:r>
              <a:rPr lang="en-US" altLang="zh-CN" dirty="0" err="1"/>
              <a:t>readAllLines</a:t>
            </a:r>
            <a:r>
              <a:rPr lang="zh-CN" altLang="zh-CN" dirty="0"/>
              <a:t>：获取该文件的所有内容行，返回的是字符串清单。</a:t>
            </a:r>
          </a:p>
          <a:p>
            <a:pPr lvl="1"/>
            <a:r>
              <a:rPr lang="en-US" altLang="zh-CN" dirty="0"/>
              <a:t>lines</a:t>
            </a:r>
            <a:r>
              <a:rPr lang="zh-CN" altLang="zh-CN" dirty="0"/>
              <a:t>：获取该文件的所有内容行，返回的是字符串流</a:t>
            </a:r>
            <a:r>
              <a:rPr lang="en-US" altLang="zh-CN" dirty="0"/>
              <a:t>Stream&lt;String&gt;</a:t>
            </a:r>
            <a:r>
              <a:rPr lang="zh-CN" altLang="zh-CN" dirty="0"/>
              <a:t>。</a:t>
            </a:r>
          </a:p>
          <a:p>
            <a:pPr lvl="1"/>
            <a:r>
              <a:rPr lang="en-US" altLang="zh-CN" dirty="0"/>
              <a:t>list</a:t>
            </a:r>
            <a:r>
              <a:rPr lang="zh-CN" altLang="zh-CN" dirty="0"/>
              <a:t>：获取该目录下的所有文件与目录，但不包括子目录的下级内容，返回的是路径流</a:t>
            </a:r>
            <a:r>
              <a:rPr lang="en-US" altLang="zh-CN" dirty="0"/>
              <a:t>Stream&lt;Path&gt;</a:t>
            </a:r>
            <a:r>
              <a:rPr lang="zh-CN" altLang="zh-CN" dirty="0"/>
              <a:t>。</a:t>
            </a:r>
          </a:p>
          <a:p>
            <a:pPr lvl="1"/>
            <a:r>
              <a:rPr lang="en-US" altLang="zh-CN" dirty="0"/>
              <a:t>walk</a:t>
            </a:r>
            <a:r>
              <a:rPr lang="zh-CN" altLang="zh-CN" dirty="0"/>
              <a:t>：获取该目录下的所有文件与目录，且包括指定深度子目录的下级内容，返回的是路径流</a:t>
            </a:r>
            <a:r>
              <a:rPr lang="en-US" altLang="zh-CN" dirty="0"/>
              <a:t>Stream&lt;Path&gt;</a:t>
            </a:r>
            <a:r>
              <a:rPr lang="zh-CN" altLang="zh-CN" dirty="0"/>
              <a:t>。</a:t>
            </a:r>
          </a:p>
          <a:p>
            <a:endParaRPr lang="zh-CN" altLang="en-US" dirty="0"/>
          </a:p>
        </p:txBody>
      </p:sp>
    </p:spTree>
    <p:extLst>
      <p:ext uri="{BB962C8B-B14F-4D97-AF65-F5344CB8AC3E}">
        <p14:creationId xmlns:p14="http://schemas.microsoft.com/office/powerpoint/2010/main" val="398607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实战练习：文件的分割与合并</a:t>
            </a:r>
          </a:p>
        </p:txBody>
      </p:sp>
      <p:sp>
        <p:nvSpPr>
          <p:cNvPr id="3" name="内容占位符 2"/>
          <p:cNvSpPr>
            <a:spLocks noGrp="1"/>
          </p:cNvSpPr>
          <p:nvPr>
            <p:ph idx="1"/>
          </p:nvPr>
        </p:nvSpPr>
        <p:spPr/>
        <p:txBody>
          <a:bodyPr/>
          <a:lstStyle/>
          <a:p>
            <a:r>
              <a:rPr lang="zh-CN" altLang="en-US" dirty="0" smtClean="0"/>
              <a:t>由于</a:t>
            </a:r>
            <a:r>
              <a:rPr lang="zh-CN" altLang="zh-CN" dirty="0" smtClean="0"/>
              <a:t>大</a:t>
            </a:r>
            <a:r>
              <a:rPr lang="zh-CN" altLang="zh-CN" dirty="0"/>
              <a:t>文件的传输效率较低</a:t>
            </a:r>
            <a:r>
              <a:rPr lang="zh-CN" altLang="zh-CN" dirty="0" smtClean="0"/>
              <a:t>，</a:t>
            </a:r>
            <a:r>
              <a:rPr lang="zh-CN" altLang="en-US" dirty="0" smtClean="0"/>
              <a:t>因此</a:t>
            </a:r>
            <a:r>
              <a:rPr lang="zh-CN" altLang="zh-CN" dirty="0" smtClean="0"/>
              <a:t>经常</a:t>
            </a:r>
            <a:r>
              <a:rPr lang="zh-CN" altLang="zh-CN" dirty="0"/>
              <a:t>会把大文件切割为若干个片段，然后把各分段依次传输，传到目的地后再将各分段按顺序拼接为原始文件</a:t>
            </a:r>
            <a:r>
              <a:rPr lang="zh-CN" altLang="zh-CN" dirty="0" smtClean="0"/>
              <a:t>。</a:t>
            </a:r>
            <a:endParaRPr lang="en-US" altLang="zh-CN" dirty="0" smtClean="0"/>
          </a:p>
          <a:p>
            <a:r>
              <a:rPr lang="zh-CN" altLang="zh-CN" dirty="0" smtClean="0"/>
              <a:t>涉及</a:t>
            </a:r>
            <a:r>
              <a:rPr lang="zh-CN" altLang="zh-CN" dirty="0"/>
              <a:t>到的文件处理主要有两</a:t>
            </a:r>
            <a:r>
              <a:rPr lang="zh-CN" altLang="zh-CN" dirty="0" smtClean="0"/>
              <a:t>部分：</a:t>
            </a:r>
            <a:endParaRPr lang="zh-CN" altLang="zh-CN" dirty="0"/>
          </a:p>
          <a:p>
            <a:r>
              <a:rPr lang="zh-CN" altLang="zh-CN" dirty="0"/>
              <a:t>（</a:t>
            </a:r>
            <a:r>
              <a:rPr lang="en-US" altLang="zh-CN" dirty="0"/>
              <a:t>1</a:t>
            </a:r>
            <a:r>
              <a:rPr lang="zh-CN" altLang="zh-CN" dirty="0"/>
              <a:t>）把大文件均匀切割为若干个小文件，并按切割顺序给这些文件片段编号；</a:t>
            </a:r>
          </a:p>
          <a:p>
            <a:r>
              <a:rPr lang="zh-CN" altLang="zh-CN" dirty="0"/>
              <a:t>（</a:t>
            </a:r>
            <a:r>
              <a:rPr lang="en-US" altLang="zh-CN" dirty="0"/>
              <a:t>2</a:t>
            </a:r>
            <a:r>
              <a:rPr lang="zh-CN" altLang="zh-CN" dirty="0"/>
              <a:t>）将各文件片段按照编号顺序重新合并成大文件，合并后的文件大小与切割前的原始文件保持一致；</a:t>
            </a:r>
          </a:p>
          <a:p>
            <a:endParaRPr lang="zh-CN" altLang="en-US" dirty="0"/>
          </a:p>
        </p:txBody>
      </p:sp>
    </p:spTree>
    <p:extLst>
      <p:ext uri="{BB962C8B-B14F-4D97-AF65-F5344CB8AC3E}">
        <p14:creationId xmlns:p14="http://schemas.microsoft.com/office/powerpoint/2010/main" val="536819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分割文件</a:t>
            </a:r>
            <a:endParaRPr lang="zh-CN" altLang="en-US" dirty="0"/>
          </a:p>
        </p:txBody>
      </p:sp>
      <p:sp>
        <p:nvSpPr>
          <p:cNvPr id="3" name="内容占位符 2"/>
          <p:cNvSpPr>
            <a:spLocks noGrp="1"/>
          </p:cNvSpPr>
          <p:nvPr>
            <p:ph idx="1"/>
          </p:nvPr>
        </p:nvSpPr>
        <p:spPr/>
        <p:txBody>
          <a:bodyPr/>
          <a:lstStyle/>
          <a:p>
            <a:r>
              <a:rPr lang="zh-CN" altLang="en-US" dirty="0" smtClean="0"/>
              <a:t>文件分割的注意事项如下：</a:t>
            </a:r>
            <a:endParaRPr lang="en-US" altLang="zh-CN" dirty="0" smtClean="0"/>
          </a:p>
          <a:p>
            <a:pPr lvl="1"/>
            <a:r>
              <a:rPr lang="zh-CN" altLang="en-US" dirty="0"/>
              <a:t>（</a:t>
            </a:r>
            <a:r>
              <a:rPr lang="en-US" altLang="zh-CN" dirty="0"/>
              <a:t>1</a:t>
            </a:r>
            <a:r>
              <a:rPr lang="zh-CN" altLang="en-US" dirty="0"/>
              <a:t>）需要事先检查文件是否存在，可通过</a:t>
            </a:r>
            <a:r>
              <a:rPr lang="en-US" altLang="zh-CN" dirty="0"/>
              <a:t>File</a:t>
            </a:r>
            <a:r>
              <a:rPr lang="zh-CN" altLang="en-US" dirty="0"/>
              <a:t>对象的</a:t>
            </a:r>
            <a:r>
              <a:rPr lang="en-US" altLang="zh-CN" dirty="0"/>
              <a:t>exists</a:t>
            </a:r>
            <a:r>
              <a:rPr lang="zh-CN" altLang="en-US" dirty="0"/>
              <a:t>方法校验（也可调用</a:t>
            </a:r>
            <a:r>
              <a:rPr lang="en-US" altLang="zh-CN" dirty="0"/>
              <a:t>Files</a:t>
            </a:r>
            <a:r>
              <a:rPr lang="zh-CN" altLang="en-US" dirty="0"/>
              <a:t>类的</a:t>
            </a:r>
            <a:r>
              <a:rPr lang="en-US" altLang="zh-CN" dirty="0"/>
              <a:t>exists</a:t>
            </a:r>
            <a:r>
              <a:rPr lang="zh-CN" altLang="en-US" dirty="0"/>
              <a:t>方法）。</a:t>
            </a:r>
          </a:p>
          <a:p>
            <a:pPr lvl="1"/>
            <a:r>
              <a:rPr lang="zh-CN" altLang="en-US" dirty="0"/>
              <a:t>（</a:t>
            </a:r>
            <a:r>
              <a:rPr lang="en-US" altLang="zh-CN" dirty="0"/>
              <a:t>2</a:t>
            </a:r>
            <a:r>
              <a:rPr lang="zh-CN" altLang="en-US" dirty="0"/>
              <a:t>）分割文件意味着要从源文件的指定位置复制一段内容出来，若要快速定位到源文件的某个位置，可使用随机文件</a:t>
            </a:r>
            <a:r>
              <a:rPr lang="en-US" altLang="zh-CN" dirty="0" err="1"/>
              <a:t>RandomAccessFile</a:t>
            </a:r>
            <a:r>
              <a:rPr lang="zh-CN" altLang="en-US" dirty="0"/>
              <a:t>的</a:t>
            </a:r>
            <a:r>
              <a:rPr lang="en-US" altLang="zh-CN" dirty="0"/>
              <a:t>seek</a:t>
            </a:r>
            <a:r>
              <a:rPr lang="zh-CN" altLang="en-US" dirty="0"/>
              <a:t>方法。</a:t>
            </a:r>
          </a:p>
          <a:p>
            <a:pPr lvl="1"/>
            <a:r>
              <a:rPr lang="zh-CN" altLang="en-US" dirty="0"/>
              <a:t>（</a:t>
            </a:r>
            <a:r>
              <a:rPr lang="en-US" altLang="zh-CN" dirty="0"/>
              <a:t>3</a:t>
            </a:r>
            <a:r>
              <a:rPr lang="zh-CN" altLang="en-US" dirty="0"/>
              <a:t>）若要把复制出来的内容数据写入分段文件，可使用文件输出流</a:t>
            </a:r>
            <a:r>
              <a:rPr lang="en-US" altLang="zh-CN" dirty="0" err="1"/>
              <a:t>FileOutputStream</a:t>
            </a:r>
            <a:r>
              <a:rPr lang="zh-CN" altLang="en-US" dirty="0"/>
              <a:t>分别写文件。</a:t>
            </a:r>
          </a:p>
        </p:txBody>
      </p:sp>
    </p:spTree>
    <p:extLst>
      <p:ext uri="{BB962C8B-B14F-4D97-AF65-F5344CB8AC3E}">
        <p14:creationId xmlns:p14="http://schemas.microsoft.com/office/powerpoint/2010/main" val="562636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合并文件</a:t>
            </a:r>
            <a:endParaRPr lang="zh-CN" altLang="en-US" dirty="0"/>
          </a:p>
        </p:txBody>
      </p:sp>
      <p:sp>
        <p:nvSpPr>
          <p:cNvPr id="3" name="内容占位符 2"/>
          <p:cNvSpPr>
            <a:spLocks noGrp="1"/>
          </p:cNvSpPr>
          <p:nvPr>
            <p:ph idx="1"/>
          </p:nvPr>
        </p:nvSpPr>
        <p:spPr/>
        <p:txBody>
          <a:bodyPr/>
          <a:lstStyle/>
          <a:p>
            <a:r>
              <a:rPr lang="zh-CN" altLang="en-US" dirty="0"/>
              <a:t>文件合并</a:t>
            </a:r>
            <a:r>
              <a:rPr lang="zh-CN" altLang="en-US" dirty="0" smtClean="0"/>
              <a:t>的注意事项如下：</a:t>
            </a:r>
            <a:endParaRPr lang="en-US" altLang="zh-CN" dirty="0" smtClean="0"/>
          </a:p>
          <a:p>
            <a:pPr lvl="1"/>
            <a:r>
              <a:rPr lang="zh-CN" altLang="en-US" dirty="0" smtClean="0"/>
              <a:t>（</a:t>
            </a:r>
            <a:r>
              <a:rPr lang="en-US" altLang="zh-CN" dirty="0" smtClean="0"/>
              <a:t>1</a:t>
            </a:r>
            <a:r>
              <a:rPr lang="zh-CN" altLang="en-US" dirty="0" smtClean="0"/>
              <a:t>）因为</a:t>
            </a:r>
            <a:r>
              <a:rPr lang="zh-CN" altLang="zh-CN" dirty="0"/>
              <a:t>合并文件是将各文件片段直接搬到合并后的文件中，并未涉及到内部定位的逻辑</a:t>
            </a:r>
            <a:r>
              <a:rPr lang="zh-CN" altLang="zh-CN" dirty="0" smtClean="0"/>
              <a:t>，</a:t>
            </a:r>
            <a:r>
              <a:rPr lang="zh-CN" altLang="en-US" dirty="0" smtClean="0"/>
              <a:t>所以</a:t>
            </a:r>
            <a:r>
              <a:rPr lang="zh-CN" altLang="zh-CN" dirty="0" smtClean="0"/>
              <a:t>使用</a:t>
            </a:r>
            <a:r>
              <a:rPr lang="zh-CN" altLang="zh-CN" dirty="0"/>
              <a:t>文件通道</a:t>
            </a:r>
            <a:r>
              <a:rPr lang="en-US" altLang="zh-CN" dirty="0" err="1"/>
              <a:t>FileChannel</a:t>
            </a:r>
            <a:r>
              <a:rPr lang="zh-CN" altLang="zh-CN" dirty="0"/>
              <a:t>复制整段</a:t>
            </a:r>
            <a:r>
              <a:rPr lang="zh-CN" altLang="zh-CN" dirty="0" smtClean="0"/>
              <a:t>文件更高效</a:t>
            </a:r>
            <a:r>
              <a:rPr lang="zh-CN" altLang="en-US" dirty="0" smtClean="0"/>
              <a:t>。</a:t>
            </a:r>
            <a:endParaRPr lang="en-US" altLang="zh-CN" dirty="0" smtClean="0"/>
          </a:p>
          <a:p>
            <a:pPr lvl="1"/>
            <a:r>
              <a:rPr lang="zh-CN" altLang="en-US" dirty="0" smtClean="0"/>
              <a:t>（</a:t>
            </a:r>
            <a:r>
              <a:rPr lang="en-US" altLang="zh-CN" dirty="0" smtClean="0"/>
              <a:t>2</a:t>
            </a:r>
            <a:r>
              <a:rPr lang="zh-CN" altLang="en-US" dirty="0" smtClean="0"/>
              <a:t>）</a:t>
            </a:r>
            <a:r>
              <a:rPr lang="zh-CN" altLang="zh-CN" dirty="0"/>
              <a:t>必须按照文件后缀的编号顺序逐个合并，且初始编号以</a:t>
            </a:r>
            <a:r>
              <a:rPr lang="en-US" altLang="zh-CN" dirty="0"/>
              <a:t>000</a:t>
            </a:r>
            <a:r>
              <a:rPr lang="zh-CN" altLang="zh-CN" dirty="0"/>
              <a:t>开头，一旦发现某个编号的分段文件不存在，则</a:t>
            </a:r>
            <a:r>
              <a:rPr lang="zh-CN" altLang="zh-CN" dirty="0" smtClean="0"/>
              <a:t>表示</a:t>
            </a:r>
            <a:r>
              <a:rPr lang="zh-CN" altLang="en-US" dirty="0" smtClean="0"/>
              <a:t>已经合并完了。</a:t>
            </a:r>
            <a:endParaRPr lang="en-US" altLang="zh-CN" dirty="0" smtClean="0"/>
          </a:p>
          <a:p>
            <a:r>
              <a:rPr lang="zh-CN" altLang="zh-CN" dirty="0"/>
              <a:t>使用文件通道</a:t>
            </a:r>
            <a:r>
              <a:rPr lang="en-US" altLang="zh-CN" dirty="0" err="1"/>
              <a:t>FileChannel</a:t>
            </a:r>
            <a:r>
              <a:rPr lang="zh-CN" altLang="zh-CN" dirty="0"/>
              <a:t>复制整段</a:t>
            </a:r>
            <a:r>
              <a:rPr lang="zh-CN" altLang="zh-CN" dirty="0" smtClean="0"/>
              <a:t>文件</a:t>
            </a:r>
            <a:r>
              <a:rPr lang="zh-CN" altLang="en-US" dirty="0" smtClean="0"/>
              <a:t>，既可调用通道对象的</a:t>
            </a:r>
            <a:r>
              <a:rPr lang="en-US" altLang="zh-CN" dirty="0" err="1" smtClean="0"/>
              <a:t>transferTo</a:t>
            </a:r>
            <a:r>
              <a:rPr lang="zh-CN" altLang="en-US" dirty="0" smtClean="0"/>
              <a:t>方法，也可调用</a:t>
            </a:r>
            <a:r>
              <a:rPr lang="en-US" altLang="zh-CN" dirty="0" err="1" smtClean="0"/>
              <a:t>transferFrom</a:t>
            </a:r>
            <a:r>
              <a:rPr lang="zh-CN" altLang="en-US" dirty="0" smtClean="0"/>
              <a:t>方法。</a:t>
            </a:r>
            <a:endParaRPr lang="zh-CN" altLang="en-US" dirty="0"/>
          </a:p>
        </p:txBody>
      </p:sp>
    </p:spTree>
    <p:extLst>
      <p:ext uri="{BB962C8B-B14F-4D97-AF65-F5344CB8AC3E}">
        <p14:creationId xmlns:p14="http://schemas.microsoft.com/office/powerpoint/2010/main" val="557071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11.5 </a:t>
            </a:r>
            <a:r>
              <a:rPr lang="zh-CN" altLang="en-US" dirty="0"/>
              <a:t>小结</a:t>
            </a:r>
          </a:p>
        </p:txBody>
      </p:sp>
      <p:sp>
        <p:nvSpPr>
          <p:cNvPr id="3" name="内容占位符 2"/>
          <p:cNvSpPr>
            <a:spLocks noGrp="1"/>
          </p:cNvSpPr>
          <p:nvPr>
            <p:ph idx="1"/>
          </p:nvPr>
        </p:nvSpPr>
        <p:spPr/>
        <p:txBody>
          <a:bodyPr/>
          <a:lstStyle/>
          <a:p>
            <a:r>
              <a:rPr lang="zh-CN" altLang="zh-CN" dirty="0"/>
              <a:t>本章主要介绍了如何在各种场合高效地处理文件，包括如何基于普通方式读写文件（字符流、缓冲区、随机访问文件）、如何通过</a:t>
            </a:r>
            <a:r>
              <a:rPr lang="en-US" altLang="zh-CN" dirty="0"/>
              <a:t>I/O</a:t>
            </a:r>
            <a:r>
              <a:rPr lang="zh-CN" altLang="zh-CN" dirty="0"/>
              <a:t>流方式读写文件（文件字节流、缓存字节流、对象序列化、数据压缩处理）、如何通过非阻塞的</a:t>
            </a:r>
            <a:r>
              <a:rPr lang="en-US" altLang="zh-CN" dirty="0"/>
              <a:t>NIO</a:t>
            </a:r>
            <a:r>
              <a:rPr lang="zh-CN" altLang="zh-CN" dirty="0"/>
              <a:t>机制管理文件（文件通道、字节缓存、</a:t>
            </a:r>
            <a:r>
              <a:rPr lang="en-US" altLang="zh-CN" dirty="0"/>
              <a:t>NIO</a:t>
            </a:r>
            <a:r>
              <a:rPr lang="zh-CN" altLang="zh-CN" dirty="0"/>
              <a:t>新增的文件工具</a:t>
            </a:r>
            <a:r>
              <a:rPr lang="zh-CN" altLang="zh-CN" dirty="0" smtClean="0"/>
              <a:t>）</a:t>
            </a:r>
            <a:r>
              <a:rPr lang="zh-CN" altLang="en-US" dirty="0" smtClean="0"/>
              <a:t>。</a:t>
            </a:r>
            <a:endParaRPr lang="en-US" altLang="zh-CN" dirty="0" smtClean="0"/>
          </a:p>
          <a:p>
            <a:r>
              <a:rPr lang="zh-CN" altLang="zh-CN" dirty="0" smtClean="0"/>
              <a:t>最后</a:t>
            </a:r>
            <a:r>
              <a:rPr lang="zh-CN" altLang="zh-CN" dirty="0"/>
              <a:t>结合以上的几项文件管理技术，论述了怎样有效地完成文件的分割与合并操作。</a:t>
            </a:r>
          </a:p>
          <a:p>
            <a:endParaRPr lang="zh-CN" altLang="en-US" dirty="0"/>
          </a:p>
        </p:txBody>
      </p:sp>
    </p:spTree>
    <p:extLst>
      <p:ext uri="{BB962C8B-B14F-4D97-AF65-F5344CB8AC3E}">
        <p14:creationId xmlns:p14="http://schemas.microsoft.com/office/powerpoint/2010/main" val="1914328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本章的学成目标</a:t>
            </a:r>
            <a:endParaRPr lang="zh-CN" altLang="en-US" dirty="0"/>
          </a:p>
        </p:txBody>
      </p:sp>
      <p:sp>
        <p:nvSpPr>
          <p:cNvPr id="3" name="内容占位符 2"/>
          <p:cNvSpPr>
            <a:spLocks noGrp="1"/>
          </p:cNvSpPr>
          <p:nvPr>
            <p:ph idx="1"/>
          </p:nvPr>
        </p:nvSpPr>
        <p:spPr/>
        <p:txBody>
          <a:bodyPr/>
          <a:lstStyle/>
          <a:p>
            <a:r>
              <a:rPr lang="zh-CN" altLang="zh-CN" dirty="0"/>
              <a:t>通过本章的学习，读者应能掌握以下编程技能：</a:t>
            </a:r>
          </a:p>
          <a:p>
            <a:r>
              <a:rPr lang="zh-CN" altLang="zh-CN" dirty="0"/>
              <a:t>（</a:t>
            </a:r>
            <a:r>
              <a:rPr lang="en-US" altLang="zh-CN" dirty="0"/>
              <a:t>1</a:t>
            </a:r>
            <a:r>
              <a:rPr lang="zh-CN" altLang="zh-CN" dirty="0"/>
              <a:t>）学会基本的文件管理操作，以及使用字符流方式读写文件；</a:t>
            </a:r>
          </a:p>
          <a:p>
            <a:r>
              <a:rPr lang="zh-CN" altLang="zh-CN" dirty="0"/>
              <a:t>（</a:t>
            </a:r>
            <a:r>
              <a:rPr lang="en-US" altLang="zh-CN" dirty="0"/>
              <a:t>2</a:t>
            </a:r>
            <a:r>
              <a:rPr lang="zh-CN" altLang="zh-CN" dirty="0"/>
              <a:t>）学会使用字节流方式读写文件，以及对象序列化、简单数据压缩等功能；</a:t>
            </a:r>
          </a:p>
          <a:p>
            <a:r>
              <a:rPr lang="zh-CN" altLang="zh-CN" dirty="0"/>
              <a:t>（</a:t>
            </a:r>
            <a:r>
              <a:rPr lang="en-US" altLang="zh-CN" dirty="0"/>
              <a:t>3</a:t>
            </a:r>
            <a:r>
              <a:rPr lang="zh-CN" altLang="zh-CN" dirty="0"/>
              <a:t>）学会利用非阻塞的</a:t>
            </a:r>
            <a:r>
              <a:rPr lang="en-US" altLang="zh-CN" dirty="0"/>
              <a:t>NIO</a:t>
            </a:r>
            <a:r>
              <a:rPr lang="zh-CN" altLang="zh-CN" dirty="0"/>
              <a:t>机制更快速地读写文件；</a:t>
            </a:r>
          </a:p>
          <a:p>
            <a:r>
              <a:rPr lang="zh-CN" altLang="zh-CN" dirty="0"/>
              <a:t>（</a:t>
            </a:r>
            <a:r>
              <a:rPr lang="en-US" altLang="zh-CN" dirty="0"/>
              <a:t>4</a:t>
            </a:r>
            <a:r>
              <a:rPr lang="zh-CN" altLang="zh-CN"/>
              <a:t>）学会综合几种文件读写技术实现复杂的文件操作；</a:t>
            </a:r>
          </a:p>
          <a:p>
            <a:endParaRPr lang="zh-CN" altLang="en-US"/>
          </a:p>
        </p:txBody>
      </p:sp>
    </p:spTree>
    <p:extLst>
      <p:ext uri="{BB962C8B-B14F-4D97-AF65-F5344CB8AC3E}">
        <p14:creationId xmlns:p14="http://schemas.microsoft.com/office/powerpoint/2010/main" val="135641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文件管理的</a:t>
            </a:r>
            <a:r>
              <a:rPr lang="en-US" altLang="zh-CN" dirty="0" smtClean="0"/>
              <a:t>File</a:t>
            </a:r>
            <a:r>
              <a:rPr lang="zh-CN" altLang="en-US" dirty="0" smtClean="0"/>
              <a:t>工具</a:t>
            </a:r>
            <a:endParaRPr lang="zh-CN" altLang="en-US" dirty="0"/>
          </a:p>
        </p:txBody>
      </p:sp>
      <p:sp>
        <p:nvSpPr>
          <p:cNvPr id="3" name="内容占位符 2"/>
          <p:cNvSpPr>
            <a:spLocks noGrp="1"/>
          </p:cNvSpPr>
          <p:nvPr>
            <p:ph idx="1"/>
          </p:nvPr>
        </p:nvSpPr>
        <p:spPr/>
        <p:txBody>
          <a:bodyPr/>
          <a:lstStyle/>
          <a:p>
            <a:r>
              <a:rPr lang="en-US" altLang="zh-CN" dirty="0"/>
              <a:t>File</a:t>
            </a:r>
            <a:r>
              <a:rPr lang="zh-CN" altLang="zh-CN" dirty="0" smtClean="0"/>
              <a:t>工具</a:t>
            </a:r>
            <a:r>
              <a:rPr lang="zh-CN" altLang="en-US" dirty="0" smtClean="0"/>
              <a:t>专门用于</a:t>
            </a:r>
            <a:r>
              <a:rPr lang="zh-CN" altLang="zh-CN" dirty="0" smtClean="0"/>
              <a:t>操作</a:t>
            </a:r>
            <a:r>
              <a:rPr lang="zh-CN" altLang="zh-CN" dirty="0"/>
              <a:t>磁盘文件，只要在构造方法中填写某文件的完整路径，即可通过创建好的文件对象开展各项处理</a:t>
            </a:r>
            <a:r>
              <a:rPr lang="zh-CN" altLang="zh-CN" dirty="0" smtClean="0"/>
              <a:t>。</a:t>
            </a:r>
            <a:endParaRPr lang="en-US" altLang="zh-CN" dirty="0" smtClean="0"/>
          </a:p>
          <a:p>
            <a:r>
              <a:rPr lang="zh-CN" altLang="en-US" dirty="0" smtClean="0"/>
              <a:t>文件</a:t>
            </a:r>
            <a:r>
              <a:rPr lang="zh-CN" altLang="zh-CN" dirty="0"/>
              <a:t>处理方法主要有四大类</a:t>
            </a:r>
            <a:r>
              <a:rPr lang="zh-CN" altLang="zh-CN" dirty="0" smtClean="0"/>
              <a:t>：</a:t>
            </a:r>
            <a:endParaRPr lang="en-US" altLang="zh-CN" dirty="0" smtClean="0"/>
          </a:p>
          <a:p>
            <a:r>
              <a:rPr lang="zh-CN" altLang="en-US" dirty="0" smtClean="0"/>
              <a:t>（</a:t>
            </a:r>
            <a:r>
              <a:rPr lang="en-US" altLang="zh-CN" dirty="0" smtClean="0"/>
              <a:t>1</a:t>
            </a:r>
            <a:r>
              <a:rPr lang="zh-CN" altLang="en-US" dirty="0" smtClean="0"/>
              <a:t>）</a:t>
            </a:r>
            <a:r>
              <a:rPr lang="zh-CN" altLang="zh-CN" dirty="0" smtClean="0"/>
              <a:t>检查</a:t>
            </a:r>
            <a:r>
              <a:rPr lang="zh-CN" altLang="zh-CN" dirty="0"/>
              <a:t>文件</a:t>
            </a:r>
            <a:r>
              <a:rPr lang="zh-CN" altLang="zh-CN" dirty="0" smtClean="0"/>
              <a:t>状态</a:t>
            </a:r>
            <a:endParaRPr lang="en-US" altLang="zh-CN" dirty="0" smtClean="0"/>
          </a:p>
          <a:p>
            <a:r>
              <a:rPr lang="zh-CN" altLang="en-US" dirty="0" smtClean="0"/>
              <a:t>（</a:t>
            </a:r>
            <a:r>
              <a:rPr lang="en-US" altLang="zh-CN" dirty="0" smtClean="0"/>
              <a:t>2</a:t>
            </a:r>
            <a:r>
              <a:rPr lang="zh-CN" altLang="en-US" dirty="0" smtClean="0"/>
              <a:t>）</a:t>
            </a:r>
            <a:r>
              <a:rPr lang="zh-CN" altLang="zh-CN" dirty="0" smtClean="0"/>
              <a:t>获取</a:t>
            </a:r>
            <a:r>
              <a:rPr lang="zh-CN" altLang="zh-CN" dirty="0"/>
              <a:t>文件</a:t>
            </a:r>
            <a:r>
              <a:rPr lang="zh-CN" altLang="zh-CN" dirty="0" smtClean="0"/>
              <a:t>信息</a:t>
            </a:r>
            <a:endParaRPr lang="en-US" altLang="zh-CN" dirty="0" smtClean="0"/>
          </a:p>
          <a:p>
            <a:r>
              <a:rPr lang="zh-CN" altLang="en-US" dirty="0" smtClean="0"/>
              <a:t>（</a:t>
            </a:r>
            <a:r>
              <a:rPr lang="en-US" altLang="zh-CN" dirty="0" smtClean="0"/>
              <a:t>2</a:t>
            </a:r>
            <a:r>
              <a:rPr lang="zh-CN" altLang="en-US" dirty="0" smtClean="0"/>
              <a:t>）</a:t>
            </a:r>
            <a:r>
              <a:rPr lang="zh-CN" altLang="zh-CN" dirty="0" smtClean="0"/>
              <a:t>管理</a:t>
            </a:r>
            <a:r>
              <a:rPr lang="zh-CN" altLang="zh-CN" dirty="0"/>
              <a:t>文件</a:t>
            </a:r>
            <a:r>
              <a:rPr lang="zh-CN" altLang="zh-CN" dirty="0" smtClean="0"/>
              <a:t>操作</a:t>
            </a:r>
            <a:endParaRPr lang="en-US" altLang="zh-CN" dirty="0" smtClean="0"/>
          </a:p>
          <a:p>
            <a:r>
              <a:rPr lang="zh-CN" altLang="en-US" dirty="0" smtClean="0"/>
              <a:t>（</a:t>
            </a:r>
            <a:r>
              <a:rPr lang="en-US" altLang="zh-CN" dirty="0" smtClean="0"/>
              <a:t>3</a:t>
            </a:r>
            <a:r>
              <a:rPr lang="zh-CN" altLang="en-US" dirty="0" smtClean="0"/>
              <a:t>）</a:t>
            </a:r>
            <a:r>
              <a:rPr lang="zh-CN" altLang="zh-CN" dirty="0" smtClean="0"/>
              <a:t>遍历</a:t>
            </a:r>
            <a:r>
              <a:rPr lang="zh-CN" altLang="zh-CN" dirty="0"/>
              <a:t>某目录下的文件</a:t>
            </a:r>
            <a:endParaRPr lang="zh-CN" altLang="en-US" dirty="0"/>
          </a:p>
        </p:txBody>
      </p:sp>
    </p:spTree>
    <p:extLst>
      <p:ext uri="{BB962C8B-B14F-4D97-AF65-F5344CB8AC3E}">
        <p14:creationId xmlns:p14="http://schemas.microsoft.com/office/powerpoint/2010/main" val="324713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smtClean="0"/>
              <a:t>工具的处理方法（上）</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a:t>
            </a:r>
            <a:r>
              <a:rPr lang="zh-CN" altLang="zh-CN" dirty="0"/>
              <a:t>检查文件状态</a:t>
            </a:r>
          </a:p>
          <a:p>
            <a:pPr lvl="1"/>
            <a:r>
              <a:rPr lang="en-US" altLang="zh-CN" dirty="0"/>
              <a:t>File</a:t>
            </a:r>
            <a:r>
              <a:rPr lang="zh-CN" altLang="zh-CN" dirty="0"/>
              <a:t>工具既可操作某个文件，也可操作某个目录。狭义的文件专指一个单独的数据文件，广义的文件则将目录（或称文件夹）也包括在内</a:t>
            </a:r>
            <a:r>
              <a:rPr lang="zh-CN" altLang="zh-CN" dirty="0" smtClean="0"/>
              <a:t>。</a:t>
            </a:r>
            <a:endParaRPr lang="en-US" altLang="zh-CN" dirty="0" smtClean="0"/>
          </a:p>
          <a:p>
            <a:r>
              <a:rPr lang="zh-CN" altLang="en-US" dirty="0" smtClean="0"/>
              <a:t>（</a:t>
            </a:r>
            <a:r>
              <a:rPr lang="en-US" altLang="zh-CN" dirty="0" smtClean="0"/>
              <a:t>2</a:t>
            </a:r>
            <a:r>
              <a:rPr lang="zh-CN" altLang="en-US" dirty="0" smtClean="0"/>
              <a:t>）</a:t>
            </a:r>
            <a:r>
              <a:rPr lang="zh-CN" altLang="zh-CN" dirty="0"/>
              <a:t>获取文件</a:t>
            </a:r>
            <a:r>
              <a:rPr lang="zh-CN" altLang="zh-CN" dirty="0" smtClean="0"/>
              <a:t>信息</a:t>
            </a:r>
            <a:endParaRPr lang="en-US" altLang="zh-CN" dirty="0" smtClean="0"/>
          </a:p>
          <a:p>
            <a:pPr lvl="1"/>
            <a:r>
              <a:rPr lang="zh-CN" altLang="zh-CN" dirty="0"/>
              <a:t>只要磁盘中存在某个文件</a:t>
            </a:r>
            <a:r>
              <a:rPr lang="en-US" altLang="zh-CN" dirty="0"/>
              <a:t>/</a:t>
            </a:r>
            <a:r>
              <a:rPr lang="zh-CN" altLang="zh-CN" dirty="0"/>
              <a:t>目录，就能调用相关方法获取该文件</a:t>
            </a:r>
            <a:r>
              <a:rPr lang="en-US" altLang="zh-CN" dirty="0"/>
              <a:t>/</a:t>
            </a:r>
            <a:r>
              <a:rPr lang="zh-CN" altLang="zh-CN" dirty="0"/>
              <a:t>目录的基本</a:t>
            </a:r>
            <a:r>
              <a:rPr lang="zh-CN" altLang="zh-CN" dirty="0" smtClean="0"/>
              <a:t>信息</a:t>
            </a:r>
            <a:endParaRPr lang="en-US" altLang="zh-CN" dirty="0" smtClean="0"/>
          </a:p>
          <a:p>
            <a:r>
              <a:rPr lang="zh-CN" altLang="en-US" dirty="0" smtClean="0"/>
              <a:t>（</a:t>
            </a:r>
            <a:r>
              <a:rPr lang="en-US" altLang="zh-CN" dirty="0" smtClean="0"/>
              <a:t>3</a:t>
            </a:r>
            <a:r>
              <a:rPr lang="zh-CN" altLang="en-US" dirty="0" smtClean="0"/>
              <a:t>）</a:t>
            </a:r>
            <a:r>
              <a:rPr lang="zh-CN" altLang="zh-CN" dirty="0"/>
              <a:t>管理文件</a:t>
            </a:r>
            <a:r>
              <a:rPr lang="zh-CN" altLang="zh-CN" dirty="0" smtClean="0"/>
              <a:t>操作</a:t>
            </a:r>
            <a:endParaRPr lang="en-US" altLang="zh-CN" dirty="0" smtClean="0"/>
          </a:p>
          <a:p>
            <a:pPr lvl="1"/>
            <a:r>
              <a:rPr lang="zh-CN" altLang="zh-CN" dirty="0"/>
              <a:t>除了获取文件的状态和信息，</a:t>
            </a:r>
            <a:r>
              <a:rPr lang="zh-CN" altLang="zh-CN" dirty="0" smtClean="0"/>
              <a:t>还</a:t>
            </a:r>
            <a:r>
              <a:rPr lang="zh-CN" altLang="en-US" dirty="0" smtClean="0"/>
              <a:t>能创建、修改、删除文件。</a:t>
            </a:r>
            <a:endParaRPr lang="zh-CN" altLang="en-US" dirty="0"/>
          </a:p>
        </p:txBody>
      </p:sp>
    </p:spTree>
    <p:extLst>
      <p:ext uri="{BB962C8B-B14F-4D97-AF65-F5344CB8AC3E}">
        <p14:creationId xmlns:p14="http://schemas.microsoft.com/office/powerpoint/2010/main" val="369918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工具的处理方法</a:t>
            </a:r>
            <a:r>
              <a:rPr lang="zh-CN" altLang="en-US" dirty="0" smtClean="0"/>
              <a:t>（下）</a:t>
            </a:r>
            <a:endParaRPr lang="zh-CN" altLang="en-US" dirty="0"/>
          </a:p>
        </p:txBody>
      </p:sp>
      <p:sp>
        <p:nvSpPr>
          <p:cNvPr id="3" name="内容占位符 2"/>
          <p:cNvSpPr>
            <a:spLocks noGrp="1"/>
          </p:cNvSpPr>
          <p:nvPr>
            <p:ph idx="1"/>
          </p:nvPr>
        </p:nvSpPr>
        <p:spPr/>
        <p:txBody>
          <a:bodyPr>
            <a:normAutofit/>
          </a:bodyPr>
          <a:lstStyle/>
          <a:p>
            <a:r>
              <a:rPr lang="zh-CN" altLang="en-US" dirty="0" smtClean="0"/>
              <a:t>（</a:t>
            </a:r>
            <a:r>
              <a:rPr lang="en-US" altLang="zh-CN" dirty="0" smtClean="0"/>
              <a:t>4</a:t>
            </a:r>
            <a:r>
              <a:rPr lang="zh-CN" altLang="en-US" dirty="0" smtClean="0"/>
              <a:t>）</a:t>
            </a:r>
            <a:r>
              <a:rPr lang="zh-CN" altLang="zh-CN" dirty="0"/>
              <a:t>遍历某目录下的</a:t>
            </a:r>
            <a:r>
              <a:rPr lang="zh-CN" altLang="zh-CN" dirty="0" smtClean="0"/>
              <a:t>文件</a:t>
            </a:r>
            <a:endParaRPr lang="en-US" altLang="zh-CN" dirty="0" smtClean="0"/>
          </a:p>
          <a:p>
            <a:r>
              <a:rPr lang="zh-CN" altLang="zh-CN" dirty="0"/>
              <a:t>文件遍历操作是提供给目录专用的，主要的遍历方法有</a:t>
            </a:r>
            <a:r>
              <a:rPr lang="en-US" altLang="zh-CN" dirty="0"/>
              <a:t>list</a:t>
            </a:r>
            <a:r>
              <a:rPr lang="zh-CN" altLang="zh-CN" dirty="0"/>
              <a:t>和</a:t>
            </a:r>
            <a:r>
              <a:rPr lang="en-US" altLang="zh-CN" dirty="0" err="1"/>
              <a:t>listFiles</a:t>
            </a:r>
            <a:r>
              <a:rPr lang="zh-CN" altLang="zh-CN" dirty="0"/>
              <a:t>两</a:t>
            </a:r>
            <a:r>
              <a:rPr lang="zh-CN" altLang="zh-CN" dirty="0" smtClean="0"/>
              <a:t>个</a:t>
            </a:r>
            <a:r>
              <a:rPr lang="zh-CN" altLang="en-US" dirty="0" smtClean="0"/>
              <a:t>，其中</a:t>
            </a:r>
            <a:r>
              <a:rPr lang="en-US" altLang="zh-CN" dirty="0" err="1"/>
              <a:t>listFiles</a:t>
            </a:r>
            <a:r>
              <a:rPr lang="zh-CN" altLang="zh-CN" dirty="0"/>
              <a:t>方法</a:t>
            </a:r>
            <a:r>
              <a:rPr lang="zh-CN" altLang="zh-CN" dirty="0" smtClean="0"/>
              <a:t>包括三</a:t>
            </a:r>
            <a:r>
              <a:rPr lang="zh-CN" altLang="zh-CN" dirty="0"/>
              <a:t>个同名的重载</a:t>
            </a:r>
            <a:r>
              <a:rPr lang="zh-CN" altLang="zh-CN" dirty="0" smtClean="0"/>
              <a:t>方法：</a:t>
            </a:r>
            <a:endParaRPr lang="zh-CN" altLang="zh-CN" dirty="0"/>
          </a:p>
          <a:p>
            <a:r>
              <a:rPr lang="en-US" altLang="zh-CN" dirty="0" smtClean="0"/>
              <a:t>1</a:t>
            </a:r>
            <a:r>
              <a:rPr lang="zh-CN" altLang="zh-CN" dirty="0"/>
              <a:t>）第一</a:t>
            </a:r>
            <a:r>
              <a:rPr lang="zh-CN" altLang="zh-CN" dirty="0" smtClean="0"/>
              <a:t>个没有</a:t>
            </a:r>
            <a:r>
              <a:rPr lang="zh-CN" altLang="zh-CN" dirty="0"/>
              <a:t>输入参数，它返回当前目录下的所有文件和目录。</a:t>
            </a:r>
          </a:p>
          <a:p>
            <a:r>
              <a:rPr lang="en-US" altLang="zh-CN" dirty="0" smtClean="0"/>
              <a:t>2</a:t>
            </a:r>
            <a:r>
              <a:rPr lang="zh-CN" altLang="zh-CN" dirty="0"/>
              <a:t>）第二</a:t>
            </a:r>
            <a:r>
              <a:rPr lang="zh-CN" altLang="zh-CN" dirty="0" smtClean="0"/>
              <a:t>个拥有</a:t>
            </a:r>
            <a:r>
              <a:rPr lang="zh-CN" altLang="zh-CN" dirty="0"/>
              <a:t>一个</a:t>
            </a:r>
            <a:r>
              <a:rPr lang="en-US" altLang="zh-CN" dirty="0" err="1"/>
              <a:t>FileFilter</a:t>
            </a:r>
            <a:r>
              <a:rPr lang="zh-CN" altLang="zh-CN" dirty="0"/>
              <a:t>类型的输入参数，可根据文件信息筛选符合条件的文件和目录。</a:t>
            </a:r>
          </a:p>
          <a:p>
            <a:r>
              <a:rPr lang="en-US" altLang="zh-CN" dirty="0" smtClean="0"/>
              <a:t>3</a:t>
            </a:r>
            <a:r>
              <a:rPr lang="zh-CN" altLang="zh-CN" dirty="0"/>
              <a:t>）第三</a:t>
            </a:r>
            <a:r>
              <a:rPr lang="zh-CN" altLang="zh-CN" dirty="0" smtClean="0"/>
              <a:t>个拥有</a:t>
            </a:r>
            <a:r>
              <a:rPr lang="zh-CN" altLang="zh-CN" dirty="0"/>
              <a:t>一个</a:t>
            </a:r>
            <a:r>
              <a:rPr lang="en-US" altLang="zh-CN" dirty="0" err="1"/>
              <a:t>FilenameFilter</a:t>
            </a:r>
            <a:r>
              <a:rPr lang="zh-CN" altLang="zh-CN" dirty="0"/>
              <a:t>类型的输入参数，可根据文件信息和文件名称筛选符合条件的文件和目录。</a:t>
            </a:r>
          </a:p>
          <a:p>
            <a:endParaRPr lang="zh-CN" altLang="en-US" dirty="0"/>
          </a:p>
        </p:txBody>
      </p:sp>
    </p:spTree>
    <p:extLst>
      <p:ext uri="{BB962C8B-B14F-4D97-AF65-F5344CB8AC3E}">
        <p14:creationId xmlns:p14="http://schemas.microsoft.com/office/powerpoint/2010/main" val="304650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11.1.2 </a:t>
            </a:r>
            <a:r>
              <a:rPr lang="zh-CN" altLang="en-US" dirty="0"/>
              <a:t>字符流</a:t>
            </a:r>
            <a:r>
              <a:rPr lang="zh-CN" altLang="en-US" dirty="0" smtClean="0"/>
              <a:t>读写</a:t>
            </a:r>
            <a:endParaRPr lang="zh-CN" altLang="en-US" dirty="0"/>
          </a:p>
        </p:txBody>
      </p:sp>
      <p:sp>
        <p:nvSpPr>
          <p:cNvPr id="3" name="内容占位符 2"/>
          <p:cNvSpPr>
            <a:spLocks noGrp="1"/>
          </p:cNvSpPr>
          <p:nvPr>
            <p:ph idx="1"/>
          </p:nvPr>
        </p:nvSpPr>
        <p:spPr/>
        <p:txBody>
          <a:bodyPr/>
          <a:lstStyle/>
          <a:p>
            <a:r>
              <a:rPr lang="en-US" altLang="zh-CN" dirty="0" smtClean="0"/>
              <a:t>File</a:t>
            </a:r>
            <a:r>
              <a:rPr lang="zh-CN" altLang="en-US" dirty="0" smtClean="0"/>
              <a:t>只能管理文件</a:t>
            </a:r>
            <a:r>
              <a:rPr lang="zh-CN" altLang="zh-CN" dirty="0" smtClean="0"/>
              <a:t>，不能</a:t>
            </a:r>
            <a:r>
              <a:rPr lang="zh-CN" altLang="zh-CN" dirty="0"/>
              <a:t>直接读写</a:t>
            </a:r>
            <a:r>
              <a:rPr lang="zh-CN" altLang="zh-CN" dirty="0" smtClean="0"/>
              <a:t>文件</a:t>
            </a:r>
            <a:r>
              <a:rPr lang="zh-CN" altLang="en-US" dirty="0" smtClean="0"/>
              <a:t>。</a:t>
            </a:r>
            <a:r>
              <a:rPr lang="zh-CN" altLang="zh-CN" dirty="0"/>
              <a:t>利用文件写入器</a:t>
            </a:r>
            <a:r>
              <a:rPr lang="en-US" altLang="zh-CN" dirty="0" err="1"/>
              <a:t>FileWriter</a:t>
            </a:r>
            <a:r>
              <a:rPr lang="zh-CN" altLang="zh-CN" dirty="0"/>
              <a:t>搭配</a:t>
            </a:r>
            <a:r>
              <a:rPr lang="en-US" altLang="zh-CN" dirty="0"/>
              <a:t>File</a:t>
            </a:r>
            <a:r>
              <a:rPr lang="zh-CN" altLang="zh-CN" dirty="0"/>
              <a:t>工具</a:t>
            </a:r>
            <a:r>
              <a:rPr lang="zh-CN" altLang="zh-CN" dirty="0" smtClean="0"/>
              <a:t>才</a:t>
            </a:r>
            <a:r>
              <a:rPr lang="zh-CN" altLang="en-US" dirty="0" smtClean="0"/>
              <a:t>能完成写操作。</a:t>
            </a:r>
            <a:endParaRPr lang="en-US" altLang="zh-CN" dirty="0" smtClean="0"/>
          </a:p>
          <a:p>
            <a:r>
              <a:rPr lang="en-US" altLang="zh-CN" dirty="0" err="1" smtClean="0"/>
              <a:t>FileWriter</a:t>
            </a:r>
            <a:r>
              <a:rPr lang="zh-CN" altLang="en-US" dirty="0" smtClean="0"/>
              <a:t>的常见方法如下：</a:t>
            </a:r>
            <a:endParaRPr lang="en-US" altLang="zh-CN" dirty="0" smtClean="0"/>
          </a:p>
          <a:p>
            <a:pPr lvl="1"/>
            <a:r>
              <a:rPr lang="zh-CN" altLang="en-US" dirty="0"/>
              <a:t>构造</a:t>
            </a:r>
            <a:r>
              <a:rPr lang="zh-CN" altLang="en-US" dirty="0" smtClean="0"/>
              <a:t>方法：需要传入文件对象，获得</a:t>
            </a:r>
            <a:r>
              <a:rPr lang="zh-CN" altLang="zh-CN" dirty="0"/>
              <a:t>文件写入</a:t>
            </a:r>
            <a:r>
              <a:rPr lang="zh-CN" altLang="zh-CN" dirty="0" smtClean="0"/>
              <a:t>器</a:t>
            </a:r>
            <a:r>
              <a:rPr lang="zh-CN" altLang="en-US" dirty="0" smtClean="0"/>
              <a:t>的对象</a:t>
            </a:r>
            <a:endParaRPr lang="en-US" altLang="zh-CN" dirty="0" smtClean="0"/>
          </a:p>
          <a:p>
            <a:pPr lvl="1"/>
            <a:r>
              <a:rPr lang="en-US" altLang="zh-CN" dirty="0"/>
              <a:t>write</a:t>
            </a:r>
            <a:r>
              <a:rPr lang="zh-CN" altLang="zh-CN" dirty="0"/>
              <a:t>：往文件写入字符串</a:t>
            </a:r>
            <a:r>
              <a:rPr lang="zh-CN" altLang="zh-CN" dirty="0" smtClean="0"/>
              <a:t>。</a:t>
            </a:r>
            <a:endParaRPr lang="en-US" altLang="zh-CN" dirty="0" smtClean="0"/>
          </a:p>
          <a:p>
            <a:pPr lvl="1"/>
            <a:r>
              <a:rPr lang="en-US" altLang="zh-CN" dirty="0" smtClean="0"/>
              <a:t>append</a:t>
            </a:r>
            <a:r>
              <a:rPr lang="zh-CN" altLang="zh-CN" dirty="0"/>
              <a:t>：也是往文件写入字符串</a:t>
            </a:r>
            <a:r>
              <a:rPr lang="zh-CN" altLang="zh-CN" dirty="0" smtClean="0"/>
              <a:t>。</a:t>
            </a:r>
            <a:r>
              <a:rPr lang="zh-CN" altLang="en-US" dirty="0" smtClean="0"/>
              <a:t>它与</a:t>
            </a:r>
            <a:r>
              <a:rPr lang="en-US" altLang="zh-CN" dirty="0" smtClean="0"/>
              <a:t>write</a:t>
            </a:r>
            <a:r>
              <a:rPr lang="zh-CN" altLang="en-US" dirty="0" smtClean="0"/>
              <a:t>方法之间</a:t>
            </a:r>
            <a:r>
              <a:rPr lang="zh-CN" altLang="zh-CN" dirty="0" smtClean="0"/>
              <a:t>的</a:t>
            </a:r>
            <a:r>
              <a:rPr lang="zh-CN" altLang="zh-CN" dirty="0"/>
              <a:t>区别在于，</a:t>
            </a:r>
            <a:r>
              <a:rPr lang="en-US" altLang="zh-CN" dirty="0"/>
              <a:t>append</a:t>
            </a:r>
            <a:r>
              <a:rPr lang="zh-CN" altLang="zh-CN" dirty="0"/>
              <a:t>方法会把空指针当作“</a:t>
            </a:r>
            <a:r>
              <a:rPr lang="en-US" altLang="zh-CN" dirty="0"/>
              <a:t>null</a:t>
            </a:r>
            <a:r>
              <a:rPr lang="zh-CN" altLang="zh-CN" dirty="0"/>
              <a:t>”写入文件，而</a:t>
            </a:r>
            <a:r>
              <a:rPr lang="en-US" altLang="zh-CN" dirty="0"/>
              <a:t>write</a:t>
            </a:r>
            <a:r>
              <a:rPr lang="zh-CN" altLang="zh-CN" dirty="0"/>
              <a:t>方法不支持写入空指针。</a:t>
            </a:r>
          </a:p>
          <a:p>
            <a:pPr lvl="1"/>
            <a:r>
              <a:rPr lang="en-US" altLang="zh-CN" dirty="0"/>
              <a:t>close</a:t>
            </a:r>
            <a:r>
              <a:rPr lang="zh-CN" altLang="zh-CN" dirty="0"/>
              <a:t>：关闭文件写入器。</a:t>
            </a:r>
          </a:p>
          <a:p>
            <a:endParaRPr lang="zh-CN" altLang="en-US" dirty="0"/>
          </a:p>
        </p:txBody>
      </p:sp>
    </p:spTree>
    <p:extLst>
      <p:ext uri="{BB962C8B-B14F-4D97-AF65-F5344CB8AC3E}">
        <p14:creationId xmlns:p14="http://schemas.microsoft.com/office/powerpoint/2010/main" val="171234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try-with-resources</a:t>
            </a:r>
            <a:r>
              <a:rPr lang="zh-CN" altLang="en-US" dirty="0" smtClean="0"/>
              <a:t>的写法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从</a:t>
            </a:r>
            <a:r>
              <a:rPr lang="en-US" altLang="zh-CN" dirty="0"/>
              <a:t>Java7</a:t>
            </a:r>
            <a:r>
              <a:rPr lang="zh-CN" altLang="zh-CN" dirty="0"/>
              <a:t>开始，</a:t>
            </a:r>
            <a:r>
              <a:rPr lang="en-US" altLang="zh-CN" dirty="0"/>
              <a:t>try</a:t>
            </a:r>
            <a:r>
              <a:rPr lang="zh-CN" altLang="zh-CN" dirty="0"/>
              <a:t>语句支持“</a:t>
            </a:r>
            <a:r>
              <a:rPr lang="en-US" altLang="zh-CN" dirty="0"/>
              <a:t>try-with-resources</a:t>
            </a:r>
            <a:r>
              <a:rPr lang="zh-CN" altLang="zh-CN" dirty="0"/>
              <a:t>”的表达式，意思是携带某些资源去尝试干活，并在尝试结束后自动释放这些资源</a:t>
            </a:r>
            <a:r>
              <a:rPr lang="zh-CN" altLang="zh-CN" dirty="0" smtClean="0"/>
              <a:t>。</a:t>
            </a:r>
            <a:endParaRPr lang="en-US" altLang="zh-CN" dirty="0" smtClean="0"/>
          </a:p>
          <a:p>
            <a:r>
              <a:rPr lang="zh-CN" altLang="zh-CN" dirty="0"/>
              <a:t>在</a:t>
            </a:r>
            <a:r>
              <a:rPr lang="en-US" altLang="zh-CN" dirty="0"/>
              <a:t>try</a:t>
            </a:r>
            <a:r>
              <a:rPr lang="zh-CN" altLang="zh-CN" dirty="0"/>
              <a:t>后边添加圆括号，并在圆括号内部填写资源对象的创建语句，只要这个资源类实现了</a:t>
            </a:r>
            <a:r>
              <a:rPr lang="en-US" altLang="zh-CN" dirty="0" err="1"/>
              <a:t>AutoCloseable</a:t>
            </a:r>
            <a:r>
              <a:rPr lang="zh-CN" altLang="zh-CN" dirty="0"/>
              <a:t>接口，程序便会在</a:t>
            </a:r>
            <a:r>
              <a:rPr lang="en-US" altLang="zh-CN" dirty="0"/>
              <a:t>try/catch</a:t>
            </a:r>
            <a:r>
              <a:rPr lang="zh-CN" altLang="zh-CN" dirty="0"/>
              <a:t>结束后自动调用该资源的</a:t>
            </a:r>
            <a:r>
              <a:rPr lang="en-US" altLang="zh-CN" dirty="0"/>
              <a:t>close</a:t>
            </a:r>
            <a:r>
              <a:rPr lang="zh-CN" altLang="zh-CN" dirty="0"/>
              <a:t>方法</a:t>
            </a:r>
            <a:r>
              <a:rPr lang="zh-CN" altLang="zh-CN" dirty="0" smtClean="0"/>
              <a:t>。</a:t>
            </a:r>
            <a:endParaRPr lang="en-US" altLang="zh-CN" dirty="0" smtClean="0"/>
          </a:p>
          <a:p>
            <a:pPr lvl="1"/>
            <a:r>
              <a:rPr lang="en-US" altLang="zh-CN" dirty="0"/>
              <a:t>// Java7</a:t>
            </a:r>
            <a:r>
              <a:rPr lang="zh-CN" altLang="en-US" dirty="0"/>
              <a:t>的新增功能，在</a:t>
            </a:r>
            <a:r>
              <a:rPr lang="en-US" altLang="zh-CN" dirty="0"/>
              <a:t>try(...)</a:t>
            </a:r>
            <a:r>
              <a:rPr lang="zh-CN" altLang="en-US" dirty="0"/>
              <a:t>里声明的资源，会在</a:t>
            </a:r>
            <a:r>
              <a:rPr lang="en-US" altLang="zh-CN" dirty="0"/>
              <a:t>try/catch</a:t>
            </a:r>
            <a:r>
              <a:rPr lang="zh-CN" altLang="en-US" dirty="0"/>
              <a:t>结束后自动释放。</a:t>
            </a:r>
          </a:p>
          <a:p>
            <a:pPr lvl="1"/>
            <a:r>
              <a:rPr lang="en-US" altLang="zh-CN" dirty="0"/>
              <a:t>// </a:t>
            </a:r>
            <a:r>
              <a:rPr lang="zh-CN" altLang="en-US" dirty="0"/>
              <a:t>相当于编译器自动补充了</a:t>
            </a:r>
            <a:r>
              <a:rPr lang="en-US" altLang="zh-CN" dirty="0"/>
              <a:t>finally</a:t>
            </a:r>
            <a:r>
              <a:rPr lang="zh-CN" altLang="en-US" dirty="0"/>
              <a:t>代码块中的资源释放操作。</a:t>
            </a:r>
          </a:p>
          <a:p>
            <a:pPr lvl="1"/>
            <a:r>
              <a:rPr lang="en-US" altLang="zh-CN" dirty="0"/>
              <a:t>try (</a:t>
            </a:r>
            <a:r>
              <a:rPr lang="en-US" altLang="zh-CN" dirty="0" err="1"/>
              <a:t>FileWriter</a:t>
            </a:r>
            <a:r>
              <a:rPr lang="en-US" altLang="zh-CN" dirty="0"/>
              <a:t> writer = new </a:t>
            </a:r>
            <a:r>
              <a:rPr lang="en-US" altLang="zh-CN" dirty="0" err="1"/>
              <a:t>FileWriter</a:t>
            </a:r>
            <a:r>
              <a:rPr lang="en-US" altLang="zh-CN" dirty="0"/>
              <a:t>(file)) {</a:t>
            </a:r>
          </a:p>
          <a:p>
            <a:pPr lvl="1"/>
            <a:r>
              <a:rPr lang="en-US" altLang="zh-CN" dirty="0"/>
              <a:t>	</a:t>
            </a:r>
            <a:r>
              <a:rPr lang="en-US" altLang="zh-CN" dirty="0" err="1"/>
              <a:t>writer.write</a:t>
            </a:r>
            <a:r>
              <a:rPr lang="en-US" altLang="zh-CN" dirty="0"/>
              <a:t>(</a:t>
            </a:r>
            <a:r>
              <a:rPr lang="en-US" altLang="zh-CN" dirty="0" err="1"/>
              <a:t>str</a:t>
            </a:r>
            <a:r>
              <a:rPr lang="en-US" altLang="zh-CN" dirty="0"/>
              <a:t>);  //  </a:t>
            </a:r>
            <a:r>
              <a:rPr lang="zh-CN" altLang="en-US" dirty="0"/>
              <a:t>往文件写入字符串</a:t>
            </a:r>
          </a:p>
          <a:p>
            <a:pPr lvl="1"/>
            <a:r>
              <a:rPr lang="en-US" altLang="zh-CN" dirty="0"/>
              <a:t>} catch (</a:t>
            </a:r>
            <a:r>
              <a:rPr lang="en-US" altLang="zh-CN" dirty="0" err="1"/>
              <a:t>IOException</a:t>
            </a:r>
            <a:r>
              <a:rPr lang="en-US" altLang="zh-CN" dirty="0"/>
              <a:t> e) {  //  </a:t>
            </a:r>
            <a:r>
              <a:rPr lang="zh-CN" altLang="en-US" dirty="0"/>
              <a:t>捕捉到输入输出异常</a:t>
            </a:r>
          </a:p>
          <a:p>
            <a:pPr lvl="1"/>
            <a:r>
              <a:rPr lang="zh-CN" altLang="en-US" dirty="0"/>
              <a:t>	</a:t>
            </a:r>
            <a:r>
              <a:rPr lang="en-US" altLang="zh-CN" dirty="0" err="1"/>
              <a:t>e.printStackTrace</a:t>
            </a:r>
            <a:r>
              <a:rPr lang="en-US" altLang="zh-CN" dirty="0"/>
              <a:t>();</a:t>
            </a:r>
          </a:p>
          <a:p>
            <a:pPr lvl="1"/>
            <a:r>
              <a:rPr lang="en-US" altLang="zh-CN" dirty="0"/>
              <a:t>}</a:t>
            </a:r>
            <a:endParaRPr lang="zh-CN" altLang="en-US" dirty="0"/>
          </a:p>
        </p:txBody>
      </p:sp>
    </p:spTree>
    <p:extLst>
      <p:ext uri="{BB962C8B-B14F-4D97-AF65-F5344CB8AC3E}">
        <p14:creationId xmlns:p14="http://schemas.microsoft.com/office/powerpoint/2010/main" val="24752057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4677</Words>
  <Application>Microsoft Office PowerPoint</Application>
  <PresentationFormat>宽屏</PresentationFormat>
  <Paragraphs>303</Paragraphs>
  <Slides>48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黑体</vt:lpstr>
      <vt:lpstr>宋体</vt:lpstr>
      <vt:lpstr>Arial</vt:lpstr>
      <vt:lpstr>Calibri</vt:lpstr>
      <vt:lpstr>Calibri Light</vt:lpstr>
      <vt:lpstr>Times New Roman</vt:lpstr>
      <vt:lpstr>Office 主题</vt:lpstr>
      <vt:lpstr>第11章 文件IO处理</vt:lpstr>
      <vt:lpstr>本章简介</vt:lpstr>
      <vt:lpstr>11.1 文件读写</vt:lpstr>
      <vt:lpstr>11.1.1 文件与目录的管理</vt:lpstr>
      <vt:lpstr>文件管理的File工具</vt:lpstr>
      <vt:lpstr>File工具的处理方法（上）</vt:lpstr>
      <vt:lpstr>File工具的处理方法（下）</vt:lpstr>
      <vt:lpstr>11.1.2 字符流读写</vt:lpstr>
      <vt:lpstr>try-with-resources的写法</vt:lpstr>
      <vt:lpstr>文件读取器FileReader</vt:lpstr>
      <vt:lpstr>11.1.3 缓冲区读写</vt:lpstr>
      <vt:lpstr>缓存读取器BufferedReader</vt:lpstr>
      <vt:lpstr>使用缓存字符流复制文件</vt:lpstr>
      <vt:lpstr>11.1.4 随机访问文件的读写</vt:lpstr>
      <vt:lpstr>随机文件的读写模式</vt:lpstr>
      <vt:lpstr>随机文件工具的主要方法</vt:lpstr>
      <vt:lpstr>11.2 I/O输入输出流</vt:lpstr>
      <vt:lpstr>11.2.1 文件I/O字节流</vt:lpstr>
      <vt:lpstr>输入输出流（ I/O流）</vt:lpstr>
      <vt:lpstr>文件输出流FileOutputStream</vt:lpstr>
      <vt:lpstr>文件输入流FileInputStream</vt:lpstr>
      <vt:lpstr>11.2.2 缓存I/O字节流</vt:lpstr>
      <vt:lpstr>缓存输入流BufferedInputStream</vt:lpstr>
      <vt:lpstr>11.2.3 对象序列化</vt:lpstr>
      <vt:lpstr>如何让一个类支持序列化</vt:lpstr>
      <vt:lpstr>序列化用到的I/O流</vt:lpstr>
      <vt:lpstr>11.2.4 I/O流处理简单的数据压缩</vt:lpstr>
      <vt:lpstr>压缩与解压用到的I/O流</vt:lpstr>
      <vt:lpstr>11.3 NIO文件编程</vt:lpstr>
      <vt:lpstr>11.3.1 文件通道FileChannel</vt:lpstr>
      <vt:lpstr>文件通道的优势</vt:lpstr>
      <vt:lpstr>FileChannel的用法</vt:lpstr>
      <vt:lpstr>11.3.2 字节缓存ByteBuffer</vt:lpstr>
      <vt:lpstr>字节缓存的相关属性</vt:lpstr>
      <vt:lpstr>字节缓存的属性示意</vt:lpstr>
      <vt:lpstr>字节缓存的读写流程</vt:lpstr>
      <vt:lpstr>11.3.3 文件通道的性能优势</vt:lpstr>
      <vt:lpstr>传统IO复制文件的数据流程</vt:lpstr>
      <vt:lpstr>通道的I/O机制</vt:lpstr>
      <vt:lpstr>文件通道复制文件的数据流程</vt:lpstr>
      <vt:lpstr>11.3.4 路径工具Paths和Files</vt:lpstr>
      <vt:lpstr>文件组工具Files的用法</vt:lpstr>
      <vt:lpstr>Java8给Files工具增加的几个方法</vt:lpstr>
      <vt:lpstr>11.4 实战练习：文件的分割与合并</vt:lpstr>
      <vt:lpstr>分割文件</vt:lpstr>
      <vt:lpstr>合并文件</vt:lpstr>
      <vt:lpstr>11.5 小结</vt:lpstr>
      <vt:lpstr>本章的学成目标</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文件IO处理</dc:title>
  <dc:creator>Lenovo</dc:creator>
  <cp:lastModifiedBy>Lenovo</cp:lastModifiedBy>
  <cp:revision>46</cp:revision>
  <dcterms:created xsi:type="dcterms:W3CDTF">2019-10-20T14:46:07Z</dcterms:created>
  <dcterms:modified xsi:type="dcterms:W3CDTF">2019-11-10T04:29:55Z</dcterms:modified>
</cp:coreProperties>
</file>