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74" r:id="rId6"/>
    <p:sldId id="262" r:id="rId7"/>
    <p:sldId id="275" r:id="rId8"/>
    <p:sldId id="263" r:id="rId9"/>
    <p:sldId id="276" r:id="rId10"/>
    <p:sldId id="264" r:id="rId11"/>
    <p:sldId id="265" r:id="rId12"/>
    <p:sldId id="277" r:id="rId13"/>
    <p:sldId id="278" r:id="rId14"/>
    <p:sldId id="266" r:id="rId15"/>
    <p:sldId id="279" r:id="rId16"/>
    <p:sldId id="280" r:id="rId17"/>
    <p:sldId id="267" r:id="rId18"/>
    <p:sldId id="281" r:id="rId19"/>
    <p:sldId id="282" r:id="rId20"/>
    <p:sldId id="268" r:id="rId21"/>
    <p:sldId id="269" r:id="rId22"/>
    <p:sldId id="283" r:id="rId23"/>
    <p:sldId id="284" r:id="rId24"/>
    <p:sldId id="285" r:id="rId25"/>
    <p:sldId id="270" r:id="rId26"/>
    <p:sldId id="286" r:id="rId27"/>
    <p:sldId id="287" r:id="rId28"/>
    <p:sldId id="271" r:id="rId29"/>
    <p:sldId id="288" r:id="rId30"/>
    <p:sldId id="289" r:id="rId31"/>
    <p:sldId id="290" r:id="rId32"/>
    <p:sldId id="272" r:id="rId33"/>
    <p:sldId id="291" r:id="rId34"/>
    <p:sldId id="292" r:id="rId35"/>
    <p:sldId id="273" r:id="rId36"/>
    <p:sldId id="259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2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A5DA-4036-45E8-8FDB-5EAA214C679A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16867-54A3-4D7E-AF61-F4A94A8C8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268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A5DA-4036-45E8-8FDB-5EAA214C679A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16867-54A3-4D7E-AF61-F4A94A8C8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661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A5DA-4036-45E8-8FDB-5EAA214C679A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16867-54A3-4D7E-AF61-F4A94A8C8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70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A5DA-4036-45E8-8FDB-5EAA214C679A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16867-54A3-4D7E-AF61-F4A94A8C8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86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A5DA-4036-45E8-8FDB-5EAA214C679A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16867-54A3-4D7E-AF61-F4A94A8C8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032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A5DA-4036-45E8-8FDB-5EAA214C679A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16867-54A3-4D7E-AF61-F4A94A8C8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36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A5DA-4036-45E8-8FDB-5EAA214C679A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16867-54A3-4D7E-AF61-F4A94A8C8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608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A5DA-4036-45E8-8FDB-5EAA214C679A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16867-54A3-4D7E-AF61-F4A94A8C8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941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A5DA-4036-45E8-8FDB-5EAA214C679A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16867-54A3-4D7E-AF61-F4A94A8C8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808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A5DA-4036-45E8-8FDB-5EAA214C679A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16867-54A3-4D7E-AF61-F4A94A8C8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001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A5DA-4036-45E8-8FDB-5EAA214C679A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16867-54A3-4D7E-AF61-F4A94A8C8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74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0A5DA-4036-45E8-8FDB-5EAA214C679A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16867-54A3-4D7E-AF61-F4A94A8C8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671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12</a:t>
            </a:r>
            <a:r>
              <a:rPr lang="zh-CN" altLang="en-US" dirty="0" smtClean="0"/>
              <a:t>章 </a:t>
            </a:r>
            <a:r>
              <a:rPr lang="en-US" altLang="zh-CN" dirty="0" smtClean="0"/>
              <a:t>AWT</a:t>
            </a:r>
            <a:r>
              <a:rPr lang="zh-CN" altLang="en-US" dirty="0" smtClean="0"/>
              <a:t>界面编程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787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12.2 AWT</a:t>
            </a:r>
            <a:r>
              <a:rPr lang="zh-CN" altLang="en-US" dirty="0"/>
              <a:t>的文本控件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本节介绍了</a:t>
            </a:r>
            <a:r>
              <a:rPr lang="en-US" altLang="zh-CN" dirty="0"/>
              <a:t>AWT</a:t>
            </a:r>
            <a:r>
              <a:rPr lang="zh-CN" altLang="zh-CN" dirty="0"/>
              <a:t>常见的几种文本控件用法，包括：显示静态文字的标签</a:t>
            </a:r>
            <a:r>
              <a:rPr lang="en-US" altLang="zh-CN" dirty="0"/>
              <a:t>Label</a:t>
            </a:r>
            <a:r>
              <a:rPr lang="zh-CN" altLang="zh-CN" dirty="0"/>
              <a:t>以及如何设置文字的颜色与字体，支持输入文字的输入框</a:t>
            </a:r>
            <a:r>
              <a:rPr lang="en-US" altLang="zh-CN" dirty="0" err="1"/>
              <a:t>TextField</a:t>
            </a:r>
            <a:r>
              <a:rPr lang="zh-CN" altLang="zh-CN" dirty="0"/>
              <a:t>和</a:t>
            </a:r>
            <a:r>
              <a:rPr lang="en-US" altLang="zh-CN" dirty="0" err="1"/>
              <a:t>TextArea</a:t>
            </a:r>
            <a:r>
              <a:rPr lang="zh-CN" altLang="zh-CN" dirty="0"/>
              <a:t>，提供文字选编以便勾选的选择框</a:t>
            </a:r>
            <a:r>
              <a:rPr lang="en-US" altLang="zh-CN" dirty="0"/>
              <a:t>Checkbox</a:t>
            </a:r>
            <a:r>
              <a:rPr lang="zh-CN" altLang="zh-CN" dirty="0"/>
              <a:t>等。</a:t>
            </a:r>
          </a:p>
          <a:p>
            <a:r>
              <a:rPr lang="en-US" altLang="zh-CN" dirty="0"/>
              <a:t>12.2.1 </a:t>
            </a:r>
            <a:r>
              <a:rPr lang="zh-CN" altLang="en-US" dirty="0"/>
              <a:t>标签</a:t>
            </a:r>
            <a:r>
              <a:rPr lang="en-US" altLang="zh-CN" dirty="0"/>
              <a:t>Label</a:t>
            </a:r>
          </a:p>
          <a:p>
            <a:r>
              <a:rPr lang="en-US" altLang="zh-CN" dirty="0"/>
              <a:t>12.2.2 </a:t>
            </a:r>
            <a:r>
              <a:rPr lang="zh-CN" altLang="en-US" dirty="0"/>
              <a:t>输入框</a:t>
            </a:r>
            <a:r>
              <a:rPr lang="en-US" altLang="zh-CN" dirty="0" err="1"/>
              <a:t>TextField</a:t>
            </a:r>
            <a:r>
              <a:rPr lang="zh-CN" altLang="en-US" dirty="0"/>
              <a:t>和</a:t>
            </a:r>
            <a:r>
              <a:rPr lang="en-US" altLang="zh-CN" dirty="0" err="1"/>
              <a:t>TextArea</a:t>
            </a:r>
            <a:endParaRPr lang="en-US" altLang="zh-CN" dirty="0"/>
          </a:p>
          <a:p>
            <a:r>
              <a:rPr lang="en-US" altLang="zh-CN" dirty="0"/>
              <a:t>12.2.3 </a:t>
            </a:r>
            <a:r>
              <a:rPr lang="zh-CN" altLang="en-US" dirty="0"/>
              <a:t>选择框</a:t>
            </a:r>
            <a:r>
              <a:rPr lang="en-US" altLang="zh-CN" dirty="0"/>
              <a:t>Checkbox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4408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12.2.1 </a:t>
            </a:r>
            <a:r>
              <a:rPr lang="zh-CN" altLang="en-US" dirty="0"/>
              <a:t>标签</a:t>
            </a:r>
            <a:r>
              <a:rPr lang="en-US" altLang="zh-CN" dirty="0"/>
              <a:t>Label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Label</a:t>
            </a:r>
            <a:r>
              <a:rPr lang="zh-CN" altLang="zh-CN" dirty="0" smtClean="0"/>
              <a:t>控件</a:t>
            </a:r>
            <a:r>
              <a:rPr lang="zh-CN" altLang="zh-CN" dirty="0"/>
              <a:t>用于显示一段平铺</a:t>
            </a:r>
            <a:r>
              <a:rPr lang="zh-CN" altLang="zh-CN" dirty="0" smtClean="0"/>
              <a:t>文本</a:t>
            </a:r>
            <a:r>
              <a:rPr lang="zh-CN" altLang="en-US" dirty="0" smtClean="0"/>
              <a:t>，它的</a:t>
            </a:r>
            <a:r>
              <a:rPr lang="zh-CN" altLang="zh-CN" dirty="0"/>
              <a:t>常见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如下：</a:t>
            </a:r>
            <a:endParaRPr lang="en-US" altLang="zh-CN" dirty="0" smtClean="0"/>
          </a:p>
          <a:p>
            <a:pPr lvl="1"/>
            <a:r>
              <a:rPr lang="en-US" altLang="zh-CN" dirty="0" err="1"/>
              <a:t>setText</a:t>
            </a:r>
            <a:r>
              <a:rPr lang="zh-CN" altLang="zh-CN" dirty="0"/>
              <a:t>：设置文本内容。</a:t>
            </a:r>
          </a:p>
          <a:p>
            <a:pPr lvl="1"/>
            <a:r>
              <a:rPr lang="en-US" altLang="zh-CN" dirty="0" err="1"/>
              <a:t>setAlignment</a:t>
            </a:r>
            <a:r>
              <a:rPr lang="zh-CN" altLang="zh-CN" dirty="0"/>
              <a:t>：设置内部文本的对齐</a:t>
            </a:r>
            <a:r>
              <a:rPr lang="zh-CN" altLang="zh-CN" dirty="0" smtClean="0"/>
              <a:t>方式。</a:t>
            </a:r>
            <a:endParaRPr lang="zh-CN" altLang="zh-CN" dirty="0"/>
          </a:p>
          <a:p>
            <a:pPr lvl="1"/>
            <a:r>
              <a:rPr lang="en-US" altLang="zh-CN" dirty="0" err="1"/>
              <a:t>setPreferredSize</a:t>
            </a:r>
            <a:r>
              <a:rPr lang="zh-CN" altLang="zh-CN" dirty="0"/>
              <a:t>：设置文本标签的推荐宽高。</a:t>
            </a:r>
          </a:p>
          <a:p>
            <a:pPr lvl="1"/>
            <a:r>
              <a:rPr lang="en-US" altLang="zh-CN" dirty="0" err="1"/>
              <a:t>setBackground</a:t>
            </a:r>
            <a:r>
              <a:rPr lang="zh-CN" altLang="zh-CN" dirty="0"/>
              <a:t>：设置文本标签的背景颜色。</a:t>
            </a:r>
          </a:p>
          <a:p>
            <a:pPr lvl="1"/>
            <a:r>
              <a:rPr lang="en-US" altLang="zh-CN" dirty="0" err="1"/>
              <a:t>setForeground</a:t>
            </a:r>
            <a:r>
              <a:rPr lang="zh-CN" altLang="zh-CN" dirty="0"/>
              <a:t>：设置文本标签的前景颜色，其实就是文字颜色。</a:t>
            </a:r>
          </a:p>
          <a:p>
            <a:pPr lvl="1"/>
            <a:r>
              <a:rPr lang="en-US" altLang="zh-CN" dirty="0" err="1"/>
              <a:t>setFont</a:t>
            </a:r>
            <a:r>
              <a:rPr lang="zh-CN" altLang="zh-CN" dirty="0"/>
              <a:t>：设置文本的字体（包括样式与大小）。</a:t>
            </a:r>
          </a:p>
          <a:p>
            <a:r>
              <a:rPr lang="en-US" altLang="zh-CN" dirty="0" err="1"/>
              <a:t>setBackground</a:t>
            </a:r>
            <a:r>
              <a:rPr lang="zh-CN" altLang="zh-CN" dirty="0"/>
              <a:t>、</a:t>
            </a:r>
            <a:r>
              <a:rPr lang="en-US" altLang="zh-CN" dirty="0" err="1"/>
              <a:t>setForeground</a:t>
            </a:r>
            <a:r>
              <a:rPr lang="zh-CN" altLang="zh-CN" dirty="0"/>
              <a:t>、</a:t>
            </a:r>
            <a:r>
              <a:rPr lang="en-US" altLang="zh-CN" dirty="0" err="1"/>
              <a:t>setFont</a:t>
            </a:r>
            <a:r>
              <a:rPr lang="zh-CN" altLang="zh-CN" dirty="0"/>
              <a:t>这三个方法不单单为标签</a:t>
            </a:r>
            <a:r>
              <a:rPr lang="en-US" altLang="zh-CN" dirty="0"/>
              <a:t>Label</a:t>
            </a:r>
            <a:r>
              <a:rPr lang="zh-CN" altLang="zh-CN" dirty="0"/>
              <a:t>所用，按钮</a:t>
            </a:r>
            <a:r>
              <a:rPr lang="en-US" altLang="zh-CN" dirty="0"/>
              <a:t>Button</a:t>
            </a:r>
            <a:r>
              <a:rPr lang="zh-CN" altLang="zh-CN" dirty="0"/>
              <a:t>也能调用它们，举凡带文字的控件，都支持通过这三个方法来设置背景色、前景色与字体。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4115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文字</a:t>
            </a:r>
            <a:r>
              <a:rPr lang="zh-CN" altLang="en-US" dirty="0" smtClean="0"/>
              <a:t>的颜色种类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利用</a:t>
            </a:r>
            <a:r>
              <a:rPr lang="en-US" altLang="zh-CN" dirty="0" err="1"/>
              <a:t>setForeground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可</a:t>
            </a:r>
            <a:r>
              <a:rPr lang="zh-CN" altLang="zh-CN" dirty="0" smtClean="0"/>
              <a:t>设置</a:t>
            </a:r>
            <a:r>
              <a:rPr lang="zh-CN" altLang="en-US" dirty="0" smtClean="0"/>
              <a:t>标签文本的颜色。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1956971"/>
              </p:ext>
            </p:extLst>
          </p:nvPr>
        </p:nvGraphicFramePr>
        <p:xfrm>
          <a:off x="3290129" y="2287098"/>
          <a:ext cx="5230027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8102"/>
                <a:gridCol w="2691925"/>
              </a:tblGrid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颜色常量名称</a:t>
                      </a:r>
                      <a:endParaRPr lang="zh-CN" sz="1600" kern="100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取值说明</a:t>
                      </a:r>
                      <a:endParaRPr lang="zh-CN" sz="1600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Color.WHITE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白色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Color.GRAY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灰色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Color.BLACK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黑色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Color.RED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红色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Color.PINK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粉红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Color.ORANGE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橙色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Color.YELLOW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黄色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Color.GREEN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绿色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Color.MAGENTA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玫红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Color.CYAN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青色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Color.BLUE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蓝色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184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文字的字体种类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利用</a:t>
            </a:r>
            <a:r>
              <a:rPr lang="en-US" altLang="zh-CN" dirty="0" err="1"/>
              <a:t>setFont</a:t>
            </a:r>
            <a:r>
              <a:rPr lang="zh-CN" altLang="zh-CN" dirty="0"/>
              <a:t>方法</a:t>
            </a:r>
            <a:r>
              <a:rPr lang="zh-CN" altLang="en-US" dirty="0"/>
              <a:t>可</a:t>
            </a:r>
            <a:r>
              <a:rPr lang="zh-CN" altLang="zh-CN" dirty="0"/>
              <a:t>设置</a:t>
            </a:r>
            <a:r>
              <a:rPr lang="zh-CN" altLang="en-US" dirty="0"/>
              <a:t>标签文本的</a:t>
            </a:r>
            <a:r>
              <a:rPr lang="zh-CN" altLang="zh-CN" dirty="0" smtClean="0"/>
              <a:t>字体</a:t>
            </a:r>
            <a:r>
              <a:rPr lang="zh-CN" altLang="zh-CN" dirty="0"/>
              <a:t>（包括样式与大小） </a:t>
            </a:r>
            <a:r>
              <a:rPr lang="zh-CN" altLang="en-US" dirty="0" smtClean="0"/>
              <a:t>。下面是字体样式的取值说明。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4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2742741"/>
              </p:ext>
            </p:extLst>
          </p:nvPr>
        </p:nvGraphicFramePr>
        <p:xfrm>
          <a:off x="3391256" y="2818857"/>
          <a:ext cx="54094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4744"/>
                <a:gridCol w="270474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字体常量名称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取值说明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Font.PLAIN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普通体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Font.ITALIC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斜体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Font.BOLD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粗体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825" y="4824413"/>
            <a:ext cx="50863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12.2.2 </a:t>
            </a:r>
            <a:r>
              <a:rPr lang="zh-CN" altLang="en-US" dirty="0"/>
              <a:t>输入框</a:t>
            </a:r>
            <a:r>
              <a:rPr lang="en-US" altLang="zh-CN" dirty="0" err="1"/>
              <a:t>TextField</a:t>
            </a:r>
            <a:r>
              <a:rPr lang="zh-CN" altLang="en-US" dirty="0"/>
              <a:t>和</a:t>
            </a:r>
            <a:r>
              <a:rPr lang="en-US" altLang="zh-CN" dirty="0" err="1"/>
              <a:t>TextArea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Label</a:t>
            </a:r>
            <a:r>
              <a:rPr lang="zh-CN" altLang="zh-CN" dirty="0"/>
              <a:t>所展示的文字是不可编辑</a:t>
            </a:r>
            <a:r>
              <a:rPr lang="zh-CN" altLang="zh-CN" dirty="0" smtClean="0"/>
              <a:t>的</a:t>
            </a:r>
            <a:r>
              <a:rPr lang="zh-CN" altLang="en-US" dirty="0" smtClean="0"/>
              <a:t>，若让用户在界面上输入文字，则需另外的编辑框控件，包括</a:t>
            </a:r>
            <a:r>
              <a:rPr lang="zh-CN" altLang="zh-CN" dirty="0"/>
              <a:t>单行输入框</a:t>
            </a:r>
            <a:r>
              <a:rPr lang="en-US" altLang="zh-CN" dirty="0" err="1"/>
              <a:t>TextField</a:t>
            </a:r>
            <a:r>
              <a:rPr lang="zh-CN" altLang="zh-CN" dirty="0"/>
              <a:t>和多行输入框</a:t>
            </a:r>
            <a:r>
              <a:rPr lang="en-US" altLang="zh-CN" dirty="0" err="1" smtClean="0"/>
              <a:t>TextArea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TextField</a:t>
            </a:r>
            <a:r>
              <a:rPr lang="zh-CN" altLang="zh-CN" dirty="0" smtClean="0"/>
              <a:t>用于</a:t>
            </a:r>
            <a:r>
              <a:rPr lang="zh-CN" altLang="zh-CN" dirty="0"/>
              <a:t>输入短小精悍的单行</a:t>
            </a:r>
            <a:r>
              <a:rPr lang="zh-CN" altLang="zh-CN" dirty="0" smtClean="0"/>
              <a:t>文字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TextArea</a:t>
            </a:r>
            <a:r>
              <a:rPr lang="zh-CN" altLang="en-US" dirty="0" smtClean="0"/>
              <a:t>允许输入多行文本。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7301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单行输入框</a:t>
            </a:r>
            <a:r>
              <a:rPr lang="en-US" altLang="zh-CN" dirty="0" err="1"/>
              <a:t>TextField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TextField</a:t>
            </a:r>
            <a:r>
              <a:rPr lang="zh-CN" altLang="zh-CN" dirty="0"/>
              <a:t>跟</a:t>
            </a:r>
            <a:r>
              <a:rPr lang="en-US" altLang="zh-CN" dirty="0"/>
              <a:t>Label</a:t>
            </a:r>
            <a:r>
              <a:rPr lang="zh-CN" altLang="zh-CN" dirty="0"/>
              <a:t>一样，它拥有</a:t>
            </a:r>
            <a:r>
              <a:rPr lang="en-US" altLang="zh-CN" dirty="0" err="1"/>
              <a:t>setPreferredSize</a:t>
            </a:r>
            <a:r>
              <a:rPr lang="zh-CN" altLang="zh-CN" dirty="0"/>
              <a:t>、</a:t>
            </a:r>
            <a:r>
              <a:rPr lang="en-US" altLang="zh-CN" dirty="0" err="1"/>
              <a:t>setText</a:t>
            </a:r>
            <a:r>
              <a:rPr lang="zh-CN" altLang="zh-CN" dirty="0"/>
              <a:t>与</a:t>
            </a:r>
            <a:r>
              <a:rPr lang="en-US" altLang="zh-CN" dirty="0" err="1"/>
              <a:t>setFont</a:t>
            </a:r>
            <a:r>
              <a:rPr lang="zh-CN" altLang="zh-CN" dirty="0"/>
              <a:t>方法，但没有</a:t>
            </a:r>
            <a:r>
              <a:rPr lang="en-US" altLang="zh-CN" dirty="0" err="1"/>
              <a:t>setAlignment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。另外还提供了如下方法：</a:t>
            </a:r>
            <a:endParaRPr lang="en-US" altLang="zh-CN" dirty="0" smtClean="0"/>
          </a:p>
          <a:p>
            <a:pPr lvl="1"/>
            <a:r>
              <a:rPr lang="en-US" altLang="zh-CN" dirty="0" err="1"/>
              <a:t>getText</a:t>
            </a:r>
            <a:r>
              <a:rPr lang="zh-CN" altLang="zh-CN" dirty="0"/>
              <a:t>：获取输入框中的文本串。</a:t>
            </a:r>
          </a:p>
          <a:p>
            <a:pPr lvl="1"/>
            <a:r>
              <a:rPr lang="en-US" altLang="zh-CN" dirty="0" err="1"/>
              <a:t>setColumns</a:t>
            </a:r>
            <a:r>
              <a:rPr lang="zh-CN" altLang="zh-CN" dirty="0"/>
              <a:t>：设置输入框的长度</a:t>
            </a:r>
            <a:r>
              <a:rPr lang="zh-CN" altLang="zh-CN" dirty="0" smtClean="0"/>
              <a:t>为</a:t>
            </a:r>
            <a:r>
              <a:rPr lang="zh-CN" altLang="en-US" dirty="0"/>
              <a:t>指定</a:t>
            </a:r>
            <a:r>
              <a:rPr lang="zh-CN" altLang="en-US" dirty="0" smtClean="0"/>
              <a:t>个数</a:t>
            </a:r>
            <a:r>
              <a:rPr lang="zh-CN" altLang="en-US" dirty="0"/>
              <a:t>的</a:t>
            </a:r>
            <a:r>
              <a:rPr lang="zh-CN" altLang="zh-CN" dirty="0" smtClean="0"/>
              <a:t>字符。</a:t>
            </a:r>
            <a:endParaRPr lang="zh-CN" altLang="zh-CN" dirty="0"/>
          </a:p>
          <a:p>
            <a:pPr lvl="1"/>
            <a:r>
              <a:rPr lang="en-US" altLang="zh-CN" dirty="0" err="1"/>
              <a:t>setEditable</a:t>
            </a:r>
            <a:r>
              <a:rPr lang="zh-CN" altLang="zh-CN" dirty="0"/>
              <a:t>：设置输入框是否允许</a:t>
            </a:r>
            <a:r>
              <a:rPr lang="zh-CN" altLang="zh-CN" dirty="0" smtClean="0"/>
              <a:t>编辑。</a:t>
            </a:r>
            <a:endParaRPr lang="zh-CN" altLang="zh-CN" dirty="0"/>
          </a:p>
          <a:p>
            <a:pPr lvl="1"/>
            <a:r>
              <a:rPr lang="en-US" altLang="zh-CN" dirty="0" err="1"/>
              <a:t>setEchoChar</a:t>
            </a:r>
            <a:r>
              <a:rPr lang="zh-CN" altLang="zh-CN" dirty="0"/>
              <a:t>：设置输入框的回显字符</a:t>
            </a:r>
            <a:r>
              <a:rPr lang="zh-CN" altLang="zh-CN" dirty="0" smtClean="0"/>
              <a:t>。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err="1" smtClean="0"/>
              <a:t>TextField</a:t>
            </a:r>
            <a:r>
              <a:rPr lang="zh-CN" altLang="en-US" dirty="0" smtClean="0"/>
              <a:t>用作密码输入框时，可调用</a:t>
            </a:r>
            <a:r>
              <a:rPr lang="en-US" altLang="zh-CN" dirty="0" err="1" smtClean="0"/>
              <a:t>setEchoChar</a:t>
            </a:r>
            <a:r>
              <a:rPr lang="zh-CN" altLang="en-US" dirty="0" smtClean="0"/>
              <a:t>方法，设置</a:t>
            </a:r>
            <a:r>
              <a:rPr lang="zh-CN" altLang="zh-CN" dirty="0"/>
              <a:t>回显</a:t>
            </a:r>
            <a:r>
              <a:rPr lang="zh-CN" altLang="zh-CN" dirty="0" smtClean="0"/>
              <a:t>字符</a:t>
            </a:r>
            <a:r>
              <a:rPr lang="zh-CN" altLang="en-US" dirty="0" smtClean="0"/>
              <a:t>为星号“</a:t>
            </a:r>
            <a:r>
              <a:rPr lang="en-US" altLang="zh-CN" dirty="0" smtClean="0"/>
              <a:t>*</a:t>
            </a:r>
            <a:r>
              <a:rPr lang="zh-CN" altLang="en-US" dirty="0" smtClean="0"/>
              <a:t>”。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916" y="5110163"/>
            <a:ext cx="3657600" cy="1066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656" y="5110163"/>
            <a:ext cx="36576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015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多行输入框</a:t>
            </a:r>
            <a:r>
              <a:rPr lang="en-US" altLang="zh-CN" dirty="0" err="1"/>
              <a:t>TextArea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TextArea</a:t>
            </a:r>
            <a:r>
              <a:rPr lang="zh-CN" altLang="zh-CN" dirty="0"/>
              <a:t>取消了回显符设置方法</a:t>
            </a:r>
            <a:r>
              <a:rPr lang="en-US" altLang="zh-CN" dirty="0" err="1" smtClean="0"/>
              <a:t>setEchoChar</a:t>
            </a:r>
            <a:r>
              <a:rPr lang="zh-CN" altLang="en-US" dirty="0" smtClean="0"/>
              <a:t>。</a:t>
            </a:r>
            <a:r>
              <a:rPr lang="zh-CN" altLang="en-US" dirty="0"/>
              <a:t>另外还提供了如下方法：</a:t>
            </a:r>
            <a:endParaRPr lang="en-US" altLang="zh-CN" dirty="0"/>
          </a:p>
          <a:p>
            <a:pPr lvl="1"/>
            <a:r>
              <a:rPr lang="en-US" altLang="zh-CN" dirty="0" err="1"/>
              <a:t>getText</a:t>
            </a:r>
            <a:r>
              <a:rPr lang="zh-CN" altLang="zh-CN" dirty="0"/>
              <a:t>：获取输入框中的文本串。</a:t>
            </a:r>
          </a:p>
          <a:p>
            <a:pPr lvl="1"/>
            <a:r>
              <a:rPr lang="en-US" altLang="zh-CN" dirty="0" err="1"/>
              <a:t>setColumns</a:t>
            </a:r>
            <a:r>
              <a:rPr lang="zh-CN" altLang="zh-CN" dirty="0"/>
              <a:t>：设置输入框的长度</a:t>
            </a:r>
            <a:r>
              <a:rPr lang="zh-CN" altLang="zh-CN" dirty="0" smtClean="0"/>
              <a:t>为</a:t>
            </a:r>
            <a:r>
              <a:rPr lang="zh-CN" altLang="en-US" dirty="0"/>
              <a:t>指定个数的</a:t>
            </a:r>
            <a:r>
              <a:rPr lang="zh-CN" altLang="zh-CN" dirty="0" smtClean="0"/>
              <a:t>字符。</a:t>
            </a:r>
            <a:endParaRPr lang="zh-CN" altLang="zh-CN" dirty="0"/>
          </a:p>
          <a:p>
            <a:pPr lvl="1"/>
            <a:r>
              <a:rPr lang="en-US" altLang="zh-CN" dirty="0" err="1"/>
              <a:t>setRows</a:t>
            </a:r>
            <a:r>
              <a:rPr lang="zh-CN" altLang="zh-CN" dirty="0"/>
              <a:t>：设置输入框的高度</a:t>
            </a:r>
            <a:r>
              <a:rPr lang="zh-CN" altLang="zh-CN" dirty="0" smtClean="0"/>
              <a:t>为</a:t>
            </a:r>
            <a:r>
              <a:rPr lang="zh-CN" altLang="en-US" dirty="0" smtClean="0"/>
              <a:t>指定行数的</a:t>
            </a:r>
            <a:r>
              <a:rPr lang="zh-CN" altLang="zh-CN" dirty="0" smtClean="0"/>
              <a:t>字符。</a:t>
            </a:r>
            <a:endParaRPr lang="zh-CN" altLang="zh-CN" dirty="0"/>
          </a:p>
          <a:p>
            <a:pPr lvl="1"/>
            <a:r>
              <a:rPr lang="en-US" altLang="zh-CN" dirty="0" err="1"/>
              <a:t>setEditable</a:t>
            </a:r>
            <a:r>
              <a:rPr lang="zh-CN" altLang="zh-CN" dirty="0"/>
              <a:t>：设置输入框是否允许编辑。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4634046"/>
            <a:ext cx="36576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042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12.2.3 </a:t>
            </a:r>
            <a:r>
              <a:rPr lang="zh-CN" altLang="en-US" dirty="0"/>
              <a:t>选择框</a:t>
            </a:r>
            <a:r>
              <a:rPr lang="en-US" altLang="zh-CN" dirty="0"/>
              <a:t>Checkbox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在界面上列出几个选项，让</a:t>
            </a:r>
            <a:r>
              <a:rPr lang="zh-CN" altLang="zh-CN" dirty="0" smtClean="0"/>
              <a:t>用户</a:t>
            </a:r>
            <a:r>
              <a:rPr lang="zh-CN" altLang="en-US" dirty="0" smtClean="0"/>
              <a:t>勾选一个或多个选项，这便形成了一组选择框。这样的</a:t>
            </a:r>
            <a:r>
              <a:rPr lang="zh-CN" altLang="zh-CN" dirty="0"/>
              <a:t>选项</a:t>
            </a:r>
            <a:r>
              <a:rPr lang="zh-CN" altLang="zh-CN" dirty="0" smtClean="0"/>
              <a:t>控件</a:t>
            </a:r>
            <a:r>
              <a:rPr lang="zh-CN" altLang="en-US" dirty="0" smtClean="0"/>
              <a:t>可</a:t>
            </a:r>
            <a:r>
              <a:rPr lang="zh-CN" altLang="zh-CN" dirty="0" smtClean="0"/>
              <a:t>分为</a:t>
            </a:r>
            <a:r>
              <a:rPr lang="zh-CN" altLang="zh-CN" dirty="0"/>
              <a:t>两类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 smtClean="0"/>
              <a:t>在</a:t>
            </a:r>
            <a:r>
              <a:rPr lang="zh-CN" altLang="zh-CN" dirty="0"/>
              <a:t>方框中打勾的复选框，多个复选框允许同时勾选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 smtClean="0"/>
              <a:t>在</a:t>
            </a:r>
            <a:r>
              <a:rPr lang="zh-CN" altLang="zh-CN" dirty="0"/>
              <a:t>圆圈中点选的单选框，一组单选框最多只能选中一个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上述两类选择控件，</a:t>
            </a:r>
            <a:r>
              <a:rPr lang="en-US" altLang="zh-CN" dirty="0" smtClean="0"/>
              <a:t>AWT</a:t>
            </a:r>
            <a:r>
              <a:rPr lang="zh-CN" altLang="en-US" dirty="0" smtClean="0"/>
              <a:t>都通过</a:t>
            </a:r>
            <a:r>
              <a:rPr lang="en-US" altLang="zh-CN" dirty="0" smtClean="0"/>
              <a:t>Checkbox</a:t>
            </a:r>
            <a:r>
              <a:rPr lang="zh-CN" altLang="en-US" dirty="0" smtClean="0"/>
              <a:t>实现。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909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复选框的实现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Checkbox</a:t>
            </a:r>
            <a:r>
              <a:rPr lang="zh-CN" altLang="zh-CN" dirty="0" smtClean="0"/>
              <a:t>由</a:t>
            </a:r>
            <a:r>
              <a:rPr lang="zh-CN" altLang="zh-CN" dirty="0"/>
              <a:t>两部分组成，左边部分是个支持打勾的方框，右边部分是说明文字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Checkbox</a:t>
            </a:r>
            <a:r>
              <a:rPr lang="zh-CN" altLang="en-US" dirty="0" smtClean="0"/>
              <a:t>对象</a:t>
            </a:r>
            <a:r>
              <a:rPr lang="zh-CN" altLang="zh-CN" dirty="0" smtClean="0"/>
              <a:t>需</a:t>
            </a:r>
            <a:r>
              <a:rPr lang="zh-CN" altLang="zh-CN" dirty="0"/>
              <a:t>调用</a:t>
            </a:r>
            <a:r>
              <a:rPr lang="en-US" altLang="zh-CN" dirty="0" err="1"/>
              <a:t>addItemListener</a:t>
            </a:r>
            <a:r>
              <a:rPr lang="zh-CN" altLang="zh-CN" dirty="0"/>
              <a:t>方法给复选框添加单击监听器，一旦发生单击事件，就会触发监听器的</a:t>
            </a:r>
            <a:r>
              <a:rPr lang="en-US" altLang="zh-CN" dirty="0" err="1"/>
              <a:t>itemStateChanged</a:t>
            </a:r>
            <a:r>
              <a:rPr lang="zh-CN" altLang="zh-CN" dirty="0"/>
              <a:t>方法，在该方法内即可判断复选框的选中状态并开展后续处理。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075" y="4371530"/>
            <a:ext cx="41338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364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单选框的实现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除了</a:t>
            </a:r>
            <a:r>
              <a:rPr lang="en-US" altLang="zh-CN" dirty="0" smtClean="0"/>
              <a:t>Checkbox</a:t>
            </a:r>
            <a:r>
              <a:rPr lang="zh-CN" altLang="en-US" dirty="0" smtClean="0"/>
              <a:t>之外，</a:t>
            </a:r>
            <a:r>
              <a:rPr lang="zh-CN" altLang="zh-CN" dirty="0"/>
              <a:t>单选</a:t>
            </a:r>
            <a:r>
              <a:rPr lang="zh-CN" altLang="zh-CN" dirty="0" smtClean="0"/>
              <a:t>框</a:t>
            </a:r>
            <a:r>
              <a:rPr lang="zh-CN" altLang="en-US" dirty="0" smtClean="0"/>
              <a:t>还</a:t>
            </a:r>
            <a:r>
              <a:rPr lang="zh-CN" altLang="zh-CN" dirty="0" smtClean="0"/>
              <a:t>引入</a:t>
            </a:r>
            <a:r>
              <a:rPr lang="zh-CN" altLang="zh-CN" dirty="0"/>
              <a:t>了选择框小组</a:t>
            </a:r>
            <a:r>
              <a:rPr lang="en-US" altLang="zh-CN" dirty="0" err="1"/>
              <a:t>CheckboxGroup</a:t>
            </a:r>
            <a:r>
              <a:rPr lang="zh-CN" altLang="zh-CN" dirty="0"/>
              <a:t>，只要几个</a:t>
            </a:r>
            <a:r>
              <a:rPr lang="en-US" altLang="zh-CN" dirty="0"/>
              <a:t>Checkbox</a:t>
            </a:r>
            <a:r>
              <a:rPr lang="zh-CN" altLang="zh-CN" dirty="0"/>
              <a:t>加入了同一小组，这些</a:t>
            </a:r>
            <a:r>
              <a:rPr lang="en-US" altLang="zh-CN" dirty="0"/>
              <a:t>Checkbox</a:t>
            </a:r>
            <a:r>
              <a:rPr lang="zh-CN" altLang="zh-CN" dirty="0"/>
              <a:t>统统摇身变为圆形的单选框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要想</a:t>
            </a:r>
            <a:r>
              <a:rPr lang="zh-CN" altLang="zh-CN" dirty="0" smtClean="0"/>
              <a:t>让</a:t>
            </a:r>
            <a:r>
              <a:rPr lang="en-US" altLang="zh-CN" dirty="0"/>
              <a:t>Checkbox</a:t>
            </a:r>
            <a:r>
              <a:rPr lang="zh-CN" altLang="zh-CN" dirty="0"/>
              <a:t>加入单选</a:t>
            </a:r>
            <a:r>
              <a:rPr lang="zh-CN" altLang="zh-CN" dirty="0" smtClean="0"/>
              <a:t>小组，</a:t>
            </a:r>
            <a:r>
              <a:rPr lang="zh-CN" altLang="en-US" dirty="0" smtClean="0"/>
              <a:t>则需</a:t>
            </a:r>
            <a:r>
              <a:rPr lang="zh-CN" altLang="zh-CN" dirty="0" smtClean="0"/>
              <a:t>调用</a:t>
            </a:r>
            <a:r>
              <a:rPr lang="zh-CN" altLang="zh-CN" dirty="0"/>
              <a:t>带三个参数的构造方法即可，第一个参数仍然是说明文字，第二个参数则是小组对象，第三个参数表示是否默认选中。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4651138"/>
            <a:ext cx="36576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569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本章介绍了</a:t>
            </a:r>
            <a:r>
              <a:rPr lang="en-US" altLang="zh-CN" dirty="0"/>
              <a:t>AWT</a:t>
            </a:r>
            <a:r>
              <a:rPr lang="zh-CN" altLang="zh-CN" dirty="0"/>
              <a:t>框架的界面编程技术，包括基础的窗口面板、常见的文本控件、图像的显示及其加工，还演示了一个实战练习“生成验证码图片”的实现过程。</a:t>
            </a:r>
          </a:p>
          <a:p>
            <a:r>
              <a:rPr lang="en-US" altLang="zh-CN" dirty="0"/>
              <a:t>12.1 AWT</a:t>
            </a:r>
            <a:r>
              <a:rPr lang="zh-CN" altLang="en-US" dirty="0"/>
              <a:t>的窗口面板</a:t>
            </a:r>
          </a:p>
          <a:p>
            <a:r>
              <a:rPr lang="en-US" altLang="zh-CN" dirty="0"/>
              <a:t>12.2 AWT</a:t>
            </a:r>
            <a:r>
              <a:rPr lang="zh-CN" altLang="en-US" dirty="0"/>
              <a:t>的文本控件</a:t>
            </a:r>
          </a:p>
          <a:p>
            <a:r>
              <a:rPr lang="en-US" altLang="zh-CN" dirty="0"/>
              <a:t>12.3 AWT</a:t>
            </a:r>
            <a:r>
              <a:rPr lang="zh-CN" altLang="en-US" dirty="0"/>
              <a:t>的图像处理</a:t>
            </a:r>
          </a:p>
          <a:p>
            <a:r>
              <a:rPr lang="en-US" altLang="zh-CN" dirty="0"/>
              <a:t>12.4 </a:t>
            </a:r>
            <a:r>
              <a:rPr lang="zh-CN" altLang="en-US" dirty="0"/>
              <a:t>实战练习：生成验证码图片</a:t>
            </a:r>
          </a:p>
          <a:p>
            <a:r>
              <a:rPr lang="en-US" altLang="zh-CN" dirty="0"/>
              <a:t>12.5 </a:t>
            </a:r>
            <a:r>
              <a:rPr lang="zh-CN" altLang="en-US" dirty="0"/>
              <a:t>小结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9745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12.3 AWT</a:t>
            </a:r>
            <a:r>
              <a:rPr lang="zh-CN" altLang="en-US" dirty="0"/>
              <a:t>的图像处理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本节介绍了</a:t>
            </a:r>
            <a:r>
              <a:rPr lang="en-US" altLang="zh-CN" dirty="0"/>
              <a:t>AWT</a:t>
            </a:r>
            <a:r>
              <a:rPr lang="zh-CN" altLang="zh-CN" dirty="0"/>
              <a:t>对图像的处理操作，包括：通过自定义图像视图显示图片，使用绘图工具</a:t>
            </a:r>
            <a:r>
              <a:rPr lang="en-US" altLang="zh-CN" dirty="0"/>
              <a:t>Graphics</a:t>
            </a:r>
            <a:r>
              <a:rPr lang="zh-CN" altLang="zh-CN" dirty="0"/>
              <a:t>绘制几何图形，利用</a:t>
            </a:r>
            <a:r>
              <a:rPr lang="en-US" altLang="zh-CN" dirty="0"/>
              <a:t>Graphics2D</a:t>
            </a:r>
            <a:r>
              <a:rPr lang="zh-CN" altLang="zh-CN" dirty="0"/>
              <a:t>开展各种图像加工（旋转、缩放、平移、裁剪与翻转）。</a:t>
            </a:r>
          </a:p>
          <a:p>
            <a:r>
              <a:rPr lang="en-US" altLang="zh-CN" dirty="0"/>
              <a:t>12.3.1 </a:t>
            </a:r>
            <a:r>
              <a:rPr lang="zh-CN" altLang="en-US" dirty="0"/>
              <a:t>自定义图像视图</a:t>
            </a:r>
          </a:p>
          <a:p>
            <a:r>
              <a:rPr lang="en-US" altLang="zh-CN" dirty="0"/>
              <a:t>12.3.2 </a:t>
            </a:r>
            <a:r>
              <a:rPr lang="zh-CN" altLang="en-US" dirty="0"/>
              <a:t>绘图工具</a:t>
            </a:r>
            <a:r>
              <a:rPr lang="en-US" altLang="zh-CN" dirty="0"/>
              <a:t>Graphics</a:t>
            </a:r>
          </a:p>
          <a:p>
            <a:r>
              <a:rPr lang="en-US" altLang="zh-CN" dirty="0"/>
              <a:t>12.3.3 </a:t>
            </a:r>
            <a:r>
              <a:rPr lang="zh-CN" altLang="en-US" dirty="0"/>
              <a:t>利用</a:t>
            </a:r>
            <a:r>
              <a:rPr lang="en-US" altLang="zh-CN" dirty="0"/>
              <a:t>Graphics2D</a:t>
            </a:r>
            <a:r>
              <a:rPr lang="zh-CN" altLang="en-US" dirty="0"/>
              <a:t>加工图像</a:t>
            </a:r>
          </a:p>
        </p:txBody>
      </p:sp>
    </p:spTree>
    <p:extLst>
      <p:ext uri="{BB962C8B-B14F-4D97-AF65-F5344CB8AC3E}">
        <p14:creationId xmlns:p14="http://schemas.microsoft.com/office/powerpoint/2010/main" val="3781924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12.3.1 </a:t>
            </a:r>
            <a:r>
              <a:rPr lang="zh-CN" altLang="en-US" dirty="0"/>
              <a:t>自定义图像视图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AWT</a:t>
            </a:r>
            <a:r>
              <a:rPr lang="zh-CN" altLang="zh-CN" dirty="0" smtClean="0"/>
              <a:t>的基础控件无法</a:t>
            </a:r>
            <a:r>
              <a:rPr lang="zh-CN" altLang="zh-CN" dirty="0"/>
              <a:t>显示某张图片</a:t>
            </a:r>
            <a:r>
              <a:rPr lang="zh-CN" altLang="zh-CN" dirty="0" smtClean="0"/>
              <a:t>文件</a:t>
            </a:r>
            <a:r>
              <a:rPr lang="zh-CN" altLang="en-US" dirty="0" smtClean="0"/>
              <a:t>，需要开发者自己定义图像显示控件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AWT</a:t>
            </a:r>
            <a:r>
              <a:rPr lang="zh-CN" altLang="zh-CN" dirty="0"/>
              <a:t>自带的界面控件，大多由</a:t>
            </a:r>
            <a:r>
              <a:rPr lang="en-US" altLang="zh-CN" dirty="0"/>
              <a:t>Component</a:t>
            </a:r>
            <a:r>
              <a:rPr lang="zh-CN" altLang="zh-CN" dirty="0"/>
              <a:t>类派生而来，该类与展示有关的方法主要有下列两个：</a:t>
            </a:r>
          </a:p>
          <a:p>
            <a:pPr lvl="1"/>
            <a:r>
              <a:rPr lang="en-US" altLang="zh-CN" dirty="0" err="1"/>
              <a:t>getPreferredSize</a:t>
            </a:r>
            <a:r>
              <a:rPr lang="zh-CN" altLang="zh-CN" dirty="0"/>
              <a:t>：该方法可返回控件的推荐宽高。</a:t>
            </a:r>
          </a:p>
          <a:p>
            <a:pPr lvl="1"/>
            <a:r>
              <a:rPr lang="en-US" altLang="zh-CN" dirty="0"/>
              <a:t>paint</a:t>
            </a:r>
            <a:r>
              <a:rPr lang="zh-CN" altLang="zh-CN" dirty="0"/>
              <a:t>：该方法可使用画笔</a:t>
            </a:r>
            <a:r>
              <a:rPr lang="en-US" altLang="zh-CN" dirty="0"/>
              <a:t>Graphics</a:t>
            </a:r>
            <a:r>
              <a:rPr lang="zh-CN" altLang="zh-CN" dirty="0"/>
              <a:t>绘制具体的图案，包括各种形状、文字与图像。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7056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如何在界面上显示图像？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978" y="3178262"/>
            <a:ext cx="6508044" cy="1646063"/>
          </a:xfrm>
        </p:spPr>
      </p:pic>
    </p:spTree>
    <p:extLst>
      <p:ext uri="{BB962C8B-B14F-4D97-AF65-F5344CB8AC3E}">
        <p14:creationId xmlns:p14="http://schemas.microsoft.com/office/powerpoint/2010/main" val="4035329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AWT</a:t>
            </a:r>
            <a:r>
              <a:rPr lang="zh-CN" altLang="en-US" dirty="0" smtClean="0"/>
              <a:t>提供的图像处理工具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AWT</a:t>
            </a:r>
            <a:r>
              <a:rPr lang="zh-CN" altLang="zh-CN" dirty="0"/>
              <a:t>确实提供了每个环节需要</a:t>
            </a:r>
            <a:r>
              <a:rPr lang="zh-CN" altLang="zh-CN" dirty="0" smtClean="0"/>
              <a:t>的</a:t>
            </a:r>
            <a:r>
              <a:rPr lang="zh-CN" altLang="en-US" dirty="0" smtClean="0"/>
              <a:t>图像</a:t>
            </a:r>
            <a:r>
              <a:rPr lang="zh-CN" altLang="zh-CN" dirty="0" smtClean="0"/>
              <a:t>工具，说明</a:t>
            </a:r>
            <a:r>
              <a:rPr lang="zh-CN" altLang="zh-CN" dirty="0"/>
              <a:t>如下：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）图像缓存类</a:t>
            </a:r>
            <a:r>
              <a:rPr lang="en-US" altLang="zh-CN" dirty="0" err="1"/>
              <a:t>BufferedImage</a:t>
            </a:r>
            <a:r>
              <a:rPr lang="zh-CN" altLang="zh-CN" dirty="0"/>
              <a:t>，它是</a:t>
            </a:r>
            <a:r>
              <a:rPr lang="en-US" altLang="zh-CN" dirty="0"/>
              <a:t>AWT</a:t>
            </a:r>
            <a:r>
              <a:rPr lang="zh-CN" altLang="zh-CN" dirty="0"/>
              <a:t>专用的图像缓存工具，里面保存着临时的图像数据。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）图像输入输出工具</a:t>
            </a:r>
            <a:r>
              <a:rPr lang="en-US" altLang="zh-CN" dirty="0" err="1"/>
              <a:t>ImageIO</a:t>
            </a:r>
            <a:r>
              <a:rPr lang="zh-CN" altLang="zh-CN" dirty="0"/>
              <a:t>，它是</a:t>
            </a:r>
            <a:r>
              <a:rPr lang="en-US" altLang="zh-CN" dirty="0"/>
              <a:t>AWT</a:t>
            </a:r>
            <a:r>
              <a:rPr lang="zh-CN" altLang="zh-CN" dirty="0"/>
              <a:t>读写图片文件的利器，其中</a:t>
            </a:r>
            <a:r>
              <a:rPr lang="en-US" altLang="zh-CN" dirty="0"/>
              <a:t>read</a:t>
            </a:r>
            <a:r>
              <a:rPr lang="zh-CN" altLang="zh-CN" dirty="0"/>
              <a:t>方法可将图片文件读到图像缓存中，而</a:t>
            </a:r>
            <a:r>
              <a:rPr lang="en-US" altLang="zh-CN" dirty="0"/>
              <a:t>write</a:t>
            </a:r>
            <a:r>
              <a:rPr lang="zh-CN" altLang="zh-CN" dirty="0"/>
              <a:t>方法可将图像缓存保存为图片文件。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）画笔工具</a:t>
            </a:r>
            <a:r>
              <a:rPr lang="en-US" altLang="zh-CN" dirty="0"/>
              <a:t>Graphics</a:t>
            </a:r>
            <a:r>
              <a:rPr lang="zh-CN" altLang="zh-CN" dirty="0"/>
              <a:t>，前述</a:t>
            </a:r>
            <a:r>
              <a:rPr lang="en-US" altLang="zh-CN" dirty="0"/>
              <a:t>paint</a:t>
            </a:r>
            <a:r>
              <a:rPr lang="zh-CN" altLang="zh-CN" dirty="0"/>
              <a:t>方法的输入参数正是</a:t>
            </a:r>
            <a:r>
              <a:rPr lang="en-US" altLang="zh-CN" dirty="0"/>
              <a:t>Graphics</a:t>
            </a:r>
            <a:r>
              <a:rPr lang="zh-CN" altLang="zh-CN" dirty="0"/>
              <a:t>类型，只要调用画笔对象的</a:t>
            </a:r>
            <a:r>
              <a:rPr lang="en-US" altLang="zh-CN" dirty="0" err="1"/>
              <a:t>drawImage</a:t>
            </a:r>
            <a:r>
              <a:rPr lang="zh-CN" altLang="zh-CN" dirty="0"/>
              <a:t>方法，即可在控件上绘制图像缓存。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0905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AWT</a:t>
            </a:r>
            <a:r>
              <a:rPr lang="zh-CN" altLang="en-US" dirty="0" smtClean="0"/>
              <a:t>显示图像的流程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978" y="3178262"/>
            <a:ext cx="6508044" cy="1646063"/>
          </a:xfrm>
        </p:spPr>
      </p:pic>
    </p:spTree>
    <p:extLst>
      <p:ext uri="{BB962C8B-B14F-4D97-AF65-F5344CB8AC3E}">
        <p14:creationId xmlns:p14="http://schemas.microsoft.com/office/powerpoint/2010/main" val="558828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12.3.2 </a:t>
            </a:r>
            <a:r>
              <a:rPr lang="zh-CN" altLang="en-US" dirty="0"/>
              <a:t>绘图工具</a:t>
            </a:r>
            <a:r>
              <a:rPr lang="en-US" altLang="zh-CN" dirty="0"/>
              <a:t>Graphics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zh-CN" dirty="0"/>
              <a:t>画笔工具</a:t>
            </a:r>
            <a:r>
              <a:rPr lang="en-US" altLang="zh-CN" dirty="0" smtClean="0"/>
              <a:t>Graphics</a:t>
            </a:r>
            <a:r>
              <a:rPr lang="zh-CN" altLang="zh-CN" dirty="0" smtClean="0"/>
              <a:t>除了</a:t>
            </a:r>
            <a:r>
              <a:rPr lang="en-US" altLang="zh-CN" dirty="0" err="1" smtClean="0"/>
              <a:t>drawImage</a:t>
            </a:r>
            <a:r>
              <a:rPr lang="zh-CN" altLang="zh-CN" dirty="0"/>
              <a:t>方法</a:t>
            </a:r>
            <a:r>
              <a:rPr lang="zh-CN" altLang="zh-CN" dirty="0" smtClean="0"/>
              <a:t>，还有下列绘图</a:t>
            </a:r>
            <a:r>
              <a:rPr lang="zh-CN" altLang="zh-CN" dirty="0"/>
              <a:t>方法：</a:t>
            </a:r>
          </a:p>
          <a:p>
            <a:pPr lvl="1"/>
            <a:r>
              <a:rPr lang="en-US" altLang="zh-CN" dirty="0" err="1"/>
              <a:t>setColor</a:t>
            </a:r>
            <a:r>
              <a:rPr lang="zh-CN" altLang="zh-CN" dirty="0"/>
              <a:t>：设置画笔的颜色。</a:t>
            </a:r>
          </a:p>
          <a:p>
            <a:pPr lvl="1"/>
            <a:r>
              <a:rPr lang="en-US" altLang="zh-CN" dirty="0" err="1"/>
              <a:t>drawLine</a:t>
            </a:r>
            <a:r>
              <a:rPr lang="zh-CN" altLang="zh-CN" dirty="0"/>
              <a:t>：在指定坐标的</a:t>
            </a:r>
            <a:r>
              <a:rPr lang="en-US" altLang="zh-CN" dirty="0"/>
              <a:t>(x1,y1)</a:t>
            </a:r>
            <a:r>
              <a:rPr lang="zh-CN" altLang="zh-CN" dirty="0"/>
              <a:t>与</a:t>
            </a:r>
            <a:r>
              <a:rPr lang="en-US" altLang="zh-CN" dirty="0"/>
              <a:t>(x2,y2)</a:t>
            </a:r>
            <a:r>
              <a:rPr lang="zh-CN" altLang="zh-CN" dirty="0"/>
              <a:t>两点之间画条线段。</a:t>
            </a:r>
          </a:p>
          <a:p>
            <a:pPr lvl="1"/>
            <a:r>
              <a:rPr lang="en-US" altLang="zh-CN" dirty="0" err="1"/>
              <a:t>drawRect</a:t>
            </a:r>
            <a:r>
              <a:rPr lang="zh-CN" altLang="zh-CN" dirty="0"/>
              <a:t>：以坐标点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zh-CN" dirty="0"/>
              <a:t>为左上角，绘制指定宽高的矩形边框。</a:t>
            </a:r>
          </a:p>
          <a:p>
            <a:pPr lvl="1"/>
            <a:r>
              <a:rPr lang="en-US" altLang="zh-CN" dirty="0" err="1"/>
              <a:t>fillRect</a:t>
            </a:r>
            <a:r>
              <a:rPr lang="zh-CN" altLang="zh-CN" dirty="0"/>
              <a:t>：以坐标点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zh-CN" dirty="0"/>
              <a:t>为左上角，绘制指定宽高的矩形区域。</a:t>
            </a:r>
          </a:p>
          <a:p>
            <a:pPr lvl="1"/>
            <a:r>
              <a:rPr lang="en-US" altLang="zh-CN" dirty="0" err="1" smtClean="0"/>
              <a:t>drawOval</a:t>
            </a:r>
            <a:r>
              <a:rPr lang="zh-CN" altLang="zh-CN" dirty="0"/>
              <a:t>：以坐标点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zh-CN" dirty="0"/>
              <a:t>为外切矩形的左上角，绘制</a:t>
            </a:r>
            <a:r>
              <a:rPr lang="zh-CN" altLang="zh-CN" dirty="0" smtClean="0"/>
              <a:t>指定半径</a:t>
            </a:r>
            <a:r>
              <a:rPr lang="zh-CN" altLang="zh-CN" dirty="0"/>
              <a:t>的椭圆</a:t>
            </a:r>
            <a:r>
              <a:rPr lang="zh-CN" altLang="zh-CN" dirty="0" smtClean="0"/>
              <a:t>轮廓。</a:t>
            </a:r>
            <a:endParaRPr lang="zh-CN" altLang="zh-CN" dirty="0"/>
          </a:p>
          <a:p>
            <a:pPr lvl="1"/>
            <a:r>
              <a:rPr lang="en-US" altLang="zh-CN" dirty="0" err="1"/>
              <a:t>fillOval</a:t>
            </a:r>
            <a:r>
              <a:rPr lang="zh-CN" altLang="zh-CN" dirty="0"/>
              <a:t>：以坐标点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zh-CN" dirty="0"/>
              <a:t>为外切矩形的左上角，绘制</a:t>
            </a:r>
            <a:r>
              <a:rPr lang="zh-CN" altLang="zh-CN" dirty="0" smtClean="0"/>
              <a:t>指定半径</a:t>
            </a:r>
            <a:r>
              <a:rPr lang="zh-CN" altLang="zh-CN" dirty="0"/>
              <a:t>的椭圆区域。</a:t>
            </a:r>
          </a:p>
          <a:p>
            <a:pPr lvl="1"/>
            <a:r>
              <a:rPr lang="en-US" altLang="zh-CN" dirty="0" err="1"/>
              <a:t>drawArc</a:t>
            </a:r>
            <a:r>
              <a:rPr lang="zh-CN" altLang="zh-CN" dirty="0"/>
              <a:t>：以坐标点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zh-CN" dirty="0"/>
              <a:t>为外切矩形的左上角，绘制</a:t>
            </a:r>
            <a:r>
              <a:rPr lang="zh-CN" altLang="zh-CN" dirty="0" smtClean="0"/>
              <a:t>指定半径</a:t>
            </a:r>
            <a:r>
              <a:rPr lang="zh-CN" altLang="zh-CN" dirty="0"/>
              <a:t>和指定角度的圆弧。</a:t>
            </a:r>
          </a:p>
          <a:p>
            <a:pPr lvl="1"/>
            <a:r>
              <a:rPr lang="en-US" altLang="zh-CN" dirty="0" err="1"/>
              <a:t>fillArc</a:t>
            </a:r>
            <a:r>
              <a:rPr lang="zh-CN" altLang="zh-CN" dirty="0"/>
              <a:t>：以坐标点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zh-CN" dirty="0"/>
              <a:t>为外切矩形的左上角，绘制</a:t>
            </a:r>
            <a:r>
              <a:rPr lang="zh-CN" altLang="zh-CN" dirty="0" smtClean="0"/>
              <a:t>指定半径</a:t>
            </a:r>
            <a:r>
              <a:rPr lang="zh-CN" altLang="zh-CN" dirty="0"/>
              <a:t>和指定角度的扇形。</a:t>
            </a:r>
          </a:p>
          <a:p>
            <a:pPr lvl="1"/>
            <a:r>
              <a:rPr lang="en-US" altLang="zh-CN" dirty="0" err="1"/>
              <a:t>setFont</a:t>
            </a:r>
            <a:r>
              <a:rPr lang="zh-CN" altLang="zh-CN" dirty="0"/>
              <a:t>：设置画笔的字体。</a:t>
            </a:r>
          </a:p>
          <a:p>
            <a:pPr lvl="1"/>
            <a:r>
              <a:rPr lang="en-US" altLang="zh-CN" dirty="0" err="1"/>
              <a:t>drawString</a:t>
            </a:r>
            <a:r>
              <a:rPr lang="zh-CN" altLang="zh-CN" dirty="0"/>
              <a:t>：在当前位置的横纵偏移距离处绘制文本。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78711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绘制几何形状的效果（上）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761" y="1978255"/>
            <a:ext cx="4229100" cy="278130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192" y="1978255"/>
            <a:ext cx="4229100" cy="27813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427006" y="523857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绘制线段的效果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853495" y="523857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绘制矩形的</a:t>
            </a:r>
            <a:r>
              <a:rPr lang="zh-CN" altLang="en-US" dirty="0" smtClean="0"/>
              <a:t>效果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08157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绘制几何形状的效果</a:t>
            </a:r>
            <a:r>
              <a:rPr lang="zh-CN" altLang="en-US" dirty="0" smtClean="0"/>
              <a:t>（下）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975" y="1892797"/>
            <a:ext cx="4229100" cy="278130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826" y="1892797"/>
            <a:ext cx="4229100" cy="27813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427006" y="523857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绘制椭圆的效果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920528" y="523857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绘制扇形的效果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88203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12.3.3 </a:t>
            </a:r>
            <a:r>
              <a:rPr lang="zh-CN" altLang="en-US" dirty="0"/>
              <a:t>利用</a:t>
            </a:r>
            <a:r>
              <a:rPr lang="en-US" altLang="zh-CN" dirty="0"/>
              <a:t>Graphics2D</a:t>
            </a:r>
            <a:r>
              <a:rPr lang="zh-CN" altLang="en-US" dirty="0"/>
              <a:t>加工图像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尽管画笔工具</a:t>
            </a:r>
            <a:r>
              <a:rPr lang="en-US" altLang="zh-CN" dirty="0"/>
              <a:t>Graphics</a:t>
            </a:r>
            <a:r>
              <a:rPr lang="zh-CN" altLang="zh-CN" dirty="0"/>
              <a:t>支持绘制各种图案，但</a:t>
            </a:r>
            <a:r>
              <a:rPr lang="zh-CN" altLang="zh-CN" dirty="0" smtClean="0"/>
              <a:t>它</a:t>
            </a:r>
            <a:r>
              <a:rPr lang="zh-CN" altLang="en-US" dirty="0" smtClean="0"/>
              <a:t>存在以下问题</a:t>
            </a:r>
            <a:r>
              <a:rPr lang="zh-CN" altLang="zh-CN" dirty="0" smtClean="0"/>
              <a:t>：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）不能设置背景颜色；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）虽然提供了平移功能，却未提供旋转功能与缩放功能；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）只能在控件上作画，无法将整幅画保存为图片；</a:t>
            </a:r>
          </a:p>
          <a:p>
            <a:r>
              <a:rPr lang="en-US" altLang="zh-CN" dirty="0"/>
              <a:t>AWT</a:t>
            </a:r>
            <a:r>
              <a:rPr lang="zh-CN" altLang="zh-CN" dirty="0"/>
              <a:t>提供了</a:t>
            </a:r>
            <a:r>
              <a:rPr lang="en-US" altLang="zh-CN" dirty="0"/>
              <a:t>Graphics</a:t>
            </a:r>
            <a:r>
              <a:rPr lang="zh-CN" altLang="zh-CN" dirty="0"/>
              <a:t>的升级版名叫</a:t>
            </a:r>
            <a:r>
              <a:rPr lang="en-US" altLang="zh-CN" dirty="0"/>
              <a:t>Graphics2D</a:t>
            </a:r>
            <a:r>
              <a:rPr lang="zh-CN" altLang="zh-CN" dirty="0"/>
              <a:t>，这个二维画笔不但继承了画笔的所有方法，而且拓展</a:t>
            </a:r>
            <a:r>
              <a:rPr lang="zh-CN" altLang="zh-CN" dirty="0" smtClean="0"/>
              <a:t>了</a:t>
            </a:r>
            <a:r>
              <a:rPr lang="zh-CN" altLang="en-US" dirty="0" smtClean="0"/>
              <a:t>更多的</a:t>
            </a:r>
            <a:r>
              <a:rPr lang="zh-CN" altLang="zh-CN" dirty="0" smtClean="0"/>
              <a:t>实用方法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91672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Graphics2D</a:t>
            </a:r>
            <a:r>
              <a:rPr lang="zh-CN" altLang="en-US" dirty="0"/>
              <a:t>的常用方法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Graphics2D</a:t>
            </a:r>
            <a:r>
              <a:rPr lang="zh-CN" altLang="en-US" dirty="0"/>
              <a:t>的常用</a:t>
            </a:r>
            <a:r>
              <a:rPr lang="zh-CN" altLang="en-US" dirty="0" smtClean="0"/>
              <a:t>方法如下：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setBackground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：</a:t>
            </a:r>
            <a:r>
              <a:rPr lang="zh-CN" altLang="zh-CN" dirty="0"/>
              <a:t>设置背景色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rotate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：</a:t>
            </a:r>
            <a:r>
              <a:rPr lang="zh-CN" altLang="zh-CN" dirty="0"/>
              <a:t>旋转画布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scale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：</a:t>
            </a:r>
            <a:r>
              <a:rPr lang="zh-CN" altLang="zh-CN" dirty="0"/>
              <a:t>缩放</a:t>
            </a:r>
            <a:r>
              <a:rPr lang="zh-CN" altLang="zh-CN" dirty="0" smtClean="0"/>
              <a:t>画布</a:t>
            </a:r>
            <a:endParaRPr lang="en-US" altLang="zh-CN" dirty="0" smtClean="0"/>
          </a:p>
          <a:p>
            <a:r>
              <a:rPr lang="zh-CN" altLang="en-US" dirty="0" smtClean="0"/>
              <a:t>获取</a:t>
            </a:r>
            <a:r>
              <a:rPr lang="en-US" altLang="zh-CN" dirty="0" smtClean="0"/>
              <a:t>Graphics2D</a:t>
            </a:r>
            <a:r>
              <a:rPr lang="zh-CN" altLang="en-US" dirty="0" smtClean="0"/>
              <a:t>对象的步骤如下：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）先</a:t>
            </a:r>
            <a:r>
              <a:rPr lang="zh-CN" altLang="zh-CN" dirty="0"/>
              <a:t>调用</a:t>
            </a:r>
            <a:r>
              <a:rPr lang="en-US" altLang="zh-CN" dirty="0" err="1"/>
              <a:t>BufferedImage</a:t>
            </a:r>
            <a:r>
              <a:rPr lang="zh-CN" altLang="zh-CN" dirty="0"/>
              <a:t>的构造方法</a:t>
            </a:r>
            <a:r>
              <a:rPr lang="zh-CN" altLang="zh-CN" dirty="0" smtClean="0"/>
              <a:t>，创建</a:t>
            </a:r>
            <a:r>
              <a:rPr lang="zh-CN" altLang="zh-CN" dirty="0"/>
              <a:t>一个空的缓存图像对象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）再</a:t>
            </a:r>
            <a:r>
              <a:rPr lang="zh-CN" altLang="zh-CN" dirty="0" smtClean="0"/>
              <a:t>调用</a:t>
            </a:r>
            <a:r>
              <a:rPr lang="zh-CN" altLang="zh-CN" dirty="0"/>
              <a:t>缓存图像</a:t>
            </a:r>
            <a:r>
              <a:rPr lang="zh-CN" altLang="zh-CN" dirty="0" smtClean="0"/>
              <a:t>对象</a:t>
            </a:r>
            <a:r>
              <a:rPr lang="zh-CN" altLang="zh-CN" dirty="0"/>
              <a:t>的</a:t>
            </a:r>
            <a:r>
              <a:rPr lang="en-US" altLang="zh-CN" dirty="0" err="1"/>
              <a:t>createGraphics</a:t>
            </a:r>
            <a:r>
              <a:rPr lang="zh-CN" altLang="zh-CN" dirty="0"/>
              <a:t>方法，即可创建并获取新图像的二维画笔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2873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12.1 AWT</a:t>
            </a:r>
            <a:r>
              <a:rPr lang="zh-CN" altLang="en-US" dirty="0"/>
              <a:t>的窗口面板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本节介绍了</a:t>
            </a:r>
            <a:r>
              <a:rPr lang="en-US" altLang="zh-CN" dirty="0"/>
              <a:t>AWT</a:t>
            </a:r>
            <a:r>
              <a:rPr lang="zh-CN" altLang="zh-CN" dirty="0"/>
              <a:t>图形库的基础界面编程，包括：提供了窗体框架的</a:t>
            </a:r>
            <a:r>
              <a:rPr lang="en-US" altLang="zh-CN" dirty="0"/>
              <a:t>Frame</a:t>
            </a:r>
            <a:r>
              <a:rPr lang="zh-CN" altLang="zh-CN" dirty="0"/>
              <a:t>工具，响应单击事件的</a:t>
            </a:r>
            <a:r>
              <a:rPr lang="en-US" altLang="zh-CN" dirty="0"/>
              <a:t>Button</a:t>
            </a:r>
            <a:r>
              <a:rPr lang="zh-CN" altLang="zh-CN" dirty="0"/>
              <a:t>控件，容纳各种布局的</a:t>
            </a:r>
            <a:r>
              <a:rPr lang="en-US" altLang="zh-CN" dirty="0"/>
              <a:t>Layout</a:t>
            </a:r>
            <a:r>
              <a:rPr lang="zh-CN" altLang="zh-CN" dirty="0"/>
              <a:t>（流式布局</a:t>
            </a:r>
            <a:r>
              <a:rPr lang="en-US" altLang="zh-CN" dirty="0" err="1"/>
              <a:t>FlowLayout</a:t>
            </a:r>
            <a:r>
              <a:rPr lang="zh-CN" altLang="zh-CN" dirty="0"/>
              <a:t>、网格布局</a:t>
            </a:r>
            <a:r>
              <a:rPr lang="en-US" altLang="zh-CN" dirty="0" err="1"/>
              <a:t>GridLayout</a:t>
            </a:r>
            <a:r>
              <a:rPr lang="zh-CN" altLang="zh-CN" dirty="0"/>
              <a:t>、边界布局</a:t>
            </a:r>
            <a:r>
              <a:rPr lang="en-US" altLang="zh-CN" dirty="0" err="1"/>
              <a:t>BorderLayout</a:t>
            </a:r>
            <a:r>
              <a:rPr lang="zh-CN" altLang="zh-CN" dirty="0"/>
              <a:t>等）。</a:t>
            </a:r>
          </a:p>
          <a:p>
            <a:r>
              <a:rPr lang="en-US" altLang="zh-CN" dirty="0"/>
              <a:t>12.1.1 </a:t>
            </a:r>
            <a:r>
              <a:rPr lang="zh-CN" altLang="en-US" dirty="0"/>
              <a:t>框架</a:t>
            </a:r>
            <a:r>
              <a:rPr lang="en-US" altLang="zh-CN" dirty="0"/>
              <a:t>Frame</a:t>
            </a:r>
          </a:p>
          <a:p>
            <a:r>
              <a:rPr lang="en-US" altLang="zh-CN" dirty="0"/>
              <a:t>12.1.2 </a:t>
            </a:r>
            <a:r>
              <a:rPr lang="zh-CN" altLang="en-US" dirty="0"/>
              <a:t>按钮</a:t>
            </a:r>
            <a:r>
              <a:rPr lang="en-US" altLang="zh-CN" dirty="0"/>
              <a:t>Button</a:t>
            </a:r>
          </a:p>
          <a:p>
            <a:r>
              <a:rPr lang="en-US" altLang="zh-CN" dirty="0"/>
              <a:t>12.1.3 </a:t>
            </a:r>
            <a:r>
              <a:rPr lang="zh-CN" altLang="en-US" dirty="0"/>
              <a:t>布局</a:t>
            </a:r>
            <a:r>
              <a:rPr lang="en-US" altLang="zh-CN" dirty="0"/>
              <a:t>Layout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49099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图像加工的效果（</a:t>
            </a:r>
            <a:r>
              <a:rPr lang="zh-CN" altLang="en-US" dirty="0"/>
              <a:t>上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18492"/>
            <a:ext cx="4800600" cy="316230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61" y="2018492"/>
            <a:ext cx="4800600" cy="31623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341547" y="562313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图像缩放的效果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980614" y="562313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图像平移的效果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70124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图像加工的效果</a:t>
            </a:r>
            <a:r>
              <a:rPr lang="zh-CN" altLang="en-US" dirty="0" smtClean="0"/>
              <a:t>（下）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0125"/>
            <a:ext cx="4800600" cy="316230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950125"/>
            <a:ext cx="4800600" cy="31623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338253" y="553433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图像裁剪的效果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053253" y="553433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图像翻转的效果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39988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12.4 </a:t>
            </a:r>
            <a:r>
              <a:rPr lang="zh-CN" altLang="en-US" dirty="0"/>
              <a:t>实战练习：生成验证码图片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验证码</a:t>
            </a:r>
            <a:r>
              <a:rPr lang="zh-CN" altLang="zh-CN" dirty="0" smtClean="0"/>
              <a:t>图片</a:t>
            </a:r>
            <a:r>
              <a:rPr lang="zh-CN" altLang="en-US" dirty="0" smtClean="0"/>
              <a:t>是防止自动登录的一种保护措施，其原理是</a:t>
            </a:r>
            <a:r>
              <a:rPr lang="zh-CN" altLang="zh-CN" dirty="0"/>
              <a:t>一张小图内部画着几个字符，间杂一些干扰线或者干扰点，然后让用户输入这幅图片所描绘的验证</a:t>
            </a:r>
            <a:r>
              <a:rPr lang="zh-CN" altLang="zh-CN" dirty="0" smtClean="0"/>
              <a:t>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一般情况下采取验证码图片即可挡住低级</a:t>
            </a:r>
            <a:r>
              <a:rPr lang="zh-CN" altLang="zh-CN" dirty="0" smtClean="0"/>
              <a:t>攻击</a:t>
            </a:r>
            <a:r>
              <a:rPr lang="zh-CN" altLang="en-US" dirty="0" smtClean="0"/>
              <a:t>，同时</a:t>
            </a:r>
            <a:r>
              <a:rPr lang="zh-CN" altLang="zh-CN" dirty="0"/>
              <a:t>在图片中展现字符串方便可行，通过</a:t>
            </a:r>
            <a:r>
              <a:rPr lang="en-US" altLang="zh-CN" dirty="0"/>
              <a:t>AWT</a:t>
            </a:r>
            <a:r>
              <a:rPr lang="zh-CN" altLang="zh-CN" dirty="0"/>
              <a:t>的绘图流程就能迅速生成验证码图片。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22963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验证码</a:t>
            </a:r>
            <a:r>
              <a:rPr lang="zh-CN" altLang="en-US" dirty="0" smtClean="0"/>
              <a:t>图片的生成步骤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）确定验证码图片的宽高，并创建对应宽高的缓存图像实例；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）调用图像实例的</a:t>
            </a:r>
            <a:r>
              <a:rPr lang="en-US" altLang="zh-CN" dirty="0" err="1"/>
              <a:t>createGraphics</a:t>
            </a:r>
            <a:r>
              <a:rPr lang="zh-CN" altLang="en-US" dirty="0"/>
              <a:t>方法获取缓存图像的画笔；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zh-CN" altLang="en-US" dirty="0" smtClean="0"/>
              <a:t>利用画笔对象依次</a:t>
            </a:r>
            <a:r>
              <a:rPr lang="zh-CN" altLang="en-US" dirty="0"/>
              <a:t>绘制验证码图片的组成要素，包括：</a:t>
            </a:r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）绘制图片背景色，可调用画笔的</a:t>
            </a:r>
            <a:r>
              <a:rPr lang="en-US" altLang="zh-CN" dirty="0" err="1"/>
              <a:t>fillRect</a:t>
            </a:r>
            <a:r>
              <a:rPr lang="zh-CN" altLang="en-US" dirty="0"/>
              <a:t>方法；</a:t>
            </a:r>
          </a:p>
          <a:p>
            <a:pPr lvl="1"/>
            <a:r>
              <a:rPr lang="en-US" altLang="zh-CN" dirty="0"/>
              <a:t>2</a:t>
            </a:r>
            <a:r>
              <a:rPr lang="zh-CN" altLang="en-US" dirty="0" smtClean="0"/>
              <a:t>）调用</a:t>
            </a:r>
            <a:r>
              <a:rPr lang="en-US" altLang="zh-CN" dirty="0" err="1" smtClean="0"/>
              <a:t>drawLine</a:t>
            </a:r>
            <a:r>
              <a:rPr lang="zh-CN" altLang="en-US" dirty="0" smtClean="0"/>
              <a:t>方法绘制</a:t>
            </a:r>
            <a:r>
              <a:rPr lang="zh-CN" altLang="en-US" dirty="0"/>
              <a:t>干扰线</a:t>
            </a:r>
            <a:r>
              <a:rPr lang="zh-CN" altLang="en-US" dirty="0" smtClean="0"/>
              <a:t>；或调用</a:t>
            </a:r>
            <a:r>
              <a:rPr lang="en-US" altLang="zh-CN" dirty="0" err="1" smtClean="0"/>
              <a:t>drawOval</a:t>
            </a:r>
            <a:r>
              <a:rPr lang="zh-CN" altLang="en-US" dirty="0"/>
              <a:t>方法</a:t>
            </a:r>
            <a:r>
              <a:rPr lang="zh-CN" altLang="en-US" dirty="0" smtClean="0"/>
              <a:t>绘制干扰点；</a:t>
            </a:r>
            <a:endParaRPr lang="zh-CN" altLang="en-US" dirty="0"/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）绘制随机的验证码字符串，可调用画笔的</a:t>
            </a:r>
            <a:r>
              <a:rPr lang="en-US" altLang="zh-CN" dirty="0" err="1"/>
              <a:t>drawString</a:t>
            </a:r>
            <a:r>
              <a:rPr lang="zh-CN" altLang="en-US" dirty="0"/>
              <a:t>方法；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）调用</a:t>
            </a:r>
            <a:r>
              <a:rPr lang="en-US" altLang="zh-CN" dirty="0"/>
              <a:t>repaint</a:t>
            </a:r>
            <a:r>
              <a:rPr lang="zh-CN" altLang="en-US" dirty="0"/>
              <a:t>方法执行刷新</a:t>
            </a:r>
            <a:r>
              <a:rPr lang="zh-CN" altLang="en-US" dirty="0" smtClean="0"/>
              <a:t>动作；</a:t>
            </a:r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）重写自定义视图的</a:t>
            </a:r>
            <a:r>
              <a:rPr lang="en-US" altLang="zh-CN" dirty="0"/>
              <a:t>paint</a:t>
            </a:r>
            <a:r>
              <a:rPr lang="zh-CN" altLang="en-US" dirty="0"/>
              <a:t>方法，通过该方法的画笔参数，调用</a:t>
            </a:r>
            <a:r>
              <a:rPr lang="en-US" altLang="zh-CN" dirty="0" err="1"/>
              <a:t>drawImage</a:t>
            </a:r>
            <a:r>
              <a:rPr lang="zh-CN" altLang="en-US" dirty="0"/>
              <a:t>方法绘制验证码图像；</a:t>
            </a:r>
          </a:p>
        </p:txBody>
      </p:sp>
    </p:spTree>
    <p:extLst>
      <p:ext uri="{BB962C8B-B14F-4D97-AF65-F5344CB8AC3E}">
        <p14:creationId xmlns:p14="http://schemas.microsoft.com/office/powerpoint/2010/main" val="38633381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验证码图片</a:t>
            </a:r>
            <a:r>
              <a:rPr lang="zh-CN" altLang="en-US" dirty="0" smtClean="0"/>
              <a:t>的生成效果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088" y="2709722"/>
            <a:ext cx="3657600" cy="135255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473" y="2709722"/>
            <a:ext cx="3657600" cy="13525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260225" y="438919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验证码夹杂干扰点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370610" y="438919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验证码夹杂干扰线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85835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12.5 </a:t>
            </a:r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本章主要介绍了如何利用</a:t>
            </a:r>
            <a:r>
              <a:rPr lang="en-US" altLang="zh-CN" dirty="0"/>
              <a:t>AWT</a:t>
            </a:r>
            <a:r>
              <a:rPr lang="zh-CN" altLang="zh-CN" dirty="0"/>
              <a:t>工具包开发桌面程序，首先从基本的窗口面板入手，讲解了框架</a:t>
            </a:r>
            <a:r>
              <a:rPr lang="en-US" altLang="zh-CN" dirty="0"/>
              <a:t>Frame</a:t>
            </a:r>
            <a:r>
              <a:rPr lang="zh-CN" altLang="zh-CN" dirty="0"/>
              <a:t>、按钮</a:t>
            </a:r>
            <a:r>
              <a:rPr lang="en-US" altLang="zh-CN" dirty="0"/>
              <a:t>Button</a:t>
            </a:r>
            <a:r>
              <a:rPr lang="zh-CN" altLang="zh-CN" dirty="0"/>
              <a:t>、布局</a:t>
            </a:r>
            <a:r>
              <a:rPr lang="en-US" altLang="zh-CN" dirty="0"/>
              <a:t>Layout</a:t>
            </a:r>
            <a:r>
              <a:rPr lang="zh-CN" altLang="zh-CN" dirty="0"/>
              <a:t>的用法，接着描述了如何操纵常见的几种文本控件（标签</a:t>
            </a:r>
            <a:r>
              <a:rPr lang="en-US" altLang="zh-CN" dirty="0"/>
              <a:t>Label</a:t>
            </a:r>
            <a:r>
              <a:rPr lang="zh-CN" altLang="zh-CN" dirty="0"/>
              <a:t>、输入框</a:t>
            </a:r>
            <a:r>
              <a:rPr lang="en-US" altLang="zh-CN" dirty="0" err="1"/>
              <a:t>TextField</a:t>
            </a:r>
            <a:r>
              <a:rPr lang="zh-CN" altLang="zh-CN" dirty="0"/>
              <a:t>和</a:t>
            </a:r>
            <a:r>
              <a:rPr lang="en-US" altLang="zh-CN" dirty="0" err="1"/>
              <a:t>TextArea</a:t>
            </a:r>
            <a:r>
              <a:rPr lang="zh-CN" altLang="zh-CN" dirty="0"/>
              <a:t>、选择框</a:t>
            </a:r>
            <a:r>
              <a:rPr lang="en-US" altLang="zh-CN" dirty="0"/>
              <a:t>Checkbox</a:t>
            </a:r>
            <a:r>
              <a:rPr lang="zh-CN" altLang="zh-CN" dirty="0"/>
              <a:t>），然后叙述了如何利用自定义图像视图显示图片，以及如何加工现有的图像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最后</a:t>
            </a:r>
            <a:r>
              <a:rPr lang="zh-CN" altLang="zh-CN" dirty="0"/>
              <a:t>综合</a:t>
            </a:r>
            <a:r>
              <a:rPr lang="en-US" altLang="zh-CN" dirty="0"/>
              <a:t>AWT</a:t>
            </a:r>
            <a:r>
              <a:rPr lang="zh-CN" altLang="zh-CN" dirty="0"/>
              <a:t>的各种界面编程技术，演示了如何生成随机的验证码图片。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63642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本章的学成目标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通过本章的学习，读者应能掌握以下编程技能：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）学会使用</a:t>
            </a:r>
            <a:r>
              <a:rPr lang="en-US" altLang="zh-CN" dirty="0"/>
              <a:t>AWT</a:t>
            </a:r>
            <a:r>
              <a:rPr lang="zh-CN" altLang="zh-CN" dirty="0"/>
              <a:t>编写拥有简单窗口的桌面程序；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）学会在桌面程序中运用常见的</a:t>
            </a:r>
            <a:r>
              <a:rPr lang="en-US" altLang="zh-CN" dirty="0"/>
              <a:t>AWT</a:t>
            </a:r>
            <a:r>
              <a:rPr lang="zh-CN" altLang="zh-CN" dirty="0"/>
              <a:t>文本控件； 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）学会如何处理图片（显示、保存、读取），如何加工图像（图形绘制以及各种加工）；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/>
              <a:t>）学会验证码图片的实现过程；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113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12.1.1 </a:t>
            </a:r>
            <a:r>
              <a:rPr lang="zh-CN" altLang="en-US" dirty="0"/>
              <a:t>框架</a:t>
            </a:r>
            <a:r>
              <a:rPr lang="en-US" altLang="zh-CN" dirty="0"/>
              <a:t>Frame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AWT</a:t>
            </a:r>
            <a:r>
              <a:rPr lang="zh-CN" altLang="zh-CN" dirty="0" smtClean="0"/>
              <a:t>的</a:t>
            </a:r>
            <a:r>
              <a:rPr lang="zh-CN" altLang="zh-CN" dirty="0"/>
              <a:t>全称是“</a:t>
            </a:r>
            <a:r>
              <a:rPr lang="en-US" altLang="zh-CN" dirty="0"/>
              <a:t>Abstract Window Toolkit</a:t>
            </a:r>
            <a:r>
              <a:rPr lang="zh-CN" altLang="zh-CN" dirty="0"/>
              <a:t>”，意即抽象窗口工具包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AWT</a:t>
            </a:r>
            <a:r>
              <a:rPr lang="zh-CN" altLang="en-US" dirty="0" smtClean="0"/>
              <a:t>的基本界面位于</a:t>
            </a:r>
            <a:r>
              <a:rPr lang="en-US" altLang="zh-CN" dirty="0" smtClean="0"/>
              <a:t>Frame</a:t>
            </a:r>
            <a:r>
              <a:rPr lang="zh-CN" altLang="en-US" dirty="0" smtClean="0"/>
              <a:t>，下面是最简单的</a:t>
            </a:r>
            <a:r>
              <a:rPr lang="en-US" altLang="zh-CN" dirty="0" smtClean="0"/>
              <a:t>AWT</a:t>
            </a:r>
            <a:r>
              <a:rPr lang="zh-CN" altLang="en-US" dirty="0" smtClean="0"/>
              <a:t>窗口代码：</a:t>
            </a:r>
            <a:endParaRPr lang="en-US" altLang="zh-CN" dirty="0" smtClean="0"/>
          </a:p>
          <a:p>
            <a:pPr lvl="1"/>
            <a:r>
              <a:rPr lang="en-US" altLang="zh-CN" dirty="0"/>
              <a:t>//</a:t>
            </a:r>
            <a:r>
              <a:rPr lang="zh-CN" altLang="en-US" dirty="0"/>
              <a:t>演示一个最简单的窗口</a:t>
            </a:r>
          </a:p>
          <a:p>
            <a:pPr lvl="1"/>
            <a:r>
              <a:rPr lang="en-US" altLang="zh-CN" dirty="0"/>
              <a:t>public class </a:t>
            </a:r>
            <a:r>
              <a:rPr lang="en-US" altLang="zh-CN" dirty="0" err="1"/>
              <a:t>TestSimple</a:t>
            </a:r>
            <a:r>
              <a:rPr lang="en-US" altLang="zh-CN" dirty="0"/>
              <a:t> {</a:t>
            </a:r>
          </a:p>
          <a:p>
            <a:pPr lvl="1"/>
            <a:r>
              <a:rPr lang="en-US" altLang="zh-CN" dirty="0"/>
              <a:t>    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pPr lvl="1"/>
            <a:r>
              <a:rPr lang="en-US" altLang="zh-CN" dirty="0"/>
              <a:t>        Frame </a:t>
            </a:r>
            <a:r>
              <a:rPr lang="en-US" altLang="zh-CN" dirty="0" err="1"/>
              <a:t>frame</a:t>
            </a:r>
            <a:r>
              <a:rPr lang="en-US" altLang="zh-CN" dirty="0"/>
              <a:t> = new Frame();  // </a:t>
            </a:r>
            <a:r>
              <a:rPr lang="zh-CN" altLang="en-US" dirty="0"/>
              <a:t>创建一个窗口对象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 err="1"/>
              <a:t>frame.setVisible</a:t>
            </a:r>
            <a:r>
              <a:rPr lang="en-US" altLang="zh-CN" dirty="0"/>
              <a:t>(true);  // </a:t>
            </a:r>
            <a:r>
              <a:rPr lang="zh-CN" altLang="en-US" dirty="0"/>
              <a:t>必须设置为</a:t>
            </a:r>
            <a:r>
              <a:rPr lang="en-US" altLang="zh-CN" dirty="0"/>
              <a:t>true</a:t>
            </a:r>
            <a:r>
              <a:rPr lang="zh-CN" altLang="en-US" dirty="0"/>
              <a:t>，否则看不见</a:t>
            </a:r>
          </a:p>
          <a:p>
            <a:pPr lvl="1"/>
            <a:r>
              <a:rPr lang="zh-CN" altLang="en-US" dirty="0"/>
              <a:t>    </a:t>
            </a:r>
            <a:r>
              <a:rPr lang="en-US" altLang="zh-CN" dirty="0"/>
              <a:t>}</a:t>
            </a:r>
          </a:p>
          <a:p>
            <a:pPr lvl="1"/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2575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Frame</a:t>
            </a:r>
            <a:r>
              <a:rPr lang="zh-CN" altLang="en-US" dirty="0" smtClean="0"/>
              <a:t>的常见方法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Frame</a:t>
            </a:r>
            <a:r>
              <a:rPr lang="zh-CN" altLang="zh-CN" dirty="0" smtClean="0"/>
              <a:t>的</a:t>
            </a:r>
            <a:r>
              <a:rPr lang="zh-CN" altLang="zh-CN" dirty="0"/>
              <a:t>常用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如下</a:t>
            </a:r>
            <a:r>
              <a:rPr lang="zh-CN" altLang="zh-CN" dirty="0" smtClean="0"/>
              <a:t>：</a:t>
            </a:r>
            <a:endParaRPr lang="zh-CN" altLang="zh-CN" dirty="0"/>
          </a:p>
          <a:p>
            <a:pPr lvl="1"/>
            <a:r>
              <a:rPr lang="en-US" altLang="zh-CN" dirty="0" err="1"/>
              <a:t>setTitle</a:t>
            </a:r>
            <a:r>
              <a:rPr lang="zh-CN" altLang="zh-CN" dirty="0"/>
              <a:t>：设置窗口标题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 lvl="1"/>
            <a:r>
              <a:rPr lang="en-US" altLang="zh-CN" dirty="0" err="1"/>
              <a:t>setSize</a:t>
            </a:r>
            <a:r>
              <a:rPr lang="zh-CN" altLang="zh-CN" dirty="0"/>
              <a:t>：设置窗口的宽度和高度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 lvl="1"/>
            <a:r>
              <a:rPr lang="en-US" altLang="zh-CN" dirty="0" err="1"/>
              <a:t>setLocationRelativeTo</a:t>
            </a:r>
            <a:r>
              <a:rPr lang="zh-CN" altLang="zh-CN" dirty="0"/>
              <a:t>：设置窗口的相对</a:t>
            </a:r>
            <a:r>
              <a:rPr lang="zh-CN" altLang="zh-CN" dirty="0" smtClean="0"/>
              <a:t>位置。</a:t>
            </a:r>
            <a:endParaRPr lang="zh-CN" altLang="zh-CN" dirty="0"/>
          </a:p>
          <a:p>
            <a:pPr lvl="1"/>
            <a:r>
              <a:rPr lang="en-US" altLang="zh-CN" dirty="0" err="1"/>
              <a:t>setResizable</a:t>
            </a:r>
            <a:r>
              <a:rPr lang="zh-CN" altLang="zh-CN" dirty="0"/>
              <a:t>：是否允许调整窗口大小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setBackground</a:t>
            </a:r>
            <a:r>
              <a:rPr lang="zh-CN" altLang="zh-CN" dirty="0"/>
              <a:t>：设置窗口的</a:t>
            </a:r>
            <a:r>
              <a:rPr lang="zh-CN" altLang="zh-CN" dirty="0" smtClean="0"/>
              <a:t>背景色。</a:t>
            </a:r>
            <a:endParaRPr lang="zh-CN" altLang="zh-CN" dirty="0"/>
          </a:p>
          <a:p>
            <a:pPr lvl="1"/>
            <a:r>
              <a:rPr lang="en-US" altLang="zh-CN" dirty="0" err="1"/>
              <a:t>setVisible</a:t>
            </a:r>
            <a:r>
              <a:rPr lang="zh-CN" altLang="zh-CN" dirty="0"/>
              <a:t>：是否允许窗口可见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addWindowListener</a:t>
            </a:r>
            <a:r>
              <a:rPr lang="zh-CN" altLang="en-US" dirty="0" smtClean="0"/>
              <a:t>：添加窗口的监听器。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960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12.1.2 </a:t>
            </a:r>
            <a:r>
              <a:rPr lang="zh-CN" altLang="en-US" dirty="0"/>
              <a:t>按钮</a:t>
            </a:r>
            <a:r>
              <a:rPr lang="en-US" altLang="zh-CN" dirty="0"/>
              <a:t>Button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Frame</a:t>
            </a:r>
            <a:r>
              <a:rPr lang="zh-CN" altLang="zh-CN" dirty="0" smtClean="0"/>
              <a:t>本身</a:t>
            </a:r>
            <a:r>
              <a:rPr lang="zh-CN" altLang="zh-CN" dirty="0"/>
              <a:t>并不能直接添加各类</a:t>
            </a:r>
            <a:r>
              <a:rPr lang="zh-CN" altLang="zh-CN" dirty="0" smtClean="0"/>
              <a:t>控件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实际</a:t>
            </a:r>
            <a:r>
              <a:rPr lang="zh-CN" altLang="zh-CN" dirty="0"/>
              <a:t>的控件管理操作交给了专门的</a:t>
            </a:r>
            <a:r>
              <a:rPr lang="en-US" altLang="zh-CN" dirty="0"/>
              <a:t>Panel</a:t>
            </a:r>
            <a:r>
              <a:rPr lang="zh-CN" altLang="zh-CN" dirty="0"/>
              <a:t>面板工具，由面板接管窗口主</a:t>
            </a:r>
            <a:r>
              <a:rPr lang="zh-CN" altLang="zh-CN" dirty="0" smtClean="0"/>
              <a:t>界面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按钮是一种最简单的交互控件，它用来响应用户的单击事件，在用户单击按钮之时，触发事先设定的动作过程。</a:t>
            </a:r>
            <a:endParaRPr lang="en-US" altLang="zh-CN" dirty="0" smtClean="0"/>
          </a:p>
          <a:p>
            <a:r>
              <a:rPr lang="en-US" altLang="zh-CN" dirty="0" smtClean="0"/>
              <a:t>Button</a:t>
            </a:r>
            <a:r>
              <a:rPr lang="zh-CN" altLang="en-US" dirty="0" smtClean="0"/>
              <a:t>的常用方法如下：</a:t>
            </a:r>
            <a:endParaRPr lang="en-US" altLang="zh-CN" dirty="0" smtClean="0"/>
          </a:p>
          <a:p>
            <a:pPr lvl="1"/>
            <a:r>
              <a:rPr lang="en-US" altLang="zh-CN" dirty="0" err="1"/>
              <a:t>setLabel</a:t>
            </a:r>
            <a:r>
              <a:rPr lang="zh-CN" altLang="zh-CN" dirty="0"/>
              <a:t>：设置按钮上的文字标签。</a:t>
            </a:r>
          </a:p>
          <a:p>
            <a:pPr lvl="1"/>
            <a:r>
              <a:rPr lang="en-US" altLang="zh-CN" dirty="0" err="1"/>
              <a:t>setPreferredSize</a:t>
            </a:r>
            <a:r>
              <a:rPr lang="zh-CN" altLang="zh-CN" dirty="0"/>
              <a:t>：设置按钮的推荐宽高。</a:t>
            </a:r>
          </a:p>
          <a:p>
            <a:pPr lvl="1"/>
            <a:r>
              <a:rPr lang="en-US" altLang="zh-CN" dirty="0" err="1"/>
              <a:t>addActionListener</a:t>
            </a:r>
            <a:r>
              <a:rPr lang="zh-CN" altLang="zh-CN" dirty="0"/>
              <a:t>：给按钮注册一个单击监听器。</a:t>
            </a:r>
          </a:p>
          <a:p>
            <a:pPr lvl="1"/>
            <a:r>
              <a:rPr lang="en-US" altLang="zh-CN" dirty="0" err="1"/>
              <a:t>setEnabled</a:t>
            </a:r>
            <a:r>
              <a:rPr lang="zh-CN" altLang="zh-CN" dirty="0"/>
              <a:t>：设置按钮是否可用。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4659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给按钮注册</a:t>
            </a:r>
            <a:r>
              <a:rPr lang="zh-CN" altLang="zh-CN" dirty="0"/>
              <a:t>单击监听器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调用按钮对象的</a:t>
            </a:r>
            <a:r>
              <a:rPr lang="en-US" altLang="zh-CN" dirty="0" err="1"/>
              <a:t>addActionListener</a:t>
            </a:r>
            <a:r>
              <a:rPr lang="zh-CN" altLang="zh-CN" dirty="0"/>
              <a:t>方法表示给它注册一个单击监听器，而按钮的单击事件会触发监听器的</a:t>
            </a:r>
            <a:r>
              <a:rPr lang="en-US" altLang="zh-CN" dirty="0" err="1"/>
              <a:t>actionPerformed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下面</a:t>
            </a:r>
            <a:r>
              <a:rPr lang="zh-CN" altLang="en-US" dirty="0"/>
              <a:t>是给按钮添加单击事件的代码例子：</a:t>
            </a:r>
          </a:p>
          <a:p>
            <a:pPr lvl="1"/>
            <a:r>
              <a:rPr lang="en-US" altLang="zh-CN" dirty="0" err="1"/>
              <a:t>button.addActionListener</a:t>
            </a:r>
            <a:r>
              <a:rPr lang="en-US" altLang="zh-CN" dirty="0"/>
              <a:t>(new </a:t>
            </a:r>
            <a:r>
              <a:rPr lang="en-US" altLang="zh-CN" dirty="0" err="1"/>
              <a:t>ActionListener</a:t>
            </a:r>
            <a:r>
              <a:rPr lang="en-US" altLang="zh-CN" dirty="0"/>
              <a:t>() {  // </a:t>
            </a:r>
            <a:r>
              <a:rPr lang="zh-CN" altLang="en-US" dirty="0"/>
              <a:t>给按钮注册一个单击监听器</a:t>
            </a:r>
          </a:p>
          <a:p>
            <a:pPr lvl="1"/>
            <a:r>
              <a:rPr lang="zh-CN" altLang="en-US" dirty="0"/>
              <a:t>    </a:t>
            </a:r>
            <a:r>
              <a:rPr lang="en-US" altLang="zh-CN" dirty="0"/>
              <a:t>public void </a:t>
            </a:r>
            <a:r>
              <a:rPr lang="en-US" altLang="zh-CN" dirty="0" err="1"/>
              <a:t>actionPerformed</a:t>
            </a:r>
            <a:r>
              <a:rPr lang="en-US" altLang="zh-CN" dirty="0"/>
              <a:t>(</a:t>
            </a:r>
            <a:r>
              <a:rPr lang="en-US" altLang="zh-CN" dirty="0" err="1"/>
              <a:t>ActionEvent</a:t>
            </a:r>
            <a:r>
              <a:rPr lang="en-US" altLang="zh-CN" dirty="0"/>
              <a:t> e) {  // </a:t>
            </a:r>
            <a:r>
              <a:rPr lang="zh-CN" altLang="en-US" dirty="0"/>
              <a:t>发生了单击事件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 err="1"/>
              <a:t>button.setLabel</a:t>
            </a:r>
            <a:r>
              <a:rPr lang="en-US" altLang="zh-CN" dirty="0"/>
              <a:t>(</a:t>
            </a:r>
            <a:r>
              <a:rPr lang="en-US" altLang="zh-CN" dirty="0" err="1"/>
              <a:t>getNowTime</a:t>
            </a:r>
            <a:r>
              <a:rPr lang="en-US" altLang="zh-CN" dirty="0"/>
              <a:t>() + " </a:t>
            </a:r>
            <a:r>
              <a:rPr lang="zh-CN" altLang="en-US" dirty="0"/>
              <a:t>单击了按钮</a:t>
            </a:r>
            <a:r>
              <a:rPr lang="en-US" altLang="zh-CN" dirty="0"/>
              <a:t>");  // </a:t>
            </a:r>
            <a:r>
              <a:rPr lang="zh-CN" altLang="en-US" dirty="0"/>
              <a:t>设置按钮的文本</a:t>
            </a:r>
          </a:p>
          <a:p>
            <a:pPr lvl="1"/>
            <a:r>
              <a:rPr lang="zh-CN" altLang="en-US" dirty="0"/>
              <a:t>    </a:t>
            </a:r>
            <a:r>
              <a:rPr lang="en-US" altLang="zh-CN" dirty="0"/>
              <a:t>}</a:t>
            </a:r>
          </a:p>
          <a:p>
            <a:pPr lvl="1"/>
            <a:r>
              <a:rPr lang="en-US" altLang="zh-CN" dirty="0"/>
              <a:t>});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2575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12.1.3 </a:t>
            </a:r>
            <a:r>
              <a:rPr lang="zh-CN" altLang="en-US" dirty="0"/>
              <a:t>布局</a:t>
            </a:r>
            <a:r>
              <a:rPr lang="en-US" altLang="zh-CN" dirty="0"/>
              <a:t>Layout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AWT</a:t>
            </a:r>
            <a:r>
              <a:rPr lang="zh-CN" altLang="en-US" dirty="0" smtClean="0"/>
              <a:t>的常见布局如下：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）流式布局</a:t>
            </a:r>
            <a:r>
              <a:rPr lang="en-US" altLang="zh-CN" dirty="0" err="1"/>
              <a:t>FlowLayout</a:t>
            </a:r>
            <a:r>
              <a:rPr lang="en-US" altLang="zh-CN" dirty="0"/>
              <a:t> </a:t>
            </a:r>
            <a:r>
              <a:rPr lang="zh-CN" altLang="en-US" dirty="0" smtClean="0"/>
              <a:t>：</a:t>
            </a:r>
            <a:r>
              <a:rPr lang="zh-CN" altLang="zh-CN" dirty="0"/>
              <a:t>从左往右依次排列控件，遇到一行放不下的情况，则另起一行放置新</a:t>
            </a:r>
            <a:r>
              <a:rPr lang="zh-CN" altLang="zh-CN" dirty="0" smtClean="0"/>
              <a:t>控件</a:t>
            </a:r>
            <a:r>
              <a:rPr lang="zh-CN" altLang="en-US" dirty="0" smtClean="0"/>
              <a:t>。它是</a:t>
            </a:r>
            <a:r>
              <a:rPr lang="en-US" altLang="zh-CN" dirty="0" smtClean="0"/>
              <a:t>AWT</a:t>
            </a:r>
            <a:r>
              <a:rPr lang="zh-CN" altLang="en-US" dirty="0" smtClean="0"/>
              <a:t>的默认布局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/>
              <a:t>网格布局</a:t>
            </a:r>
            <a:r>
              <a:rPr lang="en-US" altLang="zh-CN" dirty="0" err="1" smtClean="0"/>
              <a:t>GridLayout</a:t>
            </a:r>
            <a:r>
              <a:rPr lang="zh-CN" altLang="en-US" dirty="0" smtClean="0"/>
              <a:t>：</a:t>
            </a:r>
            <a:r>
              <a:rPr lang="zh-CN" altLang="zh-CN" dirty="0"/>
              <a:t>采取多行多列的界面划分</a:t>
            </a:r>
            <a:r>
              <a:rPr lang="zh-CN" altLang="zh-CN" dirty="0" smtClean="0"/>
              <a:t>，且</a:t>
            </a:r>
            <a:r>
              <a:rPr lang="zh-CN" altLang="zh-CN" dirty="0"/>
              <a:t>允许程序员指定行数与列</a:t>
            </a:r>
            <a:r>
              <a:rPr lang="zh-CN" altLang="zh-CN" dirty="0" smtClean="0"/>
              <a:t>数</a:t>
            </a:r>
            <a:r>
              <a:rPr lang="zh-CN" altLang="en-US" dirty="0" smtClean="0"/>
              <a:t>。</a:t>
            </a:r>
            <a:r>
              <a:rPr lang="zh-CN" altLang="zh-CN" dirty="0"/>
              <a:t>网格对象的</a:t>
            </a:r>
            <a:r>
              <a:rPr lang="en-US" altLang="zh-CN" dirty="0" err="1"/>
              <a:t>setRows</a:t>
            </a:r>
            <a:r>
              <a:rPr lang="zh-CN" altLang="zh-CN" dirty="0"/>
              <a:t>方法可用于设置行数，</a:t>
            </a:r>
            <a:r>
              <a:rPr lang="en-US" altLang="zh-CN" dirty="0" err="1"/>
              <a:t>setColumns</a:t>
            </a:r>
            <a:r>
              <a:rPr lang="zh-CN" altLang="zh-CN" dirty="0"/>
              <a:t>方法可用于设置列</a:t>
            </a:r>
            <a:r>
              <a:rPr lang="zh-CN" altLang="zh-CN" dirty="0" smtClean="0"/>
              <a:t>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zh-CN" dirty="0"/>
              <a:t>边界布局</a:t>
            </a:r>
            <a:r>
              <a:rPr lang="en-US" altLang="zh-CN" dirty="0" err="1" smtClean="0"/>
              <a:t>BorderLayout</a:t>
            </a:r>
            <a:r>
              <a:rPr lang="zh-CN" altLang="en-US" dirty="0" smtClean="0"/>
              <a:t>：把界面分为五块，包括中央与四个方向，</a:t>
            </a:r>
            <a:r>
              <a:rPr lang="zh-CN" altLang="zh-CN" dirty="0"/>
              <a:t>遵循地理学的“上北下南、左西右东”</a:t>
            </a:r>
            <a:r>
              <a:rPr lang="zh-CN" altLang="zh-CN" dirty="0" smtClean="0"/>
              <a:t>格局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6037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</a:t>
            </a:r>
            <a:r>
              <a:rPr lang="zh-CN" altLang="en-US" dirty="0" smtClean="0"/>
              <a:t>布局的</a:t>
            </a:r>
            <a:r>
              <a:rPr lang="zh-CN" altLang="en-US" dirty="0"/>
              <a:t>常用方法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调用面板对象的</a:t>
            </a:r>
            <a:r>
              <a:rPr lang="en-US" altLang="zh-CN" dirty="0" err="1"/>
              <a:t>setLayout</a:t>
            </a:r>
            <a:r>
              <a:rPr lang="zh-CN" altLang="zh-CN" dirty="0"/>
              <a:t>方法即可设置指定的布局</a:t>
            </a:r>
            <a:r>
              <a:rPr lang="zh-CN" altLang="zh-CN" dirty="0" smtClean="0"/>
              <a:t>类型</a:t>
            </a:r>
            <a:r>
              <a:rPr lang="zh-CN" altLang="en-US" dirty="0" smtClean="0"/>
              <a:t>。各布局的常用方法如下：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en-US" dirty="0"/>
              <a:t>流式布局</a:t>
            </a:r>
            <a:r>
              <a:rPr lang="en-US" altLang="zh-CN" dirty="0" err="1" smtClean="0"/>
              <a:t>FlowLayout</a:t>
            </a:r>
            <a:endParaRPr lang="en-US" altLang="zh-CN" dirty="0" smtClean="0"/>
          </a:p>
          <a:p>
            <a:pPr lvl="1"/>
            <a:r>
              <a:rPr lang="en-US" altLang="zh-CN" dirty="0" err="1"/>
              <a:t>setAlignment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：</a:t>
            </a:r>
            <a:r>
              <a:rPr lang="zh-CN" altLang="zh-CN" dirty="0" smtClean="0"/>
              <a:t>设置</a:t>
            </a:r>
            <a:r>
              <a:rPr lang="zh-CN" altLang="en-US" dirty="0" smtClean="0"/>
              <a:t>内部控件的</a:t>
            </a:r>
            <a:r>
              <a:rPr lang="zh-CN" altLang="zh-CN" dirty="0" smtClean="0"/>
              <a:t>对齐</a:t>
            </a:r>
            <a:r>
              <a:rPr lang="zh-CN" altLang="zh-CN" dirty="0"/>
              <a:t>格式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/>
              <a:t>网格布局</a:t>
            </a:r>
            <a:r>
              <a:rPr lang="en-US" altLang="zh-CN" dirty="0" err="1" smtClean="0"/>
              <a:t>GridLayout</a:t>
            </a:r>
            <a:endParaRPr lang="en-US" altLang="zh-CN" dirty="0" smtClean="0"/>
          </a:p>
          <a:p>
            <a:pPr lvl="1"/>
            <a:r>
              <a:rPr lang="en-US" altLang="zh-CN" dirty="0" err="1"/>
              <a:t>setRows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：</a:t>
            </a:r>
            <a:r>
              <a:rPr lang="zh-CN" altLang="zh-CN" dirty="0" smtClean="0"/>
              <a:t>设置</a:t>
            </a:r>
            <a:r>
              <a:rPr lang="zh-CN" altLang="en-US" dirty="0" smtClean="0"/>
              <a:t>网格的</a:t>
            </a:r>
            <a:r>
              <a:rPr lang="zh-CN" altLang="zh-CN" dirty="0" smtClean="0"/>
              <a:t>行数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setColumns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：</a:t>
            </a:r>
            <a:r>
              <a:rPr lang="zh-CN" altLang="zh-CN" dirty="0" smtClean="0"/>
              <a:t>设置</a:t>
            </a:r>
            <a:r>
              <a:rPr lang="zh-CN" altLang="en-US" dirty="0"/>
              <a:t>网格的</a:t>
            </a:r>
            <a:r>
              <a:rPr lang="zh-CN" altLang="zh-CN" dirty="0" smtClean="0"/>
              <a:t>列</a:t>
            </a:r>
            <a:r>
              <a:rPr lang="zh-CN" altLang="zh-CN" dirty="0"/>
              <a:t>数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zh-CN" dirty="0"/>
              <a:t>边界布局</a:t>
            </a:r>
            <a:r>
              <a:rPr lang="en-US" altLang="zh-CN" dirty="0" err="1" smtClean="0"/>
              <a:t>BorderLayout</a:t>
            </a:r>
            <a:endParaRPr lang="en-US" altLang="zh-CN" dirty="0" smtClean="0"/>
          </a:p>
          <a:p>
            <a:pPr lvl="1"/>
            <a:r>
              <a:rPr lang="zh-CN" altLang="zh-CN" dirty="0"/>
              <a:t>自身无需调用专门的方法，而是由面板对象在调用</a:t>
            </a:r>
            <a:r>
              <a:rPr lang="en-US" altLang="zh-CN" dirty="0"/>
              <a:t>add</a:t>
            </a:r>
            <a:r>
              <a:rPr lang="zh-CN" altLang="zh-CN" dirty="0"/>
              <a:t>方法添加控件之时</a:t>
            </a:r>
            <a:r>
              <a:rPr lang="zh-CN" altLang="zh-CN" dirty="0" smtClean="0"/>
              <a:t>，</a:t>
            </a:r>
            <a:r>
              <a:rPr lang="zh-CN" altLang="en-US" dirty="0"/>
              <a:t>一块</a:t>
            </a:r>
            <a:r>
              <a:rPr lang="zh-CN" altLang="zh-CN" dirty="0" smtClean="0"/>
              <a:t>指定</a:t>
            </a:r>
            <a:r>
              <a:rPr lang="zh-CN" altLang="zh-CN" dirty="0"/>
              <a:t>该控件在边界布局中所处的</a:t>
            </a:r>
            <a:r>
              <a:rPr lang="zh-CN" altLang="zh-CN" dirty="0" smtClean="0"/>
              <a:t>方位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7534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2564</Words>
  <Application>Microsoft Office PowerPoint</Application>
  <PresentationFormat>宽屏</PresentationFormat>
  <Paragraphs>219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3" baseType="lpstr">
      <vt:lpstr>黑体</vt:lpstr>
      <vt:lpstr>宋体</vt:lpstr>
      <vt:lpstr>Arial</vt:lpstr>
      <vt:lpstr>Calibri</vt:lpstr>
      <vt:lpstr>Calibri Light</vt:lpstr>
      <vt:lpstr>Times New Roman</vt:lpstr>
      <vt:lpstr>Office 主题</vt:lpstr>
      <vt:lpstr>第12章 AWT界面编程</vt:lpstr>
      <vt:lpstr>本章简介</vt:lpstr>
      <vt:lpstr>12.1 AWT的窗口面板</vt:lpstr>
      <vt:lpstr>12.1.1 框架Frame</vt:lpstr>
      <vt:lpstr>Frame的常见方法</vt:lpstr>
      <vt:lpstr>12.1.2 按钮Button</vt:lpstr>
      <vt:lpstr>给按钮注册单击监听器</vt:lpstr>
      <vt:lpstr>12.1.3 布局Layout</vt:lpstr>
      <vt:lpstr>各布局的常用方法</vt:lpstr>
      <vt:lpstr>12.2 AWT的文本控件</vt:lpstr>
      <vt:lpstr>12.2.1 标签Label</vt:lpstr>
      <vt:lpstr>文字的颜色种类</vt:lpstr>
      <vt:lpstr>文字的字体种类</vt:lpstr>
      <vt:lpstr>12.2.2 输入框TextField和TextArea</vt:lpstr>
      <vt:lpstr>单行输入框TextField</vt:lpstr>
      <vt:lpstr>多行输入框TextArea</vt:lpstr>
      <vt:lpstr>12.2.3 选择框Checkbox</vt:lpstr>
      <vt:lpstr>复选框的实现</vt:lpstr>
      <vt:lpstr>单选框的实现</vt:lpstr>
      <vt:lpstr>12.3 AWT的图像处理</vt:lpstr>
      <vt:lpstr>12.3.1 自定义图像视图</vt:lpstr>
      <vt:lpstr>如何在界面上显示图像？</vt:lpstr>
      <vt:lpstr>AWT提供的图像处理工具</vt:lpstr>
      <vt:lpstr>AWT显示图像的流程</vt:lpstr>
      <vt:lpstr>12.3.2 绘图工具Graphics</vt:lpstr>
      <vt:lpstr>绘制几何形状的效果（上）</vt:lpstr>
      <vt:lpstr>绘制几何形状的效果（下）</vt:lpstr>
      <vt:lpstr>12.3.3 利用Graphics2D加工图像</vt:lpstr>
      <vt:lpstr>Graphics2D的常用方法</vt:lpstr>
      <vt:lpstr>图像加工的效果（上）</vt:lpstr>
      <vt:lpstr>图像加工的效果（下）</vt:lpstr>
      <vt:lpstr>12.4 实战练习：生成验证码图片</vt:lpstr>
      <vt:lpstr>验证码图片的生成步骤</vt:lpstr>
      <vt:lpstr>验证码图片的生成效果</vt:lpstr>
      <vt:lpstr>12.5 小结</vt:lpstr>
      <vt:lpstr>本章的学成目标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第12章 AWT界面编程</dc:title>
  <dc:creator>Lenovo</dc:creator>
  <cp:lastModifiedBy>Lenovo</cp:lastModifiedBy>
  <cp:revision>31</cp:revision>
  <dcterms:created xsi:type="dcterms:W3CDTF">2019-10-20T14:46:20Z</dcterms:created>
  <dcterms:modified xsi:type="dcterms:W3CDTF">2019-11-10T14:51:55Z</dcterms:modified>
</cp:coreProperties>
</file>