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6" r:id="rId6"/>
    <p:sldId id="277" r:id="rId7"/>
    <p:sldId id="262" r:id="rId8"/>
    <p:sldId id="278" r:id="rId9"/>
    <p:sldId id="279" r:id="rId10"/>
    <p:sldId id="263" r:id="rId11"/>
    <p:sldId id="280" r:id="rId12"/>
    <p:sldId id="281" r:id="rId13"/>
    <p:sldId id="264" r:id="rId14"/>
    <p:sldId id="265" r:id="rId15"/>
    <p:sldId id="282" r:id="rId16"/>
    <p:sldId id="283" r:id="rId17"/>
    <p:sldId id="266" r:id="rId18"/>
    <p:sldId id="284" r:id="rId19"/>
    <p:sldId id="285" r:id="rId20"/>
    <p:sldId id="267" r:id="rId21"/>
    <p:sldId id="286" r:id="rId22"/>
    <p:sldId id="287" r:id="rId23"/>
    <p:sldId id="268" r:id="rId24"/>
    <p:sldId id="269" r:id="rId25"/>
    <p:sldId id="288" r:id="rId26"/>
    <p:sldId id="289" r:id="rId27"/>
    <p:sldId id="290" r:id="rId28"/>
    <p:sldId id="270" r:id="rId29"/>
    <p:sldId id="291" r:id="rId30"/>
    <p:sldId id="294" r:id="rId31"/>
    <p:sldId id="292" r:id="rId32"/>
    <p:sldId id="295" r:id="rId33"/>
    <p:sldId id="293" r:id="rId34"/>
    <p:sldId id="271" r:id="rId35"/>
    <p:sldId id="296" r:id="rId36"/>
    <p:sldId id="297" r:id="rId37"/>
    <p:sldId id="272" r:id="rId38"/>
    <p:sldId id="273" r:id="rId39"/>
    <p:sldId id="298" r:id="rId40"/>
    <p:sldId id="274" r:id="rId41"/>
    <p:sldId id="275" r:id="rId42"/>
    <p:sldId id="25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6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6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9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2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5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8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0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09AF-B241-4C16-962B-0ACB9CB2A47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A51-D5B8-4F14-A0A5-84AF00660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界面编程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4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13.1.3 </a:t>
            </a:r>
            <a:r>
              <a:rPr lang="zh-CN" altLang="en-US" dirty="0"/>
              <a:t>利用标签显示图像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Swing</a:t>
            </a:r>
            <a:r>
              <a:rPr lang="zh-CN" altLang="zh-CN" dirty="0" smtClean="0"/>
              <a:t>利用</a:t>
            </a:r>
            <a:r>
              <a:rPr lang="zh-CN" altLang="zh-CN" dirty="0"/>
              <a:t>标签控件</a:t>
            </a:r>
            <a:r>
              <a:rPr lang="en-US" altLang="zh-CN" dirty="0" err="1"/>
              <a:t>JLabel</a:t>
            </a:r>
            <a:r>
              <a:rPr lang="zh-CN" altLang="zh-CN" dirty="0"/>
              <a:t>来显示图像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JLabel</a:t>
            </a:r>
            <a:r>
              <a:rPr lang="zh-CN" altLang="zh-CN" dirty="0"/>
              <a:t>的</a:t>
            </a:r>
            <a:r>
              <a:rPr lang="en-US" altLang="zh-CN" dirty="0" err="1"/>
              <a:t>setText</a:t>
            </a:r>
            <a:r>
              <a:rPr lang="zh-CN" altLang="zh-CN" dirty="0"/>
              <a:t>方法用来设置标签上的文本，而</a:t>
            </a:r>
            <a:r>
              <a:rPr lang="en-US" altLang="zh-CN" dirty="0" err="1"/>
              <a:t>setIcon</a:t>
            </a:r>
            <a:r>
              <a:rPr lang="zh-CN" altLang="zh-CN" dirty="0"/>
              <a:t>方法用来设置标签上的图标</a:t>
            </a:r>
            <a:r>
              <a:rPr lang="zh-CN" altLang="zh-CN" dirty="0" smtClean="0"/>
              <a:t>，标签</a:t>
            </a:r>
            <a:r>
              <a:rPr lang="zh-CN" altLang="zh-CN" dirty="0"/>
              <a:t>所展示的内容可分为下列三种情况：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）只调用</a:t>
            </a:r>
            <a:r>
              <a:rPr lang="en-US" altLang="zh-CN" dirty="0" err="1"/>
              <a:t>setText</a:t>
            </a:r>
            <a:r>
              <a:rPr lang="zh-CN" altLang="zh-CN" dirty="0"/>
              <a:t>方法，未调用</a:t>
            </a:r>
            <a:r>
              <a:rPr lang="en-US" altLang="zh-CN" dirty="0" err="1"/>
              <a:t>setIcon</a:t>
            </a:r>
            <a:r>
              <a:rPr lang="zh-CN" altLang="zh-CN" dirty="0"/>
              <a:t>方法，</a:t>
            </a:r>
            <a:r>
              <a:rPr lang="zh-CN" altLang="zh-CN" dirty="0" smtClean="0"/>
              <a:t>此时只</a:t>
            </a:r>
            <a:r>
              <a:rPr lang="zh-CN" altLang="zh-CN" dirty="0"/>
              <a:t>显示文本。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）只调用</a:t>
            </a:r>
            <a:r>
              <a:rPr lang="en-US" altLang="zh-CN" dirty="0" err="1"/>
              <a:t>setIcon</a:t>
            </a:r>
            <a:r>
              <a:rPr lang="zh-CN" altLang="zh-CN" dirty="0"/>
              <a:t>方法，未调用</a:t>
            </a:r>
            <a:r>
              <a:rPr lang="en-US" altLang="zh-CN" dirty="0" err="1"/>
              <a:t>setText</a:t>
            </a:r>
            <a:r>
              <a:rPr lang="zh-CN" altLang="zh-CN" dirty="0"/>
              <a:t>方法，</a:t>
            </a:r>
            <a:r>
              <a:rPr lang="zh-CN" altLang="zh-CN" dirty="0" smtClean="0"/>
              <a:t>此时只</a:t>
            </a:r>
            <a:r>
              <a:rPr lang="zh-CN" altLang="zh-CN" dirty="0"/>
              <a:t>显示图像。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）既调用</a:t>
            </a:r>
            <a:r>
              <a:rPr lang="en-US" altLang="zh-CN" dirty="0" err="1"/>
              <a:t>setText</a:t>
            </a:r>
            <a:r>
              <a:rPr lang="zh-CN" altLang="zh-CN" dirty="0"/>
              <a:t>方法，又调用</a:t>
            </a:r>
            <a:r>
              <a:rPr lang="en-US" altLang="zh-CN" dirty="0" err="1"/>
              <a:t>setIcon</a:t>
            </a:r>
            <a:r>
              <a:rPr lang="zh-CN" altLang="zh-CN" dirty="0"/>
              <a:t>方法，</a:t>
            </a:r>
            <a:r>
              <a:rPr lang="zh-CN" altLang="zh-CN" dirty="0" smtClean="0"/>
              <a:t>此时同时</a:t>
            </a:r>
            <a:r>
              <a:rPr lang="zh-CN" altLang="zh-CN" dirty="0"/>
              <a:t>显示文本和图像，且图像在左边、文本在右边，即左图右文。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图标的创建方式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）通过缓存图像创建</a:t>
            </a:r>
            <a:endParaRPr lang="en-US" altLang="zh-CN" dirty="0" smtClean="0"/>
          </a:p>
          <a:p>
            <a:pPr lvl="1"/>
            <a:r>
              <a:rPr lang="en-US" altLang="zh-CN" dirty="0" err="1"/>
              <a:t>BufferedImage</a:t>
            </a:r>
            <a:r>
              <a:rPr lang="en-US" altLang="zh-CN" dirty="0"/>
              <a:t> image = </a:t>
            </a:r>
            <a:r>
              <a:rPr lang="en-US" altLang="zh-CN" dirty="0" err="1"/>
              <a:t>ImageIO.read</a:t>
            </a:r>
            <a:r>
              <a:rPr lang="en-US" altLang="zh-CN" dirty="0"/>
              <a:t>(new File("E:/apple.png"));</a:t>
            </a:r>
          </a:p>
          <a:p>
            <a:pPr lvl="1"/>
            <a:r>
              <a:rPr lang="en-US" altLang="zh-CN" dirty="0" err="1"/>
              <a:t>ImageIcon</a:t>
            </a:r>
            <a:r>
              <a:rPr lang="en-US" altLang="zh-CN" dirty="0"/>
              <a:t> icon = new </a:t>
            </a:r>
            <a:r>
              <a:rPr lang="en-US" altLang="zh-CN" dirty="0" err="1"/>
              <a:t>ImageIcon</a:t>
            </a:r>
            <a:r>
              <a:rPr lang="en-US" altLang="zh-CN" dirty="0"/>
              <a:t>(image);  // </a:t>
            </a:r>
            <a:r>
              <a:rPr lang="zh-CN" altLang="en-US" dirty="0"/>
              <a:t>创建一个图标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）直接指定图片路径</a:t>
            </a:r>
            <a:endParaRPr lang="en-US" altLang="zh-CN" dirty="0" smtClean="0"/>
          </a:p>
          <a:p>
            <a:pPr lvl="1"/>
            <a:r>
              <a:rPr lang="en-US" altLang="zh-CN" dirty="0" err="1"/>
              <a:t>ImageIcon</a:t>
            </a:r>
            <a:r>
              <a:rPr lang="en-US" altLang="zh-CN" dirty="0"/>
              <a:t> icon = new </a:t>
            </a:r>
            <a:r>
              <a:rPr lang="en-US" altLang="zh-CN" dirty="0" err="1"/>
              <a:t>ImageIcon</a:t>
            </a:r>
            <a:r>
              <a:rPr lang="en-US" altLang="zh-CN" dirty="0"/>
              <a:t>("E:/apple.png");  // </a:t>
            </a:r>
            <a:r>
              <a:rPr lang="zh-CN" altLang="zh-CN" dirty="0"/>
              <a:t>创建一个指定路径的图标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）通过地址对象创建</a:t>
            </a:r>
            <a:endParaRPr lang="en-US" altLang="zh-CN" dirty="0" smtClean="0"/>
          </a:p>
          <a:p>
            <a:pPr lvl="1"/>
            <a:r>
              <a:rPr lang="en-US" altLang="zh-CN" dirty="0"/>
              <a:t>URL </a:t>
            </a:r>
            <a:r>
              <a:rPr lang="en-US" altLang="zh-CN" dirty="0" err="1"/>
              <a:t>url</a:t>
            </a:r>
            <a:r>
              <a:rPr lang="en-US" altLang="zh-CN" dirty="0"/>
              <a:t> = new URL("file:///E:/apple.png");  // </a:t>
            </a:r>
            <a:r>
              <a:rPr lang="zh-CN" altLang="en-US" dirty="0"/>
              <a:t>创建一个本地路径的</a:t>
            </a:r>
            <a:r>
              <a:rPr lang="en-US" altLang="zh-CN" dirty="0"/>
              <a:t>URL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 err="1"/>
              <a:t>ImageIcon</a:t>
            </a:r>
            <a:r>
              <a:rPr lang="en-US" altLang="zh-CN" dirty="0"/>
              <a:t> icon = new </a:t>
            </a:r>
            <a:r>
              <a:rPr lang="en-US" altLang="zh-CN" dirty="0" err="1"/>
              <a:t>ImageIcon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  // </a:t>
            </a:r>
            <a:r>
              <a:rPr lang="zh-CN" altLang="en-US" dirty="0"/>
              <a:t>创建一个指定</a:t>
            </a:r>
            <a:r>
              <a:rPr lang="en-US" altLang="zh-CN" dirty="0"/>
              <a:t>URL</a:t>
            </a:r>
            <a:r>
              <a:rPr lang="zh-CN" altLang="en-US" dirty="0"/>
              <a:t>的图标</a:t>
            </a:r>
          </a:p>
        </p:txBody>
      </p:sp>
    </p:spTree>
    <p:extLst>
      <p:ext uri="{BB962C8B-B14F-4D97-AF65-F5344CB8AC3E}">
        <p14:creationId xmlns:p14="http://schemas.microsoft.com/office/powerpoint/2010/main" val="16981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JLabel</a:t>
            </a:r>
            <a:r>
              <a:rPr lang="zh-CN" altLang="en-US" dirty="0" smtClean="0"/>
              <a:t>同时显示图像和文字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ImageIcon</a:t>
            </a:r>
            <a:r>
              <a:rPr lang="en-US" altLang="zh-CN" dirty="0"/>
              <a:t> icon = new </a:t>
            </a:r>
            <a:r>
              <a:rPr lang="en-US" altLang="zh-CN" dirty="0" err="1"/>
              <a:t>ImageIcon</a:t>
            </a:r>
            <a:r>
              <a:rPr lang="en-US" altLang="zh-CN" dirty="0"/>
              <a:t>("E:/apple.png");  // </a:t>
            </a:r>
            <a:r>
              <a:rPr lang="zh-CN" altLang="en-US" dirty="0"/>
              <a:t>创建一</a:t>
            </a:r>
            <a:r>
              <a:rPr lang="zh-CN" altLang="en-US" dirty="0" smtClean="0"/>
              <a:t>个图标</a:t>
            </a:r>
            <a:endParaRPr lang="zh-CN" altLang="en-US" dirty="0"/>
          </a:p>
          <a:p>
            <a:pPr lvl="1"/>
            <a:r>
              <a:rPr lang="en-US" altLang="zh-CN" dirty="0" err="1"/>
              <a:t>label.setIcon</a:t>
            </a:r>
            <a:r>
              <a:rPr lang="en-US" altLang="zh-CN" dirty="0"/>
              <a:t>(icon);  // </a:t>
            </a:r>
            <a:r>
              <a:rPr lang="zh-CN" altLang="en-US" dirty="0"/>
              <a:t>设置标签的图标（图标在文字左边）</a:t>
            </a:r>
          </a:p>
          <a:p>
            <a:pPr lvl="1"/>
            <a:r>
              <a:rPr lang="en-US" altLang="zh-CN" dirty="0" err="1"/>
              <a:t>label.setIconTextGap</a:t>
            </a:r>
            <a:r>
              <a:rPr lang="en-US" altLang="zh-CN" dirty="0"/>
              <a:t>(10);  // </a:t>
            </a:r>
            <a:r>
              <a:rPr lang="zh-CN" altLang="en-US" dirty="0"/>
              <a:t>设置图标与文字之间的间隔大小</a:t>
            </a:r>
          </a:p>
          <a:p>
            <a:pPr lvl="1"/>
            <a:r>
              <a:rPr lang="en-US" altLang="zh-CN" dirty="0" err="1"/>
              <a:t>label.setText</a:t>
            </a:r>
            <a:r>
              <a:rPr lang="en-US" altLang="zh-CN" dirty="0"/>
              <a:t>("</a:t>
            </a:r>
            <a:r>
              <a:rPr lang="zh-CN" altLang="en-US" dirty="0"/>
              <a:t>这是一个苹果</a:t>
            </a:r>
            <a:r>
              <a:rPr lang="en-US" altLang="zh-CN" dirty="0"/>
              <a:t>");  // </a:t>
            </a:r>
            <a:r>
              <a:rPr lang="zh-CN" altLang="en-US" dirty="0"/>
              <a:t>设置标签的文本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475201"/>
            <a:ext cx="41338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2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 Swing</a:t>
            </a:r>
            <a:r>
              <a:rPr lang="zh-CN" altLang="en-US" dirty="0"/>
              <a:t>的简单控件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Swing</a:t>
            </a:r>
            <a:r>
              <a:rPr lang="zh-CN" altLang="zh-CN" dirty="0"/>
              <a:t>接收用户信息输入的简单控件，包括支持输入文本的输入框（文本框</a:t>
            </a:r>
            <a:r>
              <a:rPr lang="en-US" altLang="zh-CN" dirty="0" err="1"/>
              <a:t>JTextField</a:t>
            </a:r>
            <a:r>
              <a:rPr lang="zh-CN" altLang="zh-CN" dirty="0"/>
              <a:t>、密码框</a:t>
            </a:r>
            <a:r>
              <a:rPr lang="en-US" altLang="zh-CN" dirty="0" err="1"/>
              <a:t>JPasswordField</a:t>
            </a:r>
            <a:r>
              <a:rPr lang="zh-CN" altLang="zh-CN" dirty="0"/>
              <a:t>、</a:t>
            </a:r>
            <a:r>
              <a:rPr lang="en-US" altLang="zh-CN" dirty="0" err="1"/>
              <a:t>JTextArea</a:t>
            </a:r>
            <a:r>
              <a:rPr lang="zh-CN" altLang="zh-CN" dirty="0"/>
              <a:t>），支持一排选项的选择框（复选框</a:t>
            </a:r>
            <a:r>
              <a:rPr lang="en-US" altLang="zh-CN" dirty="0" err="1"/>
              <a:t>JCheckBox</a:t>
            </a:r>
            <a:r>
              <a:rPr lang="zh-CN" altLang="zh-CN" dirty="0"/>
              <a:t>、单选按钮</a:t>
            </a:r>
            <a:r>
              <a:rPr lang="en-US" altLang="zh-CN" dirty="0" err="1"/>
              <a:t>JRadioButton</a:t>
            </a:r>
            <a:r>
              <a:rPr lang="zh-CN" altLang="zh-CN" dirty="0"/>
              <a:t>），支持一列选项的列表框（下拉框</a:t>
            </a:r>
            <a:r>
              <a:rPr lang="en-US" altLang="zh-CN" dirty="0" err="1"/>
              <a:t>JComboBox</a:t>
            </a:r>
            <a:r>
              <a:rPr lang="zh-CN" altLang="zh-CN" dirty="0"/>
              <a:t>、列表框</a:t>
            </a:r>
            <a:r>
              <a:rPr lang="en-US" altLang="zh-CN" dirty="0" err="1"/>
              <a:t>JList</a:t>
            </a:r>
            <a:r>
              <a:rPr lang="zh-CN" altLang="zh-CN" dirty="0"/>
              <a:t>）。</a:t>
            </a:r>
          </a:p>
          <a:p>
            <a:r>
              <a:rPr lang="en-US" altLang="zh-CN" dirty="0"/>
              <a:t>13.2.1 </a:t>
            </a:r>
            <a:r>
              <a:rPr lang="zh-CN" altLang="en-US" dirty="0"/>
              <a:t>输入框的种类</a:t>
            </a:r>
          </a:p>
          <a:p>
            <a:r>
              <a:rPr lang="en-US" altLang="zh-CN" dirty="0"/>
              <a:t>13.2.2 </a:t>
            </a:r>
            <a:r>
              <a:rPr lang="zh-CN" altLang="en-US" dirty="0"/>
              <a:t>选择框的种类</a:t>
            </a:r>
          </a:p>
          <a:p>
            <a:r>
              <a:rPr lang="en-US" altLang="zh-CN" dirty="0"/>
              <a:t>13.2.3 </a:t>
            </a:r>
            <a:r>
              <a:rPr lang="zh-CN" altLang="en-US" dirty="0"/>
              <a:t>列表框的种类</a:t>
            </a:r>
          </a:p>
        </p:txBody>
      </p:sp>
    </p:spTree>
    <p:extLst>
      <p:ext uri="{BB962C8B-B14F-4D97-AF65-F5344CB8AC3E}">
        <p14:creationId xmlns:p14="http://schemas.microsoft.com/office/powerpoint/2010/main" val="400347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13.2.1 </a:t>
            </a:r>
            <a:r>
              <a:rPr lang="zh-CN" altLang="en-US" dirty="0"/>
              <a:t>输入框的种类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将单行输入框</a:t>
            </a:r>
            <a:r>
              <a:rPr lang="zh-CN" altLang="zh-CN" dirty="0"/>
              <a:t>拆分为两类控件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文本框</a:t>
            </a:r>
            <a:r>
              <a:rPr lang="en-US" altLang="zh-CN" dirty="0" err="1" smtClean="0"/>
              <a:t>JTextField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密码</a:t>
            </a:r>
            <a:r>
              <a:rPr lang="zh-CN" altLang="zh-CN" dirty="0"/>
              <a:t>框</a:t>
            </a:r>
            <a:r>
              <a:rPr lang="en-US" altLang="zh-CN" dirty="0" err="1"/>
              <a:t>JPasswordField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行输入</a:t>
            </a:r>
            <a:r>
              <a:rPr lang="zh-CN" altLang="en-US" dirty="0" smtClean="0"/>
              <a:t>框也被拆为两种控件：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）文本区域</a:t>
            </a:r>
            <a:r>
              <a:rPr lang="en-US" altLang="zh-CN" dirty="0" err="1" smtClean="0"/>
              <a:t>JTextArea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）滚动条</a:t>
            </a:r>
            <a:r>
              <a:rPr lang="en-US" altLang="zh-CN" dirty="0" err="1" smtClean="0"/>
              <a:t>JScrollPane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14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文本框和密码框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JTextField</a:t>
            </a:r>
            <a:r>
              <a:rPr lang="zh-CN" altLang="zh-CN" dirty="0"/>
              <a:t>原样展示用户输入的字符，因而取消了回显字符设置方法</a:t>
            </a:r>
            <a:r>
              <a:rPr lang="en-US" altLang="zh-CN" dirty="0" err="1"/>
              <a:t>setEchoChar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JPasswordField</a:t>
            </a:r>
            <a:r>
              <a:rPr lang="zh-CN" altLang="zh-CN" dirty="0"/>
              <a:t>默认将输入字符显示为一个个圆点，也可以调用</a:t>
            </a:r>
            <a:r>
              <a:rPr lang="en-US" altLang="zh-CN" dirty="0" err="1"/>
              <a:t>setEchoChar</a:t>
            </a:r>
            <a:r>
              <a:rPr lang="zh-CN" altLang="zh-CN" dirty="0"/>
              <a:t>方法重新设置回显字符。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54" y="4320344"/>
            <a:ext cx="3657600" cy="78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14" y="4320344"/>
            <a:ext cx="36576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0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文本区域和滚动条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JTextArea</a:t>
            </a:r>
            <a:r>
              <a:rPr lang="zh-CN" altLang="zh-CN" dirty="0" smtClean="0"/>
              <a:t>增加</a:t>
            </a:r>
            <a:r>
              <a:rPr lang="zh-CN" altLang="zh-CN" dirty="0"/>
              <a:t>了</a:t>
            </a:r>
            <a:r>
              <a:rPr lang="en-US" altLang="zh-CN" dirty="0" err="1"/>
              <a:t>setLineWrap</a:t>
            </a:r>
            <a:r>
              <a:rPr lang="zh-CN" altLang="zh-CN" dirty="0"/>
              <a:t>方法用来</a:t>
            </a:r>
            <a:r>
              <a:rPr lang="zh-CN" altLang="zh-CN" dirty="0" smtClean="0"/>
              <a:t>设置是否允许</a:t>
            </a:r>
            <a:r>
              <a:rPr lang="zh-CN" altLang="en-US" dirty="0" smtClean="0"/>
              <a:t>换行。但</a:t>
            </a:r>
            <a:r>
              <a:rPr lang="en-US" altLang="zh-CN" dirty="0" err="1"/>
              <a:t>JTextArea</a:t>
            </a:r>
            <a:r>
              <a:rPr lang="zh-CN" altLang="zh-CN" dirty="0"/>
              <a:t>默认不显示</a:t>
            </a:r>
            <a:r>
              <a:rPr lang="zh-CN" altLang="zh-CN" dirty="0" smtClean="0"/>
              <a:t>滚动条</a:t>
            </a:r>
            <a:r>
              <a:rPr lang="zh-CN" altLang="en-US" dirty="0" smtClean="0"/>
              <a:t>，必须</a:t>
            </a:r>
            <a:r>
              <a:rPr lang="zh-CN" altLang="zh-CN" dirty="0"/>
              <a:t>搭配上</a:t>
            </a:r>
            <a:r>
              <a:rPr lang="en-US" altLang="zh-CN" dirty="0" err="1"/>
              <a:t>JScrollPane</a:t>
            </a:r>
            <a:r>
              <a:rPr lang="zh-CN" altLang="zh-CN" dirty="0"/>
              <a:t>才行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把滚动条与指定控件绑定在一起的方式如下：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在构造方法中填入待关联的控件对象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调用滚动条对象的</a:t>
            </a:r>
            <a:r>
              <a:rPr lang="en-US" altLang="zh-CN" dirty="0" err="1"/>
              <a:t>setViewportView</a:t>
            </a:r>
            <a:r>
              <a:rPr lang="zh-CN" altLang="zh-CN" dirty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85" y="4625501"/>
            <a:ext cx="3657600" cy="116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71" y="4625501"/>
            <a:ext cx="3657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13.2.2 </a:t>
            </a:r>
            <a:r>
              <a:rPr lang="zh-CN" altLang="en-US" dirty="0"/>
              <a:t>选择框的种类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zh-CN" dirty="0"/>
              <a:t>把选择框分成两类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复选框</a:t>
            </a:r>
            <a:r>
              <a:rPr lang="en-US" altLang="zh-CN" dirty="0" err="1"/>
              <a:t>JCheckBox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单选按钮</a:t>
            </a:r>
            <a:r>
              <a:rPr lang="en-US" altLang="zh-CN" dirty="0" err="1" smtClean="0"/>
              <a:t>JRadioButton</a:t>
            </a:r>
            <a:endParaRPr lang="en-US" altLang="zh-CN" dirty="0" smtClean="0"/>
          </a:p>
          <a:p>
            <a:r>
              <a:rPr lang="zh-CN" altLang="en-US" dirty="0"/>
              <a:t>两种选择框</a:t>
            </a:r>
            <a:r>
              <a:rPr lang="zh-CN" altLang="en-US" dirty="0" smtClean="0"/>
              <a:t>的区别如下：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复选框是在方框内打勾，而单选按钮是在圆圈内画圆点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复选框允许多选，而同组的单选按钮只能选择其中一个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96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JCheckBox</a:t>
            </a:r>
            <a:r>
              <a:rPr lang="zh-CN" altLang="zh-CN" dirty="0"/>
              <a:t>与</a:t>
            </a:r>
            <a:r>
              <a:rPr lang="en-US" altLang="zh-CN" dirty="0"/>
              <a:t>AWT</a:t>
            </a:r>
            <a:r>
              <a:rPr lang="zh-CN" altLang="zh-CN" dirty="0"/>
              <a:t>的</a:t>
            </a:r>
            <a:r>
              <a:rPr lang="en-US" altLang="zh-CN" dirty="0"/>
              <a:t>Checkbox</a:t>
            </a:r>
            <a:r>
              <a:rPr lang="zh-CN" altLang="zh-CN" dirty="0"/>
              <a:t>存在下列差异：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）对于</a:t>
            </a:r>
            <a:r>
              <a:rPr lang="en-US" altLang="zh-CN" dirty="0" err="1"/>
              <a:t>JCheckBox</a:t>
            </a:r>
            <a:r>
              <a:rPr lang="zh-CN" altLang="zh-CN" dirty="0"/>
              <a:t>来说，</a:t>
            </a:r>
            <a:r>
              <a:rPr lang="en-US" altLang="zh-CN" dirty="0" err="1"/>
              <a:t>setLabel</a:t>
            </a:r>
            <a:r>
              <a:rPr lang="zh-CN" altLang="zh-CN" dirty="0"/>
              <a:t>方法已经废弃，改为使用统一的</a:t>
            </a:r>
            <a:r>
              <a:rPr lang="en-US" altLang="zh-CN" dirty="0" err="1"/>
              <a:t>setText</a:t>
            </a:r>
            <a:r>
              <a:rPr lang="zh-CN" altLang="zh-CN" dirty="0"/>
              <a:t>方法来设置文本。同时获取控件文本的</a:t>
            </a:r>
            <a:r>
              <a:rPr lang="en-US" altLang="zh-CN" dirty="0" err="1"/>
              <a:t>getLabel</a:t>
            </a:r>
            <a:r>
              <a:rPr lang="zh-CN" altLang="zh-CN" dirty="0"/>
              <a:t>方法也改成了</a:t>
            </a:r>
            <a:r>
              <a:rPr lang="en-US" altLang="zh-CN" dirty="0" err="1"/>
              <a:t>getText</a:t>
            </a:r>
            <a:r>
              <a:rPr lang="zh-CN" altLang="zh-CN" dirty="0"/>
              <a:t>方法。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getState</a:t>
            </a:r>
            <a:r>
              <a:rPr lang="zh-CN" altLang="zh-CN" dirty="0"/>
              <a:t>方法被取消了，</a:t>
            </a:r>
            <a:r>
              <a:rPr lang="en-US" altLang="zh-CN" dirty="0" err="1"/>
              <a:t>JCheckBox</a:t>
            </a:r>
            <a:r>
              <a:rPr lang="zh-CN" altLang="zh-CN" dirty="0"/>
              <a:t>改为调用</a:t>
            </a:r>
            <a:r>
              <a:rPr lang="en-US" altLang="zh-CN" dirty="0" err="1"/>
              <a:t>isSelected</a:t>
            </a:r>
            <a:r>
              <a:rPr lang="zh-CN" altLang="zh-CN" dirty="0"/>
              <a:t>方法判断当前复选框是否选中。同时设置选中状态的</a:t>
            </a:r>
            <a:r>
              <a:rPr lang="en-US" altLang="zh-CN" dirty="0" err="1"/>
              <a:t>setState</a:t>
            </a:r>
            <a:r>
              <a:rPr lang="zh-CN" altLang="zh-CN" dirty="0"/>
              <a:t>方法也改成了</a:t>
            </a:r>
            <a:r>
              <a:rPr lang="en-US" altLang="zh-CN" dirty="0" err="1"/>
              <a:t>setSelected</a:t>
            </a:r>
            <a:r>
              <a:rPr lang="zh-CN" altLang="zh-CN" dirty="0"/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82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单选按钮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JRadioButton</a:t>
            </a:r>
            <a:r>
              <a:rPr lang="zh-CN" altLang="zh-CN" dirty="0" smtClean="0"/>
              <a:t>的</a:t>
            </a:r>
            <a:r>
              <a:rPr lang="zh-CN" altLang="zh-CN" dirty="0"/>
              <a:t>自身方法类似于</a:t>
            </a:r>
            <a:r>
              <a:rPr lang="en-US" altLang="zh-CN" dirty="0" err="1" smtClean="0"/>
              <a:t>JCheckBox</a:t>
            </a:r>
            <a:r>
              <a:rPr lang="zh-CN" altLang="zh-CN" dirty="0"/>
              <a:t>，一样引入了</a:t>
            </a:r>
            <a:r>
              <a:rPr lang="en-US" altLang="zh-CN" dirty="0" err="1"/>
              <a:t>setText</a:t>
            </a:r>
            <a:r>
              <a:rPr lang="zh-CN" altLang="zh-CN" dirty="0"/>
              <a:t>、</a:t>
            </a:r>
            <a:r>
              <a:rPr lang="en-US" altLang="zh-CN" dirty="0" err="1"/>
              <a:t>getText</a:t>
            </a:r>
            <a:r>
              <a:rPr lang="zh-CN" altLang="zh-CN" dirty="0"/>
              <a:t>、</a:t>
            </a:r>
            <a:r>
              <a:rPr lang="en-US" altLang="zh-CN" dirty="0" err="1"/>
              <a:t>isSelected</a:t>
            </a:r>
            <a:r>
              <a:rPr lang="zh-CN" altLang="zh-CN" dirty="0"/>
              <a:t>、</a:t>
            </a:r>
            <a:r>
              <a:rPr lang="en-US" altLang="zh-CN" dirty="0" err="1"/>
              <a:t>setSelected</a:t>
            </a:r>
            <a:r>
              <a:rPr lang="zh-CN" altLang="zh-CN" dirty="0"/>
              <a:t>等新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JRadioButton</a:t>
            </a:r>
            <a:r>
              <a:rPr lang="zh-CN" altLang="en-US" dirty="0" smtClean="0"/>
              <a:t>另外增配了</a:t>
            </a:r>
            <a:r>
              <a:rPr lang="zh-CN" altLang="zh-CN" dirty="0"/>
              <a:t>按钮小组搭档，名叫</a:t>
            </a:r>
            <a:r>
              <a:rPr lang="en-US" altLang="zh-CN" dirty="0" err="1"/>
              <a:t>ButtonGroup</a:t>
            </a:r>
            <a:r>
              <a:rPr lang="zh-CN" altLang="zh-CN" dirty="0"/>
              <a:t>，只要多次调用小组对象的</a:t>
            </a:r>
            <a:r>
              <a:rPr lang="en-US" altLang="zh-CN" dirty="0"/>
              <a:t>add</a:t>
            </a:r>
            <a:r>
              <a:rPr lang="zh-CN" altLang="zh-CN" dirty="0"/>
              <a:t>方法，就能将若干个单选按钮加到同一小组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ButtonGroup</a:t>
            </a:r>
            <a:r>
              <a:rPr lang="en-US" altLang="zh-CN" dirty="0"/>
              <a:t> group = new </a:t>
            </a:r>
            <a:r>
              <a:rPr lang="en-US" altLang="zh-CN" dirty="0" err="1"/>
              <a:t>ButtonGroup</a:t>
            </a:r>
            <a:r>
              <a:rPr lang="en-US" altLang="zh-CN" dirty="0"/>
              <a:t>();  // </a:t>
            </a:r>
            <a:r>
              <a:rPr lang="zh-CN" altLang="en-US" dirty="0"/>
              <a:t>创建一个按钮小组</a:t>
            </a:r>
          </a:p>
          <a:p>
            <a:pPr lvl="1"/>
            <a:r>
              <a:rPr lang="en-US" altLang="zh-CN" dirty="0" err="1"/>
              <a:t>group.add</a:t>
            </a:r>
            <a:r>
              <a:rPr lang="en-US" altLang="zh-CN" dirty="0"/>
              <a:t>(rb1);  // </a:t>
            </a:r>
            <a:r>
              <a:rPr lang="zh-CN" altLang="en-US" dirty="0"/>
              <a:t>把单选按钮</a:t>
            </a:r>
            <a:r>
              <a:rPr lang="en-US" altLang="zh-CN" dirty="0"/>
              <a:t>1</a:t>
            </a:r>
            <a:r>
              <a:rPr lang="zh-CN" altLang="en-US" dirty="0"/>
              <a:t>加入到按钮小组</a:t>
            </a:r>
          </a:p>
          <a:p>
            <a:pPr lvl="1"/>
            <a:r>
              <a:rPr lang="en-US" altLang="zh-CN" dirty="0" err="1"/>
              <a:t>group.add</a:t>
            </a:r>
            <a:r>
              <a:rPr lang="en-US" altLang="zh-CN" dirty="0"/>
              <a:t>(rb2);  // </a:t>
            </a:r>
            <a:r>
              <a:rPr lang="zh-CN" altLang="en-US" dirty="0"/>
              <a:t>把单选按钮</a:t>
            </a:r>
            <a:r>
              <a:rPr lang="en-US" altLang="zh-CN" dirty="0"/>
              <a:t>2</a:t>
            </a:r>
            <a:r>
              <a:rPr lang="zh-CN" altLang="en-US" dirty="0"/>
              <a:t>加入到按钮小组</a:t>
            </a:r>
          </a:p>
          <a:p>
            <a:pPr lvl="1"/>
            <a:r>
              <a:rPr lang="en-US" altLang="zh-CN" dirty="0" err="1"/>
              <a:t>group.add</a:t>
            </a:r>
            <a:r>
              <a:rPr lang="en-US" altLang="zh-CN" dirty="0"/>
              <a:t>(rb3);  // </a:t>
            </a:r>
            <a:r>
              <a:rPr lang="zh-CN" altLang="en-US" dirty="0"/>
              <a:t>把单选按钮</a:t>
            </a:r>
            <a:r>
              <a:rPr lang="en-US" altLang="zh-CN" dirty="0"/>
              <a:t>3</a:t>
            </a:r>
            <a:r>
              <a:rPr lang="zh-CN" altLang="en-US" dirty="0"/>
              <a:t>加入到按钮小组</a:t>
            </a:r>
          </a:p>
        </p:txBody>
      </p:sp>
    </p:spTree>
    <p:extLst>
      <p:ext uri="{BB962C8B-B14F-4D97-AF65-F5344CB8AC3E}">
        <p14:creationId xmlns:p14="http://schemas.microsoft.com/office/powerpoint/2010/main" val="312473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本章介绍了</a:t>
            </a:r>
            <a:r>
              <a:rPr lang="en-US" altLang="zh-CN" dirty="0"/>
              <a:t>Swing</a:t>
            </a:r>
            <a:r>
              <a:rPr lang="zh-CN" altLang="zh-CN" dirty="0"/>
              <a:t>框架的界面编程技术，包括界面显示的基础控件、接收用户信息输入的简单控件、同用户复杂交互的高级控件，还演示了一个练习项目“简单的登录界面”的实现过程。</a:t>
            </a:r>
          </a:p>
          <a:p>
            <a:r>
              <a:rPr lang="en-US" altLang="zh-CN" dirty="0"/>
              <a:t>13.1 Swing</a:t>
            </a:r>
            <a:r>
              <a:rPr lang="zh-CN" altLang="en-US" dirty="0"/>
              <a:t>的基础界面</a:t>
            </a:r>
          </a:p>
          <a:p>
            <a:r>
              <a:rPr lang="en-US" altLang="zh-CN" dirty="0"/>
              <a:t>13.2 Swing</a:t>
            </a:r>
            <a:r>
              <a:rPr lang="zh-CN" altLang="en-US" dirty="0"/>
              <a:t>的简单控件</a:t>
            </a:r>
          </a:p>
          <a:p>
            <a:r>
              <a:rPr lang="en-US" altLang="zh-CN" dirty="0"/>
              <a:t>13.3 Swing</a:t>
            </a:r>
            <a:r>
              <a:rPr lang="zh-CN" altLang="en-US" dirty="0"/>
              <a:t>的高级控件</a:t>
            </a:r>
          </a:p>
          <a:p>
            <a:r>
              <a:rPr lang="en-US" altLang="zh-CN" dirty="0"/>
              <a:t>13.4 </a:t>
            </a:r>
            <a:r>
              <a:rPr lang="zh-CN" altLang="en-US" dirty="0"/>
              <a:t>实战练习</a:t>
            </a:r>
          </a:p>
          <a:p>
            <a:r>
              <a:rPr lang="en-US" altLang="zh-CN" dirty="0"/>
              <a:t>13.5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24015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13.2.3 </a:t>
            </a:r>
            <a:r>
              <a:rPr lang="zh-CN" altLang="en-US" dirty="0"/>
              <a:t>列表框的种类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的列表控件分为两类：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）下拉框</a:t>
            </a:r>
            <a:r>
              <a:rPr lang="en-US" altLang="zh-CN" dirty="0" err="1"/>
              <a:t>JComboBox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）列表框</a:t>
            </a:r>
            <a:r>
              <a:rPr lang="en-US" altLang="zh-CN" dirty="0" err="1" smtClean="0"/>
              <a:t>JList</a:t>
            </a:r>
            <a:endParaRPr lang="en-US" altLang="zh-CN" dirty="0" smtClean="0"/>
          </a:p>
          <a:p>
            <a:r>
              <a:rPr lang="zh-CN" altLang="en-US" dirty="0"/>
              <a:t>二者</a:t>
            </a:r>
            <a:r>
              <a:rPr lang="zh-CN" altLang="en-US" dirty="0" smtClean="0"/>
              <a:t>的区别如下：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JComboBox</a:t>
            </a:r>
            <a:r>
              <a:rPr lang="zh-CN" altLang="en-US" dirty="0" smtClean="0"/>
              <a:t>默认只显示被选中的一项，单击该控件会弹出包含所有选项的下拉列表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JList</a:t>
            </a:r>
            <a:r>
              <a:rPr lang="zh-CN" altLang="en-US" dirty="0" smtClean="0"/>
              <a:t>会在界面上平铺显示所有的选项，且允许同时选择多个选项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9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下拉框具体的调用过程分为下列三个步骤：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）创建一个下拉框模型，并调用模型对象的</a:t>
            </a:r>
            <a:r>
              <a:rPr lang="en-US" altLang="zh-CN" dirty="0" err="1"/>
              <a:t>addElement</a:t>
            </a:r>
            <a:r>
              <a:rPr lang="zh-CN" altLang="zh-CN" dirty="0"/>
              <a:t>方法依次添加每个选项；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）创建一个下拉框控件，注意在</a:t>
            </a:r>
            <a:r>
              <a:rPr lang="en-US" altLang="zh-CN" dirty="0" err="1"/>
              <a:t>JComboBox</a:t>
            </a:r>
            <a:r>
              <a:rPr lang="zh-CN" altLang="zh-CN" dirty="0"/>
              <a:t>的构造方法中填入第一步的模型对象；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）调用下拉框对象的</a:t>
            </a:r>
            <a:r>
              <a:rPr lang="en-US" altLang="zh-CN" dirty="0" err="1"/>
              <a:t>addItemListener</a:t>
            </a:r>
            <a:r>
              <a:rPr lang="zh-CN" altLang="zh-CN" dirty="0"/>
              <a:t>方法给它添加一个单击</a:t>
            </a:r>
            <a:r>
              <a:rPr lang="zh-CN" altLang="zh-CN" dirty="0" smtClean="0"/>
              <a:t>监听器。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57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列表框</a:t>
            </a:r>
            <a:r>
              <a:rPr lang="zh-CN" altLang="en-US" dirty="0" smtClean="0"/>
              <a:t>允许</a:t>
            </a:r>
            <a:r>
              <a:rPr lang="zh-CN" altLang="zh-CN" dirty="0" smtClean="0"/>
              <a:t>用户按下</a:t>
            </a:r>
            <a:r>
              <a:rPr lang="en-US" altLang="zh-CN" dirty="0"/>
              <a:t>Ctrl</a:t>
            </a:r>
            <a:r>
              <a:rPr lang="zh-CN" altLang="zh-CN" dirty="0"/>
              <a:t>键逐个选中，或者按下</a:t>
            </a:r>
            <a:r>
              <a:rPr lang="en-US" altLang="zh-CN" dirty="0"/>
              <a:t>Shift</a:t>
            </a:r>
            <a:r>
              <a:rPr lang="zh-CN" altLang="zh-CN" dirty="0"/>
              <a:t>键选择一段连续的数个选项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的调用</a:t>
            </a:r>
            <a:r>
              <a:rPr lang="zh-CN" altLang="zh-CN" dirty="0"/>
              <a:t>过程依然分为以下三个步骤：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）创建一个列表框模型</a:t>
            </a:r>
            <a:r>
              <a:rPr lang="en-US" altLang="zh-CN" dirty="0" err="1"/>
              <a:t>DefaultListModel</a:t>
            </a:r>
            <a:r>
              <a:rPr lang="zh-CN" altLang="zh-CN" dirty="0"/>
              <a:t>，并调用模型对象的</a:t>
            </a:r>
            <a:r>
              <a:rPr lang="en-US" altLang="zh-CN" dirty="0" err="1"/>
              <a:t>addElement</a:t>
            </a:r>
            <a:r>
              <a:rPr lang="zh-CN" altLang="zh-CN" dirty="0"/>
              <a:t>方法依次添加每个选项；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）创建一个列表框控件，注意要在</a:t>
            </a:r>
            <a:r>
              <a:rPr lang="en-US" altLang="zh-CN" dirty="0" err="1"/>
              <a:t>JList</a:t>
            </a:r>
            <a:r>
              <a:rPr lang="zh-CN" altLang="zh-CN" dirty="0"/>
              <a:t>的构造方法中填入第一步的模型对象；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）调用列表框对象的</a:t>
            </a:r>
            <a:r>
              <a:rPr lang="en-US" altLang="zh-CN" dirty="0" err="1"/>
              <a:t>addListSelectionListener</a:t>
            </a:r>
            <a:r>
              <a:rPr lang="zh-CN" altLang="zh-CN" dirty="0"/>
              <a:t>方法给它添加一个单击</a:t>
            </a:r>
            <a:r>
              <a:rPr lang="zh-CN" altLang="zh-CN" dirty="0" smtClean="0"/>
              <a:t>监听器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88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 Swing</a:t>
            </a:r>
            <a:r>
              <a:rPr lang="zh-CN" altLang="en-US" dirty="0"/>
              <a:t>的高级控件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Swing</a:t>
            </a:r>
            <a:r>
              <a:rPr lang="zh-CN" altLang="zh-CN" dirty="0"/>
              <a:t>同用户复杂交互的高级控件，包括支持分行分列显示的表格控件</a:t>
            </a:r>
            <a:r>
              <a:rPr lang="en-US" altLang="zh-CN" dirty="0" err="1"/>
              <a:t>JTable</a:t>
            </a:r>
            <a:r>
              <a:rPr lang="zh-CN" altLang="zh-CN" dirty="0"/>
              <a:t>，支持弹窗提示并提供按钮的基本对话框（含消息对话框、确认对话框、输入对话框），支持按路径挑选文件的文件对话框</a:t>
            </a:r>
            <a:r>
              <a:rPr lang="en-US" altLang="zh-CN" dirty="0" err="1"/>
              <a:t>JFileChooser</a:t>
            </a:r>
            <a:r>
              <a:rPr lang="zh-CN" altLang="zh-CN" dirty="0"/>
              <a:t>（含文件打开对话框、文件保存对话框）。</a:t>
            </a:r>
          </a:p>
          <a:p>
            <a:r>
              <a:rPr lang="en-US" altLang="zh-CN" dirty="0"/>
              <a:t>13.3.1 </a:t>
            </a:r>
            <a:r>
              <a:rPr lang="zh-CN" altLang="en-US" dirty="0"/>
              <a:t>表格</a:t>
            </a:r>
            <a:r>
              <a:rPr lang="en-US" altLang="zh-CN" dirty="0" err="1"/>
              <a:t>JTable</a:t>
            </a:r>
            <a:endParaRPr lang="en-US" altLang="zh-CN" dirty="0"/>
          </a:p>
          <a:p>
            <a:r>
              <a:rPr lang="en-US" altLang="zh-CN" dirty="0"/>
              <a:t>13.3.2 </a:t>
            </a:r>
            <a:r>
              <a:rPr lang="zh-CN" altLang="en-US" dirty="0"/>
              <a:t>基本对话框</a:t>
            </a:r>
          </a:p>
          <a:p>
            <a:r>
              <a:rPr lang="en-US" altLang="zh-CN" dirty="0"/>
              <a:t>13.3.3 </a:t>
            </a:r>
            <a:r>
              <a:rPr lang="zh-CN" altLang="en-US" dirty="0"/>
              <a:t>文件对话框</a:t>
            </a:r>
          </a:p>
        </p:txBody>
      </p:sp>
    </p:spTree>
    <p:extLst>
      <p:ext uri="{BB962C8B-B14F-4D97-AF65-F5344CB8AC3E}">
        <p14:creationId xmlns:p14="http://schemas.microsoft.com/office/powerpoint/2010/main" val="374020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13.3.1 </a:t>
            </a:r>
            <a:r>
              <a:rPr lang="zh-CN" altLang="en-US" dirty="0"/>
              <a:t>表格</a:t>
            </a:r>
            <a:r>
              <a:rPr lang="en-US" altLang="zh-CN" dirty="0" err="1"/>
              <a:t>JTable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倘若只是简单信息的罗列，例如商品名称列表、新闻标题列表、学生姓名列表等，尚可使用列表框</a:t>
            </a:r>
            <a:r>
              <a:rPr lang="en-US" altLang="zh-CN" dirty="0" err="1"/>
              <a:t>JList</a:t>
            </a:r>
            <a:r>
              <a:rPr lang="zh-CN" altLang="zh-CN" dirty="0"/>
              <a:t>予以展示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倘若</a:t>
            </a:r>
            <a:r>
              <a:rPr lang="zh-CN" altLang="zh-CN" dirty="0"/>
              <a:t>要求罗列复杂的排列信息，例如商品订单列表、新闻分类列表、学生成绩列表等等，像这种存在多项细节的信息列表就无法通过列表框表达，而应通过</a:t>
            </a:r>
            <a:r>
              <a:rPr lang="en-US" altLang="zh-CN" dirty="0"/>
              <a:t>Swing</a:t>
            </a:r>
            <a:r>
              <a:rPr lang="zh-CN" altLang="zh-CN" dirty="0"/>
              <a:t>的表格类型</a:t>
            </a:r>
            <a:r>
              <a:rPr lang="en-US" altLang="zh-CN" dirty="0" err="1"/>
              <a:t>JTable</a:t>
            </a:r>
            <a:r>
              <a:rPr lang="zh-CN" altLang="zh-CN" dirty="0"/>
              <a:t>加以描述。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99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JTable</a:t>
            </a:r>
            <a:r>
              <a:rPr lang="zh-CN" altLang="en-US" dirty="0" smtClean="0"/>
              <a:t>的组成结构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JTable</a:t>
            </a:r>
            <a:r>
              <a:rPr lang="zh-CN" altLang="zh-CN" dirty="0" smtClean="0"/>
              <a:t>分行</a:t>
            </a:r>
            <a:r>
              <a:rPr lang="zh-CN" altLang="zh-CN" dirty="0"/>
              <a:t>分列的表格，每行是一条完整的信息，而每列是信息的各项细节参数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zh-CN" altLang="zh-CN" dirty="0"/>
              <a:t>列表框类似，在构建表格控件之前，也得先初始化作为信息载体的模型对象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同</a:t>
            </a:r>
            <a:r>
              <a:rPr lang="en-US" altLang="zh-CN" dirty="0" err="1"/>
              <a:t>JTable</a:t>
            </a:r>
            <a:r>
              <a:rPr lang="zh-CN" altLang="zh-CN" dirty="0"/>
              <a:t>搭档的表格模型名叫</a:t>
            </a:r>
            <a:r>
              <a:rPr lang="en-US" altLang="zh-CN" dirty="0" err="1"/>
              <a:t>DefaultTableModel</a:t>
            </a:r>
            <a:r>
              <a:rPr lang="zh-CN" altLang="zh-CN" dirty="0"/>
              <a:t>，它包含的信息分成两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一部分</a:t>
            </a:r>
            <a:r>
              <a:rPr lang="zh-CN" altLang="zh-CN" dirty="0"/>
              <a:t>是表格的标题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另</a:t>
            </a:r>
            <a:r>
              <a:rPr lang="zh-CN" altLang="zh-CN" dirty="0"/>
              <a:t>一部分是表格的内容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62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与表格内容有关的方法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setFont</a:t>
            </a:r>
            <a:r>
              <a:rPr lang="zh-CN" altLang="zh-CN" dirty="0"/>
              <a:t>：设置表格内容的文本字体。</a:t>
            </a:r>
          </a:p>
          <a:p>
            <a:r>
              <a:rPr lang="en-US" altLang="zh-CN" dirty="0" err="1"/>
              <a:t>setGridColor</a:t>
            </a:r>
            <a:r>
              <a:rPr lang="zh-CN" altLang="zh-CN" dirty="0"/>
              <a:t>：设置网格线的颜色。</a:t>
            </a:r>
          </a:p>
          <a:p>
            <a:r>
              <a:rPr lang="en-US" altLang="zh-CN" dirty="0" err="1"/>
              <a:t>setShowGrid</a:t>
            </a:r>
            <a:r>
              <a:rPr lang="zh-CN" altLang="zh-CN" dirty="0"/>
              <a:t>：是否显示</a:t>
            </a:r>
            <a:r>
              <a:rPr lang="zh-CN" altLang="zh-CN" dirty="0" smtClean="0"/>
              <a:t>网格线。</a:t>
            </a:r>
            <a:endParaRPr lang="zh-CN" altLang="zh-CN" dirty="0"/>
          </a:p>
          <a:p>
            <a:r>
              <a:rPr lang="en-US" altLang="zh-CN" dirty="0" err="1"/>
              <a:t>setShowHorizontalLines</a:t>
            </a:r>
            <a:r>
              <a:rPr lang="zh-CN" altLang="zh-CN" dirty="0"/>
              <a:t>：是否显示水平的</a:t>
            </a:r>
            <a:r>
              <a:rPr lang="zh-CN" altLang="zh-CN" dirty="0" smtClean="0"/>
              <a:t>分隔线。</a:t>
            </a:r>
            <a:endParaRPr lang="zh-CN" altLang="zh-CN" dirty="0"/>
          </a:p>
          <a:p>
            <a:r>
              <a:rPr lang="en-US" altLang="zh-CN" dirty="0" err="1"/>
              <a:t>setShowVerticalLines</a:t>
            </a:r>
            <a:r>
              <a:rPr lang="zh-CN" altLang="zh-CN" dirty="0"/>
              <a:t>：是否显示垂直的</a:t>
            </a:r>
            <a:r>
              <a:rPr lang="zh-CN" altLang="zh-CN" dirty="0" smtClean="0"/>
              <a:t>分隔线。</a:t>
            </a:r>
            <a:endParaRPr lang="zh-CN" altLang="zh-CN" dirty="0"/>
          </a:p>
          <a:p>
            <a:r>
              <a:rPr lang="en-US" altLang="zh-CN" dirty="0" err="1"/>
              <a:t>setRowHeight</a:t>
            </a:r>
            <a:r>
              <a:rPr lang="zh-CN" altLang="zh-CN" dirty="0"/>
              <a:t>：设置每行的高度。</a:t>
            </a:r>
          </a:p>
          <a:p>
            <a:r>
              <a:rPr lang="en-US" altLang="zh-CN" dirty="0" err="1"/>
              <a:t>setEnabled</a:t>
            </a:r>
            <a:r>
              <a:rPr lang="zh-CN" altLang="zh-CN" dirty="0"/>
              <a:t>：是否允许</a:t>
            </a:r>
            <a:r>
              <a:rPr lang="zh-CN" altLang="zh-CN" dirty="0" smtClean="0"/>
              <a:t>编辑。</a:t>
            </a:r>
            <a:endParaRPr lang="zh-CN" altLang="zh-CN" dirty="0"/>
          </a:p>
          <a:p>
            <a:r>
              <a:rPr lang="en-US" altLang="zh-CN" dirty="0" err="1"/>
              <a:t>setAutoResizeMode</a:t>
            </a:r>
            <a:r>
              <a:rPr lang="zh-CN" altLang="zh-CN" dirty="0"/>
              <a:t>：设置自动调整大小的模式。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82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设置表格的其他属性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</a:t>
            </a:r>
            <a:r>
              <a:rPr lang="zh-CN" altLang="zh-CN" dirty="0"/>
              <a:t>表格内容的风格样式</a:t>
            </a:r>
            <a:r>
              <a:rPr lang="zh-CN" altLang="zh-CN" dirty="0" smtClean="0"/>
              <a:t>，尚</a:t>
            </a:r>
            <a:r>
              <a:rPr lang="zh-CN" altLang="zh-CN" dirty="0"/>
              <a:t>有其他三类属性要另外设置，包括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表格</a:t>
            </a:r>
            <a:r>
              <a:rPr lang="zh-CN" altLang="zh-CN" dirty="0"/>
              <a:t>标题的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setResizingAllowed</a:t>
            </a:r>
            <a:r>
              <a:rPr lang="zh-CN" altLang="zh-CN" dirty="0"/>
              <a:t>：是否允许通过拖动改变标题各列的宽度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setReorderingAllowed</a:t>
            </a:r>
            <a:r>
              <a:rPr lang="zh-CN" altLang="zh-CN" dirty="0"/>
              <a:t>：是否允许通过拖动改变列与列之间的顺序。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表格</a:t>
            </a:r>
            <a:r>
              <a:rPr lang="zh-CN" altLang="zh-CN" dirty="0"/>
              <a:t>内容的对齐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/>
              <a:t>先创建表格单元渲染器，并分别设置渲染器在水平与</a:t>
            </a:r>
            <a:r>
              <a:rPr lang="zh-CN" altLang="zh-CN" dirty="0" smtClean="0"/>
              <a:t>垂直的</a:t>
            </a:r>
            <a:r>
              <a:rPr lang="zh-CN" altLang="zh-CN" dirty="0"/>
              <a:t>对齐方式，接着调用表格对象的</a:t>
            </a:r>
            <a:r>
              <a:rPr lang="en-US" altLang="zh-CN" dirty="0" err="1"/>
              <a:t>setDefaultRenderer</a:t>
            </a:r>
            <a:r>
              <a:rPr lang="zh-CN" altLang="zh-CN" dirty="0"/>
              <a:t>方法</a:t>
            </a:r>
            <a:r>
              <a:rPr lang="zh-CN" altLang="zh-CN" dirty="0" smtClean="0"/>
              <a:t>，完成</a:t>
            </a:r>
            <a:r>
              <a:rPr lang="zh-CN" altLang="zh-CN" dirty="0"/>
              <a:t>表格内容的对齐操作。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表格</a:t>
            </a:r>
            <a:r>
              <a:rPr lang="zh-CN" altLang="zh-CN" dirty="0"/>
              <a:t>列的</a:t>
            </a:r>
            <a:r>
              <a:rPr lang="zh-CN" altLang="zh-CN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zh-CN" dirty="0"/>
              <a:t>先调用表格对象的</a:t>
            </a:r>
            <a:r>
              <a:rPr lang="en-US" altLang="zh-CN" dirty="0" err="1"/>
              <a:t>getColumnModel</a:t>
            </a:r>
            <a:r>
              <a:rPr lang="zh-CN" altLang="zh-CN" dirty="0"/>
              <a:t>方法获得表格的列模型，之后遍历各列的模型对象，分别设置每列的属性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455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13.3.2 </a:t>
            </a:r>
            <a:r>
              <a:rPr lang="zh-CN" altLang="en-US" dirty="0"/>
              <a:t>基本对话框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对话框指的是主界面之外的其他弹窗，其中基本对话框主要有下面三种：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消息对话框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确认对话框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输入对话框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34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消息对话框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消息对话框</a:t>
            </a:r>
            <a:r>
              <a:rPr lang="zh-CN" altLang="zh-CN" dirty="0" smtClean="0"/>
              <a:t>向</a:t>
            </a:r>
            <a:r>
              <a:rPr lang="zh-CN" altLang="zh-CN" dirty="0"/>
              <a:t>用户展示一段</a:t>
            </a:r>
            <a:r>
              <a:rPr lang="zh-CN" altLang="zh-CN" dirty="0" smtClean="0"/>
              <a:t>文本</a:t>
            </a:r>
            <a:r>
              <a:rPr lang="zh-CN" altLang="en-US" dirty="0" smtClean="0"/>
              <a:t>，它仅仅</a:t>
            </a:r>
            <a:r>
              <a:rPr lang="zh-CN" altLang="zh-CN" dirty="0"/>
              <a:t>起</a:t>
            </a:r>
            <a:r>
              <a:rPr lang="zh-CN" altLang="zh-CN" dirty="0" smtClean="0"/>
              <a:t>到提示</a:t>
            </a:r>
            <a:r>
              <a:rPr lang="zh-CN" altLang="zh-CN" dirty="0"/>
              <a:t>的</a:t>
            </a:r>
            <a:r>
              <a:rPr lang="zh-CN" altLang="zh-CN" dirty="0" smtClean="0"/>
              <a:t>作用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</a:t>
            </a:r>
            <a:r>
              <a:rPr lang="zh-CN" altLang="zh-CN" dirty="0"/>
              <a:t>支持用户干预事务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调用</a:t>
            </a:r>
            <a:r>
              <a:rPr lang="en-US" altLang="zh-CN" dirty="0" err="1"/>
              <a:t>JOptionPane</a:t>
            </a:r>
            <a:r>
              <a:rPr lang="zh-CN" altLang="zh-CN" dirty="0"/>
              <a:t>工具的静态方法</a:t>
            </a:r>
            <a:r>
              <a:rPr lang="en-US" altLang="zh-CN" dirty="0" err="1"/>
              <a:t>showMessageDialog</a:t>
            </a:r>
            <a:r>
              <a:rPr lang="zh-CN" altLang="zh-CN" dirty="0"/>
              <a:t>即可弹出消息</a:t>
            </a:r>
            <a:r>
              <a:rPr lang="zh-CN" altLang="zh-CN" dirty="0" smtClean="0"/>
              <a:t>对话框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81" y="4205777"/>
            <a:ext cx="2790825" cy="118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52" y="4205777"/>
            <a:ext cx="2514600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7" y="4205777"/>
            <a:ext cx="27908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 Swing</a:t>
            </a:r>
            <a:r>
              <a:rPr lang="zh-CN" altLang="en-US" dirty="0"/>
              <a:t>的基础界面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</a:t>
            </a:r>
            <a:r>
              <a:rPr lang="en-US" altLang="zh-CN" dirty="0"/>
              <a:t>Swing</a:t>
            </a:r>
            <a:r>
              <a:rPr lang="zh-CN" altLang="zh-CN" dirty="0"/>
              <a:t>用于界面显示的基础控件，包括用于展示窗口的</a:t>
            </a:r>
            <a:r>
              <a:rPr lang="en-US" altLang="zh-CN" dirty="0" err="1"/>
              <a:t>JFrame</a:t>
            </a:r>
            <a:r>
              <a:rPr lang="zh-CN" altLang="zh-CN" dirty="0"/>
              <a:t>，用于容纳面板的</a:t>
            </a:r>
            <a:r>
              <a:rPr lang="en-US" altLang="zh-CN" dirty="0" err="1"/>
              <a:t>JPanel</a:t>
            </a:r>
            <a:r>
              <a:rPr lang="zh-CN" altLang="zh-CN" dirty="0"/>
              <a:t>，用于展示按钮的</a:t>
            </a:r>
            <a:r>
              <a:rPr lang="en-US" altLang="zh-CN" dirty="0" err="1"/>
              <a:t>JButton</a:t>
            </a:r>
            <a:r>
              <a:rPr lang="zh-CN" altLang="zh-CN" dirty="0"/>
              <a:t>，用于展示标签的</a:t>
            </a:r>
            <a:r>
              <a:rPr lang="en-US" altLang="zh-CN" dirty="0" err="1"/>
              <a:t>JLabel</a:t>
            </a:r>
            <a:r>
              <a:rPr lang="zh-CN" altLang="zh-CN" dirty="0"/>
              <a:t>。其中</a:t>
            </a:r>
            <a:r>
              <a:rPr lang="en-US" altLang="zh-CN" dirty="0" err="1"/>
              <a:t>JLabel</a:t>
            </a:r>
            <a:r>
              <a:rPr lang="zh-CN" altLang="zh-CN" dirty="0"/>
              <a:t>不但能够显示多种风格的文本，还能显示图像。</a:t>
            </a:r>
          </a:p>
          <a:p>
            <a:r>
              <a:rPr lang="en-US" altLang="zh-CN" dirty="0"/>
              <a:t>13.1.1 </a:t>
            </a:r>
            <a:r>
              <a:rPr lang="zh-CN" altLang="en-US" dirty="0"/>
              <a:t>框架</a:t>
            </a:r>
            <a:r>
              <a:rPr lang="en-US" altLang="zh-CN" dirty="0" err="1"/>
              <a:t>JFrame</a:t>
            </a:r>
            <a:r>
              <a:rPr lang="zh-CN" altLang="en-US" dirty="0"/>
              <a:t>和按钮</a:t>
            </a:r>
            <a:r>
              <a:rPr lang="en-US" altLang="zh-CN" dirty="0" err="1"/>
              <a:t>JButton</a:t>
            </a:r>
            <a:endParaRPr lang="en-US" altLang="zh-CN" dirty="0"/>
          </a:p>
          <a:p>
            <a:r>
              <a:rPr lang="en-US" altLang="zh-CN" dirty="0"/>
              <a:t>13.1.2 </a:t>
            </a:r>
            <a:r>
              <a:rPr lang="zh-CN" altLang="en-US" dirty="0"/>
              <a:t>标签</a:t>
            </a:r>
            <a:r>
              <a:rPr lang="en-US" altLang="zh-CN" dirty="0" err="1"/>
              <a:t>JLabel</a:t>
            </a:r>
            <a:endParaRPr lang="en-US" altLang="zh-CN" dirty="0"/>
          </a:p>
          <a:p>
            <a:r>
              <a:rPr lang="en-US" altLang="zh-CN" dirty="0"/>
              <a:t>13.1.3 </a:t>
            </a:r>
            <a:r>
              <a:rPr lang="zh-CN" altLang="en-US" dirty="0"/>
              <a:t>利用标签显示图像</a:t>
            </a:r>
          </a:p>
        </p:txBody>
      </p:sp>
    </p:spTree>
    <p:extLst>
      <p:ext uri="{BB962C8B-B14F-4D97-AF65-F5344CB8AC3E}">
        <p14:creationId xmlns:p14="http://schemas.microsoft.com/office/powerpoint/2010/main" val="3175233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/>
              <a:t>消息对话框的图标类型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73660"/>
              </p:ext>
            </p:extLst>
          </p:nvPr>
        </p:nvGraphicFramePr>
        <p:xfrm>
          <a:off x="838200" y="2663112"/>
          <a:ext cx="10515600" cy="272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5345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消息对话框的图标类型</a:t>
                      </a:r>
                      <a:endParaRPr lang="zh-CN" sz="16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取值说明</a:t>
                      </a:r>
                      <a:endParaRPr lang="zh-CN" sz="16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4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JOptionPane.PLAIN_MESSAGE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无消息图标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4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JOptionPane.INFORMATION_MESSAGE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灰圈信息图标，用于表示提示消息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4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JOptionPane.QUESTION_MESSAGE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方框问号图标，用于表示确认消息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4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JOptionPane.WARNING_MESSAGE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三角感叹图标，用于表示警告消息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34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JOptionPane.ERROR_MESSAGE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红圈红叉图标，用于表示错误消息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650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确认对话框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确认</a:t>
            </a:r>
            <a:r>
              <a:rPr lang="zh-CN" altLang="zh-CN" dirty="0" smtClean="0"/>
              <a:t>对话框</a:t>
            </a:r>
            <a:r>
              <a:rPr lang="zh-CN" altLang="zh-CN" dirty="0"/>
              <a:t>给定几个可能的选项，以便用户做出恰当的选择，然后程序再根据用户的选择分别后续处理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调用</a:t>
            </a:r>
            <a:r>
              <a:rPr lang="en-US" altLang="zh-CN" dirty="0" err="1"/>
              <a:t>JOptionPane</a:t>
            </a:r>
            <a:r>
              <a:rPr lang="zh-CN" altLang="zh-CN" dirty="0"/>
              <a:t>工具的静态方法</a:t>
            </a:r>
            <a:r>
              <a:rPr lang="en-US" altLang="zh-CN" dirty="0" err="1"/>
              <a:t>showConfirmDialog</a:t>
            </a:r>
            <a:r>
              <a:rPr lang="zh-CN" altLang="zh-CN" dirty="0"/>
              <a:t>即可弹出确认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7" y="4145957"/>
            <a:ext cx="2943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7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确认对话框的选项判断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showConfirmDialog</a:t>
            </a:r>
            <a:r>
              <a:rPr lang="zh-CN" altLang="zh-CN" dirty="0"/>
              <a:t>方法存在整型返回值，返回参数主要有以下三个数值，代表用户单击了哪个按钮：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JOptionPane.YES_OPTION</a:t>
            </a:r>
            <a:r>
              <a:rPr lang="zh-CN" altLang="zh-CN" dirty="0"/>
              <a:t>：表示肯定的选择，对应“是”按钮与“确认”按钮。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JOptionPane.NO_OPTION</a:t>
            </a:r>
            <a:r>
              <a:rPr lang="zh-CN" altLang="zh-CN" dirty="0"/>
              <a:t>：表示否定的选择，对应“否”按钮。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JOptionPane.CANCEL_OPTION</a:t>
            </a:r>
            <a:r>
              <a:rPr lang="zh-CN" altLang="zh-CN" dirty="0"/>
              <a:t>：表示取消选择，也就是不做任何选择，对应“取消”按钮。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992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输入对话框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</a:t>
            </a:r>
            <a:r>
              <a:rPr lang="zh-CN" altLang="zh-CN" dirty="0" smtClean="0"/>
              <a:t>对话框</a:t>
            </a:r>
            <a:r>
              <a:rPr lang="zh-CN" altLang="zh-CN" dirty="0"/>
              <a:t>需要用户提供更加详细的信息，而不仅仅“是”或者“否”的</a:t>
            </a:r>
            <a:r>
              <a:rPr lang="zh-CN" altLang="zh-CN" dirty="0" smtClean="0"/>
              <a:t>选择</a:t>
            </a:r>
            <a:r>
              <a:rPr lang="zh-CN" altLang="en-US" dirty="0" smtClean="0"/>
              <a:t>，它主要有两种输入方式：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要求用户输入一段文本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要求用户在一组列表里选择其中一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r>
              <a:rPr lang="zh-CN" altLang="zh-CN" dirty="0"/>
              <a:t>调用</a:t>
            </a:r>
            <a:r>
              <a:rPr lang="en-US" altLang="zh-CN" dirty="0" err="1"/>
              <a:t>JOptionPane</a:t>
            </a:r>
            <a:r>
              <a:rPr lang="zh-CN" altLang="zh-CN" dirty="0"/>
              <a:t>工具的静态方法</a:t>
            </a:r>
            <a:r>
              <a:rPr lang="en-US" altLang="zh-CN" dirty="0" err="1"/>
              <a:t>showInputDialog</a:t>
            </a:r>
            <a:r>
              <a:rPr lang="zh-CN" altLang="zh-CN" dirty="0"/>
              <a:t>即可弹出输入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36" y="4757738"/>
            <a:ext cx="317182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48" y="4757738"/>
            <a:ext cx="2514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5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13.3.3 </a:t>
            </a:r>
            <a:r>
              <a:rPr lang="zh-CN" altLang="en-US" dirty="0"/>
              <a:t>文件对话框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文件</a:t>
            </a:r>
            <a:r>
              <a:rPr lang="zh-CN" altLang="zh-CN" dirty="0" smtClean="0"/>
              <a:t>对话框</a:t>
            </a:r>
            <a:r>
              <a:rPr lang="zh-CN" altLang="en-US" dirty="0" smtClean="0"/>
              <a:t>用于文件处理操作，它</a:t>
            </a:r>
            <a:r>
              <a:rPr lang="zh-CN" altLang="zh-CN" dirty="0" smtClean="0"/>
              <a:t>分为</a:t>
            </a:r>
            <a:r>
              <a:rPr lang="zh-CN" altLang="zh-CN" dirty="0"/>
              <a:t>两小类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打开</a:t>
            </a:r>
            <a:r>
              <a:rPr lang="zh-CN" altLang="zh-CN" dirty="0"/>
              <a:t>文件的</a:t>
            </a:r>
            <a:r>
              <a:rPr lang="zh-CN" altLang="zh-CN" dirty="0" smtClean="0"/>
              <a:t>对话框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保存文件</a:t>
            </a:r>
            <a:r>
              <a:rPr lang="zh-CN" altLang="zh-CN" dirty="0"/>
              <a:t>的</a:t>
            </a:r>
            <a:r>
              <a:rPr lang="zh-CN" altLang="zh-CN" dirty="0" smtClean="0"/>
              <a:t>对话框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类文件对话框</a:t>
            </a:r>
            <a:r>
              <a:rPr lang="zh-CN" altLang="zh-CN" dirty="0"/>
              <a:t>都</a:t>
            </a:r>
            <a:r>
              <a:rPr lang="zh-CN" altLang="zh-CN" dirty="0" smtClean="0"/>
              <a:t>用</a:t>
            </a:r>
            <a:r>
              <a:rPr lang="en-US" altLang="zh-CN" dirty="0" err="1" smtClean="0"/>
              <a:t>JFileChooser</a:t>
            </a:r>
            <a:r>
              <a:rPr lang="zh-CN" altLang="zh-CN" dirty="0"/>
              <a:t>来</a:t>
            </a:r>
            <a:r>
              <a:rPr lang="zh-CN" altLang="zh-CN" dirty="0" smtClean="0"/>
              <a:t>表达</a:t>
            </a:r>
            <a:r>
              <a:rPr lang="zh-CN" altLang="en-US" dirty="0" smtClean="0"/>
              <a:t>，并通过下列类型加以区分：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JFileChooser.OPEN_DIALOG</a:t>
            </a:r>
            <a:r>
              <a:rPr lang="zh-CN" altLang="zh-CN" dirty="0"/>
              <a:t>代表这是文件打开</a:t>
            </a:r>
            <a:r>
              <a:rPr lang="zh-CN" altLang="zh-CN" dirty="0" smtClean="0"/>
              <a:t>对话框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JFileChooser.SAVE_DIALOGG</a:t>
            </a:r>
            <a:r>
              <a:rPr lang="zh-CN" altLang="zh-CN" dirty="0"/>
              <a:t>代表这是文件保存对话框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396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JFileChooser</a:t>
            </a:r>
            <a:r>
              <a:rPr lang="zh-CN" altLang="en-US" dirty="0" smtClean="0"/>
              <a:t>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setDialogTitle</a:t>
            </a:r>
            <a:r>
              <a:rPr lang="zh-CN" altLang="zh-CN" dirty="0"/>
              <a:t>：设置文件对话框的标题。</a:t>
            </a:r>
          </a:p>
          <a:p>
            <a:r>
              <a:rPr lang="en-US" altLang="zh-CN" dirty="0" err="1"/>
              <a:t>setApproveButtonText</a:t>
            </a:r>
            <a:r>
              <a:rPr lang="zh-CN" altLang="zh-CN" dirty="0"/>
              <a:t>：设置确定按钮的文本。</a:t>
            </a:r>
          </a:p>
          <a:p>
            <a:r>
              <a:rPr lang="en-US" altLang="zh-CN" dirty="0" err="1"/>
              <a:t>setCurrentDirectory</a:t>
            </a:r>
            <a:r>
              <a:rPr lang="zh-CN" altLang="zh-CN" dirty="0"/>
              <a:t>：设置文件对话框的初始目录。</a:t>
            </a:r>
          </a:p>
          <a:p>
            <a:r>
              <a:rPr lang="en-US" altLang="zh-CN" dirty="0" err="1" smtClean="0"/>
              <a:t>setFileSelectionMode</a:t>
            </a:r>
            <a:r>
              <a:rPr lang="zh-CN" altLang="zh-CN" dirty="0"/>
              <a:t>：设置文件的选择模式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setFileFilter</a:t>
            </a:r>
            <a:r>
              <a:rPr lang="zh-CN" altLang="zh-CN" dirty="0"/>
              <a:t>：设置文件挑选的过滤器。</a:t>
            </a:r>
          </a:p>
          <a:p>
            <a:r>
              <a:rPr lang="en-US" altLang="zh-CN" dirty="0" err="1"/>
              <a:t>setDialogType</a:t>
            </a:r>
            <a:r>
              <a:rPr lang="zh-CN" altLang="zh-CN" dirty="0"/>
              <a:t>：设置对话框的类型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showOpenDialog</a:t>
            </a:r>
            <a:r>
              <a:rPr lang="zh-CN" altLang="zh-CN" dirty="0"/>
              <a:t>：显示文件打开对话框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showSaveDialog</a:t>
            </a:r>
            <a:r>
              <a:rPr lang="zh-CN" altLang="zh-CN" dirty="0"/>
              <a:t>：显示文件保存对话框。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48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文件对话框的效果图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6" y="2100886"/>
            <a:ext cx="4539805" cy="28471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73" y="2100886"/>
            <a:ext cx="4539806" cy="28471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98818" y="5358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文件打开对话框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44729" y="5358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文件保存对话框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14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</a:t>
            </a:r>
            <a:r>
              <a:rPr lang="zh-CN" altLang="en-US" dirty="0"/>
              <a:t>实战练习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本节介绍了如何使用</a:t>
            </a:r>
            <a:r>
              <a:rPr lang="en-US" altLang="zh-CN" dirty="0"/>
              <a:t>Swing</a:t>
            </a:r>
            <a:r>
              <a:rPr lang="zh-CN" altLang="zh-CN" dirty="0"/>
              <a:t>框架实现简单的登录界面，首先分析登录界面的组成控件（标签</a:t>
            </a:r>
            <a:r>
              <a:rPr lang="en-US" altLang="zh-CN" dirty="0" err="1"/>
              <a:t>JLabel</a:t>
            </a:r>
            <a:r>
              <a:rPr lang="zh-CN" altLang="zh-CN" dirty="0"/>
              <a:t>、文本框</a:t>
            </a:r>
            <a:r>
              <a:rPr lang="en-US" altLang="zh-CN" dirty="0" err="1"/>
              <a:t>JTextField</a:t>
            </a:r>
            <a:r>
              <a:rPr lang="zh-CN" altLang="zh-CN" dirty="0"/>
              <a:t>、密码框</a:t>
            </a:r>
            <a:r>
              <a:rPr lang="en-US" altLang="zh-CN" dirty="0" err="1"/>
              <a:t>JPasswordField</a:t>
            </a:r>
            <a:r>
              <a:rPr lang="zh-CN" altLang="zh-CN" dirty="0"/>
              <a:t>、按钮</a:t>
            </a:r>
            <a:r>
              <a:rPr lang="en-US" altLang="zh-CN" dirty="0" err="1"/>
              <a:t>JButton</a:t>
            </a:r>
            <a:r>
              <a:rPr lang="zh-CN" altLang="zh-CN" dirty="0"/>
              <a:t>），接着由用户名与密码的校验逻辑引出消息对话框</a:t>
            </a:r>
            <a:r>
              <a:rPr lang="en-US" altLang="zh-CN" dirty="0" err="1"/>
              <a:t>JOptionPane</a:t>
            </a:r>
            <a:r>
              <a:rPr lang="zh-CN" altLang="zh-CN" dirty="0"/>
              <a:t>，然后讲述了如何将</a:t>
            </a:r>
            <a:r>
              <a:rPr lang="en-US" altLang="zh-CN" dirty="0"/>
              <a:t>Java</a:t>
            </a:r>
            <a:r>
              <a:rPr lang="zh-CN" altLang="zh-CN" dirty="0"/>
              <a:t>程序导出</a:t>
            </a:r>
            <a:r>
              <a:rPr lang="en-US" altLang="zh-CN" dirty="0"/>
              <a:t>jar</a:t>
            </a:r>
            <a:r>
              <a:rPr lang="zh-CN" altLang="zh-CN" dirty="0"/>
              <a:t>包，从而通过批处理文件在桌面上执行</a:t>
            </a:r>
            <a:r>
              <a:rPr lang="en-US" altLang="zh-CN" dirty="0"/>
              <a:t>Java</a:t>
            </a:r>
            <a:r>
              <a:rPr lang="zh-CN" altLang="zh-CN" dirty="0"/>
              <a:t>程序。</a:t>
            </a:r>
          </a:p>
          <a:p>
            <a:r>
              <a:rPr lang="en-US" altLang="zh-CN" dirty="0"/>
              <a:t>13.4.1 </a:t>
            </a:r>
            <a:r>
              <a:rPr lang="zh-CN" altLang="en-US" dirty="0"/>
              <a:t>简单的登录界面</a:t>
            </a:r>
          </a:p>
          <a:p>
            <a:r>
              <a:rPr lang="en-US" altLang="zh-CN" dirty="0"/>
              <a:t>13.4.2 </a:t>
            </a:r>
            <a:r>
              <a:rPr lang="zh-CN" altLang="en-US" dirty="0"/>
              <a:t>将</a:t>
            </a:r>
            <a:r>
              <a:rPr lang="en-US" altLang="zh-CN" dirty="0"/>
              <a:t>Java</a:t>
            </a:r>
            <a:r>
              <a:rPr lang="zh-CN" altLang="en-US" dirty="0"/>
              <a:t>代码导出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1815621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13.4.1 </a:t>
            </a:r>
            <a:r>
              <a:rPr lang="zh-CN" altLang="en-US" dirty="0"/>
              <a:t>简单的登录界面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登录界面包括三种要素：用户名、密码、登录按钮，并且三要素从上往下依次排列。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09" y="3144051"/>
            <a:ext cx="3771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0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登录动作的校验逻辑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当用户单击登录按钮之时，程序需要检查输入的用户名与密码是否正确，再根据检查结果分支处理：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）如果发现用户名错误或者密码错误，则应利用</a:t>
            </a:r>
            <a:r>
              <a:rPr lang="en-US" altLang="zh-CN" dirty="0" err="1"/>
              <a:t>JOptionPane</a:t>
            </a:r>
            <a:r>
              <a:rPr lang="zh-CN" altLang="zh-CN" dirty="0"/>
              <a:t>弹出消息窗口，提示用户要输入正确的用户名和密码；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）如果用户名与密码都校验通过，则应调用</a:t>
            </a:r>
            <a:r>
              <a:rPr lang="en-US" altLang="zh-CN" dirty="0"/>
              <a:t>dispose</a:t>
            </a:r>
            <a:r>
              <a:rPr lang="zh-CN" altLang="zh-CN" dirty="0"/>
              <a:t>方法关闭登录窗口，同时进入程序的主窗口界面；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84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</a:t>
            </a:r>
            <a:r>
              <a:rPr lang="zh-CN" altLang="en-US" dirty="0"/>
              <a:t>框架</a:t>
            </a:r>
            <a:r>
              <a:rPr lang="en-US" altLang="zh-CN" dirty="0" err="1"/>
              <a:t>JFrame</a:t>
            </a:r>
            <a:r>
              <a:rPr lang="zh-CN" altLang="en-US" dirty="0"/>
              <a:t>和按钮</a:t>
            </a:r>
            <a:r>
              <a:rPr lang="en-US" altLang="zh-CN" dirty="0" err="1"/>
              <a:t>JButton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AWT</a:t>
            </a:r>
            <a:r>
              <a:rPr lang="zh-CN" altLang="en-US" dirty="0" smtClean="0"/>
              <a:t>界面编程存在以下问题：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 smtClean="0"/>
              <a:t>）</a:t>
            </a:r>
            <a:r>
              <a:rPr lang="zh-CN" altLang="en-US" dirty="0" smtClean="0"/>
              <a:t>默认无法显示中文</a:t>
            </a:r>
            <a:r>
              <a:rPr lang="zh-CN" altLang="zh-CN" dirty="0" smtClean="0"/>
              <a:t>，</a:t>
            </a:r>
            <a:r>
              <a:rPr lang="zh-CN" altLang="zh-CN" dirty="0"/>
              <a:t>要想在界面上正常显示汉字</a:t>
            </a:r>
            <a:r>
              <a:rPr lang="zh-CN" altLang="zh-CN" dirty="0" smtClean="0"/>
              <a:t>，得</a:t>
            </a:r>
            <a:r>
              <a:rPr lang="zh-CN" altLang="zh-CN" dirty="0"/>
              <a:t>在运行时指定额外的运行参数“</a:t>
            </a:r>
            <a:r>
              <a:rPr lang="en-US" altLang="zh-CN" dirty="0"/>
              <a:t>-</a:t>
            </a:r>
            <a:r>
              <a:rPr lang="en-US" altLang="zh-CN" dirty="0" err="1"/>
              <a:t>Dfile.encoding</a:t>
            </a:r>
            <a:r>
              <a:rPr lang="en-US" altLang="zh-CN" dirty="0"/>
              <a:t>=</a:t>
            </a:r>
            <a:r>
              <a:rPr lang="en-US" altLang="zh-CN" dirty="0" err="1"/>
              <a:t>gbk</a:t>
            </a:r>
            <a:r>
              <a:rPr lang="zh-CN" altLang="zh-CN" dirty="0"/>
              <a:t>”；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Label</a:t>
            </a:r>
            <a:r>
              <a:rPr lang="zh-CN" altLang="zh-CN" dirty="0" smtClean="0"/>
              <a:t>控件无法</a:t>
            </a:r>
            <a:r>
              <a:rPr lang="zh-CN" altLang="zh-CN" dirty="0"/>
              <a:t>分行展示</a:t>
            </a:r>
            <a:r>
              <a:rPr lang="zh-CN" altLang="zh-CN" dirty="0" smtClean="0"/>
              <a:t>文本；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 smtClean="0"/>
              <a:t>）没</a:t>
            </a:r>
            <a:r>
              <a:rPr lang="zh-CN" altLang="zh-CN" dirty="0"/>
              <a:t>提供</a:t>
            </a:r>
            <a:r>
              <a:rPr lang="zh-CN" altLang="zh-CN" dirty="0" smtClean="0"/>
              <a:t>专门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图像控件</a:t>
            </a:r>
            <a:r>
              <a:rPr lang="zh-CN" altLang="zh-CN" dirty="0"/>
              <a:t>，只能由程序员</a:t>
            </a:r>
            <a:r>
              <a:rPr lang="zh-CN" altLang="zh-CN" dirty="0" smtClean="0"/>
              <a:t>自定义图像视图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Swing</a:t>
            </a:r>
            <a:r>
              <a:rPr lang="zh-CN" altLang="zh-CN" dirty="0" smtClean="0"/>
              <a:t>内部</a:t>
            </a:r>
            <a:r>
              <a:rPr lang="zh-CN" altLang="zh-CN" dirty="0"/>
              <a:t>改为使用</a:t>
            </a:r>
            <a:r>
              <a:rPr lang="en-US" altLang="zh-CN" dirty="0"/>
              <a:t>Java</a:t>
            </a:r>
            <a:r>
              <a:rPr lang="zh-CN" altLang="zh-CN" dirty="0"/>
              <a:t>实现，</a:t>
            </a:r>
            <a:r>
              <a:rPr lang="zh-CN" altLang="zh-CN" dirty="0" smtClean="0"/>
              <a:t>所以</a:t>
            </a:r>
            <a:r>
              <a:rPr lang="en-US" altLang="zh-CN" dirty="0" smtClean="0"/>
              <a:t>Swing</a:t>
            </a:r>
            <a:r>
              <a:rPr lang="zh-CN" altLang="zh-CN" dirty="0" smtClean="0"/>
              <a:t>程序</a:t>
            </a:r>
            <a:r>
              <a:rPr lang="zh-CN" altLang="zh-CN" dirty="0"/>
              <a:t>可以跨平台运行，而不像</a:t>
            </a:r>
            <a:r>
              <a:rPr lang="en-US" altLang="zh-CN" dirty="0"/>
              <a:t>AWT</a:t>
            </a:r>
            <a:r>
              <a:rPr lang="zh-CN" altLang="zh-CN" dirty="0"/>
              <a:t>那样依赖于宿主系统的图形函数。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998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13.4.2 </a:t>
            </a:r>
            <a:r>
              <a:rPr lang="zh-CN" altLang="en-US" dirty="0"/>
              <a:t>将</a:t>
            </a:r>
            <a:r>
              <a:rPr lang="en-US" altLang="zh-CN" dirty="0"/>
              <a:t>Java</a:t>
            </a:r>
            <a:r>
              <a:rPr lang="zh-CN" altLang="en-US" dirty="0"/>
              <a:t>代码导出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zh-CN" dirty="0"/>
              <a:t>支持将</a:t>
            </a:r>
            <a:r>
              <a:rPr lang="en-US" altLang="zh-CN" dirty="0"/>
              <a:t>Java</a:t>
            </a:r>
            <a:r>
              <a:rPr lang="zh-CN" altLang="zh-CN" dirty="0"/>
              <a:t>项目导出为</a:t>
            </a:r>
            <a:r>
              <a:rPr lang="en-US" altLang="zh-CN" dirty="0"/>
              <a:t>jar</a:t>
            </a:r>
            <a:r>
              <a:rPr lang="zh-CN" altLang="zh-CN" dirty="0"/>
              <a:t>包，再通过执行</a:t>
            </a:r>
            <a:r>
              <a:rPr lang="en-US" altLang="zh-CN" dirty="0"/>
              <a:t>jar</a:t>
            </a:r>
            <a:r>
              <a:rPr lang="zh-CN" altLang="zh-CN" dirty="0"/>
              <a:t>包启动程序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具体的操作步骤如下：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设置打包的类型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导出</a:t>
            </a:r>
            <a:r>
              <a:rPr lang="en-US" altLang="zh-CN" dirty="0"/>
              <a:t>jar</a:t>
            </a:r>
            <a:r>
              <a:rPr lang="zh-CN" altLang="zh-CN" dirty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创建该</a:t>
            </a:r>
            <a:r>
              <a:rPr lang="en-US" altLang="zh-CN" dirty="0"/>
              <a:t>jar</a:t>
            </a:r>
            <a:r>
              <a:rPr lang="zh-CN" altLang="zh-CN" dirty="0"/>
              <a:t>包的批处理文件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通过批处理文件启动</a:t>
            </a:r>
            <a:r>
              <a:rPr lang="en-US" altLang="zh-CN" dirty="0"/>
              <a:t>Java</a:t>
            </a:r>
            <a:r>
              <a:rPr lang="zh-CN" altLang="zh-CN" dirty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068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13.5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本章主要介绍了如何利用</a:t>
            </a:r>
            <a:r>
              <a:rPr lang="en-US" altLang="zh-CN" dirty="0"/>
              <a:t>Swing</a:t>
            </a:r>
            <a:r>
              <a:rPr lang="zh-CN" altLang="zh-CN" dirty="0"/>
              <a:t>工具包开发桌面程序，首先描述了如何显示基础的窗口界面（框架</a:t>
            </a:r>
            <a:r>
              <a:rPr lang="en-US" altLang="zh-CN" dirty="0" err="1"/>
              <a:t>JFrame</a:t>
            </a:r>
            <a:r>
              <a:rPr lang="zh-CN" altLang="zh-CN" dirty="0"/>
              <a:t>、按钮</a:t>
            </a:r>
            <a:r>
              <a:rPr lang="en-US" altLang="zh-CN" dirty="0" err="1"/>
              <a:t>JButton</a:t>
            </a:r>
            <a:r>
              <a:rPr lang="zh-CN" altLang="zh-CN" dirty="0"/>
              <a:t>、标签</a:t>
            </a:r>
            <a:r>
              <a:rPr lang="en-US" altLang="zh-CN" dirty="0" err="1"/>
              <a:t>JLabel</a:t>
            </a:r>
            <a:r>
              <a:rPr lang="zh-CN" altLang="zh-CN" dirty="0"/>
              <a:t>），其次阐述了如何使用简单控件接收用户的信息输入（输入框、选择框、列表框），再次讲述了如何使用高级控件同用户复杂交互（表格、基本对话框、文件对话框）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综合</a:t>
            </a:r>
            <a:r>
              <a:rPr lang="en-US" altLang="zh-CN" dirty="0"/>
              <a:t>Swing</a:t>
            </a:r>
            <a:r>
              <a:rPr lang="zh-CN" altLang="zh-CN" dirty="0"/>
              <a:t>的各种界面编程技术，演示了如何实现简单的登录界面及其校验逻辑。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410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通过本章的学习，读者应能掌握以下编程技能：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）学会使用</a:t>
            </a:r>
            <a:r>
              <a:rPr lang="en-US" altLang="zh-CN" dirty="0"/>
              <a:t>Swing</a:t>
            </a:r>
            <a:r>
              <a:rPr lang="zh-CN" altLang="zh-CN" dirty="0"/>
              <a:t>编写拥有文本与图像的桌面程序；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）学会在桌面程序中以适当方式接收用户的输入信息；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/>
              <a:t>）学会在桌面程序中同用户复杂交互（表格展现、提示对话框、文件对话框）；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）学会使用</a:t>
            </a:r>
            <a:r>
              <a:rPr lang="en-US" altLang="zh-CN" dirty="0"/>
              <a:t>Swing</a:t>
            </a:r>
            <a:r>
              <a:rPr lang="zh-CN" altLang="zh-CN" dirty="0"/>
              <a:t>编写实用的桌面程序；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2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框架</a:t>
            </a:r>
            <a:r>
              <a:rPr lang="en-US" altLang="zh-CN" dirty="0" err="1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Swing</a:t>
            </a:r>
            <a:r>
              <a:rPr lang="zh-CN" altLang="zh-CN" dirty="0"/>
              <a:t>的框架名叫</a:t>
            </a:r>
            <a:r>
              <a:rPr lang="en-US" altLang="zh-CN" dirty="0" err="1" smtClean="0"/>
              <a:t>Jframe</a:t>
            </a:r>
            <a:r>
              <a:rPr lang="zh-CN" altLang="en-US" dirty="0" smtClean="0"/>
              <a:t>，其用法类似于</a:t>
            </a:r>
            <a:r>
              <a:rPr lang="en-US" altLang="zh-CN" dirty="0" smtClean="0"/>
              <a:t>AWT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，但有下列两点区别：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单击</a:t>
            </a:r>
            <a:r>
              <a:rPr lang="zh-CN" altLang="zh-CN" dirty="0"/>
              <a:t>窗口右上角的叉</a:t>
            </a:r>
            <a:r>
              <a:rPr lang="zh-CN" altLang="zh-CN" dirty="0" smtClean="0"/>
              <a:t>号</a:t>
            </a:r>
            <a:r>
              <a:rPr lang="zh-CN" altLang="en-US" dirty="0" smtClean="0"/>
              <a:t>按钮，</a:t>
            </a:r>
            <a:r>
              <a:rPr lang="zh-CN" altLang="zh-CN" dirty="0"/>
              <a:t>理应关闭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的响应代码</a:t>
            </a:r>
            <a:r>
              <a:rPr lang="zh-CN" altLang="zh-CN" dirty="0"/>
              <a:t>换成新增的</a:t>
            </a:r>
            <a:r>
              <a:rPr lang="en-US" altLang="zh-CN" dirty="0" err="1"/>
              <a:t>setDefaultCloseOperation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JFrame</a:t>
            </a:r>
            <a:r>
              <a:rPr lang="en-US" altLang="zh-CN" dirty="0"/>
              <a:t> frame = new </a:t>
            </a:r>
            <a:r>
              <a:rPr lang="en-US" altLang="zh-CN" dirty="0" err="1"/>
              <a:t>JFrame</a:t>
            </a:r>
            <a:r>
              <a:rPr lang="en-US" altLang="zh-CN" dirty="0"/>
              <a:t>("</a:t>
            </a:r>
            <a:r>
              <a:rPr lang="zh-CN" altLang="en-US" dirty="0"/>
              <a:t>测试窗口</a:t>
            </a:r>
            <a:r>
              <a:rPr lang="en-US" altLang="zh-CN" dirty="0"/>
              <a:t>");  // </a:t>
            </a:r>
            <a:r>
              <a:rPr lang="zh-CN" altLang="en-US" dirty="0"/>
              <a:t>创建一个窗口对象</a:t>
            </a:r>
          </a:p>
          <a:p>
            <a:pPr lvl="1"/>
            <a:r>
              <a:rPr lang="en-US" altLang="zh-CN" dirty="0" err="1"/>
              <a:t>frame.setDefaultCloseOperation</a:t>
            </a:r>
            <a:r>
              <a:rPr lang="en-US" altLang="zh-CN" dirty="0"/>
              <a:t>(</a:t>
            </a:r>
            <a:r>
              <a:rPr lang="en-US" altLang="zh-CN" dirty="0" err="1"/>
              <a:t>JFrame.EXIT_ON_CLOSE</a:t>
            </a:r>
            <a:r>
              <a:rPr lang="en-US" altLang="zh-CN" dirty="0"/>
              <a:t>);  // </a:t>
            </a:r>
            <a:r>
              <a:rPr lang="zh-CN" altLang="en-US" dirty="0"/>
              <a:t>设置默认的关闭操作：退出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JFrame</a:t>
            </a:r>
            <a:r>
              <a:rPr lang="zh-CN" altLang="zh-CN" dirty="0"/>
              <a:t>的</a:t>
            </a:r>
            <a:r>
              <a:rPr lang="en-US" altLang="zh-CN" dirty="0" err="1"/>
              <a:t>setBackground</a:t>
            </a:r>
            <a:r>
              <a:rPr lang="zh-CN" altLang="zh-CN" dirty="0"/>
              <a:t>方法不起作用，只能在面板</a:t>
            </a:r>
            <a:r>
              <a:rPr lang="en-US" altLang="zh-CN" dirty="0" err="1"/>
              <a:t>JPanel</a:t>
            </a:r>
            <a:r>
              <a:rPr lang="zh-CN" altLang="zh-CN" dirty="0"/>
              <a:t>那里设置背景。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74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  <a:r>
              <a:rPr lang="en-US" altLang="zh-CN" dirty="0" err="1"/>
              <a:t>JButton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Swing</a:t>
            </a:r>
            <a:r>
              <a:rPr lang="zh-CN" altLang="zh-CN" dirty="0"/>
              <a:t>中的按钮控件名叫</a:t>
            </a:r>
            <a:r>
              <a:rPr lang="en-US" altLang="zh-CN" dirty="0" err="1"/>
              <a:t>JButton</a:t>
            </a:r>
            <a:r>
              <a:rPr lang="zh-CN" altLang="zh-CN" dirty="0" smtClean="0"/>
              <a:t>，改进</a:t>
            </a:r>
            <a:r>
              <a:rPr lang="zh-CN" altLang="zh-CN" dirty="0"/>
              <a:t>之处主要有下列三点：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 smtClean="0"/>
              <a:t>）</a:t>
            </a:r>
            <a:r>
              <a:rPr lang="en-US" altLang="zh-CN" dirty="0" err="1" smtClean="0"/>
              <a:t>JButton</a:t>
            </a:r>
            <a:r>
              <a:rPr lang="zh-CN" altLang="zh-CN" dirty="0"/>
              <a:t>默认的外观是带立体效果的图标，层次</a:t>
            </a:r>
            <a:r>
              <a:rPr lang="zh-CN" altLang="zh-CN" dirty="0" smtClean="0"/>
              <a:t>分明。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Swing</a:t>
            </a:r>
            <a:r>
              <a:rPr lang="zh-CN" altLang="zh-CN" dirty="0"/>
              <a:t>从</a:t>
            </a:r>
            <a:r>
              <a:rPr lang="en-US" altLang="zh-CN" dirty="0" err="1"/>
              <a:t>JButton</a:t>
            </a:r>
            <a:r>
              <a:rPr lang="zh-CN" altLang="zh-CN" dirty="0"/>
              <a:t>开始，所有的控件文本设置方法都改为统一的</a:t>
            </a:r>
            <a:r>
              <a:rPr lang="en-US" altLang="zh-CN" dirty="0" err="1"/>
              <a:t>setText</a:t>
            </a:r>
            <a:r>
              <a:rPr lang="zh-CN" altLang="zh-CN" dirty="0"/>
              <a:t>方法，原先的</a:t>
            </a:r>
            <a:r>
              <a:rPr lang="en-US" altLang="zh-CN" dirty="0" err="1"/>
              <a:t>setLabel</a:t>
            </a:r>
            <a:r>
              <a:rPr lang="zh-CN" altLang="zh-CN" dirty="0"/>
              <a:t>方法已被注解标记为已废弃。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 smtClean="0"/>
              <a:t>）</a:t>
            </a:r>
            <a:r>
              <a:rPr lang="en-US" altLang="zh-CN" dirty="0" smtClean="0"/>
              <a:t>Swing</a:t>
            </a:r>
            <a:r>
              <a:rPr lang="zh-CN" altLang="zh-CN" dirty="0"/>
              <a:t>解决了中文的字符编码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，无需另外设置即可正常显示汉字。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9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13.1.2 </a:t>
            </a:r>
            <a:r>
              <a:rPr lang="zh-CN" altLang="en-US" dirty="0"/>
              <a:t>标签</a:t>
            </a:r>
            <a:r>
              <a:rPr lang="en-US" altLang="zh-CN" dirty="0" err="1"/>
              <a:t>JLabel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Swing</a:t>
            </a:r>
            <a:r>
              <a:rPr lang="zh-CN" altLang="en-US" dirty="0" smtClean="0"/>
              <a:t>的标签控件叫做</a:t>
            </a:r>
            <a:r>
              <a:rPr lang="en-US" altLang="zh-CN" dirty="0" err="1" smtClean="0"/>
              <a:t>Jlabel</a:t>
            </a:r>
            <a:r>
              <a:rPr lang="zh-CN" altLang="en-US" dirty="0" smtClean="0"/>
              <a:t>，它的改进之处包括：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支持文字换行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支持</a:t>
            </a:r>
            <a:r>
              <a:rPr lang="zh-CN" altLang="en-US" dirty="0" smtClean="0"/>
              <a:t>中文字体，可在</a:t>
            </a:r>
            <a:r>
              <a:rPr lang="en-US" altLang="zh-CN" dirty="0" err="1" smtClean="0"/>
              <a:t>setFont</a:t>
            </a:r>
            <a:r>
              <a:rPr lang="zh-CN" altLang="en-US" dirty="0" smtClean="0"/>
              <a:t>方法中直接填字体名称，如“楷体”、“隶书”等</a:t>
            </a:r>
            <a:endParaRPr lang="en-US" altLang="zh-CN" dirty="0" smtClean="0"/>
          </a:p>
          <a:p>
            <a:r>
              <a:rPr lang="en-US" altLang="zh-CN" dirty="0" smtClean="0"/>
              <a:t>Swing</a:t>
            </a:r>
            <a:r>
              <a:rPr lang="zh-CN" altLang="en-US" dirty="0" smtClean="0"/>
              <a:t>另外新增了下列方法：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setOpaque</a:t>
            </a:r>
            <a:r>
              <a:rPr lang="zh-CN" altLang="zh-CN" dirty="0"/>
              <a:t>：设置标签的背景是否为不透明</a:t>
            </a:r>
            <a:r>
              <a:rPr lang="zh-CN" altLang="zh-CN" dirty="0" smtClean="0"/>
              <a:t>。如果</a:t>
            </a:r>
            <a:r>
              <a:rPr lang="zh-CN" altLang="zh-CN" dirty="0"/>
              <a:t>想让</a:t>
            </a:r>
            <a:r>
              <a:rPr lang="en-US" altLang="zh-CN" dirty="0" err="1"/>
              <a:t>setBackground</a:t>
            </a:r>
            <a:r>
              <a:rPr lang="zh-CN" altLang="zh-CN" dirty="0"/>
              <a:t>方法设置的背景色生效，就必须调用</a:t>
            </a:r>
            <a:r>
              <a:rPr lang="en-US" altLang="zh-CN" dirty="0" err="1"/>
              <a:t>setOpaque</a:t>
            </a:r>
            <a:r>
              <a:rPr lang="zh-CN" altLang="zh-CN" dirty="0"/>
              <a:t>方法设置为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setHorizontalAlignment</a:t>
            </a:r>
            <a:r>
              <a:rPr lang="zh-CN" altLang="zh-CN" dirty="0"/>
              <a:t>：设置标签文字在水平方向的对齐方式。</a:t>
            </a:r>
          </a:p>
          <a:p>
            <a:pPr lvl="1"/>
            <a:r>
              <a:rPr lang="en-US" altLang="zh-CN" dirty="0" err="1"/>
              <a:t>setVerticalAlignment</a:t>
            </a:r>
            <a:r>
              <a:rPr lang="zh-CN" altLang="zh-CN" dirty="0"/>
              <a:t>：设置标签文字在垂直方向的对齐方式。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07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</a:t>
            </a:r>
            <a:r>
              <a:rPr lang="en-US" altLang="zh-CN" dirty="0" err="1" smtClean="0"/>
              <a:t>JLabel</a:t>
            </a:r>
            <a:r>
              <a:rPr lang="zh-CN" altLang="en-US" dirty="0" smtClean="0"/>
              <a:t>换行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JLabel</a:t>
            </a:r>
            <a:r>
              <a:rPr lang="zh-CN" altLang="zh-CN" dirty="0" smtClean="0"/>
              <a:t>通过</a:t>
            </a:r>
            <a:r>
              <a:rPr lang="en-US" altLang="zh-CN" dirty="0"/>
              <a:t>HTML</a:t>
            </a:r>
            <a:r>
              <a:rPr lang="zh-CN" altLang="zh-CN" dirty="0"/>
              <a:t>标记完成换行操作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要求</a:t>
            </a:r>
            <a:r>
              <a:rPr lang="zh-CN" altLang="zh-CN" dirty="0" smtClean="0"/>
              <a:t>将</a:t>
            </a:r>
            <a:r>
              <a:rPr lang="zh-CN" altLang="zh-CN" dirty="0"/>
              <a:t>该文本串用</a:t>
            </a:r>
            <a:r>
              <a:rPr lang="en-US" altLang="zh-CN" dirty="0"/>
              <a:t>html</a:t>
            </a:r>
            <a:r>
              <a:rPr lang="zh-CN" altLang="zh-CN" dirty="0"/>
              <a:t>标签包裹起来。也就是说：在字符串的开头添加“</a:t>
            </a:r>
            <a:r>
              <a:rPr lang="en-US" altLang="zh-CN" dirty="0"/>
              <a:t>&lt;html&gt;</a:t>
            </a:r>
            <a:r>
              <a:rPr lang="zh-CN" altLang="zh-CN" dirty="0"/>
              <a:t>”，在字符串的结尾添加“</a:t>
            </a:r>
            <a:r>
              <a:rPr lang="en-US" altLang="zh-CN" dirty="0"/>
              <a:t>&lt;/html&gt;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能够</a:t>
            </a:r>
            <a:r>
              <a:rPr lang="zh-CN" altLang="zh-CN" dirty="0"/>
              <a:t>自动换行的文本设置代码要改成如下这样：</a:t>
            </a:r>
          </a:p>
          <a:p>
            <a:pPr lvl="1"/>
            <a:r>
              <a:rPr lang="en-US" altLang="zh-CN" dirty="0" smtClean="0"/>
              <a:t>// </a:t>
            </a:r>
            <a:r>
              <a:rPr lang="zh-CN" altLang="zh-CN" dirty="0"/>
              <a:t>设置按钮的文本</a:t>
            </a:r>
            <a:r>
              <a:rPr lang="en-US" altLang="zh-CN" dirty="0"/>
              <a:t>(</a:t>
            </a:r>
            <a:r>
              <a:rPr lang="zh-CN" altLang="zh-CN" dirty="0"/>
              <a:t>自动换行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 err="1" smtClean="0"/>
              <a:t>label.setText</a:t>
            </a:r>
            <a:r>
              <a:rPr lang="en-US" altLang="zh-CN" dirty="0"/>
              <a:t>("&lt;html&gt;</a:t>
            </a:r>
            <a:r>
              <a:rPr lang="zh-CN" altLang="zh-CN" dirty="0"/>
              <a:t>床前明月光，疑是地上霜。举头望明月，低头思故乡。</a:t>
            </a:r>
            <a:r>
              <a:rPr lang="en-US" altLang="zh-CN" dirty="0"/>
              <a:t>&lt;/html&gt;");</a:t>
            </a:r>
            <a:endParaRPr lang="zh-CN" altLang="zh-CN" dirty="0"/>
          </a:p>
          <a:p>
            <a:r>
              <a:rPr lang="zh-CN" altLang="en-US" dirty="0" smtClean="0"/>
              <a:t>其他标准的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标签同样适用于</a:t>
            </a:r>
            <a:r>
              <a:rPr lang="en-US" altLang="zh-CN" dirty="0" err="1" smtClean="0"/>
              <a:t>Jlabel</a:t>
            </a:r>
            <a:r>
              <a:rPr lang="zh-CN" altLang="en-US" dirty="0" smtClean="0"/>
              <a:t>，包括：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&lt;font</a:t>
            </a:r>
            <a:r>
              <a:rPr lang="en-US" altLang="zh-CN" dirty="0"/>
              <a:t>&gt;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&lt;b&gt;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33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Jlabel</a:t>
            </a:r>
            <a:r>
              <a:rPr lang="zh-CN" altLang="en-US" dirty="0" smtClean="0"/>
              <a:t>实现多彩文字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label.setText</a:t>
            </a:r>
            <a:r>
              <a:rPr lang="en-US" altLang="zh-CN" dirty="0"/>
              <a:t>("&lt;html&gt;&lt;font color='red'&gt;</a:t>
            </a:r>
            <a:r>
              <a:rPr lang="zh-CN" altLang="zh-CN" dirty="0"/>
              <a:t>床前明月光，</a:t>
            </a:r>
            <a:r>
              <a:rPr lang="en-US" altLang="zh-CN" dirty="0"/>
              <a:t>&lt;/font&gt;&lt;b&gt;</a:t>
            </a:r>
            <a:r>
              <a:rPr lang="zh-CN" altLang="zh-CN" dirty="0"/>
              <a:t>疑是地上霜。</a:t>
            </a:r>
            <a:r>
              <a:rPr lang="en-US" altLang="zh-CN" dirty="0"/>
              <a:t>&lt;/b&gt;&lt;</a:t>
            </a:r>
            <a:r>
              <a:rPr lang="en-US" altLang="zh-CN" dirty="0" err="1"/>
              <a:t>br</a:t>
            </a:r>
            <a:r>
              <a:rPr lang="en-US" altLang="zh-CN" dirty="0"/>
              <a:t>&gt;&lt;font color='yellow'&gt;</a:t>
            </a:r>
            <a:r>
              <a:rPr lang="zh-CN" altLang="zh-CN" dirty="0"/>
              <a:t>举头望明月，</a:t>
            </a:r>
            <a:r>
              <a:rPr lang="en-US" altLang="zh-CN" dirty="0"/>
              <a:t>&lt;/font&gt;&lt;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zh-CN" dirty="0"/>
              <a:t>低头思故乡。</a:t>
            </a:r>
            <a:r>
              <a:rPr lang="en-US" altLang="zh-CN" dirty="0"/>
              <a:t>&lt;/</a:t>
            </a:r>
            <a:r>
              <a:rPr lang="en-US" altLang="zh-CN" dirty="0" err="1"/>
              <a:t>i</a:t>
            </a:r>
            <a:r>
              <a:rPr lang="en-US" altLang="zh-CN" dirty="0"/>
              <a:t>&gt;&lt;/html&gt;");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14" y="3429000"/>
            <a:ext cx="4133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7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3063</Words>
  <Application>Microsoft Office PowerPoint</Application>
  <PresentationFormat>宽屏</PresentationFormat>
  <Paragraphs>231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第13章 Swing界面编程</vt:lpstr>
      <vt:lpstr>本章简介</vt:lpstr>
      <vt:lpstr>13.1 Swing的基础界面</vt:lpstr>
      <vt:lpstr>13.1.1 框架JFrame和按钮JButton</vt:lpstr>
      <vt:lpstr>框架JFrame</vt:lpstr>
      <vt:lpstr>按钮JButton</vt:lpstr>
      <vt:lpstr>13.1.2 标签JLabel</vt:lpstr>
      <vt:lpstr>如何实现JLabel换行</vt:lpstr>
      <vt:lpstr>Jlabel实现多彩文字</vt:lpstr>
      <vt:lpstr>13.1.3 利用标签显示图像</vt:lpstr>
      <vt:lpstr>图标的创建方式</vt:lpstr>
      <vt:lpstr>JLabel同时显示图像和文字</vt:lpstr>
      <vt:lpstr>13.2 Swing的简单控件</vt:lpstr>
      <vt:lpstr>13.2.1 输入框的种类</vt:lpstr>
      <vt:lpstr>文本框和密码框</vt:lpstr>
      <vt:lpstr>文本区域和滚动条</vt:lpstr>
      <vt:lpstr>13.2.2 选择框的种类</vt:lpstr>
      <vt:lpstr>复选框</vt:lpstr>
      <vt:lpstr>单选按钮</vt:lpstr>
      <vt:lpstr>13.2.3 列表框的种类</vt:lpstr>
      <vt:lpstr>下拉框</vt:lpstr>
      <vt:lpstr>列表框</vt:lpstr>
      <vt:lpstr>13.3 Swing的高级控件</vt:lpstr>
      <vt:lpstr>13.3.1 表格JTable</vt:lpstr>
      <vt:lpstr>JTable的组成结构</vt:lpstr>
      <vt:lpstr>与表格内容有关的方法</vt:lpstr>
      <vt:lpstr>设置表格的其他属性</vt:lpstr>
      <vt:lpstr>13.3.2 基本对话框</vt:lpstr>
      <vt:lpstr>消息对话框</vt:lpstr>
      <vt:lpstr>消息对话框的图标类型</vt:lpstr>
      <vt:lpstr>确认对话框</vt:lpstr>
      <vt:lpstr>确认对话框的选项判断</vt:lpstr>
      <vt:lpstr>输入对话框</vt:lpstr>
      <vt:lpstr>13.3.3 文件对话框</vt:lpstr>
      <vt:lpstr>JFileChooser的常用方法</vt:lpstr>
      <vt:lpstr>文件对话框的效果图</vt:lpstr>
      <vt:lpstr>13.4 实战练习</vt:lpstr>
      <vt:lpstr>13.4.1 简单的登录界面</vt:lpstr>
      <vt:lpstr>登录动作的校验逻辑</vt:lpstr>
      <vt:lpstr>13.4.2 将Java代码导出jar包</vt:lpstr>
      <vt:lpstr>13.5 小结</vt:lpstr>
      <vt:lpstr>本章的学成目标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Swing界面编程</dc:title>
  <dc:creator>Lenovo</dc:creator>
  <cp:lastModifiedBy>Lenovo</cp:lastModifiedBy>
  <cp:revision>34</cp:revision>
  <dcterms:created xsi:type="dcterms:W3CDTF">2019-10-20T14:46:32Z</dcterms:created>
  <dcterms:modified xsi:type="dcterms:W3CDTF">2019-11-13T14:43:29Z</dcterms:modified>
</cp:coreProperties>
</file>