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8" r:id="rId7"/>
    <p:sldId id="262" r:id="rId8"/>
    <p:sldId id="279" r:id="rId9"/>
    <p:sldId id="280" r:id="rId10"/>
    <p:sldId id="263" r:id="rId11"/>
    <p:sldId id="281" r:id="rId12"/>
    <p:sldId id="264" r:id="rId13"/>
    <p:sldId id="265" r:id="rId14"/>
    <p:sldId id="282" r:id="rId15"/>
    <p:sldId id="283" r:id="rId16"/>
    <p:sldId id="284" r:id="rId17"/>
    <p:sldId id="266" r:id="rId18"/>
    <p:sldId id="287" r:id="rId19"/>
    <p:sldId id="286" r:id="rId20"/>
    <p:sldId id="285" r:id="rId21"/>
    <p:sldId id="267" r:id="rId22"/>
    <p:sldId id="288" r:id="rId23"/>
    <p:sldId id="289" r:id="rId24"/>
    <p:sldId id="268" r:id="rId25"/>
    <p:sldId id="290" r:id="rId26"/>
    <p:sldId id="292" r:id="rId27"/>
    <p:sldId id="291" r:id="rId28"/>
    <p:sldId id="293" r:id="rId29"/>
    <p:sldId id="269" r:id="rId30"/>
    <p:sldId id="270" r:id="rId31"/>
    <p:sldId id="294" r:id="rId32"/>
    <p:sldId id="271" r:id="rId33"/>
    <p:sldId id="295" r:id="rId34"/>
    <p:sldId id="272" r:id="rId35"/>
    <p:sldId id="296" r:id="rId36"/>
    <p:sldId id="297" r:id="rId37"/>
    <p:sldId id="273" r:id="rId38"/>
    <p:sldId id="274" r:id="rId39"/>
    <p:sldId id="298" r:id="rId40"/>
    <p:sldId id="275" r:id="rId41"/>
    <p:sldId id="276" r:id="rId42"/>
    <p:sldId id="299" r:id="rId43"/>
    <p:sldId id="300" r:id="rId44"/>
    <p:sldId id="277" r:id="rId45"/>
    <p:sldId id="25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33" autoAdjust="0"/>
  </p:normalViewPr>
  <p:slideViewPr>
    <p:cSldViewPr snapToGrid="0">
      <p:cViewPr varScale="1">
        <p:scale>
          <a:sx n="84" d="100"/>
          <a:sy n="84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0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5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9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7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7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4EC9-AD9E-4A62-831E-06F35AED63D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9CCF-8C1B-4B97-9716-02FB4832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4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err="1" smtClean="0"/>
              <a:t>JavaFX</a:t>
            </a:r>
            <a:r>
              <a:rPr lang="zh-CN" altLang="en-US" dirty="0" smtClean="0"/>
              <a:t>界面编程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14.1.4 </a:t>
            </a:r>
            <a:r>
              <a:rPr lang="zh-CN" altLang="en-US" dirty="0"/>
              <a:t>箱子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AWT/Swing</a:t>
            </a:r>
            <a:r>
              <a:rPr lang="zh-CN" altLang="zh-CN" dirty="0"/>
              <a:t>框架拥有三种布局：流式布局、网格布局、边界布局，然而缺少了两种常见布局：左右排列的水平布局和上下排列的垂直布局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尽管流式布局也是从左到右排列，</a:t>
            </a:r>
            <a:r>
              <a:rPr lang="zh-CN" altLang="zh-CN" dirty="0" smtClean="0"/>
              <a:t>但</a:t>
            </a:r>
            <a:r>
              <a:rPr lang="zh-CN" altLang="en-US" dirty="0" smtClean="0"/>
              <a:t>它</a:t>
            </a:r>
            <a:r>
              <a:rPr lang="zh-CN" altLang="zh-CN" dirty="0" smtClean="0"/>
              <a:t>无法</a:t>
            </a:r>
            <a:r>
              <a:rPr lang="zh-CN" altLang="zh-CN" dirty="0"/>
              <a:t>实现固定展示一行的效果。</a:t>
            </a:r>
            <a:endParaRPr lang="en-US" altLang="zh-CN" dirty="0" smtClean="0"/>
          </a:p>
          <a:p>
            <a:r>
              <a:rPr lang="en-US" altLang="zh-CN" dirty="0" err="1" smtClean="0"/>
              <a:t>JavaFX</a:t>
            </a:r>
            <a:r>
              <a:rPr lang="zh-CN" altLang="zh-CN" dirty="0" smtClean="0"/>
              <a:t>推出</a:t>
            </a:r>
            <a:r>
              <a:rPr lang="zh-CN" altLang="zh-CN" dirty="0"/>
              <a:t>了水平布局和垂直布局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对应</a:t>
            </a:r>
            <a:r>
              <a:rPr lang="zh-CN" altLang="zh-CN" dirty="0" smtClean="0"/>
              <a:t>控件。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对照</a:t>
            </a:r>
            <a:r>
              <a:rPr lang="zh-CN" altLang="zh-CN" dirty="0"/>
              <a:t>水平布局的控件名叫水平箱子</a:t>
            </a:r>
            <a:r>
              <a:rPr lang="en-US" altLang="zh-CN" dirty="0" err="1" smtClean="0"/>
              <a:t>Hbox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对照</a:t>
            </a:r>
            <a:r>
              <a:rPr lang="zh-CN" altLang="zh-CN" dirty="0"/>
              <a:t>垂直布局的控件名叫垂直箱子</a:t>
            </a:r>
            <a:r>
              <a:rPr lang="en-US" altLang="zh-CN" dirty="0" err="1"/>
              <a:t>VBox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91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箱子布局的效果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0308"/>
            <a:ext cx="4895850" cy="21431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50308"/>
            <a:ext cx="4895850" cy="2143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05628" y="49683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垂直</a:t>
            </a:r>
            <a:r>
              <a:rPr lang="zh-CN" altLang="en-US" dirty="0" smtClean="0"/>
              <a:t>箱子的效果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38278" y="5050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水平箱子的效果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79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en-US" altLang="zh-CN" dirty="0" err="1"/>
              <a:t>JavaFX</a:t>
            </a:r>
            <a:r>
              <a:rPr lang="zh-CN" altLang="en-US" dirty="0"/>
              <a:t>的常用控件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本节介绍了</a:t>
            </a:r>
            <a:r>
              <a:rPr lang="en-US" altLang="zh-CN" dirty="0" err="1"/>
              <a:t>JavaFX</a:t>
            </a:r>
            <a:r>
              <a:rPr lang="zh-CN" altLang="zh-CN" dirty="0"/>
              <a:t>常见的几类控件用法，包括：输入框（单行输入框</a:t>
            </a:r>
            <a:r>
              <a:rPr lang="en-US" altLang="zh-CN" dirty="0" err="1"/>
              <a:t>TextField</a:t>
            </a:r>
            <a:r>
              <a:rPr lang="zh-CN" altLang="zh-CN" dirty="0"/>
              <a:t>、密码输入框</a:t>
            </a:r>
            <a:r>
              <a:rPr lang="en-US" altLang="zh-CN" dirty="0" err="1"/>
              <a:t>PasswordField</a:t>
            </a:r>
            <a:r>
              <a:rPr lang="zh-CN" altLang="zh-CN" dirty="0"/>
              <a:t>、多行输入框</a:t>
            </a:r>
            <a:r>
              <a:rPr lang="en-US" altLang="zh-CN" dirty="0" err="1"/>
              <a:t>TextArea</a:t>
            </a:r>
            <a:r>
              <a:rPr lang="zh-CN" altLang="zh-CN" dirty="0"/>
              <a:t>），选择框（复选框</a:t>
            </a:r>
            <a:r>
              <a:rPr lang="en-US" altLang="zh-CN" dirty="0" err="1"/>
              <a:t>CheckBox</a:t>
            </a:r>
            <a:r>
              <a:rPr lang="zh-CN" altLang="zh-CN" dirty="0"/>
              <a:t>、单选按钮</a:t>
            </a:r>
            <a:r>
              <a:rPr lang="en-US" altLang="zh-CN" dirty="0" err="1"/>
              <a:t>RadioButton</a:t>
            </a:r>
            <a:r>
              <a:rPr lang="zh-CN" altLang="zh-CN" dirty="0"/>
              <a:t>、下拉框</a:t>
            </a:r>
            <a:r>
              <a:rPr lang="en-US" altLang="zh-CN" dirty="0" err="1"/>
              <a:t>ComboBox</a:t>
            </a:r>
            <a:r>
              <a:rPr lang="zh-CN" altLang="zh-CN" dirty="0"/>
              <a:t>），列表</a:t>
            </a:r>
            <a:r>
              <a:rPr lang="en-US" altLang="zh-CN" dirty="0"/>
              <a:t>/</a:t>
            </a:r>
            <a:r>
              <a:rPr lang="zh-CN" altLang="zh-CN" dirty="0"/>
              <a:t>表格（列表视图</a:t>
            </a:r>
            <a:r>
              <a:rPr lang="en-US" altLang="zh-CN" dirty="0" err="1"/>
              <a:t>ListView</a:t>
            </a:r>
            <a:r>
              <a:rPr lang="zh-CN" altLang="zh-CN" dirty="0"/>
              <a:t>、表格视图</a:t>
            </a:r>
            <a:r>
              <a:rPr lang="en-US" altLang="zh-CN" dirty="0" err="1"/>
              <a:t>TableView</a:t>
            </a:r>
            <a:r>
              <a:rPr lang="zh-CN" altLang="zh-CN" dirty="0"/>
              <a:t>），以及对话框（提示对话框</a:t>
            </a:r>
            <a:r>
              <a:rPr lang="en-US" altLang="zh-CN" dirty="0"/>
              <a:t>Alert</a:t>
            </a:r>
            <a:r>
              <a:rPr lang="zh-CN" altLang="zh-CN" dirty="0"/>
              <a:t>、文件对话框</a:t>
            </a:r>
            <a:r>
              <a:rPr lang="en-US" altLang="zh-CN" dirty="0" err="1"/>
              <a:t>FileChooser</a:t>
            </a:r>
            <a:r>
              <a:rPr lang="zh-CN" altLang="zh-CN" dirty="0"/>
              <a:t>）。</a:t>
            </a:r>
          </a:p>
          <a:p>
            <a:r>
              <a:rPr lang="en-US" altLang="zh-CN" dirty="0"/>
              <a:t>14.2.1 </a:t>
            </a:r>
            <a:r>
              <a:rPr lang="zh-CN" altLang="en-US" dirty="0"/>
              <a:t>输入框的种类</a:t>
            </a:r>
          </a:p>
          <a:p>
            <a:r>
              <a:rPr lang="en-US" altLang="zh-CN" dirty="0"/>
              <a:t>14.2.2 </a:t>
            </a:r>
            <a:r>
              <a:rPr lang="zh-CN" altLang="en-US" dirty="0"/>
              <a:t>选择框的种类</a:t>
            </a:r>
          </a:p>
          <a:p>
            <a:r>
              <a:rPr lang="en-US" altLang="zh-CN" dirty="0"/>
              <a:t>14.2.3 </a:t>
            </a:r>
            <a:r>
              <a:rPr lang="zh-CN" altLang="en-US" dirty="0"/>
              <a:t>列表与表格</a:t>
            </a:r>
          </a:p>
          <a:p>
            <a:r>
              <a:rPr lang="en-US" altLang="zh-CN" dirty="0"/>
              <a:t>14.2.4 </a:t>
            </a:r>
            <a:r>
              <a:rPr lang="zh-CN" altLang="en-US" dirty="0"/>
              <a:t>对话框的种类</a:t>
            </a:r>
          </a:p>
        </p:txBody>
      </p:sp>
    </p:spTree>
    <p:extLst>
      <p:ext uri="{BB962C8B-B14F-4D97-AF65-F5344CB8AC3E}">
        <p14:creationId xmlns:p14="http://schemas.microsoft.com/office/powerpoint/2010/main" val="284586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</a:t>
            </a:r>
            <a:r>
              <a:rPr lang="zh-CN" altLang="en-US" dirty="0"/>
              <a:t>输入框的种类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zh-CN" dirty="0" smtClean="0"/>
              <a:t>提供</a:t>
            </a:r>
            <a:r>
              <a:rPr lang="zh-CN" altLang="zh-CN" dirty="0"/>
              <a:t>了三种文本输入</a:t>
            </a:r>
            <a:r>
              <a:rPr lang="zh-CN" altLang="zh-CN" dirty="0" smtClean="0"/>
              <a:t>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单行</a:t>
            </a:r>
            <a:r>
              <a:rPr lang="zh-CN" altLang="zh-CN" dirty="0"/>
              <a:t>输入框</a:t>
            </a:r>
            <a:r>
              <a:rPr lang="en-US" altLang="zh-CN" dirty="0" err="1" smtClean="0"/>
              <a:t>TextField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密码</a:t>
            </a:r>
            <a:r>
              <a:rPr lang="zh-CN" altLang="zh-CN" dirty="0"/>
              <a:t>输入框</a:t>
            </a:r>
            <a:r>
              <a:rPr lang="en-US" altLang="zh-CN" dirty="0" err="1" smtClean="0"/>
              <a:t>PasswordField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多</a:t>
            </a:r>
            <a:r>
              <a:rPr lang="zh-CN" altLang="zh-CN" dirty="0"/>
              <a:t>行输入框</a:t>
            </a:r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r>
              <a:rPr lang="zh-CN" altLang="zh-CN" dirty="0" smtClean="0"/>
              <a:t>这些</a:t>
            </a:r>
            <a:r>
              <a:rPr lang="zh-CN" altLang="zh-CN" dirty="0"/>
              <a:t>输入框都由抽象类</a:t>
            </a:r>
            <a:r>
              <a:rPr lang="en-US" altLang="zh-CN" dirty="0" err="1"/>
              <a:t>TextInputControl</a:t>
            </a:r>
            <a:r>
              <a:rPr lang="zh-CN" altLang="zh-CN" dirty="0"/>
              <a:t>派生而</a:t>
            </a:r>
            <a:r>
              <a:rPr lang="zh-CN" altLang="zh-CN" dirty="0" smtClean="0"/>
              <a:t>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拥有</a:t>
            </a:r>
            <a:r>
              <a:rPr lang="zh-CN" altLang="en-US" dirty="0" smtClean="0"/>
              <a:t>下面</a:t>
            </a:r>
            <a:r>
              <a:rPr lang="zh-CN" altLang="zh-CN" dirty="0" smtClean="0"/>
              <a:t>共同</a:t>
            </a:r>
            <a:r>
              <a:rPr lang="zh-CN" altLang="zh-CN" dirty="0"/>
              <a:t>的编辑</a:t>
            </a:r>
            <a:r>
              <a:rPr lang="zh-CN" altLang="zh-CN" dirty="0" smtClean="0"/>
              <a:t>方法：</a:t>
            </a:r>
            <a:endParaRPr lang="zh-CN" altLang="zh-CN" dirty="0"/>
          </a:p>
          <a:p>
            <a:pPr lvl="1"/>
            <a:r>
              <a:rPr lang="en-US" altLang="zh-CN" dirty="0" err="1"/>
              <a:t>setEditable</a:t>
            </a:r>
            <a:r>
              <a:rPr lang="zh-CN" altLang="zh-CN" dirty="0"/>
              <a:t>：设置输入框能否</a:t>
            </a:r>
            <a:r>
              <a:rPr lang="zh-CN" altLang="zh-CN" dirty="0" smtClean="0"/>
              <a:t>编辑</a:t>
            </a:r>
            <a:endParaRPr lang="zh-CN" altLang="zh-CN" dirty="0"/>
          </a:p>
          <a:p>
            <a:pPr lvl="1"/>
            <a:r>
              <a:rPr lang="en-US" altLang="zh-CN" dirty="0" err="1"/>
              <a:t>setPromptText</a:t>
            </a:r>
            <a:r>
              <a:rPr lang="zh-CN" altLang="zh-CN" dirty="0"/>
              <a:t>：设置输入框的提示语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42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单行输入框</a:t>
            </a:r>
            <a:r>
              <a:rPr lang="en-US" altLang="zh-CN" dirty="0" err="1" smtClean="0"/>
              <a:t>TextField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TextField</a:t>
            </a:r>
            <a:r>
              <a:rPr lang="zh-CN" altLang="zh-CN" dirty="0"/>
              <a:t>控件对应</a:t>
            </a:r>
            <a:r>
              <a:rPr lang="en-US" altLang="zh-CN" dirty="0"/>
              <a:t>Swing</a:t>
            </a:r>
            <a:r>
              <a:rPr lang="zh-CN" altLang="zh-CN" dirty="0"/>
              <a:t>的</a:t>
            </a:r>
            <a:r>
              <a:rPr lang="en-US" altLang="zh-CN" dirty="0" err="1"/>
              <a:t>JTextField</a:t>
            </a:r>
            <a:r>
              <a:rPr lang="zh-CN" altLang="zh-CN" dirty="0"/>
              <a:t>，它只能输入一行的</a:t>
            </a:r>
            <a:r>
              <a:rPr lang="zh-CN" altLang="zh-CN" dirty="0" smtClean="0"/>
              <a:t>文字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TextField</a:t>
            </a:r>
            <a:r>
              <a:rPr lang="zh-CN" altLang="zh-CN" dirty="0" smtClean="0"/>
              <a:t>提供</a:t>
            </a:r>
            <a:r>
              <a:rPr lang="zh-CN" altLang="zh-CN" dirty="0"/>
              <a:t>了下列两个专属方法：</a:t>
            </a:r>
          </a:p>
          <a:p>
            <a:pPr lvl="1"/>
            <a:r>
              <a:rPr lang="en-US" altLang="zh-CN" dirty="0" err="1"/>
              <a:t>setAlignment</a:t>
            </a:r>
            <a:r>
              <a:rPr lang="zh-CN" altLang="zh-CN" dirty="0"/>
              <a:t>：设置输入框的对齐方式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setPrefColumnCount</a:t>
            </a:r>
            <a:r>
              <a:rPr lang="zh-CN" altLang="zh-CN" dirty="0"/>
              <a:t>：设置输入框的推荐列数。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4001294"/>
            <a:ext cx="39433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密码输入框</a:t>
            </a:r>
            <a:r>
              <a:rPr lang="en-US" altLang="zh-CN" dirty="0" err="1" smtClean="0"/>
              <a:t>PasswordField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PasswordField</a:t>
            </a:r>
            <a:r>
              <a:rPr lang="zh-CN" altLang="zh-CN" dirty="0"/>
              <a:t>控件对应</a:t>
            </a:r>
            <a:r>
              <a:rPr lang="en-US" altLang="zh-CN" dirty="0"/>
              <a:t>Swing</a:t>
            </a:r>
            <a:r>
              <a:rPr lang="zh-CN" altLang="zh-CN" dirty="0"/>
              <a:t>的</a:t>
            </a:r>
            <a:r>
              <a:rPr lang="en-US" altLang="zh-CN" dirty="0" err="1"/>
              <a:t>JPasswordField</a:t>
            </a:r>
            <a:r>
              <a:rPr lang="zh-CN" altLang="zh-CN" dirty="0"/>
              <a:t>，它实际上继承自</a:t>
            </a:r>
            <a:r>
              <a:rPr lang="en-US" altLang="zh-CN" dirty="0" err="1"/>
              <a:t>TextField</a:t>
            </a:r>
            <a:r>
              <a:rPr lang="zh-CN" altLang="zh-CN" dirty="0"/>
              <a:t>，唯一区别是输入的文字以圆点</a:t>
            </a:r>
            <a:r>
              <a:rPr lang="zh-CN" altLang="zh-CN" dirty="0" smtClean="0"/>
              <a:t>代替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3485159"/>
            <a:ext cx="39433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多行输入框</a:t>
            </a:r>
            <a:r>
              <a:rPr lang="en-US" altLang="zh-CN" dirty="0" err="1" smtClean="0"/>
              <a:t>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TextArea</a:t>
            </a:r>
            <a:r>
              <a:rPr lang="zh-CN" altLang="zh-CN" dirty="0"/>
              <a:t>控件对应</a:t>
            </a:r>
            <a:r>
              <a:rPr lang="en-US" altLang="zh-CN" dirty="0"/>
              <a:t>Swing</a:t>
            </a:r>
            <a:r>
              <a:rPr lang="zh-CN" altLang="zh-CN" dirty="0"/>
              <a:t>的</a:t>
            </a:r>
            <a:r>
              <a:rPr lang="en-US" altLang="zh-CN" dirty="0" err="1"/>
              <a:t>JTextArea</a:t>
            </a:r>
            <a:r>
              <a:rPr lang="zh-CN" altLang="zh-CN" dirty="0"/>
              <a:t>，它允许输入多行文本，且文字固定朝左上角</a:t>
            </a:r>
            <a:r>
              <a:rPr lang="zh-CN" altLang="zh-CN" dirty="0" smtClean="0"/>
              <a:t>对齐。</a:t>
            </a:r>
            <a:endParaRPr lang="en-US" altLang="zh-CN" dirty="0" smtClean="0"/>
          </a:p>
          <a:p>
            <a:r>
              <a:rPr lang="en-US" altLang="zh-CN" dirty="0" err="1" smtClean="0"/>
              <a:t>TextArea</a:t>
            </a:r>
            <a:r>
              <a:rPr lang="zh-CN" altLang="zh-CN" dirty="0" smtClean="0"/>
              <a:t>额外</a:t>
            </a:r>
            <a:r>
              <a:rPr lang="zh-CN" altLang="en-US" dirty="0" smtClean="0"/>
              <a:t>提供了下列</a:t>
            </a:r>
            <a:r>
              <a:rPr lang="zh-CN" altLang="zh-CN" dirty="0" smtClean="0"/>
              <a:t>方法：</a:t>
            </a:r>
            <a:endParaRPr lang="zh-CN" altLang="zh-CN" dirty="0"/>
          </a:p>
          <a:p>
            <a:pPr lvl="1"/>
            <a:r>
              <a:rPr lang="en-US" altLang="zh-CN" dirty="0" err="1"/>
              <a:t>setWrapText</a:t>
            </a:r>
            <a:r>
              <a:rPr lang="zh-CN" altLang="zh-CN" dirty="0"/>
              <a:t>：设置输入框文本是否支持自动换行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setPrefColumnCount</a:t>
            </a:r>
            <a:r>
              <a:rPr lang="zh-CN" altLang="zh-CN" dirty="0"/>
              <a:t>：设置输入框的推荐列数。</a:t>
            </a:r>
          </a:p>
          <a:p>
            <a:pPr lvl="1"/>
            <a:r>
              <a:rPr lang="en-US" altLang="zh-CN" dirty="0" err="1"/>
              <a:t>setPrefRowCount</a:t>
            </a:r>
            <a:r>
              <a:rPr lang="zh-CN" altLang="zh-CN" dirty="0"/>
              <a:t>：设置输入框的推荐行数。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4639287"/>
            <a:ext cx="39433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</a:t>
            </a:r>
            <a:r>
              <a:rPr lang="zh-CN" altLang="en-US" dirty="0"/>
              <a:t>选择框的种类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zh-CN" dirty="0" smtClean="0"/>
              <a:t>提供</a:t>
            </a:r>
            <a:r>
              <a:rPr lang="zh-CN" altLang="zh-CN" dirty="0"/>
              <a:t>了三种</a:t>
            </a:r>
            <a:r>
              <a:rPr lang="zh-CN" altLang="zh-CN" dirty="0" smtClean="0"/>
              <a:t>选择框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复选框</a:t>
            </a:r>
            <a:r>
              <a:rPr lang="en-US" altLang="zh-CN" dirty="0" err="1" smtClean="0"/>
              <a:t>CheckBox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单选</a:t>
            </a:r>
            <a:r>
              <a:rPr lang="zh-CN" altLang="zh-CN" dirty="0"/>
              <a:t>按钮</a:t>
            </a: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拉框</a:t>
            </a:r>
            <a:r>
              <a:rPr lang="en-US" altLang="zh-CN" dirty="0" err="1"/>
              <a:t>ComboBox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45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复选框</a:t>
            </a:r>
            <a:r>
              <a:rPr lang="en-US" altLang="zh-CN" dirty="0" err="1"/>
              <a:t>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复选框允许同时勾选多个，已勾选的时候在方框内部打个</a:t>
            </a:r>
            <a:r>
              <a:rPr lang="zh-CN" altLang="zh-CN" dirty="0" smtClean="0"/>
              <a:t>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下面是给复选框设置单击监听器的代码例子：</a:t>
            </a:r>
          </a:p>
          <a:p>
            <a:pPr lvl="1"/>
            <a:r>
              <a:rPr lang="en-US" altLang="zh-CN" dirty="0" err="1"/>
              <a:t>ck.selectedProperty</a:t>
            </a:r>
            <a:r>
              <a:rPr lang="en-US" altLang="zh-CN" dirty="0"/>
              <a:t>().</a:t>
            </a:r>
            <a:r>
              <a:rPr lang="en-US" altLang="zh-CN" dirty="0" err="1"/>
              <a:t>addListener</a:t>
            </a:r>
            <a:r>
              <a:rPr lang="en-US" altLang="zh-CN" dirty="0"/>
              <a:t>(new </a:t>
            </a:r>
            <a:r>
              <a:rPr lang="en-US" altLang="zh-CN" dirty="0" err="1"/>
              <a:t>ChangeListener</a:t>
            </a:r>
            <a:r>
              <a:rPr lang="en-US" altLang="zh-CN" dirty="0"/>
              <a:t>&lt;Boolean&gt;()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void changed(</a:t>
            </a:r>
            <a:r>
              <a:rPr lang="en-US" altLang="zh-CN" dirty="0" err="1"/>
              <a:t>ObservableValue</a:t>
            </a:r>
            <a:r>
              <a:rPr lang="en-US" altLang="zh-CN" dirty="0"/>
              <a:t>&lt;? extends Boolean&gt; arg0, Boolean arg1, Boolean arg2) </a:t>
            </a:r>
            <a:r>
              <a:rPr lang="en-US" altLang="zh-CN" dirty="0" smtClean="0"/>
              <a:t>{  // </a:t>
            </a:r>
            <a:r>
              <a:rPr lang="zh-CN" altLang="en-US" dirty="0"/>
              <a:t>单击复选框会触发这里的</a:t>
            </a:r>
            <a:r>
              <a:rPr lang="en-US" altLang="zh-CN" dirty="0"/>
              <a:t>changed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smtClean="0"/>
              <a:t>    }</a:t>
            </a:r>
            <a:endParaRPr lang="en-US" altLang="zh-CN" dirty="0"/>
          </a:p>
          <a:p>
            <a:pPr lvl="1"/>
            <a:r>
              <a:rPr lang="en-US" altLang="zh-CN" dirty="0"/>
              <a:t>});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4729163"/>
            <a:ext cx="4133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单选按钮</a:t>
            </a:r>
            <a:r>
              <a:rPr lang="en-US" altLang="zh-CN" dirty="0" err="1"/>
              <a:t>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在同一小组内的单选按钮，最多只能选择其中一个，它被选中时在圆圈内部显示一个圆点，未选中时只显示空心圆圈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调用单选按钮的</a:t>
            </a:r>
            <a:r>
              <a:rPr lang="en-US" altLang="zh-CN" dirty="0" err="1"/>
              <a:t>setToggleGroup</a:t>
            </a:r>
            <a:r>
              <a:rPr lang="zh-CN" altLang="zh-CN" dirty="0"/>
              <a:t>方法，即可加入到指定的按钮</a:t>
            </a:r>
            <a:r>
              <a:rPr lang="zh-CN" altLang="zh-CN" dirty="0" smtClean="0"/>
              <a:t>小组</a:t>
            </a:r>
            <a:r>
              <a:rPr lang="en-US" altLang="zh-CN" dirty="0" err="1" smtClean="0"/>
              <a:t>ToggleGroup</a:t>
            </a:r>
            <a:r>
              <a:rPr lang="zh-CN" altLang="en-US" dirty="0" smtClean="0"/>
              <a:t>，且由按钮小组接管内部单选按钮的单击事件。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4196942"/>
            <a:ext cx="41338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 err="1"/>
              <a:t>JavaFX</a:t>
            </a:r>
            <a:r>
              <a:rPr lang="zh-CN" altLang="zh-CN" dirty="0"/>
              <a:t>框架的界面编程技术，包括</a:t>
            </a:r>
            <a:r>
              <a:rPr lang="en-US" altLang="zh-CN" dirty="0" err="1"/>
              <a:t>JavaFX</a:t>
            </a:r>
            <a:r>
              <a:rPr lang="zh-CN" altLang="zh-CN" dirty="0"/>
              <a:t>的环境配置及其基本场景、</a:t>
            </a:r>
            <a:r>
              <a:rPr lang="en-US" altLang="zh-CN" dirty="0" err="1"/>
              <a:t>JavaFX</a:t>
            </a:r>
            <a:r>
              <a:rPr lang="zh-CN" altLang="zh-CN" dirty="0"/>
              <a:t>几类常见控件的用法、引入</a:t>
            </a:r>
            <a:r>
              <a:rPr lang="en-US" altLang="zh-CN" dirty="0"/>
              <a:t>FXML</a:t>
            </a:r>
            <a:r>
              <a:rPr lang="zh-CN" altLang="zh-CN" dirty="0"/>
              <a:t>分离界面布局及其控制器的编码，还演示了一个练习项目“房贷计算器”的实现过程。</a:t>
            </a:r>
          </a:p>
          <a:p>
            <a:r>
              <a:rPr lang="en-US" altLang="zh-CN" dirty="0"/>
              <a:t>14.1 </a:t>
            </a:r>
            <a:r>
              <a:rPr lang="en-US" altLang="zh-CN" dirty="0" err="1"/>
              <a:t>JavaFX</a:t>
            </a:r>
            <a:r>
              <a:rPr lang="zh-CN" altLang="en-US" dirty="0"/>
              <a:t>的基本场景</a:t>
            </a:r>
          </a:p>
          <a:p>
            <a:r>
              <a:rPr lang="en-US" altLang="zh-CN" dirty="0"/>
              <a:t>14.2 </a:t>
            </a:r>
            <a:r>
              <a:rPr lang="en-US" altLang="zh-CN" dirty="0" err="1"/>
              <a:t>JavaFX</a:t>
            </a:r>
            <a:r>
              <a:rPr lang="zh-CN" altLang="en-US" dirty="0"/>
              <a:t>的常用控件</a:t>
            </a:r>
          </a:p>
          <a:p>
            <a:r>
              <a:rPr lang="en-US" altLang="zh-CN" dirty="0"/>
              <a:t>14.3 </a:t>
            </a:r>
            <a:r>
              <a:rPr lang="en-US" altLang="zh-CN" dirty="0" err="1"/>
              <a:t>JavaFX</a:t>
            </a:r>
            <a:r>
              <a:rPr lang="zh-CN" altLang="en-US" dirty="0"/>
              <a:t>的布局设计</a:t>
            </a:r>
          </a:p>
          <a:p>
            <a:r>
              <a:rPr lang="en-US" altLang="zh-CN" dirty="0"/>
              <a:t>14.4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14.5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7126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下拉框</a:t>
            </a:r>
            <a:r>
              <a:rPr lang="en-US" altLang="zh-CN" dirty="0" err="1"/>
              <a:t>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下拉框</a:t>
            </a:r>
            <a:r>
              <a:rPr lang="zh-CN" altLang="zh-CN" dirty="0"/>
              <a:t>平时只显示最近一次选中的文字</a:t>
            </a:r>
            <a:r>
              <a:rPr lang="zh-CN" altLang="zh-CN" dirty="0" smtClean="0"/>
              <a:t>，单击</a:t>
            </a:r>
            <a:r>
              <a:rPr lang="zh-CN" altLang="en-US" dirty="0" smtClean="0"/>
              <a:t>下拉框会</a:t>
            </a:r>
            <a:r>
              <a:rPr lang="zh-CN" altLang="zh-CN" dirty="0" smtClean="0"/>
              <a:t>弹</a:t>
            </a:r>
            <a:r>
              <a:rPr lang="zh-CN" altLang="zh-CN" dirty="0"/>
              <a:t>出下拉列表，在下拉列表中选完再恢复原状。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56" y="3762375"/>
            <a:ext cx="3657600" cy="116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03" y="3209925"/>
            <a:ext cx="3676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14.2.3 </a:t>
            </a:r>
            <a:r>
              <a:rPr lang="zh-CN" altLang="en-US" dirty="0"/>
              <a:t>列表与表格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en-US" dirty="0" smtClean="0"/>
              <a:t>提供了两种列表类控件：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列表视图</a:t>
            </a:r>
            <a:r>
              <a:rPr lang="en-US" altLang="zh-CN" dirty="0" err="1"/>
              <a:t>ListView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）表格视图</a:t>
            </a:r>
            <a:r>
              <a:rPr lang="en-US" altLang="zh-CN" dirty="0" err="1" smtClean="0"/>
              <a:t>TableView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zh-CN" altLang="zh-CN" dirty="0"/>
              <a:t>列表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为多行单列，表格视图为多行多列。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65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</a:t>
            </a:r>
            <a:r>
              <a:rPr lang="zh-CN" altLang="zh-CN" dirty="0" smtClean="0"/>
              <a:t>视图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提供了列表视图</a:t>
            </a:r>
            <a:r>
              <a:rPr lang="en-US" altLang="zh-CN" dirty="0" err="1"/>
              <a:t>ListView</a:t>
            </a:r>
            <a:r>
              <a:rPr lang="zh-CN" altLang="en-US" dirty="0"/>
              <a:t>，对应</a:t>
            </a:r>
            <a:r>
              <a:rPr lang="en-US" altLang="zh-CN" dirty="0"/>
              <a:t>Swing</a:t>
            </a:r>
            <a:r>
              <a:rPr lang="zh-CN" altLang="en-US" dirty="0"/>
              <a:t>的</a:t>
            </a:r>
            <a:r>
              <a:rPr lang="en-US" altLang="zh-CN" dirty="0" err="1" smtClean="0"/>
              <a:t>JList</a:t>
            </a:r>
            <a:r>
              <a:rPr lang="zh-CN" altLang="en-US" dirty="0" smtClean="0"/>
              <a:t>控件。</a:t>
            </a:r>
            <a:endParaRPr lang="en-US" altLang="zh-CN" dirty="0"/>
          </a:p>
          <a:p>
            <a:r>
              <a:rPr lang="en-US" altLang="zh-CN" dirty="0" err="1"/>
              <a:t>ListView</a:t>
            </a:r>
            <a:r>
              <a:rPr lang="zh-CN" altLang="zh-CN" dirty="0"/>
              <a:t>的用法</a:t>
            </a:r>
            <a:r>
              <a:rPr lang="zh-CN" altLang="en-US" dirty="0"/>
              <a:t>可参考下拉框控件</a:t>
            </a:r>
            <a:r>
              <a:rPr lang="en-US" altLang="zh-CN" dirty="0" err="1"/>
              <a:t>ComboBox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3228173"/>
            <a:ext cx="3943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表格视图</a:t>
            </a:r>
            <a:r>
              <a:rPr lang="en-US" altLang="zh-CN" dirty="0" err="1" smtClean="0"/>
              <a:t>TableView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提供</a:t>
            </a:r>
            <a:r>
              <a:rPr lang="zh-CN" altLang="zh-CN" dirty="0" smtClean="0"/>
              <a:t>了</a:t>
            </a:r>
            <a:r>
              <a:rPr lang="zh-CN" altLang="en-US" dirty="0"/>
              <a:t>表格视图</a:t>
            </a:r>
            <a:r>
              <a:rPr lang="en-US" altLang="zh-CN" dirty="0" err="1" smtClean="0"/>
              <a:t>TableView</a:t>
            </a:r>
            <a:r>
              <a:rPr lang="zh-CN" altLang="en-US" dirty="0"/>
              <a:t>，对应</a:t>
            </a:r>
            <a:r>
              <a:rPr lang="en-US" altLang="zh-CN" dirty="0"/>
              <a:t>Swing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JTable</a:t>
            </a:r>
            <a:r>
              <a:rPr lang="zh-CN" altLang="en-US" dirty="0" smtClean="0"/>
              <a:t>控件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表格</a:t>
            </a:r>
            <a:r>
              <a:rPr lang="zh-CN" altLang="en-US" dirty="0" smtClean="0"/>
              <a:t>的</a:t>
            </a:r>
            <a:r>
              <a:rPr lang="zh-CN" altLang="zh-CN" dirty="0"/>
              <a:t>标题</a:t>
            </a:r>
            <a:r>
              <a:rPr lang="zh-CN" altLang="zh-CN" dirty="0" smtClean="0"/>
              <a:t>行</a:t>
            </a:r>
            <a:r>
              <a:rPr lang="zh-CN" altLang="en-US" dirty="0" smtClean="0"/>
              <a:t>另有专门的</a:t>
            </a:r>
            <a:r>
              <a:rPr lang="en-US" altLang="zh-CN" dirty="0" err="1" smtClean="0"/>
              <a:t>TableColumn</a:t>
            </a:r>
            <a:r>
              <a:rPr lang="zh-CN" altLang="en-US" dirty="0" smtClean="0"/>
              <a:t>控件，</a:t>
            </a:r>
            <a:r>
              <a:rPr lang="zh-CN" altLang="zh-CN" dirty="0"/>
              <a:t>表格有多少列，就得声明多少个</a:t>
            </a:r>
            <a:r>
              <a:rPr lang="en-US" altLang="zh-CN" dirty="0" err="1"/>
              <a:t>TableColumn</a:t>
            </a:r>
            <a:r>
              <a:rPr lang="zh-CN" altLang="zh-CN" dirty="0" smtClean="0"/>
              <a:t>对象</a:t>
            </a:r>
            <a:r>
              <a:rPr lang="zh-CN" altLang="zh-CN" dirty="0"/>
              <a:t>，该对象不但规定了当列的标题文字，还规定了当列的内容取自哪个属性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3626525"/>
            <a:ext cx="3943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6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14.2.4 </a:t>
            </a:r>
            <a:r>
              <a:rPr lang="zh-CN" altLang="en-US" dirty="0"/>
              <a:t>对话框的种类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的对话框主要</a:t>
            </a:r>
            <a:r>
              <a:rPr lang="zh-CN" altLang="zh-CN" dirty="0" smtClean="0"/>
              <a:t>分</a:t>
            </a:r>
            <a:r>
              <a:rPr lang="zh-CN" altLang="en-US" dirty="0" smtClean="0"/>
              <a:t>为两种：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提示对话框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文件</a:t>
            </a:r>
            <a:r>
              <a:rPr lang="zh-CN" altLang="zh-CN" dirty="0" smtClean="0"/>
              <a:t>对话框</a:t>
            </a:r>
            <a:endParaRPr lang="en-US" altLang="zh-CN" dirty="0" smtClean="0"/>
          </a:p>
          <a:p>
            <a:r>
              <a:rPr lang="zh-CN" altLang="en-US" dirty="0" smtClean="0"/>
              <a:t>其中提示对话框用于简单的文本信息交互，而</a:t>
            </a:r>
            <a:r>
              <a:rPr lang="zh-CN" altLang="zh-CN" dirty="0"/>
              <a:t>文件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用于文件的打开与保存。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81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提示对话框又分作消息对话框、警告对话框、错误对话框、确认对话框四种。</a:t>
            </a:r>
            <a:endParaRPr lang="en-US" altLang="zh-CN" dirty="0"/>
          </a:p>
          <a:p>
            <a:r>
              <a:rPr lang="zh-CN" altLang="zh-CN" dirty="0"/>
              <a:t>这四种对话框都使用</a:t>
            </a:r>
            <a:r>
              <a:rPr lang="en-US" altLang="zh-CN" dirty="0"/>
              <a:t>Alert</a:t>
            </a:r>
            <a:r>
              <a:rPr lang="zh-CN" altLang="zh-CN" dirty="0"/>
              <a:t>控件</a:t>
            </a:r>
            <a:r>
              <a:rPr lang="zh-CN" altLang="en-US" dirty="0"/>
              <a:t>，该控件的常用方法如下：</a:t>
            </a:r>
            <a:endParaRPr lang="en-US" altLang="zh-CN" dirty="0"/>
          </a:p>
          <a:p>
            <a:pPr lvl="1"/>
            <a:r>
              <a:rPr lang="en-US" altLang="zh-CN" dirty="0" err="1"/>
              <a:t>setTitle</a:t>
            </a:r>
            <a:r>
              <a:rPr lang="zh-CN" altLang="zh-CN" dirty="0"/>
              <a:t>：设置对话框的标题。</a:t>
            </a:r>
          </a:p>
          <a:p>
            <a:pPr lvl="1"/>
            <a:r>
              <a:rPr lang="en-US" altLang="zh-CN" dirty="0" err="1"/>
              <a:t>setHeaderText</a:t>
            </a:r>
            <a:r>
              <a:rPr lang="zh-CN" altLang="zh-CN" dirty="0"/>
              <a:t>：设置对话框的头部文本。</a:t>
            </a:r>
          </a:p>
          <a:p>
            <a:pPr lvl="1"/>
            <a:r>
              <a:rPr lang="en-US" altLang="zh-CN" dirty="0" err="1"/>
              <a:t>setContentText</a:t>
            </a:r>
            <a:r>
              <a:rPr lang="zh-CN" altLang="zh-CN" dirty="0"/>
              <a:t>：设置对话框的内容文本。</a:t>
            </a:r>
          </a:p>
          <a:p>
            <a:pPr lvl="1"/>
            <a:r>
              <a:rPr lang="en-US" altLang="zh-CN" dirty="0"/>
              <a:t>show</a:t>
            </a:r>
            <a:r>
              <a:rPr lang="zh-CN" altLang="zh-CN" dirty="0"/>
              <a:t>：显示对话框。</a:t>
            </a:r>
          </a:p>
          <a:p>
            <a:pPr lvl="1"/>
            <a:r>
              <a:rPr lang="en-US" altLang="zh-CN" dirty="0" err="1"/>
              <a:t>showAndWait</a:t>
            </a:r>
            <a:r>
              <a:rPr lang="zh-CN" altLang="zh-CN" dirty="0"/>
              <a:t>：显示对话框，并等待按钮返回。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97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提示对话框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00" y="1400977"/>
            <a:ext cx="3448050" cy="23145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07" y="1400977"/>
            <a:ext cx="3448050" cy="212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00" y="4322133"/>
            <a:ext cx="3448050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07" y="4322134"/>
            <a:ext cx="3448050" cy="1933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0011" y="3834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消息对话框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99418" y="37146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警告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20011" y="6374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599418" y="6374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6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文件</a:t>
            </a:r>
            <a:r>
              <a:rPr lang="zh-CN" altLang="zh-CN" dirty="0" smtClean="0"/>
              <a:t>对话框又分为</a:t>
            </a:r>
            <a:r>
              <a:rPr lang="zh-CN" altLang="zh-CN" dirty="0"/>
              <a:t>文件打开对话框与文件保存对话框</a:t>
            </a:r>
            <a:r>
              <a:rPr lang="zh-CN" altLang="zh-CN" dirty="0" smtClean="0"/>
              <a:t>两种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两种对话框都使用</a:t>
            </a:r>
            <a:r>
              <a:rPr lang="en-US" altLang="zh-CN" dirty="0" err="1"/>
              <a:t>FileChooser</a:t>
            </a:r>
            <a:r>
              <a:rPr lang="zh-CN" altLang="en-US" dirty="0" smtClean="0"/>
              <a:t>控件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该控件</a:t>
            </a:r>
            <a:r>
              <a:rPr lang="zh-CN" altLang="zh-CN" dirty="0" smtClean="0"/>
              <a:t>的</a:t>
            </a:r>
            <a:r>
              <a:rPr lang="zh-CN" altLang="zh-CN" dirty="0"/>
              <a:t>常见</a:t>
            </a:r>
            <a:r>
              <a:rPr lang="zh-CN" altLang="zh-CN" dirty="0" smtClean="0"/>
              <a:t>方法如下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 err="1"/>
              <a:t>setTitle</a:t>
            </a:r>
            <a:r>
              <a:rPr lang="zh-CN" altLang="zh-CN" dirty="0"/>
              <a:t>：设置文件对话框的标题。</a:t>
            </a:r>
          </a:p>
          <a:p>
            <a:pPr lvl="1"/>
            <a:r>
              <a:rPr lang="en-US" altLang="zh-CN" dirty="0" err="1"/>
              <a:t>setInitialDirectory</a:t>
            </a:r>
            <a:r>
              <a:rPr lang="zh-CN" altLang="zh-CN" dirty="0"/>
              <a:t>：设置文件对话框的初始目录。</a:t>
            </a:r>
          </a:p>
          <a:p>
            <a:pPr lvl="1"/>
            <a:r>
              <a:rPr lang="en-US" altLang="zh-CN" dirty="0" err="1"/>
              <a:t>getExtensionFilters</a:t>
            </a:r>
            <a:r>
              <a:rPr lang="zh-CN" altLang="zh-CN" dirty="0"/>
              <a:t>：获得文件对话框的扩展</a:t>
            </a:r>
            <a:r>
              <a:rPr lang="zh-CN" altLang="zh-CN" dirty="0" smtClean="0"/>
              <a:t>过滤器。</a:t>
            </a:r>
            <a:endParaRPr lang="zh-CN" altLang="zh-CN" dirty="0"/>
          </a:p>
          <a:p>
            <a:pPr lvl="1"/>
            <a:r>
              <a:rPr lang="en-US" altLang="zh-CN" dirty="0" err="1"/>
              <a:t>showOpenDialog</a:t>
            </a:r>
            <a:r>
              <a:rPr lang="zh-CN" altLang="zh-CN" dirty="0"/>
              <a:t>：显示文件打开</a:t>
            </a:r>
            <a:r>
              <a:rPr lang="zh-CN" altLang="zh-CN" dirty="0" smtClean="0"/>
              <a:t>对话框。</a:t>
            </a:r>
            <a:endParaRPr lang="zh-CN" altLang="zh-CN" dirty="0"/>
          </a:p>
          <a:p>
            <a:pPr lvl="1"/>
            <a:r>
              <a:rPr lang="en-US" altLang="zh-CN" dirty="0" err="1"/>
              <a:t>showOpenMultipleDialog</a:t>
            </a:r>
            <a:r>
              <a:rPr lang="zh-CN" altLang="zh-CN" dirty="0"/>
              <a:t>：显示文件打开</a:t>
            </a:r>
            <a:r>
              <a:rPr lang="zh-CN" altLang="zh-CN" dirty="0" smtClean="0"/>
              <a:t>对话框：</a:t>
            </a:r>
            <a:r>
              <a:rPr lang="zh-CN" altLang="zh-CN" dirty="0"/>
              <a:t>显示文件保存对话框。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54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对话框的效果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7" y="2061030"/>
            <a:ext cx="5359640" cy="253672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63" y="2061030"/>
            <a:ext cx="5135773" cy="25367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6170" y="49680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文件打开对话框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85002" y="49680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文件保存对话框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9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en-US" altLang="zh-CN" dirty="0" err="1"/>
              <a:t>JavaFX</a:t>
            </a:r>
            <a:r>
              <a:rPr lang="zh-CN" altLang="en-US" dirty="0"/>
              <a:t>的布局设计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 err="1"/>
              <a:t>JavaFX</a:t>
            </a:r>
            <a:r>
              <a:rPr lang="zh-CN" altLang="zh-CN" dirty="0"/>
              <a:t>新增的</a:t>
            </a:r>
            <a:r>
              <a:rPr lang="en-US" altLang="zh-CN" dirty="0"/>
              <a:t>FXML</a:t>
            </a:r>
            <a:r>
              <a:rPr lang="zh-CN" altLang="zh-CN" dirty="0"/>
              <a:t>布局文件用法，首先由代码布局的缺点引出</a:t>
            </a:r>
            <a:r>
              <a:rPr lang="en-US" altLang="zh-CN" dirty="0"/>
              <a:t>FXML</a:t>
            </a:r>
            <a:r>
              <a:rPr lang="zh-CN" altLang="zh-CN" dirty="0"/>
              <a:t>布局方式，接着叙述了如何实现</a:t>
            </a:r>
            <a:r>
              <a:rPr lang="en-US" altLang="zh-CN" dirty="0"/>
              <a:t>FXML</a:t>
            </a:r>
            <a:r>
              <a:rPr lang="zh-CN" altLang="zh-CN" dirty="0"/>
              <a:t>对应的界面控制器，然后讲解了如何在改变窗口尺寸之时适配界面布局。</a:t>
            </a:r>
          </a:p>
          <a:p>
            <a:r>
              <a:rPr lang="en-US" altLang="zh-CN" dirty="0"/>
              <a:t>14.3.1 FXML</a:t>
            </a:r>
            <a:r>
              <a:rPr lang="zh-CN" altLang="en-US" dirty="0"/>
              <a:t>布局的基本格式</a:t>
            </a:r>
          </a:p>
          <a:p>
            <a:r>
              <a:rPr lang="en-US" altLang="zh-CN" dirty="0"/>
              <a:t>14.3.3 </a:t>
            </a:r>
            <a:r>
              <a:rPr lang="zh-CN" altLang="en-US" dirty="0"/>
              <a:t>实现</a:t>
            </a:r>
            <a:r>
              <a:rPr lang="en-US" altLang="zh-CN" dirty="0"/>
              <a:t>FXML</a:t>
            </a:r>
            <a:r>
              <a:rPr lang="zh-CN" altLang="en-US" dirty="0"/>
              <a:t>对应的控制器</a:t>
            </a:r>
          </a:p>
          <a:p>
            <a:r>
              <a:rPr lang="en-US" altLang="zh-CN" dirty="0"/>
              <a:t>14.3.2 FXML</a:t>
            </a:r>
            <a:r>
              <a:rPr lang="zh-CN" altLang="en-US" dirty="0"/>
              <a:t>布局的伸展适配</a:t>
            </a:r>
          </a:p>
        </p:txBody>
      </p:sp>
    </p:spTree>
    <p:extLst>
      <p:ext uri="{BB962C8B-B14F-4D97-AF65-F5344CB8AC3E}">
        <p14:creationId xmlns:p14="http://schemas.microsoft.com/office/powerpoint/2010/main" val="123682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en-US" altLang="zh-CN" dirty="0" err="1"/>
              <a:t>JavaFX</a:t>
            </a:r>
            <a:r>
              <a:rPr lang="zh-CN" altLang="en-US" dirty="0"/>
              <a:t>的基本场景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 err="1"/>
              <a:t>JavaFX</a:t>
            </a:r>
            <a:r>
              <a:rPr lang="zh-CN" altLang="zh-CN" dirty="0"/>
              <a:t>的基本界面编程，首先讲述了如何在</a:t>
            </a:r>
            <a:r>
              <a:rPr lang="en-US" altLang="zh-CN" dirty="0"/>
              <a:t>IDEA</a:t>
            </a:r>
            <a:r>
              <a:rPr lang="zh-CN" altLang="zh-CN" dirty="0"/>
              <a:t>中集成</a:t>
            </a:r>
            <a:r>
              <a:rPr lang="en-US" altLang="zh-CN" dirty="0" err="1"/>
              <a:t>JavaFX</a:t>
            </a:r>
            <a:r>
              <a:rPr lang="zh-CN" altLang="zh-CN" dirty="0"/>
              <a:t>环境，接着，接着描述了</a:t>
            </a:r>
            <a:r>
              <a:rPr lang="en-US" altLang="zh-CN" dirty="0" err="1"/>
              <a:t>JavaFX</a:t>
            </a:r>
            <a:r>
              <a:rPr lang="zh-CN" altLang="zh-CN" dirty="0"/>
              <a:t>窗口的几个组件（舞台</a:t>
            </a:r>
            <a:r>
              <a:rPr lang="en-US" altLang="zh-CN" dirty="0"/>
              <a:t>Stage</a:t>
            </a:r>
            <a:r>
              <a:rPr lang="zh-CN" altLang="zh-CN" dirty="0"/>
              <a:t>、场景</a:t>
            </a:r>
            <a:r>
              <a:rPr lang="en-US" altLang="zh-CN" dirty="0" err="1"/>
              <a:t>Scenen</a:t>
            </a:r>
            <a:r>
              <a:rPr lang="zh-CN" altLang="zh-CN" dirty="0"/>
              <a:t>、窗格</a:t>
            </a:r>
            <a:r>
              <a:rPr lang="en-US" altLang="zh-CN" dirty="0"/>
              <a:t>Pane</a:t>
            </a:r>
            <a:r>
              <a:rPr lang="zh-CN" altLang="zh-CN" dirty="0"/>
              <a:t>），然后阐述了按钮与标签控件的常见用法（颜色、字体、图片），最后补充说明</a:t>
            </a:r>
            <a:r>
              <a:rPr lang="en-US" altLang="zh-CN" dirty="0" err="1"/>
              <a:t>JavaFX</a:t>
            </a:r>
            <a:r>
              <a:rPr lang="zh-CN" altLang="zh-CN" dirty="0"/>
              <a:t>新增的两种界面布局（水平箱子</a:t>
            </a:r>
            <a:r>
              <a:rPr lang="en-US" altLang="zh-CN" dirty="0" err="1"/>
              <a:t>HBox</a:t>
            </a:r>
            <a:r>
              <a:rPr lang="zh-CN" altLang="zh-CN" dirty="0"/>
              <a:t>和垂直箱子</a:t>
            </a:r>
            <a:r>
              <a:rPr lang="en-US" altLang="zh-CN" dirty="0" err="1"/>
              <a:t>VBox</a:t>
            </a:r>
            <a:r>
              <a:rPr lang="zh-CN" altLang="zh-CN" dirty="0"/>
              <a:t>）。</a:t>
            </a:r>
          </a:p>
          <a:p>
            <a:r>
              <a:rPr lang="en-US" altLang="zh-CN" dirty="0"/>
              <a:t>14.1.1 </a:t>
            </a:r>
            <a:r>
              <a:rPr lang="en-US" altLang="zh-CN" dirty="0" err="1"/>
              <a:t>JavaFX</a:t>
            </a:r>
            <a:r>
              <a:rPr lang="zh-CN" altLang="en-US" dirty="0"/>
              <a:t>的初始配置</a:t>
            </a:r>
          </a:p>
          <a:p>
            <a:r>
              <a:rPr lang="en-US" altLang="zh-CN" dirty="0"/>
              <a:t>14.1.2 </a:t>
            </a:r>
            <a:r>
              <a:rPr lang="zh-CN" altLang="en-US" dirty="0"/>
              <a:t>窗格</a:t>
            </a:r>
            <a:r>
              <a:rPr lang="en-US" altLang="zh-CN" dirty="0"/>
              <a:t>Pane</a:t>
            </a:r>
          </a:p>
          <a:p>
            <a:r>
              <a:rPr lang="en-US" altLang="zh-CN" dirty="0" smtClean="0"/>
              <a:t>14.1.3 </a:t>
            </a:r>
            <a:r>
              <a:rPr lang="zh-CN" altLang="en-US" dirty="0" smtClean="0"/>
              <a:t>按钮</a:t>
            </a:r>
            <a:r>
              <a:rPr lang="en-US" altLang="zh-CN" dirty="0"/>
              <a:t>Button</a:t>
            </a:r>
            <a:r>
              <a:rPr lang="zh-CN" altLang="en-US" dirty="0"/>
              <a:t>和标签</a:t>
            </a:r>
            <a:r>
              <a:rPr lang="en-US" altLang="zh-CN" dirty="0"/>
              <a:t>Label</a:t>
            </a:r>
          </a:p>
          <a:p>
            <a:r>
              <a:rPr lang="en-US" altLang="zh-CN" dirty="0"/>
              <a:t>14.1.4 </a:t>
            </a:r>
            <a:r>
              <a:rPr lang="zh-CN" altLang="en-US" dirty="0"/>
              <a:t>箱子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31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14.3.1 FXML</a:t>
            </a:r>
            <a:r>
              <a:rPr lang="zh-CN" altLang="en-US" dirty="0"/>
              <a:t>布局的基本格式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en-US" dirty="0" smtClean="0"/>
              <a:t>为界面排版提供了</a:t>
            </a:r>
            <a:r>
              <a:rPr lang="en-US" altLang="zh-CN" dirty="0" smtClean="0"/>
              <a:t>FXML</a:t>
            </a:r>
            <a:r>
              <a:rPr lang="zh-CN" altLang="en-US" dirty="0" smtClean="0"/>
              <a:t>格式，</a:t>
            </a:r>
            <a:r>
              <a:rPr lang="zh-CN" altLang="zh-CN" dirty="0"/>
              <a:t>利用</a:t>
            </a:r>
            <a:r>
              <a:rPr lang="en-US" altLang="zh-CN" dirty="0"/>
              <a:t>FXML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编写</a:t>
            </a:r>
            <a:r>
              <a:rPr lang="zh-CN" altLang="zh-CN" dirty="0" smtClean="0"/>
              <a:t>布局</a:t>
            </a:r>
            <a:r>
              <a:rPr lang="zh-CN" altLang="zh-CN" dirty="0"/>
              <a:t>界面</a:t>
            </a:r>
            <a:r>
              <a:rPr lang="zh-CN" altLang="zh-CN" dirty="0" smtClean="0"/>
              <a:t>，借助于</a:t>
            </a:r>
            <a:r>
              <a:rPr lang="en-US" altLang="zh-CN" dirty="0"/>
              <a:t>IDEA</a:t>
            </a:r>
            <a:r>
              <a:rPr lang="zh-CN" altLang="zh-CN" dirty="0"/>
              <a:t>的预览功能，无需运行程序即可直接观察</a:t>
            </a:r>
            <a:r>
              <a:rPr lang="en-US" altLang="zh-CN" dirty="0"/>
              <a:t>FXML</a:t>
            </a:r>
            <a:r>
              <a:rPr lang="zh-CN" altLang="zh-CN" dirty="0"/>
              <a:t>的布局效果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“</a:t>
            </a:r>
            <a:r>
              <a:rPr lang="en-US" altLang="zh-CN" dirty="0"/>
              <a:t>FXML</a:t>
            </a:r>
            <a:r>
              <a:rPr lang="zh-CN" altLang="zh-CN" dirty="0"/>
              <a:t>”意思是</a:t>
            </a:r>
            <a:r>
              <a:rPr lang="en-US" altLang="zh-CN" dirty="0" err="1"/>
              <a:t>JavaFX</a:t>
            </a:r>
            <a:r>
              <a:rPr lang="zh-CN" altLang="zh-CN" dirty="0"/>
              <a:t>专用的</a:t>
            </a:r>
            <a:r>
              <a:rPr lang="en-US" altLang="zh-CN" dirty="0"/>
              <a:t>XML</a:t>
            </a:r>
            <a:r>
              <a:rPr lang="zh-CN" altLang="zh-CN" dirty="0"/>
              <a:t>格式，它基于</a:t>
            </a:r>
            <a:r>
              <a:rPr lang="en-US" altLang="zh-CN" dirty="0"/>
              <a:t>XML</a:t>
            </a:r>
            <a:r>
              <a:rPr lang="zh-CN" altLang="zh-CN" dirty="0"/>
              <a:t>标准并加以</a:t>
            </a:r>
            <a:r>
              <a:rPr lang="zh-CN" altLang="zh-CN" dirty="0" smtClean="0"/>
              <a:t>扩展</a:t>
            </a:r>
            <a:r>
              <a:rPr lang="zh-CN" altLang="zh-CN" dirty="0"/>
              <a:t>，每个</a:t>
            </a:r>
            <a:r>
              <a:rPr lang="en-US" altLang="zh-CN" dirty="0" err="1"/>
              <a:t>JavaFX</a:t>
            </a:r>
            <a:r>
              <a:rPr lang="zh-CN" altLang="zh-CN" dirty="0"/>
              <a:t>控件均有对应的</a:t>
            </a:r>
            <a:r>
              <a:rPr lang="en-US" altLang="zh-CN" dirty="0"/>
              <a:t>XML</a:t>
            </a:r>
            <a:r>
              <a:rPr lang="zh-CN" altLang="zh-CN" dirty="0" smtClean="0"/>
              <a:t>标签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4164640"/>
            <a:ext cx="4752975" cy="1552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8769" y="5992297"/>
            <a:ext cx="24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预览界面效果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15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FXML</a:t>
            </a:r>
            <a:r>
              <a:rPr lang="zh-CN" altLang="en-US" dirty="0" smtClean="0"/>
              <a:t>文件中添加单选按钮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FXML</a:t>
            </a:r>
            <a:r>
              <a:rPr lang="zh-CN" altLang="en-US" dirty="0" smtClean="0"/>
              <a:t>文件中，</a:t>
            </a:r>
            <a:r>
              <a:rPr lang="zh-CN" altLang="zh-CN" dirty="0"/>
              <a:t>单选按钮</a:t>
            </a:r>
            <a:r>
              <a:rPr lang="en-US" altLang="zh-CN" dirty="0" err="1"/>
              <a:t>RadioButton</a:t>
            </a:r>
            <a:r>
              <a:rPr lang="zh-CN" altLang="zh-CN" dirty="0"/>
              <a:t>的添加方式别具一格，缘由在于好几个单选按钮要构成一个按钮</a:t>
            </a:r>
            <a:r>
              <a:rPr lang="zh-CN" altLang="zh-CN" dirty="0" smtClean="0"/>
              <a:t>小组。</a:t>
            </a:r>
            <a:endParaRPr lang="en-US" altLang="zh-CN" dirty="0" smtClean="0"/>
          </a:p>
          <a:p>
            <a:r>
              <a:rPr lang="zh-CN" altLang="en-US" dirty="0" smtClean="0"/>
              <a:t>为此</a:t>
            </a:r>
            <a:r>
              <a:rPr lang="zh-CN" altLang="zh-CN" dirty="0" smtClean="0"/>
              <a:t>先</a:t>
            </a:r>
            <a:r>
              <a:rPr lang="zh-CN" altLang="zh-CN" dirty="0"/>
              <a:t>声明一个</a:t>
            </a:r>
            <a:r>
              <a:rPr lang="en-US" altLang="zh-CN" dirty="0" err="1"/>
              <a:t>ToggleGroup</a:t>
            </a:r>
            <a:r>
              <a:rPr lang="zh-CN" altLang="zh-CN" dirty="0" smtClean="0"/>
              <a:t>标签并分配</a:t>
            </a:r>
            <a:r>
              <a:rPr lang="zh-CN" altLang="zh-CN" dirty="0"/>
              <a:t>标签编号，然后在</a:t>
            </a:r>
            <a:r>
              <a:rPr lang="en-US" altLang="zh-CN" dirty="0" err="1"/>
              <a:t>RadioButton</a:t>
            </a:r>
            <a:r>
              <a:rPr lang="zh-CN" altLang="zh-CN" dirty="0"/>
              <a:t>标签后面添加</a:t>
            </a:r>
            <a:r>
              <a:rPr lang="en-US" altLang="zh-CN" dirty="0" err="1"/>
              <a:t>toggleGroup</a:t>
            </a:r>
            <a:r>
              <a:rPr lang="zh-CN" altLang="zh-CN" dirty="0"/>
              <a:t>属性，指定加入前一步的</a:t>
            </a:r>
            <a:r>
              <a:rPr lang="en-US" altLang="zh-CN" dirty="0" err="1"/>
              <a:t>ToggleGroup</a:t>
            </a:r>
            <a:r>
              <a:rPr lang="zh-CN" altLang="zh-CN" dirty="0"/>
              <a:t>编号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fx:define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&lt;</a:t>
            </a:r>
            <a:r>
              <a:rPr lang="en-US" altLang="zh-CN" dirty="0" err="1"/>
              <a:t>ToggleGroup</a:t>
            </a:r>
            <a:r>
              <a:rPr lang="en-US" altLang="zh-CN" dirty="0"/>
              <a:t> </a:t>
            </a:r>
            <a:r>
              <a:rPr lang="en-US" altLang="zh-CN" dirty="0" err="1"/>
              <a:t>fx:id</a:t>
            </a:r>
            <a:r>
              <a:rPr lang="en-US" altLang="zh-CN" dirty="0"/>
              <a:t>="</a:t>
            </a:r>
            <a:r>
              <a:rPr lang="en-US" altLang="zh-CN" dirty="0" err="1"/>
              <a:t>tgType</a:t>
            </a:r>
            <a:r>
              <a:rPr lang="en-US" altLang="zh-CN" dirty="0"/>
              <a:t>" /&gt;</a:t>
            </a:r>
          </a:p>
          <a:p>
            <a:pPr lvl="1"/>
            <a:r>
              <a:rPr lang="en-US" altLang="zh-CN" dirty="0"/>
              <a:t>&lt;/</a:t>
            </a:r>
            <a:r>
              <a:rPr lang="en-US" altLang="zh-CN" dirty="0" err="1"/>
              <a:t>fx:define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RadioButton</a:t>
            </a:r>
            <a:r>
              <a:rPr lang="en-US" altLang="zh-CN" dirty="0"/>
              <a:t> </a:t>
            </a:r>
            <a:r>
              <a:rPr lang="en-US" altLang="zh-CN" dirty="0" err="1"/>
              <a:t>fx:id</a:t>
            </a:r>
            <a:r>
              <a:rPr lang="en-US" altLang="zh-CN" dirty="0"/>
              <a:t>="</a:t>
            </a:r>
            <a:r>
              <a:rPr lang="en-US" altLang="zh-CN" dirty="0" err="1"/>
              <a:t>rbPassword</a:t>
            </a:r>
            <a:r>
              <a:rPr lang="en-US" altLang="zh-CN" dirty="0"/>
              <a:t>" </a:t>
            </a:r>
            <a:r>
              <a:rPr lang="en-US" altLang="zh-CN" dirty="0" err="1"/>
              <a:t>prefWidth</a:t>
            </a:r>
            <a:r>
              <a:rPr lang="en-US" altLang="zh-CN" dirty="0"/>
              <a:t>="140" </a:t>
            </a:r>
            <a:r>
              <a:rPr lang="en-US" altLang="zh-CN" dirty="0" err="1"/>
              <a:t>prefHeight</a:t>
            </a:r>
            <a:r>
              <a:rPr lang="en-US" altLang="zh-CN" dirty="0"/>
              <a:t>="40" </a:t>
            </a:r>
            <a:r>
              <a:rPr lang="en-US" altLang="zh-CN" dirty="0" err="1"/>
              <a:t>toggleGroup</a:t>
            </a:r>
            <a:r>
              <a:rPr lang="en-US" altLang="zh-CN" dirty="0"/>
              <a:t>="$</a:t>
            </a:r>
            <a:r>
              <a:rPr lang="en-US" altLang="zh-CN" dirty="0" err="1"/>
              <a:t>tgType</a:t>
            </a:r>
            <a:r>
              <a:rPr lang="en-US" altLang="zh-CN" dirty="0"/>
              <a:t>" text="</a:t>
            </a:r>
            <a:r>
              <a:rPr lang="zh-CN" altLang="en-US" dirty="0"/>
              <a:t>密码登录</a:t>
            </a:r>
            <a:r>
              <a:rPr lang="en-US" altLang="zh-CN" dirty="0"/>
              <a:t>" selected="true" /&gt;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RadioButton</a:t>
            </a:r>
            <a:r>
              <a:rPr lang="en-US" altLang="zh-CN" dirty="0"/>
              <a:t> </a:t>
            </a:r>
            <a:r>
              <a:rPr lang="en-US" altLang="zh-CN" dirty="0" err="1"/>
              <a:t>fx:id</a:t>
            </a:r>
            <a:r>
              <a:rPr lang="en-US" altLang="zh-CN" dirty="0"/>
              <a:t>="</a:t>
            </a:r>
            <a:r>
              <a:rPr lang="en-US" altLang="zh-CN" dirty="0" err="1"/>
              <a:t>rbVerifycode</a:t>
            </a:r>
            <a:r>
              <a:rPr lang="en-US" altLang="zh-CN" dirty="0"/>
              <a:t>" </a:t>
            </a:r>
            <a:r>
              <a:rPr lang="en-US" altLang="zh-CN" dirty="0" err="1"/>
              <a:t>prefWidth</a:t>
            </a:r>
            <a:r>
              <a:rPr lang="en-US" altLang="zh-CN" dirty="0"/>
              <a:t>="140" </a:t>
            </a:r>
            <a:r>
              <a:rPr lang="en-US" altLang="zh-CN" dirty="0" err="1"/>
              <a:t>prefHeight</a:t>
            </a:r>
            <a:r>
              <a:rPr lang="en-US" altLang="zh-CN" dirty="0"/>
              <a:t>="40" </a:t>
            </a:r>
            <a:r>
              <a:rPr lang="en-US" altLang="zh-CN" dirty="0" err="1"/>
              <a:t>toggleGroup</a:t>
            </a:r>
            <a:r>
              <a:rPr lang="en-US" altLang="zh-CN" dirty="0"/>
              <a:t>="$</a:t>
            </a:r>
            <a:r>
              <a:rPr lang="en-US" altLang="zh-CN" dirty="0" err="1"/>
              <a:t>tgType</a:t>
            </a:r>
            <a:r>
              <a:rPr lang="en-US" altLang="zh-CN" dirty="0"/>
              <a:t>" text="</a:t>
            </a:r>
            <a:r>
              <a:rPr lang="zh-CN" altLang="en-US" dirty="0"/>
              <a:t>验证码登录</a:t>
            </a:r>
            <a:r>
              <a:rPr lang="en-US" altLang="zh-CN" dirty="0"/>
              <a:t>"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83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14.3.2 </a:t>
            </a:r>
            <a:r>
              <a:rPr lang="zh-CN" altLang="en-US" dirty="0"/>
              <a:t>实现</a:t>
            </a:r>
            <a:r>
              <a:rPr lang="en-US" altLang="zh-CN" dirty="0"/>
              <a:t>FXML</a:t>
            </a:r>
            <a:r>
              <a:rPr lang="zh-CN" altLang="en-US" dirty="0"/>
              <a:t>对应的控制器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FXML</a:t>
            </a:r>
            <a:r>
              <a:rPr lang="zh-CN" altLang="en-US" dirty="0" smtClean="0"/>
              <a:t>文件只规定了各控件的界面分布，还需专门的控制器代码实现详细的业务逻辑。</a:t>
            </a:r>
            <a:endParaRPr lang="en-US" altLang="zh-CN" dirty="0" smtClean="0"/>
          </a:p>
          <a:p>
            <a:r>
              <a:rPr lang="zh-CN" altLang="en-US" dirty="0" smtClean="0"/>
              <a:t>具体的做法为：</a:t>
            </a:r>
            <a:r>
              <a:rPr lang="zh-CN" altLang="zh-CN" dirty="0" smtClean="0"/>
              <a:t>在</a:t>
            </a:r>
            <a:r>
              <a:rPr lang="en-US" altLang="zh-CN" dirty="0" err="1"/>
              <a:t>fxml</a:t>
            </a:r>
            <a:r>
              <a:rPr lang="zh-CN" altLang="zh-CN" dirty="0"/>
              <a:t>的根节点中添加属性“</a:t>
            </a:r>
            <a:r>
              <a:rPr lang="en-US" altLang="zh-CN" dirty="0" err="1"/>
              <a:t>fx:controller</a:t>
            </a:r>
            <a:r>
              <a:rPr lang="zh-CN" altLang="zh-CN" dirty="0"/>
              <a:t>”，通过该属性设置当前界面的控制器</a:t>
            </a:r>
            <a:r>
              <a:rPr lang="zh-CN" altLang="zh-CN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例如下面标签</a:t>
            </a:r>
            <a:r>
              <a:rPr lang="zh-CN" altLang="zh-CN" dirty="0" smtClean="0"/>
              <a:t>指定控制器</a:t>
            </a:r>
            <a:r>
              <a:rPr lang="zh-CN" altLang="zh-CN" dirty="0"/>
              <a:t>路径为“</a:t>
            </a:r>
            <a:r>
              <a:rPr lang="en-US" altLang="zh-CN" dirty="0" err="1"/>
              <a:t>com.javafx.fxml.LoginController</a:t>
            </a:r>
            <a:r>
              <a:rPr lang="zh-CN" altLang="zh-CN" dirty="0" smtClean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FlowPane</a:t>
            </a:r>
            <a:r>
              <a:rPr lang="en-US" altLang="zh-CN" dirty="0"/>
              <a:t> </a:t>
            </a:r>
            <a:r>
              <a:rPr lang="en-US" altLang="zh-CN" dirty="0" err="1"/>
              <a:t>fx:controller</a:t>
            </a:r>
            <a:r>
              <a:rPr lang="en-US" altLang="zh-CN" dirty="0"/>
              <a:t>="</a:t>
            </a:r>
            <a:r>
              <a:rPr lang="en-US" altLang="zh-CN" dirty="0" err="1"/>
              <a:t>com.javafx.fxml.LoginController</a:t>
            </a:r>
            <a:r>
              <a:rPr lang="en-US" altLang="zh-CN" dirty="0"/>
              <a:t>" </a:t>
            </a:r>
            <a:r>
              <a:rPr lang="en-US" altLang="zh-CN" dirty="0" err="1"/>
              <a:t>xmlns:fx</a:t>
            </a:r>
            <a:r>
              <a:rPr lang="en-US" altLang="zh-CN" dirty="0"/>
              <a:t>="http://javafx.com/</a:t>
            </a:r>
            <a:r>
              <a:rPr lang="en-US" altLang="zh-CN" dirty="0" err="1"/>
              <a:t>fxml</a:t>
            </a:r>
            <a:r>
              <a:rPr lang="en-US" altLang="zh-CN" dirty="0"/>
              <a:t>" alignment="center" </a:t>
            </a:r>
            <a:r>
              <a:rPr lang="en-US" altLang="zh-CN" dirty="0" err="1"/>
              <a:t>hgap</a:t>
            </a:r>
            <a:r>
              <a:rPr lang="en-US" altLang="zh-CN" dirty="0"/>
              <a:t>="5" </a:t>
            </a:r>
            <a:r>
              <a:rPr lang="en-US" altLang="zh-CN" dirty="0" err="1"/>
              <a:t>vgap</a:t>
            </a:r>
            <a:r>
              <a:rPr lang="en-US" altLang="zh-CN" dirty="0"/>
              <a:t>="5"&gt;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11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</a:t>
            </a:r>
            <a:r>
              <a:rPr lang="zh-CN" altLang="en-US" dirty="0" smtClean="0"/>
              <a:t>的代码框架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FXML</a:t>
            </a:r>
            <a:r>
              <a:rPr lang="zh-CN" altLang="en-US" dirty="0" smtClean="0"/>
              <a:t>专属的控制器需要符合如下格式规范：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必须实现了接口</a:t>
            </a:r>
            <a:r>
              <a:rPr lang="en-US" altLang="zh-CN" dirty="0" err="1"/>
              <a:t>Initializable</a:t>
            </a:r>
            <a:r>
              <a:rPr lang="zh-CN" altLang="zh-CN" dirty="0"/>
              <a:t>，并</a:t>
            </a:r>
            <a:r>
              <a:rPr lang="zh-CN" altLang="zh-CN" dirty="0" smtClean="0"/>
              <a:t>重写</a:t>
            </a:r>
            <a:r>
              <a:rPr lang="en-US" altLang="zh-CN" dirty="0" smtClean="0"/>
              <a:t>initialize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需要声明</a:t>
            </a:r>
            <a:r>
              <a:rPr lang="en-US" altLang="zh-CN" dirty="0"/>
              <a:t>FXML</a:t>
            </a:r>
            <a:r>
              <a:rPr lang="zh-CN" altLang="zh-CN" dirty="0"/>
              <a:t>文件定义好的控件编号（注意添加前缀</a:t>
            </a:r>
            <a:r>
              <a:rPr lang="en-US" altLang="zh-CN" dirty="0"/>
              <a:t>@FXML</a:t>
            </a:r>
            <a:r>
              <a:rPr lang="zh-CN" altLang="zh-CN" dirty="0" smtClean="0"/>
              <a:t>），</a:t>
            </a:r>
            <a:r>
              <a:rPr lang="zh-CN" altLang="en-US" dirty="0" smtClean="0"/>
              <a:t>然后</a:t>
            </a:r>
            <a:r>
              <a:rPr lang="zh-CN" altLang="zh-CN" dirty="0" smtClean="0"/>
              <a:t>通过</a:t>
            </a:r>
            <a:r>
              <a:rPr lang="zh-CN" altLang="zh-CN" dirty="0"/>
              <a:t>控件编号操作每个控件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LoginController</a:t>
            </a:r>
            <a:r>
              <a:rPr lang="en-US" altLang="zh-CN" dirty="0"/>
              <a:t> implements </a:t>
            </a:r>
            <a:r>
              <a:rPr lang="en-US" altLang="zh-CN" dirty="0" err="1"/>
              <a:t>Initializable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@FXML private </a:t>
            </a:r>
            <a:r>
              <a:rPr lang="zh-CN" altLang="en-US" dirty="0"/>
              <a:t>控件类型 控件编号</a:t>
            </a:r>
            <a:r>
              <a:rPr lang="en-US" altLang="zh-CN" dirty="0"/>
              <a:t>;  // </a:t>
            </a:r>
            <a:r>
              <a:rPr lang="zh-CN" altLang="en-US" dirty="0" smtClean="0"/>
              <a:t>控件</a:t>
            </a:r>
            <a:r>
              <a:rPr lang="zh-CN" altLang="en-US" dirty="0"/>
              <a:t>编号取自</a:t>
            </a:r>
            <a:r>
              <a:rPr lang="en-US" altLang="zh-CN" dirty="0" err="1"/>
              <a:t>fxml</a:t>
            </a:r>
            <a:r>
              <a:rPr lang="zh-CN" altLang="en-US" dirty="0"/>
              <a:t>文件中的</a:t>
            </a:r>
            <a:r>
              <a:rPr lang="en-US" altLang="zh-CN" dirty="0" err="1"/>
              <a:t>fx:id</a:t>
            </a:r>
            <a:endParaRPr lang="en-US" altLang="zh-CN" dirty="0"/>
          </a:p>
          <a:p>
            <a:pPr lvl="1"/>
            <a:r>
              <a:rPr lang="en-US" altLang="zh-CN" dirty="0"/>
              <a:t>    public void initialize(URL location, </a:t>
            </a:r>
            <a:r>
              <a:rPr lang="en-US" altLang="zh-CN" dirty="0" err="1"/>
              <a:t>ResourceBundle</a:t>
            </a:r>
            <a:r>
              <a:rPr lang="en-US" altLang="zh-CN" dirty="0"/>
              <a:t> resources) {  // </a:t>
            </a:r>
            <a:r>
              <a:rPr lang="zh-CN" altLang="en-US" dirty="0"/>
              <a:t>界面打开后的初始化操作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66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14.3.3 </a:t>
            </a:r>
            <a:r>
              <a:rPr lang="en-US" altLang="zh-CN" dirty="0"/>
              <a:t>FXML</a:t>
            </a:r>
            <a:r>
              <a:rPr lang="zh-CN" altLang="en-US" dirty="0"/>
              <a:t>布局的伸展适配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界面窗口的尺寸允许调整，那么流式窗口</a:t>
            </a:r>
            <a:r>
              <a:rPr lang="en-US" altLang="zh-CN" dirty="0" err="1"/>
              <a:t>FlowPane</a:t>
            </a:r>
            <a:r>
              <a:rPr lang="zh-CN" altLang="en-US" dirty="0" smtClean="0"/>
              <a:t>的内部控件排列将会发生变化。</a:t>
            </a:r>
            <a:endParaRPr lang="en-US" altLang="zh-CN" dirty="0" smtClean="0"/>
          </a:p>
          <a:p>
            <a:r>
              <a:rPr lang="zh-CN" altLang="zh-CN" dirty="0"/>
              <a:t>所谓流式，指的是从左到右排列，倘若没排满一行，就跟在当前行后面；只有排满了一行，才会另起一行继续排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因此，一旦把窗口拖得太长，原本位于第二行开头的控件将跑到第一行末尾；反之，一旦把窗口压得太短，原本位于第一行末尾的控件将另起一行。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40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VBox</a:t>
            </a:r>
            <a:r>
              <a:rPr lang="zh-CN" altLang="en-US" dirty="0" smtClean="0"/>
              <a:t>解决</a:t>
            </a:r>
            <a:r>
              <a:rPr lang="en-US" altLang="zh-CN" dirty="0" err="1" smtClean="0"/>
              <a:t>FlowPane</a:t>
            </a:r>
            <a:r>
              <a:rPr lang="zh-CN" altLang="en-US" dirty="0" smtClean="0"/>
              <a:t>的排版问题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推荐</a:t>
            </a:r>
            <a:r>
              <a:rPr lang="zh-CN" altLang="zh-CN" dirty="0"/>
              <a:t>使用垂直箱子</a:t>
            </a:r>
            <a:r>
              <a:rPr lang="en-US" altLang="zh-CN" dirty="0" err="1"/>
              <a:t>VBox</a:t>
            </a:r>
            <a:r>
              <a:rPr lang="zh-CN" altLang="zh-CN" dirty="0"/>
              <a:t>替换流式窗</a:t>
            </a:r>
            <a:r>
              <a:rPr lang="zh-CN" altLang="zh-CN" dirty="0" smtClean="0"/>
              <a:t>格</a:t>
            </a:r>
            <a:r>
              <a:rPr lang="en-US" altLang="zh-CN" dirty="0" err="1" smtClean="0"/>
              <a:t>FlowPane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VBox</a:t>
            </a:r>
            <a:r>
              <a:rPr lang="zh-CN" altLang="en-US" dirty="0" smtClean="0"/>
              <a:t>标签</a:t>
            </a:r>
            <a:r>
              <a:rPr lang="zh-CN" altLang="en-US" dirty="0"/>
              <a:t>附带</a:t>
            </a:r>
            <a:r>
              <a:rPr lang="zh-CN" altLang="en-US" dirty="0" smtClean="0"/>
              <a:t>了两个下级节点：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节点：该节点通过</a:t>
            </a:r>
            <a:r>
              <a:rPr lang="en-US" altLang="zh-CN" dirty="0" smtClean="0"/>
              <a:t>Insets</a:t>
            </a:r>
            <a:r>
              <a:rPr lang="zh-CN" altLang="en-US" dirty="0" smtClean="0"/>
              <a:t>标签</a:t>
            </a:r>
            <a:r>
              <a:rPr lang="zh-CN" altLang="zh-CN" dirty="0" smtClean="0"/>
              <a:t>指定</a:t>
            </a:r>
            <a:r>
              <a:rPr lang="zh-CN" altLang="zh-CN" dirty="0"/>
              <a:t>上、下、左、右四个方向的间距。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/>
              <a:t>节点：该</a:t>
            </a:r>
            <a:r>
              <a:rPr lang="zh-CN" altLang="en-US" dirty="0" smtClean="0"/>
              <a:t>节点容纳了</a:t>
            </a:r>
            <a:r>
              <a:rPr lang="en-US" altLang="zh-CN" dirty="0" err="1" smtClean="0"/>
              <a:t>VBox</a:t>
            </a:r>
            <a:r>
              <a:rPr lang="zh-CN" altLang="en-US" dirty="0" smtClean="0"/>
              <a:t>内部的所有控件标签。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VBox</a:t>
            </a:r>
            <a:r>
              <a:rPr lang="en-US" altLang="zh-CN" dirty="0"/>
              <a:t> ***&gt;</a:t>
            </a:r>
          </a:p>
          <a:p>
            <a:pPr lvl="1"/>
            <a:r>
              <a:rPr lang="en-US" altLang="zh-CN" dirty="0"/>
              <a:t>    &lt;children&gt;</a:t>
            </a:r>
          </a:p>
          <a:p>
            <a:pPr lvl="1"/>
            <a:r>
              <a:rPr lang="en-US" altLang="zh-CN" dirty="0"/>
              <a:t>        &lt;!-- </a:t>
            </a:r>
            <a:r>
              <a:rPr lang="zh-CN" altLang="en-US" dirty="0"/>
              <a:t>这是</a:t>
            </a:r>
            <a:r>
              <a:rPr lang="en-US" altLang="zh-CN" dirty="0"/>
              <a:t>xml</a:t>
            </a:r>
            <a:r>
              <a:rPr lang="zh-CN" altLang="en-US" dirty="0"/>
              <a:t>注释标记。中间省略</a:t>
            </a:r>
            <a:r>
              <a:rPr lang="en-US" altLang="zh-CN" dirty="0" err="1"/>
              <a:t>VBox</a:t>
            </a:r>
            <a:r>
              <a:rPr lang="zh-CN" altLang="en-US" dirty="0"/>
              <a:t>的下级控件列表 </a:t>
            </a:r>
            <a:r>
              <a:rPr lang="en-US" altLang="zh-CN" dirty="0"/>
              <a:t>--&gt;</a:t>
            </a:r>
          </a:p>
          <a:p>
            <a:pPr lvl="1"/>
            <a:r>
              <a:rPr lang="en-US" altLang="zh-CN" dirty="0"/>
              <a:t>    &lt;/children&gt;</a:t>
            </a:r>
          </a:p>
          <a:p>
            <a:pPr lvl="1"/>
            <a:r>
              <a:rPr lang="en-US" altLang="zh-CN" dirty="0"/>
              <a:t>    &lt;padding&gt;</a:t>
            </a:r>
          </a:p>
          <a:p>
            <a:pPr lvl="1"/>
            <a:r>
              <a:rPr lang="en-US" altLang="zh-CN" dirty="0"/>
              <a:t>        &lt;Insets ***/&gt;</a:t>
            </a:r>
          </a:p>
          <a:p>
            <a:pPr lvl="1"/>
            <a:r>
              <a:rPr lang="en-US" altLang="zh-CN" dirty="0"/>
              <a:t>    &lt;/padding&gt;</a:t>
            </a:r>
          </a:p>
          <a:p>
            <a:pPr lvl="1"/>
            <a:r>
              <a:rPr lang="en-US" altLang="zh-CN" dirty="0"/>
              <a:t>&lt;/</a:t>
            </a:r>
            <a:r>
              <a:rPr lang="en-US" altLang="zh-CN" dirty="0" err="1"/>
              <a:t>VBox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86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箱子布局</a:t>
            </a:r>
            <a:r>
              <a:rPr lang="zh-CN" altLang="en-US" dirty="0" smtClean="0"/>
              <a:t>的自动伸展功能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随着窗口尺寸的增大，</a:t>
            </a:r>
            <a:r>
              <a:rPr lang="en-US" altLang="zh-CN" dirty="0" err="1"/>
              <a:t>VBox</a:t>
            </a:r>
            <a:r>
              <a:rPr lang="zh-CN" altLang="zh-CN" dirty="0"/>
              <a:t>和</a:t>
            </a:r>
            <a:r>
              <a:rPr lang="en-US" altLang="zh-CN" dirty="0" err="1"/>
              <a:t>HBox</a:t>
            </a:r>
            <a:r>
              <a:rPr lang="zh-CN" altLang="zh-CN" dirty="0"/>
              <a:t>的宽高也会随之</a:t>
            </a:r>
            <a:r>
              <a:rPr lang="zh-CN" altLang="zh-CN" dirty="0" smtClean="0"/>
              <a:t>增大</a:t>
            </a:r>
            <a:r>
              <a:rPr lang="zh-CN" altLang="en-US" dirty="0" smtClean="0"/>
              <a:t>，这便是</a:t>
            </a:r>
            <a:r>
              <a:rPr lang="zh-CN" altLang="en-US" dirty="0"/>
              <a:t>箱子布局的自动伸展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r>
              <a:rPr lang="zh-CN" altLang="zh-CN" dirty="0" smtClean="0"/>
              <a:t>水平方向</a:t>
            </a:r>
            <a:r>
              <a:rPr lang="zh-CN" altLang="zh-CN" dirty="0"/>
              <a:t>的宽度自</a:t>
            </a:r>
            <a:r>
              <a:rPr lang="zh-CN" altLang="zh-CN" dirty="0" smtClean="0"/>
              <a:t>适应由</a:t>
            </a:r>
            <a:r>
              <a:rPr lang="zh-CN" altLang="zh-CN" dirty="0"/>
              <a:t>属性</a:t>
            </a:r>
            <a:r>
              <a:rPr lang="en-US" altLang="zh-CN" dirty="0" err="1"/>
              <a:t>HBox.hgrow</a:t>
            </a:r>
            <a:r>
              <a:rPr lang="zh-CN" altLang="zh-CN" dirty="0"/>
              <a:t>控制，其值为</a:t>
            </a:r>
            <a:r>
              <a:rPr lang="en-US" altLang="zh-CN" dirty="0"/>
              <a:t>ALWAYS</a:t>
            </a:r>
            <a:r>
              <a:rPr lang="zh-CN" altLang="zh-CN" dirty="0"/>
              <a:t>时</a:t>
            </a:r>
            <a:r>
              <a:rPr lang="zh-CN" altLang="zh-CN" dirty="0" smtClean="0"/>
              <a:t>表示箱子</a:t>
            </a:r>
            <a:r>
              <a:rPr lang="zh-CN" altLang="zh-CN" dirty="0"/>
              <a:t>的宽度跟随上级变化</a:t>
            </a:r>
            <a:r>
              <a:rPr lang="zh-CN" altLang="zh-CN" dirty="0" smtClean="0"/>
              <a:t>；垂直</a:t>
            </a:r>
            <a:r>
              <a:rPr lang="zh-CN" altLang="zh-CN" dirty="0"/>
              <a:t>方向的宽度自</a:t>
            </a:r>
            <a:r>
              <a:rPr lang="zh-CN" altLang="zh-CN" dirty="0" smtClean="0"/>
              <a:t>适应由</a:t>
            </a:r>
            <a:r>
              <a:rPr lang="zh-CN" altLang="zh-CN" dirty="0"/>
              <a:t>属性</a:t>
            </a:r>
            <a:r>
              <a:rPr lang="en-US" altLang="zh-CN" dirty="0" err="1"/>
              <a:t>VBox.vgrow</a:t>
            </a:r>
            <a:r>
              <a:rPr lang="zh-CN" altLang="zh-CN" dirty="0"/>
              <a:t>控制，其值为</a:t>
            </a:r>
            <a:r>
              <a:rPr lang="en-US" altLang="zh-CN" dirty="0"/>
              <a:t>ALWAYS</a:t>
            </a:r>
            <a:r>
              <a:rPr lang="zh-CN" altLang="zh-CN" dirty="0"/>
              <a:t>时</a:t>
            </a:r>
            <a:r>
              <a:rPr lang="zh-CN" altLang="zh-CN" dirty="0" smtClean="0"/>
              <a:t>表示箱子</a:t>
            </a:r>
            <a:r>
              <a:rPr lang="zh-CN" altLang="zh-CN" dirty="0"/>
              <a:t>的高度跟随上级</a:t>
            </a:r>
            <a:r>
              <a:rPr lang="zh-CN" altLang="zh-CN" dirty="0" smtClean="0"/>
              <a:t>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还有下列</a:t>
            </a:r>
            <a:r>
              <a:rPr lang="zh-CN" altLang="zh-CN" dirty="0" smtClean="0"/>
              <a:t>输入</a:t>
            </a:r>
            <a:r>
              <a:rPr lang="zh-CN" altLang="zh-CN" dirty="0"/>
              <a:t>框控件支持自动</a:t>
            </a:r>
            <a:r>
              <a:rPr lang="zh-CN" altLang="zh-CN" dirty="0" smtClean="0"/>
              <a:t>伸展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TextField</a:t>
            </a:r>
            <a:r>
              <a:rPr lang="zh-CN" altLang="zh-CN" dirty="0"/>
              <a:t>与</a:t>
            </a:r>
            <a:r>
              <a:rPr lang="en-US" altLang="zh-CN" dirty="0" err="1"/>
              <a:t>PasswordField</a:t>
            </a:r>
            <a:r>
              <a:rPr lang="zh-CN" altLang="zh-CN" dirty="0"/>
              <a:t>只支持水平方向上的自动</a:t>
            </a:r>
            <a:r>
              <a:rPr lang="zh-CN" altLang="zh-CN" dirty="0" smtClean="0"/>
              <a:t>伸展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TextArea</a:t>
            </a:r>
            <a:r>
              <a:rPr lang="zh-CN" altLang="zh-CN" dirty="0"/>
              <a:t>同时支持水平与垂直两个方向的自动伸展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00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本节介绍了如何使用</a:t>
            </a:r>
            <a:r>
              <a:rPr lang="en-US" altLang="zh-CN" dirty="0" err="1"/>
              <a:t>JavaFX</a:t>
            </a:r>
            <a:r>
              <a:rPr lang="zh-CN" altLang="zh-CN" dirty="0"/>
              <a:t>开发一个桌面程序的完整过程，首先从简易版的房贷计算器着手，描述了编写自定义控件、创建</a:t>
            </a:r>
            <a:r>
              <a:rPr lang="en-US" altLang="zh-CN" dirty="0" err="1"/>
              <a:t>JavaFX</a:t>
            </a:r>
            <a:r>
              <a:rPr lang="zh-CN" altLang="zh-CN" dirty="0"/>
              <a:t>项目、编写</a:t>
            </a:r>
            <a:r>
              <a:rPr lang="en-US" altLang="zh-CN" dirty="0"/>
              <a:t>FXML</a:t>
            </a:r>
            <a:r>
              <a:rPr lang="zh-CN" altLang="zh-CN" dirty="0"/>
              <a:t>布局文件、编写控制器代码等步骤；接着讲述了如何利用</a:t>
            </a:r>
            <a:r>
              <a:rPr lang="en-US" altLang="zh-CN" dirty="0"/>
              <a:t>IDEA</a:t>
            </a:r>
            <a:r>
              <a:rPr lang="zh-CN" altLang="zh-CN" dirty="0"/>
              <a:t>将</a:t>
            </a:r>
            <a:r>
              <a:rPr lang="en-US" altLang="zh-CN" dirty="0" err="1"/>
              <a:t>JavaFX</a:t>
            </a:r>
            <a:r>
              <a:rPr lang="zh-CN" altLang="zh-CN" dirty="0"/>
              <a:t>项目导出可执行的桌面程序；然后深入阐述房贷计算器应该实现的完整功能，并将其分解为对应的</a:t>
            </a:r>
            <a:r>
              <a:rPr lang="en-US" altLang="zh-CN" dirty="0" err="1"/>
              <a:t>JavaFX</a:t>
            </a:r>
            <a:r>
              <a:rPr lang="zh-CN" altLang="zh-CN" dirty="0"/>
              <a:t>控件，再逐步添加相关的处理逻辑。</a:t>
            </a:r>
          </a:p>
          <a:p>
            <a:r>
              <a:rPr lang="en-US" altLang="zh-CN" dirty="0"/>
              <a:t>14.4.1 </a:t>
            </a:r>
            <a:r>
              <a:rPr lang="zh-CN" altLang="en-US" dirty="0"/>
              <a:t>房贷计算器（简易版）</a:t>
            </a:r>
          </a:p>
          <a:p>
            <a:r>
              <a:rPr lang="en-US" altLang="zh-CN" dirty="0"/>
              <a:t>14.4.2 </a:t>
            </a:r>
            <a:r>
              <a:rPr lang="en-US" altLang="zh-CN" dirty="0" err="1"/>
              <a:t>JavaFX</a:t>
            </a:r>
            <a:r>
              <a:rPr lang="zh-CN" altLang="en-US" dirty="0"/>
              <a:t>导出可执行程序</a:t>
            </a:r>
          </a:p>
          <a:p>
            <a:r>
              <a:rPr lang="en-US" altLang="zh-CN" dirty="0"/>
              <a:t>14.4.3 </a:t>
            </a:r>
            <a:r>
              <a:rPr lang="zh-CN" altLang="en-US" dirty="0"/>
              <a:t>房贷计算器（完整版）</a:t>
            </a:r>
          </a:p>
        </p:txBody>
      </p:sp>
    </p:spTree>
    <p:extLst>
      <p:ext uri="{BB962C8B-B14F-4D97-AF65-F5344CB8AC3E}">
        <p14:creationId xmlns:p14="http://schemas.microsoft.com/office/powerpoint/2010/main" val="1234390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14.4.1 </a:t>
            </a:r>
            <a:r>
              <a:rPr lang="zh-CN" altLang="en-US" dirty="0"/>
              <a:t>房贷计算器（简易版）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在界面上输入房屋总价和按揭比例，再由程序自动计算贷款总额，并将计算结果显示到界面</a:t>
            </a:r>
            <a:r>
              <a:rPr lang="zh-CN" altLang="zh-CN" dirty="0" smtClean="0"/>
              <a:t>上</a:t>
            </a:r>
            <a:r>
              <a:rPr lang="zh-CN" altLang="en-US" dirty="0" smtClean="0"/>
              <a:t>，就是简易版的房贷计算器。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82717"/>
            <a:ext cx="3829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5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房贷</a:t>
            </a:r>
            <a:r>
              <a:rPr lang="zh-CN" altLang="en-US" dirty="0" smtClean="0"/>
              <a:t>计算器的实现步骤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微调程序入口</a:t>
            </a:r>
            <a:r>
              <a:rPr lang="en-US" altLang="zh-CN" dirty="0" smtClean="0"/>
              <a:t>Main.java</a:t>
            </a:r>
          </a:p>
          <a:p>
            <a:pPr lvl="1"/>
            <a:r>
              <a:rPr lang="zh-CN" altLang="zh-CN" dirty="0"/>
              <a:t>修改程序界面的标题文本，以及舞台窗口的宽高</a:t>
            </a:r>
            <a:r>
              <a:rPr lang="zh-CN" altLang="zh-CN" dirty="0" smtClean="0"/>
              <a:t>尺寸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完善界面布局</a:t>
            </a:r>
            <a:r>
              <a:rPr lang="en-US" altLang="zh-CN" dirty="0" err="1" smtClean="0"/>
              <a:t>sample.fxml</a:t>
            </a:r>
            <a:endParaRPr lang="en-US" altLang="zh-CN" dirty="0" smtClean="0"/>
          </a:p>
          <a:p>
            <a:pPr lvl="1"/>
            <a:r>
              <a:rPr lang="zh-CN" altLang="zh-CN" dirty="0"/>
              <a:t>添加房贷计算器需要的几个控件</a:t>
            </a:r>
            <a:r>
              <a:rPr lang="zh-CN" altLang="zh-CN" dirty="0" smtClean="0"/>
              <a:t>标签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编写控制器</a:t>
            </a:r>
            <a:r>
              <a:rPr lang="en-US" altLang="zh-CN" dirty="0"/>
              <a:t>Controller.java</a:t>
            </a:r>
            <a:r>
              <a:rPr lang="zh-CN" altLang="zh-CN" dirty="0"/>
              <a:t>的详细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zh-CN" dirty="0"/>
              <a:t>主要是添加计算按钮的动作监听，在单击按钮时触发房贷计算逻辑。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8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14.1.1 </a:t>
            </a:r>
            <a:r>
              <a:rPr lang="en-US" altLang="zh-CN" dirty="0" err="1"/>
              <a:t>JavaFX</a:t>
            </a:r>
            <a:r>
              <a:rPr lang="zh-CN" altLang="en-US" dirty="0"/>
              <a:t>的初始配置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自从</a:t>
            </a:r>
            <a:r>
              <a:rPr lang="en-US" altLang="zh-CN" dirty="0"/>
              <a:t>Java8</a:t>
            </a:r>
            <a:r>
              <a:rPr lang="zh-CN" altLang="zh-CN" dirty="0"/>
              <a:t>开始，</a:t>
            </a:r>
            <a:r>
              <a:rPr lang="en-US" altLang="zh-CN" dirty="0"/>
              <a:t>JDK</a:t>
            </a:r>
            <a:r>
              <a:rPr lang="zh-CN" altLang="zh-CN" dirty="0"/>
              <a:t>内部集成了</a:t>
            </a:r>
            <a:r>
              <a:rPr lang="en-US" altLang="zh-CN" dirty="0" err="1"/>
              <a:t>JavaFX</a:t>
            </a:r>
            <a:r>
              <a:rPr lang="zh-CN" altLang="zh-CN" dirty="0" smtClean="0"/>
              <a:t>组件</a:t>
            </a:r>
            <a:r>
              <a:rPr lang="zh-CN" altLang="en-US" dirty="0" smtClean="0"/>
              <a:t>；</a:t>
            </a:r>
            <a:r>
              <a:rPr lang="zh-CN" altLang="zh-CN" dirty="0"/>
              <a:t>但从</a:t>
            </a:r>
            <a:r>
              <a:rPr lang="en-US" altLang="zh-CN" dirty="0"/>
              <a:t>Java11</a:t>
            </a:r>
            <a:r>
              <a:rPr lang="zh-CN" altLang="zh-CN" dirty="0"/>
              <a:t>开始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JavaFX</a:t>
            </a:r>
            <a:r>
              <a:rPr lang="zh-CN" altLang="en-US" dirty="0" smtClean="0"/>
              <a:t>又被</a:t>
            </a:r>
            <a:r>
              <a:rPr lang="zh-CN" altLang="zh-CN" dirty="0" smtClean="0"/>
              <a:t>挪</a:t>
            </a:r>
            <a:r>
              <a:rPr lang="zh-CN" altLang="zh-CN" dirty="0"/>
              <a:t>出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。因此，</a:t>
            </a:r>
            <a:r>
              <a:rPr lang="en-US" altLang="zh-CN" dirty="0" smtClean="0"/>
              <a:t>Java11</a:t>
            </a:r>
            <a:r>
              <a:rPr lang="zh-CN" altLang="en-US" dirty="0" smtClean="0"/>
              <a:t>之后需要在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中手工集成</a:t>
            </a:r>
            <a:r>
              <a:rPr lang="en-US" altLang="zh-CN" dirty="0" err="1" smtClean="0"/>
              <a:t>JavaFX</a:t>
            </a:r>
            <a:r>
              <a:rPr lang="zh-CN" altLang="en-US" dirty="0" smtClean="0"/>
              <a:t>，具体步骤分三步：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下载</a:t>
            </a:r>
            <a:r>
              <a:rPr lang="en-US" altLang="zh-CN" dirty="0" err="1"/>
              <a:t>JavaFX</a:t>
            </a:r>
            <a:r>
              <a:rPr lang="zh-CN" altLang="zh-CN" dirty="0"/>
              <a:t>的开发包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导入</a:t>
            </a:r>
            <a:r>
              <a:rPr lang="en-US" altLang="zh-CN" dirty="0" err="1"/>
              <a:t>JavaFX</a:t>
            </a:r>
            <a:r>
              <a:rPr lang="zh-CN" altLang="zh-CN" dirty="0"/>
              <a:t>的开发包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增加</a:t>
            </a:r>
            <a:r>
              <a:rPr lang="en-US" altLang="zh-CN" dirty="0" err="1"/>
              <a:t>JavaFX</a:t>
            </a:r>
            <a:r>
              <a:rPr lang="zh-CN" altLang="zh-CN" dirty="0"/>
              <a:t>的编译选项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8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14.4.2 </a:t>
            </a:r>
            <a:r>
              <a:rPr lang="en-US" altLang="zh-CN" dirty="0" err="1"/>
              <a:t>JavaFX</a:t>
            </a:r>
            <a:r>
              <a:rPr lang="zh-CN" altLang="en-US" dirty="0"/>
              <a:t>导出可执行程序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可通过下列步骤将</a:t>
            </a:r>
            <a:r>
              <a:rPr lang="en-US" altLang="zh-CN" dirty="0" err="1" smtClean="0"/>
              <a:t>JavaFX</a:t>
            </a:r>
            <a:r>
              <a:rPr lang="zh-CN" altLang="en-US" dirty="0" smtClean="0"/>
              <a:t>工程导出为可执行程序：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设置打包的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/>
              <a:t>依次选择菜单“</a:t>
            </a:r>
            <a:r>
              <a:rPr lang="en-US" altLang="zh-CN" dirty="0"/>
              <a:t>File</a:t>
            </a:r>
            <a:r>
              <a:rPr lang="zh-CN" altLang="zh-CN" dirty="0"/>
              <a:t>”——“</a:t>
            </a:r>
            <a:r>
              <a:rPr lang="en-US" altLang="zh-CN" dirty="0"/>
              <a:t>Project Structure</a:t>
            </a:r>
            <a:r>
              <a:rPr lang="zh-CN" altLang="zh-CN" dirty="0" smtClean="0"/>
              <a:t>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</a:t>
            </a:r>
            <a:r>
              <a:rPr lang="en-US" altLang="zh-CN" dirty="0"/>
              <a:t>Artifacts</a:t>
            </a:r>
            <a:r>
              <a:rPr lang="zh-CN" altLang="en-US" dirty="0" smtClean="0"/>
              <a:t>”，</a:t>
            </a:r>
            <a:r>
              <a:rPr lang="zh-CN" altLang="zh-CN" dirty="0"/>
              <a:t>单击窗口中间区域左上角的加号按钮，在下拉菜单中依次选择“</a:t>
            </a:r>
            <a:r>
              <a:rPr lang="en-US" altLang="zh-CN" dirty="0"/>
              <a:t>loan Application</a:t>
            </a:r>
            <a:r>
              <a:rPr lang="zh-CN" altLang="zh-CN" dirty="0"/>
              <a:t>”——“</a:t>
            </a:r>
            <a:r>
              <a:rPr lang="en-US" altLang="zh-CN" dirty="0"/>
              <a:t>From module </a:t>
            </a:r>
            <a:r>
              <a:rPr lang="en-US" altLang="zh-CN" dirty="0" smtClean="0"/>
              <a:t>‘***'</a:t>
            </a:r>
            <a:r>
              <a:rPr lang="zh-CN" altLang="zh-CN" dirty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导出可执行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zh-CN" dirty="0"/>
              <a:t>依次选择菜单“</a:t>
            </a:r>
            <a:r>
              <a:rPr lang="en-US" altLang="zh-CN" dirty="0"/>
              <a:t>Build</a:t>
            </a:r>
            <a:r>
              <a:rPr lang="zh-CN" altLang="zh-CN" dirty="0"/>
              <a:t>”——“</a:t>
            </a:r>
            <a:r>
              <a:rPr lang="en-US" altLang="zh-CN" dirty="0"/>
              <a:t>Build Artifacts..</a:t>
            </a:r>
            <a:r>
              <a:rPr lang="zh-CN" altLang="zh-CN" dirty="0"/>
              <a:t>”，在弹出的右键菜单中选择</a:t>
            </a:r>
            <a:r>
              <a:rPr lang="zh-CN" altLang="zh-CN" dirty="0" smtClean="0"/>
              <a:t>“</a:t>
            </a:r>
            <a:r>
              <a:rPr lang="en-US" altLang="zh-CN" dirty="0" smtClean="0"/>
              <a:t>***</a:t>
            </a:r>
            <a:r>
              <a:rPr lang="zh-CN" altLang="zh-CN" dirty="0" smtClean="0"/>
              <a:t>”（</a:t>
            </a:r>
            <a:r>
              <a:rPr lang="en-US" altLang="zh-CN" dirty="0" smtClean="0"/>
              <a:t>***</a:t>
            </a:r>
            <a:r>
              <a:rPr lang="zh-CN" altLang="zh-CN" dirty="0" smtClean="0"/>
              <a:t>是</a:t>
            </a:r>
            <a:r>
              <a:rPr lang="zh-CN" altLang="zh-CN" dirty="0"/>
              <a:t>模块名称）——“</a:t>
            </a:r>
            <a:r>
              <a:rPr lang="en-US" altLang="zh-CN" dirty="0"/>
              <a:t>Rebuild</a:t>
            </a:r>
            <a:r>
              <a:rPr lang="zh-CN" altLang="zh-CN" dirty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启动可执行</a:t>
            </a:r>
            <a:r>
              <a:rPr lang="zh-CN" altLang="zh-CN" dirty="0" smtClean="0"/>
              <a:t>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5150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14.4.3 </a:t>
            </a:r>
            <a:r>
              <a:rPr lang="zh-CN" altLang="en-US" dirty="0"/>
              <a:t>房贷计算器（完整版）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</a:t>
            </a:r>
            <a:r>
              <a:rPr lang="zh-CN" altLang="en-US" dirty="0" smtClean="0"/>
              <a:t>的房贷计算器需要具备如下功能：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）选择贷款年限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）选择贷款形式（商业贷款、公积金贷款、组合贷款）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）选择还款方式（</a:t>
            </a:r>
            <a:r>
              <a:rPr lang="zh-CN" altLang="zh-CN" dirty="0"/>
              <a:t>等额本息</a:t>
            </a:r>
            <a:r>
              <a:rPr lang="zh-CN" altLang="en-US" dirty="0"/>
              <a:t>、</a:t>
            </a:r>
            <a:r>
              <a:rPr lang="zh-CN" altLang="zh-CN" dirty="0"/>
              <a:t>等额本金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）选择</a:t>
            </a:r>
            <a:r>
              <a:rPr lang="zh-CN" altLang="zh-CN" dirty="0"/>
              <a:t>贷款的基准</a:t>
            </a:r>
            <a:r>
              <a:rPr lang="zh-CN" altLang="zh-CN" dirty="0" smtClean="0"/>
              <a:t>利率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510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房贷计算器用到的控件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</a:t>
            </a:r>
            <a:r>
              <a:rPr lang="zh-CN" altLang="zh-CN" dirty="0" smtClean="0"/>
              <a:t>两种</a:t>
            </a:r>
            <a:r>
              <a:rPr lang="zh-CN" altLang="zh-CN" dirty="0"/>
              <a:t>还款方式只能选择其一，因此还款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可采用单选按钮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商业贷款与公积金</a:t>
            </a:r>
            <a:r>
              <a:rPr lang="zh-CN" altLang="zh-CN" dirty="0" smtClean="0"/>
              <a:t>贷款</a:t>
            </a:r>
            <a:r>
              <a:rPr lang="zh-CN" altLang="zh-CN" dirty="0"/>
              <a:t>既可选择其中一种，也可同时选择两种（如组合贷款），</a:t>
            </a:r>
            <a:r>
              <a:rPr lang="zh-CN" altLang="zh-CN" dirty="0" smtClean="0"/>
              <a:t>所以</a:t>
            </a:r>
            <a:r>
              <a:rPr lang="zh-CN" altLang="en-US" dirty="0" smtClean="0"/>
              <a:t>贷款形式可采用复选框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）贷款金额可在输入框中填写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贷款年限与贷款</a:t>
            </a:r>
            <a:r>
              <a:rPr lang="zh-CN" altLang="zh-CN" dirty="0" smtClean="0"/>
              <a:t>利率</a:t>
            </a:r>
            <a:r>
              <a:rPr lang="zh-CN" altLang="en-US" dirty="0" smtClean="0"/>
              <a:t>，由于是在多个选项中选择其一，因此可采用下拉框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）房贷计算动作由计算按钮触发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075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房贷计算器的实现效果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43" y="1690688"/>
            <a:ext cx="2708953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8" y="1690688"/>
            <a:ext cx="2713427" cy="4358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7773" y="61382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等额本息方式的计算结果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64728" y="61382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等额本金方式</a:t>
            </a:r>
            <a:r>
              <a:rPr lang="zh-CN" altLang="en-US" dirty="0" smtClean="0"/>
              <a:t>的计算结果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239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本章主要介绍了如何利用</a:t>
            </a:r>
            <a:r>
              <a:rPr lang="en-US" altLang="zh-CN" dirty="0" err="1"/>
              <a:t>JavaFX</a:t>
            </a:r>
            <a:r>
              <a:rPr lang="zh-CN" altLang="zh-CN" dirty="0"/>
              <a:t>工具包开发桌面程序，首先描述了如何在</a:t>
            </a:r>
            <a:r>
              <a:rPr lang="en-US" altLang="zh-CN" dirty="0"/>
              <a:t>Java8</a:t>
            </a:r>
            <a:r>
              <a:rPr lang="zh-CN" altLang="zh-CN" dirty="0"/>
              <a:t>环境与</a:t>
            </a:r>
            <a:r>
              <a:rPr lang="en-US" altLang="zh-CN" dirty="0"/>
              <a:t>Java11</a:t>
            </a:r>
            <a:r>
              <a:rPr lang="zh-CN" altLang="zh-CN" dirty="0"/>
              <a:t>环境配置</a:t>
            </a:r>
            <a:r>
              <a:rPr lang="en-US" altLang="zh-CN" dirty="0" err="1"/>
              <a:t>JavaFX</a:t>
            </a:r>
            <a:r>
              <a:rPr lang="zh-CN" altLang="zh-CN" dirty="0"/>
              <a:t>，以及</a:t>
            </a:r>
            <a:r>
              <a:rPr lang="en-US" altLang="zh-CN" dirty="0" err="1"/>
              <a:t>JavaFX</a:t>
            </a:r>
            <a:r>
              <a:rPr lang="zh-CN" altLang="zh-CN" dirty="0"/>
              <a:t>的基本场景编码（舞台</a:t>
            </a:r>
            <a:r>
              <a:rPr lang="en-US" altLang="zh-CN" dirty="0"/>
              <a:t>Stage</a:t>
            </a:r>
            <a:r>
              <a:rPr lang="zh-CN" altLang="zh-CN" dirty="0"/>
              <a:t>、场景</a:t>
            </a:r>
            <a:r>
              <a:rPr lang="en-US" altLang="zh-CN" dirty="0" err="1"/>
              <a:t>Scenen</a:t>
            </a:r>
            <a:r>
              <a:rPr lang="zh-CN" altLang="zh-CN" dirty="0"/>
              <a:t>、窗格</a:t>
            </a:r>
            <a:r>
              <a:rPr lang="en-US" altLang="zh-CN" dirty="0"/>
              <a:t>Pane</a:t>
            </a:r>
            <a:r>
              <a:rPr lang="zh-CN" altLang="zh-CN" dirty="0"/>
              <a:t>、标签</a:t>
            </a:r>
            <a:r>
              <a:rPr lang="en-US" altLang="zh-CN" dirty="0"/>
              <a:t>Label</a:t>
            </a:r>
            <a:r>
              <a:rPr lang="zh-CN" altLang="zh-CN" dirty="0"/>
              <a:t>、水平箱子</a:t>
            </a:r>
            <a:r>
              <a:rPr lang="en-US" altLang="zh-CN" dirty="0" err="1"/>
              <a:t>HBox</a:t>
            </a:r>
            <a:r>
              <a:rPr lang="zh-CN" altLang="zh-CN" dirty="0"/>
              <a:t>和垂直箱子</a:t>
            </a:r>
            <a:r>
              <a:rPr lang="en-US" altLang="zh-CN" dirty="0" err="1"/>
              <a:t>VBox</a:t>
            </a:r>
            <a:r>
              <a:rPr lang="zh-CN" altLang="zh-CN" dirty="0"/>
              <a:t>），其次阐述了如何使用常见的几类</a:t>
            </a:r>
            <a:r>
              <a:rPr lang="en-US" altLang="zh-CN" dirty="0" err="1"/>
              <a:t>JavaFX</a:t>
            </a:r>
            <a:r>
              <a:rPr lang="zh-CN" altLang="zh-CN" dirty="0"/>
              <a:t>控件（输入框、选择框、列表</a:t>
            </a:r>
            <a:r>
              <a:rPr lang="en-US" altLang="zh-CN" dirty="0"/>
              <a:t>/</a:t>
            </a:r>
            <a:r>
              <a:rPr lang="zh-CN" altLang="zh-CN" dirty="0"/>
              <a:t>表格、对话框），再次叙述了如何通过</a:t>
            </a:r>
            <a:r>
              <a:rPr lang="en-US" altLang="zh-CN" dirty="0"/>
              <a:t>FXML</a:t>
            </a:r>
            <a:r>
              <a:rPr lang="zh-CN" altLang="zh-CN" dirty="0"/>
              <a:t>格式文件编写程序窗口的界面布局，并编写</a:t>
            </a:r>
            <a:r>
              <a:rPr lang="en-US" altLang="zh-CN" dirty="0"/>
              <a:t>FXML</a:t>
            </a:r>
            <a:r>
              <a:rPr lang="zh-CN" altLang="zh-CN" dirty="0"/>
              <a:t>对应的控制器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综合</a:t>
            </a:r>
            <a:r>
              <a:rPr lang="en-US" altLang="zh-CN" dirty="0" err="1"/>
              <a:t>JavaFX</a:t>
            </a:r>
            <a:r>
              <a:rPr lang="zh-CN" altLang="zh-CN" dirty="0"/>
              <a:t>的各种界面编程技术，演示了如何实现房贷计算器的完整功能。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59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）学会使用</a:t>
            </a:r>
            <a:r>
              <a:rPr lang="en-US" altLang="zh-CN" dirty="0" err="1"/>
              <a:t>JavaFX</a:t>
            </a:r>
            <a:r>
              <a:rPr lang="zh-CN" altLang="zh-CN" dirty="0"/>
              <a:t>编写拥有基本场景的简单窗口；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）学会在</a:t>
            </a:r>
            <a:r>
              <a:rPr lang="en-US" altLang="zh-CN" dirty="0" err="1"/>
              <a:t>JavaFX</a:t>
            </a:r>
            <a:r>
              <a:rPr lang="zh-CN" altLang="zh-CN" dirty="0"/>
              <a:t>程序中运用常见的几类控件；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）学会利用</a:t>
            </a:r>
            <a:r>
              <a:rPr lang="en-US" altLang="zh-CN" dirty="0"/>
              <a:t>FXML</a:t>
            </a:r>
            <a:r>
              <a:rPr lang="zh-CN" altLang="zh-CN" dirty="0"/>
              <a:t>编写单独的界面布局，并完成对应的控制器编码；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）学会使用</a:t>
            </a:r>
            <a:r>
              <a:rPr lang="en-US" altLang="zh-CN" dirty="0" err="1"/>
              <a:t>JavaFX</a:t>
            </a:r>
            <a:r>
              <a:rPr lang="zh-CN" altLang="zh-CN"/>
              <a:t>编写实用的桌面程序；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14.1.2 </a:t>
            </a:r>
            <a:r>
              <a:rPr lang="zh-CN" altLang="en-US" dirty="0"/>
              <a:t>窗格</a:t>
            </a:r>
            <a:r>
              <a:rPr lang="en-US" altLang="zh-CN" dirty="0"/>
              <a:t>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 smtClean="0"/>
              <a:t>的</a:t>
            </a:r>
            <a:r>
              <a:rPr lang="zh-CN" altLang="zh-CN" dirty="0"/>
              <a:t>主程序由</a:t>
            </a:r>
            <a:r>
              <a:rPr lang="en-US" altLang="zh-CN" dirty="0"/>
              <a:t>Application</a:t>
            </a:r>
            <a:r>
              <a:rPr lang="zh-CN" altLang="zh-CN" dirty="0"/>
              <a:t>类派生而来，还要重写派生类的</a:t>
            </a:r>
            <a:r>
              <a:rPr lang="en-US" altLang="zh-CN" dirty="0"/>
              <a:t>start</a:t>
            </a:r>
            <a:r>
              <a:rPr lang="zh-CN" altLang="zh-CN" dirty="0"/>
              <a:t>方法，在该方法中添加具体的界面操作代码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JavaFX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的新旧控件对照关系如下：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8967"/>
              </p:ext>
            </p:extLst>
          </p:nvPr>
        </p:nvGraphicFramePr>
        <p:xfrm>
          <a:off x="838200" y="3634959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Swing</a:t>
                      </a:r>
                      <a:r>
                        <a:rPr lang="zh-CN" altLang="en-US" dirty="0" smtClean="0"/>
                        <a:t>的控件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JavaFX</a:t>
                      </a:r>
                      <a:r>
                        <a:rPr lang="zh-CN" altLang="en-US" dirty="0" smtClean="0"/>
                        <a:t>的控件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窗口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JFrame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舞台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面板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流式布局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流式窗格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FlowPane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网格布局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网格窗格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GridPane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边界布局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边界窗格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BorderPane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56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往窗格添加下级控件的方式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zh-CN" dirty="0"/>
              <a:t>给窗格添加内部控件的</a:t>
            </a:r>
            <a:r>
              <a:rPr lang="zh-CN" altLang="zh-CN" dirty="0" smtClean="0"/>
              <a:t>方式说明</a:t>
            </a:r>
            <a:r>
              <a:rPr lang="zh-CN" altLang="zh-CN" dirty="0"/>
              <a:t>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）若想给流式窗格</a:t>
            </a:r>
            <a:r>
              <a:rPr lang="en-US" altLang="zh-CN" dirty="0" err="1"/>
              <a:t>FlowPane</a:t>
            </a:r>
            <a:r>
              <a:rPr lang="zh-CN" altLang="zh-CN" dirty="0"/>
              <a:t>添加控件，则需先调用</a:t>
            </a:r>
            <a:r>
              <a:rPr lang="en-US" altLang="zh-CN" dirty="0" err="1"/>
              <a:t>getChildren</a:t>
            </a:r>
            <a:r>
              <a:rPr lang="zh-CN" altLang="zh-CN" dirty="0"/>
              <a:t>方法获得该窗格的节点清单对象，再调用清单对象的</a:t>
            </a:r>
            <a:r>
              <a:rPr lang="en-US" altLang="zh-CN" dirty="0"/>
              <a:t>add</a:t>
            </a:r>
            <a:r>
              <a:rPr lang="zh-CN" altLang="zh-CN" dirty="0"/>
              <a:t>方法，往节点清单中加入新的控件节点。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）若想给网格窗格</a:t>
            </a:r>
            <a:r>
              <a:rPr lang="en-US" altLang="zh-CN" dirty="0" err="1"/>
              <a:t>GridPane</a:t>
            </a:r>
            <a:r>
              <a:rPr lang="zh-CN" altLang="zh-CN" dirty="0"/>
              <a:t>添加控件，则直接调用窗格对象的</a:t>
            </a:r>
            <a:r>
              <a:rPr lang="en-US" altLang="zh-CN" dirty="0"/>
              <a:t>add</a:t>
            </a:r>
            <a:r>
              <a:rPr lang="zh-CN" altLang="zh-CN" dirty="0"/>
              <a:t>方法即可。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）若想给边界窗格</a:t>
            </a:r>
            <a:r>
              <a:rPr lang="en-US" altLang="zh-CN" dirty="0" err="1"/>
              <a:t>BorderPane</a:t>
            </a:r>
            <a:r>
              <a:rPr lang="zh-CN" altLang="zh-CN" dirty="0"/>
              <a:t>添加控件，则要调用不同的方法往五个方位添加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，包括</a:t>
            </a:r>
            <a:r>
              <a:rPr lang="en-US" altLang="zh-CN" dirty="0" err="1"/>
              <a:t>setTop</a:t>
            </a:r>
            <a:r>
              <a:rPr lang="zh-CN" altLang="en-US" dirty="0"/>
              <a:t>、</a:t>
            </a:r>
            <a:r>
              <a:rPr lang="en-US" altLang="zh-CN" dirty="0" err="1"/>
              <a:t>setBottom</a:t>
            </a:r>
            <a:r>
              <a:rPr lang="zh-CN" altLang="en-US" dirty="0"/>
              <a:t>、</a:t>
            </a:r>
            <a:r>
              <a:rPr lang="en-US" altLang="zh-CN" dirty="0" err="1"/>
              <a:t>setLeft</a:t>
            </a:r>
            <a:r>
              <a:rPr lang="zh-CN" altLang="en-US" dirty="0"/>
              <a:t>、</a:t>
            </a:r>
            <a:r>
              <a:rPr lang="en-US" altLang="zh-CN" dirty="0" err="1"/>
              <a:t>setRight</a:t>
            </a:r>
            <a:r>
              <a:rPr lang="zh-CN" altLang="en-US" dirty="0"/>
              <a:t>、</a:t>
            </a:r>
            <a:r>
              <a:rPr lang="en-US" altLang="zh-CN" dirty="0" err="1" smtClean="0"/>
              <a:t>setCenter</a:t>
            </a:r>
            <a:r>
              <a:rPr lang="zh-CN" altLang="en-US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1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14.1.3 </a:t>
            </a:r>
            <a:r>
              <a:rPr lang="zh-CN" altLang="en-US" dirty="0" smtClean="0"/>
              <a:t>按钮</a:t>
            </a:r>
            <a:r>
              <a:rPr lang="en-US" altLang="zh-CN" dirty="0"/>
              <a:t>Button</a:t>
            </a:r>
            <a:r>
              <a:rPr lang="zh-CN" altLang="en-US" dirty="0"/>
              <a:t>和标签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的按钮控件名叫</a:t>
            </a:r>
            <a:r>
              <a:rPr lang="en-US" altLang="zh-CN" dirty="0"/>
              <a:t>Button</a:t>
            </a:r>
            <a:r>
              <a:rPr lang="zh-CN" altLang="zh-CN" dirty="0"/>
              <a:t>，对应</a:t>
            </a:r>
            <a:r>
              <a:rPr lang="en-US" altLang="zh-CN" dirty="0"/>
              <a:t>Swing</a:t>
            </a:r>
            <a:r>
              <a:rPr lang="zh-CN" altLang="zh-CN" dirty="0"/>
              <a:t>的</a:t>
            </a:r>
            <a:r>
              <a:rPr lang="en-US" altLang="zh-CN" dirty="0" err="1" smtClean="0"/>
              <a:t>Jbutton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下面</a:t>
            </a:r>
            <a:r>
              <a:rPr lang="zh-CN" altLang="zh-CN" dirty="0"/>
              <a:t>是</a:t>
            </a:r>
            <a:r>
              <a:rPr lang="en-US" altLang="zh-CN" dirty="0"/>
              <a:t>Button</a:t>
            </a:r>
            <a:r>
              <a:rPr lang="zh-CN" altLang="zh-CN" dirty="0"/>
              <a:t>控件的常用方法说明：</a:t>
            </a:r>
          </a:p>
          <a:p>
            <a:pPr lvl="1"/>
            <a:r>
              <a:rPr lang="en-US" altLang="zh-CN" dirty="0" err="1"/>
              <a:t>setText</a:t>
            </a:r>
            <a:r>
              <a:rPr lang="zh-CN" altLang="zh-CN" dirty="0"/>
              <a:t>：设置按钮的文本。</a:t>
            </a:r>
          </a:p>
          <a:p>
            <a:pPr lvl="1"/>
            <a:r>
              <a:rPr lang="en-US" altLang="zh-CN" dirty="0" err="1"/>
              <a:t>setPrefSize</a:t>
            </a:r>
            <a:r>
              <a:rPr lang="zh-CN" altLang="zh-CN" dirty="0"/>
              <a:t>：设置按钮的推荐宽高。</a:t>
            </a:r>
          </a:p>
          <a:p>
            <a:pPr lvl="1"/>
            <a:r>
              <a:rPr lang="en-US" altLang="zh-CN" dirty="0" err="1"/>
              <a:t>setAlignment</a:t>
            </a:r>
            <a:r>
              <a:rPr lang="zh-CN" altLang="zh-CN" dirty="0"/>
              <a:t>：设置按钮的对齐方式。</a:t>
            </a:r>
          </a:p>
          <a:p>
            <a:pPr lvl="1"/>
            <a:r>
              <a:rPr lang="en-US" altLang="zh-CN" dirty="0" err="1"/>
              <a:t>setOnAction</a:t>
            </a:r>
            <a:r>
              <a:rPr lang="zh-CN" altLang="zh-CN" dirty="0"/>
              <a:t>：设置按钮的单击事件。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8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标签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的标签控件名叫</a:t>
            </a:r>
            <a:r>
              <a:rPr lang="en-US" altLang="zh-CN" dirty="0"/>
              <a:t>Label</a:t>
            </a:r>
            <a:r>
              <a:rPr lang="zh-CN" altLang="zh-CN" dirty="0"/>
              <a:t>，对应</a:t>
            </a:r>
            <a:r>
              <a:rPr lang="en-US" altLang="zh-CN" dirty="0"/>
              <a:t>Swing</a:t>
            </a:r>
            <a:r>
              <a:rPr lang="zh-CN" altLang="zh-CN" dirty="0"/>
              <a:t>的</a:t>
            </a:r>
            <a:r>
              <a:rPr lang="en-US" altLang="zh-CN" dirty="0" err="1" smtClean="0"/>
              <a:t>JLabel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下面</a:t>
            </a:r>
            <a:r>
              <a:rPr lang="zh-CN" altLang="zh-CN" dirty="0" smtClean="0"/>
              <a:t>是</a:t>
            </a:r>
            <a:r>
              <a:rPr lang="en-US" altLang="zh-CN" dirty="0"/>
              <a:t>Label</a:t>
            </a:r>
            <a:r>
              <a:rPr lang="zh-CN" altLang="zh-CN" dirty="0" smtClean="0"/>
              <a:t>控件</a:t>
            </a:r>
            <a:r>
              <a:rPr lang="zh-CN" altLang="zh-CN" dirty="0"/>
              <a:t>的常用方法说明：</a:t>
            </a:r>
          </a:p>
          <a:p>
            <a:pPr lvl="1"/>
            <a:r>
              <a:rPr lang="en-US" altLang="zh-CN" dirty="0" err="1"/>
              <a:t>setText</a:t>
            </a:r>
            <a:r>
              <a:rPr lang="zh-CN" altLang="zh-CN" dirty="0"/>
              <a:t>：设置标签的文本。</a:t>
            </a:r>
          </a:p>
          <a:p>
            <a:pPr lvl="1"/>
            <a:r>
              <a:rPr lang="en-US" altLang="zh-CN" dirty="0" err="1"/>
              <a:t>setPrefSize</a:t>
            </a:r>
            <a:r>
              <a:rPr lang="zh-CN" altLang="zh-CN" dirty="0"/>
              <a:t>：设置标签的推荐宽高。</a:t>
            </a:r>
          </a:p>
          <a:p>
            <a:pPr lvl="1"/>
            <a:r>
              <a:rPr lang="en-US" altLang="zh-CN" dirty="0" err="1"/>
              <a:t>setAlignment</a:t>
            </a:r>
            <a:r>
              <a:rPr lang="zh-CN" altLang="zh-CN" dirty="0"/>
              <a:t>：设置标签的对齐方式。</a:t>
            </a:r>
          </a:p>
          <a:p>
            <a:pPr lvl="1"/>
            <a:r>
              <a:rPr lang="en-US" altLang="zh-CN" dirty="0" err="1"/>
              <a:t>setFont</a:t>
            </a:r>
            <a:r>
              <a:rPr lang="zh-CN" altLang="zh-CN" dirty="0"/>
              <a:t>：设置标签的字体。</a:t>
            </a:r>
          </a:p>
          <a:p>
            <a:pPr lvl="1"/>
            <a:r>
              <a:rPr lang="en-US" altLang="zh-CN" dirty="0" err="1"/>
              <a:t>setTextFill</a:t>
            </a:r>
            <a:r>
              <a:rPr lang="zh-CN" altLang="zh-CN" dirty="0"/>
              <a:t>：设置标签的文本颜色。</a:t>
            </a:r>
          </a:p>
          <a:p>
            <a:pPr lvl="1"/>
            <a:r>
              <a:rPr lang="en-US" altLang="zh-CN" dirty="0" err="1"/>
              <a:t>setWrapText</a:t>
            </a:r>
            <a:r>
              <a:rPr lang="zh-CN" altLang="zh-CN" dirty="0"/>
              <a:t>：设置标签文本是否支持自动换行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setBackground</a:t>
            </a:r>
            <a:r>
              <a:rPr lang="zh-CN" altLang="zh-CN" dirty="0"/>
              <a:t>：设置标签的背景。</a:t>
            </a:r>
          </a:p>
          <a:p>
            <a:pPr lvl="1"/>
            <a:r>
              <a:rPr lang="en-US" altLang="zh-CN" dirty="0" err="1"/>
              <a:t>setGraphic</a:t>
            </a:r>
            <a:r>
              <a:rPr lang="zh-CN" altLang="zh-CN" dirty="0"/>
              <a:t>：设置标签的图像。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2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支持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常见</a:t>
            </a:r>
            <a:r>
              <a:rPr lang="zh-CN" altLang="zh-CN" dirty="0" smtClean="0"/>
              <a:t>中文</a:t>
            </a:r>
            <a:r>
              <a:rPr lang="zh-CN" altLang="zh-CN" dirty="0"/>
              <a:t>字体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03385"/>
              </p:ext>
            </p:extLst>
          </p:nvPr>
        </p:nvGraphicFramePr>
        <p:xfrm>
          <a:off x="2743200" y="1825625"/>
          <a:ext cx="635553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767"/>
                <a:gridCol w="3177767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字体名称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字体标识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黑体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SimHei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宋体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NSimSun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仿宋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FangSong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楷体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KaiTi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隶书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LiSu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幼圆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YouYuan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方正舒体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FZShuTi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华文彩云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STCaiyun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华文琥珀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STHupo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华文新魏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STXinwei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3133</Words>
  <Application>Microsoft Office PowerPoint</Application>
  <PresentationFormat>宽屏</PresentationFormat>
  <Paragraphs>271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第14章 JavaFX界面编程</vt:lpstr>
      <vt:lpstr>本章简介</vt:lpstr>
      <vt:lpstr>14.1 JavaFX的基本场景</vt:lpstr>
      <vt:lpstr>14.1.1 JavaFX的初始配置</vt:lpstr>
      <vt:lpstr>14.1.2 窗格Pane</vt:lpstr>
      <vt:lpstr>往窗格添加下级控件的方式</vt:lpstr>
      <vt:lpstr>14.1.3 按钮Button和标签Label</vt:lpstr>
      <vt:lpstr>标签Label</vt:lpstr>
      <vt:lpstr>JavaFX支持的常见中文字体</vt:lpstr>
      <vt:lpstr>14.1.4 箱子HBox和VBox</vt:lpstr>
      <vt:lpstr>箱子布局的效果</vt:lpstr>
      <vt:lpstr>14.2 JavaFX的常用控件</vt:lpstr>
      <vt:lpstr>14.2.1 输入框的种类</vt:lpstr>
      <vt:lpstr>单行输入框TextField</vt:lpstr>
      <vt:lpstr>密码输入框PasswordField</vt:lpstr>
      <vt:lpstr>多行输入框TextArea</vt:lpstr>
      <vt:lpstr>14.2.2 选择框的种类</vt:lpstr>
      <vt:lpstr>复选框CheckBox</vt:lpstr>
      <vt:lpstr>单选按钮RadioButton</vt:lpstr>
      <vt:lpstr>下拉框ComboBox</vt:lpstr>
      <vt:lpstr>14.2.3 列表与表格</vt:lpstr>
      <vt:lpstr>列表视图ListView</vt:lpstr>
      <vt:lpstr>表格视图TableView</vt:lpstr>
      <vt:lpstr>14.2.4 对话框的种类</vt:lpstr>
      <vt:lpstr>提示对话框</vt:lpstr>
      <vt:lpstr>提示对话框的效果</vt:lpstr>
      <vt:lpstr>文件对话框</vt:lpstr>
      <vt:lpstr>文件对话框的效果</vt:lpstr>
      <vt:lpstr>14.3 JavaFX的布局设计</vt:lpstr>
      <vt:lpstr>14.3.1 FXML布局的基本格式</vt:lpstr>
      <vt:lpstr>在FXML文件中添加单选按钮</vt:lpstr>
      <vt:lpstr>14.3.2 实现FXML对应的控制器</vt:lpstr>
      <vt:lpstr>控制器的代码框架</vt:lpstr>
      <vt:lpstr>14.3.3 FXML布局的伸展适配</vt:lpstr>
      <vt:lpstr>利用VBox解决FlowPane的排版问题</vt:lpstr>
      <vt:lpstr>箱子布局的自动伸展功能</vt:lpstr>
      <vt:lpstr>14.4 实战练习</vt:lpstr>
      <vt:lpstr>14.4.1 房贷计算器（简易版）</vt:lpstr>
      <vt:lpstr>房贷计算器的实现步骤</vt:lpstr>
      <vt:lpstr>14.4.2 JavaFX导出可执行程序</vt:lpstr>
      <vt:lpstr>14.4.3 房贷计算器（完整版）</vt:lpstr>
      <vt:lpstr>房贷计算器用到的控件</vt:lpstr>
      <vt:lpstr>房贷计算器的实现效果</vt:lpstr>
      <vt:lpstr>14.5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第14章 JavaFX界面编程</dc:title>
  <dc:creator>Lenovo</dc:creator>
  <cp:lastModifiedBy>Lenovo</cp:lastModifiedBy>
  <cp:revision>75</cp:revision>
  <dcterms:created xsi:type="dcterms:W3CDTF">2019-10-20T14:46:46Z</dcterms:created>
  <dcterms:modified xsi:type="dcterms:W3CDTF">2019-11-16T12:04:58Z</dcterms:modified>
</cp:coreProperties>
</file>