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7" r:id="rId6"/>
    <p:sldId id="278" r:id="rId7"/>
    <p:sldId id="261" r:id="rId8"/>
    <p:sldId id="279" r:id="rId9"/>
    <p:sldId id="262" r:id="rId10"/>
    <p:sldId id="280" r:id="rId11"/>
    <p:sldId id="281" r:id="rId12"/>
    <p:sldId id="263" r:id="rId13"/>
    <p:sldId id="282" r:id="rId14"/>
    <p:sldId id="283" r:id="rId15"/>
    <p:sldId id="264" r:id="rId16"/>
    <p:sldId id="265" r:id="rId17"/>
    <p:sldId id="284" r:id="rId18"/>
    <p:sldId id="266" r:id="rId19"/>
    <p:sldId id="285" r:id="rId20"/>
    <p:sldId id="286" r:id="rId21"/>
    <p:sldId id="267" r:id="rId22"/>
    <p:sldId id="287" r:id="rId23"/>
    <p:sldId id="288" r:id="rId24"/>
    <p:sldId id="268" r:id="rId25"/>
    <p:sldId id="290" r:id="rId26"/>
    <p:sldId id="289" r:id="rId27"/>
    <p:sldId id="269" r:id="rId28"/>
    <p:sldId id="270" r:id="rId29"/>
    <p:sldId id="292" r:id="rId30"/>
    <p:sldId id="291" r:id="rId31"/>
    <p:sldId id="271" r:id="rId32"/>
    <p:sldId id="293" r:id="rId33"/>
    <p:sldId id="272" r:id="rId34"/>
    <p:sldId id="294" r:id="rId35"/>
    <p:sldId id="295" r:id="rId36"/>
    <p:sldId id="273" r:id="rId37"/>
    <p:sldId id="274" r:id="rId38"/>
    <p:sldId id="296" r:id="rId39"/>
    <p:sldId id="297" r:id="rId40"/>
    <p:sldId id="275" r:id="rId41"/>
    <p:sldId id="298" r:id="rId42"/>
    <p:sldId id="299" r:id="rId43"/>
    <p:sldId id="300" r:id="rId44"/>
    <p:sldId id="276" r:id="rId45"/>
    <p:sldId id="25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4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7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36E3-0C77-40F5-A2FF-DB576CF44A8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0BC0-613A-433E-9932-8521F639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0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 多线程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未来任务</a:t>
            </a:r>
            <a:r>
              <a:rPr lang="en-US" altLang="zh-CN" dirty="0" err="1"/>
              <a:t>FutureTask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只实现了返回值，却不能跟踪分线程的运行状态，为此还需要</a:t>
            </a:r>
            <a:r>
              <a:rPr lang="zh-CN" altLang="zh-CN" dirty="0" smtClean="0"/>
              <a:t>引入</a:t>
            </a:r>
            <a:r>
              <a:rPr lang="zh-CN" altLang="zh-CN" dirty="0"/>
              <a:t>未来任务</a:t>
            </a:r>
            <a:r>
              <a:rPr lang="en-US" altLang="zh-CN" dirty="0" err="1" smtClean="0"/>
              <a:t>FutureTask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只有</a:t>
            </a:r>
            <a:r>
              <a:rPr lang="zh-CN" altLang="en-US" dirty="0" smtClean="0"/>
              <a:t>它</a:t>
            </a:r>
            <a:r>
              <a:rPr lang="zh-CN" altLang="zh-CN" dirty="0"/>
              <a:t>才能真正跟踪任务的执行状态。以下是</a:t>
            </a:r>
            <a:r>
              <a:rPr lang="en-US" altLang="zh-CN" dirty="0" err="1"/>
              <a:t>FutureTask</a:t>
            </a:r>
            <a:r>
              <a:rPr lang="zh-CN" altLang="zh-CN" dirty="0"/>
              <a:t>的主要方法说明：</a:t>
            </a:r>
          </a:p>
          <a:p>
            <a:pPr lvl="1"/>
            <a:r>
              <a:rPr lang="en-US" altLang="zh-CN" dirty="0"/>
              <a:t>run</a:t>
            </a:r>
            <a:r>
              <a:rPr lang="zh-CN" altLang="zh-CN" dirty="0"/>
              <a:t>：启动未来任务。</a:t>
            </a:r>
          </a:p>
          <a:p>
            <a:pPr lvl="1"/>
            <a:r>
              <a:rPr lang="en-US" altLang="zh-CN" dirty="0"/>
              <a:t>get</a:t>
            </a:r>
            <a:r>
              <a:rPr lang="zh-CN" altLang="zh-CN" dirty="0"/>
              <a:t>：获取未来任务的执行结果。</a:t>
            </a:r>
          </a:p>
          <a:p>
            <a:pPr lvl="1"/>
            <a:r>
              <a:rPr lang="en-US" altLang="zh-CN" dirty="0" err="1"/>
              <a:t>isDone</a:t>
            </a:r>
            <a:r>
              <a:rPr lang="zh-CN" altLang="zh-CN" dirty="0"/>
              <a:t>：判断未来任务是否执行完毕。</a:t>
            </a:r>
          </a:p>
          <a:p>
            <a:pPr lvl="1"/>
            <a:r>
              <a:rPr lang="en-US" altLang="zh-CN" dirty="0"/>
              <a:t>cancel</a:t>
            </a:r>
            <a:r>
              <a:rPr lang="zh-CN" altLang="zh-CN" dirty="0"/>
              <a:t>：取消未来任务。</a:t>
            </a:r>
          </a:p>
          <a:p>
            <a:pPr lvl="1"/>
            <a:r>
              <a:rPr lang="en-US" altLang="zh-CN" dirty="0" err="1"/>
              <a:t>isCancelled</a:t>
            </a:r>
            <a:r>
              <a:rPr lang="zh-CN" altLang="zh-CN" dirty="0"/>
              <a:t>：判断未来任务是否已经取消。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未来任务的代码例子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altLang="zh-CN" dirty="0"/>
              <a:t>// </a:t>
            </a:r>
            <a:r>
              <a:rPr lang="zh-CN" altLang="en-US" dirty="0"/>
              <a:t>根据代码段实例创建一个未来任务</a:t>
            </a:r>
          </a:p>
          <a:p>
            <a:pPr lvl="1"/>
            <a:r>
              <a:rPr lang="en-US" altLang="zh-CN" dirty="0" err="1"/>
              <a:t>FutureTask</a:t>
            </a:r>
            <a:r>
              <a:rPr lang="en-US" altLang="zh-CN" dirty="0"/>
              <a:t>&lt;Integer&gt; future = new </a:t>
            </a:r>
            <a:r>
              <a:rPr lang="en-US" altLang="zh-CN" dirty="0" err="1"/>
              <a:t>FutureTask</a:t>
            </a:r>
            <a:r>
              <a:rPr lang="en-US" altLang="zh-CN" dirty="0"/>
              <a:t>&lt;Integer&gt;(callable);</a:t>
            </a:r>
          </a:p>
          <a:p>
            <a:pPr lvl="1"/>
            <a:r>
              <a:rPr lang="en-US" altLang="zh-CN" dirty="0"/>
              <a:t>new Thread(future).start();  // </a:t>
            </a:r>
            <a:r>
              <a:rPr lang="zh-CN" altLang="en-US" dirty="0"/>
              <a:t>把未来任务放入新创建的</a:t>
            </a:r>
            <a:r>
              <a:rPr lang="zh-CN" altLang="en-US" dirty="0" smtClean="0"/>
              <a:t>线程，</a:t>
            </a:r>
            <a:r>
              <a:rPr lang="zh-CN" altLang="en-US" dirty="0"/>
              <a:t>并启动分线程处理</a:t>
            </a:r>
          </a:p>
          <a:p>
            <a:pPr lvl="1"/>
            <a:r>
              <a:rPr lang="en-US" altLang="zh-CN" dirty="0"/>
              <a:t>try {</a:t>
            </a:r>
          </a:p>
          <a:p>
            <a:pPr lvl="1"/>
            <a:r>
              <a:rPr lang="en-US" altLang="zh-CN" dirty="0"/>
              <a:t>    Integer result = </a:t>
            </a:r>
            <a:r>
              <a:rPr lang="en-US" altLang="zh-CN" dirty="0" err="1"/>
              <a:t>future.get</a:t>
            </a:r>
            <a:r>
              <a:rPr lang="en-US" altLang="zh-CN" dirty="0"/>
              <a:t>();  // </a:t>
            </a:r>
            <a:r>
              <a:rPr lang="zh-CN" altLang="en-US" dirty="0"/>
              <a:t>获取未来任务的执行结果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PrintUtils.print</a:t>
            </a:r>
            <a:r>
              <a:rPr lang="en-US" altLang="zh-CN" dirty="0"/>
              <a:t>(</a:t>
            </a:r>
            <a:r>
              <a:rPr lang="en-US" altLang="zh-CN" dirty="0" err="1"/>
              <a:t>Thread.currentThread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(), "</a:t>
            </a:r>
            <a:r>
              <a:rPr lang="zh-CN" altLang="en-US" dirty="0"/>
              <a:t>主线程的执行结果</a:t>
            </a:r>
            <a:r>
              <a:rPr lang="en-US" altLang="zh-CN" dirty="0"/>
              <a:t>="+result);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InterruptedException</a:t>
            </a:r>
            <a:r>
              <a:rPr lang="en-US" altLang="zh-CN" dirty="0"/>
              <a:t> | </a:t>
            </a:r>
            <a:r>
              <a:rPr lang="en-US" altLang="zh-CN" dirty="0" err="1"/>
              <a:t>ExecutionException</a:t>
            </a:r>
            <a:r>
              <a:rPr lang="en-US" altLang="zh-CN" dirty="0"/>
              <a:t> e) {</a:t>
            </a:r>
          </a:p>
          <a:p>
            <a:pPr lvl="1"/>
            <a:r>
              <a:rPr lang="en-US" altLang="zh-CN" dirty="0"/>
              <a:t>    // get</a:t>
            </a:r>
            <a:r>
              <a:rPr lang="zh-CN" altLang="en-US" dirty="0"/>
              <a:t>方法会一直等到未来任务的执行完成，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由于等待期间可能收到中断信号，因此这里得捕捉中断异常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0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15.1.4 </a:t>
            </a:r>
            <a:r>
              <a:rPr lang="zh-CN" altLang="en-US" dirty="0"/>
              <a:t>定时器与定时任务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某些业务场景在事务执行时间方面有特殊需求，</a:t>
            </a:r>
            <a:r>
              <a:rPr lang="zh-CN" altLang="zh-CN" dirty="0" smtClean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延迟</a:t>
            </a:r>
            <a:r>
              <a:rPr lang="zh-CN" altLang="zh-CN" dirty="0"/>
              <a:t>若干时间之后才开始事务运行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每隔若干时间依次启动</a:t>
            </a:r>
            <a:r>
              <a:rPr lang="zh-CN" altLang="zh-CN" dirty="0" smtClean="0"/>
              <a:t>事务处理</a:t>
            </a:r>
            <a:endParaRPr lang="en-US" altLang="zh-CN" dirty="0" smtClean="0"/>
          </a:p>
          <a:p>
            <a:r>
              <a:rPr lang="zh-CN" altLang="en-US" dirty="0"/>
              <a:t>上述</a:t>
            </a:r>
            <a:r>
              <a:rPr lang="zh-CN" altLang="en-US" dirty="0" smtClean="0"/>
              <a:t>的需求场景可归纳为定时功能，该功能需要</a:t>
            </a:r>
            <a:r>
              <a:rPr lang="zh-CN" altLang="zh-CN" dirty="0"/>
              <a:t>定时任务</a:t>
            </a:r>
            <a:r>
              <a:rPr lang="en-US" altLang="zh-CN" dirty="0" err="1" smtClean="0"/>
              <a:t>TimerTask</a:t>
            </a:r>
            <a:r>
              <a:rPr lang="zh-CN" altLang="en-US" dirty="0" smtClean="0"/>
              <a:t>和</a:t>
            </a:r>
            <a:r>
              <a:rPr lang="zh-CN" altLang="zh-CN" dirty="0"/>
              <a:t>定时器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互相配合。</a:t>
            </a:r>
            <a:endParaRPr lang="en-US" altLang="zh-CN" dirty="0" smtClean="0"/>
          </a:p>
          <a:p>
            <a:r>
              <a:rPr lang="en-US" altLang="zh-CN" dirty="0" err="1"/>
              <a:t>TimerTask</a:t>
            </a:r>
            <a:r>
              <a:rPr lang="zh-CN" altLang="zh-CN" dirty="0"/>
              <a:t>用于描述时刻到达后的</a:t>
            </a:r>
            <a:r>
              <a:rPr lang="zh-CN" altLang="zh-CN" dirty="0" smtClean="0"/>
              <a:t>事务处理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  <a:r>
              <a:rPr lang="zh-CN" altLang="zh-CN" dirty="0"/>
              <a:t>用于调度定时任务，包括何时启动定时任务、需要间隔多久再次运行定时任务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0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定时器的调度方式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imer</a:t>
            </a:r>
            <a:r>
              <a:rPr lang="zh-CN" altLang="zh-CN" dirty="0"/>
              <a:t>的调度方法主要有</a:t>
            </a:r>
            <a:r>
              <a:rPr lang="en-US" altLang="zh-CN" dirty="0"/>
              <a:t>schedule</a:t>
            </a:r>
            <a:r>
              <a:rPr lang="zh-CN" altLang="zh-CN" dirty="0"/>
              <a:t>和</a:t>
            </a:r>
            <a:r>
              <a:rPr lang="en-US" altLang="zh-CN" dirty="0" err="1"/>
              <a:t>scheduleAtFixedRate</a:t>
            </a:r>
            <a:r>
              <a:rPr lang="zh-CN" altLang="zh-CN" dirty="0"/>
              <a:t>两</a:t>
            </a:r>
            <a:r>
              <a:rPr lang="zh-CN" altLang="zh-CN" dirty="0" smtClean="0"/>
              <a:t>个</a:t>
            </a:r>
            <a:r>
              <a:rPr lang="zh-CN" altLang="zh-CN" dirty="0"/>
              <a:t>，其中</a:t>
            </a:r>
            <a:r>
              <a:rPr lang="en-US" altLang="zh-CN" dirty="0"/>
              <a:t>schedule</a:t>
            </a:r>
            <a:r>
              <a:rPr lang="zh-CN" altLang="zh-CN" dirty="0"/>
              <a:t>重载了多个同名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，它们</a:t>
            </a:r>
            <a:r>
              <a:rPr lang="zh-CN" altLang="zh-CN" dirty="0"/>
              <a:t>划分为下列三类用途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）带两个参数的</a:t>
            </a:r>
            <a:r>
              <a:rPr lang="en-US" altLang="zh-CN" dirty="0"/>
              <a:t>schedule</a:t>
            </a:r>
            <a:r>
              <a:rPr lang="zh-CN" altLang="zh-CN" dirty="0"/>
              <a:t>方法</a:t>
            </a:r>
            <a:r>
              <a:rPr lang="zh-CN" altLang="zh-CN" dirty="0" smtClean="0"/>
              <a:t>，只</a:t>
            </a:r>
            <a:r>
              <a:rPr lang="zh-CN" altLang="zh-CN" dirty="0"/>
              <a:t>会启动唯一一次定时任务。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）带三个参数的</a:t>
            </a:r>
            <a:r>
              <a:rPr lang="en-US" altLang="zh-CN" dirty="0"/>
              <a:t>schedule</a:t>
            </a:r>
            <a:r>
              <a:rPr lang="zh-CN" altLang="zh-CN" dirty="0"/>
              <a:t>方法</a:t>
            </a:r>
            <a:r>
              <a:rPr lang="zh-CN" altLang="zh-CN" dirty="0" smtClean="0"/>
              <a:t>，会</a:t>
            </a:r>
            <a:r>
              <a:rPr lang="zh-CN" altLang="zh-CN" dirty="0"/>
              <a:t>持续不断地启动定时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，且</a:t>
            </a:r>
            <a:r>
              <a:rPr lang="zh-CN" altLang="zh-CN" dirty="0"/>
              <a:t>下个任务要在上个任务结束之后再间隔若干时间才启动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scheduleAtFixedRate</a:t>
            </a:r>
            <a:r>
              <a:rPr lang="zh-CN" altLang="zh-CN" dirty="0"/>
              <a:t>方法</a:t>
            </a:r>
            <a:r>
              <a:rPr lang="zh-CN" altLang="zh-CN" dirty="0" smtClean="0"/>
              <a:t>，也</a:t>
            </a:r>
            <a:r>
              <a:rPr lang="zh-CN" altLang="zh-CN" dirty="0"/>
              <a:t>会持续不断地启动定时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，且</a:t>
            </a:r>
            <a:r>
              <a:rPr lang="zh-CN" altLang="zh-CN" dirty="0"/>
              <a:t>下个任务要在上个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开始</a:t>
            </a:r>
            <a:r>
              <a:rPr lang="zh-CN" altLang="zh-CN" dirty="0" smtClean="0"/>
              <a:t>之后</a:t>
            </a:r>
            <a:r>
              <a:rPr lang="zh-CN" altLang="zh-CN" dirty="0"/>
              <a:t>再间隔若干时间才启动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如何取消定时任务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定时任务</a:t>
            </a:r>
            <a:r>
              <a:rPr lang="en-US" altLang="zh-CN" dirty="0" err="1"/>
              <a:t>TimerTask</a:t>
            </a:r>
            <a:r>
              <a:rPr lang="zh-CN" altLang="zh-CN" dirty="0"/>
              <a:t>和定时器</a:t>
            </a:r>
            <a:r>
              <a:rPr lang="en-US" altLang="zh-CN" dirty="0"/>
              <a:t>Timer</a:t>
            </a:r>
            <a:r>
              <a:rPr lang="zh-CN" altLang="zh-CN" dirty="0"/>
              <a:t>都提供了</a:t>
            </a:r>
            <a:r>
              <a:rPr lang="en-US" altLang="zh-CN" dirty="0"/>
              <a:t>cancel</a:t>
            </a:r>
            <a:r>
              <a:rPr lang="zh-CN" altLang="zh-CN" dirty="0"/>
              <a:t>方法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两个</a:t>
            </a:r>
            <a:r>
              <a:rPr lang="en-US" altLang="zh-CN" dirty="0"/>
              <a:t>cancel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的用途有所区别。</a:t>
            </a:r>
            <a:endParaRPr lang="en-US" altLang="zh-CN" dirty="0" smtClean="0"/>
          </a:p>
          <a:p>
            <a:r>
              <a:rPr lang="en-US" altLang="zh-CN" dirty="0" err="1"/>
              <a:t>TimerTask</a:t>
            </a:r>
            <a:r>
              <a:rPr lang="zh-CN" altLang="zh-CN" dirty="0"/>
              <a:t>的</a:t>
            </a:r>
            <a:r>
              <a:rPr lang="en-US" altLang="zh-CN" dirty="0"/>
              <a:t>cancel</a:t>
            </a:r>
            <a:r>
              <a:rPr lang="zh-CN" altLang="zh-CN" dirty="0"/>
              <a:t>方法取消的是原来的定时任务，取消之后，还能通过定时器调度新创建的定时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Timer</a:t>
            </a:r>
            <a:r>
              <a:rPr lang="zh-CN" altLang="zh-CN" dirty="0"/>
              <a:t>的</a:t>
            </a:r>
            <a:r>
              <a:rPr lang="en-US" altLang="zh-CN" dirty="0"/>
              <a:t>cancel</a:t>
            </a:r>
            <a:r>
              <a:rPr lang="zh-CN" altLang="zh-CN" dirty="0"/>
              <a:t>方法取消的是定时器自身，一旦取消定时器，那么不但原来的定时任务被一块撤销，而且该定时器不能再调度任何一个定时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9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并发的控制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本节介绍了同时运行多个线程时需要考虑的资源冲突处理，首先描述了如何利用关键字</a:t>
            </a:r>
            <a:r>
              <a:rPr lang="en-US" altLang="zh-CN" dirty="0"/>
              <a:t>synchronized</a:t>
            </a:r>
            <a:r>
              <a:rPr lang="zh-CN" altLang="zh-CN" dirty="0"/>
              <a:t>声明排他的同步代码块，其次阐述了如何通过加解锁机制避免资源冲突，及其具体实现的两种办法（可重入锁和读写锁）；再次叙述了如何使用信号量完成多个许可证的</a:t>
            </a:r>
            <a:r>
              <a:rPr lang="en-US" altLang="zh-CN" dirty="0"/>
              <a:t>PV</a:t>
            </a:r>
            <a:r>
              <a:rPr lang="zh-CN" altLang="zh-CN" dirty="0"/>
              <a:t>管理操作（</a:t>
            </a:r>
            <a:r>
              <a:rPr lang="en-US" altLang="zh-CN" dirty="0"/>
              <a:t>P</a:t>
            </a:r>
            <a:r>
              <a:rPr lang="zh-CN" altLang="zh-CN" dirty="0"/>
              <a:t>代表请求，</a:t>
            </a:r>
            <a:r>
              <a:rPr lang="en-US" altLang="zh-CN" dirty="0"/>
              <a:t>V</a:t>
            </a:r>
            <a:r>
              <a:rPr lang="zh-CN" altLang="zh-CN" dirty="0"/>
              <a:t>代表释放）；最后讲解了两个并发运行的线程如何在不同机制下实现相互通信。</a:t>
            </a:r>
          </a:p>
          <a:p>
            <a:r>
              <a:rPr lang="en-US" altLang="zh-CN" dirty="0"/>
              <a:t>15.2.1 </a:t>
            </a:r>
            <a:r>
              <a:rPr lang="zh-CN" altLang="en-US" dirty="0"/>
              <a:t>同步：关键字</a:t>
            </a:r>
            <a:r>
              <a:rPr lang="en-US" altLang="zh-CN" dirty="0"/>
              <a:t>synchronized</a:t>
            </a:r>
            <a:r>
              <a:rPr lang="zh-CN" altLang="en-US" dirty="0"/>
              <a:t>的用法</a:t>
            </a:r>
          </a:p>
          <a:p>
            <a:r>
              <a:rPr lang="en-US" altLang="zh-CN" dirty="0"/>
              <a:t>15.2.2 </a:t>
            </a:r>
            <a:r>
              <a:rPr lang="zh-CN" altLang="en-US" dirty="0"/>
              <a:t>通过加解锁避免资源冲突</a:t>
            </a:r>
          </a:p>
          <a:p>
            <a:r>
              <a:rPr lang="en-US" altLang="zh-CN" dirty="0"/>
              <a:t>15.2.3 </a:t>
            </a:r>
            <a:r>
              <a:rPr lang="zh-CN" altLang="en-US" dirty="0"/>
              <a:t>信号量</a:t>
            </a:r>
            <a:r>
              <a:rPr lang="en-US" altLang="zh-CN" dirty="0"/>
              <a:t>Semaphore</a:t>
            </a:r>
            <a:r>
              <a:rPr lang="zh-CN" altLang="en-US" dirty="0"/>
              <a:t>的请求与释放</a:t>
            </a:r>
          </a:p>
          <a:p>
            <a:r>
              <a:rPr lang="en-US" altLang="zh-CN" dirty="0"/>
              <a:t>15.2.4 </a:t>
            </a:r>
            <a:r>
              <a:rPr lang="zh-CN" altLang="en-US" dirty="0"/>
              <a:t>线程间的通信方式</a:t>
            </a:r>
          </a:p>
        </p:txBody>
      </p:sp>
    </p:spTree>
    <p:extLst>
      <p:ext uri="{BB962C8B-B14F-4D97-AF65-F5344CB8AC3E}">
        <p14:creationId xmlns:p14="http://schemas.microsoft.com/office/powerpoint/2010/main" val="100038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</a:t>
            </a:r>
            <a:r>
              <a:rPr lang="zh-CN" altLang="en-US" dirty="0"/>
              <a:t>同步：关键字</a:t>
            </a:r>
            <a:r>
              <a:rPr lang="en-US" altLang="zh-CN" dirty="0"/>
              <a:t>synchronized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两个线程同时争抢某个资源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，便产生了资源冲突问题。</a:t>
            </a:r>
            <a:endParaRPr lang="en-US" altLang="zh-CN" dirty="0" smtClean="0"/>
          </a:p>
          <a:p>
            <a:r>
              <a:rPr lang="zh-CN" altLang="en-US" dirty="0" smtClean="0"/>
              <a:t>为了避免资源共享导致的冲突问题，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synchronized</a:t>
            </a:r>
            <a:r>
              <a:rPr lang="zh-CN" altLang="zh-CN" dirty="0" smtClean="0"/>
              <a:t>关键字</a:t>
            </a:r>
            <a:r>
              <a:rPr lang="zh-CN" altLang="zh-CN" dirty="0"/>
              <a:t>，它可修饰某个方法或者某块代码，目的是限定该方法</a:t>
            </a:r>
            <a:r>
              <a:rPr lang="en-US" altLang="zh-CN" dirty="0"/>
              <a:t>/</a:t>
            </a:r>
            <a:r>
              <a:rPr lang="zh-CN" altLang="zh-CN" dirty="0"/>
              <a:t>代码块为同步方法</a:t>
            </a:r>
            <a:r>
              <a:rPr lang="en-US" altLang="zh-CN" dirty="0"/>
              <a:t>/</a:t>
            </a:r>
            <a:r>
              <a:rPr lang="zh-CN" altLang="zh-CN" dirty="0"/>
              <a:t>同步代码</a:t>
            </a:r>
            <a:r>
              <a:rPr lang="zh-CN" altLang="zh-CN" dirty="0" smtClean="0"/>
              <a:t>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也就是</a:t>
            </a:r>
            <a:r>
              <a:rPr lang="zh-CN" altLang="zh-CN" dirty="0"/>
              <a:t>规定同一时刻只能有一个线程执行同步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，在此期间其他线程只能等待，</a:t>
            </a:r>
            <a:r>
              <a:rPr lang="zh-CN" altLang="zh-CN" dirty="0"/>
              <a:t>直到先来的线程跑完同步方法，其他线程方可依次排队执行该同步方法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7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修饰方法的代码例子：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 void run() {</a:t>
            </a:r>
          </a:p>
          <a:p>
            <a:pPr lvl="1"/>
            <a:r>
              <a:rPr lang="en-US" altLang="zh-CN" dirty="0"/>
              <a:t>    // </a:t>
            </a:r>
            <a:r>
              <a:rPr lang="zh-CN" altLang="en-US" dirty="0"/>
              <a:t>这里是方法内部代码</a:t>
            </a:r>
          </a:p>
          <a:p>
            <a:pPr lvl="1"/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修饰代码块</a:t>
            </a:r>
            <a:r>
              <a:rPr lang="zh-CN" altLang="en-US" dirty="0"/>
              <a:t>的代码</a:t>
            </a: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lvl="1"/>
            <a:r>
              <a:rPr lang="en-US" altLang="zh-CN" dirty="0"/>
              <a:t>public void run() {</a:t>
            </a:r>
          </a:p>
          <a:p>
            <a:pPr lvl="1"/>
            <a:r>
              <a:rPr lang="en-US" altLang="zh-CN" dirty="0"/>
              <a:t>    // </a:t>
            </a:r>
            <a:r>
              <a:rPr lang="zh-CN" altLang="en-US" dirty="0" smtClean="0"/>
              <a:t>指定代码</a:t>
            </a:r>
            <a:r>
              <a:rPr lang="zh-CN" altLang="en-US" dirty="0"/>
              <a:t>块为同步代码块，这样同一时刻只允许一个线程执行该段代码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 (this) {</a:t>
            </a:r>
          </a:p>
          <a:p>
            <a:pPr lvl="1"/>
            <a:r>
              <a:rPr lang="en-US" altLang="zh-CN" dirty="0"/>
              <a:t>        // </a:t>
            </a:r>
            <a:r>
              <a:rPr lang="zh-CN" altLang="en-US" dirty="0"/>
              <a:t>这里是同步代码块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07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通过加解锁避免资源冲突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线程同步</a:t>
            </a:r>
            <a:r>
              <a:rPr lang="zh-CN" altLang="zh-CN" dirty="0" smtClean="0"/>
              <a:t>机制</a:t>
            </a:r>
            <a:r>
              <a:rPr lang="zh-CN" altLang="zh-CN" dirty="0"/>
              <a:t>只适用于简单场合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它的局限包括以下几点：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synchronized</a:t>
            </a:r>
            <a:r>
              <a:rPr lang="zh-CN" altLang="zh-CN" dirty="0" smtClean="0"/>
              <a:t>必须修饰</a:t>
            </a:r>
            <a:r>
              <a:rPr lang="zh-CN" altLang="zh-CN" dirty="0"/>
              <a:t>方法或者代码</a:t>
            </a:r>
            <a:r>
              <a:rPr lang="zh-CN" altLang="zh-CN" dirty="0" smtClean="0"/>
              <a:t>块</a:t>
            </a:r>
            <a:r>
              <a:rPr lang="zh-CN" altLang="en-US" dirty="0" smtClean="0"/>
              <a:t>，造成</a:t>
            </a:r>
            <a:r>
              <a:rPr lang="zh-CN" altLang="zh-CN" dirty="0"/>
              <a:t>花括号内外的变量交互比较</a:t>
            </a:r>
            <a:r>
              <a:rPr lang="zh-CN" altLang="zh-CN" dirty="0" smtClean="0"/>
              <a:t>麻烦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要是前个线程迟迟不退出同步方法</a:t>
            </a:r>
            <a:r>
              <a:rPr lang="en-US" altLang="zh-CN" dirty="0"/>
              <a:t>/</a:t>
            </a:r>
            <a:r>
              <a:rPr lang="zh-CN" altLang="zh-CN" dirty="0"/>
              <a:t>代码块，那么其他线程</a:t>
            </a:r>
            <a:r>
              <a:rPr lang="zh-CN" altLang="zh-CN" dirty="0" smtClean="0"/>
              <a:t>只能一直</a:t>
            </a:r>
            <a:r>
              <a:rPr lang="zh-CN" altLang="zh-CN" dirty="0"/>
              <a:t>等</a:t>
            </a:r>
            <a:r>
              <a:rPr lang="zh-CN" altLang="zh-CN" dirty="0" smtClean="0"/>
              <a:t>下去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synchronized</a:t>
            </a:r>
            <a:r>
              <a:rPr lang="zh-CN" altLang="zh-CN" dirty="0"/>
              <a:t>无法判断当前线程处于等待队列中的哪个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r>
              <a:rPr lang="zh-CN" altLang="en-US" dirty="0"/>
              <a:t>锁</a:t>
            </a:r>
            <a:r>
              <a:rPr lang="zh-CN" altLang="en-US" dirty="0" smtClean="0"/>
              <a:t>机制</a:t>
            </a:r>
            <a:r>
              <a:rPr lang="zh-CN" altLang="zh-CN" dirty="0"/>
              <a:t>把加锁和解锁操作分离开，从而解决同步方式的弊端。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41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可重入锁</a:t>
            </a:r>
            <a:r>
              <a:rPr lang="en-US" altLang="zh-CN" dirty="0" err="1"/>
              <a:t>ReentrantLock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所谓</a:t>
            </a:r>
            <a:r>
              <a:rPr lang="zh-CN" altLang="zh-CN" dirty="0"/>
              <a:t>可重入</a:t>
            </a:r>
            <a:r>
              <a:rPr lang="zh-CN" altLang="zh-CN" dirty="0" smtClean="0"/>
              <a:t>锁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不是</a:t>
            </a:r>
            <a:r>
              <a:rPr lang="zh-CN" altLang="zh-CN" dirty="0"/>
              <a:t>为了锁自己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而</a:t>
            </a:r>
            <a:r>
              <a:rPr lang="zh-CN" altLang="zh-CN" dirty="0" smtClean="0"/>
              <a:t>是</a:t>
            </a:r>
            <a:r>
              <a:rPr lang="zh-CN" altLang="zh-CN" dirty="0"/>
              <a:t>为了锁别人，</a:t>
            </a:r>
            <a:r>
              <a:rPr lang="zh-CN" altLang="zh-CN" dirty="0" smtClean="0"/>
              <a:t>故而又</a:t>
            </a:r>
            <a:r>
              <a:rPr lang="zh-CN" altLang="zh-CN" dirty="0"/>
              <a:t>称作自旋</a:t>
            </a:r>
            <a:r>
              <a:rPr lang="zh-CN" altLang="zh-CN" dirty="0" smtClean="0"/>
              <a:t>锁</a:t>
            </a:r>
            <a:r>
              <a:rPr lang="zh-CN" altLang="en-US" dirty="0" smtClean="0"/>
              <a:t>。</a:t>
            </a:r>
            <a:r>
              <a:rPr lang="zh-CN" altLang="zh-CN" dirty="0"/>
              <a:t>下面是</a:t>
            </a:r>
            <a:r>
              <a:rPr lang="en-US" altLang="zh-CN" dirty="0" err="1"/>
              <a:t>ReentrantLock</a:t>
            </a:r>
            <a:r>
              <a:rPr lang="zh-CN" altLang="zh-CN" dirty="0"/>
              <a:t>相关的锁方法说明：</a:t>
            </a:r>
          </a:p>
          <a:p>
            <a:pPr lvl="1"/>
            <a:r>
              <a:rPr lang="en-US" altLang="zh-CN" dirty="0"/>
              <a:t>lock</a:t>
            </a:r>
            <a:r>
              <a:rPr lang="zh-CN" altLang="zh-CN" dirty="0"/>
              <a:t>：对可重入锁加锁。</a:t>
            </a:r>
          </a:p>
          <a:p>
            <a:pPr lvl="1"/>
            <a:r>
              <a:rPr lang="en-US" altLang="zh-CN" dirty="0"/>
              <a:t>unlock</a:t>
            </a:r>
            <a:r>
              <a:rPr lang="zh-CN" altLang="zh-CN" dirty="0"/>
              <a:t>：对可重入锁解锁。</a:t>
            </a:r>
          </a:p>
          <a:p>
            <a:pPr lvl="1"/>
            <a:r>
              <a:rPr lang="en-US" altLang="zh-CN" dirty="0" err="1"/>
              <a:t>tryLock</a:t>
            </a:r>
            <a:r>
              <a:rPr lang="zh-CN" altLang="zh-CN" dirty="0"/>
              <a:t>：尝试</a:t>
            </a:r>
            <a:r>
              <a:rPr lang="zh-CN" altLang="zh-CN" dirty="0" smtClean="0"/>
              <a:t>加锁。</a:t>
            </a:r>
            <a:endParaRPr lang="zh-CN" altLang="zh-CN" dirty="0"/>
          </a:p>
          <a:p>
            <a:pPr lvl="1"/>
            <a:r>
              <a:rPr lang="en-US" altLang="zh-CN" dirty="0" err="1"/>
              <a:t>isLocked</a:t>
            </a:r>
            <a:r>
              <a:rPr lang="zh-CN" altLang="zh-CN" dirty="0"/>
              <a:t>：判断是否被锁住了。</a:t>
            </a:r>
          </a:p>
          <a:p>
            <a:pPr lvl="1"/>
            <a:r>
              <a:rPr lang="en-US" altLang="zh-CN" dirty="0" err="1"/>
              <a:t>getQueueLength</a:t>
            </a:r>
            <a:r>
              <a:rPr lang="zh-CN" altLang="zh-CN" dirty="0"/>
              <a:t>：获取有多少个线程正在等待该锁。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本章介绍了线程的运行方式及其注意事项，包括：单个线程的调度处理、多个线程的并发控制、一群线程的分配管理，还演示了两个与线程有关的实战练习（秒表计时器、打地鼠游戏）。</a:t>
            </a:r>
          </a:p>
          <a:p>
            <a:r>
              <a:rPr lang="en-US" altLang="zh-CN" dirty="0"/>
              <a:t>15.1 </a:t>
            </a:r>
            <a:r>
              <a:rPr lang="zh-CN" altLang="en-US" dirty="0"/>
              <a:t>线程的调度</a:t>
            </a:r>
          </a:p>
          <a:p>
            <a:r>
              <a:rPr lang="en-US" altLang="zh-CN" dirty="0"/>
              <a:t>15.2 </a:t>
            </a:r>
            <a:r>
              <a:rPr lang="zh-CN" altLang="en-US" dirty="0"/>
              <a:t>并发的控制</a:t>
            </a:r>
          </a:p>
          <a:p>
            <a:r>
              <a:rPr lang="en-US" altLang="zh-CN" dirty="0"/>
              <a:t>15.3 </a:t>
            </a:r>
            <a:r>
              <a:rPr lang="zh-CN" altLang="en-US" dirty="0"/>
              <a:t>线程池管理</a:t>
            </a:r>
          </a:p>
          <a:p>
            <a:r>
              <a:rPr lang="en-US" altLang="zh-CN" dirty="0"/>
              <a:t>15.4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41351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读</a:t>
            </a:r>
            <a:r>
              <a:rPr lang="zh-CN" altLang="zh-CN" dirty="0" smtClean="0"/>
              <a:t>写锁</a:t>
            </a:r>
            <a:r>
              <a:rPr lang="en-US" altLang="zh-CN" dirty="0" err="1"/>
              <a:t>ReentrantReadWriteLock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ReentrantReadWriteLock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可</a:t>
            </a:r>
            <a:r>
              <a:rPr lang="zh-CN" altLang="zh-CN" dirty="0"/>
              <a:t>重入的读写锁，调用读写锁对象的</a:t>
            </a:r>
            <a:r>
              <a:rPr lang="en-US" altLang="zh-CN" dirty="0" err="1"/>
              <a:t>readLock</a:t>
            </a:r>
            <a:r>
              <a:rPr lang="zh-CN" altLang="zh-CN" dirty="0"/>
              <a:t>方法可</a:t>
            </a:r>
            <a:r>
              <a:rPr lang="zh-CN" altLang="zh-CN" dirty="0" smtClean="0"/>
              <a:t>获得</a:t>
            </a:r>
            <a:r>
              <a:rPr lang="en-US" altLang="zh-CN" dirty="0" err="1"/>
              <a:t>ReadLock</a:t>
            </a:r>
            <a:r>
              <a:rPr lang="zh-CN" altLang="zh-CN" dirty="0" smtClean="0"/>
              <a:t>读锁</a:t>
            </a:r>
            <a:r>
              <a:rPr lang="zh-CN" altLang="zh-CN" dirty="0"/>
              <a:t>对象，调用读写锁对象的</a:t>
            </a:r>
            <a:r>
              <a:rPr lang="en-US" altLang="zh-CN" dirty="0" err="1"/>
              <a:t>writeLock</a:t>
            </a:r>
            <a:r>
              <a:rPr lang="zh-CN" altLang="zh-CN" dirty="0"/>
              <a:t>方法可</a:t>
            </a:r>
            <a:r>
              <a:rPr lang="zh-CN" altLang="zh-CN" dirty="0" smtClean="0"/>
              <a:t>获得</a:t>
            </a:r>
            <a:r>
              <a:rPr lang="en-US" altLang="zh-CN" dirty="0" err="1"/>
              <a:t>WriteLock</a:t>
            </a:r>
            <a:r>
              <a:rPr lang="zh-CN" altLang="zh-CN" dirty="0" smtClean="0"/>
              <a:t>写锁对象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之所以把锁细分为读锁和写锁，是为了处理下列几种场景的互斥关系：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读锁与读锁不是互斥关系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读锁与写锁是互斥关系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写锁与写锁也是互斥关系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2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信号量</a:t>
            </a:r>
            <a:r>
              <a:rPr lang="en-US" altLang="zh-CN" dirty="0"/>
              <a:t>Semaphore</a:t>
            </a:r>
            <a:r>
              <a:rPr lang="zh-CN" altLang="en-US" dirty="0"/>
              <a:t>的请求与释放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虽然加锁比同步灵活一些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但它依然存在下列局限：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）某块代码被加锁之后，对其他线程而言就处于繁忙状态，缺乏通融的余地；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）遇到被其他线程加锁的情况，当前线程要么一直等待，要么立即放弃，除了这两种选择之外，没有别的选择了；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）线程</a:t>
            </a:r>
            <a:r>
              <a:rPr lang="en-US" altLang="zh-CN" dirty="0"/>
              <a:t>A</a:t>
            </a:r>
            <a:r>
              <a:rPr lang="zh-CN" altLang="zh-CN" dirty="0"/>
              <a:t>加锁之后，只能由线程</a:t>
            </a:r>
            <a:r>
              <a:rPr lang="en-US" altLang="zh-CN" dirty="0"/>
              <a:t>A</a:t>
            </a:r>
            <a:r>
              <a:rPr lang="zh-CN" altLang="zh-CN" dirty="0"/>
              <a:t>解锁，要是线程</a:t>
            </a:r>
            <a:r>
              <a:rPr lang="en-US" altLang="zh-CN" dirty="0"/>
              <a:t>A</a:t>
            </a:r>
            <a:r>
              <a:rPr lang="zh-CN" altLang="zh-CN" dirty="0"/>
              <a:t>忘了解锁，那么被锁住的资源将无法释放，从而导致其他线程出现死锁；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42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信号量工具</a:t>
            </a:r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</a:t>
            </a:r>
            <a:r>
              <a:rPr lang="zh-CN" altLang="zh-CN" dirty="0"/>
              <a:t>从根本上解决加锁机制的不足之</a:t>
            </a:r>
            <a:r>
              <a:rPr lang="zh-CN" altLang="zh-CN" dirty="0" smtClean="0"/>
              <a:t>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zh-CN" dirty="0"/>
              <a:t>又设计</a:t>
            </a:r>
            <a:r>
              <a:rPr lang="zh-CN" altLang="zh-CN" dirty="0" smtClean="0"/>
              <a:t>了信号量</a:t>
            </a:r>
            <a:r>
              <a:rPr lang="zh-CN" altLang="zh-CN" dirty="0"/>
              <a:t>工具</a:t>
            </a:r>
            <a:r>
              <a:rPr lang="en-US" altLang="zh-CN" dirty="0" smtClean="0"/>
              <a:t>Semaphore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信号量</a:t>
            </a:r>
            <a:r>
              <a:rPr lang="zh-CN" altLang="zh-CN" dirty="0"/>
              <a:t>关键在于数量的量，它里面保存的是许可证，并且许可证的数量还不止一个，这意味着有几个许可证，就允许几个线程一起处理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此外，</a:t>
            </a:r>
            <a:r>
              <a:rPr lang="zh-CN" altLang="zh-CN" dirty="0"/>
              <a:t>信号量还支持多种请求许可证的方式，用以满足丰富多样的业务</a:t>
            </a:r>
            <a:r>
              <a:rPr lang="zh-CN" altLang="zh-CN" dirty="0" smtClean="0"/>
              <a:t>需求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0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许可证的请求方式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）坚持请求向信号量申请许可证，即使收到线程中断信号也不</a:t>
            </a:r>
            <a:r>
              <a:rPr lang="zh-CN" altLang="zh-CN" dirty="0" smtClean="0"/>
              <a:t>放弃。</a:t>
            </a:r>
            <a:r>
              <a:rPr lang="zh-CN" altLang="zh-CN" dirty="0"/>
              <a:t>该方式调用的是信号量的</a:t>
            </a:r>
            <a:r>
              <a:rPr lang="en-US" altLang="zh-CN" dirty="0" err="1"/>
              <a:t>acquireUninterruptibly</a:t>
            </a:r>
            <a:r>
              <a:rPr lang="zh-CN" altLang="zh-CN" dirty="0"/>
              <a:t>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）尝试向信号量申请许可证，但只愿意等待有限的</a:t>
            </a:r>
            <a:r>
              <a:rPr lang="zh-CN" altLang="zh-CN" dirty="0" smtClean="0"/>
              <a:t>时间。</a:t>
            </a:r>
            <a:r>
              <a:rPr lang="zh-CN" altLang="zh-CN" dirty="0"/>
              <a:t>该方式调用的是信号量的</a:t>
            </a:r>
            <a:r>
              <a:rPr lang="en-US" altLang="zh-CN" dirty="0" err="1"/>
              <a:t>tryAcquire</a:t>
            </a:r>
            <a:r>
              <a:rPr lang="zh-CN" altLang="zh-CN" dirty="0"/>
              <a:t>方法</a:t>
            </a:r>
            <a:r>
              <a:rPr lang="zh-CN" altLang="zh-CN" dirty="0" smtClean="0"/>
              <a:t>（带</a:t>
            </a:r>
            <a:r>
              <a:rPr lang="zh-CN" altLang="zh-CN" dirty="0"/>
              <a:t>时间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）尝试向信号量立即申请许可证，哪怕一丁点时间都不愿意等待。该方式调用的是信号量的</a:t>
            </a:r>
            <a:r>
              <a:rPr lang="en-US" altLang="zh-CN" dirty="0" err="1"/>
              <a:t>tryAcquire</a:t>
            </a:r>
            <a:r>
              <a:rPr lang="zh-CN" altLang="zh-CN" dirty="0"/>
              <a:t>方法</a:t>
            </a:r>
            <a:r>
              <a:rPr lang="zh-CN" altLang="zh-CN" dirty="0" smtClean="0"/>
              <a:t>（不</a:t>
            </a:r>
            <a:r>
              <a:rPr lang="zh-CN" altLang="zh-CN" dirty="0"/>
              <a:t>带</a:t>
            </a:r>
            <a:r>
              <a:rPr lang="zh-CN" altLang="zh-CN" dirty="0" smtClean="0"/>
              <a:t>参数）。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）尝试向信号量申请许可证</a:t>
            </a:r>
            <a:r>
              <a:rPr lang="zh-CN" altLang="zh-CN" dirty="0" smtClean="0"/>
              <a:t>，但</a:t>
            </a:r>
            <a:r>
              <a:rPr lang="zh-CN" altLang="zh-CN" dirty="0"/>
              <a:t>在等待期间允许接收中断信号。该方式调用的是信号量的</a:t>
            </a:r>
            <a:r>
              <a:rPr lang="en-US" altLang="zh-CN" dirty="0"/>
              <a:t>acquire</a:t>
            </a:r>
            <a:r>
              <a:rPr lang="zh-CN" altLang="zh-CN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0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线程间的通信方式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利用同步、加锁、信号量等</a:t>
            </a:r>
            <a:r>
              <a:rPr lang="zh-CN" altLang="zh-CN" dirty="0" smtClean="0"/>
              <a:t>机制</a:t>
            </a:r>
            <a:r>
              <a:rPr lang="zh-CN" altLang="en-US" dirty="0" smtClean="0"/>
              <a:t>可</a:t>
            </a:r>
            <a:r>
              <a:rPr lang="zh-CN" altLang="zh-CN" dirty="0" smtClean="0"/>
              <a:t>解决</a:t>
            </a:r>
            <a:r>
              <a:rPr lang="zh-CN" altLang="en-US" dirty="0" smtClean="0"/>
              <a:t>多线程的</a:t>
            </a:r>
            <a:r>
              <a:rPr lang="zh-CN" altLang="zh-CN" dirty="0" smtClean="0"/>
              <a:t>资源</a:t>
            </a:r>
            <a:r>
              <a:rPr lang="zh-CN" altLang="zh-CN" dirty="0"/>
              <a:t>冲突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，但</a:t>
            </a:r>
            <a:r>
              <a:rPr lang="zh-CN" altLang="zh-CN" dirty="0"/>
              <a:t>这些机制只适合同一资源的共享</a:t>
            </a:r>
            <a:r>
              <a:rPr lang="zh-CN" altLang="zh-CN" dirty="0" smtClean="0"/>
              <a:t>分配</a:t>
            </a:r>
            <a:r>
              <a:rPr lang="zh-CN" altLang="en-US" dirty="0" smtClean="0"/>
              <a:t>，不能在线程之间传递信息。</a:t>
            </a:r>
            <a:endParaRPr lang="en-US" altLang="zh-CN" dirty="0" smtClean="0"/>
          </a:p>
          <a:p>
            <a:r>
              <a:rPr lang="zh-CN" altLang="en-US" dirty="0" smtClean="0"/>
              <a:t>若要在</a:t>
            </a:r>
            <a:r>
              <a:rPr lang="zh-CN" altLang="zh-CN" dirty="0" smtClean="0"/>
              <a:t>在</a:t>
            </a:r>
            <a:r>
              <a:rPr lang="zh-CN" altLang="zh-CN" dirty="0"/>
              <a:t>线程间传递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，则需在</a:t>
            </a:r>
            <a:r>
              <a:rPr lang="zh-CN" altLang="zh-CN" dirty="0"/>
              <a:t>线程</a:t>
            </a:r>
            <a:r>
              <a:rPr lang="zh-CN" altLang="zh-CN" dirty="0" smtClean="0"/>
              <a:t>之间</a:t>
            </a:r>
            <a:r>
              <a:rPr lang="zh-CN" altLang="en-US" dirty="0" smtClean="0"/>
              <a:t>建立</a:t>
            </a:r>
            <a:r>
              <a:rPr lang="zh-CN" altLang="zh-CN" dirty="0" smtClean="0"/>
              <a:t>消息</a:t>
            </a:r>
            <a:r>
              <a:rPr lang="zh-CN" altLang="zh-CN" dirty="0"/>
              <a:t>通路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从而实现线程间通信。具体的通信方式有如下几种：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）在同步机制中通信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zh-CN" altLang="en-US" dirty="0"/>
              <a:t>加锁机制</a:t>
            </a:r>
            <a:r>
              <a:rPr lang="zh-CN" altLang="en-US" dirty="0" smtClean="0"/>
              <a:t>中通信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870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在同步机制中通信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同步机制的通信步骤如下：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synchronized</a:t>
            </a:r>
            <a:r>
              <a:rPr lang="zh-CN" altLang="zh-CN" dirty="0"/>
              <a:t>后面补充待同步的对象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）在准备接收消息的线程代码中，调用</a:t>
            </a:r>
            <a:r>
              <a:rPr lang="zh-CN" altLang="zh-CN" dirty="0"/>
              <a:t>对象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方法，等待另一个线程的通知。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）在准备发送消息</a:t>
            </a:r>
            <a:r>
              <a:rPr lang="zh-CN" altLang="en-US" dirty="0"/>
              <a:t>的线程代码中，调用</a:t>
            </a:r>
            <a:r>
              <a:rPr lang="zh-CN" altLang="zh-CN" dirty="0"/>
              <a:t>对象实例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notify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zh-CN" altLang="zh-CN" dirty="0"/>
              <a:t>随机挑选一个线程发放</a:t>
            </a:r>
            <a:r>
              <a:rPr lang="zh-CN" altLang="zh-CN" dirty="0" smtClean="0"/>
              <a:t>通知</a:t>
            </a:r>
            <a:r>
              <a:rPr lang="zh-CN" altLang="en-US" dirty="0" smtClean="0"/>
              <a:t>；或者调用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方法，向</a:t>
            </a:r>
            <a:r>
              <a:rPr lang="zh-CN" altLang="zh-CN" dirty="0"/>
              <a:t>所有线程发放通知。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5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在加锁机制中通信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zh-CN" dirty="0"/>
              <a:t>加锁</a:t>
            </a:r>
            <a:r>
              <a:rPr lang="zh-CN" altLang="zh-CN" dirty="0" smtClean="0"/>
              <a:t>机制</a:t>
            </a:r>
            <a:r>
              <a:rPr lang="zh-CN" altLang="en-US" dirty="0" smtClean="0"/>
              <a:t>来说，</a:t>
            </a:r>
            <a:r>
              <a:rPr lang="zh-CN" altLang="zh-CN" dirty="0"/>
              <a:t>锁钥内外的线程也只能通过锁工具来通信，信使则为调用锁对象的</a:t>
            </a:r>
            <a:r>
              <a:rPr lang="en-US" altLang="zh-CN" dirty="0" err="1"/>
              <a:t>newCondition</a:t>
            </a:r>
            <a:r>
              <a:rPr lang="zh-CN" altLang="zh-CN" dirty="0"/>
              <a:t>方法返回的</a:t>
            </a:r>
            <a:r>
              <a:rPr lang="en-US" altLang="zh-CN" dirty="0"/>
              <a:t>Condition</a:t>
            </a:r>
            <a:r>
              <a:rPr lang="zh-CN" altLang="zh-CN" dirty="0"/>
              <a:t>条件对象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条件对象同样拥有等待与发放的方法</a:t>
            </a:r>
            <a:r>
              <a:rPr lang="zh-CN" altLang="zh-CN" dirty="0" smtClean="0"/>
              <a:t>，具体</a:t>
            </a:r>
            <a:r>
              <a:rPr lang="zh-CN" altLang="zh-CN" dirty="0"/>
              <a:t>说明如下：</a:t>
            </a:r>
          </a:p>
          <a:p>
            <a:pPr lvl="1"/>
            <a:r>
              <a:rPr lang="en-US" altLang="zh-CN" dirty="0"/>
              <a:t>await</a:t>
            </a:r>
            <a:r>
              <a:rPr lang="zh-CN" altLang="zh-CN" dirty="0"/>
              <a:t>：等待通知。</a:t>
            </a:r>
          </a:p>
          <a:p>
            <a:pPr lvl="1"/>
            <a:r>
              <a:rPr lang="en-US" altLang="zh-CN" dirty="0"/>
              <a:t>signal</a:t>
            </a:r>
            <a:r>
              <a:rPr lang="zh-CN" altLang="zh-CN" dirty="0"/>
              <a:t>：在等待队列中随机挑选一个线程发放通知。</a:t>
            </a:r>
          </a:p>
          <a:p>
            <a:pPr lvl="1"/>
            <a:r>
              <a:rPr lang="en-US" altLang="zh-CN" dirty="0" err="1"/>
              <a:t>signalAll</a:t>
            </a:r>
            <a:r>
              <a:rPr lang="zh-CN" altLang="zh-CN" dirty="0"/>
              <a:t>：向等待队列中的所有线程发放通知。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0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线程池管理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本节介绍了如何管理由多个线程组成的线程池，包括执行实时任务的普通线程池，以及执行定时任务的定时器线程</a:t>
            </a:r>
            <a:r>
              <a:rPr lang="zh-CN" altLang="zh-CN" dirty="0" smtClean="0"/>
              <a:t>池</a:t>
            </a:r>
            <a:r>
              <a:rPr lang="zh-CN" altLang="en-US" dirty="0" smtClean="0"/>
              <a:t>，另外介绍了</a:t>
            </a:r>
            <a:r>
              <a:rPr lang="en-US" altLang="zh-CN" dirty="0" smtClean="0"/>
              <a:t>Java7</a:t>
            </a:r>
            <a:r>
              <a:rPr lang="zh-CN" altLang="en-US" dirty="0" smtClean="0"/>
              <a:t>新增的</a:t>
            </a:r>
            <a:r>
              <a:rPr lang="zh-CN" altLang="en-US" dirty="0"/>
              <a:t>分治框架</a:t>
            </a:r>
            <a:r>
              <a:rPr lang="en-US" altLang="zh-CN" dirty="0" smtClean="0"/>
              <a:t>Fork/Join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15.3.1 </a:t>
            </a:r>
            <a:r>
              <a:rPr lang="zh-CN" altLang="en-US" dirty="0"/>
              <a:t>普通线程池</a:t>
            </a:r>
          </a:p>
          <a:p>
            <a:r>
              <a:rPr lang="en-US" altLang="zh-CN" dirty="0"/>
              <a:t>15.3.2 </a:t>
            </a:r>
            <a:r>
              <a:rPr lang="zh-CN" altLang="en-US" dirty="0"/>
              <a:t>定时器线程池</a:t>
            </a:r>
          </a:p>
          <a:p>
            <a:r>
              <a:rPr lang="en-US" altLang="zh-CN" dirty="0"/>
              <a:t>15.3.3 </a:t>
            </a:r>
            <a:r>
              <a:rPr lang="zh-CN" altLang="en-US" dirty="0"/>
              <a:t>分治框架</a:t>
            </a:r>
            <a:r>
              <a:rPr lang="en-US" altLang="zh-CN" dirty="0"/>
              <a:t>Fork/Join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5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15.3.1 </a:t>
            </a:r>
            <a:r>
              <a:rPr lang="zh-CN" altLang="en-US" dirty="0"/>
              <a:t>普通线程池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对于某些性质相似的批量任务</a:t>
            </a:r>
            <a:r>
              <a:rPr lang="zh-CN" altLang="en-US" dirty="0"/>
              <a:t>，如果每个任务都启动一个线程，由于创建线程与销毁线程均涉及资源开销，频繁地开启线程将占用大量系统资源。</a:t>
            </a:r>
          </a:p>
          <a:p>
            <a:r>
              <a:rPr lang="zh-CN" altLang="en-US" dirty="0"/>
              <a:t>若将线程比作流水线的话，好几个常驻的运行线程便组成了批量处理的工厂，那么工厂里面统一管理这些流水线的调度中心则被称为“线程池”。</a:t>
            </a:r>
          </a:p>
          <a:p>
            <a:r>
              <a:rPr lang="zh-CN" altLang="en-US" dirty="0"/>
              <a:t>线程池封装了线程的创建、启动、关闭等操作，以及系统的资源分配与线程调度；它还支持任务的添加和移除功能，可使开发者专注于业务逻辑编码。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47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线程池工具</a:t>
            </a:r>
            <a:r>
              <a:rPr lang="en-US" altLang="zh-CN" dirty="0" err="1"/>
              <a:t>ExecutorService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最常用的线程池是</a:t>
            </a:r>
            <a:r>
              <a:rPr lang="en-US" altLang="zh-CN" dirty="0" err="1"/>
              <a:t>ExecutorService</a:t>
            </a:r>
            <a:r>
              <a:rPr lang="zh-CN" altLang="en-US" dirty="0"/>
              <a:t>及其派生类</a:t>
            </a:r>
            <a:r>
              <a:rPr lang="en-US" altLang="zh-CN" dirty="0" err="1"/>
              <a:t>ThreadPoolExecutor</a:t>
            </a:r>
            <a:r>
              <a:rPr lang="zh-CN" altLang="en-US" dirty="0"/>
              <a:t>，它支持以下四种线程池：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）只有一个线程的线程池，该线程池由</a:t>
            </a:r>
            <a:r>
              <a:rPr lang="en-US" altLang="zh-CN" dirty="0"/>
              <a:t>Executors</a:t>
            </a:r>
            <a:r>
              <a:rPr lang="zh-CN" altLang="en-US" dirty="0"/>
              <a:t>类的</a:t>
            </a:r>
            <a:r>
              <a:rPr lang="en-US" altLang="zh-CN" dirty="0" err="1"/>
              <a:t>newSingleThreadExecutor</a:t>
            </a:r>
            <a:r>
              <a:rPr lang="zh-CN" altLang="en-US" dirty="0"/>
              <a:t>方法创建而来。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）拥有固定数量线程的线程池，该线程池由</a:t>
            </a:r>
            <a:r>
              <a:rPr lang="en-US" altLang="zh-CN" dirty="0"/>
              <a:t>Executors</a:t>
            </a:r>
            <a:r>
              <a:rPr lang="zh-CN" altLang="en-US" dirty="0"/>
              <a:t>类的</a:t>
            </a:r>
            <a:r>
              <a:rPr lang="en-US" altLang="zh-CN" dirty="0" err="1"/>
              <a:t>newFixedThreadPool</a:t>
            </a:r>
            <a:r>
              <a:rPr lang="zh-CN" altLang="en-US" dirty="0"/>
              <a:t>方法创建而来。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）拥有无限数量线程的线程池，该线程池由</a:t>
            </a:r>
            <a:r>
              <a:rPr lang="en-US" altLang="zh-CN" dirty="0"/>
              <a:t>Executors</a:t>
            </a:r>
            <a:r>
              <a:rPr lang="zh-CN" altLang="en-US" dirty="0"/>
              <a:t>类的</a:t>
            </a:r>
            <a:r>
              <a:rPr lang="en-US" altLang="zh-CN" dirty="0" err="1"/>
              <a:t>newCachedThreadPool</a:t>
            </a:r>
            <a:r>
              <a:rPr lang="zh-CN" altLang="en-US" dirty="0"/>
              <a:t>方法创建而来。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）线程数量允许变化的线程池，该线程池需要调用</a:t>
            </a:r>
            <a:r>
              <a:rPr lang="en-US" altLang="zh-CN" dirty="0" err="1"/>
              <a:t>ThreadPoolExecutor</a:t>
            </a:r>
            <a:r>
              <a:rPr lang="zh-CN" altLang="en-US" dirty="0"/>
              <a:t>的构造方法来</a:t>
            </a:r>
            <a:r>
              <a:rPr lang="zh-CN" altLang="en-US" dirty="0" smtClean="0"/>
              <a:t>创建。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71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线程的调度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本节介绍了线程的概念以及单个线程的多种用法，首先讨论串行处理与并行处理的优劣之分，从而引出线程的运行机制及其基本用法；接着阐述了如何利用</a:t>
            </a:r>
            <a:r>
              <a:rPr lang="en-US" altLang="zh-CN" dirty="0"/>
              <a:t>Runnable</a:t>
            </a:r>
            <a:r>
              <a:rPr lang="zh-CN" altLang="zh-CN" dirty="0"/>
              <a:t>接口封装一段供线程执行的代码块，又如何通过</a:t>
            </a:r>
            <a:r>
              <a:rPr lang="en-US" altLang="zh-CN" dirty="0"/>
              <a:t>Callable</a:t>
            </a:r>
            <a:r>
              <a:rPr lang="zh-CN" altLang="zh-CN" dirty="0"/>
              <a:t>接口构建允许返回参数的代码块；然后描述了如何使用定时器</a:t>
            </a:r>
            <a:r>
              <a:rPr lang="zh-CN" altLang="zh-CN" dirty="0" smtClean="0"/>
              <a:t>在分</a:t>
            </a:r>
            <a:r>
              <a:rPr lang="zh-CN" altLang="zh-CN" dirty="0"/>
              <a:t>线程中调度定时任务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15.1.1 </a:t>
            </a:r>
            <a:r>
              <a:rPr lang="zh-CN" altLang="en-US" dirty="0"/>
              <a:t>线程的基本用法</a:t>
            </a:r>
          </a:p>
          <a:p>
            <a:r>
              <a:rPr lang="en-US" altLang="zh-CN" dirty="0"/>
              <a:t>15.1.2 </a:t>
            </a:r>
            <a:r>
              <a:rPr lang="zh-CN" altLang="en-US" dirty="0"/>
              <a:t>任务</a:t>
            </a:r>
            <a:r>
              <a:rPr lang="en-US" altLang="zh-CN" dirty="0"/>
              <a:t>Runnable</a:t>
            </a:r>
          </a:p>
          <a:p>
            <a:r>
              <a:rPr lang="en-US" altLang="zh-CN" dirty="0"/>
              <a:t>15.1.3 </a:t>
            </a:r>
            <a:r>
              <a:rPr lang="zh-CN" altLang="en-US" dirty="0"/>
              <a:t>过程</a:t>
            </a:r>
            <a:r>
              <a:rPr lang="en-US" altLang="zh-CN" dirty="0"/>
              <a:t>Callable</a:t>
            </a:r>
          </a:p>
          <a:p>
            <a:r>
              <a:rPr lang="en-US" altLang="zh-CN" dirty="0"/>
              <a:t>15.1.4 </a:t>
            </a:r>
            <a:r>
              <a:rPr lang="zh-CN" altLang="en-US" dirty="0"/>
              <a:t>定时器与定时任务</a:t>
            </a:r>
          </a:p>
        </p:txBody>
      </p:sp>
    </p:spTree>
    <p:extLst>
      <p:ext uri="{BB962C8B-B14F-4D97-AF65-F5344CB8AC3E}">
        <p14:creationId xmlns:p14="http://schemas.microsoft.com/office/powerpoint/2010/main" val="328082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ExecutorService</a:t>
            </a:r>
            <a:r>
              <a:rPr lang="zh-CN" altLang="en-US" dirty="0"/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execute</a:t>
            </a:r>
            <a:r>
              <a:rPr lang="zh-CN" altLang="en-US" dirty="0"/>
              <a:t>：将指定任务加入线程池</a:t>
            </a:r>
          </a:p>
          <a:p>
            <a:pPr lvl="1"/>
            <a:r>
              <a:rPr lang="en-US" altLang="zh-CN" dirty="0" err="1"/>
              <a:t>getCorePoolSize</a:t>
            </a:r>
            <a:r>
              <a:rPr lang="zh-CN" altLang="en-US" dirty="0"/>
              <a:t>：获取核心的线程</a:t>
            </a:r>
            <a:r>
              <a:rPr lang="zh-CN" altLang="en-US" dirty="0" smtClean="0"/>
              <a:t>个数。</a:t>
            </a:r>
            <a:endParaRPr lang="zh-CN" altLang="en-US" dirty="0"/>
          </a:p>
          <a:p>
            <a:pPr lvl="1"/>
            <a:r>
              <a:rPr lang="en-US" altLang="zh-CN" dirty="0" err="1"/>
              <a:t>getMaximumPoolSize</a:t>
            </a:r>
            <a:r>
              <a:rPr lang="zh-CN" altLang="en-US" dirty="0"/>
              <a:t>：获取最大的线程</a:t>
            </a:r>
            <a:r>
              <a:rPr lang="zh-CN" altLang="en-US" dirty="0" smtClean="0"/>
              <a:t>个数。</a:t>
            </a:r>
            <a:endParaRPr lang="zh-CN" altLang="en-US" dirty="0"/>
          </a:p>
          <a:p>
            <a:pPr lvl="1"/>
            <a:r>
              <a:rPr lang="en-US" altLang="zh-CN" dirty="0" err="1"/>
              <a:t>getPoolSize</a:t>
            </a:r>
            <a:r>
              <a:rPr lang="zh-CN" altLang="en-US" dirty="0"/>
              <a:t>：获取线程池的当前</a:t>
            </a:r>
            <a:r>
              <a:rPr lang="zh-CN" altLang="en-US" dirty="0" smtClean="0"/>
              <a:t>大小。</a:t>
            </a:r>
            <a:endParaRPr lang="zh-CN" altLang="en-US" dirty="0"/>
          </a:p>
          <a:p>
            <a:pPr lvl="1"/>
            <a:r>
              <a:rPr lang="en-US" altLang="zh-CN" dirty="0" err="1"/>
              <a:t>getTaskCount</a:t>
            </a:r>
            <a:r>
              <a:rPr lang="zh-CN" altLang="en-US" dirty="0"/>
              <a:t>：获取所有的任务个数。</a:t>
            </a:r>
          </a:p>
          <a:p>
            <a:pPr lvl="1"/>
            <a:r>
              <a:rPr lang="en-US" altLang="zh-CN" dirty="0" err="1"/>
              <a:t>getActiveCount</a:t>
            </a:r>
            <a:r>
              <a:rPr lang="zh-CN" altLang="en-US" dirty="0"/>
              <a:t>：获取活跃的线程个数。</a:t>
            </a:r>
          </a:p>
          <a:p>
            <a:pPr lvl="1"/>
            <a:r>
              <a:rPr lang="en-US" altLang="zh-CN" dirty="0" err="1"/>
              <a:t>getCompletedTaskCount</a:t>
            </a:r>
            <a:r>
              <a:rPr lang="zh-CN" altLang="en-US" dirty="0"/>
              <a:t>：获取已完成的任务个数。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：从等待队列中移除指定任务。</a:t>
            </a:r>
          </a:p>
          <a:p>
            <a:pPr lvl="1"/>
            <a:r>
              <a:rPr lang="en-US" altLang="zh-CN" dirty="0"/>
              <a:t>shutdown</a:t>
            </a:r>
            <a:r>
              <a:rPr lang="zh-CN" altLang="en-US" dirty="0"/>
              <a:t>：关闭线程池。</a:t>
            </a:r>
          </a:p>
          <a:p>
            <a:pPr lvl="1"/>
            <a:r>
              <a:rPr lang="en-US" altLang="zh-CN" dirty="0" err="1"/>
              <a:t>shutdownNow</a:t>
            </a:r>
            <a:r>
              <a:rPr lang="zh-CN" altLang="en-US" dirty="0"/>
              <a:t>：立即关闭线程池。</a:t>
            </a:r>
          </a:p>
          <a:p>
            <a:pPr lvl="1"/>
            <a:r>
              <a:rPr lang="en-US" altLang="zh-CN" dirty="0" err="1"/>
              <a:t>isShutdown</a:t>
            </a:r>
            <a:r>
              <a:rPr lang="zh-CN" altLang="en-US" dirty="0"/>
              <a:t>：判断线程池是否已经关闭。</a:t>
            </a:r>
          </a:p>
        </p:txBody>
      </p:sp>
    </p:spTree>
    <p:extLst>
      <p:ext uri="{BB962C8B-B14F-4D97-AF65-F5344CB8AC3E}">
        <p14:creationId xmlns:p14="http://schemas.microsoft.com/office/powerpoint/2010/main" val="212772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15.3.2 </a:t>
            </a:r>
            <a:r>
              <a:rPr lang="zh-CN" altLang="en-US" dirty="0"/>
              <a:t>定时器线程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有的任务要求在特定的时间点运行，并且往往不止运行一次，还要周期性地反复运行。</a:t>
            </a:r>
          </a:p>
          <a:p>
            <a:r>
              <a:rPr lang="zh-CN" altLang="en-US" dirty="0"/>
              <a:t>对于这类定时任务，</a:t>
            </a:r>
            <a:r>
              <a:rPr lang="en-US" altLang="zh-CN" dirty="0"/>
              <a:t>Java</a:t>
            </a:r>
            <a:r>
              <a:rPr lang="zh-CN" altLang="en-US" dirty="0"/>
              <a:t>提供了定时器线程池来实现定时与周期执行任务的功能。</a:t>
            </a:r>
          </a:p>
          <a:p>
            <a:r>
              <a:rPr lang="zh-CN" altLang="en-US" dirty="0"/>
              <a:t>定时器线程池的工具类叫做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，它分成两类：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）单线程的定时器线程池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）固定数量的定时器线程池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定时器线程池的调度方式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依据启动次数与周期长度来划分，可将定时器线程池的调度方式分成下列三种：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）定时</a:t>
            </a:r>
            <a:r>
              <a:rPr lang="zh-CN" altLang="en-US" dirty="0"/>
              <a:t>任务只启动一</a:t>
            </a:r>
            <a:r>
              <a:rPr lang="zh-CN" altLang="en-US" dirty="0" smtClean="0"/>
              <a:t>次，此时</a:t>
            </a:r>
            <a:r>
              <a:rPr lang="zh-CN" altLang="en-US" dirty="0"/>
              <a:t>调用线程池对象的</a:t>
            </a:r>
            <a:r>
              <a:rPr lang="en-US" altLang="zh-CN" dirty="0"/>
              <a:t>schedule</a:t>
            </a:r>
            <a:r>
              <a:rPr lang="zh-CN" altLang="en-US" dirty="0"/>
              <a:t>方法。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</a:t>
            </a:r>
            <a:r>
              <a:rPr lang="zh-CN" altLang="en-US" dirty="0"/>
              <a:t>间隔若干时间周期启动定时</a:t>
            </a:r>
            <a:r>
              <a:rPr lang="zh-CN" altLang="en-US" dirty="0" smtClean="0"/>
              <a:t>任务，此时</a:t>
            </a:r>
            <a:r>
              <a:rPr lang="zh-CN" altLang="en-US" dirty="0"/>
              <a:t>调用线程池对象的</a:t>
            </a:r>
            <a:r>
              <a:rPr lang="en-US" altLang="zh-CN" dirty="0" err="1"/>
              <a:t>scheduleAtFixedRate</a:t>
            </a:r>
            <a:r>
              <a:rPr lang="zh-CN" altLang="en-US" dirty="0"/>
              <a:t>方法。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）固定</a:t>
            </a:r>
            <a:r>
              <a:rPr lang="zh-CN" altLang="en-US" dirty="0"/>
              <a:t>延迟若干时间启动定时</a:t>
            </a:r>
            <a:r>
              <a:rPr lang="zh-CN" altLang="en-US" dirty="0" smtClean="0"/>
              <a:t>任务，此时</a:t>
            </a:r>
            <a:r>
              <a:rPr lang="zh-CN" altLang="en-US" dirty="0"/>
              <a:t>调用线程池对象的</a:t>
            </a:r>
            <a:r>
              <a:rPr lang="en-US" altLang="zh-CN" dirty="0" err="1"/>
              <a:t>scheduleWithFixedDelay</a:t>
            </a:r>
            <a:r>
              <a:rPr lang="zh-CN" altLang="en-US" dirty="0"/>
              <a:t>方法。</a:t>
            </a:r>
          </a:p>
          <a:p>
            <a:r>
              <a:rPr lang="en-US" altLang="zh-CN" dirty="0" err="1"/>
              <a:t>scheduleAtFixedRate</a:t>
            </a:r>
            <a:r>
              <a:rPr lang="zh-CN" altLang="en-US" dirty="0"/>
              <a:t>方法与</a:t>
            </a:r>
            <a:r>
              <a:rPr lang="en-US" altLang="zh-CN" dirty="0" err="1"/>
              <a:t>scheduleWithFixedDelay</a:t>
            </a:r>
            <a:r>
              <a:rPr lang="zh-CN" altLang="en-US" dirty="0"/>
              <a:t>方法的区别在于：前者的间隔时间从上个任务的开始时间起计算，后者的间隔时间从上个任务的结束时间起计算。</a:t>
            </a:r>
          </a:p>
        </p:txBody>
      </p:sp>
    </p:spTree>
    <p:extLst>
      <p:ext uri="{BB962C8B-B14F-4D97-AF65-F5344CB8AC3E}">
        <p14:creationId xmlns:p14="http://schemas.microsoft.com/office/powerpoint/2010/main" val="256499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15.3.3 </a:t>
            </a:r>
            <a:r>
              <a:rPr lang="zh-CN" altLang="en-US" dirty="0"/>
              <a:t>分治框架</a:t>
            </a:r>
            <a:r>
              <a:rPr lang="en-US" altLang="zh-CN" dirty="0"/>
              <a:t>Fork/Join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人口普查的案例中</a:t>
            </a:r>
            <a:r>
              <a:rPr lang="zh-CN" altLang="en-US" dirty="0" smtClean="0"/>
              <a:t>，各个统计线程</a:t>
            </a:r>
            <a:r>
              <a:rPr lang="zh-CN" altLang="en-US" dirty="0"/>
              <a:t>不但存在上下级关系，而且下级线程的任务由上级线程分派而来，同时下级线程的处理结果又要交给上级线程汇总。</a:t>
            </a:r>
          </a:p>
          <a:p>
            <a:r>
              <a:rPr lang="zh-CN" altLang="en-US" dirty="0"/>
              <a:t>整个处理过程划分成下列三个阶段：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）第一阶段从主线程开始，从上往下逐级分解任务，此时线程总数逐渐变多，每个分线程都先后收到上级线程分派的任务；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）第二阶段由最下面的基层线程操作具体的任务，此时线程总数是不变的；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）第三阶段从基层线程开始，从下往上逐级汇总任务结果，此时线程总数逐渐变少，最后主线程会收到汇总完成的最终结果；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11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Fork/Join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前述的三个阶段，第一阶段可概括为“分而治之”，第三阶段可概括为“汇聚归一”。</a:t>
            </a:r>
          </a:p>
          <a:p>
            <a:r>
              <a:rPr lang="en-US" altLang="zh-CN" dirty="0"/>
              <a:t>Fork/Join</a:t>
            </a:r>
            <a:r>
              <a:rPr lang="zh-CN" altLang="en-US" dirty="0" smtClean="0"/>
              <a:t>框架可实现</a:t>
            </a:r>
            <a:r>
              <a:rPr lang="zh-CN" altLang="en-US" dirty="0"/>
              <a:t>分而治之的业务需求</a:t>
            </a:r>
            <a:r>
              <a:rPr lang="zh-CN" altLang="en-US" dirty="0" smtClean="0"/>
              <a:t>，它提供</a:t>
            </a:r>
            <a:r>
              <a:rPr lang="zh-CN" altLang="en-US" dirty="0"/>
              <a:t>以下两个操作：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Fork</a:t>
            </a:r>
            <a:r>
              <a:rPr lang="zh-CN" altLang="en-US" dirty="0"/>
              <a:t>操作会按照树状结构不断分出下级线程，它对应分而治之的过程；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Join</a:t>
            </a:r>
            <a:r>
              <a:rPr lang="zh-CN" altLang="en-US" dirty="0"/>
              <a:t>操作则把叶子线程的运算结果逐级合并，它对应汇聚归一的过程。</a:t>
            </a:r>
          </a:p>
          <a:p>
            <a:r>
              <a:rPr lang="en-US" altLang="zh-CN" dirty="0"/>
              <a:t>Fork/Join</a:t>
            </a:r>
            <a:r>
              <a:rPr lang="zh-CN" altLang="en-US" dirty="0"/>
              <a:t>框架配备</a:t>
            </a:r>
            <a:r>
              <a:rPr lang="zh-CN" altLang="en-US" dirty="0" smtClean="0"/>
              <a:t>了线程</a:t>
            </a:r>
            <a:r>
              <a:rPr lang="zh-CN" altLang="en-US" dirty="0"/>
              <a:t>池工具</a:t>
            </a:r>
            <a:r>
              <a:rPr lang="en-US" altLang="zh-CN" dirty="0" err="1"/>
              <a:t>ForkJoinPool</a:t>
            </a:r>
            <a:r>
              <a:rPr lang="zh-CN" altLang="en-US" dirty="0"/>
              <a:t>，</a:t>
            </a:r>
            <a:r>
              <a:rPr lang="zh-CN" altLang="en-US" dirty="0" smtClean="0"/>
              <a:t>以及递归</a:t>
            </a:r>
            <a:r>
              <a:rPr lang="zh-CN" altLang="en-US" dirty="0"/>
              <a:t>任务</a:t>
            </a:r>
            <a:r>
              <a:rPr lang="en-US" altLang="zh-CN" dirty="0" err="1"/>
              <a:t>RecursiveTask</a:t>
            </a:r>
            <a:r>
              <a:rPr lang="zh-CN" altLang="en-US" dirty="0"/>
              <a:t>，该任务的</a:t>
            </a:r>
            <a:r>
              <a:rPr lang="en-US" altLang="zh-CN" dirty="0"/>
              <a:t>fork</a:t>
            </a:r>
            <a:r>
              <a:rPr lang="zh-CN" altLang="en-US" dirty="0"/>
              <a:t>方法实现了分而治之的</a:t>
            </a:r>
            <a:r>
              <a:rPr lang="en-US" altLang="zh-CN" dirty="0"/>
              <a:t>Fork</a:t>
            </a:r>
            <a:r>
              <a:rPr lang="zh-CN" altLang="en-US" dirty="0"/>
              <a:t>操作，</a:t>
            </a:r>
            <a:r>
              <a:rPr lang="en-US" altLang="zh-CN" dirty="0"/>
              <a:t>join</a:t>
            </a:r>
            <a:r>
              <a:rPr lang="zh-CN" altLang="en-US" dirty="0"/>
              <a:t>方法实现了汇聚归一的</a:t>
            </a:r>
            <a:r>
              <a:rPr lang="en-US" altLang="zh-CN" dirty="0"/>
              <a:t>Join</a:t>
            </a:r>
            <a:r>
              <a:rPr lang="zh-CN" altLang="en-US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171907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显式指定</a:t>
            </a:r>
            <a:r>
              <a:rPr lang="en-US" altLang="zh-CN" dirty="0" err="1"/>
              <a:t>ForkJoinPool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在运行</a:t>
            </a:r>
            <a:r>
              <a:rPr lang="en-US" altLang="zh-CN" dirty="0"/>
              <a:t>Fork/Join</a:t>
            </a:r>
            <a:r>
              <a:rPr lang="zh-CN" altLang="en-US" dirty="0"/>
              <a:t>任务之时，即使未指定线程池对象</a:t>
            </a:r>
            <a:r>
              <a:rPr lang="en-US" altLang="zh-CN" dirty="0" err="1"/>
              <a:t>ForkJoinPool</a:t>
            </a:r>
            <a:r>
              <a:rPr lang="zh-CN" altLang="en-US" dirty="0"/>
              <a:t>，递归任务也会使用内置线程池调度线程。</a:t>
            </a:r>
          </a:p>
          <a:p>
            <a:r>
              <a:rPr lang="zh-CN" altLang="en-US" dirty="0"/>
              <a:t>不过默认的线程池无法设置个性化的参数，所以还是建议显式指定</a:t>
            </a:r>
            <a:r>
              <a:rPr lang="en-US" altLang="zh-CN" dirty="0" err="1"/>
              <a:t>ForkJoinPool</a:t>
            </a:r>
            <a:r>
              <a:rPr lang="zh-CN" altLang="en-US" dirty="0"/>
              <a:t>线程池，然后通过线程池对象的下列方法之一启动递归任务：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en-US" dirty="0"/>
              <a:t>：异步执行指定任务，且无返回值。</a:t>
            </a:r>
          </a:p>
          <a:p>
            <a:pPr lvl="1"/>
            <a:r>
              <a:rPr lang="en-US" altLang="zh-CN" dirty="0"/>
              <a:t>invoke</a:t>
            </a:r>
            <a:r>
              <a:rPr lang="zh-CN" altLang="en-US" dirty="0"/>
              <a:t>：同步执行指定任务，并等待返回值，返回值就是最终的运算结果。</a:t>
            </a:r>
          </a:p>
          <a:p>
            <a:pPr lvl="1"/>
            <a:r>
              <a:rPr lang="en-US" altLang="zh-CN" dirty="0"/>
              <a:t>submit</a:t>
            </a:r>
            <a:r>
              <a:rPr lang="zh-CN" altLang="en-US" dirty="0"/>
              <a:t>：异步执行指定任务，且返回结果任务对象。之后可择机调用结果任务的</a:t>
            </a:r>
            <a:r>
              <a:rPr lang="en-US" altLang="zh-CN" dirty="0"/>
              <a:t>get</a:t>
            </a:r>
            <a:r>
              <a:rPr lang="zh-CN" altLang="en-US" dirty="0"/>
              <a:t>方法获取最终的运算结果。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385596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演示多线程用途的两个实战练习，第一个是拥有两个分线程的秒表计时器，两个线程分别用于调度不同时间单位；第二个是开启了三个分线程的打地鼠游戏，通过模拟三只地鼠出没地洞的情节，从而解决并发处理时候的资源冲突问题。</a:t>
            </a:r>
          </a:p>
          <a:p>
            <a:r>
              <a:rPr lang="en-US" altLang="zh-CN" dirty="0"/>
              <a:t>15.4.1 </a:t>
            </a:r>
            <a:r>
              <a:rPr lang="zh-CN" altLang="en-US" dirty="0"/>
              <a:t>秒表计时器</a:t>
            </a:r>
          </a:p>
          <a:p>
            <a:r>
              <a:rPr lang="en-US" altLang="zh-CN" dirty="0"/>
              <a:t>15.4.2 </a:t>
            </a:r>
            <a:r>
              <a:rPr lang="zh-CN" altLang="en-US" dirty="0"/>
              <a:t>打地鼠游戏</a:t>
            </a:r>
          </a:p>
        </p:txBody>
      </p:sp>
    </p:spTree>
    <p:extLst>
      <p:ext uri="{BB962C8B-B14F-4D97-AF65-F5344CB8AC3E}">
        <p14:creationId xmlns:p14="http://schemas.microsoft.com/office/powerpoint/2010/main" val="168819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秒表计时器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秒表计时器，既有精确到毫秒的体育比赛专用秒表，也有只精确到秒的火箭发射倒计时器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假设秒表的计时格式为“分钟</a:t>
            </a:r>
            <a:r>
              <a:rPr lang="en-US" altLang="zh-CN" dirty="0"/>
              <a:t>:</a:t>
            </a:r>
            <a:r>
              <a:rPr lang="zh-CN" altLang="zh-CN" dirty="0"/>
              <a:t>秒钟</a:t>
            </a:r>
            <a:r>
              <a:rPr lang="en-US" altLang="zh-CN" dirty="0"/>
              <a:t>.XXX</a:t>
            </a:r>
            <a:r>
              <a:rPr lang="zh-CN" altLang="zh-CN" dirty="0"/>
              <a:t>”，那么它的计时界面如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3927460"/>
            <a:ext cx="3943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4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秒表的两种计时形式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若让该秒表在毫秒精度与秒级精度之间切换，则需将计时形式分解成两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一部分</a:t>
            </a:r>
            <a:r>
              <a:rPr lang="zh-CN" altLang="zh-CN" dirty="0"/>
              <a:t>是秒和秒以上的时间单位，格式形如“分钟</a:t>
            </a:r>
            <a:r>
              <a:rPr lang="en-US" altLang="zh-CN" dirty="0"/>
              <a:t>:</a:t>
            </a:r>
            <a:r>
              <a:rPr lang="zh-CN" altLang="zh-CN" dirty="0"/>
              <a:t>秒钟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。这部分时间单位交给秒级线程处理。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另</a:t>
            </a:r>
            <a:r>
              <a:rPr lang="zh-CN" altLang="zh-CN" dirty="0"/>
              <a:t>一部分是秒的小数点后面三位数字，其单位正以毫秒衡量，格式形如“</a:t>
            </a:r>
            <a:r>
              <a:rPr lang="en-US" altLang="zh-CN" dirty="0"/>
              <a:t>.XXX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r>
              <a:rPr lang="zh-CN" altLang="en-US" dirty="0"/>
              <a:t>这部分时间单位</a:t>
            </a:r>
            <a:r>
              <a:rPr lang="zh-CN" altLang="en-US" dirty="0" smtClean="0"/>
              <a:t>交给毫秒线程</a:t>
            </a:r>
            <a:r>
              <a:rPr lang="zh-CN" altLang="en-US" dirty="0"/>
              <a:t>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74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JavaFX</a:t>
            </a:r>
            <a:r>
              <a:rPr lang="zh-CN" altLang="en-US" dirty="0" smtClean="0"/>
              <a:t>的界面渲染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zh-CN" dirty="0"/>
              <a:t>只允许主线程操作界面，例如修改控件的文本、图像等影响界面展示的动作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若想</a:t>
            </a:r>
            <a:r>
              <a:rPr lang="zh-CN" altLang="en-US" dirty="0" smtClean="0"/>
              <a:t>让分线程也能</a:t>
            </a:r>
            <a:r>
              <a:rPr lang="zh-CN" altLang="zh-CN" dirty="0"/>
              <a:t>操作界面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则需声明一个</a:t>
            </a:r>
            <a:r>
              <a:rPr lang="en-US" altLang="zh-CN" dirty="0" smtClean="0"/>
              <a:t>Task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对象，</a:t>
            </a:r>
            <a:r>
              <a:rPr lang="zh-CN" altLang="zh-CN" dirty="0" smtClean="0"/>
              <a:t>它用于</a:t>
            </a:r>
            <a:r>
              <a:rPr lang="zh-CN" altLang="zh-CN" dirty="0"/>
              <a:t>协调分线程的界面渲染需求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任务时需要重写下列方法：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</a:t>
            </a:r>
            <a:r>
              <a:rPr lang="zh-CN" altLang="en-US" dirty="0" smtClean="0"/>
              <a:t>：该</a:t>
            </a:r>
            <a:r>
              <a:rPr lang="zh-CN" altLang="zh-CN" dirty="0"/>
              <a:t>方法的代码在分线程中执行，只能后台处理，不能操作</a:t>
            </a:r>
            <a:r>
              <a:rPr lang="zh-CN" altLang="zh-CN" dirty="0" smtClean="0"/>
              <a:t>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succeeded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：该</a:t>
            </a:r>
            <a:r>
              <a:rPr lang="zh-CN" altLang="zh-CN" dirty="0"/>
              <a:t>方法在</a:t>
            </a:r>
            <a:r>
              <a:rPr lang="en-US" altLang="zh-CN" dirty="0"/>
              <a:t>call</a:t>
            </a:r>
            <a:r>
              <a:rPr lang="zh-CN" altLang="zh-CN" dirty="0"/>
              <a:t>方法后面执行，因为它运行于主线程之中，所以其内部代码可以操作界面。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3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15.1.1 </a:t>
            </a:r>
            <a:r>
              <a:rPr lang="zh-CN" altLang="en-US" dirty="0"/>
              <a:t>线程的基本用法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程序有两种运行机制：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）串行处理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同一时刻只做一件事，</a:t>
            </a:r>
            <a:r>
              <a:rPr lang="zh-CN" altLang="zh-CN" dirty="0" smtClean="0"/>
              <a:t>一</a:t>
            </a:r>
            <a:r>
              <a:rPr lang="zh-CN" altLang="zh-CN" dirty="0"/>
              <a:t>件事情接着一件事情处理，前一件事情处理完了才能处理后一件</a:t>
            </a:r>
            <a:r>
              <a:rPr lang="zh-CN" altLang="zh-CN" dirty="0" smtClean="0"/>
              <a:t>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）并行处理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同一时刻可以</a:t>
            </a:r>
            <a:r>
              <a:rPr lang="zh-CN" altLang="zh-CN" dirty="0" smtClean="0"/>
              <a:t>执行</a:t>
            </a:r>
            <a:r>
              <a:rPr lang="zh-CN" altLang="zh-CN" dirty="0"/>
              <a:t>多项</a:t>
            </a:r>
            <a:r>
              <a:rPr lang="zh-CN" altLang="zh-CN" dirty="0" smtClean="0"/>
              <a:t>任务，</a:t>
            </a:r>
            <a:r>
              <a:rPr lang="zh-CN" altLang="en-US" dirty="0" smtClean="0"/>
              <a:t>任务之间没有必然的先后关系，</a:t>
            </a:r>
            <a:r>
              <a:rPr lang="zh-CN" altLang="zh-CN" dirty="0" smtClean="0"/>
              <a:t>比如</a:t>
            </a:r>
            <a:r>
              <a:rPr lang="zh-CN" altLang="zh-CN" dirty="0"/>
              <a:t>看网络视频时一边下载一边</a:t>
            </a:r>
            <a:r>
              <a:rPr lang="zh-CN" altLang="zh-CN" dirty="0" smtClean="0"/>
              <a:t>播放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串行处理</a:t>
            </a:r>
            <a:r>
              <a:rPr lang="zh-CN" altLang="en-US" dirty="0" smtClean="0"/>
              <a:t>的效率较低，无法充分</a:t>
            </a:r>
            <a:r>
              <a:rPr lang="zh-CN" altLang="zh-CN" dirty="0"/>
              <a:t>发挥多核</a:t>
            </a:r>
            <a:r>
              <a:rPr lang="en-US" altLang="zh-CN" dirty="0"/>
              <a:t>CPU</a:t>
            </a:r>
            <a:r>
              <a:rPr lang="zh-CN" altLang="zh-CN" dirty="0"/>
              <a:t>的性能优势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063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15.4.2 </a:t>
            </a:r>
            <a:r>
              <a:rPr lang="zh-CN" altLang="en-US" dirty="0"/>
              <a:t>打地鼠游戏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草原上有许多地鼠流窜，勇士救命！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92" y="2396488"/>
            <a:ext cx="3411641" cy="42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地洞的四种状态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13" y="2539519"/>
            <a:ext cx="1085850" cy="15049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80" y="2539519"/>
            <a:ext cx="1085850" cy="1504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45" y="2539519"/>
            <a:ext cx="1085850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10" y="2539519"/>
            <a:ext cx="1085850" cy="1504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8967" y="44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空的地洞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11407" y="44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地鼠出洞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18772" y="44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打到地鼠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37210" y="4460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打到空洞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996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地鼠线程的处理逻辑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zh-CN" dirty="0" smtClean="0"/>
              <a:t>同时</a:t>
            </a:r>
            <a:r>
              <a:rPr lang="zh-CN" altLang="zh-CN" dirty="0"/>
              <a:t>只会有三只地鼠钻地洞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则需</a:t>
            </a:r>
            <a:r>
              <a:rPr lang="zh-CN" altLang="zh-CN" dirty="0" smtClean="0"/>
              <a:t>启动</a:t>
            </a:r>
            <a:r>
              <a:rPr lang="zh-CN" altLang="zh-CN" dirty="0"/>
              <a:t>三个地鼠线程，且三只地鼠的钻洞时间稍微错开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模拟逼真的钻洞效果，地鼠线程得添加下列的处理逻辑：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）钻哪个地洞完全是随机的；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）只钻空洞，不钻已经被占座的地洞；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）地鼠出洞后要发呆若干秒，留足时间让玩家揍它；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138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打地鼠的游戏效果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79" y="1825625"/>
            <a:ext cx="3493241" cy="4351338"/>
          </a:xfrm>
        </p:spPr>
      </p:pic>
    </p:spTree>
    <p:extLst>
      <p:ext uri="{BB962C8B-B14F-4D97-AF65-F5344CB8AC3E}">
        <p14:creationId xmlns:p14="http://schemas.microsoft.com/office/powerpoint/2010/main" val="3560445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本章主要介绍了线程是怎样从无到有、从少到多的心路历程，首先说明了单个线程有哪几种启动方式（通过派生类、通过任务</a:t>
            </a:r>
            <a:r>
              <a:rPr lang="en-US" altLang="zh-CN" dirty="0"/>
              <a:t>Runnable</a:t>
            </a:r>
            <a:r>
              <a:rPr lang="zh-CN" altLang="zh-CN" dirty="0"/>
              <a:t>、通过过程</a:t>
            </a:r>
            <a:r>
              <a:rPr lang="en-US" altLang="zh-CN" dirty="0"/>
              <a:t>Callable</a:t>
            </a:r>
            <a:r>
              <a:rPr lang="zh-CN" altLang="zh-CN" dirty="0"/>
              <a:t>、通过定时器）；接着描述了多个线程是怎样避免互相干扰（同步、加解锁、信号量），又是怎样实现相互通信的；然后讲述了一群线程是如何有条不紊、并行不悖地处理大量任务的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论述了两个实战练习（秒表计时器、打地鼠游戏）的设计及其实现过程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9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）学会如何开启单个线程应对不同场景的要求；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）学会如何让多个并行的线程有效避免资源冲突的问题；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）学会如何使用线程池管理同性质的批量任务；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）学会在实际项目中结合运用多项线程处理技术；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并行处理的两种形式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并行处理在具体实现的时候，又有两种形式：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每个进程都是一个独立的运行实体，包括整个程序的执行逻辑，以及单独分配的存储空间。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）多线程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是最小的执行单元，它是进程内部的一条控制流，拥有自己的存储空间，也可访问进程的公共存储。线程依赖于进程，进程至少有一个线程，也可以有多个线程。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18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线程工具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进程默认自带一个线程</a:t>
            </a:r>
            <a:r>
              <a:rPr lang="zh-CN" altLang="zh-CN" dirty="0" smtClean="0"/>
              <a:t>，默认</a:t>
            </a:r>
            <a:r>
              <a:rPr lang="zh-CN" altLang="zh-CN" dirty="0"/>
              <a:t>线程被称作主线程，要想在主线程之外另外开辟新线程，</a:t>
            </a:r>
            <a:r>
              <a:rPr lang="zh-CN" altLang="zh-CN" dirty="0" smtClean="0"/>
              <a:t>就</a:t>
            </a:r>
            <a:r>
              <a:rPr lang="zh-CN" altLang="en-US" dirty="0" smtClean="0"/>
              <a:t>要</a:t>
            </a:r>
            <a:r>
              <a:rPr lang="zh-CN" altLang="zh-CN" dirty="0" smtClean="0"/>
              <a:t>由</a:t>
            </a:r>
            <a:r>
              <a:rPr lang="en-US" altLang="zh-CN" dirty="0"/>
              <a:t>Thread</a:t>
            </a:r>
            <a:r>
              <a:rPr lang="zh-CN" altLang="zh-CN" dirty="0"/>
              <a:t>类派生出新的线程类，并重写</a:t>
            </a:r>
            <a:r>
              <a:rPr lang="en-US" altLang="zh-CN" dirty="0"/>
              <a:t>run</a:t>
            </a:r>
            <a:r>
              <a:rPr lang="zh-CN" altLang="zh-CN" dirty="0"/>
              <a:t>方法添加具体的</a:t>
            </a:r>
            <a:r>
              <a:rPr lang="zh-CN" altLang="zh-CN" dirty="0" smtClean="0"/>
              <a:t>业务</a:t>
            </a:r>
            <a:r>
              <a:rPr lang="zh-CN" altLang="en-US" dirty="0" smtClean="0"/>
              <a:t>代码。</a:t>
            </a:r>
            <a:r>
              <a:rPr lang="en-US" altLang="zh-CN" dirty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的常用方法如下：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</a:t>
            </a:r>
            <a:r>
              <a:rPr lang="zh-CN" altLang="en-US" dirty="0" smtClean="0"/>
              <a:t>：</a:t>
            </a:r>
            <a:r>
              <a:rPr lang="zh-CN" altLang="en-US" dirty="0"/>
              <a:t>启动线程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 ：插入线程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setPriority</a:t>
            </a:r>
            <a:r>
              <a:rPr lang="zh-CN" altLang="en-US" dirty="0"/>
              <a:t> </a:t>
            </a:r>
            <a:r>
              <a:rPr lang="zh-CN" altLang="en-US" dirty="0" smtClean="0"/>
              <a:t>：设置线程的优先级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</a:t>
            </a:r>
            <a:r>
              <a:rPr lang="zh-CN" altLang="en-US" dirty="0"/>
              <a:t> </a:t>
            </a:r>
            <a:r>
              <a:rPr lang="zh-CN" altLang="en-US" dirty="0" smtClean="0"/>
              <a:t>：中断线程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sleep</a:t>
            </a:r>
            <a:r>
              <a:rPr lang="zh-CN" altLang="en-US" dirty="0"/>
              <a:t> </a:t>
            </a:r>
            <a:r>
              <a:rPr lang="zh-CN" altLang="en-US" dirty="0" smtClean="0"/>
              <a:t>：（静态方法</a:t>
            </a:r>
            <a:r>
              <a:rPr lang="zh-CN" altLang="en-US" dirty="0"/>
              <a:t>）</a:t>
            </a:r>
            <a:r>
              <a:rPr lang="zh-CN" altLang="en-US" dirty="0" smtClean="0"/>
              <a:t>，睡眠若干时间，单位毫秒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97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15.1.2 </a:t>
            </a:r>
            <a:r>
              <a:rPr lang="zh-CN" altLang="en-US" dirty="0"/>
              <a:t>任务</a:t>
            </a:r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接口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用于</a:t>
            </a:r>
            <a:r>
              <a:rPr lang="zh-CN" altLang="zh-CN" dirty="0"/>
              <a:t>定义某个代码</a:t>
            </a:r>
            <a:r>
              <a:rPr lang="zh-CN" altLang="zh-CN" dirty="0" smtClean="0"/>
              <a:t>段</a:t>
            </a:r>
            <a:r>
              <a:rPr lang="zh-CN" altLang="en-US" dirty="0" smtClean="0"/>
              <a:t>，方便</a:t>
            </a:r>
            <a:r>
              <a:rPr lang="en-US" altLang="zh-CN" dirty="0"/>
              <a:t>Thread</a:t>
            </a:r>
            <a:r>
              <a:rPr lang="zh-CN" altLang="zh-CN" dirty="0" smtClean="0"/>
              <a:t>类执行</a:t>
            </a:r>
            <a:r>
              <a:rPr lang="zh-CN" altLang="zh-CN" dirty="0"/>
              <a:t>该代码</a:t>
            </a:r>
            <a:r>
              <a:rPr lang="zh-CN" altLang="zh-CN" dirty="0" smtClean="0"/>
              <a:t>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Runnable</a:t>
            </a:r>
            <a:r>
              <a:rPr lang="zh-CN" altLang="zh-CN" dirty="0" smtClean="0"/>
              <a:t>是</a:t>
            </a:r>
            <a:r>
              <a:rPr lang="zh-CN" altLang="zh-CN" dirty="0"/>
              <a:t>个函数式接口，唯一需要实现的只有</a:t>
            </a:r>
            <a:r>
              <a:rPr lang="en-US" altLang="zh-CN" dirty="0"/>
              <a:t>run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，在调用之时可将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的匿名内部类改写为</a:t>
            </a:r>
            <a:r>
              <a:rPr lang="en-US" altLang="zh-CN" dirty="0"/>
              <a:t>Lambda</a:t>
            </a:r>
            <a:r>
              <a:rPr lang="zh-CN" altLang="zh-CN" dirty="0" smtClean="0"/>
              <a:t>表达式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new Thread(() -&gt; {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product = 1;</a:t>
            </a:r>
          </a:p>
          <a:p>
            <a:pPr lvl="1"/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&lt;=10;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/>
              <a:t>通过循环语句计算阶乘函数</a:t>
            </a:r>
            <a:r>
              <a:rPr lang="en-US" altLang="zh-CN" dirty="0"/>
              <a:t>10!</a:t>
            </a:r>
          </a:p>
          <a:p>
            <a:pPr lvl="1"/>
            <a:r>
              <a:rPr lang="en-US" altLang="zh-CN" dirty="0"/>
              <a:t>        product *=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    }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PrintUtils.print</a:t>
            </a:r>
            <a:r>
              <a:rPr lang="en-US" altLang="zh-CN" dirty="0"/>
              <a:t>(</a:t>
            </a:r>
            <a:r>
              <a:rPr lang="en-US" altLang="zh-CN" dirty="0" err="1"/>
              <a:t>Thread.currentThread</a:t>
            </a:r>
            <a:r>
              <a:rPr lang="en-US" altLang="zh-CN" dirty="0"/>
              <a:t>().</a:t>
            </a:r>
            <a:r>
              <a:rPr lang="en-US" altLang="zh-CN" dirty="0" err="1"/>
              <a:t>getName</a:t>
            </a:r>
            <a:r>
              <a:rPr lang="en-US" altLang="zh-CN" dirty="0"/>
              <a:t>(), "</a:t>
            </a:r>
            <a:r>
              <a:rPr lang="zh-CN" altLang="en-US" dirty="0"/>
              <a:t>阶乘结果</a:t>
            </a:r>
            <a:r>
              <a:rPr lang="en-US" altLang="zh-CN" dirty="0"/>
              <a:t>="+product);</a:t>
            </a:r>
          </a:p>
          <a:p>
            <a:pPr lvl="1"/>
            <a:r>
              <a:rPr lang="en-US" altLang="zh-CN" dirty="0"/>
              <a:t>}).start();  // </a:t>
            </a:r>
            <a:r>
              <a:rPr lang="zh-CN" altLang="en-US" dirty="0"/>
              <a:t>创建并启动线程</a:t>
            </a:r>
          </a:p>
        </p:txBody>
      </p:sp>
    </p:spTree>
    <p:extLst>
      <p:ext uri="{BB962C8B-B14F-4D97-AF65-F5344CB8AC3E}">
        <p14:creationId xmlns:p14="http://schemas.microsoft.com/office/powerpoint/2010/main" val="6999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引入线程的目的是为了加快处理速度，多个线程同时运行的话，必然涉及到资源共享及其合理分配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倘若不采取</a:t>
            </a:r>
            <a:r>
              <a:rPr lang="en-US" altLang="zh-CN" dirty="0"/>
              <a:t>Runnable</a:t>
            </a:r>
            <a:r>
              <a:rPr lang="zh-CN" altLang="zh-CN" dirty="0"/>
              <a:t>接口，而是直接定义新线程的话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则各线程无法共享彼此的资源。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之后</a:t>
            </a:r>
            <a:r>
              <a:rPr lang="zh-CN" altLang="zh-CN" dirty="0"/>
              <a:t>，就可以很方便地共享</a:t>
            </a:r>
            <a:r>
              <a:rPr lang="zh-CN" altLang="zh-CN" dirty="0" smtClean="0"/>
              <a:t>资源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Runnable</a:t>
            </a:r>
            <a:r>
              <a:rPr lang="zh-CN" altLang="en-US" smtClean="0"/>
              <a:t>任务定义了一套资源，只要各线程都来执行同一任务，那么彼此之间将会共享该任务的内部资源。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79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15.1.3 </a:t>
            </a:r>
            <a:r>
              <a:rPr lang="zh-CN" altLang="en-US" dirty="0"/>
              <a:t>过程</a:t>
            </a:r>
            <a:r>
              <a:rPr lang="en-US" altLang="zh-CN" dirty="0"/>
              <a:t>Callable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Runnable</a:t>
            </a:r>
            <a:r>
              <a:rPr lang="zh-CN" altLang="zh-CN" dirty="0"/>
              <a:t>无法将线程的处理结果传给</a:t>
            </a:r>
            <a:r>
              <a:rPr lang="zh-CN" altLang="zh-CN" dirty="0" smtClean="0"/>
              <a:t>外部</a:t>
            </a:r>
            <a:r>
              <a:rPr lang="zh-CN" altLang="en-US" dirty="0" smtClean="0"/>
              <a:t>，使得外部无从跟踪</a:t>
            </a:r>
            <a:r>
              <a:rPr lang="zh-CN" altLang="zh-CN" dirty="0"/>
              <a:t>分线程的行动</a:t>
            </a:r>
            <a:r>
              <a:rPr lang="zh-CN" altLang="zh-CN" dirty="0" smtClean="0"/>
              <a:t>踪迹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又提供了另一种开启线程的方式，即利用</a:t>
            </a:r>
            <a:r>
              <a:rPr lang="en-US" altLang="zh-CN" dirty="0"/>
              <a:t>Callable</a:t>
            </a:r>
            <a:r>
              <a:rPr lang="zh-CN" altLang="zh-CN" dirty="0"/>
              <a:t>接口构建任务代码</a:t>
            </a:r>
            <a:r>
              <a:rPr lang="zh-CN" altLang="zh-CN" dirty="0" smtClean="0"/>
              <a:t>，</a:t>
            </a:r>
            <a:r>
              <a:rPr lang="zh-CN" altLang="zh-CN" dirty="0"/>
              <a:t>该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方法</a:t>
            </a:r>
            <a:r>
              <a:rPr lang="zh-CN" altLang="zh-CN" dirty="0"/>
              <a:t>支持输出参数</a:t>
            </a:r>
            <a:r>
              <a:rPr lang="zh-CN" altLang="zh-CN" dirty="0" smtClean="0"/>
              <a:t>，使</a:t>
            </a:r>
            <a:r>
              <a:rPr lang="zh-CN" altLang="zh-CN" dirty="0"/>
              <a:t>得分线程返回结果成为</a:t>
            </a:r>
            <a:r>
              <a:rPr lang="zh-CN" altLang="zh-CN" dirty="0" smtClean="0"/>
              <a:t>可能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过程</a:t>
            </a:r>
            <a:r>
              <a:rPr lang="en-US" altLang="zh-CN" dirty="0"/>
              <a:t>Callable</a:t>
            </a:r>
            <a:r>
              <a:rPr lang="zh-CN" altLang="zh-CN" dirty="0"/>
              <a:t>是个泛型接口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又是</a:t>
            </a:r>
            <a:r>
              <a:rPr lang="zh-CN" altLang="zh-CN" dirty="0"/>
              <a:t>函数式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29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4043</Words>
  <Application>Microsoft Office PowerPoint</Application>
  <PresentationFormat>宽屏</PresentationFormat>
  <Paragraphs>255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宋体</vt:lpstr>
      <vt:lpstr>Arial</vt:lpstr>
      <vt:lpstr>Calibri</vt:lpstr>
      <vt:lpstr>Calibri Light</vt:lpstr>
      <vt:lpstr>Office 主题</vt:lpstr>
      <vt:lpstr>第15章 多线程</vt:lpstr>
      <vt:lpstr>本章简介</vt:lpstr>
      <vt:lpstr>15.1 线程的调度</vt:lpstr>
      <vt:lpstr>15.1.1 线程的基本用法</vt:lpstr>
      <vt:lpstr>并行处理的两种形式</vt:lpstr>
      <vt:lpstr>线程工具Thread的用法</vt:lpstr>
      <vt:lpstr>15.1.2 任务Runnable</vt:lpstr>
      <vt:lpstr>引入Runnable的好处</vt:lpstr>
      <vt:lpstr>15.1.3 过程Callable</vt:lpstr>
      <vt:lpstr>未来任务FutureTask</vt:lpstr>
      <vt:lpstr>未来任务的代码例子</vt:lpstr>
      <vt:lpstr>15.1.4 定时器与定时任务</vt:lpstr>
      <vt:lpstr>定时器的调度方式</vt:lpstr>
      <vt:lpstr>如何取消定时任务</vt:lpstr>
      <vt:lpstr>15.2 并发的控制</vt:lpstr>
      <vt:lpstr>15.2.1 同步：关键字synchronized的用法</vt:lpstr>
      <vt:lpstr>synchronized的用法</vt:lpstr>
      <vt:lpstr>15.2.2 通过加解锁避免资源冲突</vt:lpstr>
      <vt:lpstr>可重入锁ReentrantLock</vt:lpstr>
      <vt:lpstr>读写锁ReentrantReadWriteLock</vt:lpstr>
      <vt:lpstr>15.2.3 信号量Semaphore的请求与释放</vt:lpstr>
      <vt:lpstr>信号量工具Semaphore</vt:lpstr>
      <vt:lpstr>许可证的请求方式</vt:lpstr>
      <vt:lpstr>15.2.4 线程间的通信方式</vt:lpstr>
      <vt:lpstr>在同步机制中通信</vt:lpstr>
      <vt:lpstr>在加锁机制中通信</vt:lpstr>
      <vt:lpstr>15.3 线程池管理</vt:lpstr>
      <vt:lpstr>15.3.1 普通线程池</vt:lpstr>
      <vt:lpstr>线程池工具ExecutorService</vt:lpstr>
      <vt:lpstr>ExecutorService的常用方法</vt:lpstr>
      <vt:lpstr>15.3.2 定时器线程池</vt:lpstr>
      <vt:lpstr>定时器线程池的调度方式</vt:lpstr>
      <vt:lpstr>15.3.3 分治框架Fork/Join</vt:lpstr>
      <vt:lpstr>Fork/Join框架</vt:lpstr>
      <vt:lpstr>显式指定ForkJoinPool</vt:lpstr>
      <vt:lpstr>15.4 实战练习</vt:lpstr>
      <vt:lpstr>15.4.1 秒表计时器</vt:lpstr>
      <vt:lpstr>秒表的两种计时形式</vt:lpstr>
      <vt:lpstr>JavaFX的界面渲染</vt:lpstr>
      <vt:lpstr>15.4.2 打地鼠游戏</vt:lpstr>
      <vt:lpstr>地洞的四种状态</vt:lpstr>
      <vt:lpstr>地鼠线程的处理逻辑</vt:lpstr>
      <vt:lpstr>打地鼠的游戏效果</vt:lpstr>
      <vt:lpstr>15.5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多线程</dc:title>
  <dc:creator>Lenovo</dc:creator>
  <cp:lastModifiedBy>Lenovo</cp:lastModifiedBy>
  <cp:revision>59</cp:revision>
  <dcterms:created xsi:type="dcterms:W3CDTF">2019-10-20T14:46:58Z</dcterms:created>
  <dcterms:modified xsi:type="dcterms:W3CDTF">2019-11-20T14:43:40Z</dcterms:modified>
</cp:coreProperties>
</file>