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8" r:id="rId6"/>
    <p:sldId id="279" r:id="rId7"/>
    <p:sldId id="280" r:id="rId8"/>
    <p:sldId id="261" r:id="rId9"/>
    <p:sldId id="281" r:id="rId10"/>
    <p:sldId id="282" r:id="rId11"/>
    <p:sldId id="262" r:id="rId12"/>
    <p:sldId id="283" r:id="rId13"/>
    <p:sldId id="284" r:id="rId14"/>
    <p:sldId id="263" r:id="rId15"/>
    <p:sldId id="264" r:id="rId16"/>
    <p:sldId id="285" r:id="rId17"/>
    <p:sldId id="286" r:id="rId18"/>
    <p:sldId id="287" r:id="rId19"/>
    <p:sldId id="265" r:id="rId20"/>
    <p:sldId id="288" r:id="rId21"/>
    <p:sldId id="289" r:id="rId22"/>
    <p:sldId id="266" r:id="rId23"/>
    <p:sldId id="290" r:id="rId24"/>
    <p:sldId id="267" r:id="rId25"/>
    <p:sldId id="292" r:id="rId26"/>
    <p:sldId id="291" r:id="rId27"/>
    <p:sldId id="268" r:id="rId28"/>
    <p:sldId id="269" r:id="rId29"/>
    <p:sldId id="293" r:id="rId30"/>
    <p:sldId id="294" r:id="rId31"/>
    <p:sldId id="295" r:id="rId32"/>
    <p:sldId id="270" r:id="rId33"/>
    <p:sldId id="271" r:id="rId34"/>
    <p:sldId id="296" r:id="rId35"/>
    <p:sldId id="297" r:id="rId36"/>
    <p:sldId id="272" r:id="rId37"/>
    <p:sldId id="298" r:id="rId38"/>
    <p:sldId id="299" r:id="rId39"/>
    <p:sldId id="273" r:id="rId40"/>
    <p:sldId id="274" r:id="rId41"/>
    <p:sldId id="300" r:id="rId42"/>
    <p:sldId id="301" r:id="rId43"/>
    <p:sldId id="275" r:id="rId44"/>
    <p:sldId id="276" r:id="rId45"/>
    <p:sldId id="302" r:id="rId46"/>
    <p:sldId id="303" r:id="rId47"/>
    <p:sldId id="304" r:id="rId48"/>
    <p:sldId id="305" r:id="rId49"/>
    <p:sldId id="306" r:id="rId50"/>
    <p:sldId id="307" r:id="rId51"/>
    <p:sldId id="277" r:id="rId52"/>
    <p:sldId id="259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099C-33D0-4AFC-8C04-26FC7E5C75B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EA17-63BA-4E5F-A56C-8CE81A2FF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9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099C-33D0-4AFC-8C04-26FC7E5C75B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EA17-63BA-4E5F-A56C-8CE81A2FF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9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099C-33D0-4AFC-8C04-26FC7E5C75B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EA17-63BA-4E5F-A56C-8CE81A2FF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4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099C-33D0-4AFC-8C04-26FC7E5C75B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EA17-63BA-4E5F-A56C-8CE81A2FF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9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099C-33D0-4AFC-8C04-26FC7E5C75B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EA17-63BA-4E5F-A56C-8CE81A2FF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58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099C-33D0-4AFC-8C04-26FC7E5C75B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EA17-63BA-4E5F-A56C-8CE81A2FF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099C-33D0-4AFC-8C04-26FC7E5C75B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EA17-63BA-4E5F-A56C-8CE81A2FF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9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099C-33D0-4AFC-8C04-26FC7E5C75B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EA17-63BA-4E5F-A56C-8CE81A2FF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0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099C-33D0-4AFC-8C04-26FC7E5C75B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EA17-63BA-4E5F-A56C-8CE81A2FF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80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099C-33D0-4AFC-8C04-26FC7E5C75B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EA17-63BA-4E5F-A56C-8CE81A2FF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2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099C-33D0-4AFC-8C04-26FC7E5C75B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EA17-63BA-4E5F-A56C-8CE81A2FF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099C-33D0-4AFC-8C04-26FC7E5C75B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9EA17-63BA-4E5F-A56C-8CE81A2FF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3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章 网络通信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2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FastJson</a:t>
            </a:r>
            <a:r>
              <a:rPr lang="zh-CN" altLang="en-US" dirty="0"/>
              <a:t>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首先调用</a:t>
            </a:r>
            <a:r>
              <a:rPr lang="en-US" altLang="zh-CN" dirty="0" err="1"/>
              <a:t>JSONObject</a:t>
            </a:r>
            <a:r>
              <a:rPr lang="zh-CN" altLang="en-US" dirty="0"/>
              <a:t>的</a:t>
            </a:r>
            <a:r>
              <a:rPr lang="en-US" altLang="zh-CN" dirty="0" err="1"/>
              <a:t>parseObject</a:t>
            </a:r>
            <a:r>
              <a:rPr lang="zh-CN" altLang="en-US" dirty="0"/>
              <a:t>方法，得到某个</a:t>
            </a:r>
            <a:r>
              <a:rPr lang="en-US" altLang="zh-CN" dirty="0" err="1"/>
              <a:t>json</a:t>
            </a:r>
            <a:r>
              <a:rPr lang="zh-CN" altLang="en-US" dirty="0"/>
              <a:t>串的</a:t>
            </a:r>
            <a:r>
              <a:rPr lang="en-US" altLang="zh-CN" dirty="0" err="1"/>
              <a:t>JSONObject</a:t>
            </a:r>
            <a:r>
              <a:rPr lang="zh-CN" altLang="en-US" dirty="0"/>
              <a:t>对象，</a:t>
            </a:r>
            <a:r>
              <a:rPr lang="en-US" altLang="zh-CN" dirty="0" err="1"/>
              <a:t>JSONObject</a:t>
            </a:r>
            <a:r>
              <a:rPr lang="zh-CN" altLang="en-US" dirty="0"/>
              <a:t>的常用方法如下：</a:t>
            </a:r>
          </a:p>
          <a:p>
            <a:pPr lvl="1"/>
            <a:r>
              <a:rPr lang="en-US" altLang="zh-CN" dirty="0" err="1"/>
              <a:t>getString</a:t>
            </a:r>
            <a:r>
              <a:rPr lang="zh-CN" altLang="en-US" dirty="0"/>
              <a:t>：获取指定键名的字符串。</a:t>
            </a:r>
          </a:p>
          <a:p>
            <a:pPr lvl="1"/>
            <a:r>
              <a:rPr lang="en-US" altLang="zh-CN" dirty="0" err="1"/>
              <a:t>getIntValue</a:t>
            </a:r>
            <a:r>
              <a:rPr lang="zh-CN" altLang="en-US" dirty="0"/>
              <a:t>：获取指定键名的整型值。</a:t>
            </a:r>
          </a:p>
          <a:p>
            <a:pPr lvl="1"/>
            <a:r>
              <a:rPr lang="en-US" altLang="zh-CN" dirty="0" err="1"/>
              <a:t>getJSONObject</a:t>
            </a:r>
            <a:r>
              <a:rPr lang="zh-CN" altLang="en-US" dirty="0"/>
              <a:t>：获取指定键名的</a:t>
            </a:r>
            <a:r>
              <a:rPr lang="en-US" altLang="zh-CN" dirty="0" err="1"/>
              <a:t>JSONObject</a:t>
            </a:r>
            <a:r>
              <a:rPr lang="zh-CN" altLang="en-US" dirty="0"/>
              <a:t>对象。</a:t>
            </a:r>
          </a:p>
          <a:p>
            <a:pPr lvl="1"/>
            <a:r>
              <a:rPr lang="en-US" altLang="zh-CN" dirty="0" err="1"/>
              <a:t>getJSONArray</a:t>
            </a:r>
            <a:r>
              <a:rPr lang="zh-CN" altLang="en-US" dirty="0"/>
              <a:t>：获取指定键名的</a:t>
            </a:r>
            <a:r>
              <a:rPr lang="en-US" altLang="zh-CN" dirty="0" err="1"/>
              <a:t>JSONArray</a:t>
            </a:r>
            <a:r>
              <a:rPr lang="zh-CN" altLang="en-US" dirty="0"/>
              <a:t>数组。</a:t>
            </a:r>
          </a:p>
          <a:p>
            <a:pPr lvl="1"/>
            <a:r>
              <a:rPr lang="en-US" altLang="zh-CN" dirty="0"/>
              <a:t>put</a:t>
            </a:r>
            <a:r>
              <a:rPr lang="zh-CN" altLang="en-US" dirty="0"/>
              <a:t>：添加指定的键值对信息。</a:t>
            </a:r>
          </a:p>
          <a:p>
            <a:pPr lvl="1"/>
            <a:r>
              <a:rPr lang="en-US" altLang="zh-CN" dirty="0"/>
              <a:t>remove</a:t>
            </a:r>
            <a:r>
              <a:rPr lang="zh-CN" altLang="en-US" dirty="0"/>
              <a:t>：移除指定键名的键值对。</a:t>
            </a:r>
          </a:p>
          <a:p>
            <a:pPr lvl="1"/>
            <a:r>
              <a:rPr lang="en-US" altLang="zh-CN" dirty="0"/>
              <a:t>clear</a:t>
            </a:r>
            <a:r>
              <a:rPr lang="zh-CN" altLang="en-US" dirty="0"/>
              <a:t>：清空当前的</a:t>
            </a:r>
            <a:r>
              <a:rPr lang="en-US" altLang="zh-CN" dirty="0" err="1"/>
              <a:t>JSONObject</a:t>
            </a:r>
            <a:r>
              <a:rPr lang="zh-CN" altLang="en-US" dirty="0"/>
              <a:t>对象。</a:t>
            </a:r>
          </a:p>
          <a:p>
            <a:pPr lvl="1"/>
            <a:r>
              <a:rPr lang="en-US" altLang="zh-CN" dirty="0" err="1"/>
              <a:t>toJSONString</a:t>
            </a:r>
            <a:r>
              <a:rPr lang="zh-CN" altLang="en-US" dirty="0"/>
              <a:t>：把</a:t>
            </a:r>
            <a:r>
              <a:rPr lang="en-US" altLang="zh-CN" dirty="0" err="1"/>
              <a:t>JSONObject</a:t>
            </a:r>
            <a:r>
              <a:rPr lang="zh-CN" altLang="en-US" dirty="0"/>
              <a:t>对象转换为字符串。</a:t>
            </a:r>
          </a:p>
        </p:txBody>
      </p:sp>
    </p:spTree>
    <p:extLst>
      <p:ext uri="{BB962C8B-B14F-4D97-AF65-F5344CB8AC3E}">
        <p14:creationId xmlns:p14="http://schemas.microsoft.com/office/powerpoint/2010/main" val="171423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16.1.3 XML</a:t>
            </a:r>
            <a:r>
              <a:rPr lang="zh-CN" altLang="en-US" dirty="0"/>
              <a:t>报文的解析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json</a:t>
            </a:r>
            <a:r>
              <a:rPr lang="zh-CN" altLang="en-US" dirty="0"/>
              <a:t>串只能找到对应的元素值，不能体现更丰富的样式特征。因为一个元素除了取值（数值或者文本）之外，还可能包含文本类型、字体大小、字体颜色等特征。</a:t>
            </a:r>
          </a:p>
          <a:p>
            <a:r>
              <a:rPr lang="en-US" altLang="zh-CN" dirty="0"/>
              <a:t>XML</a:t>
            </a:r>
            <a:r>
              <a:rPr lang="zh-CN" altLang="en-US" dirty="0"/>
              <a:t>格式拥有更强大的表示能力，它不但支持结构化数据的描述，还支持各类附加属性的定义，非常适合描述包含复杂样式的信息。</a:t>
            </a:r>
          </a:p>
          <a:p>
            <a:r>
              <a:rPr lang="en-US" altLang="zh-CN" dirty="0"/>
              <a:t>XML</a:t>
            </a:r>
            <a:r>
              <a:rPr lang="zh-CN" altLang="en-US" dirty="0"/>
              <a:t>的全称是“</a:t>
            </a:r>
            <a:r>
              <a:rPr lang="en-US" altLang="zh-CN" dirty="0"/>
              <a:t>Extensible Markup Language”</a:t>
            </a:r>
            <a:r>
              <a:rPr lang="zh-CN" altLang="en-US" dirty="0"/>
              <a:t>（可扩展标记语言），</a:t>
            </a:r>
            <a:r>
              <a:rPr lang="en-US" altLang="zh-CN" dirty="0" err="1"/>
              <a:t>JavaFX</a:t>
            </a:r>
            <a:r>
              <a:rPr lang="zh-CN" altLang="en-US" dirty="0"/>
              <a:t>布局文件所采用的</a:t>
            </a:r>
            <a:r>
              <a:rPr lang="en-US" altLang="zh-CN" dirty="0"/>
              <a:t>FXML</a:t>
            </a:r>
            <a:r>
              <a:rPr lang="zh-CN" altLang="en-US" dirty="0"/>
              <a:t>便是</a:t>
            </a:r>
            <a:r>
              <a:rPr lang="en-US" altLang="zh-CN" dirty="0"/>
              <a:t>XML</a:t>
            </a:r>
            <a:r>
              <a:rPr lang="zh-CN" altLang="en-US" dirty="0"/>
              <a:t>格式的一个分支。</a:t>
            </a:r>
          </a:p>
        </p:txBody>
      </p:sp>
    </p:spTree>
    <p:extLst>
      <p:ext uri="{BB962C8B-B14F-4D97-AF65-F5344CB8AC3E}">
        <p14:creationId xmlns:p14="http://schemas.microsoft.com/office/powerpoint/2010/main" val="227487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格式的特点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）每个元素依然由参数名称和参数值组成，格式形如“</a:t>
            </a:r>
            <a:r>
              <a:rPr lang="en-US" altLang="zh-CN" dirty="0"/>
              <a:t>&lt;</a:t>
            </a:r>
            <a:r>
              <a:rPr lang="zh-CN" altLang="en-US" dirty="0"/>
              <a:t>参数名称</a:t>
            </a:r>
            <a:r>
              <a:rPr lang="en-US" altLang="zh-CN" dirty="0"/>
              <a:t>&gt;</a:t>
            </a:r>
            <a:r>
              <a:rPr lang="zh-CN" altLang="en-US" dirty="0"/>
              <a:t>参数值</a:t>
            </a:r>
            <a:r>
              <a:rPr lang="en-US" altLang="zh-CN" dirty="0"/>
              <a:t>&lt;/</a:t>
            </a:r>
            <a:r>
              <a:rPr lang="zh-CN" altLang="en-US" dirty="0"/>
              <a:t>参数名称</a:t>
            </a:r>
            <a:r>
              <a:rPr lang="en-US" altLang="zh-CN" dirty="0"/>
              <a:t>&gt;”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）元素之间无需额外的</a:t>
            </a:r>
            <a:r>
              <a:rPr lang="zh-CN" altLang="en-US" dirty="0" smtClean="0"/>
              <a:t>分隔符。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）每个结构也需要专门的标记头与标记</a:t>
            </a:r>
            <a:r>
              <a:rPr lang="zh-CN" altLang="en-US" dirty="0" smtClean="0"/>
              <a:t>尾。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）多个同名的结构标记并排列举，表示这里存在同名结构的数组信息息。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）可在</a:t>
            </a:r>
            <a:r>
              <a:rPr lang="en-US" altLang="zh-CN" dirty="0"/>
              <a:t>XML</a:t>
            </a:r>
            <a:r>
              <a:rPr lang="zh-CN" altLang="en-US" dirty="0"/>
              <a:t>开头的</a:t>
            </a:r>
            <a:r>
              <a:rPr lang="en-US" altLang="zh-CN" dirty="0"/>
              <a:t>encoding</a:t>
            </a:r>
            <a:r>
              <a:rPr lang="zh-CN" altLang="en-US" dirty="0"/>
              <a:t>属性指定当前报文的字符编码类型。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）每个节点的标记头允许填充附加属性，用于指定参数值以外的特定信息。</a:t>
            </a:r>
          </a:p>
        </p:txBody>
      </p:sp>
    </p:spTree>
    <p:extLst>
      <p:ext uri="{BB962C8B-B14F-4D97-AF65-F5344CB8AC3E}">
        <p14:creationId xmlns:p14="http://schemas.microsoft.com/office/powerpoint/2010/main" val="375628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报文的解析方式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传统的</a:t>
            </a:r>
            <a:r>
              <a:rPr lang="en-US" altLang="zh-CN" dirty="0"/>
              <a:t>XML</a:t>
            </a:r>
            <a:r>
              <a:rPr lang="zh-CN" altLang="en-US" dirty="0"/>
              <a:t>解析方式有以下两种：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DOM</a:t>
            </a:r>
            <a:r>
              <a:rPr lang="zh-CN" altLang="en-US" dirty="0"/>
              <a:t>解析，该方式事先把整个</a:t>
            </a:r>
            <a:r>
              <a:rPr lang="en-US" altLang="zh-CN" dirty="0"/>
              <a:t>XML</a:t>
            </a:r>
            <a:r>
              <a:rPr lang="zh-CN" altLang="en-US" dirty="0"/>
              <a:t>报文读进来，并且所有节点全被自动加载到一个树状结构，以后每个节点值都到该树状结构中读取。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SAX</a:t>
            </a:r>
            <a:r>
              <a:rPr lang="zh-CN" altLang="en-US" dirty="0"/>
              <a:t>解析，该</a:t>
            </a:r>
            <a:r>
              <a:rPr lang="zh-CN" altLang="en-US" dirty="0" smtClean="0"/>
              <a:t>方式根据</a:t>
            </a:r>
            <a:r>
              <a:rPr lang="zh-CN" altLang="en-US" dirty="0"/>
              <a:t>节点名称从报文起点开始扫描，一旦找到该节点的标记头位置，立刻往后寻找该节点的标记尾，那么节点标记头尾之间的数据便是节点值了。</a:t>
            </a:r>
          </a:p>
          <a:p>
            <a:r>
              <a:rPr lang="zh-CN" altLang="en-US" dirty="0"/>
              <a:t>常用的</a:t>
            </a:r>
            <a:r>
              <a:rPr lang="en-US" altLang="zh-CN" dirty="0"/>
              <a:t>XML</a:t>
            </a:r>
            <a:r>
              <a:rPr lang="zh-CN" altLang="en-US" dirty="0"/>
              <a:t>解析工具是第三方的</a:t>
            </a:r>
            <a:r>
              <a:rPr lang="en-US" altLang="zh-CN" dirty="0"/>
              <a:t>Dom4j</a:t>
            </a:r>
            <a:r>
              <a:rPr lang="zh-CN" altLang="en-US" dirty="0"/>
              <a:t>，它遵循</a:t>
            </a:r>
            <a:r>
              <a:rPr lang="en-US" altLang="zh-CN" dirty="0"/>
              <a:t>DOM</a:t>
            </a:r>
            <a:r>
              <a:rPr lang="zh-CN" altLang="en-US" dirty="0"/>
              <a:t>规则，比起</a:t>
            </a:r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en-US" altLang="zh-CN" dirty="0"/>
              <a:t>DOM</a:t>
            </a:r>
            <a:r>
              <a:rPr lang="zh-CN" altLang="en-US" dirty="0"/>
              <a:t>工具更加易用，其性能也很优异。</a:t>
            </a:r>
          </a:p>
        </p:txBody>
      </p:sp>
    </p:spTree>
    <p:extLst>
      <p:ext uri="{BB962C8B-B14F-4D97-AF65-F5344CB8AC3E}">
        <p14:creationId xmlns:p14="http://schemas.microsoft.com/office/powerpoint/2010/main" val="368590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HTTP</a:t>
            </a:r>
            <a:r>
              <a:rPr lang="zh-CN" altLang="en-US" dirty="0"/>
              <a:t>接口访问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本节介绍了访问网络接口的几种途径，常见的网络接口主要基于</a:t>
            </a:r>
            <a:r>
              <a:rPr lang="en-US" altLang="zh-CN" dirty="0"/>
              <a:t>HTTP</a:t>
            </a:r>
            <a:r>
              <a:rPr lang="zh-CN" altLang="zh-CN" dirty="0"/>
              <a:t>协议，具体的访问方式包括</a:t>
            </a:r>
            <a:r>
              <a:rPr lang="en-US" altLang="zh-CN" dirty="0"/>
              <a:t>GET</a:t>
            </a:r>
            <a:r>
              <a:rPr lang="zh-CN" altLang="zh-CN" dirty="0"/>
              <a:t>和</a:t>
            </a:r>
            <a:r>
              <a:rPr lang="en-US" altLang="zh-CN" dirty="0"/>
              <a:t>POST</a:t>
            </a:r>
            <a:r>
              <a:rPr lang="zh-CN" altLang="zh-CN" dirty="0"/>
              <a:t>两种，其中</a:t>
            </a:r>
            <a:r>
              <a:rPr lang="en-US" altLang="zh-CN" dirty="0"/>
              <a:t>GET</a:t>
            </a:r>
            <a:r>
              <a:rPr lang="zh-CN" altLang="zh-CN" dirty="0"/>
              <a:t>方式多用于信息查询和文件下载，</a:t>
            </a:r>
            <a:r>
              <a:rPr lang="en-US" altLang="zh-CN" dirty="0"/>
              <a:t>POST</a:t>
            </a:r>
            <a:r>
              <a:rPr lang="zh-CN" altLang="zh-CN" dirty="0"/>
              <a:t>方式多用于信息录入和文件上传。至于</a:t>
            </a:r>
            <a:r>
              <a:rPr lang="en-US" altLang="zh-CN" dirty="0"/>
              <a:t>HTTP</a:t>
            </a:r>
            <a:r>
              <a:rPr lang="zh-CN" altLang="zh-CN" dirty="0"/>
              <a:t>接口的编码调用，除了使用传统的</a:t>
            </a:r>
            <a:r>
              <a:rPr lang="en-US" altLang="zh-CN" dirty="0" err="1"/>
              <a:t>HttpURLConnection</a:t>
            </a:r>
            <a:r>
              <a:rPr lang="zh-CN" altLang="zh-CN" dirty="0"/>
              <a:t>，还能利用</a:t>
            </a:r>
            <a:r>
              <a:rPr lang="en-US" altLang="zh-CN" dirty="0"/>
              <a:t>Java11</a:t>
            </a:r>
            <a:r>
              <a:rPr lang="zh-CN" altLang="zh-CN" dirty="0"/>
              <a:t>新增的</a:t>
            </a:r>
            <a:r>
              <a:rPr lang="en-US" altLang="zh-CN" dirty="0" err="1"/>
              <a:t>HttpClient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16.2.1 GET</a:t>
            </a:r>
            <a:r>
              <a:rPr lang="zh-CN" altLang="en-US" dirty="0"/>
              <a:t>方式的</a:t>
            </a:r>
            <a:r>
              <a:rPr lang="en-US" altLang="zh-CN" dirty="0"/>
              <a:t>HTTP</a:t>
            </a:r>
            <a:r>
              <a:rPr lang="zh-CN" altLang="en-US" dirty="0"/>
              <a:t>调用</a:t>
            </a:r>
          </a:p>
          <a:p>
            <a:r>
              <a:rPr lang="en-US" altLang="zh-CN" dirty="0"/>
              <a:t>16.2.2 POST</a:t>
            </a:r>
            <a:r>
              <a:rPr lang="zh-CN" altLang="en-US" dirty="0"/>
              <a:t>方式的</a:t>
            </a:r>
            <a:r>
              <a:rPr lang="en-US" altLang="zh-CN" dirty="0"/>
              <a:t>HTTP</a:t>
            </a:r>
            <a:r>
              <a:rPr lang="zh-CN" altLang="en-US" dirty="0"/>
              <a:t>调用</a:t>
            </a:r>
          </a:p>
          <a:p>
            <a:r>
              <a:rPr lang="en-US" altLang="zh-CN" dirty="0"/>
              <a:t>16.2.3 Java11</a:t>
            </a:r>
            <a:r>
              <a:rPr lang="zh-CN" altLang="en-US" dirty="0"/>
              <a:t>新增的</a:t>
            </a:r>
            <a:r>
              <a:rPr lang="en-US" altLang="zh-CN" dirty="0" err="1"/>
              <a:t>HttpClient</a:t>
            </a:r>
            <a:endParaRPr lang="en-US" altLang="zh-CN" dirty="0"/>
          </a:p>
          <a:p>
            <a:r>
              <a:rPr lang="en-US" altLang="zh-CN" dirty="0"/>
              <a:t>16.2.4 </a:t>
            </a:r>
            <a:r>
              <a:rPr lang="en-US" altLang="zh-CN" dirty="0" err="1"/>
              <a:t>HttpClient</a:t>
            </a:r>
            <a:r>
              <a:rPr lang="zh-CN" altLang="en-US" dirty="0"/>
              <a:t>实现下载与上传</a:t>
            </a:r>
          </a:p>
        </p:txBody>
      </p:sp>
    </p:spTree>
    <p:extLst>
      <p:ext uri="{BB962C8B-B14F-4D97-AF65-F5344CB8AC3E}">
        <p14:creationId xmlns:p14="http://schemas.microsoft.com/office/powerpoint/2010/main" val="269819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16.2.1 GET</a:t>
            </a:r>
            <a:r>
              <a:rPr lang="zh-CN" altLang="en-US" dirty="0"/>
              <a:t>方式的</a:t>
            </a:r>
            <a:r>
              <a:rPr lang="en-US" altLang="zh-CN" dirty="0"/>
              <a:t>HTTP</a:t>
            </a:r>
            <a:r>
              <a:rPr lang="zh-CN" altLang="en-US" dirty="0"/>
              <a:t>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计算机网络的通信标准采用</a:t>
            </a:r>
            <a:r>
              <a:rPr lang="en-US" altLang="zh-CN" dirty="0"/>
              <a:t>TCP/IP</a:t>
            </a:r>
            <a:r>
              <a:rPr lang="zh-CN" altLang="en-US" dirty="0"/>
              <a:t>协议组，该协议组又可分为三个层次：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）网络层：包括</a:t>
            </a:r>
            <a:r>
              <a:rPr lang="en-US" altLang="zh-CN" dirty="0"/>
              <a:t>IP</a:t>
            </a:r>
            <a:r>
              <a:rPr lang="zh-CN" altLang="en-US" dirty="0"/>
              <a:t>协议、</a:t>
            </a:r>
            <a:r>
              <a:rPr lang="en-US" altLang="zh-CN" dirty="0"/>
              <a:t>ICMP</a:t>
            </a:r>
            <a:r>
              <a:rPr lang="zh-CN" altLang="en-US" dirty="0"/>
              <a:t>协议、</a:t>
            </a:r>
            <a:r>
              <a:rPr lang="en-US" altLang="zh-CN" dirty="0"/>
              <a:t>ARP</a:t>
            </a:r>
            <a:r>
              <a:rPr lang="zh-CN" altLang="en-US" dirty="0"/>
              <a:t>协议等等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）传输层：包含</a:t>
            </a:r>
            <a:r>
              <a:rPr lang="en-US" altLang="zh-CN" dirty="0"/>
              <a:t>TCP</a:t>
            </a:r>
            <a:r>
              <a:rPr lang="zh-CN" altLang="en-US" dirty="0"/>
              <a:t>协议与</a:t>
            </a:r>
            <a:r>
              <a:rPr lang="en-US" altLang="zh-CN" dirty="0"/>
              <a:t>UDP</a:t>
            </a:r>
            <a:r>
              <a:rPr lang="zh-CN" altLang="en-US" dirty="0"/>
              <a:t>协议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）应用层：拥有</a:t>
            </a:r>
            <a:r>
              <a:rPr lang="en-US" altLang="zh-CN" dirty="0"/>
              <a:t>FTP</a:t>
            </a:r>
            <a:r>
              <a:rPr lang="zh-CN" altLang="en-US" dirty="0"/>
              <a:t>、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TELNET</a:t>
            </a:r>
            <a:r>
              <a:rPr lang="zh-CN" altLang="en-US" dirty="0"/>
              <a:t>、</a:t>
            </a:r>
            <a:r>
              <a:rPr lang="en-US" altLang="zh-CN" dirty="0"/>
              <a:t>SMTP</a:t>
            </a:r>
            <a:r>
              <a:rPr lang="zh-CN" altLang="en-US" dirty="0"/>
              <a:t>等协议</a:t>
            </a:r>
          </a:p>
          <a:p>
            <a:r>
              <a:rPr lang="zh-CN" altLang="en-US" dirty="0"/>
              <a:t>在应用开发中，常见的网络编程是</a:t>
            </a:r>
            <a:r>
              <a:rPr lang="en-US" altLang="zh-CN" dirty="0"/>
              <a:t>HTTP</a:t>
            </a:r>
            <a:r>
              <a:rPr lang="zh-CN" altLang="en-US" dirty="0"/>
              <a:t>协议的接口编码，</a:t>
            </a:r>
            <a:r>
              <a:rPr lang="en-US" altLang="zh-CN" dirty="0"/>
              <a:t>Java</a:t>
            </a:r>
            <a:r>
              <a:rPr lang="zh-CN" altLang="en-US" dirty="0"/>
              <a:t>为</a:t>
            </a:r>
            <a:r>
              <a:rPr lang="en-US" altLang="zh-CN" dirty="0"/>
              <a:t>HTTP</a:t>
            </a:r>
            <a:r>
              <a:rPr lang="zh-CN" altLang="en-US" dirty="0"/>
              <a:t>编程提供的连接工具名叫</a:t>
            </a:r>
            <a:r>
              <a:rPr lang="en-US" altLang="zh-CN" dirty="0" err="1"/>
              <a:t>HttpURLConnection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7799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HttpURLConnection</a:t>
            </a:r>
            <a:r>
              <a:rPr lang="zh-CN" altLang="en-US" dirty="0"/>
              <a:t>的基础用法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URL</a:t>
            </a:r>
            <a:r>
              <a:rPr lang="zh-CN" altLang="en-US" dirty="0"/>
              <a:t>对象的</a:t>
            </a:r>
            <a:r>
              <a:rPr lang="en-US" altLang="zh-CN" dirty="0" err="1"/>
              <a:t>openConnection</a:t>
            </a:r>
            <a:r>
              <a:rPr lang="zh-CN" altLang="en-US" dirty="0"/>
              <a:t>方法，即可在开启网络连接的同时得到</a:t>
            </a:r>
            <a:r>
              <a:rPr lang="en-US" altLang="zh-CN" dirty="0"/>
              <a:t>HTTP</a:t>
            </a:r>
            <a:r>
              <a:rPr lang="zh-CN" altLang="en-US" dirty="0"/>
              <a:t>连接对象。</a:t>
            </a:r>
            <a:r>
              <a:rPr lang="en-US" altLang="zh-CN" dirty="0" err="1"/>
              <a:t>HttpURLConnection</a:t>
            </a:r>
            <a:r>
              <a:rPr lang="zh-CN" altLang="en-US" dirty="0"/>
              <a:t>的常用方法如下：</a:t>
            </a:r>
          </a:p>
          <a:p>
            <a:pPr lvl="1"/>
            <a:r>
              <a:rPr lang="en-US" altLang="zh-CN" dirty="0" err="1"/>
              <a:t>setRequestMethod</a:t>
            </a:r>
            <a:r>
              <a:rPr lang="zh-CN" altLang="en-US" dirty="0"/>
              <a:t>：设置连接对象的请求方式。</a:t>
            </a:r>
          </a:p>
          <a:p>
            <a:pPr lvl="1"/>
            <a:r>
              <a:rPr lang="en-US" altLang="zh-CN" dirty="0" err="1"/>
              <a:t>setConnectTimeout</a:t>
            </a:r>
            <a:r>
              <a:rPr lang="zh-CN" altLang="en-US" dirty="0"/>
              <a:t>：设置连接的超时时间，单位毫秒。</a:t>
            </a:r>
          </a:p>
          <a:p>
            <a:pPr lvl="1"/>
            <a:r>
              <a:rPr lang="en-US" altLang="zh-CN" dirty="0" err="1"/>
              <a:t>setReadTimeout</a:t>
            </a:r>
            <a:r>
              <a:rPr lang="zh-CN" altLang="en-US" dirty="0"/>
              <a:t>：设置读取应答数据的超时时间，单位毫秒。</a:t>
            </a:r>
          </a:p>
          <a:p>
            <a:pPr lvl="1"/>
            <a:r>
              <a:rPr lang="en-US" altLang="zh-CN" dirty="0"/>
              <a:t>connect</a:t>
            </a:r>
            <a:r>
              <a:rPr lang="zh-CN" altLang="en-US" dirty="0"/>
              <a:t>：开始连接，之后才能获取该网址返回的应答报文信息。</a:t>
            </a:r>
          </a:p>
          <a:p>
            <a:pPr lvl="1"/>
            <a:r>
              <a:rPr lang="en-US" altLang="zh-CN" dirty="0"/>
              <a:t>disconnect</a:t>
            </a:r>
            <a:r>
              <a:rPr lang="zh-CN" altLang="en-US" dirty="0"/>
              <a:t>：断开连接。</a:t>
            </a:r>
          </a:p>
          <a:p>
            <a:pPr lvl="1"/>
            <a:r>
              <a:rPr lang="en-US" altLang="zh-CN" dirty="0" err="1"/>
              <a:t>getResponseCode</a:t>
            </a:r>
            <a:r>
              <a:rPr lang="zh-CN" altLang="en-US" dirty="0"/>
              <a:t>：获取应答的状态码。</a:t>
            </a:r>
          </a:p>
          <a:p>
            <a:pPr lvl="1"/>
            <a:r>
              <a:rPr lang="en-US" altLang="zh-CN" dirty="0" err="1"/>
              <a:t>getInputStream</a:t>
            </a:r>
            <a:r>
              <a:rPr lang="zh-CN" altLang="en-US" dirty="0"/>
              <a:t>：获取连接的输入流对象</a:t>
            </a:r>
            <a:r>
              <a:rPr lang="zh-CN" altLang="en-US" dirty="0" smtClean="0"/>
              <a:t>，可</a:t>
            </a:r>
            <a:r>
              <a:rPr lang="zh-CN" altLang="en-US" dirty="0"/>
              <a:t>从输入流中读出应答报文。</a:t>
            </a:r>
          </a:p>
        </p:txBody>
      </p:sp>
    </p:spTree>
    <p:extLst>
      <p:ext uri="{BB962C8B-B14F-4D97-AF65-F5344CB8AC3E}">
        <p14:creationId xmlns:p14="http://schemas.microsoft.com/office/powerpoint/2010/main" val="385734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方式的连接步骤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HTTP</a:t>
            </a:r>
            <a:r>
              <a:rPr lang="zh-CN" altLang="en-US" dirty="0"/>
              <a:t>请求方式主要有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两种，其中</a:t>
            </a:r>
            <a:r>
              <a:rPr lang="en-US" altLang="zh-CN" dirty="0"/>
              <a:t>GET</a:t>
            </a:r>
            <a:r>
              <a:rPr lang="zh-CN" altLang="en-US" dirty="0"/>
              <a:t>方式多用于查询操作，它的连接步骤如下：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）设置各项请求参数，包括请求方式、连接超时、读取超时等等；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）调用</a:t>
            </a:r>
            <a:r>
              <a:rPr lang="en-US" altLang="zh-CN" dirty="0"/>
              <a:t>connect</a:t>
            </a:r>
            <a:r>
              <a:rPr lang="zh-CN" altLang="en-US" dirty="0"/>
              <a:t>方法开启连接；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）调用</a:t>
            </a:r>
            <a:r>
              <a:rPr lang="en-US" altLang="zh-CN" dirty="0" err="1"/>
              <a:t>getInputStream</a:t>
            </a:r>
            <a:r>
              <a:rPr lang="zh-CN" altLang="en-US" dirty="0"/>
              <a:t>方法得到输入流，并从中读出字符串形式的应答报文；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）调用</a:t>
            </a:r>
            <a:r>
              <a:rPr lang="en-US" altLang="zh-CN" dirty="0"/>
              <a:t>disconnect</a:t>
            </a:r>
            <a:r>
              <a:rPr lang="zh-CN" altLang="en-US" dirty="0"/>
              <a:t>方法断开连接；</a:t>
            </a:r>
          </a:p>
        </p:txBody>
      </p:sp>
    </p:spTree>
    <p:extLst>
      <p:ext uri="{BB962C8B-B14F-4D97-AF65-F5344CB8AC3E}">
        <p14:creationId xmlns:p14="http://schemas.microsoft.com/office/powerpoint/2010/main" val="3203094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获取返回报文的注意点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接口收到的返回报文有多种花样，需要分别针对处理：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）适配各种字符编码标准：调用</a:t>
            </a:r>
            <a:r>
              <a:rPr lang="en-US" altLang="zh-CN" dirty="0" err="1"/>
              <a:t>getContentType</a:t>
            </a:r>
            <a:r>
              <a:rPr lang="zh-CN" altLang="en-US" dirty="0"/>
              <a:t>方法获得返回报文的内容类型，若有</a:t>
            </a:r>
            <a:r>
              <a:rPr lang="en-US" altLang="zh-CN" dirty="0"/>
              <a:t>charset</a:t>
            </a:r>
            <a:r>
              <a:rPr lang="zh-CN" altLang="en-US" dirty="0"/>
              <a:t>则按照指定的字符编码标准处理，若无则按照默认的</a:t>
            </a:r>
            <a:r>
              <a:rPr lang="en-US" altLang="zh-CN" dirty="0"/>
              <a:t>UTF-8</a:t>
            </a:r>
            <a:r>
              <a:rPr lang="zh-CN" altLang="en-US" dirty="0"/>
              <a:t>标准处理。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）兼容几种数据压缩方式：调用</a:t>
            </a:r>
            <a:r>
              <a:rPr lang="en-US" altLang="zh-CN" dirty="0" err="1"/>
              <a:t>getContentEncoding</a:t>
            </a:r>
            <a:r>
              <a:rPr lang="zh-CN" altLang="en-US" dirty="0"/>
              <a:t>方法获得返回报文的压缩方式，若有</a:t>
            </a:r>
            <a:r>
              <a:rPr lang="en-US" altLang="zh-CN" dirty="0" err="1"/>
              <a:t>gzip</a:t>
            </a:r>
            <a:r>
              <a:rPr lang="zh-CN" altLang="en-US" dirty="0"/>
              <a:t>则使用压缩输入流工具</a:t>
            </a:r>
            <a:r>
              <a:rPr lang="en-US" altLang="zh-CN" dirty="0" err="1"/>
              <a:t>GZIPInputStream</a:t>
            </a:r>
            <a:r>
              <a:rPr lang="zh-CN" altLang="en-US" dirty="0"/>
              <a:t>解压数据，若无则不做解压。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）接收超长的应答报文：从输入流中获取应答内容，把读取字节数组的</a:t>
            </a:r>
            <a:r>
              <a:rPr lang="en-US" altLang="zh-CN" dirty="0"/>
              <a:t>read</a:t>
            </a:r>
            <a:r>
              <a:rPr lang="zh-CN" altLang="en-US" dirty="0"/>
              <a:t>方法改为循环调用读取单个字节的</a:t>
            </a:r>
            <a:r>
              <a:rPr lang="en-US" altLang="zh-CN" dirty="0"/>
              <a:t>read</a:t>
            </a:r>
            <a:r>
              <a:rPr lang="zh-CN" altLang="en-US" dirty="0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158325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16.2.2 POST</a:t>
            </a:r>
            <a:r>
              <a:rPr lang="zh-CN" altLang="en-US" dirty="0"/>
              <a:t>方式的</a:t>
            </a:r>
            <a:r>
              <a:rPr lang="en-US" altLang="zh-CN" dirty="0"/>
              <a:t>HTTP</a:t>
            </a:r>
            <a:r>
              <a:rPr lang="zh-CN" altLang="en-US" dirty="0"/>
              <a:t>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方式若要向</a:t>
            </a:r>
            <a:r>
              <a:rPr lang="en-US" altLang="zh-CN" dirty="0"/>
              <a:t>HTTP</a:t>
            </a:r>
            <a:r>
              <a:rPr lang="zh-CN" altLang="en-US" dirty="0"/>
              <a:t>服务器传送请求参数，则需在</a:t>
            </a:r>
            <a:r>
              <a:rPr lang="en-US" altLang="zh-CN" dirty="0" err="1"/>
              <a:t>url</a:t>
            </a:r>
            <a:r>
              <a:rPr lang="zh-CN" altLang="en-US" dirty="0"/>
              <a:t>后面添加形如“</a:t>
            </a:r>
            <a:r>
              <a:rPr lang="en-US" altLang="zh-CN" dirty="0"/>
              <a:t>?</a:t>
            </a:r>
            <a:r>
              <a:rPr lang="zh-CN" altLang="en-US" dirty="0"/>
              <a:t>参数</a:t>
            </a:r>
            <a:r>
              <a:rPr lang="en-US" altLang="zh-CN" dirty="0"/>
              <a:t>A</a:t>
            </a:r>
            <a:r>
              <a:rPr lang="zh-CN" altLang="en-US" dirty="0"/>
              <a:t>名称</a:t>
            </a:r>
            <a:r>
              <a:rPr lang="en-US" altLang="zh-CN" dirty="0"/>
              <a:t>=A</a:t>
            </a:r>
            <a:r>
              <a:rPr lang="zh-CN" altLang="en-US" dirty="0"/>
              <a:t>参数值</a:t>
            </a:r>
            <a:r>
              <a:rPr lang="en-US" altLang="zh-CN" dirty="0"/>
              <a:t>&amp;</a:t>
            </a:r>
            <a:r>
              <a:rPr lang="zh-CN" altLang="en-US" dirty="0"/>
              <a:t>参数</a:t>
            </a:r>
            <a:r>
              <a:rPr lang="en-US" altLang="zh-CN" dirty="0"/>
              <a:t>B</a:t>
            </a:r>
            <a:r>
              <a:rPr lang="zh-CN" altLang="en-US" dirty="0"/>
              <a:t>名称</a:t>
            </a:r>
            <a:r>
              <a:rPr lang="en-US" altLang="zh-CN" dirty="0"/>
              <a:t>=B</a:t>
            </a:r>
            <a:r>
              <a:rPr lang="zh-CN" altLang="en-US" dirty="0"/>
              <a:t>参数值”的参数串，但这存在以下问题：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）往</a:t>
            </a:r>
            <a:r>
              <a:rPr lang="en-US" altLang="zh-CN" dirty="0"/>
              <a:t>URL</a:t>
            </a:r>
            <a:r>
              <a:rPr lang="zh-CN" altLang="en-US" dirty="0"/>
              <a:t>末尾添加的请求参数，全为明文传输，不利于数据的保密措施；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URL</a:t>
            </a:r>
            <a:r>
              <a:rPr lang="zh-CN" altLang="en-US" dirty="0"/>
              <a:t>格式的请求串只支持键值对形式的参数，难以表达复杂的结构化数据，譬如数组形式的参数；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URL</a:t>
            </a:r>
            <a:r>
              <a:rPr lang="zh-CN" altLang="en-US" dirty="0"/>
              <a:t>本身是个字符串，</a:t>
            </a:r>
            <a:r>
              <a:rPr lang="en-US" altLang="zh-CN" dirty="0"/>
              <a:t>Query</a:t>
            </a:r>
            <a:r>
              <a:rPr lang="zh-CN" altLang="en-US" dirty="0"/>
              <a:t>部分的请求参数也只能是字符串，无法传输二进制数据；</a:t>
            </a:r>
          </a:p>
        </p:txBody>
      </p:sp>
    </p:spTree>
    <p:extLst>
      <p:ext uri="{BB962C8B-B14F-4D97-AF65-F5344CB8AC3E}">
        <p14:creationId xmlns:p14="http://schemas.microsoft.com/office/powerpoint/2010/main" val="346897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本章介绍了网络通信的常见编程技术，包括通信过程中采用的数据格式、</a:t>
            </a:r>
            <a:r>
              <a:rPr lang="en-US" altLang="zh-CN" dirty="0"/>
              <a:t>HTTP</a:t>
            </a:r>
            <a:r>
              <a:rPr lang="zh-CN" altLang="zh-CN" dirty="0"/>
              <a:t>接口的访问方式及其实现工具、套接字</a:t>
            </a:r>
            <a:r>
              <a:rPr lang="en-US" altLang="zh-CN" dirty="0"/>
              <a:t>Socket</a:t>
            </a:r>
            <a:r>
              <a:rPr lang="zh-CN" altLang="zh-CN" dirty="0"/>
              <a:t>的交互流程及其适用场合，还分别介绍了</a:t>
            </a:r>
            <a:r>
              <a:rPr lang="en-US" altLang="zh-CN" dirty="0"/>
              <a:t>HTTP</a:t>
            </a:r>
            <a:r>
              <a:rPr lang="zh-CN" altLang="zh-CN" dirty="0"/>
              <a:t>测试工具与即时聊天工具的实现过程。</a:t>
            </a:r>
          </a:p>
          <a:p>
            <a:r>
              <a:rPr lang="en-US" altLang="zh-CN" dirty="0"/>
              <a:t>16.1 </a:t>
            </a:r>
            <a:r>
              <a:rPr lang="zh-CN" altLang="en-US" dirty="0"/>
              <a:t>网络交互的数据格式</a:t>
            </a:r>
          </a:p>
          <a:p>
            <a:r>
              <a:rPr lang="en-US" altLang="zh-CN" dirty="0"/>
              <a:t>16.2 HTTP</a:t>
            </a:r>
            <a:r>
              <a:rPr lang="zh-CN" altLang="en-US" dirty="0"/>
              <a:t>接口访问</a:t>
            </a:r>
          </a:p>
          <a:p>
            <a:r>
              <a:rPr lang="en-US" altLang="zh-CN" dirty="0"/>
              <a:t>16.3 </a:t>
            </a:r>
            <a:r>
              <a:rPr lang="zh-CN" altLang="en-US" dirty="0"/>
              <a:t>套接字</a:t>
            </a:r>
            <a:r>
              <a:rPr lang="en-US" altLang="zh-CN" dirty="0"/>
              <a:t>Socket</a:t>
            </a:r>
            <a:r>
              <a:rPr lang="zh-CN" altLang="en-US" dirty="0"/>
              <a:t>通信</a:t>
            </a:r>
          </a:p>
          <a:p>
            <a:r>
              <a:rPr lang="en-US" altLang="zh-CN" dirty="0"/>
              <a:t>16.4 </a:t>
            </a:r>
            <a:r>
              <a:rPr lang="zh-CN" altLang="en-US" dirty="0"/>
              <a:t>实战练习</a:t>
            </a:r>
          </a:p>
          <a:p>
            <a:r>
              <a:rPr lang="en-US" altLang="zh-CN" dirty="0"/>
              <a:t>16.5 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374048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涉及</a:t>
            </a:r>
            <a:r>
              <a:rPr lang="zh-CN" altLang="en-US" dirty="0"/>
              <a:t>到的</a:t>
            </a:r>
            <a:r>
              <a:rPr lang="en-US" altLang="zh-CN" dirty="0" err="1"/>
              <a:t>HttpURLConnection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方式的业务参数没放到</a:t>
            </a:r>
            <a:r>
              <a:rPr lang="en-US" altLang="zh-CN" dirty="0" err="1"/>
              <a:t>url</a:t>
            </a:r>
            <a:r>
              <a:rPr lang="zh-CN" altLang="en-US" dirty="0"/>
              <a:t>末尾，而是放在了请求报文当中。除了调用</a:t>
            </a:r>
            <a:r>
              <a:rPr lang="en-US" altLang="zh-CN" dirty="0" err="1"/>
              <a:t>setRequestMethod</a:t>
            </a:r>
            <a:r>
              <a:rPr lang="zh-CN" altLang="en-US" dirty="0"/>
              <a:t>方法将请求方式设置为</a:t>
            </a:r>
            <a:r>
              <a:rPr lang="en-US" altLang="zh-CN" dirty="0"/>
              <a:t>POST</a:t>
            </a:r>
            <a:r>
              <a:rPr lang="zh-CN" altLang="en-US" dirty="0"/>
              <a:t>，还需留意下列几种方法：</a:t>
            </a:r>
          </a:p>
          <a:p>
            <a:pPr lvl="1"/>
            <a:r>
              <a:rPr lang="en-US" altLang="zh-CN" dirty="0" err="1"/>
              <a:t>setRequestProperty</a:t>
            </a:r>
            <a:r>
              <a:rPr lang="zh-CN" altLang="en-US" dirty="0"/>
              <a:t>：设置请求属性。</a:t>
            </a:r>
          </a:p>
          <a:p>
            <a:pPr lvl="1"/>
            <a:r>
              <a:rPr lang="en-US" altLang="zh-CN" dirty="0" err="1"/>
              <a:t>setDoOutput</a:t>
            </a:r>
            <a:r>
              <a:rPr lang="zh-CN" altLang="en-US" dirty="0"/>
              <a:t>：准备让连接执行输出操作。默认为</a:t>
            </a:r>
            <a:r>
              <a:rPr lang="en-US" altLang="zh-CN" dirty="0"/>
              <a:t>false</a:t>
            </a:r>
            <a:r>
              <a:rPr lang="zh-CN" altLang="en-US" dirty="0"/>
              <a:t>（</a:t>
            </a:r>
            <a:r>
              <a:rPr lang="en-US" altLang="zh-CN" dirty="0"/>
              <a:t>GET</a:t>
            </a:r>
            <a:r>
              <a:rPr lang="zh-CN" altLang="en-US" dirty="0"/>
              <a:t>方式），</a:t>
            </a:r>
            <a:r>
              <a:rPr lang="en-US" altLang="zh-CN" dirty="0"/>
              <a:t>POST</a:t>
            </a:r>
            <a:r>
              <a:rPr lang="zh-CN" altLang="en-US" dirty="0"/>
              <a:t>方式需要设置为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err="1"/>
              <a:t>setDoInput</a:t>
            </a:r>
            <a:r>
              <a:rPr lang="zh-CN" altLang="en-US" dirty="0"/>
              <a:t>：准备让连接执行输入操作。默认为</a:t>
            </a:r>
            <a:r>
              <a:rPr lang="en-US" altLang="zh-CN" dirty="0"/>
              <a:t>true</a:t>
            </a:r>
            <a:r>
              <a:rPr lang="zh-CN" altLang="en-US" dirty="0"/>
              <a:t>，通常无需特意调用该方法。</a:t>
            </a:r>
          </a:p>
          <a:p>
            <a:pPr lvl="1"/>
            <a:r>
              <a:rPr lang="en-US" altLang="zh-CN" dirty="0" err="1"/>
              <a:t>getOutputStream</a:t>
            </a:r>
            <a:r>
              <a:rPr lang="zh-CN" altLang="en-US" dirty="0"/>
              <a:t>：从连接对象中获取输出流，后续会把请求报文写入输出流。</a:t>
            </a:r>
          </a:p>
          <a:p>
            <a:pPr lvl="1"/>
            <a:r>
              <a:rPr lang="en-US" altLang="zh-CN" dirty="0" err="1"/>
              <a:t>getHeaderField</a:t>
            </a:r>
            <a:r>
              <a:rPr lang="zh-CN" altLang="en-US" dirty="0"/>
              <a:t>：获取应答报文头部指定名称的字段值。</a:t>
            </a:r>
          </a:p>
        </p:txBody>
      </p:sp>
    </p:spTree>
    <p:extLst>
      <p:ext uri="{BB962C8B-B14F-4D97-AF65-F5344CB8AC3E}">
        <p14:creationId xmlns:p14="http://schemas.microsoft.com/office/powerpoint/2010/main" val="1796771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常见的请求属性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setRequestProperty</a:t>
            </a:r>
            <a:r>
              <a:rPr lang="zh-CN" altLang="en-US" dirty="0"/>
              <a:t>方法可设置特定名称的属性值，提醒服务器做好相应的准备工作。常见的请求属性说明如下：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Content-Type</a:t>
            </a:r>
            <a:r>
              <a:rPr lang="zh-CN" altLang="en-US" dirty="0"/>
              <a:t>：请求报文的内容类型。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Connection</a:t>
            </a:r>
            <a:r>
              <a:rPr lang="zh-CN" altLang="en-US" dirty="0"/>
              <a:t>：指定连接的保持方式。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User-Agent</a:t>
            </a:r>
            <a:r>
              <a:rPr lang="zh-CN" altLang="en-US" dirty="0"/>
              <a:t>：指定调用方的浏览器类型。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Accept</a:t>
            </a:r>
            <a:r>
              <a:rPr lang="zh-CN" altLang="en-US" dirty="0"/>
              <a:t>：指定可接受的应答报文类型。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Accept-Language</a:t>
            </a:r>
            <a:r>
              <a:rPr lang="zh-CN" altLang="en-US" dirty="0"/>
              <a:t>：指定可接受的应答报文语言。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Accept-Encoding</a:t>
            </a:r>
            <a:r>
              <a:rPr lang="zh-CN" altLang="en-US" dirty="0"/>
              <a:t>：指定可接受的应答报文压缩方式。</a:t>
            </a:r>
          </a:p>
        </p:txBody>
      </p:sp>
    </p:spTree>
    <p:extLst>
      <p:ext uri="{BB962C8B-B14F-4D97-AF65-F5344CB8AC3E}">
        <p14:creationId xmlns:p14="http://schemas.microsoft.com/office/powerpoint/2010/main" val="317379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16.2.3 Java11</a:t>
            </a:r>
            <a:r>
              <a:rPr lang="zh-CN" altLang="en-US" dirty="0"/>
              <a:t>新增的</a:t>
            </a:r>
            <a:r>
              <a:rPr lang="en-US" altLang="zh-CN" dirty="0" err="1"/>
              <a:t>HttpClient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HttpURLConnection</a:t>
            </a:r>
            <a:r>
              <a:rPr lang="zh-CN" altLang="en-US" dirty="0" smtClean="0"/>
              <a:t>的</a:t>
            </a:r>
            <a:r>
              <a:rPr lang="zh-CN" altLang="en-US" dirty="0"/>
              <a:t>编码</a:t>
            </a:r>
            <a:r>
              <a:rPr lang="zh-CN" altLang="en-US" dirty="0" smtClean="0"/>
              <a:t>过程存在以下缺点：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HttpURLConnection</a:t>
            </a:r>
            <a:r>
              <a:rPr lang="zh-CN" altLang="en-US" dirty="0"/>
              <a:t>承担了所有的方法实现，分不清哪些方法与请求有关，哪些方法与应答有关；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HTTP</a:t>
            </a:r>
            <a:r>
              <a:rPr lang="zh-CN" altLang="en-US" dirty="0"/>
              <a:t>调用的步骤太多，各种操作存在先后次序，一旦弄错顺序就无法正常调用；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HttpURLConnection</a:t>
            </a:r>
            <a:r>
              <a:rPr lang="zh-CN" altLang="en-US" dirty="0"/>
              <a:t>只提供了输出流和输入流，需要开发者将</a:t>
            </a:r>
            <a:r>
              <a:rPr lang="en-US" altLang="zh-CN" dirty="0"/>
              <a:t>I/O</a:t>
            </a:r>
            <a:r>
              <a:rPr lang="zh-CN" altLang="en-US" dirty="0"/>
              <a:t>流在字符串和文件之间互转；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）应答报文有很多花样，必须由开发者对数据手工解压和重新编码；</a:t>
            </a:r>
          </a:p>
        </p:txBody>
      </p:sp>
    </p:spTree>
    <p:extLst>
      <p:ext uri="{BB962C8B-B14F-4D97-AF65-F5344CB8AC3E}">
        <p14:creationId xmlns:p14="http://schemas.microsoft.com/office/powerpoint/2010/main" val="716724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HttpClient</a:t>
            </a:r>
            <a:r>
              <a:rPr lang="zh-CN" altLang="en-US" dirty="0" smtClean="0"/>
              <a:t>的组成体系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HttpClient</a:t>
            </a:r>
            <a:r>
              <a:rPr lang="zh-CN" altLang="zh-CN" dirty="0"/>
              <a:t>体系由三部分组成，分别</a:t>
            </a:r>
            <a:r>
              <a:rPr lang="zh-CN" altLang="zh-CN" dirty="0" smtClean="0"/>
              <a:t>是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表示</a:t>
            </a:r>
            <a:r>
              <a:rPr lang="en-US" altLang="zh-CN" dirty="0"/>
              <a:t>HTTP</a:t>
            </a:r>
            <a:r>
              <a:rPr lang="zh-CN" altLang="zh-CN" dirty="0"/>
              <a:t>客户端的</a:t>
            </a:r>
            <a:r>
              <a:rPr lang="en-US" altLang="zh-CN" dirty="0" err="1" smtClean="0"/>
              <a:t>HttpClient</a:t>
            </a:r>
            <a:endParaRPr lang="en-US" altLang="zh-CN" dirty="0" smtClean="0"/>
          </a:p>
          <a:p>
            <a:pPr lvl="1"/>
            <a:r>
              <a:rPr lang="zh-CN" altLang="en-US" dirty="0"/>
              <a:t>该</a:t>
            </a:r>
            <a:r>
              <a:rPr lang="zh-CN" altLang="en-US" dirty="0" smtClean="0"/>
              <a:t>工具</a:t>
            </a:r>
            <a:r>
              <a:rPr lang="zh-CN" altLang="zh-CN" dirty="0"/>
              <a:t>用于描述通用的客户端连接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，</a:t>
            </a:r>
            <a:r>
              <a:rPr lang="zh-CN" altLang="zh-CN" dirty="0"/>
              <a:t>包括</a:t>
            </a:r>
            <a:r>
              <a:rPr lang="en-US" altLang="zh-CN" dirty="0"/>
              <a:t>HTTP</a:t>
            </a:r>
            <a:r>
              <a:rPr lang="zh-CN" altLang="zh-CN" dirty="0"/>
              <a:t>协议的版本号、</a:t>
            </a:r>
            <a:r>
              <a:rPr lang="en-US" altLang="zh-CN" dirty="0"/>
              <a:t>HTTP</a:t>
            </a:r>
            <a:r>
              <a:rPr lang="zh-CN" altLang="zh-CN" dirty="0"/>
              <a:t>代理、重定向方式、连接超时时间、身份认证、</a:t>
            </a:r>
            <a:r>
              <a:rPr lang="en-US" altLang="zh-CN" dirty="0"/>
              <a:t>SSL</a:t>
            </a:r>
            <a:r>
              <a:rPr lang="zh-CN" altLang="zh-CN" dirty="0"/>
              <a:t>证书</a:t>
            </a:r>
            <a:r>
              <a:rPr lang="zh-CN" altLang="zh-CN" dirty="0" smtClean="0"/>
              <a:t>等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表示</a:t>
            </a:r>
            <a:r>
              <a:rPr lang="en-US" altLang="zh-CN" dirty="0"/>
              <a:t>HTTP</a:t>
            </a:r>
            <a:r>
              <a:rPr lang="zh-CN" altLang="zh-CN" dirty="0"/>
              <a:t>请求过程的</a:t>
            </a:r>
            <a:r>
              <a:rPr lang="en-US" altLang="zh-CN" dirty="0" err="1" smtClean="0"/>
              <a:t>HttpRequest</a:t>
            </a:r>
            <a:endParaRPr lang="en-US" altLang="zh-CN" dirty="0" smtClean="0"/>
          </a:p>
          <a:p>
            <a:pPr lvl="1"/>
            <a:r>
              <a:rPr lang="zh-CN" altLang="en-US" dirty="0"/>
              <a:t>该</a:t>
            </a:r>
            <a:r>
              <a:rPr lang="zh-CN" altLang="en-US" dirty="0" smtClean="0"/>
              <a:t>工具</a:t>
            </a:r>
            <a:r>
              <a:rPr lang="zh-CN" altLang="zh-CN" dirty="0"/>
              <a:t>用于描述本次网络访问的请求信息，包括对方地址、接口的调用方式（</a:t>
            </a:r>
            <a:r>
              <a:rPr lang="en-US" altLang="zh-CN" dirty="0"/>
              <a:t>GET</a:t>
            </a:r>
            <a:r>
              <a:rPr lang="zh-CN" altLang="zh-CN" dirty="0"/>
              <a:t>还是</a:t>
            </a:r>
            <a:r>
              <a:rPr lang="en-US" altLang="zh-CN" dirty="0"/>
              <a:t>POST</a:t>
            </a:r>
            <a:r>
              <a:rPr lang="zh-CN" altLang="zh-CN" dirty="0"/>
              <a:t>）、请求的超时时间、请求的头部属性等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表示</a:t>
            </a:r>
            <a:r>
              <a:rPr lang="en-US" altLang="zh-CN" dirty="0"/>
              <a:t>HTTP</a:t>
            </a:r>
            <a:r>
              <a:rPr lang="zh-CN" altLang="zh-CN" dirty="0"/>
              <a:t>应答过程的</a:t>
            </a:r>
            <a:r>
              <a:rPr lang="en-US" altLang="zh-CN" dirty="0" err="1" smtClean="0"/>
              <a:t>HttpResponse</a:t>
            </a:r>
            <a:endParaRPr lang="en-US" altLang="zh-CN" dirty="0"/>
          </a:p>
          <a:p>
            <a:pPr lvl="1"/>
            <a:r>
              <a:rPr lang="zh-CN" altLang="en-US" dirty="0"/>
              <a:t>该工具</a:t>
            </a:r>
            <a:r>
              <a:rPr lang="zh-CN" altLang="zh-CN" dirty="0"/>
              <a:t>用于描述本次网络访问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应答</a:t>
            </a:r>
            <a:r>
              <a:rPr lang="zh-CN" altLang="zh-CN" dirty="0" smtClean="0"/>
              <a:t>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2448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16.2.4 </a:t>
            </a:r>
            <a:r>
              <a:rPr lang="en-US" altLang="zh-CN" dirty="0" err="1"/>
              <a:t>HttpClient</a:t>
            </a:r>
            <a:r>
              <a:rPr lang="zh-CN" altLang="en-US" dirty="0"/>
              <a:t>实现下载与上传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HttpClient</a:t>
            </a:r>
            <a:r>
              <a:rPr lang="zh-CN" altLang="en-US" dirty="0" smtClean="0"/>
              <a:t>也很方便实现文件的下载与上传。</a:t>
            </a:r>
            <a:endParaRPr lang="en-US" altLang="zh-CN" dirty="0" smtClean="0"/>
          </a:p>
          <a:p>
            <a:r>
              <a:rPr lang="zh-CN" altLang="en-US" dirty="0" smtClean="0"/>
              <a:t>文件</a:t>
            </a:r>
            <a:r>
              <a:rPr lang="zh-CN" altLang="zh-CN" dirty="0" smtClean="0"/>
              <a:t>下载</a:t>
            </a:r>
            <a:r>
              <a:rPr lang="zh-CN" altLang="zh-CN" dirty="0"/>
              <a:t>属于特殊的</a:t>
            </a:r>
            <a:r>
              <a:rPr lang="en-US" altLang="zh-CN" dirty="0"/>
              <a:t>GET</a:t>
            </a:r>
            <a:r>
              <a:rPr lang="zh-CN" altLang="zh-CN" dirty="0"/>
              <a:t>调用，只不过应答报文由字符串形式变成</a:t>
            </a:r>
            <a:r>
              <a:rPr lang="zh-CN" altLang="zh-CN" dirty="0" smtClean="0"/>
              <a:t>了</a:t>
            </a:r>
            <a:r>
              <a:rPr lang="zh-CN" altLang="en-US" dirty="0" smtClean="0"/>
              <a:t>二进制的</a:t>
            </a:r>
            <a:r>
              <a:rPr lang="zh-CN" altLang="zh-CN" dirty="0" smtClean="0"/>
              <a:t>文件</a:t>
            </a:r>
            <a:r>
              <a:rPr lang="zh-CN" altLang="zh-CN" dirty="0"/>
              <a:t>形式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文件</a:t>
            </a:r>
            <a:r>
              <a:rPr lang="zh-CN" altLang="zh-CN" dirty="0"/>
              <a:t>上传属于特殊的</a:t>
            </a:r>
            <a:r>
              <a:rPr lang="en-US" altLang="zh-CN" dirty="0"/>
              <a:t>POST</a:t>
            </a:r>
            <a:r>
              <a:rPr lang="zh-CN" altLang="zh-CN" dirty="0"/>
              <a:t>调用，只不过请求报文也由字符串形式变成</a:t>
            </a:r>
            <a:r>
              <a:rPr lang="zh-CN" altLang="zh-CN" dirty="0" smtClean="0"/>
              <a:t>了</a:t>
            </a:r>
            <a:r>
              <a:rPr lang="zh-CN" altLang="en-US" dirty="0"/>
              <a:t>二进制的</a:t>
            </a:r>
            <a:r>
              <a:rPr lang="zh-CN" altLang="zh-CN" dirty="0" smtClean="0"/>
              <a:t>文件</a:t>
            </a:r>
            <a:r>
              <a:rPr lang="zh-CN" altLang="zh-CN" dirty="0"/>
              <a:t>形式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HttpRequest</a:t>
            </a:r>
            <a:r>
              <a:rPr lang="zh-CN" altLang="en-US" dirty="0"/>
              <a:t>请求对象</a:t>
            </a:r>
            <a:r>
              <a:rPr lang="zh-CN" altLang="en-US" dirty="0" smtClean="0"/>
              <a:t>的</a:t>
            </a:r>
            <a:r>
              <a:rPr lang="en-US" altLang="zh-CN" dirty="0"/>
              <a:t>send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，它的第二个参数为报文处理器，既可指定处理字符串，也可指定处理文件。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456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BodyHandlers</a:t>
            </a:r>
            <a:r>
              <a:rPr lang="zh-CN" altLang="zh-CN" dirty="0"/>
              <a:t>支持的转换方式说明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600988"/>
              </p:ext>
            </p:extLst>
          </p:nvPr>
        </p:nvGraphicFramePr>
        <p:xfrm>
          <a:off x="838200" y="1825623"/>
          <a:ext cx="10515600" cy="3506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407"/>
                <a:gridCol w="2691926"/>
                <a:gridCol w="4816267"/>
              </a:tblGrid>
              <a:tr h="58449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转换方法</a:t>
                      </a:r>
                      <a:endParaRPr lang="zh-CN" sz="16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转换后的数据类型</a:t>
                      </a:r>
                      <a:endParaRPr lang="zh-CN" sz="16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转换说明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449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ofString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String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把应答数据转换为字符串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449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ofByteArray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byte[]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把应答数据转换为字节数组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449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ofFile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Path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把应答数据转换为文件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449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ofInputStream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InputStream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把应答数据转换为输入流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449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ofLines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Stream&lt;String&gt;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把应答数据转换为分行的字符串流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740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HttpClient</a:t>
            </a:r>
            <a:r>
              <a:rPr lang="zh-CN" altLang="zh-CN" dirty="0"/>
              <a:t>客户端的</a:t>
            </a:r>
            <a:r>
              <a:rPr lang="en-US" altLang="zh-CN" dirty="0"/>
              <a:t>send</a:t>
            </a:r>
            <a:r>
              <a:rPr lang="zh-CN" altLang="zh-CN" dirty="0"/>
              <a:t>方法默认采取同步方式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而</a:t>
            </a:r>
            <a:r>
              <a:rPr lang="en-US" altLang="zh-CN" dirty="0" err="1" smtClean="0"/>
              <a:t>sendAsync</a:t>
            </a:r>
            <a:r>
              <a:rPr lang="zh-CN" altLang="en-US" dirty="0" smtClean="0"/>
              <a:t>方法采用异步方式，</a:t>
            </a:r>
            <a:r>
              <a:rPr lang="zh-CN" altLang="zh-CN" dirty="0"/>
              <a:t>调用该方法后返回的是进行中任务对象</a:t>
            </a:r>
            <a:r>
              <a:rPr lang="en-US" altLang="zh-CN" dirty="0" err="1"/>
              <a:t>CompletableFuture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CompletableFuture</a:t>
            </a:r>
            <a:r>
              <a:rPr lang="zh-CN" altLang="zh-CN" dirty="0"/>
              <a:t>的常用方法说明如下：</a:t>
            </a:r>
          </a:p>
          <a:p>
            <a:pPr lvl="1"/>
            <a:r>
              <a:rPr lang="en-US" altLang="zh-CN" dirty="0" smtClean="0"/>
              <a:t>cancel</a:t>
            </a:r>
            <a:r>
              <a:rPr lang="zh-CN" altLang="zh-CN" dirty="0" smtClean="0"/>
              <a:t>：</a:t>
            </a:r>
            <a:r>
              <a:rPr lang="zh-CN" altLang="zh-CN" dirty="0"/>
              <a:t>中途取消该任务。</a:t>
            </a:r>
          </a:p>
          <a:p>
            <a:pPr lvl="1"/>
            <a:r>
              <a:rPr lang="en-US" altLang="zh-CN" dirty="0" err="1" smtClean="0"/>
              <a:t>isDone</a:t>
            </a:r>
            <a:r>
              <a:rPr lang="zh-CN" altLang="zh-CN" dirty="0" smtClean="0"/>
              <a:t>：</a:t>
            </a:r>
            <a:r>
              <a:rPr lang="zh-CN" altLang="zh-CN" dirty="0"/>
              <a:t>判断该任务是否已经执行完毕。</a:t>
            </a:r>
          </a:p>
          <a:p>
            <a:pPr lvl="1"/>
            <a:r>
              <a:rPr lang="en-US" altLang="zh-CN" dirty="0" smtClean="0"/>
              <a:t>get</a:t>
            </a:r>
            <a:r>
              <a:rPr lang="zh-CN" altLang="zh-CN" dirty="0" smtClean="0"/>
              <a:t>：</a:t>
            </a:r>
            <a:r>
              <a:rPr lang="zh-CN" altLang="zh-CN" dirty="0"/>
              <a:t>获取该任务的执行结果。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914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套接字</a:t>
            </a:r>
            <a:r>
              <a:rPr lang="en-US" altLang="zh-CN" dirty="0"/>
              <a:t>Socket</a:t>
            </a:r>
            <a:r>
              <a:rPr lang="zh-CN" altLang="en-US" dirty="0"/>
              <a:t>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本节介绍了套接字通信的运作流程及其实际应用，基于</a:t>
            </a:r>
            <a:r>
              <a:rPr lang="en-US" altLang="zh-CN" dirty="0"/>
              <a:t>TCP</a:t>
            </a:r>
            <a:r>
              <a:rPr lang="zh-CN" altLang="zh-CN" dirty="0"/>
              <a:t>协议的</a:t>
            </a:r>
            <a:r>
              <a:rPr lang="en-US" altLang="zh-CN" dirty="0"/>
              <a:t>Socket</a:t>
            </a:r>
            <a:r>
              <a:rPr lang="zh-CN" altLang="zh-CN" dirty="0"/>
              <a:t>，在双方成功建立连接之后，不但可以传输文本，而且能够传输文件；基于</a:t>
            </a:r>
            <a:r>
              <a:rPr lang="en-US" altLang="zh-CN" dirty="0"/>
              <a:t>UDP</a:t>
            </a:r>
            <a:r>
              <a:rPr lang="zh-CN" altLang="zh-CN" dirty="0"/>
              <a:t>协议的</a:t>
            </a:r>
            <a:r>
              <a:rPr lang="en-US" altLang="zh-CN" dirty="0"/>
              <a:t>Socket</a:t>
            </a:r>
            <a:r>
              <a:rPr lang="zh-CN" altLang="zh-CN" dirty="0"/>
              <a:t>，则无需确认连接即可传输数据。然后还介绍了基于</a:t>
            </a:r>
            <a:r>
              <a:rPr lang="en-US" altLang="zh-CN" dirty="0"/>
              <a:t>Socket</a:t>
            </a:r>
            <a:r>
              <a:rPr lang="zh-CN" altLang="zh-CN" dirty="0"/>
              <a:t>端口侦听的思想理念，以及如何使用</a:t>
            </a:r>
            <a:r>
              <a:rPr lang="en-US" altLang="zh-CN" dirty="0" err="1"/>
              <a:t>HttpServer</a:t>
            </a:r>
            <a:r>
              <a:rPr lang="zh-CN" altLang="zh-CN" dirty="0"/>
              <a:t>搭建简易的</a:t>
            </a:r>
            <a:r>
              <a:rPr lang="en-US" altLang="zh-CN" dirty="0"/>
              <a:t>HTTP</a:t>
            </a:r>
            <a:r>
              <a:rPr lang="zh-CN" altLang="zh-CN" dirty="0"/>
              <a:t>服务器。</a:t>
            </a:r>
          </a:p>
          <a:p>
            <a:r>
              <a:rPr lang="en-US" altLang="zh-CN" dirty="0"/>
              <a:t>16.3.1 </a:t>
            </a:r>
            <a:r>
              <a:rPr lang="zh-CN" altLang="en-US" dirty="0"/>
              <a:t>利用</a:t>
            </a:r>
            <a:r>
              <a:rPr lang="en-US" altLang="zh-CN" dirty="0"/>
              <a:t>Socket</a:t>
            </a:r>
            <a:r>
              <a:rPr lang="zh-CN" altLang="en-US" dirty="0"/>
              <a:t>传输文本</a:t>
            </a:r>
          </a:p>
          <a:p>
            <a:r>
              <a:rPr lang="en-US" altLang="zh-CN" dirty="0"/>
              <a:t>16.3.2 </a:t>
            </a:r>
            <a:r>
              <a:rPr lang="zh-CN" altLang="en-US" dirty="0"/>
              <a:t>使用</a:t>
            </a:r>
            <a:r>
              <a:rPr lang="en-US" altLang="zh-CN" dirty="0"/>
              <a:t>Socket</a:t>
            </a:r>
            <a:r>
              <a:rPr lang="zh-CN" altLang="en-US" dirty="0"/>
              <a:t>传输文件</a:t>
            </a:r>
          </a:p>
          <a:p>
            <a:r>
              <a:rPr lang="en-US" altLang="zh-CN" dirty="0"/>
              <a:t>16.3.3 </a:t>
            </a:r>
            <a:r>
              <a:rPr lang="zh-CN" altLang="en-US" dirty="0"/>
              <a:t>采用</a:t>
            </a:r>
            <a:r>
              <a:rPr lang="en-US" altLang="zh-CN" dirty="0"/>
              <a:t>UDP</a:t>
            </a:r>
            <a:r>
              <a:rPr lang="zh-CN" altLang="en-US" dirty="0"/>
              <a:t>协议的</a:t>
            </a:r>
            <a:r>
              <a:rPr lang="en-US" altLang="zh-CN" dirty="0"/>
              <a:t>Socket</a:t>
            </a:r>
            <a:r>
              <a:rPr lang="zh-CN" altLang="en-US" dirty="0"/>
              <a:t>通信</a:t>
            </a:r>
          </a:p>
          <a:p>
            <a:r>
              <a:rPr lang="en-US" altLang="zh-CN" dirty="0"/>
              <a:t>16.3.4 </a:t>
            </a:r>
            <a:r>
              <a:rPr lang="zh-CN" altLang="en-US" dirty="0"/>
              <a:t>利用</a:t>
            </a:r>
            <a:r>
              <a:rPr lang="en-US" altLang="zh-CN" dirty="0" err="1"/>
              <a:t>HttpServer</a:t>
            </a:r>
            <a:r>
              <a:rPr lang="zh-CN" altLang="en-US" dirty="0"/>
              <a:t>搭建简易服务器</a:t>
            </a:r>
          </a:p>
        </p:txBody>
      </p:sp>
    </p:spTree>
    <p:extLst>
      <p:ext uri="{BB962C8B-B14F-4D97-AF65-F5344CB8AC3E}">
        <p14:creationId xmlns:p14="http://schemas.microsoft.com/office/powerpoint/2010/main" val="4253219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16.3.1 </a:t>
            </a:r>
            <a:r>
              <a:rPr lang="zh-CN" altLang="en-US" dirty="0"/>
              <a:t>利用</a:t>
            </a:r>
            <a:r>
              <a:rPr lang="en-US" altLang="zh-CN" dirty="0"/>
              <a:t>Socket</a:t>
            </a:r>
            <a:r>
              <a:rPr lang="zh-CN" altLang="en-US" dirty="0"/>
              <a:t>传输文本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访问存在以下局限：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HTTP</a:t>
            </a:r>
            <a:r>
              <a:rPr lang="zh-CN" altLang="zh-CN" dirty="0"/>
              <a:t>连接属于短连接，每次</a:t>
            </a:r>
            <a:r>
              <a:rPr lang="zh-CN" altLang="zh-CN" dirty="0" smtClean="0"/>
              <a:t>访问</a:t>
            </a:r>
            <a:r>
              <a:rPr lang="zh-CN" altLang="en-US" dirty="0" smtClean="0"/>
              <a:t>都</a:t>
            </a:r>
            <a:r>
              <a:rPr lang="zh-CN" altLang="zh-CN" dirty="0" smtClean="0"/>
              <a:t>得</a:t>
            </a:r>
            <a:r>
              <a:rPr lang="zh-CN" altLang="zh-CN" dirty="0"/>
              <a:t>重新建立</a:t>
            </a:r>
            <a:r>
              <a:rPr lang="zh-CN" altLang="zh-CN" dirty="0" smtClean="0"/>
              <a:t>连接。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</a:t>
            </a:r>
            <a:r>
              <a:rPr lang="en-US" altLang="zh-CN" dirty="0"/>
              <a:t>HTTP</a:t>
            </a:r>
            <a:r>
              <a:rPr lang="zh-CN" altLang="zh-CN" dirty="0"/>
              <a:t>连接中，服务端总是被动接收消息，无法主动向客户端推送</a:t>
            </a:r>
            <a:r>
              <a:rPr lang="zh-CN" altLang="zh-CN" dirty="0" smtClean="0"/>
              <a:t>消息。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）每次</a:t>
            </a:r>
            <a:r>
              <a:rPr lang="en-US" altLang="zh-CN" dirty="0"/>
              <a:t>HTTP</a:t>
            </a:r>
            <a:r>
              <a:rPr lang="zh-CN" altLang="zh-CN" dirty="0"/>
              <a:t>调用都属于客户端与服务端之间的一对一交互，完全与第三者无关（比如另一个客户端</a:t>
            </a:r>
            <a:r>
              <a:rPr lang="zh-CN" altLang="zh-CN" dirty="0" smtClean="0"/>
              <a:t>）。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HTTP</a:t>
            </a:r>
            <a:r>
              <a:rPr lang="zh-CN" altLang="zh-CN" dirty="0"/>
              <a:t>连接需要搭建专门的</a:t>
            </a:r>
            <a:r>
              <a:rPr lang="en-US" altLang="zh-CN" dirty="0"/>
              <a:t>HTTP</a:t>
            </a:r>
            <a:r>
              <a:rPr lang="zh-CN" altLang="zh-CN" dirty="0" smtClean="0"/>
              <a:t>服务器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93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套接字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网络通信的基本操作</a:t>
            </a:r>
            <a:r>
              <a:rPr lang="zh-CN" altLang="zh-CN" dirty="0" smtClean="0"/>
              <a:t>单元是</a:t>
            </a:r>
            <a:r>
              <a:rPr lang="zh-CN" altLang="zh-CN" dirty="0"/>
              <a:t>套接字</a:t>
            </a:r>
            <a:r>
              <a:rPr lang="en-US" altLang="zh-CN" dirty="0"/>
              <a:t>Socket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它</a:t>
            </a:r>
            <a:r>
              <a:rPr lang="zh-CN" altLang="zh-CN" dirty="0"/>
              <a:t>是一种支持</a:t>
            </a:r>
            <a:r>
              <a:rPr lang="en-US" altLang="zh-CN" dirty="0"/>
              <a:t>TCP/IP</a:t>
            </a:r>
            <a:r>
              <a:rPr lang="zh-CN" altLang="zh-CN" dirty="0"/>
              <a:t>协议的通信接口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Socket</a:t>
            </a:r>
            <a:r>
              <a:rPr lang="zh-CN" altLang="en-US" dirty="0"/>
              <a:t>通信有两种连接方式：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）连接的双方握手确认连上之后才传输数据，此时采用的是</a:t>
            </a:r>
            <a:r>
              <a:rPr lang="en-US" altLang="zh-CN" dirty="0"/>
              <a:t>TCP</a:t>
            </a:r>
            <a:r>
              <a:rPr lang="zh-CN" altLang="en-US" dirty="0"/>
              <a:t>协议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）连接的双方未确认连上就自顾自地发送数据，此时采用的是</a:t>
            </a:r>
            <a:r>
              <a:rPr lang="en-US" altLang="zh-CN" dirty="0"/>
              <a:t>UDP</a:t>
            </a:r>
            <a:r>
              <a:rPr lang="zh-CN" altLang="en-US" dirty="0"/>
              <a:t>协议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TCP</a:t>
            </a:r>
            <a:r>
              <a:rPr lang="zh-CN" altLang="en-US" dirty="0"/>
              <a:t>协议的实现过程中，每次建立</a:t>
            </a:r>
            <a:r>
              <a:rPr lang="en-US" altLang="zh-CN" dirty="0"/>
              <a:t>Socket</a:t>
            </a:r>
            <a:r>
              <a:rPr lang="zh-CN" altLang="en-US" dirty="0"/>
              <a:t>连接至少需要一对套接字，其中一个运行于</a:t>
            </a:r>
            <a:r>
              <a:rPr lang="zh-CN" altLang="en-US" dirty="0" smtClean="0"/>
              <a:t>客户端，另</a:t>
            </a:r>
            <a:r>
              <a:rPr lang="zh-CN" altLang="en-US" dirty="0"/>
              <a:t>一个运行于服务</a:t>
            </a:r>
            <a:r>
              <a:rPr lang="zh-CN" altLang="en-US" dirty="0" smtClean="0"/>
              <a:t>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79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 </a:t>
            </a:r>
            <a:r>
              <a:rPr lang="zh-CN" altLang="en-US" dirty="0"/>
              <a:t>网络交互的数据格式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本节介绍了网络两端传输信息所采用的几种数据格式，首先描述了网络地址</a:t>
            </a:r>
            <a:r>
              <a:rPr lang="en-US" altLang="zh-CN" dirty="0"/>
              <a:t>URL</a:t>
            </a:r>
            <a:r>
              <a:rPr lang="zh-CN" altLang="zh-CN" dirty="0"/>
              <a:t>的拼写规范，以及在</a:t>
            </a:r>
            <a:r>
              <a:rPr lang="en-US" altLang="zh-CN" dirty="0"/>
              <a:t>URL</a:t>
            </a:r>
            <a:r>
              <a:rPr lang="zh-CN" altLang="zh-CN" dirty="0"/>
              <a:t>后面添加请求参数的方式，如“参数</a:t>
            </a:r>
            <a:r>
              <a:rPr lang="en-US" altLang="zh-CN" dirty="0"/>
              <a:t>A</a:t>
            </a:r>
            <a:r>
              <a:rPr lang="zh-CN" altLang="zh-CN" dirty="0"/>
              <a:t>名称</a:t>
            </a:r>
            <a:r>
              <a:rPr lang="en-US" altLang="zh-CN" dirty="0"/>
              <a:t>=A</a:t>
            </a:r>
            <a:r>
              <a:rPr lang="zh-CN" altLang="zh-CN" dirty="0"/>
              <a:t>参数值</a:t>
            </a:r>
            <a:r>
              <a:rPr lang="en-US" altLang="zh-CN" dirty="0"/>
              <a:t>&amp;</a:t>
            </a:r>
            <a:r>
              <a:rPr lang="zh-CN" altLang="zh-CN" dirty="0"/>
              <a:t>参数</a:t>
            </a:r>
            <a:r>
              <a:rPr lang="en-US" altLang="zh-CN" dirty="0"/>
              <a:t>B</a:t>
            </a:r>
            <a:r>
              <a:rPr lang="zh-CN" altLang="zh-CN" dirty="0"/>
              <a:t>名称</a:t>
            </a:r>
            <a:r>
              <a:rPr lang="en-US" altLang="zh-CN" dirty="0"/>
              <a:t>=B</a:t>
            </a:r>
            <a:r>
              <a:rPr lang="zh-CN" altLang="zh-CN" dirty="0"/>
              <a:t>参数值”；其次阐述了轻量级数据交换格式</a:t>
            </a:r>
            <a:r>
              <a:rPr lang="en-US" altLang="zh-CN" dirty="0"/>
              <a:t>JSON</a:t>
            </a:r>
            <a:r>
              <a:rPr lang="zh-CN" altLang="zh-CN" dirty="0"/>
              <a:t>，以及如何使用第三方</a:t>
            </a:r>
            <a:r>
              <a:rPr lang="en-US" altLang="zh-CN" dirty="0" err="1"/>
              <a:t>json</a:t>
            </a:r>
            <a:r>
              <a:rPr lang="zh-CN" altLang="zh-CN" dirty="0"/>
              <a:t>库解析和拼装</a:t>
            </a:r>
            <a:r>
              <a:rPr lang="en-US" altLang="zh-CN" dirty="0"/>
              <a:t>JSON</a:t>
            </a:r>
            <a:r>
              <a:rPr lang="zh-CN" altLang="zh-CN" dirty="0"/>
              <a:t>串；再次讲述了可扩展标记语言</a:t>
            </a:r>
            <a:r>
              <a:rPr lang="en-US" altLang="zh-CN" dirty="0"/>
              <a:t>XML</a:t>
            </a:r>
            <a:r>
              <a:rPr lang="zh-CN" altLang="zh-CN" dirty="0"/>
              <a:t>，以及如何使用第三方</a:t>
            </a:r>
            <a:r>
              <a:rPr lang="en-US" altLang="zh-CN" dirty="0"/>
              <a:t>xml</a:t>
            </a:r>
            <a:r>
              <a:rPr lang="zh-CN" altLang="zh-CN" dirty="0"/>
              <a:t>库解析和拼装</a:t>
            </a:r>
            <a:r>
              <a:rPr lang="en-US" altLang="zh-CN" dirty="0"/>
              <a:t>XML</a:t>
            </a:r>
            <a:r>
              <a:rPr lang="zh-CN" altLang="zh-CN" dirty="0"/>
              <a:t>串。</a:t>
            </a:r>
          </a:p>
          <a:p>
            <a:r>
              <a:rPr lang="en-US" altLang="zh-CN" dirty="0"/>
              <a:t>16.1.1 URL</a:t>
            </a:r>
            <a:r>
              <a:rPr lang="zh-CN" altLang="en-US" dirty="0"/>
              <a:t>地址的组成格式</a:t>
            </a:r>
          </a:p>
          <a:p>
            <a:r>
              <a:rPr lang="en-US" altLang="zh-CN" dirty="0"/>
              <a:t>16.1.2 JSON</a:t>
            </a:r>
            <a:r>
              <a:rPr lang="zh-CN" altLang="en-US" dirty="0"/>
              <a:t>串的解析</a:t>
            </a:r>
          </a:p>
          <a:p>
            <a:r>
              <a:rPr lang="en-US" altLang="zh-CN" dirty="0"/>
              <a:t>16.1.3 XML</a:t>
            </a:r>
            <a:r>
              <a:rPr lang="zh-CN" altLang="en-US" dirty="0"/>
              <a:t>报文的解析</a:t>
            </a:r>
          </a:p>
        </p:txBody>
      </p:sp>
    </p:spTree>
    <p:extLst>
      <p:ext uri="{BB962C8B-B14F-4D97-AF65-F5344CB8AC3E}">
        <p14:creationId xmlns:p14="http://schemas.microsoft.com/office/powerpoint/2010/main" val="1683642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类的用法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Socket</a:t>
            </a:r>
            <a:r>
              <a:rPr lang="zh-CN" altLang="en-US" dirty="0"/>
              <a:t>工具主要用于客户端，服务端也保留一份客户端的</a:t>
            </a:r>
            <a:r>
              <a:rPr lang="en-US" altLang="zh-CN" dirty="0"/>
              <a:t>Socket</a:t>
            </a:r>
            <a:r>
              <a:rPr lang="zh-CN" altLang="en-US" dirty="0"/>
              <a:t>备份，下面是</a:t>
            </a:r>
            <a:r>
              <a:rPr lang="en-US" altLang="zh-CN" dirty="0"/>
              <a:t>Socket</a:t>
            </a:r>
            <a:r>
              <a:rPr lang="zh-CN" altLang="en-US" dirty="0"/>
              <a:t>类的主要方法说明：</a:t>
            </a:r>
          </a:p>
          <a:p>
            <a:pPr lvl="1"/>
            <a:r>
              <a:rPr lang="en-US" altLang="zh-CN" dirty="0"/>
              <a:t>connect</a:t>
            </a:r>
            <a:r>
              <a:rPr lang="zh-CN" altLang="en-US" dirty="0"/>
              <a:t>：连接指定</a:t>
            </a:r>
            <a:r>
              <a:rPr lang="en-US" altLang="zh-CN" dirty="0"/>
              <a:t>IP</a:t>
            </a:r>
            <a:r>
              <a:rPr lang="zh-CN" altLang="en-US" dirty="0"/>
              <a:t>和端口。该方法用于客户端连接服务</a:t>
            </a:r>
            <a:r>
              <a:rPr lang="zh-CN" altLang="en-US" dirty="0" smtClean="0"/>
              <a:t>端。</a:t>
            </a:r>
            <a:endParaRPr lang="zh-CN" altLang="en-US" dirty="0"/>
          </a:p>
          <a:p>
            <a:pPr lvl="1"/>
            <a:r>
              <a:rPr lang="en-US" altLang="zh-CN" dirty="0" err="1"/>
              <a:t>getInputStream</a:t>
            </a:r>
            <a:r>
              <a:rPr lang="zh-CN" altLang="en-US" dirty="0"/>
              <a:t>：获取套接字的</a:t>
            </a:r>
            <a:r>
              <a:rPr lang="zh-CN" altLang="en-US" dirty="0" smtClean="0"/>
              <a:t>输入流。</a:t>
            </a:r>
            <a:endParaRPr lang="zh-CN" altLang="en-US" dirty="0"/>
          </a:p>
          <a:p>
            <a:pPr lvl="1"/>
            <a:r>
              <a:rPr lang="en-US" altLang="zh-CN" dirty="0" err="1"/>
              <a:t>getOutputStream</a:t>
            </a:r>
            <a:r>
              <a:rPr lang="zh-CN" altLang="en-US" dirty="0"/>
              <a:t>：获取套接字的输出</a:t>
            </a:r>
            <a:r>
              <a:rPr lang="zh-CN" altLang="en-US" dirty="0" smtClean="0"/>
              <a:t>流。</a:t>
            </a:r>
            <a:endParaRPr lang="zh-CN" altLang="en-US" dirty="0"/>
          </a:p>
          <a:p>
            <a:pPr lvl="1"/>
            <a:r>
              <a:rPr lang="en-US" altLang="zh-CN" dirty="0" err="1"/>
              <a:t>isConnected</a:t>
            </a:r>
            <a:r>
              <a:rPr lang="zh-CN" altLang="en-US" dirty="0"/>
              <a:t>：判断套接字是否连上。</a:t>
            </a:r>
          </a:p>
          <a:p>
            <a:pPr lvl="1"/>
            <a:r>
              <a:rPr lang="en-US" altLang="zh-CN" dirty="0"/>
              <a:t>close</a:t>
            </a:r>
            <a:r>
              <a:rPr lang="zh-CN" altLang="en-US" dirty="0"/>
              <a:t>：关闭套接字。</a:t>
            </a:r>
          </a:p>
          <a:p>
            <a:pPr lvl="1"/>
            <a:r>
              <a:rPr lang="en-US" altLang="zh-CN" dirty="0" err="1"/>
              <a:t>isClosed</a:t>
            </a:r>
            <a:r>
              <a:rPr lang="zh-CN" altLang="en-US" dirty="0"/>
              <a:t>：判断套接字是否关闭。</a:t>
            </a:r>
          </a:p>
        </p:txBody>
      </p:sp>
    </p:spTree>
    <p:extLst>
      <p:ext uri="{BB962C8B-B14F-4D97-AF65-F5344CB8AC3E}">
        <p14:creationId xmlns:p14="http://schemas.microsoft.com/office/powerpoint/2010/main" val="2018580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ServerSocket</a:t>
            </a:r>
            <a:r>
              <a:rPr lang="zh-CN" altLang="en-US" dirty="0"/>
              <a:t>类的用法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ServerSocket</a:t>
            </a:r>
            <a:r>
              <a:rPr lang="zh-CN" altLang="en-US" dirty="0"/>
              <a:t>仅用于服务端，它的构造函数可指定侦听指定端口，从而及时响应客户端的连接请求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下面</a:t>
            </a:r>
            <a:r>
              <a:rPr lang="zh-CN" altLang="en-US" dirty="0"/>
              <a:t>是</a:t>
            </a:r>
            <a:r>
              <a:rPr lang="en-US" altLang="zh-CN" dirty="0" err="1"/>
              <a:t>ServerSocket</a:t>
            </a:r>
            <a:r>
              <a:rPr lang="zh-CN" altLang="en-US" dirty="0"/>
              <a:t>的主要方法说明：</a:t>
            </a:r>
          </a:p>
          <a:p>
            <a:pPr lvl="1"/>
            <a:r>
              <a:rPr lang="en-US" altLang="zh-CN" dirty="0"/>
              <a:t>accept</a:t>
            </a:r>
            <a:r>
              <a:rPr lang="zh-CN" altLang="en-US" dirty="0"/>
              <a:t>：开始接收客户端的连接。</a:t>
            </a:r>
          </a:p>
          <a:p>
            <a:pPr lvl="1"/>
            <a:r>
              <a:rPr lang="en-US" altLang="zh-CN" dirty="0"/>
              <a:t>close</a:t>
            </a:r>
            <a:r>
              <a:rPr lang="zh-CN" altLang="en-US" dirty="0"/>
              <a:t>：关闭服务端的套接字。</a:t>
            </a:r>
          </a:p>
          <a:p>
            <a:pPr lvl="1"/>
            <a:r>
              <a:rPr lang="en-US" altLang="zh-CN" dirty="0" err="1"/>
              <a:t>isClosed</a:t>
            </a:r>
            <a:r>
              <a:rPr lang="zh-CN" altLang="en-US" dirty="0"/>
              <a:t>：判断服务端的套接字是否关闭。</a:t>
            </a:r>
          </a:p>
        </p:txBody>
      </p:sp>
    </p:spTree>
    <p:extLst>
      <p:ext uri="{BB962C8B-B14F-4D97-AF65-F5344CB8AC3E}">
        <p14:creationId xmlns:p14="http://schemas.microsoft.com/office/powerpoint/2010/main" val="155470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16.3.2 </a:t>
            </a:r>
            <a:r>
              <a:rPr lang="zh-CN" altLang="en-US" dirty="0"/>
              <a:t>使用</a:t>
            </a:r>
            <a:r>
              <a:rPr lang="en-US" altLang="zh-CN" dirty="0"/>
              <a:t>Socket</a:t>
            </a:r>
            <a:r>
              <a:rPr lang="zh-CN" altLang="en-US" dirty="0"/>
              <a:t>传输文件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套接字属于长连接，倘若</a:t>
            </a:r>
            <a:r>
              <a:rPr lang="en-US" altLang="zh-CN" dirty="0"/>
              <a:t>Socket</a:t>
            </a:r>
            <a:r>
              <a:rPr lang="zh-CN" altLang="en-US" dirty="0"/>
              <a:t>一直不关闭，连接将总是处于就绪状态，也就无法判断文件数据是否已经传输完成。</a:t>
            </a:r>
          </a:p>
          <a:p>
            <a:r>
              <a:rPr lang="zh-CN" altLang="en-US" dirty="0"/>
              <a:t>为了检验文件传输的结束时刻，可以考虑实施下列两种方案之一：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）客户端每次连上之后，只发送一个文件的数据，且发送完毕的同时立即关闭套接字，从而告知服务端已经成功发送文件，不必保留这个</a:t>
            </a:r>
            <a:r>
              <a:rPr lang="en-US" altLang="zh-CN" dirty="0"/>
              <a:t>Socket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）客户端连上了服务端，仍然像文本传输那样保持长连接，但是另外定义文件传输的专用数据格式，通过专门的指令区分文件头和文件尾。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285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16.3.3 </a:t>
            </a:r>
            <a:r>
              <a:rPr lang="zh-CN" altLang="en-US" dirty="0"/>
              <a:t>采用</a:t>
            </a:r>
            <a:r>
              <a:rPr lang="en-US" altLang="zh-CN" dirty="0"/>
              <a:t>UDP</a:t>
            </a:r>
            <a:r>
              <a:rPr lang="zh-CN" altLang="en-US" dirty="0"/>
              <a:t>协议的</a:t>
            </a:r>
            <a:r>
              <a:rPr lang="en-US" altLang="zh-CN" dirty="0"/>
              <a:t>Socket</a:t>
            </a:r>
            <a:r>
              <a:rPr lang="zh-CN" altLang="en-US" dirty="0"/>
              <a:t>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有时需要批量向一群目标设备发送消息，倘若每个设备都经历建立连接、发送消息、关闭连接三个步骤，整个群发操作的资源开销将是巨大的。</a:t>
            </a:r>
          </a:p>
          <a:p>
            <a:r>
              <a:rPr lang="zh-CN" altLang="en-US" dirty="0"/>
              <a:t>鉴于群发功能一般为单向过程，可考虑采取广播手段，在固定的“频率波段”发送信息，由接收方酌情监听，这种广播功能便用到了</a:t>
            </a:r>
            <a:r>
              <a:rPr lang="en-US" altLang="zh-CN" dirty="0"/>
              <a:t>UDP</a:t>
            </a:r>
            <a:r>
              <a:rPr lang="zh-CN" altLang="en-US" dirty="0"/>
              <a:t>协议。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UDP</a:t>
            </a:r>
            <a:r>
              <a:rPr lang="zh-CN" altLang="en-US" dirty="0"/>
              <a:t>协议的编码，</a:t>
            </a:r>
            <a:r>
              <a:rPr lang="en-US" altLang="zh-CN" dirty="0"/>
              <a:t>Java</a:t>
            </a:r>
            <a:r>
              <a:rPr lang="zh-CN" altLang="en-US" dirty="0"/>
              <a:t>提供了数据包套接字</a:t>
            </a:r>
            <a:r>
              <a:rPr lang="en-US" altLang="zh-CN" dirty="0" err="1"/>
              <a:t>DatagramSocket</a:t>
            </a:r>
            <a:r>
              <a:rPr lang="zh-CN" altLang="en-US" dirty="0"/>
              <a:t>和数据包裹</a:t>
            </a:r>
            <a:r>
              <a:rPr lang="en-US" altLang="zh-CN" dirty="0" err="1"/>
              <a:t>DatagramPacket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407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数据包套接字</a:t>
            </a:r>
            <a:r>
              <a:rPr lang="en-US" altLang="zh-CN" dirty="0" err="1"/>
              <a:t>DatagramSocket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DatagramSocket</a:t>
            </a:r>
            <a:r>
              <a:rPr lang="zh-CN" altLang="en-US" dirty="0"/>
              <a:t>提供了设备间的数据交互动作，主要方法说明如下：</a:t>
            </a:r>
          </a:p>
          <a:p>
            <a:pPr lvl="1"/>
            <a:r>
              <a:rPr lang="zh-CN" altLang="en-US" dirty="0"/>
              <a:t>构造方法：对于服务端来说，构造方法需要指定待侦听的端口号；对于客户端来说，构造方法无需任何参数。</a:t>
            </a:r>
          </a:p>
          <a:p>
            <a:pPr lvl="1"/>
            <a:r>
              <a:rPr lang="en-US" altLang="zh-CN" dirty="0"/>
              <a:t>receive</a:t>
            </a:r>
            <a:r>
              <a:rPr lang="zh-CN" altLang="en-US" dirty="0"/>
              <a:t>：该方法用于服务端接收数据。</a:t>
            </a:r>
          </a:p>
          <a:p>
            <a:pPr lvl="1"/>
            <a:r>
              <a:rPr lang="en-US" altLang="zh-CN" dirty="0"/>
              <a:t>send</a:t>
            </a:r>
            <a:r>
              <a:rPr lang="zh-CN" altLang="en-US" dirty="0"/>
              <a:t>：该方法用于客户端发送数据。</a:t>
            </a:r>
          </a:p>
          <a:p>
            <a:pPr lvl="1"/>
            <a:r>
              <a:rPr lang="en-US" altLang="zh-CN" dirty="0"/>
              <a:t>close</a:t>
            </a:r>
            <a:r>
              <a:rPr lang="zh-CN" altLang="en-US" dirty="0"/>
              <a:t>：关闭数据包套接字。</a:t>
            </a:r>
          </a:p>
        </p:txBody>
      </p:sp>
    </p:spTree>
    <p:extLst>
      <p:ext uri="{BB962C8B-B14F-4D97-AF65-F5344CB8AC3E}">
        <p14:creationId xmlns:p14="http://schemas.microsoft.com/office/powerpoint/2010/main" val="3432054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数据包裹</a:t>
            </a:r>
            <a:r>
              <a:rPr lang="en-US" altLang="zh-CN" dirty="0" err="1"/>
              <a:t>DatagramPacket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DatagramPacket</a:t>
            </a:r>
            <a:r>
              <a:rPr lang="zh-CN" altLang="en-US" dirty="0"/>
              <a:t>定义了</a:t>
            </a:r>
            <a:r>
              <a:rPr lang="en-US" altLang="zh-CN" dirty="0"/>
              <a:t>UDP</a:t>
            </a:r>
            <a:r>
              <a:rPr lang="zh-CN" altLang="en-US" dirty="0"/>
              <a:t>数据包裹的格式，主要方法说明如下：</a:t>
            </a:r>
          </a:p>
          <a:p>
            <a:pPr lvl="1"/>
            <a:r>
              <a:rPr lang="zh-CN" altLang="en-US" dirty="0"/>
              <a:t>用于服务端的构造方法：此时构造方法只有两个参数，分别为字节数组及其长度。</a:t>
            </a:r>
          </a:p>
          <a:p>
            <a:pPr lvl="1"/>
            <a:r>
              <a:rPr lang="zh-CN" altLang="en-US" dirty="0"/>
              <a:t>用于客户端的构造方法：此时构造方法拥有四个参数，依次为字节数组、数组长度、数据要发往的服务器</a:t>
            </a:r>
            <a:r>
              <a:rPr lang="en-US" altLang="zh-CN" dirty="0" err="1"/>
              <a:t>InetAddress</a:t>
            </a:r>
            <a:r>
              <a:rPr lang="zh-CN" altLang="en-US" dirty="0"/>
              <a:t>地址、服务器的端口号。</a:t>
            </a:r>
          </a:p>
          <a:p>
            <a:pPr lvl="1"/>
            <a:r>
              <a:rPr lang="en-US" altLang="zh-CN" dirty="0" err="1"/>
              <a:t>getData</a:t>
            </a:r>
            <a:r>
              <a:rPr lang="zh-CN" altLang="en-US" dirty="0"/>
              <a:t>：获取数据包裹里的字节数组。</a:t>
            </a:r>
          </a:p>
          <a:p>
            <a:pPr lvl="1"/>
            <a:r>
              <a:rPr lang="en-US" altLang="zh-CN" dirty="0" err="1"/>
              <a:t>getOffset</a:t>
            </a:r>
            <a:r>
              <a:rPr lang="zh-CN" altLang="en-US" dirty="0"/>
              <a:t>：获取数据的起始偏移。</a:t>
            </a:r>
          </a:p>
          <a:p>
            <a:pPr lvl="1"/>
            <a:r>
              <a:rPr lang="en-US" altLang="zh-CN" dirty="0" err="1"/>
              <a:t>getLength</a:t>
            </a:r>
            <a:r>
              <a:rPr lang="zh-CN" altLang="en-US" dirty="0"/>
              <a:t>：获取数据的长度。</a:t>
            </a:r>
          </a:p>
        </p:txBody>
      </p:sp>
    </p:spTree>
    <p:extLst>
      <p:ext uri="{BB962C8B-B14F-4D97-AF65-F5344CB8AC3E}">
        <p14:creationId xmlns:p14="http://schemas.microsoft.com/office/powerpoint/2010/main" val="2463304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16.3.4 </a:t>
            </a:r>
            <a:r>
              <a:rPr lang="zh-CN" altLang="en-US" dirty="0"/>
              <a:t>利用</a:t>
            </a:r>
            <a:r>
              <a:rPr lang="en-US" altLang="zh-CN" dirty="0" err="1"/>
              <a:t>HttpServer</a:t>
            </a:r>
            <a:r>
              <a:rPr lang="zh-CN" altLang="en-US" dirty="0"/>
              <a:t>搭建简易服务器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HttpURLConnection</a:t>
            </a:r>
            <a:r>
              <a:rPr lang="zh-CN" altLang="en-US" dirty="0"/>
              <a:t>和</a:t>
            </a:r>
            <a:r>
              <a:rPr lang="en-US" altLang="zh-CN" dirty="0" err="1"/>
              <a:t>HttpClient</a:t>
            </a:r>
            <a:r>
              <a:rPr lang="zh-CN" altLang="en-US" dirty="0"/>
              <a:t>同属于</a:t>
            </a:r>
            <a:r>
              <a:rPr lang="en-US" altLang="zh-CN" dirty="0"/>
              <a:t>HTTP</a:t>
            </a:r>
            <a:r>
              <a:rPr lang="zh-CN" altLang="en-US" dirty="0"/>
              <a:t>调用的客户端，要想成功响应客户端的接口请求，还得有专门的服务端程序来应答。</a:t>
            </a:r>
          </a:p>
          <a:p>
            <a:r>
              <a:rPr lang="en-US" altLang="zh-CN" dirty="0" err="1"/>
              <a:t>JavaWeb</a:t>
            </a:r>
            <a:r>
              <a:rPr lang="zh-CN" altLang="en-US" dirty="0"/>
              <a:t>开发属于另外一大块的服务器编程领域，为方便程序员调试代码，</a:t>
            </a:r>
            <a:r>
              <a:rPr lang="en-US" altLang="zh-CN" dirty="0"/>
              <a:t>JDK</a:t>
            </a:r>
            <a:r>
              <a:rPr lang="zh-CN" altLang="en-US" dirty="0"/>
              <a:t>自带轻量级的</a:t>
            </a:r>
            <a:r>
              <a:rPr lang="en-US" altLang="zh-CN" dirty="0" err="1"/>
              <a:t>HttpServer</a:t>
            </a:r>
            <a:r>
              <a:rPr lang="zh-CN" altLang="en-US" dirty="0"/>
              <a:t>，通过该工具即可迅速搭建简易的</a:t>
            </a:r>
            <a:r>
              <a:rPr lang="en-US" altLang="zh-CN" dirty="0"/>
              <a:t>HTTP</a:t>
            </a:r>
            <a:r>
              <a:rPr lang="zh-CN" altLang="en-US" dirty="0"/>
              <a:t>服务器。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协议对</a:t>
            </a:r>
            <a:r>
              <a:rPr lang="en-US" altLang="zh-CN" dirty="0"/>
              <a:t>Socket</a:t>
            </a:r>
            <a:r>
              <a:rPr lang="zh-CN" altLang="en-US" dirty="0"/>
              <a:t>加了一层封装，不管监听哪个端口号，</a:t>
            </a:r>
            <a:r>
              <a:rPr lang="en-US" altLang="zh-CN" dirty="0"/>
              <a:t>HTTP</a:t>
            </a:r>
            <a:r>
              <a:rPr lang="zh-CN" altLang="en-US" dirty="0"/>
              <a:t>协议都得从特定的端口（默认</a:t>
            </a:r>
            <a:r>
              <a:rPr lang="en-US" altLang="zh-CN" dirty="0"/>
              <a:t>80</a:t>
            </a:r>
            <a:r>
              <a:rPr lang="zh-CN" altLang="en-US" dirty="0"/>
              <a:t>端口）传输数据，这跟</a:t>
            </a:r>
            <a:r>
              <a:rPr lang="en-US" altLang="zh-CN" dirty="0"/>
              <a:t>Socket</a:t>
            </a:r>
            <a:r>
              <a:rPr lang="zh-CN" altLang="en-US" dirty="0"/>
              <a:t>通信在本质上是一样的。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397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HttpServer</a:t>
            </a:r>
            <a:r>
              <a:rPr lang="zh-CN" altLang="en-US" dirty="0"/>
              <a:t>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HttpServerProvider</a:t>
            </a:r>
            <a:r>
              <a:rPr lang="zh-CN" altLang="en-US" dirty="0"/>
              <a:t>实例的</a:t>
            </a:r>
            <a:r>
              <a:rPr lang="en-US" altLang="zh-CN" dirty="0" err="1"/>
              <a:t>createHttpServer</a:t>
            </a:r>
            <a:r>
              <a:rPr lang="zh-CN" altLang="en-US" dirty="0"/>
              <a:t>方法，指定监听的端口号，即可获得</a:t>
            </a:r>
            <a:r>
              <a:rPr lang="en-US" altLang="zh-CN" dirty="0" err="1"/>
              <a:t>HttpServer</a:t>
            </a:r>
            <a:r>
              <a:rPr lang="zh-CN" altLang="en-US" dirty="0"/>
              <a:t>对象。</a:t>
            </a:r>
          </a:p>
          <a:p>
            <a:r>
              <a:rPr lang="en-US" altLang="zh-CN" dirty="0" err="1"/>
              <a:t>HttpServer</a:t>
            </a:r>
            <a:r>
              <a:rPr lang="zh-CN" altLang="en-US" dirty="0"/>
              <a:t>的常见方法如下：</a:t>
            </a:r>
          </a:p>
          <a:p>
            <a:pPr lvl="1"/>
            <a:r>
              <a:rPr lang="en-US" altLang="zh-CN" dirty="0" err="1"/>
              <a:t>createContext</a:t>
            </a:r>
            <a:r>
              <a:rPr lang="zh-CN" altLang="en-US" dirty="0"/>
              <a:t>：创建</a:t>
            </a:r>
            <a:r>
              <a:rPr lang="en-US" altLang="zh-CN" dirty="0"/>
              <a:t>HTTP</a:t>
            </a:r>
            <a:r>
              <a:rPr lang="zh-CN" altLang="en-US" dirty="0"/>
              <a:t>服务的上下文。该方法的第一个参数代表</a:t>
            </a:r>
            <a:r>
              <a:rPr lang="en-US" altLang="zh-CN" dirty="0" err="1"/>
              <a:t>url</a:t>
            </a:r>
            <a:r>
              <a:rPr lang="zh-CN" altLang="en-US" dirty="0"/>
              <a:t>的后面部分，第二个参数代表接收请求的处理器</a:t>
            </a:r>
            <a:r>
              <a:rPr lang="en-US" altLang="zh-CN" dirty="0" err="1"/>
              <a:t>HttpHandler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err="1"/>
              <a:t>setExecutor</a:t>
            </a:r>
            <a:r>
              <a:rPr lang="zh-CN" altLang="en-US" dirty="0"/>
              <a:t>：设置处理</a:t>
            </a:r>
            <a:r>
              <a:rPr lang="en-US" altLang="zh-CN" dirty="0"/>
              <a:t>HTTP</a:t>
            </a:r>
            <a:r>
              <a:rPr lang="zh-CN" altLang="en-US" dirty="0"/>
              <a:t>请求的线程池。为</a:t>
            </a:r>
            <a:r>
              <a:rPr lang="en-US" altLang="zh-CN" dirty="0"/>
              <a:t>null</a:t>
            </a:r>
            <a:r>
              <a:rPr lang="zh-CN" altLang="en-US" dirty="0"/>
              <a:t>表示只有一个线程。</a:t>
            </a:r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：启动</a:t>
            </a:r>
            <a:r>
              <a:rPr lang="en-US" altLang="zh-CN" dirty="0"/>
              <a:t>HTTP</a:t>
            </a:r>
            <a:r>
              <a:rPr lang="zh-CN" altLang="en-US" dirty="0"/>
              <a:t>服务器。</a:t>
            </a:r>
          </a:p>
          <a:p>
            <a:pPr lvl="1"/>
            <a:r>
              <a:rPr lang="en-US" altLang="zh-CN" dirty="0"/>
              <a:t>stop</a:t>
            </a:r>
            <a:r>
              <a:rPr lang="zh-CN" altLang="en-US" dirty="0"/>
              <a:t>：停止</a:t>
            </a:r>
            <a:r>
              <a:rPr lang="en-US" altLang="zh-CN" dirty="0"/>
              <a:t>HTTP</a:t>
            </a:r>
            <a:r>
              <a:rPr lang="zh-CN" altLang="en-US" dirty="0"/>
              <a:t>服务器。</a:t>
            </a:r>
          </a:p>
        </p:txBody>
      </p:sp>
    </p:spTree>
    <p:extLst>
      <p:ext uri="{BB962C8B-B14F-4D97-AF65-F5344CB8AC3E}">
        <p14:creationId xmlns:p14="http://schemas.microsoft.com/office/powerpoint/2010/main" val="85503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HttpHandler</a:t>
            </a:r>
            <a:r>
              <a:rPr lang="zh-CN" altLang="en-US" dirty="0"/>
              <a:t>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开发者需要实现接口</a:t>
            </a:r>
            <a:r>
              <a:rPr lang="en-US" altLang="zh-CN" dirty="0" err="1"/>
              <a:t>HttpHandler</a:t>
            </a:r>
            <a:r>
              <a:rPr lang="zh-CN" altLang="en-US" dirty="0"/>
              <a:t>，它规定了收到</a:t>
            </a:r>
            <a:r>
              <a:rPr lang="en-US" altLang="zh-CN" dirty="0"/>
              <a:t>http</a:t>
            </a:r>
            <a:r>
              <a:rPr lang="zh-CN" altLang="en-US" dirty="0"/>
              <a:t>请求之后的处理动作。</a:t>
            </a:r>
          </a:p>
          <a:p>
            <a:r>
              <a:rPr lang="zh-CN" altLang="en-US" dirty="0"/>
              <a:t>自定义的</a:t>
            </a:r>
            <a:r>
              <a:rPr lang="en-US" altLang="zh-CN" dirty="0" err="1"/>
              <a:t>HttpHandler</a:t>
            </a:r>
            <a:r>
              <a:rPr lang="zh-CN" altLang="en-US" dirty="0"/>
              <a:t>代码框架举例如下：</a:t>
            </a:r>
          </a:p>
          <a:p>
            <a:pPr lvl="1"/>
            <a:r>
              <a:rPr lang="en-US" altLang="zh-CN" dirty="0"/>
              <a:t>private static class </a:t>
            </a:r>
            <a:r>
              <a:rPr lang="en-US" altLang="zh-CN" dirty="0" err="1"/>
              <a:t>MyHttpHandler</a:t>
            </a:r>
            <a:r>
              <a:rPr lang="en-US" altLang="zh-CN" dirty="0"/>
              <a:t> implements </a:t>
            </a:r>
            <a:r>
              <a:rPr lang="en-US" altLang="zh-CN" dirty="0" err="1"/>
              <a:t>HttpHandler</a:t>
            </a:r>
            <a:r>
              <a:rPr lang="en-US" altLang="zh-CN" dirty="0"/>
              <a:t> {</a:t>
            </a:r>
          </a:p>
          <a:p>
            <a:pPr lvl="1"/>
            <a:r>
              <a:rPr lang="en-US" altLang="zh-CN" dirty="0"/>
              <a:t>    public void handle(</a:t>
            </a:r>
            <a:r>
              <a:rPr lang="en-US" altLang="zh-CN" dirty="0" err="1"/>
              <a:t>HttpExchange</a:t>
            </a:r>
            <a:r>
              <a:rPr lang="en-US" altLang="zh-CN" dirty="0"/>
              <a:t> exchange) {</a:t>
            </a:r>
          </a:p>
          <a:p>
            <a:pPr lvl="1"/>
            <a:r>
              <a:rPr lang="en-US" altLang="zh-CN" dirty="0"/>
              <a:t>        // exchange</a:t>
            </a:r>
            <a:r>
              <a:rPr lang="zh-CN" altLang="en-US" dirty="0"/>
              <a:t>的</a:t>
            </a:r>
            <a:r>
              <a:rPr lang="en-US" altLang="zh-CN" dirty="0" err="1"/>
              <a:t>getRequestBody</a:t>
            </a:r>
            <a:r>
              <a:rPr lang="zh-CN" altLang="en-US" dirty="0"/>
              <a:t>方法获得</a:t>
            </a:r>
            <a:r>
              <a:rPr lang="en-US" altLang="zh-CN" dirty="0"/>
              <a:t>HTTP</a:t>
            </a:r>
            <a:r>
              <a:rPr lang="zh-CN" altLang="en-US" dirty="0"/>
              <a:t>交互的输入流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 exchange</a:t>
            </a:r>
            <a:r>
              <a:rPr lang="zh-CN" altLang="en-US" dirty="0"/>
              <a:t>的</a:t>
            </a:r>
            <a:r>
              <a:rPr lang="en-US" altLang="zh-CN" dirty="0" err="1"/>
              <a:t>getResponseBody</a:t>
            </a:r>
            <a:r>
              <a:rPr lang="zh-CN" altLang="en-US" dirty="0"/>
              <a:t>方法获得</a:t>
            </a:r>
            <a:r>
              <a:rPr lang="en-US" altLang="zh-CN" dirty="0"/>
              <a:t>HTTP</a:t>
            </a:r>
            <a:r>
              <a:rPr lang="zh-CN" altLang="en-US" dirty="0"/>
              <a:t>交互的输入流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 exchange</a:t>
            </a:r>
            <a:r>
              <a:rPr lang="zh-CN" altLang="en-US" dirty="0"/>
              <a:t>的</a:t>
            </a:r>
            <a:r>
              <a:rPr lang="en-US" altLang="zh-CN" dirty="0" err="1"/>
              <a:t>sendResponseHeaders</a:t>
            </a:r>
            <a:r>
              <a:rPr lang="zh-CN" altLang="en-US" dirty="0"/>
              <a:t>方法设置</a:t>
            </a:r>
            <a:r>
              <a:rPr lang="en-US" altLang="zh-CN" dirty="0"/>
              <a:t>HTTP</a:t>
            </a:r>
            <a:r>
              <a:rPr lang="zh-CN" altLang="en-US" dirty="0"/>
              <a:t>调用的响应头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 err="1"/>
              <a:t>exchange.close</a:t>
            </a:r>
            <a:r>
              <a:rPr lang="en-US" altLang="zh-CN" dirty="0"/>
              <a:t>();  // </a:t>
            </a:r>
            <a:r>
              <a:rPr lang="zh-CN" altLang="en-US" dirty="0"/>
              <a:t>关闭</a:t>
            </a:r>
            <a:r>
              <a:rPr lang="en-US" altLang="zh-CN" dirty="0"/>
              <a:t>HTTP</a:t>
            </a:r>
            <a:r>
              <a:rPr lang="zh-CN" altLang="en-US" dirty="0"/>
              <a:t>交互对象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041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 </a:t>
            </a:r>
            <a:r>
              <a:rPr lang="zh-CN" altLang="en-US" dirty="0"/>
              <a:t>实战练习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本节介绍了运用网络通信技术的几个实战例子，首先叙述了如何将</a:t>
            </a:r>
            <a:r>
              <a:rPr lang="en-US" altLang="zh-CN" dirty="0"/>
              <a:t>HTTP</a:t>
            </a:r>
            <a:r>
              <a:rPr lang="zh-CN" altLang="zh-CN" dirty="0"/>
              <a:t>接口的访问操作封装成一个</a:t>
            </a:r>
            <a:r>
              <a:rPr lang="en-US" altLang="zh-CN" dirty="0"/>
              <a:t>HTTP</a:t>
            </a:r>
            <a:r>
              <a:rPr lang="zh-CN" altLang="zh-CN" dirty="0"/>
              <a:t>测试工具，从而在桌面程序上测试</a:t>
            </a:r>
            <a:r>
              <a:rPr lang="en-US" altLang="zh-CN" dirty="0"/>
              <a:t>HTTP</a:t>
            </a:r>
            <a:r>
              <a:rPr lang="zh-CN" altLang="zh-CN" dirty="0"/>
              <a:t>调用；接着阐述了如何借助第三方日志库输出程序日志，以便有效跟踪桌面程序的运行情况；然后借助</a:t>
            </a:r>
            <a:r>
              <a:rPr lang="en-US" altLang="zh-CN" dirty="0"/>
              <a:t>Socket</a:t>
            </a:r>
            <a:r>
              <a:rPr lang="zh-CN" altLang="zh-CN" dirty="0"/>
              <a:t>技术演练了即时通信项目，进一步加深对客户端与服务端之间的流程理解。</a:t>
            </a:r>
          </a:p>
          <a:p>
            <a:r>
              <a:rPr lang="en-US" altLang="zh-CN" dirty="0"/>
              <a:t>16.4.1 HTTP</a:t>
            </a:r>
            <a:r>
              <a:rPr lang="zh-CN" altLang="en-US" dirty="0"/>
              <a:t>测试工具</a:t>
            </a:r>
          </a:p>
          <a:p>
            <a:r>
              <a:rPr lang="en-US" altLang="zh-CN" dirty="0"/>
              <a:t>16.4.2 </a:t>
            </a:r>
            <a:r>
              <a:rPr lang="zh-CN" altLang="en-US" dirty="0"/>
              <a:t>让</a:t>
            </a:r>
            <a:r>
              <a:rPr lang="en-US" altLang="zh-CN" dirty="0"/>
              <a:t>Java</a:t>
            </a:r>
            <a:r>
              <a:rPr lang="zh-CN" altLang="en-US" dirty="0"/>
              <a:t>程序输出日志文件</a:t>
            </a:r>
          </a:p>
          <a:p>
            <a:r>
              <a:rPr lang="en-US" altLang="zh-CN" dirty="0"/>
              <a:t>16.4.3 </a:t>
            </a:r>
            <a:r>
              <a:rPr lang="zh-CN" altLang="en-US" dirty="0"/>
              <a:t>多人即时通信</a:t>
            </a:r>
            <a:r>
              <a:rPr lang="en-US" altLang="zh-CN" dirty="0"/>
              <a:t>——</a:t>
            </a:r>
            <a:r>
              <a:rPr lang="zh-CN" altLang="en-US" dirty="0"/>
              <a:t>仿</a:t>
            </a:r>
            <a:r>
              <a:rPr lang="en-US" altLang="zh-CN" dirty="0"/>
              <a:t>QQ</a:t>
            </a:r>
            <a:r>
              <a:rPr lang="zh-CN" altLang="en-US" dirty="0"/>
              <a:t>聊天</a:t>
            </a:r>
          </a:p>
        </p:txBody>
      </p:sp>
    </p:spTree>
    <p:extLst>
      <p:ext uri="{BB962C8B-B14F-4D97-AF65-F5344CB8AC3E}">
        <p14:creationId xmlns:p14="http://schemas.microsoft.com/office/powerpoint/2010/main" val="77334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16.1.1 URL</a:t>
            </a:r>
            <a:r>
              <a:rPr lang="zh-CN" altLang="en-US" dirty="0"/>
              <a:t>地址的组成格式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r>
              <a:rPr lang="zh-CN" altLang="en-US" dirty="0"/>
              <a:t>的全称是</a:t>
            </a:r>
            <a:r>
              <a:rPr lang="en-US" altLang="zh-CN" dirty="0"/>
              <a:t>Uniform Resource Locator</a:t>
            </a:r>
            <a:r>
              <a:rPr lang="zh-CN" altLang="en-US" dirty="0"/>
              <a:t>，意思是统一资源定位符，俗称网络地址或网址。</a:t>
            </a:r>
          </a:p>
          <a:p>
            <a:r>
              <a:rPr lang="zh-CN" altLang="en-US" dirty="0"/>
              <a:t>网络上的每个文件及接口，都有对应的</a:t>
            </a:r>
            <a:r>
              <a:rPr lang="en-US" altLang="zh-CN" dirty="0"/>
              <a:t>URL</a:t>
            </a:r>
            <a:r>
              <a:rPr lang="zh-CN" altLang="en-US" dirty="0"/>
              <a:t>网址，它规定了其他设备如何通过一系列的路径找到自己。</a:t>
            </a:r>
          </a:p>
          <a:p>
            <a:r>
              <a:rPr lang="zh-CN" altLang="en-US" dirty="0"/>
              <a:t>下图是</a:t>
            </a:r>
            <a:r>
              <a:rPr lang="en-US" altLang="zh-CN" dirty="0"/>
              <a:t>URL</a:t>
            </a:r>
            <a:r>
              <a:rPr lang="zh-CN" altLang="en-US" dirty="0"/>
              <a:t>的组成格式说明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21" y="4277847"/>
            <a:ext cx="722095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83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16.4.1 HTTP</a:t>
            </a:r>
            <a:r>
              <a:rPr lang="zh-CN" altLang="en-US" dirty="0"/>
              <a:t>测试工具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接口能否正常使用，需要通过真实的接口调用才能验证。</a:t>
            </a:r>
          </a:p>
          <a:p>
            <a:r>
              <a:rPr lang="zh-CN" altLang="en-US" dirty="0"/>
              <a:t>一个好用的</a:t>
            </a:r>
            <a:r>
              <a:rPr lang="en-US" altLang="zh-CN" dirty="0"/>
              <a:t>HTTP</a:t>
            </a:r>
            <a:r>
              <a:rPr lang="zh-CN" altLang="en-US" dirty="0"/>
              <a:t>接口测试工具，不外乎拥有下列特点：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）提供可视化的操作界面，就像工具软件那样方便；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）兼容常见的</a:t>
            </a:r>
            <a:r>
              <a:rPr lang="en-US" altLang="zh-CN" dirty="0"/>
              <a:t>HTTP</a:t>
            </a:r>
            <a:r>
              <a:rPr lang="zh-CN" altLang="en-US" dirty="0"/>
              <a:t>数据格式，包括各种字符编码、是否采取数据压缩、应答报文是否超长等等；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）支持业务方面的额外要求，比如特定的加解密算法、防止篡改的签名功能、避免恶意攻击的令牌机制等等；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333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测试工具的界面效果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386806"/>
            <a:ext cx="7639050" cy="3228975"/>
          </a:xfrm>
        </p:spPr>
      </p:pic>
    </p:spTree>
    <p:extLst>
      <p:ext uri="{BB962C8B-B14F-4D97-AF65-F5344CB8AC3E}">
        <p14:creationId xmlns:p14="http://schemas.microsoft.com/office/powerpoint/2010/main" val="597305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测试工具的实现要点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具体的接口访问细节包括下列几个要点：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HTTP</a:t>
            </a:r>
            <a:r>
              <a:rPr lang="zh-CN" altLang="en-US" dirty="0"/>
              <a:t>接口的调用方式默认为</a:t>
            </a:r>
            <a:r>
              <a:rPr lang="en-US" altLang="zh-CN" dirty="0"/>
              <a:t>POST</a:t>
            </a:r>
            <a:r>
              <a:rPr lang="zh-CN" altLang="en-US" dirty="0"/>
              <a:t>方式，也可提供下拉框供用户选择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/>
              <a:t>GET</a:t>
            </a:r>
            <a:r>
              <a:rPr lang="zh-CN" altLang="en-US" dirty="0"/>
              <a:t>等请求方式。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）为了兼容各种形式的应答报文，可利用</a:t>
            </a:r>
            <a:r>
              <a:rPr lang="en-US" altLang="zh-CN" dirty="0" err="1"/>
              <a:t>StreamUtil</a:t>
            </a:r>
            <a:r>
              <a:rPr lang="zh-CN" altLang="en-US" dirty="0"/>
              <a:t>工具类的</a:t>
            </a:r>
            <a:r>
              <a:rPr lang="en-US" altLang="zh-CN" dirty="0" err="1"/>
              <a:t>getUnzipString</a:t>
            </a:r>
            <a:r>
              <a:rPr lang="zh-CN" altLang="en-US" dirty="0"/>
              <a:t>方法。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）至于加解密、签名、令牌等个性化功能，则要依据具体需求自行编码了。</a:t>
            </a:r>
          </a:p>
        </p:txBody>
      </p:sp>
    </p:spTree>
    <p:extLst>
      <p:ext uri="{BB962C8B-B14F-4D97-AF65-F5344CB8AC3E}">
        <p14:creationId xmlns:p14="http://schemas.microsoft.com/office/powerpoint/2010/main" val="1978747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16.4.2 </a:t>
            </a:r>
            <a:r>
              <a:rPr lang="zh-CN" altLang="en-US" dirty="0"/>
              <a:t>让</a:t>
            </a:r>
            <a:r>
              <a:rPr lang="en-US" altLang="zh-CN" dirty="0"/>
              <a:t>Java</a:t>
            </a:r>
            <a:r>
              <a:rPr lang="zh-CN" altLang="en-US" dirty="0"/>
              <a:t>程序输出日志文件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Java</a:t>
            </a:r>
            <a:r>
              <a:rPr lang="zh-CN" altLang="en-US" dirty="0"/>
              <a:t>程序打包成</a:t>
            </a:r>
            <a:r>
              <a:rPr lang="en-US" altLang="zh-CN" dirty="0"/>
              <a:t>exe</a:t>
            </a:r>
            <a:r>
              <a:rPr lang="zh-CN" altLang="en-US" dirty="0"/>
              <a:t>文件后，运行</a:t>
            </a:r>
            <a:r>
              <a:rPr lang="en-US" altLang="zh-CN" dirty="0"/>
              <a:t>exe</a:t>
            </a:r>
            <a:r>
              <a:rPr lang="zh-CN" altLang="en-US" dirty="0"/>
              <a:t>启动的窗口界面没有命令行，为了跟踪程序的运行日志，需要引入第三方的日志工具，例如</a:t>
            </a:r>
            <a:r>
              <a:rPr lang="en-US" altLang="zh-CN" dirty="0"/>
              <a:t>log4j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在工程中使用</a:t>
            </a:r>
            <a:r>
              <a:rPr lang="en-US" altLang="zh-CN" dirty="0"/>
              <a:t>log4j</a:t>
            </a:r>
            <a:r>
              <a:rPr lang="zh-CN" altLang="en-US" dirty="0"/>
              <a:t>需要完成如下三个步骤：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）引入</a:t>
            </a:r>
            <a:r>
              <a:rPr lang="en-US" altLang="zh-CN" dirty="0"/>
              <a:t>log4j</a:t>
            </a:r>
            <a:r>
              <a:rPr lang="zh-CN" altLang="en-US" dirty="0"/>
              <a:t>的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）编写</a:t>
            </a:r>
            <a:r>
              <a:rPr lang="en-US" altLang="zh-CN" dirty="0"/>
              <a:t>log4j</a:t>
            </a:r>
            <a:r>
              <a:rPr lang="zh-CN" altLang="en-US" dirty="0"/>
              <a:t>的配置文件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）在代码中初始化</a:t>
            </a:r>
            <a:r>
              <a:rPr lang="en-US" altLang="zh-CN" dirty="0"/>
              <a:t>log4j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38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16.4.3 </a:t>
            </a:r>
            <a:r>
              <a:rPr lang="zh-CN" altLang="en-US" dirty="0"/>
              <a:t>多人即时通信</a:t>
            </a:r>
            <a:r>
              <a:rPr lang="en-US" altLang="zh-CN" dirty="0"/>
              <a:t>——</a:t>
            </a:r>
            <a:r>
              <a:rPr lang="zh-CN" altLang="en-US" dirty="0"/>
              <a:t>仿</a:t>
            </a:r>
            <a:r>
              <a:rPr lang="en-US" altLang="zh-CN" dirty="0"/>
              <a:t>QQ</a:t>
            </a:r>
            <a:r>
              <a:rPr lang="zh-CN" altLang="en-US" dirty="0"/>
              <a:t>聊天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即时通信工具是大众最常使用的软件，下面将从四个方面论述即时通信工具的实现过程。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）系统架构与业务流程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）服务端的程序设计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）客户端的接口设计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）客户端的界面设计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593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即时通信的系统架构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49" y="2420007"/>
            <a:ext cx="5791702" cy="3162574"/>
          </a:xfrm>
        </p:spPr>
      </p:pic>
    </p:spTree>
    <p:extLst>
      <p:ext uri="{BB962C8B-B14F-4D97-AF65-F5344CB8AC3E}">
        <p14:creationId xmlns:p14="http://schemas.microsoft.com/office/powerpoint/2010/main" val="1844522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即时通信的业务流程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从业务流程考虑，即时通信可分为四种基本的业务场景：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 smtClean="0"/>
              <a:t>登录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）注销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）获取好友列表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）发送聊天消息</a:t>
            </a:r>
          </a:p>
        </p:txBody>
      </p:sp>
    </p:spTree>
    <p:extLst>
      <p:ext uri="{BB962C8B-B14F-4D97-AF65-F5344CB8AC3E}">
        <p14:creationId xmlns:p14="http://schemas.microsoft.com/office/powerpoint/2010/main" val="1208580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服务端的程序设计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依据不同的消息类型分别进行如下处理：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）登录：把客户端的昵称、设备编号等信息保存到套接字清单；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）注销：关闭连接，并将该连接从套接字清单移除；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）获取好友列表：遍历套接字清单里的所有设备信息，按规定格式组装好发给客户端；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）发送聊天消息：根据对方的设备编号在套接字清单中找到对应的套接字设备，并往该设备传送消息内容；</a:t>
            </a:r>
          </a:p>
        </p:txBody>
      </p:sp>
    </p:spTree>
    <p:extLst>
      <p:ext uri="{BB962C8B-B14F-4D97-AF65-F5344CB8AC3E}">
        <p14:creationId xmlns:p14="http://schemas.microsoft.com/office/powerpoint/2010/main" val="3972883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客户端的接口设计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客户端的</a:t>
            </a:r>
            <a:r>
              <a:rPr lang="zh-CN" altLang="zh-CN" dirty="0" smtClean="0"/>
              <a:t>接口</a:t>
            </a:r>
            <a:r>
              <a:rPr lang="zh-CN" altLang="en-US" dirty="0" smtClean="0"/>
              <a:t>需要进行如下编码：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定义一个好友信息类，包含好友的设备编号、昵称、登录时间等信息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定义一个聊天事件的监听器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用于</a:t>
            </a:r>
            <a:r>
              <a:rPr lang="zh-CN" altLang="zh-CN" dirty="0"/>
              <a:t>异步</a:t>
            </a:r>
            <a:r>
              <a:rPr lang="zh-CN" altLang="zh-CN" dirty="0" smtClean="0"/>
              <a:t>处理</a:t>
            </a:r>
            <a:r>
              <a:rPr lang="zh-CN" altLang="zh-CN" dirty="0"/>
              <a:t>服务端返回的数据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编写一个专门同服务端通信的工具</a:t>
            </a:r>
            <a:r>
              <a:rPr lang="zh-CN" altLang="zh-CN" dirty="0" smtClean="0"/>
              <a:t>类</a:t>
            </a:r>
            <a:r>
              <a:rPr lang="zh-CN" altLang="en-US" dirty="0" smtClean="0"/>
              <a:t>“</a:t>
            </a:r>
            <a:r>
              <a:rPr lang="en-US" altLang="zh-CN" dirty="0"/>
              <a:t>QQ</a:t>
            </a:r>
            <a:r>
              <a:rPr lang="zh-CN" altLang="zh-CN" dirty="0"/>
              <a:t>伴侣</a:t>
            </a:r>
            <a:r>
              <a:rPr lang="zh-CN" altLang="en-US" dirty="0" smtClean="0"/>
              <a:t>”，</a:t>
            </a:r>
            <a:r>
              <a:rPr lang="zh-CN" altLang="zh-CN" dirty="0"/>
              <a:t>凡是需要跟服务端交互的工作都由</a:t>
            </a:r>
            <a:r>
              <a:rPr lang="en-US" altLang="zh-CN" dirty="0"/>
              <a:t>QQ</a:t>
            </a:r>
            <a:r>
              <a:rPr lang="zh-CN" altLang="zh-CN" dirty="0"/>
              <a:t>伴侣完成。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802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客户端的界面设计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即时通信软件主要有三个界面窗口，分别</a:t>
            </a:r>
            <a:r>
              <a:rPr lang="zh-CN" altLang="zh-CN" dirty="0" smtClean="0"/>
              <a:t>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）登录</a:t>
            </a:r>
            <a:r>
              <a:rPr lang="zh-CN" altLang="zh-CN" dirty="0" smtClean="0"/>
              <a:t>窗口</a:t>
            </a:r>
            <a:endParaRPr lang="en-US" altLang="zh-CN" dirty="0" smtClean="0"/>
          </a:p>
          <a:p>
            <a:pPr lvl="1"/>
            <a:r>
              <a:rPr lang="zh-CN" altLang="zh-CN" dirty="0"/>
              <a:t>登录窗口的控件包括账号输入框、密码输入框、登录按钮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）好友列表</a:t>
            </a:r>
            <a:r>
              <a:rPr lang="zh-CN" altLang="zh-CN" dirty="0" smtClean="0"/>
              <a:t>窗口</a:t>
            </a:r>
            <a:endParaRPr lang="en-US" altLang="zh-CN" dirty="0" smtClean="0"/>
          </a:p>
          <a:p>
            <a:pPr lvl="1"/>
            <a:r>
              <a:rPr lang="zh-CN" altLang="zh-CN" dirty="0"/>
              <a:t>好友列表</a:t>
            </a:r>
            <a:r>
              <a:rPr lang="zh-CN" altLang="zh-CN" dirty="0" smtClean="0"/>
              <a:t>界面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每</a:t>
            </a:r>
            <a:r>
              <a:rPr lang="zh-CN" altLang="zh-CN" dirty="0"/>
              <a:t>行放置一位好友，其中左边是好友的头像图标，右边是好友的昵称文字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）聊天</a:t>
            </a:r>
            <a:r>
              <a:rPr lang="zh-CN" altLang="zh-CN" dirty="0" smtClean="0"/>
              <a:t>窗口</a:t>
            </a:r>
            <a:endParaRPr lang="en-US" altLang="zh-CN" dirty="0" smtClean="0"/>
          </a:p>
          <a:p>
            <a:pPr lvl="1"/>
            <a:r>
              <a:rPr lang="zh-CN" altLang="zh-CN" dirty="0"/>
              <a:t>聊天</a:t>
            </a:r>
            <a:r>
              <a:rPr lang="zh-CN" altLang="zh-CN" dirty="0" smtClean="0"/>
              <a:t>窗口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上</a:t>
            </a:r>
            <a:r>
              <a:rPr lang="zh-CN" altLang="zh-CN" dirty="0"/>
              <a:t>半部分是用户与好友的聊天记录，下半部分是待发送的消息输入框，发送按钮按惯例放在窗口的右下角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35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网址工具</a:t>
            </a:r>
            <a:r>
              <a:rPr lang="en-US" altLang="zh-CN" dirty="0"/>
              <a:t>URL</a:t>
            </a:r>
            <a:r>
              <a:rPr lang="zh-CN" altLang="en-US" dirty="0"/>
              <a:t>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网址工具名叫</a:t>
            </a:r>
            <a:r>
              <a:rPr lang="en-US" altLang="zh-CN" dirty="0"/>
              <a:t>URL</a:t>
            </a:r>
            <a:r>
              <a:rPr lang="zh-CN" altLang="en-US" dirty="0"/>
              <a:t>，其构造方法的输入参数即为网址字符串，常用方法如下：</a:t>
            </a:r>
          </a:p>
          <a:p>
            <a:pPr lvl="1"/>
            <a:r>
              <a:rPr lang="en-US" altLang="zh-CN" dirty="0" err="1"/>
              <a:t>getProtocol</a:t>
            </a:r>
            <a:r>
              <a:rPr lang="zh-CN" altLang="en-US" dirty="0"/>
              <a:t>：获取</a:t>
            </a:r>
            <a:r>
              <a:rPr lang="en-US" altLang="zh-CN" dirty="0"/>
              <a:t>URL</a:t>
            </a:r>
            <a:r>
              <a:rPr lang="zh-CN" altLang="en-US" dirty="0"/>
              <a:t>对象采用的网络协议。</a:t>
            </a:r>
          </a:p>
          <a:p>
            <a:pPr lvl="1"/>
            <a:r>
              <a:rPr lang="en-US" altLang="zh-CN" dirty="0" err="1"/>
              <a:t>getHost</a:t>
            </a:r>
            <a:r>
              <a:rPr lang="zh-CN" altLang="en-US" dirty="0"/>
              <a:t>：获取</a:t>
            </a:r>
            <a:r>
              <a:rPr lang="en-US" altLang="zh-CN" dirty="0"/>
              <a:t>URL</a:t>
            </a:r>
            <a:r>
              <a:rPr lang="zh-CN" altLang="en-US" dirty="0"/>
              <a:t>对象的域名。</a:t>
            </a:r>
          </a:p>
          <a:p>
            <a:pPr lvl="1"/>
            <a:r>
              <a:rPr lang="en-US" altLang="zh-CN" dirty="0" err="1" smtClean="0"/>
              <a:t>getPort</a:t>
            </a:r>
            <a:r>
              <a:rPr lang="zh-CN" altLang="en-US" dirty="0"/>
              <a:t>：获取</a:t>
            </a:r>
            <a:r>
              <a:rPr lang="en-US" altLang="zh-CN" dirty="0"/>
              <a:t>URL</a:t>
            </a:r>
            <a:r>
              <a:rPr lang="zh-CN" altLang="en-US" dirty="0"/>
              <a:t>对象的指定端口。</a:t>
            </a:r>
          </a:p>
          <a:p>
            <a:pPr lvl="1"/>
            <a:r>
              <a:rPr lang="en-US" altLang="zh-CN" dirty="0" err="1"/>
              <a:t>getAuthority</a:t>
            </a:r>
            <a:r>
              <a:rPr lang="zh-CN" altLang="en-US" dirty="0"/>
              <a:t>：获取</a:t>
            </a:r>
            <a:r>
              <a:rPr lang="en-US" altLang="zh-CN" dirty="0"/>
              <a:t>URL</a:t>
            </a:r>
            <a:r>
              <a:rPr lang="zh-CN" altLang="en-US" dirty="0"/>
              <a:t>对象的授权部分。</a:t>
            </a:r>
          </a:p>
          <a:p>
            <a:pPr lvl="1"/>
            <a:r>
              <a:rPr lang="en-US" altLang="zh-CN" dirty="0" err="1"/>
              <a:t>getPath</a:t>
            </a:r>
            <a:r>
              <a:rPr lang="zh-CN" altLang="en-US" dirty="0"/>
              <a:t>：获取</a:t>
            </a:r>
            <a:r>
              <a:rPr lang="en-US" altLang="zh-CN" dirty="0"/>
              <a:t>URL</a:t>
            </a:r>
            <a:r>
              <a:rPr lang="zh-CN" altLang="en-US" dirty="0"/>
              <a:t>对象的路径。</a:t>
            </a:r>
          </a:p>
          <a:p>
            <a:pPr lvl="1"/>
            <a:r>
              <a:rPr lang="en-US" altLang="zh-CN" dirty="0" err="1"/>
              <a:t>getQuery</a:t>
            </a:r>
            <a:r>
              <a:rPr lang="zh-CN" altLang="en-US" dirty="0"/>
              <a:t>：获取</a:t>
            </a:r>
            <a:r>
              <a:rPr lang="en-US" altLang="zh-CN" dirty="0"/>
              <a:t>URL</a:t>
            </a:r>
            <a:r>
              <a:rPr lang="zh-CN" altLang="en-US" dirty="0"/>
              <a:t>对象的请求参数。</a:t>
            </a:r>
          </a:p>
          <a:p>
            <a:pPr lvl="1"/>
            <a:r>
              <a:rPr lang="en-US" altLang="zh-CN" dirty="0" err="1"/>
              <a:t>getFile</a:t>
            </a:r>
            <a:r>
              <a:rPr lang="zh-CN" altLang="en-US" dirty="0"/>
              <a:t>：获取</a:t>
            </a:r>
            <a:r>
              <a:rPr lang="en-US" altLang="zh-CN" dirty="0"/>
              <a:t>URL</a:t>
            </a:r>
            <a:r>
              <a:rPr lang="zh-CN" altLang="en-US" dirty="0"/>
              <a:t>对象的文件名。</a:t>
            </a:r>
          </a:p>
          <a:p>
            <a:pPr lvl="1"/>
            <a:r>
              <a:rPr lang="en-US" altLang="zh-CN" dirty="0" err="1"/>
              <a:t>getRef</a:t>
            </a:r>
            <a:r>
              <a:rPr lang="zh-CN" altLang="en-US" dirty="0"/>
              <a:t>：获取</a:t>
            </a:r>
            <a:r>
              <a:rPr lang="en-US" altLang="zh-CN" dirty="0"/>
              <a:t>URL</a:t>
            </a:r>
            <a:r>
              <a:rPr lang="zh-CN" altLang="en-US" dirty="0"/>
              <a:t>对象的引用位置。</a:t>
            </a:r>
          </a:p>
          <a:p>
            <a:pPr lvl="1"/>
            <a:r>
              <a:rPr lang="en-US" altLang="zh-CN" dirty="0" err="1"/>
              <a:t>openConnection</a:t>
            </a:r>
            <a:r>
              <a:rPr lang="zh-CN" altLang="en-US" dirty="0"/>
              <a:t>：打开</a:t>
            </a:r>
            <a:r>
              <a:rPr lang="en-US" altLang="zh-CN" dirty="0"/>
              <a:t>URL</a:t>
            </a:r>
            <a:r>
              <a:rPr lang="zh-CN" altLang="en-US" dirty="0"/>
              <a:t>对象的网络连接，并返回</a:t>
            </a:r>
            <a:r>
              <a:rPr lang="en-US" altLang="zh-CN" dirty="0" err="1" smtClean="0"/>
              <a:t>URLConnection</a:t>
            </a:r>
            <a:r>
              <a:rPr lang="zh-CN" altLang="en-US" dirty="0" smtClean="0"/>
              <a:t>对象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18678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</a:t>
            </a:r>
            <a:r>
              <a:rPr lang="en-US" altLang="zh-CN" dirty="0" smtClean="0"/>
              <a:t>QQ</a:t>
            </a:r>
            <a:r>
              <a:rPr lang="zh-CN" altLang="en-US" dirty="0" smtClean="0"/>
              <a:t>聊天的界面效果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20" y="1765805"/>
            <a:ext cx="4291496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982" y="1765805"/>
            <a:ext cx="42914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67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16.5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本章主要介绍了访问网络数据的通信手段及其实现技术，主要包括：在网络上交互的数据格式是怎样的（</a:t>
            </a:r>
            <a:r>
              <a:rPr lang="en-US" altLang="zh-CN" dirty="0"/>
              <a:t>URL</a:t>
            </a:r>
            <a:r>
              <a:rPr lang="zh-CN" altLang="zh-CN" dirty="0"/>
              <a:t>格式、</a:t>
            </a:r>
            <a:r>
              <a:rPr lang="en-US" altLang="zh-CN" dirty="0"/>
              <a:t>JSON</a:t>
            </a:r>
            <a:r>
              <a:rPr lang="zh-CN" altLang="zh-CN" dirty="0"/>
              <a:t>格式、</a:t>
            </a:r>
            <a:r>
              <a:rPr lang="en-US" altLang="zh-CN" dirty="0"/>
              <a:t>XML</a:t>
            </a:r>
            <a:r>
              <a:rPr lang="zh-CN" altLang="zh-CN" dirty="0"/>
              <a:t>格式），如何通过</a:t>
            </a:r>
            <a:r>
              <a:rPr lang="en-US" altLang="zh-CN" dirty="0"/>
              <a:t>HTTP</a:t>
            </a:r>
            <a:r>
              <a:rPr lang="zh-CN" altLang="zh-CN" dirty="0"/>
              <a:t>协议在网络上传输数据（特别关注</a:t>
            </a:r>
            <a:r>
              <a:rPr lang="en-US" altLang="zh-CN" dirty="0"/>
              <a:t>GET</a:t>
            </a:r>
            <a:r>
              <a:rPr lang="zh-CN" altLang="zh-CN" dirty="0"/>
              <a:t>与</a:t>
            </a:r>
            <a:r>
              <a:rPr lang="en-US" altLang="zh-CN" dirty="0"/>
              <a:t>POST</a:t>
            </a:r>
            <a:r>
              <a:rPr lang="zh-CN" altLang="zh-CN" dirty="0"/>
              <a:t>两种访问方式，以及</a:t>
            </a:r>
            <a:r>
              <a:rPr lang="en-US" altLang="zh-CN" dirty="0" err="1"/>
              <a:t>HttpURLConnection</a:t>
            </a:r>
            <a:r>
              <a:rPr lang="zh-CN" altLang="zh-CN" dirty="0"/>
              <a:t>与</a:t>
            </a:r>
            <a:r>
              <a:rPr lang="en-US" altLang="zh-CN" dirty="0" err="1"/>
              <a:t>HttpClient</a:t>
            </a:r>
            <a:r>
              <a:rPr lang="zh-CN" altLang="zh-CN" dirty="0"/>
              <a:t>两种调用工具），如何使用</a:t>
            </a:r>
            <a:r>
              <a:rPr lang="en-US" altLang="zh-CN" dirty="0"/>
              <a:t>Socket</a:t>
            </a:r>
            <a:r>
              <a:rPr lang="zh-CN" altLang="zh-CN" dirty="0"/>
              <a:t>在网络上传输数据（分别基于</a:t>
            </a:r>
            <a:r>
              <a:rPr lang="en-US" altLang="zh-CN" dirty="0"/>
              <a:t>TCP</a:t>
            </a:r>
            <a:r>
              <a:rPr lang="zh-CN" altLang="zh-CN" dirty="0"/>
              <a:t>协议和</a:t>
            </a:r>
            <a:r>
              <a:rPr lang="en-US" altLang="zh-CN" dirty="0"/>
              <a:t>UDP</a:t>
            </a:r>
            <a:r>
              <a:rPr lang="zh-CN" altLang="zh-CN" dirty="0"/>
              <a:t>协议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最后</a:t>
            </a:r>
            <a:r>
              <a:rPr lang="zh-CN" altLang="zh-CN" dirty="0" smtClean="0"/>
              <a:t>演示</a:t>
            </a:r>
            <a:r>
              <a:rPr lang="zh-CN" altLang="zh-CN" dirty="0"/>
              <a:t>了两个实战练习（</a:t>
            </a:r>
            <a:r>
              <a:rPr lang="en-US" altLang="zh-CN" dirty="0"/>
              <a:t>HTTP</a:t>
            </a:r>
            <a:r>
              <a:rPr lang="zh-CN" altLang="zh-CN" dirty="0"/>
              <a:t>测试工具、仿</a:t>
            </a:r>
            <a:r>
              <a:rPr lang="en-US" altLang="zh-CN" dirty="0"/>
              <a:t>QQ</a:t>
            </a:r>
            <a:r>
              <a:rPr lang="zh-CN" altLang="zh-CN" dirty="0"/>
              <a:t>聊天）的设计与编码。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590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通过本章的学习，读者应能掌握以下编程技能：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）了解网络数据的常见格式，且能够解析这些数据串；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）学会分别使用</a:t>
            </a:r>
            <a:r>
              <a:rPr lang="en-US" altLang="zh-CN" dirty="0"/>
              <a:t>GET</a:t>
            </a:r>
            <a:r>
              <a:rPr lang="zh-CN" altLang="zh-CN" dirty="0"/>
              <a:t>方式和</a:t>
            </a:r>
            <a:r>
              <a:rPr lang="en-US" altLang="zh-CN" dirty="0"/>
              <a:t>POST</a:t>
            </a:r>
            <a:r>
              <a:rPr lang="zh-CN" altLang="zh-CN" dirty="0"/>
              <a:t>方式访问</a:t>
            </a:r>
            <a:r>
              <a:rPr lang="en-US" altLang="zh-CN" dirty="0"/>
              <a:t>HTTP</a:t>
            </a:r>
            <a:r>
              <a:rPr lang="zh-CN" altLang="zh-CN" dirty="0"/>
              <a:t>接口；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）学会利用</a:t>
            </a:r>
            <a:r>
              <a:rPr lang="en-US" altLang="zh-CN" dirty="0"/>
              <a:t>Socket</a:t>
            </a:r>
            <a:r>
              <a:rPr lang="zh-CN" altLang="zh-CN" dirty="0"/>
              <a:t>通信来传输网络数据；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/>
              <a:t>）学会使用网络通信的相关技术实现业务功能；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网络地址工具</a:t>
            </a:r>
            <a:r>
              <a:rPr lang="en-US" altLang="zh-CN" dirty="0" err="1"/>
              <a:t>InetAddress</a:t>
            </a:r>
            <a:r>
              <a:rPr lang="zh-CN" altLang="en-US" dirty="0"/>
              <a:t>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若要校验域名的合法性，可使用网络地址工具</a:t>
            </a:r>
            <a:r>
              <a:rPr lang="en-US" altLang="zh-CN" dirty="0" err="1"/>
              <a:t>InetAddress</a:t>
            </a:r>
            <a:r>
              <a:rPr lang="zh-CN" altLang="en-US" dirty="0"/>
              <a:t>，它的常用方法如下：</a:t>
            </a:r>
          </a:p>
          <a:p>
            <a:pPr lvl="1"/>
            <a:r>
              <a:rPr lang="en-US" altLang="zh-CN" dirty="0" err="1"/>
              <a:t>getByName</a:t>
            </a:r>
            <a:r>
              <a:rPr lang="zh-CN" altLang="en-US" dirty="0"/>
              <a:t>：静态方法，获得指定域名的网络地址对象。</a:t>
            </a:r>
          </a:p>
          <a:p>
            <a:pPr lvl="1"/>
            <a:r>
              <a:rPr lang="en-US" altLang="zh-CN" dirty="0" err="1"/>
              <a:t>getHostAddress</a:t>
            </a:r>
            <a:r>
              <a:rPr lang="zh-CN" altLang="en-US" dirty="0"/>
              <a:t>：获取网络地址对象的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</a:p>
          <a:p>
            <a:pPr lvl="1"/>
            <a:r>
              <a:rPr lang="en-US" altLang="zh-CN" dirty="0" err="1"/>
              <a:t>getHostName</a:t>
            </a:r>
            <a:r>
              <a:rPr lang="zh-CN" altLang="en-US" dirty="0"/>
              <a:t>：获取网络地址对象的域名。</a:t>
            </a:r>
          </a:p>
          <a:p>
            <a:pPr lvl="1"/>
            <a:r>
              <a:rPr lang="en-US" altLang="zh-CN" dirty="0" err="1"/>
              <a:t>isReachable</a:t>
            </a:r>
            <a:r>
              <a:rPr lang="zh-CN" altLang="en-US" dirty="0"/>
              <a:t>：检查对方主机是否能连得上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</a:t>
            </a:r>
            <a:r>
              <a:rPr lang="en-US" altLang="zh-CN" dirty="0" err="1" smtClean="0"/>
              <a:t>isReachable</a:t>
            </a:r>
            <a:r>
              <a:rPr lang="zh-CN" altLang="en-US" dirty="0"/>
              <a:t>方法不可靠，因为可能存在防火墙导致返回</a:t>
            </a:r>
            <a:r>
              <a:rPr lang="en-US" altLang="zh-CN" dirty="0"/>
              <a:t>false</a:t>
            </a:r>
            <a:r>
              <a:rPr lang="zh-CN" altLang="en-US" dirty="0"/>
              <a:t>。如果只是校验域名的格式是否正确，可在调用</a:t>
            </a:r>
            <a:r>
              <a:rPr lang="en-US" altLang="zh-CN" dirty="0" err="1"/>
              <a:t>getByName</a:t>
            </a:r>
            <a:r>
              <a:rPr lang="zh-CN" altLang="en-US" dirty="0"/>
              <a:t>方法之时，增加捕捉未知域名异常</a:t>
            </a:r>
            <a:r>
              <a:rPr lang="en-US" altLang="zh-CN" dirty="0" err="1"/>
              <a:t>UnknownHostException</a:t>
            </a:r>
            <a:r>
              <a:rPr lang="zh-CN" altLang="en-US" dirty="0"/>
              <a:t>；一旦捕捉到该异常，就认为当前域名是非法域名。</a:t>
            </a:r>
          </a:p>
        </p:txBody>
      </p:sp>
    </p:spTree>
    <p:extLst>
      <p:ext uri="{BB962C8B-B14F-4D97-AF65-F5344CB8AC3E}">
        <p14:creationId xmlns:p14="http://schemas.microsoft.com/office/powerpoint/2010/main" val="79110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r>
              <a:rPr lang="zh-CN" altLang="en-US" dirty="0"/>
              <a:t>编码和</a:t>
            </a:r>
            <a:r>
              <a:rPr lang="en-US" altLang="zh-CN" dirty="0"/>
              <a:t>URL</a:t>
            </a:r>
            <a:r>
              <a:rPr lang="zh-CN" altLang="en-US" dirty="0"/>
              <a:t>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URL</a:t>
            </a:r>
            <a:r>
              <a:rPr lang="zh-CN" altLang="en-US" dirty="0"/>
              <a:t>格式存在部分保留字符，包括冒号、斜杆、问号、井号等等，需要对</a:t>
            </a:r>
            <a:r>
              <a:rPr lang="en-US" altLang="zh-CN" dirty="0"/>
              <a:t>Query</a:t>
            </a:r>
            <a:r>
              <a:rPr lang="zh-CN" altLang="en-US" dirty="0"/>
              <a:t>部分的参数值里面的保留字符转义。</a:t>
            </a:r>
          </a:p>
          <a:p>
            <a:r>
              <a:rPr lang="zh-CN" altLang="en-US" dirty="0"/>
              <a:t>除了保留字符以外，中文字符一样需要转义，比如“你”要转为“</a:t>
            </a:r>
            <a:r>
              <a:rPr lang="en-US" altLang="zh-CN" dirty="0"/>
              <a:t>%E4%BD%A0”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原始字符的转义过程也称作</a:t>
            </a:r>
            <a:r>
              <a:rPr lang="en-US" altLang="zh-CN" dirty="0"/>
              <a:t>URL</a:t>
            </a:r>
            <a:r>
              <a:rPr lang="zh-CN" altLang="en-US" dirty="0"/>
              <a:t>编码，反过来则有反转义过程，即将转义后的字符恢复为原始字符，反转义过程也称作</a:t>
            </a:r>
            <a:r>
              <a:rPr lang="en-US" altLang="zh-CN" dirty="0"/>
              <a:t>URL</a:t>
            </a:r>
            <a:r>
              <a:rPr lang="zh-CN" altLang="en-US" dirty="0"/>
              <a:t>解码。</a:t>
            </a:r>
          </a:p>
          <a:p>
            <a:r>
              <a:rPr lang="en-US" altLang="zh-CN" dirty="0"/>
              <a:t>URL</a:t>
            </a:r>
            <a:r>
              <a:rPr lang="zh-CN" altLang="en-US" dirty="0"/>
              <a:t>编码工具名叫</a:t>
            </a:r>
            <a:r>
              <a:rPr lang="en-US" altLang="zh-CN" dirty="0" err="1"/>
              <a:t>URLEncoder</a:t>
            </a:r>
            <a:r>
              <a:rPr lang="zh-CN" altLang="en-US" dirty="0"/>
              <a:t>，它的</a:t>
            </a:r>
            <a:r>
              <a:rPr lang="en-US" altLang="zh-CN" dirty="0"/>
              <a:t>encode</a:t>
            </a:r>
            <a:r>
              <a:rPr lang="zh-CN" altLang="en-US" dirty="0"/>
              <a:t>方法可获得</a:t>
            </a:r>
            <a:r>
              <a:rPr lang="en-US" altLang="zh-CN" dirty="0"/>
              <a:t>URL</a:t>
            </a:r>
            <a:r>
              <a:rPr lang="zh-CN" altLang="en-US" dirty="0"/>
              <a:t>编码后的转义字符串。</a:t>
            </a:r>
          </a:p>
          <a:p>
            <a:r>
              <a:rPr lang="en-US" altLang="zh-CN" dirty="0"/>
              <a:t>URL</a:t>
            </a:r>
            <a:r>
              <a:rPr lang="zh-CN" altLang="en-US" dirty="0"/>
              <a:t>解码工具名叫</a:t>
            </a:r>
            <a:r>
              <a:rPr lang="en-US" altLang="zh-CN" dirty="0" err="1"/>
              <a:t>URLDecoder</a:t>
            </a:r>
            <a:r>
              <a:rPr lang="zh-CN" altLang="en-US" dirty="0"/>
              <a:t>，它的</a:t>
            </a:r>
            <a:r>
              <a:rPr lang="en-US" altLang="zh-CN" dirty="0"/>
              <a:t>decode</a:t>
            </a:r>
            <a:r>
              <a:rPr lang="zh-CN" altLang="en-US" dirty="0"/>
              <a:t>方法可获得</a:t>
            </a:r>
            <a:r>
              <a:rPr lang="en-US" altLang="zh-CN" dirty="0"/>
              <a:t>URL</a:t>
            </a:r>
            <a:r>
              <a:rPr lang="zh-CN" altLang="en-US" dirty="0"/>
              <a:t>解码后的原始字符串</a:t>
            </a:r>
          </a:p>
        </p:txBody>
      </p:sp>
    </p:spTree>
    <p:extLst>
      <p:ext uri="{BB962C8B-B14F-4D97-AF65-F5344CB8AC3E}">
        <p14:creationId xmlns:p14="http://schemas.microsoft.com/office/powerpoint/2010/main" val="204240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16.1.2 JSON</a:t>
            </a:r>
            <a:r>
              <a:rPr lang="zh-CN" altLang="en-US" dirty="0"/>
              <a:t>串的解析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是一种轻量级的数据交换格式，不但能够表达寻常的键值对信息，还支持表达数组形式的各类参数。</a:t>
            </a:r>
          </a:p>
          <a:p>
            <a:r>
              <a:rPr lang="zh-CN" altLang="en-US" dirty="0"/>
              <a:t>由于</a:t>
            </a:r>
            <a:r>
              <a:rPr lang="en-US" altLang="zh-CN" dirty="0"/>
              <a:t>JDK</a:t>
            </a:r>
            <a:r>
              <a:rPr lang="zh-CN" altLang="en-US" dirty="0"/>
              <a:t>未提供能够处理</a:t>
            </a:r>
            <a:r>
              <a:rPr lang="en-US" altLang="zh-CN" dirty="0"/>
              <a:t>JSON</a:t>
            </a:r>
            <a:r>
              <a:rPr lang="zh-CN" altLang="en-US" dirty="0"/>
              <a:t>串的工具，因此需要在工程中添加第三方</a:t>
            </a:r>
            <a:r>
              <a:rPr lang="en-US" altLang="zh-CN" dirty="0"/>
              <a:t>JSON</a:t>
            </a:r>
            <a:r>
              <a:rPr lang="zh-CN" altLang="en-US" dirty="0"/>
              <a:t>解析库，例如阿里巴巴的</a:t>
            </a:r>
            <a:r>
              <a:rPr lang="en-US" altLang="zh-CN" dirty="0" err="1"/>
              <a:t>FastJson</a:t>
            </a:r>
            <a:r>
              <a:rPr lang="zh-CN" altLang="en-US" dirty="0"/>
              <a:t>。添加</a:t>
            </a:r>
            <a:r>
              <a:rPr lang="en-US" altLang="zh-CN" dirty="0" err="1" smtClean="0"/>
              <a:t>FastJson</a:t>
            </a:r>
            <a:r>
              <a:rPr lang="zh-CN" altLang="en-US" dirty="0" smtClean="0"/>
              <a:t>的</a:t>
            </a:r>
            <a:r>
              <a:rPr lang="zh-CN" altLang="en-US" dirty="0"/>
              <a:t>步骤如下：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）下载</a:t>
            </a:r>
            <a:r>
              <a:rPr lang="en-US" altLang="zh-CN" dirty="0" err="1"/>
              <a:t>FastJson</a:t>
            </a:r>
            <a:r>
              <a:rPr lang="zh-CN" altLang="en-US" dirty="0"/>
              <a:t>最新的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）打开</a:t>
            </a:r>
            <a:r>
              <a:rPr lang="en-US" altLang="zh-CN" dirty="0"/>
              <a:t>IEDA</a:t>
            </a:r>
            <a:r>
              <a:rPr lang="zh-CN" altLang="en-US" dirty="0"/>
              <a:t>，在工程下面创建与</a:t>
            </a:r>
            <a:r>
              <a:rPr lang="en-US" altLang="zh-CN" dirty="0" err="1"/>
              <a:t>src</a:t>
            </a:r>
            <a:r>
              <a:rPr lang="zh-CN" altLang="en-US" dirty="0"/>
              <a:t>平级的</a:t>
            </a:r>
            <a:r>
              <a:rPr lang="en-US" altLang="zh-CN" dirty="0"/>
              <a:t>lib</a:t>
            </a:r>
            <a:r>
              <a:rPr lang="zh-CN" altLang="en-US" dirty="0"/>
              <a:t>目录，把</a:t>
            </a:r>
            <a:r>
              <a:rPr lang="en-US" altLang="zh-CN" dirty="0" err="1"/>
              <a:t>FastJson</a:t>
            </a:r>
            <a:r>
              <a:rPr lang="zh-CN" altLang="en-US" dirty="0"/>
              <a:t>的</a:t>
            </a:r>
            <a:r>
              <a:rPr lang="en-US" altLang="zh-CN" dirty="0"/>
              <a:t>jar</a:t>
            </a:r>
            <a:r>
              <a:rPr lang="zh-CN" altLang="en-US" dirty="0"/>
              <a:t>文件放进该目录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）依次选择菜单“</a:t>
            </a:r>
            <a:r>
              <a:rPr lang="en-US" altLang="zh-CN" dirty="0"/>
              <a:t>File”——“Project Structure”</a:t>
            </a:r>
            <a:r>
              <a:rPr lang="zh-CN" altLang="en-US" dirty="0"/>
              <a:t>，</a:t>
            </a:r>
            <a:r>
              <a:rPr lang="zh-CN" altLang="en-US" dirty="0" smtClean="0"/>
              <a:t>在弹窗中</a:t>
            </a:r>
            <a:r>
              <a:rPr lang="zh-CN" altLang="en-US" dirty="0"/>
              <a:t>单击</a:t>
            </a:r>
            <a:r>
              <a:rPr lang="en-US" altLang="zh-CN" dirty="0"/>
              <a:t>Project Setting</a:t>
            </a:r>
            <a:r>
              <a:rPr lang="zh-CN" altLang="en-US" dirty="0"/>
              <a:t>下级的“</a:t>
            </a:r>
            <a:r>
              <a:rPr lang="en-US" altLang="zh-CN" dirty="0"/>
              <a:t>Libraries”</a:t>
            </a:r>
            <a:r>
              <a:rPr lang="zh-CN" altLang="en-US" dirty="0"/>
              <a:t>，按照书上的说明添加</a:t>
            </a:r>
            <a:r>
              <a:rPr lang="en-US" altLang="zh-CN" dirty="0"/>
              <a:t>lib</a:t>
            </a:r>
            <a:r>
              <a:rPr lang="zh-CN" altLang="en-US" dirty="0"/>
              <a:t>库的路径</a:t>
            </a:r>
          </a:p>
        </p:txBody>
      </p:sp>
    </p:spTree>
    <p:extLst>
      <p:ext uri="{BB962C8B-B14F-4D97-AF65-F5344CB8AC3E}">
        <p14:creationId xmlns:p14="http://schemas.microsoft.com/office/powerpoint/2010/main" val="172983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json</a:t>
            </a:r>
            <a:r>
              <a:rPr lang="zh-CN" altLang="en-US" dirty="0"/>
              <a:t>串的格式定义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）整个</a:t>
            </a:r>
            <a:r>
              <a:rPr lang="en-US" altLang="zh-CN" dirty="0" err="1"/>
              <a:t>json</a:t>
            </a:r>
            <a:r>
              <a:rPr lang="zh-CN" altLang="en-US" dirty="0"/>
              <a:t>串由一对花括号包裹，并且内部的每个结构都以花括号包起来；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）参数格式类似键值对，其中键名与键值之间以冒号分隔，形如“键名</a:t>
            </a:r>
            <a:r>
              <a:rPr lang="en-US" altLang="zh-CN" dirty="0"/>
              <a:t>:</a:t>
            </a:r>
            <a:r>
              <a:rPr lang="zh-CN" altLang="en-US" dirty="0"/>
              <a:t>键值”；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）两个键值对之间以逗号分隔；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）键名需要用双引号括起来，键值为数字的话则无需双引号，为字符串的话仍需双引号；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 err="1"/>
              <a:t>json</a:t>
            </a:r>
            <a:r>
              <a:rPr lang="zh-CN" altLang="en-US" dirty="0"/>
              <a:t>数组通过方括号表达，方括号内部依次罗列各个元素，具体格式形如“数组的键名</a:t>
            </a:r>
            <a:r>
              <a:rPr lang="en-US" altLang="zh-CN" dirty="0"/>
              <a:t>:[</a:t>
            </a:r>
            <a:r>
              <a:rPr lang="zh-CN" altLang="en-US" dirty="0"/>
              <a:t>元素</a:t>
            </a:r>
            <a:r>
              <a:rPr lang="en-US" altLang="zh-CN" dirty="0"/>
              <a:t>1,</a:t>
            </a:r>
            <a:r>
              <a:rPr lang="zh-CN" altLang="en-US" dirty="0"/>
              <a:t>元素</a:t>
            </a:r>
            <a:r>
              <a:rPr lang="en-US" altLang="zh-CN" dirty="0"/>
              <a:t>2,</a:t>
            </a:r>
            <a:r>
              <a:rPr lang="zh-CN" altLang="en-US" dirty="0"/>
              <a:t>元素</a:t>
            </a:r>
            <a:r>
              <a:rPr lang="en-US" altLang="zh-CN" dirty="0"/>
              <a:t>3]”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96491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4817</Words>
  <Application>Microsoft Office PowerPoint</Application>
  <PresentationFormat>宽屏</PresentationFormat>
  <Paragraphs>316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第16章 网络通信</vt:lpstr>
      <vt:lpstr>本章简介</vt:lpstr>
      <vt:lpstr>16.1 网络交互的数据格式</vt:lpstr>
      <vt:lpstr>16.1.1 URL地址的组成格式</vt:lpstr>
      <vt:lpstr>网址工具URL的用法</vt:lpstr>
      <vt:lpstr>网络地址工具InetAddress的用法</vt:lpstr>
      <vt:lpstr>URL编码和URL解码</vt:lpstr>
      <vt:lpstr>16.1.2 JSON串的解析</vt:lpstr>
      <vt:lpstr>json串的格式定义</vt:lpstr>
      <vt:lpstr>FastJson的用法</vt:lpstr>
      <vt:lpstr>16.1.3 XML报文的解析</vt:lpstr>
      <vt:lpstr>XML格式的特点</vt:lpstr>
      <vt:lpstr>XML报文的解析方式</vt:lpstr>
      <vt:lpstr>16.2 HTTP接口访问</vt:lpstr>
      <vt:lpstr>16.2.1 GET方式的HTTP调用</vt:lpstr>
      <vt:lpstr>HttpURLConnection的基础用法</vt:lpstr>
      <vt:lpstr>GET方式的连接步骤</vt:lpstr>
      <vt:lpstr>获取返回报文的注意点</vt:lpstr>
      <vt:lpstr>16.2.2 POST方式的HTTP调用</vt:lpstr>
      <vt:lpstr>POST涉及到的HttpURLConnection方法</vt:lpstr>
      <vt:lpstr>常见的请求属性</vt:lpstr>
      <vt:lpstr>16.2.3 Java11新增的HttpClient</vt:lpstr>
      <vt:lpstr>HttpClient的组成体系</vt:lpstr>
      <vt:lpstr>16.2.4 HttpClient实现下载与上传</vt:lpstr>
      <vt:lpstr>BodyHandlers支持的转换方式说明</vt:lpstr>
      <vt:lpstr>异步的HTTP调用</vt:lpstr>
      <vt:lpstr>16.3 套接字Socket通信</vt:lpstr>
      <vt:lpstr>16.3.1 利用Socket传输文本</vt:lpstr>
      <vt:lpstr>套接字Socket</vt:lpstr>
      <vt:lpstr>Socket类的用法</vt:lpstr>
      <vt:lpstr>ServerSocket类的用法</vt:lpstr>
      <vt:lpstr>16.3.2 使用Socket传输文件</vt:lpstr>
      <vt:lpstr>16.3.3 采用UDP协议的Socket通信</vt:lpstr>
      <vt:lpstr>数据包套接字DatagramSocket</vt:lpstr>
      <vt:lpstr>数据包裹DatagramPacket</vt:lpstr>
      <vt:lpstr>16.3.4 利用HttpServer搭建简易服务器</vt:lpstr>
      <vt:lpstr>HttpServer的用法</vt:lpstr>
      <vt:lpstr>HttpHandler的用法</vt:lpstr>
      <vt:lpstr>16.4 实战练习</vt:lpstr>
      <vt:lpstr>16.4.1 HTTP测试工具</vt:lpstr>
      <vt:lpstr>HTTP测试工具的界面效果</vt:lpstr>
      <vt:lpstr>HTTP测试工具的实现要点</vt:lpstr>
      <vt:lpstr>16.4.2 让Java程序输出日志文件</vt:lpstr>
      <vt:lpstr>16.4.3 多人即时通信——仿QQ聊天</vt:lpstr>
      <vt:lpstr>即时通信的系统架构</vt:lpstr>
      <vt:lpstr>即时通信的业务流程</vt:lpstr>
      <vt:lpstr>服务端的程序设计</vt:lpstr>
      <vt:lpstr>客户端的接口设计</vt:lpstr>
      <vt:lpstr>客户端的界面设计</vt:lpstr>
      <vt:lpstr>仿QQ聊天的界面效果</vt:lpstr>
      <vt:lpstr>16.5 小结</vt:lpstr>
      <vt:lpstr>本章的学成目标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第16章 网络通信</dc:title>
  <dc:creator>Lenovo</dc:creator>
  <cp:lastModifiedBy>Lenovo</cp:lastModifiedBy>
  <cp:revision>24</cp:revision>
  <dcterms:created xsi:type="dcterms:W3CDTF">2019-10-20T14:47:12Z</dcterms:created>
  <dcterms:modified xsi:type="dcterms:W3CDTF">2019-11-22T15:31:28Z</dcterms:modified>
</cp:coreProperties>
</file>