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77" r:id="rId7"/>
    <p:sldId id="278" r:id="rId8"/>
    <p:sldId id="261" r:id="rId9"/>
    <p:sldId id="279" r:id="rId10"/>
    <p:sldId id="280" r:id="rId11"/>
    <p:sldId id="281" r:id="rId12"/>
    <p:sldId id="282" r:id="rId13"/>
    <p:sldId id="283" r:id="rId14"/>
    <p:sldId id="262" r:id="rId15"/>
    <p:sldId id="284" r:id="rId16"/>
    <p:sldId id="285" r:id="rId17"/>
    <p:sldId id="286" r:id="rId18"/>
    <p:sldId id="263" r:id="rId19"/>
    <p:sldId id="264" r:id="rId20"/>
    <p:sldId id="287" r:id="rId21"/>
    <p:sldId id="288" r:id="rId22"/>
    <p:sldId id="265" r:id="rId23"/>
    <p:sldId id="289" r:id="rId24"/>
    <p:sldId id="266" r:id="rId25"/>
    <p:sldId id="290" r:id="rId26"/>
    <p:sldId id="267" r:id="rId27"/>
    <p:sldId id="291" r:id="rId28"/>
    <p:sldId id="268" r:id="rId29"/>
    <p:sldId id="269" r:id="rId30"/>
    <p:sldId id="292" r:id="rId31"/>
    <p:sldId id="270" r:id="rId32"/>
    <p:sldId id="293" r:id="rId33"/>
    <p:sldId id="271" r:id="rId34"/>
    <p:sldId id="272" r:id="rId35"/>
    <p:sldId id="294" r:id="rId36"/>
    <p:sldId id="299" r:id="rId37"/>
    <p:sldId id="273" r:id="rId38"/>
    <p:sldId id="295" r:id="rId39"/>
    <p:sldId id="274" r:id="rId40"/>
    <p:sldId id="296" r:id="rId41"/>
    <p:sldId id="297" r:id="rId42"/>
    <p:sldId id="298" r:id="rId43"/>
    <p:sldId id="275" r:id="rId44"/>
    <p:sldId id="25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3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1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9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2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1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6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227F-C58F-4D43-AA53-A29A2A511B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4A36-22CE-4ACC-AB78-37A4B82C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8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 数据库操作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6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在工作台上创建数据库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35" y="1825625"/>
            <a:ext cx="8330329" cy="4351338"/>
          </a:xfrm>
        </p:spPr>
      </p:pic>
    </p:spTree>
    <p:extLst>
      <p:ext uri="{BB962C8B-B14F-4D97-AF65-F5344CB8AC3E}">
        <p14:creationId xmlns:p14="http://schemas.microsoft.com/office/powerpoint/2010/main" val="254087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在工作台</a:t>
            </a:r>
            <a:r>
              <a:rPr lang="zh-CN" altLang="en-US" dirty="0" smtClean="0"/>
              <a:t>上建表（包括各字段）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68" y="1825625"/>
            <a:ext cx="6876863" cy="4351338"/>
          </a:xfrm>
        </p:spPr>
      </p:pic>
    </p:spTree>
    <p:extLst>
      <p:ext uri="{BB962C8B-B14F-4D97-AF65-F5344CB8AC3E}">
        <p14:creationId xmlns:p14="http://schemas.microsoft.com/office/powerpoint/2010/main" val="148627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在工作台上插入表记录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2848769"/>
            <a:ext cx="8315325" cy="2305050"/>
          </a:xfrm>
        </p:spPr>
      </p:pic>
    </p:spTree>
    <p:extLst>
      <p:ext uri="{BB962C8B-B14F-4D97-AF65-F5344CB8AC3E}">
        <p14:creationId xmlns:p14="http://schemas.microsoft.com/office/powerpoint/2010/main" val="209621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在工作台上查询表记录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182019"/>
            <a:ext cx="7124700" cy="3638550"/>
          </a:xfrm>
        </p:spPr>
      </p:pic>
    </p:spTree>
    <p:extLst>
      <p:ext uri="{BB962C8B-B14F-4D97-AF65-F5344CB8AC3E}">
        <p14:creationId xmlns:p14="http://schemas.microsoft.com/office/powerpoint/2010/main" val="265972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数据库操纵语言</a:t>
            </a:r>
            <a:r>
              <a:rPr lang="en-US" altLang="zh-CN" dirty="0"/>
              <a:t>SQL</a:t>
            </a:r>
            <a:r>
              <a:rPr lang="zh-CN" altLang="en-US" dirty="0"/>
              <a:t>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zh-CN" dirty="0"/>
              <a:t>语句本质上是一种编程语言</a:t>
            </a:r>
            <a:r>
              <a:rPr lang="zh-CN" altLang="zh-CN" dirty="0" smtClean="0"/>
              <a:t>，</a:t>
            </a:r>
            <a:r>
              <a:rPr lang="zh-CN" altLang="zh-CN" dirty="0"/>
              <a:t>它专用于数据库的访问和处理</a:t>
            </a:r>
            <a:r>
              <a:rPr lang="zh-CN" altLang="zh-CN" dirty="0" smtClean="0"/>
              <a:t>，</a:t>
            </a:r>
            <a:r>
              <a:rPr lang="zh-CN" altLang="zh-CN" dirty="0"/>
              <a:t>以功能划分，</a:t>
            </a:r>
            <a:r>
              <a:rPr lang="en-US" altLang="zh-CN" dirty="0"/>
              <a:t>SQL</a:t>
            </a:r>
            <a:r>
              <a:rPr lang="zh-CN" altLang="zh-CN" dirty="0"/>
              <a:t>语句可分为三类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数据定义语言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数据操纵</a:t>
            </a:r>
            <a:r>
              <a:rPr lang="zh-CN" altLang="zh-CN" dirty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数据控制</a:t>
            </a:r>
            <a:r>
              <a:rPr lang="zh-CN" altLang="zh-CN" dirty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6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数据定义语言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数据定义语言</a:t>
            </a:r>
            <a:r>
              <a:rPr lang="zh-CN" altLang="zh-CN" dirty="0"/>
              <a:t>用来描述怎样变更数据实体的框架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，它</a:t>
            </a:r>
            <a:r>
              <a:rPr lang="zh-CN" altLang="zh-CN" dirty="0" smtClean="0"/>
              <a:t>包括</a:t>
            </a:r>
            <a:r>
              <a:rPr lang="zh-CN" altLang="zh-CN" dirty="0"/>
              <a:t>下列三种操作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创建</a:t>
            </a:r>
            <a:r>
              <a:rPr lang="zh-CN" altLang="zh-CN" dirty="0" smtClean="0"/>
              <a:t>表格</a:t>
            </a:r>
            <a:endParaRPr lang="en-US" altLang="zh-CN" dirty="0" smtClean="0"/>
          </a:p>
          <a:p>
            <a:pPr lvl="1"/>
            <a:r>
              <a:rPr lang="zh-CN" altLang="zh-CN" dirty="0"/>
              <a:t>表格的创建动作由</a:t>
            </a:r>
            <a:r>
              <a:rPr lang="en-US" altLang="zh-CN" dirty="0"/>
              <a:t>create</a:t>
            </a:r>
            <a:r>
              <a:rPr lang="zh-CN" altLang="zh-CN" dirty="0"/>
              <a:t>命令完成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删除</a:t>
            </a:r>
            <a:r>
              <a:rPr lang="zh-CN" altLang="zh-CN" dirty="0" smtClean="0"/>
              <a:t>表格</a:t>
            </a:r>
            <a:endParaRPr lang="en-US" altLang="zh-CN" dirty="0" smtClean="0"/>
          </a:p>
          <a:p>
            <a:pPr lvl="1"/>
            <a:r>
              <a:rPr lang="zh-CN" altLang="zh-CN" dirty="0"/>
              <a:t>表格的删除动作由</a:t>
            </a:r>
            <a:r>
              <a:rPr lang="en-US" altLang="zh-CN" dirty="0"/>
              <a:t>drop</a:t>
            </a:r>
            <a:r>
              <a:rPr lang="zh-CN" altLang="zh-CN" dirty="0"/>
              <a:t>命令完成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修改</a:t>
            </a:r>
            <a:r>
              <a:rPr lang="zh-CN" altLang="zh-CN" dirty="0" smtClean="0"/>
              <a:t>表结构</a:t>
            </a:r>
            <a:endParaRPr lang="en-US" altLang="zh-CN" dirty="0" smtClean="0"/>
          </a:p>
          <a:p>
            <a:pPr lvl="1"/>
            <a:r>
              <a:rPr lang="zh-CN" altLang="zh-CN" dirty="0"/>
              <a:t>表格的修改动作由</a:t>
            </a:r>
            <a:r>
              <a:rPr lang="en-US" altLang="zh-CN" dirty="0"/>
              <a:t>alter</a:t>
            </a:r>
            <a:r>
              <a:rPr lang="zh-CN" altLang="zh-CN" dirty="0"/>
              <a:t>命令完成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10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数据操纵语言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数据操纵语言</a:t>
            </a:r>
            <a:r>
              <a:rPr lang="zh-CN" altLang="zh-CN" dirty="0"/>
              <a:t>用来描述怎样处理数据实体的内部</a:t>
            </a:r>
            <a:r>
              <a:rPr lang="zh-CN" altLang="zh-CN" dirty="0" smtClean="0"/>
              <a:t>记录</a:t>
            </a:r>
            <a:r>
              <a:rPr lang="zh-CN" altLang="en-US" dirty="0" smtClean="0"/>
              <a:t>，</a:t>
            </a:r>
            <a:r>
              <a:rPr lang="zh-CN" altLang="zh-CN" dirty="0"/>
              <a:t>表格记录的操作类型包括下列四类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添加</a:t>
            </a:r>
            <a:r>
              <a:rPr lang="zh-CN" altLang="zh-CN" dirty="0" smtClean="0"/>
              <a:t>记录</a:t>
            </a:r>
            <a:endParaRPr lang="en-US" altLang="zh-CN" dirty="0" smtClean="0"/>
          </a:p>
          <a:p>
            <a:pPr lvl="1"/>
            <a:r>
              <a:rPr lang="zh-CN" altLang="zh-CN" dirty="0"/>
              <a:t>记录的添加动作由</a:t>
            </a:r>
            <a:r>
              <a:rPr lang="en-US" altLang="zh-CN" dirty="0"/>
              <a:t>insert</a:t>
            </a:r>
            <a:r>
              <a:rPr lang="zh-CN" altLang="zh-CN" dirty="0"/>
              <a:t>命令完成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删除</a:t>
            </a:r>
            <a:r>
              <a:rPr lang="zh-CN" altLang="zh-CN" dirty="0" smtClean="0"/>
              <a:t>记录</a:t>
            </a:r>
            <a:endParaRPr lang="en-US" altLang="zh-CN" dirty="0" smtClean="0"/>
          </a:p>
          <a:p>
            <a:pPr lvl="1"/>
            <a:r>
              <a:rPr lang="zh-CN" altLang="zh-CN" dirty="0"/>
              <a:t>记录的删除动作由</a:t>
            </a:r>
            <a:r>
              <a:rPr lang="en-US" altLang="zh-CN" dirty="0"/>
              <a:t>delete</a:t>
            </a:r>
            <a:r>
              <a:rPr lang="zh-CN" altLang="zh-CN" dirty="0"/>
              <a:t>命令完成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修改</a:t>
            </a:r>
            <a:r>
              <a:rPr lang="zh-CN" altLang="zh-CN" dirty="0" smtClean="0"/>
              <a:t>记录</a:t>
            </a:r>
            <a:endParaRPr lang="en-US" altLang="zh-CN" dirty="0" smtClean="0"/>
          </a:p>
          <a:p>
            <a:pPr lvl="1"/>
            <a:r>
              <a:rPr lang="zh-CN" altLang="zh-CN" dirty="0"/>
              <a:t>记录的修改动作由</a:t>
            </a:r>
            <a:r>
              <a:rPr lang="en-US" altLang="zh-CN" dirty="0"/>
              <a:t>update</a:t>
            </a:r>
            <a:r>
              <a:rPr lang="zh-CN" altLang="zh-CN" dirty="0"/>
              <a:t>命令完成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查询</a:t>
            </a:r>
            <a:r>
              <a:rPr lang="zh-CN" altLang="zh-CN" dirty="0" smtClean="0"/>
              <a:t>记录</a:t>
            </a:r>
            <a:endParaRPr lang="en-US" altLang="zh-CN" dirty="0" smtClean="0"/>
          </a:p>
          <a:p>
            <a:pPr lvl="1"/>
            <a:r>
              <a:rPr lang="zh-CN" altLang="zh-CN" dirty="0"/>
              <a:t>记录的查询动作由</a:t>
            </a:r>
            <a:r>
              <a:rPr lang="en-US" altLang="zh-CN" dirty="0"/>
              <a:t>select</a:t>
            </a:r>
            <a:r>
              <a:rPr lang="zh-CN" altLang="zh-CN" dirty="0"/>
              <a:t>命令完成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7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数据控制语言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数据控制语言</a:t>
            </a:r>
            <a:r>
              <a:rPr lang="zh-CN" altLang="zh-CN" dirty="0"/>
              <a:t>用来描述怎样控制数据实体的访问</a:t>
            </a:r>
            <a:r>
              <a:rPr lang="zh-CN" altLang="zh-CN" dirty="0" smtClean="0"/>
              <a:t>权限</a:t>
            </a:r>
            <a:r>
              <a:rPr lang="zh-CN" altLang="en-US" dirty="0" smtClean="0"/>
              <a:t>，它</a:t>
            </a:r>
            <a:r>
              <a:rPr lang="zh-CN" altLang="zh-CN" dirty="0"/>
              <a:t>包含下列三种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）授予</a:t>
            </a:r>
            <a:r>
              <a:rPr lang="zh-CN" altLang="zh-CN" dirty="0" smtClean="0"/>
              <a:t>权限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通过</a:t>
            </a:r>
            <a:r>
              <a:rPr lang="en-US" altLang="zh-CN" dirty="0"/>
              <a:t>grant</a:t>
            </a:r>
            <a:r>
              <a:rPr lang="zh-CN" altLang="zh-CN" dirty="0"/>
              <a:t>命令向指定用户开放某个数据实体的某种操作</a:t>
            </a:r>
            <a:r>
              <a:rPr lang="zh-CN" altLang="zh-CN" dirty="0" smtClean="0"/>
              <a:t>权限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）拒绝</a:t>
            </a:r>
            <a:r>
              <a:rPr lang="zh-CN" altLang="zh-CN" dirty="0" smtClean="0"/>
              <a:t>授权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通过</a:t>
            </a:r>
            <a:r>
              <a:rPr lang="en-US" altLang="zh-CN" dirty="0"/>
              <a:t>deny</a:t>
            </a:r>
            <a:r>
              <a:rPr lang="zh-CN" altLang="zh-CN" dirty="0"/>
              <a:t>命令拒绝向指定用户开放某个数据实体的某种操作权限。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）收回</a:t>
            </a:r>
            <a:r>
              <a:rPr lang="zh-CN" altLang="zh-CN" dirty="0" smtClean="0"/>
              <a:t>权限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通过</a:t>
            </a:r>
            <a:r>
              <a:rPr lang="en-US" altLang="zh-CN" dirty="0"/>
              <a:t>revoke</a:t>
            </a:r>
            <a:r>
              <a:rPr lang="zh-CN" altLang="zh-CN" dirty="0"/>
              <a:t>命令收回指定用户对某个数据实体的某种操作权限。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70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JDBC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本节介绍了如何在代码中通过</a:t>
            </a:r>
            <a:r>
              <a:rPr lang="en-US" altLang="zh-CN" dirty="0"/>
              <a:t>JDBC</a:t>
            </a:r>
            <a:r>
              <a:rPr lang="zh-CN" altLang="zh-CN" dirty="0"/>
              <a:t>操作数据库，主要包括：如何使用</a:t>
            </a:r>
            <a:r>
              <a:rPr lang="en-US" altLang="zh-CN" dirty="0"/>
              <a:t>JDBC</a:t>
            </a:r>
            <a:r>
              <a:rPr lang="zh-CN" altLang="zh-CN" dirty="0"/>
              <a:t>连接数据库、如何开展常见的数据库管理（建表、删表、增加记录、修改记录、更新记录）、如何通过游标查询数据记录，以及如何利用预报告使得数据库操作更加安全高效。</a:t>
            </a:r>
          </a:p>
          <a:p>
            <a:r>
              <a:rPr lang="en-US" altLang="zh-CN" dirty="0"/>
              <a:t>17.2.1 JDBC</a:t>
            </a:r>
            <a:r>
              <a:rPr lang="zh-CN" altLang="en-US" dirty="0"/>
              <a:t>的应用原理</a:t>
            </a:r>
          </a:p>
          <a:p>
            <a:r>
              <a:rPr lang="en-US" altLang="zh-CN" dirty="0"/>
              <a:t>17.2.2 </a:t>
            </a:r>
            <a:r>
              <a:rPr lang="zh-CN" altLang="en-US" dirty="0"/>
              <a:t>通过</a:t>
            </a:r>
            <a:r>
              <a:rPr lang="en-US" altLang="zh-CN" dirty="0"/>
              <a:t>JDBC</a:t>
            </a:r>
            <a:r>
              <a:rPr lang="zh-CN" altLang="en-US" dirty="0"/>
              <a:t>管理数据库</a:t>
            </a:r>
          </a:p>
          <a:p>
            <a:r>
              <a:rPr lang="en-US" altLang="zh-CN" dirty="0"/>
              <a:t>17.2.3 </a:t>
            </a:r>
            <a:r>
              <a:rPr lang="zh-CN" altLang="en-US" dirty="0"/>
              <a:t>通过</a:t>
            </a:r>
            <a:r>
              <a:rPr lang="en-US" altLang="zh-CN" dirty="0"/>
              <a:t>JDBC</a:t>
            </a:r>
            <a:r>
              <a:rPr lang="zh-CN" altLang="en-US" dirty="0"/>
              <a:t>查询数据记录</a:t>
            </a:r>
          </a:p>
          <a:p>
            <a:r>
              <a:rPr lang="en-US" altLang="zh-CN" dirty="0"/>
              <a:t>17.2.4 </a:t>
            </a:r>
            <a:r>
              <a:rPr lang="zh-CN" altLang="en-US" dirty="0"/>
              <a:t>预报告</a:t>
            </a:r>
            <a:r>
              <a:rPr lang="en-US" altLang="zh-CN" dirty="0" err="1"/>
              <a:t>PreparedStatement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55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17.2.1 JDBC</a:t>
            </a:r>
            <a:r>
              <a:rPr lang="zh-CN" altLang="en-US" dirty="0"/>
              <a:t>的应用原理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各家</a:t>
            </a:r>
            <a:r>
              <a:rPr lang="zh-CN" altLang="zh-CN" dirty="0" smtClean="0"/>
              <a:t>数据库的</a:t>
            </a:r>
            <a:r>
              <a:rPr lang="zh-CN" altLang="zh-CN" dirty="0"/>
              <a:t>编程接口不尽相同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SQL</a:t>
            </a:r>
            <a:r>
              <a:rPr lang="zh-CN" altLang="zh-CN" dirty="0"/>
              <a:t>语法也有所差异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为了适配不同的数据库，</a:t>
            </a:r>
            <a:r>
              <a:rPr lang="en-US" altLang="zh-CN" dirty="0" smtClean="0"/>
              <a:t>Java</a:t>
            </a:r>
            <a:r>
              <a:rPr lang="zh-CN" altLang="zh-CN" dirty="0"/>
              <a:t>设计了统一的</a:t>
            </a:r>
            <a:r>
              <a:rPr lang="en-US" altLang="zh-CN" dirty="0"/>
              <a:t>JDBC</a:t>
            </a:r>
            <a:r>
              <a:rPr lang="zh-CN" altLang="zh-CN" dirty="0" smtClean="0"/>
              <a:t>规范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JDBC</a:t>
            </a:r>
            <a:r>
              <a:rPr lang="zh-CN" altLang="zh-CN" dirty="0"/>
              <a:t>提供了标准的数据库操作方法，帮助程序员使用统一的方式开展数据库</a:t>
            </a:r>
            <a:r>
              <a:rPr lang="zh-CN" altLang="zh-CN" dirty="0" smtClean="0"/>
              <a:t>编程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在操作具体数据库之前，需要额外引入对应的数据库连接器，也就是导入该数据库的</a:t>
            </a:r>
            <a:r>
              <a:rPr lang="en-US" altLang="zh-CN" dirty="0"/>
              <a:t>jar</a:t>
            </a:r>
            <a:r>
              <a:rPr lang="zh-CN" altLang="zh-CN" dirty="0"/>
              <a:t>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23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本章以开源的</a:t>
            </a:r>
            <a:r>
              <a:rPr lang="en-US" altLang="zh-CN" dirty="0"/>
              <a:t>MySQL</a:t>
            </a:r>
            <a:r>
              <a:rPr lang="zh-CN" altLang="zh-CN" dirty="0"/>
              <a:t>数据库为例，介绍了</a:t>
            </a:r>
            <a:r>
              <a:rPr lang="en-US" altLang="zh-CN" dirty="0"/>
              <a:t>Java</a:t>
            </a:r>
            <a:r>
              <a:rPr lang="zh-CN" altLang="zh-CN" dirty="0"/>
              <a:t>代码操作数据库的来龙去脉，包括</a:t>
            </a:r>
            <a:r>
              <a:rPr lang="en-US" altLang="zh-CN" dirty="0"/>
              <a:t>MySQL</a:t>
            </a:r>
            <a:r>
              <a:rPr lang="zh-CN" altLang="zh-CN" dirty="0"/>
              <a:t>开发环境的搭建、通过</a:t>
            </a:r>
            <a:r>
              <a:rPr lang="en-US" altLang="zh-CN" dirty="0"/>
              <a:t>JDBC</a:t>
            </a:r>
            <a:r>
              <a:rPr lang="zh-CN" altLang="zh-CN" dirty="0"/>
              <a:t>规范统一管理数据库、利用连接池优化数据库操作，还分别介绍了代码生成工具与诗歌管理系统的实现过程。</a:t>
            </a:r>
          </a:p>
          <a:p>
            <a:r>
              <a:rPr lang="en-US" altLang="zh-CN" dirty="0"/>
              <a:t>17.1 MySQL</a:t>
            </a:r>
            <a:r>
              <a:rPr lang="zh-CN" altLang="en-US" dirty="0"/>
              <a:t>环境搭建</a:t>
            </a:r>
          </a:p>
          <a:p>
            <a:r>
              <a:rPr lang="en-US" altLang="zh-CN" dirty="0"/>
              <a:t>17.2 JDBC</a:t>
            </a:r>
            <a:r>
              <a:rPr lang="zh-CN" altLang="en-US" dirty="0"/>
              <a:t>编程</a:t>
            </a:r>
          </a:p>
          <a:p>
            <a:r>
              <a:rPr lang="en-US" altLang="zh-CN" dirty="0"/>
              <a:t>17.3 </a:t>
            </a:r>
            <a:r>
              <a:rPr lang="zh-CN" altLang="en-US" dirty="0"/>
              <a:t>数据库连接池</a:t>
            </a:r>
          </a:p>
          <a:p>
            <a:r>
              <a:rPr lang="en-US" altLang="zh-CN" dirty="0"/>
              <a:t>17.4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17.5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99125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要求的四要素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对于每个数据库来说，</a:t>
            </a:r>
            <a:r>
              <a:rPr lang="en-US" altLang="zh-CN" dirty="0"/>
              <a:t>JDBC</a:t>
            </a:r>
            <a:r>
              <a:rPr lang="zh-CN" altLang="zh-CN" dirty="0"/>
              <a:t>都要求提供下列四个要素：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）数据库的</a:t>
            </a:r>
            <a:r>
              <a:rPr lang="zh-CN" altLang="zh-CN" dirty="0" smtClean="0"/>
              <a:t>驱动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）数据库的连接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）数据库的</a:t>
            </a:r>
            <a:r>
              <a:rPr lang="zh-CN" altLang="zh-CN" dirty="0" smtClean="0"/>
              <a:t>用户名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）数据库的密码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67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连接数据库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连接</a:t>
            </a:r>
            <a:r>
              <a:rPr lang="zh-CN" altLang="en-US" dirty="0" smtClean="0"/>
              <a:t>数据库的</a:t>
            </a:r>
            <a:r>
              <a:rPr lang="zh-CN" altLang="zh-CN" dirty="0" smtClean="0"/>
              <a:t>过程</a:t>
            </a:r>
            <a:r>
              <a:rPr lang="zh-CN" altLang="zh-CN" dirty="0"/>
              <a:t>分成两个步骤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加载数据库驱动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根据用户名和密码连接</a:t>
            </a:r>
            <a:r>
              <a:rPr lang="zh-CN" altLang="zh-CN" dirty="0" smtClean="0"/>
              <a:t>数据库</a:t>
            </a:r>
            <a:endParaRPr lang="en-US" altLang="zh-CN" dirty="0" smtClean="0"/>
          </a:p>
          <a:p>
            <a:r>
              <a:rPr lang="zh-CN" altLang="en-US" dirty="0"/>
              <a:t>连接数据库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工具</a:t>
            </a:r>
            <a:r>
              <a:rPr lang="zh-CN" altLang="zh-CN" dirty="0" smtClean="0"/>
              <a:t>提供</a:t>
            </a:r>
            <a:r>
              <a:rPr lang="zh-CN" altLang="zh-CN" dirty="0"/>
              <a:t>了下面几个方法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</a:t>
            </a:r>
            <a:r>
              <a:rPr lang="zh-CN" altLang="en-US" smtClean="0"/>
              <a:t>：</a:t>
            </a:r>
            <a:r>
              <a:rPr lang="zh-CN" altLang="zh-CN" smtClean="0"/>
              <a:t>关闭</a:t>
            </a:r>
            <a:r>
              <a:rPr lang="zh-CN" altLang="en-US" smtClean="0"/>
              <a:t>数据库</a:t>
            </a:r>
            <a:r>
              <a:rPr lang="zh-CN" altLang="zh-CN" smtClean="0"/>
              <a:t>连接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commit</a:t>
            </a:r>
            <a:r>
              <a:rPr lang="zh-CN" altLang="zh-CN" dirty="0"/>
              <a:t>：提交数据库的修改。</a:t>
            </a:r>
          </a:p>
          <a:p>
            <a:pPr lvl="1"/>
            <a:r>
              <a:rPr lang="en-US" altLang="zh-CN" dirty="0"/>
              <a:t>rollback</a:t>
            </a:r>
            <a:r>
              <a:rPr lang="zh-CN" altLang="zh-CN" dirty="0"/>
              <a:t>：回滚数据库的修改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createStatement</a:t>
            </a:r>
            <a:r>
              <a:rPr lang="zh-CN" altLang="zh-CN" dirty="0"/>
              <a:t>：创建数据库操作的执行报告。</a:t>
            </a:r>
          </a:p>
          <a:p>
            <a:pPr lvl="1"/>
            <a:r>
              <a:rPr lang="en-US" altLang="zh-CN" dirty="0" err="1"/>
              <a:t>prepareStatement</a:t>
            </a:r>
            <a:r>
              <a:rPr lang="zh-CN" altLang="zh-CN" dirty="0"/>
              <a:t>：创建数据库操作的预备报告。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96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17.2.2 </a:t>
            </a:r>
            <a:r>
              <a:rPr lang="zh-CN" altLang="en-US" dirty="0"/>
              <a:t>通过</a:t>
            </a:r>
            <a:r>
              <a:rPr lang="en-US" altLang="zh-CN" dirty="0"/>
              <a:t>JDBC</a:t>
            </a:r>
            <a:r>
              <a:rPr lang="zh-CN" altLang="en-US" dirty="0"/>
              <a:t>管理数据库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  <a:r>
              <a:rPr lang="zh-CN" altLang="zh-CN" dirty="0"/>
              <a:t>对象不能直接执行</a:t>
            </a:r>
            <a:r>
              <a:rPr lang="en-US" altLang="zh-CN" dirty="0"/>
              <a:t>SQL</a:t>
            </a:r>
            <a:r>
              <a:rPr lang="zh-CN" altLang="zh-CN" dirty="0"/>
              <a:t>语句，需要引入</a:t>
            </a:r>
            <a:r>
              <a:rPr lang="en-US" altLang="zh-CN" dirty="0"/>
              <a:t>Statement</a:t>
            </a:r>
            <a:r>
              <a:rPr lang="zh-CN" altLang="zh-CN" dirty="0"/>
              <a:t>报告工具才能操作</a:t>
            </a:r>
            <a:r>
              <a:rPr lang="en-US" altLang="zh-CN" dirty="0"/>
              <a:t>SQL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Statement</a:t>
            </a:r>
            <a:r>
              <a:rPr lang="zh-CN" altLang="zh-CN" dirty="0"/>
              <a:t>对象通过调用</a:t>
            </a:r>
            <a:r>
              <a:rPr lang="en-US" altLang="zh-CN" dirty="0"/>
              <a:t>Connection</a:t>
            </a:r>
            <a:r>
              <a:rPr lang="zh-CN" altLang="zh-CN" dirty="0"/>
              <a:t>对象的</a:t>
            </a:r>
            <a:r>
              <a:rPr lang="en-US" altLang="zh-CN" dirty="0" err="1"/>
              <a:t>createStatement</a:t>
            </a:r>
            <a:r>
              <a:rPr lang="zh-CN" altLang="zh-CN" dirty="0"/>
              <a:t>方法获得，它主要提供了下列两个方法：</a:t>
            </a:r>
          </a:p>
          <a:p>
            <a:pPr lvl="1"/>
            <a:r>
              <a:rPr lang="en-US" altLang="zh-CN" dirty="0" err="1"/>
              <a:t>executeUpdate</a:t>
            </a:r>
            <a:r>
              <a:rPr lang="zh-CN" altLang="zh-CN" dirty="0"/>
              <a:t>：执行数据库的管理语句，主要包含建表、改表结构、删表、增加记录、修改记录、删除记录</a:t>
            </a:r>
            <a:r>
              <a:rPr lang="zh-CN" altLang="zh-CN" dirty="0" smtClean="0"/>
              <a:t>等等。</a:t>
            </a:r>
            <a:endParaRPr lang="zh-CN" altLang="zh-CN" dirty="0"/>
          </a:p>
          <a:p>
            <a:pPr lvl="1"/>
            <a:r>
              <a:rPr lang="en-US" altLang="zh-CN" dirty="0" err="1"/>
              <a:t>executeQuery</a:t>
            </a:r>
            <a:r>
              <a:rPr lang="zh-CN" altLang="zh-CN" dirty="0"/>
              <a:t>：执行数据库的查询语句，该方法专用于</a:t>
            </a:r>
            <a:r>
              <a:rPr lang="en-US" altLang="zh-CN" dirty="0"/>
              <a:t>select</a:t>
            </a:r>
            <a:r>
              <a:rPr lang="zh-CN" altLang="zh-CN" dirty="0"/>
              <a:t>命令。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397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管理操作的步骤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管理类型的</a:t>
            </a:r>
            <a:r>
              <a:rPr lang="en-US" altLang="zh-CN" dirty="0"/>
              <a:t>SQL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，</a:t>
            </a:r>
            <a:r>
              <a:rPr lang="zh-CN" altLang="zh-CN" dirty="0"/>
              <a:t>操作过程分成以下</a:t>
            </a:r>
            <a:r>
              <a:rPr lang="zh-CN" altLang="zh-CN" dirty="0" smtClean="0"/>
              <a:t>三</a:t>
            </a:r>
            <a:r>
              <a:rPr lang="zh-CN" altLang="en-US" dirty="0" smtClean="0"/>
              <a:t>步：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）获取数据库连接：该步骤调用</a:t>
            </a:r>
            <a:r>
              <a:rPr lang="en-US" altLang="zh-CN" dirty="0" err="1"/>
              <a:t>DriverManager</a:t>
            </a:r>
            <a:r>
              <a:rPr lang="zh-CN" altLang="zh-CN" dirty="0"/>
              <a:t>工具的</a:t>
            </a:r>
            <a:r>
              <a:rPr lang="en-US" altLang="zh-CN" dirty="0" err="1"/>
              <a:t>getConnection</a:t>
            </a:r>
            <a:r>
              <a:rPr lang="zh-CN" altLang="zh-CN" dirty="0"/>
              <a:t>方法获得连接对象。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）创建该连接的执行报告：该步骤调用</a:t>
            </a:r>
            <a:r>
              <a:rPr lang="en-US" altLang="zh-CN" dirty="0"/>
              <a:t>Connection</a:t>
            </a:r>
            <a:r>
              <a:rPr lang="zh-CN" altLang="zh-CN" dirty="0"/>
              <a:t>对象的</a:t>
            </a:r>
            <a:r>
              <a:rPr lang="en-US" altLang="zh-CN" dirty="0" err="1"/>
              <a:t>createStatement</a:t>
            </a:r>
            <a:r>
              <a:rPr lang="zh-CN" altLang="zh-CN" dirty="0"/>
              <a:t>方法获得执行报告。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）命令报告执行</a:t>
            </a:r>
            <a:r>
              <a:rPr lang="en-US" altLang="zh-CN" dirty="0"/>
              <a:t>SQL</a:t>
            </a:r>
            <a:r>
              <a:rPr lang="zh-CN" altLang="zh-CN" dirty="0"/>
              <a:t>语句：该步骤调用</a:t>
            </a:r>
            <a:r>
              <a:rPr lang="en-US" altLang="zh-CN" dirty="0"/>
              <a:t>Statement</a:t>
            </a:r>
            <a:r>
              <a:rPr lang="zh-CN" altLang="zh-CN" dirty="0"/>
              <a:t>对象的</a:t>
            </a:r>
            <a:r>
              <a:rPr lang="en-US" altLang="zh-CN" dirty="0" err="1"/>
              <a:t>executeUpdate</a:t>
            </a:r>
            <a:r>
              <a:rPr lang="zh-CN" altLang="zh-CN" dirty="0"/>
              <a:t>方法去执行</a:t>
            </a:r>
            <a:r>
              <a:rPr lang="en-US" altLang="zh-CN" dirty="0"/>
              <a:t>SQL</a:t>
            </a:r>
            <a:r>
              <a:rPr lang="zh-CN" altLang="zh-CN" dirty="0"/>
              <a:t>语句。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59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17.2.3 </a:t>
            </a:r>
            <a:r>
              <a:rPr lang="zh-CN" altLang="en-US" dirty="0"/>
              <a:t>通过</a:t>
            </a:r>
            <a:r>
              <a:rPr lang="en-US" altLang="zh-CN" dirty="0"/>
              <a:t>JDBC</a:t>
            </a:r>
            <a:r>
              <a:rPr lang="zh-CN" altLang="en-US" dirty="0"/>
              <a:t>查询数据记录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executeQuery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的返回值为</a:t>
            </a:r>
            <a:r>
              <a:rPr lang="en-US" altLang="zh-CN" dirty="0" err="1"/>
              <a:t>ResultSet</a:t>
            </a:r>
            <a:r>
              <a:rPr lang="zh-CN" altLang="zh-CN" dirty="0"/>
              <a:t>类型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里面保存了查询记录的结果集。查询操作可分为以下四步：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）获取数据库连接：该步骤调用</a:t>
            </a:r>
            <a:r>
              <a:rPr lang="en-US" altLang="zh-CN" dirty="0" err="1"/>
              <a:t>DriverManager</a:t>
            </a:r>
            <a:r>
              <a:rPr lang="zh-CN" altLang="zh-CN" dirty="0"/>
              <a:t>工具的</a:t>
            </a:r>
            <a:r>
              <a:rPr lang="en-US" altLang="zh-CN" dirty="0" err="1"/>
              <a:t>getConnection</a:t>
            </a:r>
            <a:r>
              <a:rPr lang="zh-CN" altLang="zh-CN" dirty="0"/>
              <a:t>方法获得连接对象。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）创建该连接的执行报告：该步骤调用</a:t>
            </a:r>
            <a:r>
              <a:rPr lang="en-US" altLang="zh-CN" dirty="0"/>
              <a:t>Connection</a:t>
            </a:r>
            <a:r>
              <a:rPr lang="zh-CN" altLang="zh-CN" dirty="0"/>
              <a:t>对象的</a:t>
            </a:r>
            <a:r>
              <a:rPr lang="en-US" altLang="zh-CN" dirty="0" err="1"/>
              <a:t>createStatement</a:t>
            </a:r>
            <a:r>
              <a:rPr lang="zh-CN" altLang="zh-CN" dirty="0"/>
              <a:t>方法获得执行报告。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）命令报告执行查询语句：该步骤调用</a:t>
            </a:r>
            <a:r>
              <a:rPr lang="en-US" altLang="zh-CN" dirty="0"/>
              <a:t>Statement</a:t>
            </a:r>
            <a:r>
              <a:rPr lang="zh-CN" altLang="zh-CN" dirty="0"/>
              <a:t>对象的</a:t>
            </a:r>
            <a:r>
              <a:rPr lang="en-US" altLang="zh-CN" dirty="0" err="1"/>
              <a:t>executeQuery</a:t>
            </a:r>
            <a:r>
              <a:rPr lang="zh-CN" altLang="zh-CN" dirty="0"/>
              <a:t>方法去执行查询语句，并返回查询记录的结果集。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）循环遍历结果集里面的所有记录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26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r>
              <a:rPr lang="zh-CN" altLang="zh-CN" dirty="0" smtClean="0"/>
              <a:t>的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ResultSet</a:t>
            </a:r>
            <a:r>
              <a:rPr lang="zh-CN" altLang="zh-CN" dirty="0"/>
              <a:t>的常见方法分成三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移动</a:t>
            </a:r>
            <a:r>
              <a:rPr lang="zh-CN" altLang="zh-CN" dirty="0" smtClean="0"/>
              <a:t>游标</a:t>
            </a:r>
            <a:endParaRPr lang="en-US" altLang="zh-CN" dirty="0" smtClean="0"/>
          </a:p>
          <a:p>
            <a:pPr lvl="1"/>
            <a:r>
              <a:rPr lang="zh-CN" altLang="zh-CN" dirty="0"/>
              <a:t>该类方法可将当前游标移动到指定位置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判断游标</a:t>
            </a:r>
            <a:r>
              <a:rPr lang="zh-CN" altLang="zh-CN" dirty="0" smtClean="0"/>
              <a:t>位置</a:t>
            </a:r>
            <a:endParaRPr lang="en-US" altLang="zh-CN" dirty="0" smtClean="0"/>
          </a:p>
          <a:p>
            <a:pPr lvl="1"/>
            <a:r>
              <a:rPr lang="zh-CN" altLang="zh-CN" dirty="0"/>
              <a:t>该类方法可判断当前游标是否处于某个位置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从当前游标获取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zh-CN" dirty="0"/>
              <a:t>该类方法可从当前游标指向的记录中获取字段</a:t>
            </a:r>
            <a:r>
              <a:rPr lang="zh-CN" altLang="zh-CN" dirty="0" smtClean="0"/>
              <a:t>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393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17.2.4 </a:t>
            </a:r>
            <a:r>
              <a:rPr lang="zh-CN" altLang="en-US" dirty="0"/>
              <a:t>预报告</a:t>
            </a:r>
            <a:r>
              <a:rPr lang="en-US" altLang="zh-CN" dirty="0" err="1"/>
              <a:t>PreparedStatement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Statement</a:t>
            </a:r>
            <a:r>
              <a:rPr lang="zh-CN" altLang="en-US" dirty="0"/>
              <a:t>类允许直接执行某个</a:t>
            </a:r>
            <a:r>
              <a:rPr lang="en-US" altLang="zh-CN" dirty="0"/>
              <a:t>SQL</a:t>
            </a:r>
            <a:r>
              <a:rPr lang="zh-CN" altLang="en-US" dirty="0" smtClean="0"/>
              <a:t>串，存在极大的安全风险，因为这种</a:t>
            </a:r>
            <a:r>
              <a:rPr lang="en-US" altLang="zh-CN" dirty="0"/>
              <a:t>SQL</a:t>
            </a:r>
            <a:r>
              <a:rPr lang="zh-CN" altLang="zh-CN" dirty="0"/>
              <a:t>注入</a:t>
            </a:r>
            <a:r>
              <a:rPr lang="zh-CN" altLang="zh-CN" dirty="0" smtClean="0"/>
              <a:t>漏洞</a:t>
            </a:r>
            <a:r>
              <a:rPr lang="zh-CN" altLang="en-US" dirty="0" smtClean="0"/>
              <a:t>很容易遭到攻击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造成重大损失。</a:t>
            </a:r>
            <a:endParaRPr lang="en-US" altLang="zh-CN" dirty="0" smtClean="0"/>
          </a:p>
          <a:p>
            <a:r>
              <a:rPr lang="zh-CN" altLang="en-US" dirty="0" smtClean="0"/>
              <a:t>例如下面的</a:t>
            </a:r>
            <a:r>
              <a:rPr lang="zh-CN" altLang="en-US" dirty="0"/>
              <a:t>删除</a:t>
            </a:r>
            <a:r>
              <a:rPr lang="zh-CN" altLang="en-US" dirty="0" smtClean="0"/>
              <a:t>语句：</a:t>
            </a:r>
            <a:endParaRPr lang="en-US" altLang="zh-CN" dirty="0" smtClean="0"/>
          </a:p>
          <a:p>
            <a:pPr lvl="1"/>
            <a:r>
              <a:rPr lang="en-US" altLang="zh-CN" dirty="0"/>
              <a:t>delete from teacher where course='%</a:t>
            </a:r>
            <a:r>
              <a:rPr lang="en-US" altLang="zh-CN" dirty="0" smtClean="0"/>
              <a:t>s‘</a:t>
            </a:r>
          </a:p>
          <a:p>
            <a:r>
              <a:rPr lang="zh-CN" altLang="en-US" dirty="0"/>
              <a:t>可能会</a:t>
            </a:r>
            <a:r>
              <a:rPr lang="zh-CN" altLang="en-US" dirty="0" smtClean="0"/>
              <a:t>被篡改为：</a:t>
            </a:r>
            <a:endParaRPr lang="en-US" altLang="zh-CN" dirty="0" smtClean="0"/>
          </a:p>
          <a:p>
            <a:pPr lvl="1"/>
            <a:r>
              <a:rPr lang="en-US" altLang="zh-CN" dirty="0"/>
              <a:t>delete from teacher where course='' or '1'=</a:t>
            </a:r>
            <a:r>
              <a:rPr lang="en-US" altLang="zh-CN" dirty="0" smtClean="0"/>
              <a:t>'1‘</a:t>
            </a:r>
          </a:p>
          <a:p>
            <a:r>
              <a:rPr lang="zh-CN" altLang="en-US" dirty="0"/>
              <a:t>篡改后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语句将删除该表的全部记录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5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预报告机制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创建</a:t>
            </a:r>
            <a:r>
              <a:rPr lang="en-US" altLang="zh-CN" dirty="0" err="1"/>
              <a:t>PreparedStatement</a:t>
            </a:r>
            <a:r>
              <a:rPr lang="zh-CN" altLang="zh-CN" dirty="0" smtClean="0"/>
              <a:t>对象</a:t>
            </a:r>
            <a:r>
              <a:rPr lang="zh-CN" altLang="zh-CN" dirty="0"/>
              <a:t>之时就要设定</a:t>
            </a:r>
            <a:r>
              <a:rPr lang="en-US" altLang="zh-CN" dirty="0"/>
              <a:t>SQL</a:t>
            </a:r>
            <a:r>
              <a:rPr lang="zh-CN" altLang="zh-CN" dirty="0"/>
              <a:t>语句，并且</a:t>
            </a:r>
            <a:r>
              <a:rPr lang="en-US" altLang="zh-CN" dirty="0"/>
              <a:t>SQL</a:t>
            </a:r>
            <a:r>
              <a:rPr lang="zh-CN" altLang="zh-CN" dirty="0"/>
              <a:t>里面的动态参数以问号代替</a:t>
            </a:r>
            <a:r>
              <a:rPr lang="zh-CN" altLang="zh-CN" dirty="0" smtClean="0"/>
              <a:t>。在</a:t>
            </a:r>
            <a:r>
              <a:rPr lang="zh-CN" altLang="zh-CN" dirty="0"/>
              <a:t>调用</a:t>
            </a:r>
            <a:r>
              <a:rPr lang="en-US" altLang="zh-CN" dirty="0" err="1"/>
              <a:t>executeUpdate</a:t>
            </a:r>
            <a:r>
              <a:rPr lang="zh-CN" altLang="zh-CN" dirty="0" smtClean="0"/>
              <a:t>方法之前</a:t>
            </a:r>
            <a:r>
              <a:rPr lang="zh-CN" altLang="zh-CN" dirty="0"/>
              <a:t>，先调用预报告对象的</a:t>
            </a:r>
            <a:r>
              <a:rPr lang="en-US" altLang="zh-CN" dirty="0" err="1"/>
              <a:t>setString</a:t>
            </a:r>
            <a:r>
              <a:rPr lang="zh-CN" altLang="zh-CN" dirty="0"/>
              <a:t>方法设置对应序号的参数值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举例如下：</a:t>
            </a:r>
            <a:endParaRPr lang="en-US" altLang="zh-CN" dirty="0" smtClean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sql</a:t>
            </a:r>
            <a:r>
              <a:rPr lang="en-US" altLang="zh-CN" dirty="0"/>
              <a:t> = "delete from teacher where course=?";  // </a:t>
            </a:r>
            <a:r>
              <a:rPr lang="zh-CN" altLang="en-US" dirty="0"/>
              <a:t>使用问号给查询条件占位</a:t>
            </a:r>
          </a:p>
          <a:p>
            <a:pPr lvl="1"/>
            <a:r>
              <a:rPr lang="en-US" altLang="zh-CN" dirty="0"/>
              <a:t>try (Connection conn = 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</a:t>
            </a:r>
            <a:r>
              <a:rPr lang="en-US" altLang="zh-CN" dirty="0" err="1"/>
              <a:t>dbUrl</a:t>
            </a:r>
            <a:r>
              <a:rPr lang="en-US" altLang="zh-CN" dirty="0"/>
              <a:t>, </a:t>
            </a:r>
            <a:r>
              <a:rPr lang="en-US" altLang="zh-CN" dirty="0" err="1"/>
              <a:t>dbUserName</a:t>
            </a:r>
            <a:r>
              <a:rPr lang="en-US" altLang="zh-CN" dirty="0"/>
              <a:t>, </a:t>
            </a:r>
            <a:r>
              <a:rPr lang="en-US" altLang="zh-CN" dirty="0" err="1"/>
              <a:t>dbPassword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PreparedStatement</a:t>
            </a:r>
            <a:r>
              <a:rPr lang="en-US" altLang="zh-CN" dirty="0"/>
              <a:t> </a:t>
            </a:r>
            <a:r>
              <a:rPr lang="en-US" altLang="zh-CN" dirty="0" err="1"/>
              <a:t>stmt</a:t>
            </a:r>
            <a:r>
              <a:rPr lang="en-US" altLang="zh-CN" dirty="0"/>
              <a:t> = </a:t>
            </a:r>
            <a:r>
              <a:rPr lang="en-US" altLang="zh-CN" dirty="0" err="1"/>
              <a:t>conn.prepareStatement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)) {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stmt.setString</a:t>
            </a:r>
            <a:r>
              <a:rPr lang="en-US" altLang="zh-CN" dirty="0"/>
              <a:t>(1, "</a:t>
            </a:r>
            <a:r>
              <a:rPr lang="zh-CN" altLang="en-US" dirty="0"/>
              <a:t>化学</a:t>
            </a:r>
            <a:r>
              <a:rPr lang="en-US" altLang="zh-CN" dirty="0"/>
              <a:t>");  // </a:t>
            </a:r>
            <a:r>
              <a:rPr lang="zh-CN" altLang="en-US" dirty="0"/>
              <a:t>设置对应序号的参数值，正常情况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count = </a:t>
            </a:r>
            <a:r>
              <a:rPr lang="en-US" altLang="zh-CN" dirty="0" err="1"/>
              <a:t>stmt.executeUpdate</a:t>
            </a:r>
            <a:r>
              <a:rPr lang="en-US" altLang="zh-CN" dirty="0"/>
              <a:t>();  // </a:t>
            </a:r>
            <a:r>
              <a:rPr lang="zh-CN" altLang="en-US" dirty="0"/>
              <a:t>执行处理语句</a:t>
            </a:r>
          </a:p>
          <a:p>
            <a:pPr lvl="1"/>
            <a:r>
              <a:rPr lang="en-US" altLang="zh-CN" dirty="0"/>
              <a:t>} catch (</a:t>
            </a:r>
            <a:r>
              <a:rPr lang="en-US" altLang="zh-CN" dirty="0" err="1"/>
              <a:t>SQLException</a:t>
            </a:r>
            <a:r>
              <a:rPr lang="en-US" altLang="zh-CN" dirty="0"/>
              <a:t> e) {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76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 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本节介绍了数据库连接池的功能及其用法，主要描述了</a:t>
            </a:r>
            <a:r>
              <a:rPr lang="en-US" altLang="zh-CN" dirty="0"/>
              <a:t>C3P0</a:t>
            </a:r>
            <a:r>
              <a:rPr lang="zh-CN" altLang="zh-CN" dirty="0"/>
              <a:t>与</a:t>
            </a:r>
            <a:r>
              <a:rPr lang="en-US" altLang="zh-CN" dirty="0"/>
              <a:t>Druid</a:t>
            </a:r>
            <a:r>
              <a:rPr lang="zh-CN" altLang="zh-CN" dirty="0"/>
              <a:t>两种连接池的操作步骤，以及二者的优缺点及其适用场合。</a:t>
            </a:r>
          </a:p>
          <a:p>
            <a:r>
              <a:rPr lang="en-US" altLang="zh-CN" dirty="0"/>
              <a:t>17.3.1 C3P0</a:t>
            </a:r>
            <a:r>
              <a:rPr lang="zh-CN" altLang="en-US" dirty="0"/>
              <a:t>连接池</a:t>
            </a:r>
          </a:p>
          <a:p>
            <a:r>
              <a:rPr lang="en-US" altLang="zh-CN" dirty="0"/>
              <a:t>17.3.2 Druid</a:t>
            </a:r>
            <a:r>
              <a:rPr lang="zh-CN" altLang="en-US" dirty="0"/>
              <a:t>连接池</a:t>
            </a:r>
          </a:p>
        </p:txBody>
      </p:sp>
    </p:spTree>
    <p:extLst>
      <p:ext uri="{BB962C8B-B14F-4D97-AF65-F5344CB8AC3E}">
        <p14:creationId xmlns:p14="http://schemas.microsoft.com/office/powerpoint/2010/main" val="293515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17.3.1 C3P0</a:t>
            </a:r>
            <a:r>
              <a:rPr lang="zh-CN" altLang="en-US" dirty="0"/>
              <a:t>连接池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按照正常流程，每次操作完数据库，都要关闭</a:t>
            </a:r>
            <a:r>
              <a:rPr lang="zh-CN" altLang="zh-CN" dirty="0" smtClean="0"/>
              <a:t>连接</a:t>
            </a:r>
            <a:r>
              <a:rPr lang="zh-CN" altLang="en-US" dirty="0" smtClean="0"/>
              <a:t>，否则会长时间占用数据库内存。</a:t>
            </a:r>
            <a:r>
              <a:rPr lang="zh-CN" altLang="zh-CN" dirty="0"/>
              <a:t>然而频繁开关数据库</a:t>
            </a:r>
            <a:r>
              <a:rPr lang="zh-CN" altLang="zh-CN" dirty="0" smtClean="0"/>
              <a:t>连接</a:t>
            </a:r>
            <a:r>
              <a:rPr lang="zh-CN" altLang="en-US" dirty="0" smtClean="0"/>
              <a:t>容易</a:t>
            </a:r>
            <a:r>
              <a:rPr lang="zh-CN" altLang="zh-CN" dirty="0"/>
              <a:t>加重</a:t>
            </a:r>
            <a:r>
              <a:rPr lang="en-US" altLang="zh-CN" dirty="0"/>
              <a:t>CPU</a:t>
            </a:r>
            <a:r>
              <a:rPr lang="zh-CN" altLang="zh-CN" dirty="0"/>
              <a:t>的</a:t>
            </a:r>
            <a:r>
              <a:rPr lang="zh-CN" altLang="zh-CN" dirty="0" smtClean="0"/>
              <a:t>负担</a:t>
            </a:r>
            <a:r>
              <a:rPr lang="zh-CN" altLang="en-US" dirty="0" smtClean="0"/>
              <a:t>，性能影响不可小觑。</a:t>
            </a:r>
            <a:endParaRPr lang="en-US" altLang="zh-CN" dirty="0" smtClean="0"/>
          </a:p>
          <a:p>
            <a:r>
              <a:rPr lang="zh-CN" altLang="en-US" dirty="0" smtClean="0"/>
              <a:t>参照多线程并发之时的线程池机制，可以设计多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并发的连接池机制，事先在连接池中申请若干数据库连接，有需要时再将连接池中的连接分配给程序使用，用完再还给连接池。</a:t>
            </a:r>
            <a:endParaRPr lang="en-US" altLang="zh-CN" dirty="0" smtClean="0"/>
          </a:p>
          <a:p>
            <a:r>
              <a:rPr lang="zh-CN" altLang="en-US" dirty="0"/>
              <a:t>常见</a:t>
            </a:r>
            <a:r>
              <a:rPr lang="zh-CN" altLang="en-US" dirty="0" smtClean="0"/>
              <a:t>的第三方连接池包括：</a:t>
            </a:r>
            <a:r>
              <a:rPr lang="en-US" altLang="zh-CN" dirty="0"/>
              <a:t> DBCP</a:t>
            </a:r>
            <a:r>
              <a:rPr lang="zh-CN" altLang="zh-CN" dirty="0"/>
              <a:t>、</a:t>
            </a:r>
            <a:r>
              <a:rPr lang="en-US" altLang="zh-CN" dirty="0"/>
              <a:t>C3P0</a:t>
            </a:r>
            <a:r>
              <a:rPr lang="zh-CN" altLang="zh-CN" dirty="0"/>
              <a:t>、</a:t>
            </a:r>
            <a:r>
              <a:rPr lang="en-US" altLang="zh-CN" dirty="0" err="1" smtClean="0"/>
              <a:t>Proxool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78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MySQL</a:t>
            </a:r>
            <a:r>
              <a:rPr lang="zh-CN" altLang="en-US" dirty="0"/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MySQL</a:t>
            </a:r>
            <a:r>
              <a:rPr lang="zh-CN" altLang="zh-CN" dirty="0"/>
              <a:t>开发环境的搭建过程，首先描述了在本地安装</a:t>
            </a:r>
            <a:r>
              <a:rPr lang="en-US" altLang="zh-CN" dirty="0"/>
              <a:t>MySQL</a:t>
            </a:r>
            <a:r>
              <a:rPr lang="zh-CN" altLang="zh-CN" dirty="0"/>
              <a:t>数据库服务的详细步骤，接着说明了</a:t>
            </a:r>
            <a:r>
              <a:rPr lang="en-US" altLang="zh-CN" dirty="0"/>
              <a:t>MySQL</a:t>
            </a:r>
            <a:r>
              <a:rPr lang="zh-CN" altLang="zh-CN" dirty="0"/>
              <a:t>工作台的安装步骤及其简单用法，然后叙述了数据库描述语言（简称</a:t>
            </a:r>
            <a:r>
              <a:rPr lang="en-US" altLang="zh-CN" dirty="0"/>
              <a:t>SQL</a:t>
            </a:r>
            <a:r>
              <a:rPr lang="zh-CN" altLang="zh-CN" dirty="0"/>
              <a:t>）的语法规则，以及常见数据库操作对应的</a:t>
            </a:r>
            <a:r>
              <a:rPr lang="en-US" altLang="zh-CN" dirty="0"/>
              <a:t>SQL</a:t>
            </a:r>
            <a:r>
              <a:rPr lang="zh-CN" altLang="zh-CN" dirty="0"/>
              <a:t>案例。</a:t>
            </a:r>
          </a:p>
          <a:p>
            <a:r>
              <a:rPr lang="en-US" altLang="zh-CN" dirty="0"/>
              <a:t>17.1.1 </a:t>
            </a:r>
            <a:r>
              <a:rPr lang="zh-CN" altLang="en-US" dirty="0"/>
              <a:t>安装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</a:p>
          <a:p>
            <a:r>
              <a:rPr lang="en-US" altLang="zh-CN" dirty="0"/>
              <a:t>17.1.2 </a:t>
            </a:r>
            <a:r>
              <a:rPr lang="zh-CN" altLang="en-US" dirty="0"/>
              <a:t>安装</a:t>
            </a:r>
            <a:r>
              <a:rPr lang="en-US" altLang="zh-CN" dirty="0"/>
              <a:t>MySQL</a:t>
            </a:r>
            <a:r>
              <a:rPr lang="zh-CN" altLang="en-US" dirty="0"/>
              <a:t>工作台</a:t>
            </a:r>
          </a:p>
          <a:p>
            <a:r>
              <a:rPr lang="en-US" altLang="zh-CN" dirty="0"/>
              <a:t>17.1.3 </a:t>
            </a:r>
            <a:r>
              <a:rPr lang="zh-CN" altLang="en-US" dirty="0"/>
              <a:t>数据库操纵语言</a:t>
            </a:r>
            <a:r>
              <a:rPr lang="en-US" altLang="zh-CN" dirty="0"/>
              <a:t>SQL</a:t>
            </a:r>
            <a:r>
              <a:rPr lang="zh-CN" altLang="en-US" dirty="0"/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2631941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C3P0</a:t>
            </a:r>
            <a:r>
              <a:rPr lang="zh-CN" altLang="zh-CN" dirty="0"/>
              <a:t>连接</a:t>
            </a:r>
            <a:r>
              <a:rPr lang="zh-CN" altLang="zh-CN" dirty="0" smtClean="0"/>
              <a:t>池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C3P0</a:t>
            </a:r>
            <a:r>
              <a:rPr lang="zh-CN" altLang="en-US" dirty="0" smtClean="0"/>
              <a:t>提供了管理工具</a:t>
            </a:r>
            <a:r>
              <a:rPr lang="en-US" altLang="zh-CN" dirty="0" err="1" smtClean="0"/>
              <a:t>ComboPooledDataSource</a:t>
            </a:r>
            <a:r>
              <a:rPr lang="zh-CN" altLang="en-US" dirty="0" smtClean="0"/>
              <a:t>，它的方法如下：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setDriverClass</a:t>
            </a:r>
            <a:r>
              <a:rPr lang="zh-CN" altLang="en-US" dirty="0"/>
              <a:t>：设置连接池的数据库驱动。</a:t>
            </a:r>
          </a:p>
          <a:p>
            <a:pPr lvl="1"/>
            <a:r>
              <a:rPr lang="en-US" altLang="zh-CN" dirty="0" err="1"/>
              <a:t>setJdbcUrl</a:t>
            </a:r>
            <a:r>
              <a:rPr lang="zh-CN" altLang="en-US" dirty="0"/>
              <a:t>：设置数据库的连接地址。</a:t>
            </a:r>
          </a:p>
          <a:p>
            <a:pPr lvl="1"/>
            <a:r>
              <a:rPr lang="en-US" altLang="zh-CN" dirty="0" err="1"/>
              <a:t>setUser</a:t>
            </a:r>
            <a:r>
              <a:rPr lang="zh-CN" altLang="en-US" dirty="0"/>
              <a:t>：设置数据库的用户名。</a:t>
            </a:r>
          </a:p>
          <a:p>
            <a:pPr lvl="1"/>
            <a:r>
              <a:rPr lang="en-US" altLang="zh-CN" dirty="0" err="1"/>
              <a:t>setPassword</a:t>
            </a:r>
            <a:r>
              <a:rPr lang="zh-CN" altLang="en-US" dirty="0"/>
              <a:t>：设置数据库的密码。</a:t>
            </a:r>
          </a:p>
          <a:p>
            <a:pPr lvl="1"/>
            <a:r>
              <a:rPr lang="en-US" altLang="zh-CN" dirty="0" err="1"/>
              <a:t>setMaxPoolSize</a:t>
            </a:r>
            <a:r>
              <a:rPr lang="zh-CN" altLang="en-US" dirty="0"/>
              <a:t>：设置连接池大小的上限。</a:t>
            </a:r>
          </a:p>
          <a:p>
            <a:pPr lvl="1"/>
            <a:r>
              <a:rPr lang="en-US" altLang="zh-CN" dirty="0" err="1"/>
              <a:t>setMinPoolSize</a:t>
            </a:r>
            <a:r>
              <a:rPr lang="zh-CN" altLang="en-US" dirty="0"/>
              <a:t>：设置连接池大小的下限。</a:t>
            </a:r>
          </a:p>
          <a:p>
            <a:pPr lvl="1"/>
            <a:r>
              <a:rPr lang="en-US" altLang="zh-CN" dirty="0" err="1"/>
              <a:t>setInitialPoolSize</a:t>
            </a:r>
            <a:r>
              <a:rPr lang="zh-CN" altLang="en-US" dirty="0"/>
              <a:t>：设置连接池的初始大小。</a:t>
            </a:r>
          </a:p>
          <a:p>
            <a:pPr lvl="1"/>
            <a:r>
              <a:rPr lang="en-US" altLang="zh-CN" dirty="0" err="1"/>
              <a:t>getConnection</a:t>
            </a:r>
            <a:r>
              <a:rPr lang="zh-CN" altLang="en-US" dirty="0"/>
              <a:t>：从连接池中获取一个连接。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：关闭连接池。</a:t>
            </a:r>
          </a:p>
        </p:txBody>
      </p:sp>
    </p:spTree>
    <p:extLst>
      <p:ext uri="{BB962C8B-B14F-4D97-AF65-F5344CB8AC3E}">
        <p14:creationId xmlns:p14="http://schemas.microsoft.com/office/powerpoint/2010/main" val="1103576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17.3.2 Druid</a:t>
            </a:r>
            <a:r>
              <a:rPr lang="zh-CN" altLang="en-US" dirty="0"/>
              <a:t>连接池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C3P0</a:t>
            </a:r>
            <a:r>
              <a:rPr lang="zh-CN" altLang="en-US" dirty="0" smtClean="0"/>
              <a:t>在</a:t>
            </a:r>
            <a:r>
              <a:rPr lang="zh-CN" altLang="zh-CN" dirty="0"/>
              <a:t>大型应用场合</a:t>
            </a:r>
            <a:r>
              <a:rPr lang="zh-CN" altLang="zh-CN" dirty="0" smtClean="0"/>
              <a:t>中</a:t>
            </a:r>
            <a:r>
              <a:rPr lang="zh-CN" altLang="en-US" dirty="0" smtClean="0"/>
              <a:t>存在以下局限：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C3P0</a:t>
            </a:r>
            <a:r>
              <a:rPr lang="zh-CN" altLang="zh-CN" dirty="0"/>
              <a:t>管理池内连接时没有采取</a:t>
            </a:r>
            <a:r>
              <a:rPr lang="en-US" altLang="zh-CN" dirty="0"/>
              <a:t>LRU</a:t>
            </a:r>
            <a:r>
              <a:rPr lang="zh-CN" altLang="zh-CN" dirty="0"/>
              <a:t>排队规则（最久未使用算法</a:t>
            </a:r>
            <a:r>
              <a:rPr lang="zh-CN" altLang="zh-CN" dirty="0" smtClean="0"/>
              <a:t>）。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）在处理大批量数据的时候，</a:t>
            </a:r>
            <a:r>
              <a:rPr lang="en-US" altLang="zh-CN" dirty="0" smtClean="0"/>
              <a:t>C3P0</a:t>
            </a:r>
            <a:r>
              <a:rPr lang="zh-CN" altLang="zh-CN" dirty="0" smtClean="0"/>
              <a:t>偶</a:t>
            </a:r>
            <a:r>
              <a:rPr lang="zh-CN" altLang="zh-CN" dirty="0"/>
              <a:t>有发生线程死锁。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C3P0</a:t>
            </a:r>
            <a:r>
              <a:rPr lang="zh-CN" altLang="zh-CN" dirty="0"/>
              <a:t>不支持监控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64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zh-CN" dirty="0"/>
              <a:t>连接</a:t>
            </a:r>
            <a:r>
              <a:rPr lang="zh-CN" altLang="zh-CN" dirty="0" smtClean="0"/>
              <a:t>池</a:t>
            </a:r>
            <a:r>
              <a:rPr lang="zh-CN" altLang="en-US" dirty="0" smtClean="0"/>
              <a:t>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Druid</a:t>
            </a:r>
            <a:r>
              <a:rPr lang="zh-CN" altLang="en-US" dirty="0" smtClean="0"/>
              <a:t>提供了管理工具</a:t>
            </a:r>
            <a:r>
              <a:rPr lang="en-US" altLang="zh-CN" dirty="0" err="1"/>
              <a:t>DruidDataSource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它</a:t>
            </a:r>
            <a:r>
              <a:rPr lang="zh-CN" altLang="zh-CN" dirty="0" smtClean="0"/>
              <a:t>的</a:t>
            </a:r>
            <a:r>
              <a:rPr lang="zh-CN" altLang="zh-CN" dirty="0"/>
              <a:t>常见</a:t>
            </a:r>
            <a:r>
              <a:rPr lang="zh-CN" altLang="zh-CN" dirty="0" smtClean="0"/>
              <a:t>方法如下：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setDriverClassName</a:t>
            </a:r>
            <a:r>
              <a:rPr lang="zh-CN" altLang="en-US" dirty="0"/>
              <a:t>：设置连接池的数据库驱动。</a:t>
            </a:r>
          </a:p>
          <a:p>
            <a:pPr lvl="1"/>
            <a:r>
              <a:rPr lang="en-US" altLang="zh-CN" dirty="0" err="1"/>
              <a:t>setUrl</a:t>
            </a:r>
            <a:r>
              <a:rPr lang="zh-CN" altLang="en-US" dirty="0"/>
              <a:t>：设置数据库的连接地址。</a:t>
            </a:r>
          </a:p>
          <a:p>
            <a:pPr lvl="1"/>
            <a:r>
              <a:rPr lang="en-US" altLang="zh-CN" dirty="0" err="1"/>
              <a:t>setUsername</a:t>
            </a:r>
            <a:r>
              <a:rPr lang="zh-CN" altLang="en-US" dirty="0"/>
              <a:t>：设置数据库的用户名。</a:t>
            </a:r>
          </a:p>
          <a:p>
            <a:pPr lvl="1"/>
            <a:r>
              <a:rPr lang="en-US" altLang="zh-CN" dirty="0" err="1"/>
              <a:t>setPassword</a:t>
            </a:r>
            <a:r>
              <a:rPr lang="zh-CN" altLang="en-US" dirty="0"/>
              <a:t>：设置数据库的密码。</a:t>
            </a:r>
          </a:p>
          <a:p>
            <a:pPr lvl="1"/>
            <a:r>
              <a:rPr lang="en-US" altLang="zh-CN" dirty="0" err="1"/>
              <a:t>setInitialSize</a:t>
            </a:r>
            <a:r>
              <a:rPr lang="zh-CN" altLang="en-US" dirty="0"/>
              <a:t>：设置连接池的初始大小。</a:t>
            </a:r>
          </a:p>
          <a:p>
            <a:pPr lvl="1"/>
            <a:r>
              <a:rPr lang="en-US" altLang="zh-CN" dirty="0" err="1"/>
              <a:t>setRemoveAbandoned</a:t>
            </a:r>
            <a:r>
              <a:rPr lang="zh-CN" altLang="en-US" dirty="0"/>
              <a:t>：设置是否抛弃已超时的连接。</a:t>
            </a:r>
          </a:p>
          <a:p>
            <a:pPr lvl="1"/>
            <a:r>
              <a:rPr lang="en-US" altLang="zh-CN" dirty="0" err="1"/>
              <a:t>setRemoveAbandonedTimeout</a:t>
            </a:r>
            <a:r>
              <a:rPr lang="zh-CN" altLang="en-US" dirty="0"/>
              <a:t>：设置超时的时间间隔，单位秒。</a:t>
            </a:r>
          </a:p>
          <a:p>
            <a:pPr lvl="1"/>
            <a:r>
              <a:rPr lang="en-US" altLang="zh-CN" dirty="0" err="1" smtClean="0"/>
              <a:t>getActiveCount</a:t>
            </a:r>
            <a:r>
              <a:rPr lang="zh-CN" altLang="en-US" dirty="0"/>
              <a:t>：获取活跃连接的数量。</a:t>
            </a:r>
          </a:p>
          <a:p>
            <a:pPr lvl="1"/>
            <a:r>
              <a:rPr lang="en-US" altLang="zh-CN" dirty="0" err="1"/>
              <a:t>getConnectCount</a:t>
            </a:r>
            <a:r>
              <a:rPr lang="zh-CN" altLang="en-US" dirty="0"/>
              <a:t>：获取已连上连接的数量。</a:t>
            </a:r>
          </a:p>
          <a:p>
            <a:pPr lvl="1"/>
            <a:r>
              <a:rPr lang="en-US" altLang="zh-CN" dirty="0" err="1"/>
              <a:t>getPoolingCount</a:t>
            </a:r>
            <a:r>
              <a:rPr lang="zh-CN" altLang="en-US" dirty="0"/>
              <a:t>：获取空闲连接的数量。</a:t>
            </a:r>
          </a:p>
          <a:p>
            <a:pPr lvl="1"/>
            <a:r>
              <a:rPr lang="en-US" altLang="zh-CN" dirty="0" err="1"/>
              <a:t>getConnection</a:t>
            </a:r>
            <a:r>
              <a:rPr lang="zh-CN" altLang="en-US" dirty="0"/>
              <a:t>：从连接池中获取一个连接。</a:t>
            </a:r>
          </a:p>
          <a:p>
            <a:pPr lvl="1"/>
            <a:r>
              <a:rPr lang="en-US" altLang="zh-CN" dirty="0"/>
              <a:t>close</a:t>
            </a:r>
            <a:r>
              <a:rPr lang="zh-CN" altLang="en-US" dirty="0"/>
              <a:t>：关闭连接池。</a:t>
            </a:r>
          </a:p>
        </p:txBody>
      </p:sp>
    </p:spTree>
    <p:extLst>
      <p:ext uri="{BB962C8B-B14F-4D97-AF65-F5344CB8AC3E}">
        <p14:creationId xmlns:p14="http://schemas.microsoft.com/office/powerpoint/2010/main" val="1190030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演示了两款有关数据库处理的实战练习，在代码生成工具的案例当中，阐述了如何利用系统表自动生成对应的实体类代码；在诗歌管理系统的案例当中，依次运用了常见的数据库操作（建表，以及记录的增删改查）；其间还讲解了如何在代码中正确地读取配置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17.4.1 </a:t>
            </a:r>
            <a:r>
              <a:rPr lang="zh-CN" altLang="en-US" dirty="0"/>
              <a:t>代码生成工具</a:t>
            </a:r>
          </a:p>
          <a:p>
            <a:r>
              <a:rPr lang="en-US" altLang="zh-CN" dirty="0"/>
              <a:t>17.4.2 </a:t>
            </a:r>
            <a:r>
              <a:rPr lang="zh-CN" altLang="en-US" dirty="0"/>
              <a:t>让</a:t>
            </a:r>
            <a:r>
              <a:rPr lang="en-US" altLang="zh-CN" dirty="0"/>
              <a:t>Java</a:t>
            </a:r>
            <a:r>
              <a:rPr lang="zh-CN" altLang="en-US" dirty="0"/>
              <a:t>程序读取配置文件</a:t>
            </a:r>
          </a:p>
          <a:p>
            <a:r>
              <a:rPr lang="en-US" altLang="zh-CN" dirty="0"/>
              <a:t>17.4.3 </a:t>
            </a:r>
            <a:r>
              <a:rPr lang="zh-CN" altLang="en-US" dirty="0"/>
              <a:t>诗歌管理系统</a:t>
            </a:r>
            <a:r>
              <a:rPr lang="en-US" altLang="zh-CN" dirty="0"/>
              <a:t>——</a:t>
            </a:r>
            <a:r>
              <a:rPr lang="zh-CN" altLang="en-US" dirty="0"/>
              <a:t>古诗三百首</a:t>
            </a:r>
          </a:p>
        </p:txBody>
      </p:sp>
    </p:spTree>
    <p:extLst>
      <p:ext uri="{BB962C8B-B14F-4D97-AF65-F5344CB8AC3E}">
        <p14:creationId xmlns:p14="http://schemas.microsoft.com/office/powerpoint/2010/main" val="384790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17.4.1 </a:t>
            </a:r>
            <a:r>
              <a:rPr lang="zh-CN" altLang="en-US" dirty="0"/>
              <a:t>代码生成工具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在业务系统中，每创建一张新表，都要编写对应的实体类代码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MySQL</a:t>
            </a:r>
            <a:r>
              <a:rPr lang="zh-CN" altLang="zh-CN" dirty="0" smtClean="0"/>
              <a:t>拥有</a:t>
            </a:r>
            <a:r>
              <a:rPr lang="zh-CN" altLang="zh-CN" dirty="0"/>
              <a:t>专门的</a:t>
            </a:r>
            <a:r>
              <a:rPr lang="en-US" altLang="zh-CN" dirty="0" err="1"/>
              <a:t>information_schema</a:t>
            </a:r>
            <a:r>
              <a:rPr lang="zh-CN" altLang="zh-CN" dirty="0"/>
              <a:t>数据库，该</a:t>
            </a:r>
            <a:r>
              <a:rPr lang="zh-CN" altLang="zh-CN" dirty="0" smtClean="0"/>
              <a:t>库保存</a:t>
            </a:r>
            <a:r>
              <a:rPr lang="zh-CN" altLang="zh-CN" dirty="0"/>
              <a:t>了这些表格与字段的结构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r>
              <a:rPr lang="en-US" altLang="zh-CN" dirty="0"/>
              <a:t>tables</a:t>
            </a:r>
            <a:r>
              <a:rPr lang="zh-CN" altLang="zh-CN" dirty="0" smtClean="0"/>
              <a:t>表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存放</a:t>
            </a:r>
            <a:r>
              <a:rPr lang="zh-CN" altLang="zh-CN" dirty="0"/>
              <a:t>着各表的规格详情，包括表格名称、表格说明、归属的数据库名称</a:t>
            </a:r>
            <a:r>
              <a:rPr lang="zh-CN" altLang="zh-CN" dirty="0" smtClean="0"/>
              <a:t>等等</a:t>
            </a:r>
            <a:endParaRPr lang="en-US" altLang="zh-CN" dirty="0" smtClean="0"/>
          </a:p>
          <a:p>
            <a:r>
              <a:rPr lang="en-US" altLang="zh-CN" dirty="0"/>
              <a:t>columns</a:t>
            </a:r>
            <a:r>
              <a:rPr lang="zh-CN" altLang="zh-CN" dirty="0" smtClean="0"/>
              <a:t>表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存放</a:t>
            </a:r>
            <a:r>
              <a:rPr lang="zh-CN" altLang="zh-CN" dirty="0"/>
              <a:t>着各字段的规格详情，包括字段名称、字段类型、字段说明、归属的表格名称等等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809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根据表格自动生成代码的步骤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获取表结构的</a:t>
            </a:r>
            <a:r>
              <a:rPr lang="en-US" altLang="zh-CN" dirty="0"/>
              <a:t>SQL</a:t>
            </a:r>
            <a:r>
              <a:rPr lang="zh-CN" altLang="zh-CN" dirty="0"/>
              <a:t>语句可分解为下列两个步骤：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）根据数据库实例名称到</a:t>
            </a:r>
            <a:r>
              <a:rPr lang="en-US" altLang="zh-CN" dirty="0" err="1"/>
              <a:t>information_schema.tables</a:t>
            </a:r>
            <a:r>
              <a:rPr lang="zh-CN" altLang="zh-CN" dirty="0"/>
              <a:t>中查询该数据库内部的所有表格信息；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）挑出指定表格，再根据表名到</a:t>
            </a:r>
            <a:r>
              <a:rPr lang="en-US" altLang="zh-CN" dirty="0" err="1"/>
              <a:t>information_schema.columns</a:t>
            </a:r>
            <a:r>
              <a:rPr lang="zh-CN" altLang="zh-CN" dirty="0"/>
              <a:t>查询该表的所有字段信息；</a:t>
            </a:r>
          </a:p>
          <a:p>
            <a:r>
              <a:rPr lang="zh-CN" altLang="en-US" dirty="0" smtClean="0"/>
              <a:t>得到某表及其字段信息之后，再拼接对应实体类的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代码，并保存到指定路径。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537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代码生成工具的界面效果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120106"/>
            <a:ext cx="4895850" cy="3762375"/>
          </a:xfrm>
        </p:spPr>
      </p:pic>
    </p:spTree>
    <p:extLst>
      <p:ext uri="{BB962C8B-B14F-4D97-AF65-F5344CB8AC3E}">
        <p14:creationId xmlns:p14="http://schemas.microsoft.com/office/powerpoint/2010/main" val="41540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17.4.2 </a:t>
            </a:r>
            <a:r>
              <a:rPr lang="zh-CN" altLang="en-US" dirty="0"/>
              <a:t>让</a:t>
            </a:r>
            <a:r>
              <a:rPr lang="en-US" altLang="zh-CN" dirty="0"/>
              <a:t>Java</a:t>
            </a:r>
            <a:r>
              <a:rPr lang="zh-CN" altLang="en-US" dirty="0"/>
              <a:t>程序读取配置文件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数据库的连接信息可能有多个，不同环境的程序只能连接对应环境的数据库，例如：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）开发环境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）测试环境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）生产环境</a:t>
            </a:r>
            <a:endParaRPr lang="en-US" altLang="zh-CN" dirty="0" smtClean="0"/>
          </a:p>
          <a:p>
            <a:r>
              <a:rPr lang="zh-CN" altLang="en-US" dirty="0" smtClean="0"/>
              <a:t>为了把同一套代码移植到多种环境中，需要将数据库的连接信息保存在配置文件，由程序自行从配置文件读取数据库连接。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431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属性表工具</a:t>
            </a:r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属性表本质上是一种特殊的映射，它可将配置文件的内容加载到映射</a:t>
            </a:r>
            <a:r>
              <a:rPr lang="zh-CN" altLang="zh-CN" dirty="0" smtClean="0"/>
              <a:t>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Properties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常用方法如下：</a:t>
            </a:r>
            <a:endParaRPr lang="en-US" altLang="zh-CN" dirty="0" smtClean="0"/>
          </a:p>
          <a:p>
            <a:pPr lvl="1"/>
            <a:r>
              <a:rPr lang="en-US" altLang="zh-CN" dirty="0"/>
              <a:t>load</a:t>
            </a:r>
            <a:r>
              <a:rPr lang="zh-CN" altLang="zh-CN" dirty="0"/>
              <a:t>：把输入流中的数据加载到属性表，也就是加载配置文件的内容。</a:t>
            </a:r>
          </a:p>
          <a:p>
            <a:pPr lvl="1"/>
            <a:r>
              <a:rPr lang="en-US" altLang="zh-CN" dirty="0" err="1"/>
              <a:t>getProperty</a:t>
            </a:r>
            <a:r>
              <a:rPr lang="zh-CN" altLang="zh-CN" dirty="0"/>
              <a:t>：从属性表获取指定名称的属性值。</a:t>
            </a:r>
          </a:p>
          <a:p>
            <a:pPr lvl="1"/>
            <a:r>
              <a:rPr lang="en-US" altLang="zh-CN" dirty="0" err="1"/>
              <a:t>setProperty</a:t>
            </a:r>
            <a:r>
              <a:rPr lang="zh-CN" altLang="zh-CN" dirty="0"/>
              <a:t>：把指定名称的属性值写入属性表。</a:t>
            </a:r>
          </a:p>
          <a:p>
            <a:pPr lvl="1"/>
            <a:r>
              <a:rPr lang="en-US" altLang="zh-CN" dirty="0"/>
              <a:t>store</a:t>
            </a:r>
            <a:r>
              <a:rPr lang="zh-CN" altLang="zh-CN" dirty="0"/>
              <a:t>：把属性表的数据保存到输出流，也就是将属性表写入配置文件。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91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17.4.3 </a:t>
            </a:r>
            <a:r>
              <a:rPr lang="zh-CN" altLang="en-US" dirty="0"/>
              <a:t>诗歌管理系统</a:t>
            </a:r>
            <a:r>
              <a:rPr lang="en-US" altLang="zh-CN" dirty="0"/>
              <a:t>——</a:t>
            </a:r>
            <a:r>
              <a:rPr lang="zh-CN" altLang="en-US" dirty="0"/>
              <a:t>古诗三百首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很多业务场景都会用到某种</a:t>
            </a:r>
            <a:r>
              <a:rPr lang="zh-CN" altLang="zh-CN" dirty="0" smtClean="0"/>
              <a:t>信息管理系统</a:t>
            </a:r>
            <a:r>
              <a:rPr lang="zh-CN" altLang="en-US" dirty="0" smtClean="0"/>
              <a:t>，例如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图书馆</a:t>
            </a:r>
            <a:r>
              <a:rPr lang="zh-CN" altLang="en-US" dirty="0" smtClean="0"/>
              <a:t>：</a:t>
            </a:r>
            <a:r>
              <a:rPr lang="zh-CN" altLang="zh-CN" dirty="0"/>
              <a:t>图书信息管理系统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学校</a:t>
            </a:r>
            <a:r>
              <a:rPr lang="zh-CN" altLang="en-US" dirty="0" smtClean="0"/>
              <a:t>：</a:t>
            </a:r>
            <a:r>
              <a:rPr lang="zh-CN" altLang="zh-CN" dirty="0"/>
              <a:t>学生信息管理系统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商场</a:t>
            </a:r>
            <a:r>
              <a:rPr lang="zh-CN" altLang="en-US" dirty="0" smtClean="0"/>
              <a:t>：</a:t>
            </a:r>
            <a:r>
              <a:rPr lang="zh-CN" altLang="zh-CN" dirty="0"/>
              <a:t>商品信息管理</a:t>
            </a:r>
            <a:r>
              <a:rPr lang="zh-CN" altLang="zh-CN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这些</a:t>
            </a:r>
            <a:r>
              <a:rPr lang="zh-CN" altLang="zh-CN" dirty="0"/>
              <a:t>信息管理系统都覆盖了某种实体（人或物）的创建以及增删改查操作。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43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17.1.1 </a:t>
            </a:r>
            <a:r>
              <a:rPr lang="zh-CN" altLang="en-US" dirty="0"/>
              <a:t>安装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zh-CN" dirty="0"/>
              <a:t>是一款开源的关系型数据库</a:t>
            </a:r>
            <a:r>
              <a:rPr lang="zh-CN" altLang="zh-CN" dirty="0" smtClean="0"/>
              <a:t>，</a:t>
            </a:r>
            <a:r>
              <a:rPr lang="zh-CN" altLang="zh-CN" dirty="0"/>
              <a:t>有社区版与商业版两种版本，开发者可以免费使用社区</a:t>
            </a:r>
            <a:r>
              <a:rPr lang="zh-CN" altLang="zh-CN" dirty="0" smtClean="0"/>
              <a:t>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3" y="2887199"/>
            <a:ext cx="4538538" cy="34247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76" y="2887198"/>
            <a:ext cx="4538539" cy="34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18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信息管理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的实现步骤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建表和导入初始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</a:t>
            </a:r>
            <a:r>
              <a:rPr lang="zh-CN" altLang="zh-CN" dirty="0"/>
              <a:t>创建该系统用到的所有数据表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再给某些表导入初始的数据记录。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数据记录的各种</a:t>
            </a:r>
            <a:r>
              <a:rPr lang="zh-CN" altLang="zh-CN" dirty="0" smtClean="0"/>
              <a:t>检索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主要包括模糊查询、精确查询、分组查询。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数据记录的增删</a:t>
            </a:r>
            <a:r>
              <a:rPr lang="zh-CN" altLang="zh-CN" dirty="0" smtClean="0"/>
              <a:t>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包括数据记录的增加、删除、修改等操作。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776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诗歌管理系统的查询界面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5" y="2193095"/>
            <a:ext cx="4731520" cy="314451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66" y="2193095"/>
            <a:ext cx="4731521" cy="31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41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诗歌管理系统</a:t>
            </a:r>
            <a:r>
              <a:rPr lang="zh-CN" altLang="en-US" dirty="0" smtClean="0"/>
              <a:t>的详情界面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41" y="2001624"/>
            <a:ext cx="4831159" cy="361930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68" y="2001624"/>
            <a:ext cx="4589181" cy="36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本章主要介绍了如何通过</a:t>
            </a:r>
            <a:r>
              <a:rPr lang="en-US" altLang="zh-CN" dirty="0"/>
              <a:t>Java</a:t>
            </a:r>
            <a:r>
              <a:rPr lang="zh-CN" altLang="zh-CN" dirty="0"/>
              <a:t>代码操纵数据库，为了更好地说明操作流程，首先描述了如何搭建</a:t>
            </a:r>
            <a:r>
              <a:rPr lang="en-US" altLang="zh-CN" dirty="0"/>
              <a:t>MySQL</a:t>
            </a:r>
            <a:r>
              <a:rPr lang="zh-CN" altLang="zh-CN" dirty="0"/>
              <a:t>的运行环境（数据库安装、工作台安装、</a:t>
            </a:r>
            <a:r>
              <a:rPr lang="en-US" altLang="zh-CN" dirty="0"/>
              <a:t>SQL</a:t>
            </a:r>
            <a:r>
              <a:rPr lang="zh-CN" altLang="zh-CN" dirty="0"/>
              <a:t>语法简介），其次阐述了如何利用</a:t>
            </a:r>
            <a:r>
              <a:rPr lang="en-US" altLang="zh-CN" dirty="0"/>
              <a:t>JDBC</a:t>
            </a:r>
            <a:r>
              <a:rPr lang="zh-CN" altLang="zh-CN" dirty="0"/>
              <a:t>标准在代码中管理数据库（建表、记录的增删改、报告查询和与报告查询），再次叙述了如何使用连接池提高数据库操作的处理</a:t>
            </a:r>
            <a:r>
              <a:rPr lang="zh-CN" altLang="zh-CN" dirty="0" smtClean="0"/>
              <a:t>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演示了两个实战练习（代码生成工具、古诗三百首）的设计与编码。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96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）学会在本地搭建</a:t>
            </a:r>
            <a:r>
              <a:rPr lang="en-US" altLang="zh-CN" dirty="0"/>
              <a:t>MySQL</a:t>
            </a:r>
            <a:r>
              <a:rPr lang="zh-CN" altLang="zh-CN" dirty="0"/>
              <a:t>的开发环境；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）学会遵循</a:t>
            </a:r>
            <a:r>
              <a:rPr lang="en-US" altLang="zh-CN" dirty="0"/>
              <a:t>JDBC</a:t>
            </a:r>
            <a:r>
              <a:rPr lang="zh-CN" altLang="zh-CN" dirty="0"/>
              <a:t>规范编码管理数据库；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）学会在适当的场合运用数据库连接池；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/>
              <a:t>）学会在信息管理系统中应用数据库编程；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8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默认使用</a:t>
            </a:r>
            <a:r>
              <a:rPr lang="en-US" altLang="zh-CN" dirty="0" smtClean="0"/>
              <a:t>3306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960"/>
            <a:ext cx="5017348" cy="3786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1" y="2388640"/>
            <a:ext cx="5020422" cy="37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创建管理员账户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1" y="1757260"/>
            <a:ext cx="5100545" cy="384878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03" y="1757260"/>
            <a:ext cx="5041994" cy="38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服务器的连接测试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25" y="1825625"/>
            <a:ext cx="5766550" cy="4351338"/>
          </a:xfrm>
        </p:spPr>
      </p:pic>
    </p:spTree>
    <p:extLst>
      <p:ext uri="{BB962C8B-B14F-4D97-AF65-F5344CB8AC3E}">
        <p14:creationId xmlns:p14="http://schemas.microsoft.com/office/powerpoint/2010/main" val="348845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17.1.2 </a:t>
            </a:r>
            <a:r>
              <a:rPr lang="zh-CN" altLang="en-US" dirty="0"/>
              <a:t>安装</a:t>
            </a:r>
            <a:r>
              <a:rPr lang="en-US" altLang="zh-CN" dirty="0"/>
              <a:t>MySQL</a:t>
            </a:r>
            <a:r>
              <a:rPr lang="zh-CN" altLang="en-US" dirty="0"/>
              <a:t>工作台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工作台</a:t>
            </a:r>
            <a:r>
              <a:rPr lang="zh-CN" altLang="zh-CN" dirty="0" smtClean="0"/>
              <a:t>提供</a:t>
            </a:r>
            <a:r>
              <a:rPr lang="zh-CN" altLang="zh-CN" dirty="0"/>
              <a:t>了图形化的管理界面，方便开发者更好地使用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。下图是启动工作台的欢迎界面。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59" y="2685316"/>
            <a:ext cx="6640082" cy="40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6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连接成功后的工作台界面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05" y="1825625"/>
            <a:ext cx="7106989" cy="4351338"/>
          </a:xfrm>
        </p:spPr>
      </p:pic>
    </p:spTree>
    <p:extLst>
      <p:ext uri="{BB962C8B-B14F-4D97-AF65-F5344CB8AC3E}">
        <p14:creationId xmlns:p14="http://schemas.microsoft.com/office/powerpoint/2010/main" val="250069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2523</Words>
  <Application>Microsoft Office PowerPoint</Application>
  <PresentationFormat>宽屏</PresentationFormat>
  <Paragraphs>215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宋体</vt:lpstr>
      <vt:lpstr>Arial</vt:lpstr>
      <vt:lpstr>Calibri</vt:lpstr>
      <vt:lpstr>Calibri Light</vt:lpstr>
      <vt:lpstr>Office 主题</vt:lpstr>
      <vt:lpstr>第17章 数据库操作</vt:lpstr>
      <vt:lpstr>本章简介</vt:lpstr>
      <vt:lpstr>17.1 MySQL环境搭建</vt:lpstr>
      <vt:lpstr>17.1.1 安装MySQL数据库</vt:lpstr>
      <vt:lpstr>配置MySQL服务器</vt:lpstr>
      <vt:lpstr>创建管理员账户</vt:lpstr>
      <vt:lpstr>MySQL服务器的连接测试</vt:lpstr>
      <vt:lpstr>17.1.2 安装MySQL工作台</vt:lpstr>
      <vt:lpstr>连接成功后的工作台界面</vt:lpstr>
      <vt:lpstr>在工作台上创建数据库</vt:lpstr>
      <vt:lpstr>在工作台上建表（包括各字段）</vt:lpstr>
      <vt:lpstr>在工作台上插入表记录</vt:lpstr>
      <vt:lpstr>在工作台上查询表记录</vt:lpstr>
      <vt:lpstr>17.1.3 数据库操纵语言SQL的用法</vt:lpstr>
      <vt:lpstr>数据定义语言</vt:lpstr>
      <vt:lpstr>数据操纵语言</vt:lpstr>
      <vt:lpstr>数据控制语言</vt:lpstr>
      <vt:lpstr>17.2 JDBC编程</vt:lpstr>
      <vt:lpstr>17.2.1 JDBC的应用原理</vt:lpstr>
      <vt:lpstr>JDBC要求的四要素</vt:lpstr>
      <vt:lpstr>JDBC连接数据库</vt:lpstr>
      <vt:lpstr>17.2.2 通过JDBC管理数据库</vt:lpstr>
      <vt:lpstr>SQL管理操作的步骤</vt:lpstr>
      <vt:lpstr>17.2.3 通过JDBC查询数据记录</vt:lpstr>
      <vt:lpstr>ResultSet的用法</vt:lpstr>
      <vt:lpstr>17.2.4 预报告PreparedStatement</vt:lpstr>
      <vt:lpstr>预报告机制</vt:lpstr>
      <vt:lpstr>17.3 数据库连接池</vt:lpstr>
      <vt:lpstr>17.3.1 C3P0连接池</vt:lpstr>
      <vt:lpstr>C3P0连接池的用法</vt:lpstr>
      <vt:lpstr>17.3.2 Druid连接池</vt:lpstr>
      <vt:lpstr>Druid连接池的用法</vt:lpstr>
      <vt:lpstr>17.4 实战练习</vt:lpstr>
      <vt:lpstr>17.4.1 代码生成工具</vt:lpstr>
      <vt:lpstr>根据表格自动生成代码的步骤</vt:lpstr>
      <vt:lpstr>代码生成工具的界面效果</vt:lpstr>
      <vt:lpstr>17.4.2 让Java程序读取配置文件</vt:lpstr>
      <vt:lpstr>属性表工具Properties</vt:lpstr>
      <vt:lpstr>17.4.3 诗歌管理系统——古诗三百首</vt:lpstr>
      <vt:lpstr>信息管理系统的实现步骤</vt:lpstr>
      <vt:lpstr>诗歌管理系统的查询界面</vt:lpstr>
      <vt:lpstr>诗歌管理系统的详情界面</vt:lpstr>
      <vt:lpstr>17.5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第17章 数据库操作</dc:title>
  <dc:creator>Lenovo</dc:creator>
  <cp:lastModifiedBy>Lenovo</cp:lastModifiedBy>
  <cp:revision>61</cp:revision>
  <dcterms:created xsi:type="dcterms:W3CDTF">2019-10-20T14:47:24Z</dcterms:created>
  <dcterms:modified xsi:type="dcterms:W3CDTF">2019-11-24T11:13:16Z</dcterms:modified>
</cp:coreProperties>
</file>