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77" r:id="rId7"/>
    <p:sldId id="263" r:id="rId8"/>
    <p:sldId id="278" r:id="rId9"/>
    <p:sldId id="264" r:id="rId10"/>
    <p:sldId id="265" r:id="rId11"/>
    <p:sldId id="279" r:id="rId12"/>
    <p:sldId id="266" r:id="rId13"/>
    <p:sldId id="280" r:id="rId14"/>
    <p:sldId id="267" r:id="rId15"/>
    <p:sldId id="281" r:id="rId16"/>
    <p:sldId id="268" r:id="rId17"/>
    <p:sldId id="269" r:id="rId18"/>
    <p:sldId id="270" r:id="rId19"/>
    <p:sldId id="271" r:id="rId20"/>
    <p:sldId id="272" r:id="rId21"/>
    <p:sldId id="273" r:id="rId22"/>
    <p:sldId id="274" r:id="rId23"/>
    <p:sldId id="282" r:id="rId24"/>
    <p:sldId id="283" r:id="rId25"/>
    <p:sldId id="284" r:id="rId26"/>
    <p:sldId id="275" r:id="rId27"/>
    <p:sldId id="285" r:id="rId28"/>
    <p:sldId id="286" r:id="rId29"/>
    <p:sldId id="287" r:id="rId30"/>
    <p:sldId id="288" r:id="rId31"/>
    <p:sldId id="289" r:id="rId32"/>
    <p:sldId id="276" r:id="rId33"/>
    <p:sldId id="25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DC74DD3-26D5-42BE-BF9C-6361DAAE777C}"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414257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C74DD3-26D5-42BE-BF9C-6361DAAE777C}"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403443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C74DD3-26D5-42BE-BF9C-6361DAAE777C}"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150581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C74DD3-26D5-42BE-BF9C-6361DAAE777C}"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41420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C74DD3-26D5-42BE-BF9C-6361DAAE777C}"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1717114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DC74DD3-26D5-42BE-BF9C-6361DAAE777C}"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20968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DC74DD3-26D5-42BE-BF9C-6361DAAE777C}" type="datetimeFigureOut">
              <a:rPr lang="zh-CN" altLang="en-US" smtClean="0"/>
              <a:t>2019/10/23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7378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DC74DD3-26D5-42BE-BF9C-6361DAAE777C}" type="datetimeFigureOut">
              <a:rPr lang="zh-CN" altLang="en-US" smtClean="0"/>
              <a:t>2019/10/23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267697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C74DD3-26D5-42BE-BF9C-6361DAAE777C}" type="datetimeFigureOut">
              <a:rPr lang="zh-CN" altLang="en-US" smtClean="0"/>
              <a:t>2019/10/23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28320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C74DD3-26D5-42BE-BF9C-6361DAAE777C}"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255840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C74DD3-26D5-42BE-BF9C-6361DAAE777C}"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248132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74DD3-26D5-42BE-BF9C-6361DAAE777C}" type="datetimeFigureOut">
              <a:rPr lang="zh-CN" altLang="en-US" smtClean="0"/>
              <a:t>2019/10/23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C736F-9C7B-44D3-8651-BEE01B5B7BFE}" type="slidenum">
              <a:rPr lang="zh-CN" altLang="en-US" smtClean="0"/>
              <a:t>‹#›</a:t>
            </a:fld>
            <a:endParaRPr lang="zh-CN" altLang="en-US"/>
          </a:p>
        </p:txBody>
      </p:sp>
    </p:spTree>
    <p:extLst>
      <p:ext uri="{BB962C8B-B14F-4D97-AF65-F5344CB8AC3E}">
        <p14:creationId xmlns:p14="http://schemas.microsoft.com/office/powerpoint/2010/main" val="4284653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a:t>
            </a:r>
            <a:r>
              <a:rPr lang="en-US" altLang="zh-CN" dirty="0"/>
              <a:t>2</a:t>
            </a:r>
            <a:r>
              <a:rPr lang="zh-CN" altLang="zh-CN" dirty="0"/>
              <a:t>章 数学运算</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37104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四则运算符</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58416641"/>
              </p:ext>
            </p:extLst>
          </p:nvPr>
        </p:nvGraphicFramePr>
        <p:xfrm>
          <a:off x="838200" y="2603292"/>
          <a:ext cx="10515600" cy="222504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lang="zh-CN" altLang="en-US" dirty="0" smtClean="0"/>
                        <a:t>四则运算</a:t>
                      </a:r>
                      <a:endParaRPr lang="zh-CN" altLang="en-US" dirty="0"/>
                    </a:p>
                  </a:txBody>
                  <a:tcPr/>
                </a:tc>
                <a:tc>
                  <a:txBody>
                    <a:bodyPr/>
                    <a:lstStyle/>
                    <a:p>
                      <a:r>
                        <a:rPr lang="zh-CN" altLang="en-US" dirty="0" smtClean="0"/>
                        <a:t>数学的四则运算符号</a:t>
                      </a:r>
                      <a:endParaRPr lang="zh-CN" altLang="en-US" dirty="0"/>
                    </a:p>
                  </a:txBody>
                  <a:tcPr/>
                </a:tc>
                <a:tc>
                  <a:txBody>
                    <a:bodyPr/>
                    <a:lstStyle/>
                    <a:p>
                      <a:r>
                        <a:rPr lang="en-US" altLang="zh-CN" dirty="0" smtClean="0"/>
                        <a:t>Java</a:t>
                      </a:r>
                      <a:r>
                        <a:rPr lang="zh-CN" altLang="en-US" dirty="0" smtClean="0"/>
                        <a:t>的四则运算符</a:t>
                      </a:r>
                      <a:endParaRPr lang="zh-CN" altLang="en-US" dirty="0"/>
                    </a:p>
                  </a:txBody>
                  <a:tcPr/>
                </a:tc>
              </a:tr>
              <a:tr h="370840">
                <a:tc>
                  <a:txBody>
                    <a:bodyPr/>
                    <a:lstStyle/>
                    <a:p>
                      <a:r>
                        <a:rPr lang="zh-CN" altLang="en-US" dirty="0" smtClean="0"/>
                        <a:t>加法</a:t>
                      </a:r>
                      <a:endParaRPr lang="zh-CN" altLang="en-US" dirty="0"/>
                    </a:p>
                  </a:txBody>
                  <a:tcPr/>
                </a:tc>
                <a:tc>
                  <a:txBody>
                    <a:bodyPr/>
                    <a:lstStyle/>
                    <a:p>
                      <a:r>
                        <a:rPr lang="zh-CN" altLang="en-US" dirty="0" smtClean="0"/>
                        <a:t>＋</a:t>
                      </a:r>
                      <a:endParaRPr lang="zh-CN" altLang="en-US" dirty="0"/>
                    </a:p>
                  </a:txBody>
                  <a:tcPr/>
                </a:tc>
                <a:tc>
                  <a:txBody>
                    <a:bodyPr/>
                    <a:lstStyle/>
                    <a:p>
                      <a:r>
                        <a:rPr lang="en-US" altLang="zh-CN" dirty="0" smtClean="0"/>
                        <a:t>+</a:t>
                      </a:r>
                      <a:endParaRPr lang="zh-CN" altLang="en-US" dirty="0"/>
                    </a:p>
                  </a:txBody>
                  <a:tcPr/>
                </a:tc>
              </a:tr>
              <a:tr h="370840">
                <a:tc>
                  <a:txBody>
                    <a:bodyPr/>
                    <a:lstStyle/>
                    <a:p>
                      <a:r>
                        <a:rPr lang="zh-CN" altLang="en-US" dirty="0" smtClean="0"/>
                        <a:t>减法</a:t>
                      </a:r>
                      <a:endParaRPr lang="zh-CN" altLang="en-US" dirty="0"/>
                    </a:p>
                  </a:txBody>
                  <a:tcPr/>
                </a:tc>
                <a:tc>
                  <a:txBody>
                    <a:bodyPr/>
                    <a:lstStyle/>
                    <a:p>
                      <a:r>
                        <a:rPr lang="zh-CN" altLang="en-US" dirty="0" smtClean="0"/>
                        <a:t>－</a:t>
                      </a:r>
                      <a:endParaRPr lang="zh-CN" altLang="en-US" dirty="0"/>
                    </a:p>
                  </a:txBody>
                  <a:tcPr/>
                </a:tc>
                <a:tc>
                  <a:txBody>
                    <a:bodyPr/>
                    <a:lstStyle/>
                    <a:p>
                      <a:r>
                        <a:rPr lang="en-US" altLang="zh-CN" dirty="0" smtClean="0"/>
                        <a:t>-</a:t>
                      </a:r>
                      <a:endParaRPr lang="zh-CN" altLang="en-US" dirty="0"/>
                    </a:p>
                  </a:txBody>
                  <a:tcPr/>
                </a:tc>
              </a:tr>
              <a:tr h="370840">
                <a:tc>
                  <a:txBody>
                    <a:bodyPr/>
                    <a:lstStyle/>
                    <a:p>
                      <a:r>
                        <a:rPr lang="zh-CN" altLang="en-US" dirty="0" smtClean="0"/>
                        <a:t>乘法</a:t>
                      </a:r>
                      <a:endParaRPr lang="zh-CN" altLang="en-US" dirty="0"/>
                    </a:p>
                  </a:txBody>
                  <a:tcPr/>
                </a:tc>
                <a:tc>
                  <a:txBody>
                    <a:bodyPr/>
                    <a:lstStyle/>
                    <a:p>
                      <a:r>
                        <a:rPr lang="en-US" altLang="zh-CN" dirty="0" smtClean="0"/>
                        <a:t>×</a:t>
                      </a:r>
                      <a:endParaRPr lang="zh-CN" altLang="en-US" dirty="0"/>
                    </a:p>
                  </a:txBody>
                  <a:tcPr/>
                </a:tc>
                <a:tc>
                  <a:txBody>
                    <a:bodyPr/>
                    <a:lstStyle/>
                    <a:p>
                      <a:r>
                        <a:rPr lang="zh-CN" altLang="en-US" dirty="0" smtClean="0"/>
                        <a:t>*</a:t>
                      </a:r>
                      <a:endParaRPr lang="zh-CN" altLang="en-US" dirty="0"/>
                    </a:p>
                  </a:txBody>
                  <a:tcPr/>
                </a:tc>
              </a:tr>
              <a:tr h="370840">
                <a:tc>
                  <a:txBody>
                    <a:bodyPr/>
                    <a:lstStyle/>
                    <a:p>
                      <a:r>
                        <a:rPr lang="zh-CN" altLang="en-US" dirty="0" smtClean="0"/>
                        <a:t>除法</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r h="370840">
                <a:tc>
                  <a:txBody>
                    <a:bodyPr/>
                    <a:lstStyle/>
                    <a:p>
                      <a:r>
                        <a:rPr lang="zh-CN" altLang="en-US" dirty="0" smtClean="0"/>
                        <a:t>取余数</a:t>
                      </a:r>
                      <a:endParaRPr lang="zh-CN" altLang="en-US" dirty="0"/>
                    </a:p>
                  </a:txBody>
                  <a:tcPr/>
                </a:tc>
                <a:tc>
                  <a:txBody>
                    <a:bodyPr/>
                    <a:lstStyle/>
                    <a:p>
                      <a:r>
                        <a:rPr lang="en-US" altLang="zh-CN" dirty="0" smtClean="0"/>
                        <a:t>mod</a:t>
                      </a:r>
                      <a:endParaRPr lang="zh-CN" altLang="en-US" dirty="0"/>
                    </a:p>
                  </a:txBody>
                  <a:tcPr/>
                </a:tc>
                <a:tc>
                  <a:txBody>
                    <a:bodyPr/>
                    <a:lstStyle/>
                    <a:p>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819974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除法运算的问题</a:t>
            </a:r>
            <a:endParaRPr lang="zh-CN" altLang="en-US" dirty="0"/>
          </a:p>
        </p:txBody>
      </p:sp>
      <p:sp>
        <p:nvSpPr>
          <p:cNvPr id="3" name="内容占位符 2"/>
          <p:cNvSpPr>
            <a:spLocks noGrp="1"/>
          </p:cNvSpPr>
          <p:nvPr>
            <p:ph idx="1"/>
          </p:nvPr>
        </p:nvSpPr>
        <p:spPr/>
        <p:txBody>
          <a:bodyPr/>
          <a:lstStyle/>
          <a:p>
            <a:r>
              <a:rPr lang="zh-CN" altLang="en-US" dirty="0" smtClean="0"/>
              <a:t>两个整型数相除的商仍是整数，不会出现小数。需要将整型转为浮点型或者双精度型，相除才会得到小数。例如：</a:t>
            </a:r>
            <a:endParaRPr lang="en-US" altLang="zh-CN" dirty="0" smtClean="0"/>
          </a:p>
          <a:p>
            <a:pPr lvl="1"/>
            <a:r>
              <a:rPr lang="en-US" altLang="zh-CN" dirty="0" smtClean="0"/>
              <a:t>25/4</a:t>
            </a:r>
            <a:r>
              <a:rPr lang="zh-CN" altLang="en-US" dirty="0" smtClean="0"/>
              <a:t>得到</a:t>
            </a:r>
            <a:r>
              <a:rPr lang="en-US" altLang="zh-CN" dirty="0" smtClean="0"/>
              <a:t>6</a:t>
            </a:r>
            <a:r>
              <a:rPr lang="zh-CN" altLang="en-US" dirty="0" smtClean="0"/>
              <a:t>，</a:t>
            </a:r>
            <a:r>
              <a:rPr lang="en-US" altLang="zh-CN" dirty="0" smtClean="0"/>
              <a:t>25.0/4</a:t>
            </a:r>
            <a:r>
              <a:rPr lang="zh-CN" altLang="en-US" dirty="0" smtClean="0"/>
              <a:t>或者</a:t>
            </a:r>
            <a:r>
              <a:rPr lang="en-US" altLang="zh-CN" dirty="0" smtClean="0"/>
              <a:t>25/4.0</a:t>
            </a:r>
            <a:r>
              <a:rPr lang="zh-CN" altLang="en-US" dirty="0" smtClean="0"/>
              <a:t>才得到</a:t>
            </a:r>
            <a:r>
              <a:rPr lang="en-US" altLang="zh-CN" dirty="0" smtClean="0"/>
              <a:t>6.25</a:t>
            </a:r>
          </a:p>
          <a:p>
            <a:r>
              <a:rPr lang="zh-CN" altLang="en-US" dirty="0" smtClean="0"/>
              <a:t>小数的除法可能不准确，因为</a:t>
            </a:r>
            <a:r>
              <a:rPr lang="zh-CN" altLang="en-US" dirty="0"/>
              <a:t>浮点型或者双精度</a:t>
            </a:r>
            <a:r>
              <a:rPr lang="zh-CN" altLang="en-US" dirty="0" smtClean="0"/>
              <a:t>型本身并非精确的数值。例如：</a:t>
            </a:r>
            <a:endParaRPr lang="en-US" altLang="zh-CN" dirty="0" smtClean="0"/>
          </a:p>
          <a:p>
            <a:pPr lvl="1"/>
            <a:r>
              <a:rPr lang="en-US" altLang="zh-CN" dirty="0" smtClean="0"/>
              <a:t>8.1/3</a:t>
            </a:r>
            <a:r>
              <a:rPr lang="zh-CN" altLang="en-US" dirty="0" smtClean="0"/>
              <a:t>得到的商为</a:t>
            </a:r>
            <a:r>
              <a:rPr lang="en-US" altLang="zh-CN" dirty="0" smtClean="0"/>
              <a:t>2.6999999999999997</a:t>
            </a:r>
          </a:p>
          <a:p>
            <a:pPr lvl="1"/>
            <a:r>
              <a:rPr lang="en-US" altLang="zh-CN" dirty="0" smtClean="0"/>
              <a:t>2.2%3</a:t>
            </a:r>
            <a:r>
              <a:rPr lang="zh-CN" altLang="en-US" dirty="0" smtClean="0"/>
              <a:t>得到的余数为</a:t>
            </a:r>
            <a:r>
              <a:rPr lang="en-US" altLang="zh-CN" dirty="0" smtClean="0"/>
              <a:t>1.0999999999999996</a:t>
            </a:r>
            <a:endParaRPr lang="zh-CN" altLang="en-US" dirty="0"/>
          </a:p>
        </p:txBody>
      </p:sp>
    </p:spTree>
    <p:extLst>
      <p:ext uri="{BB962C8B-B14F-4D97-AF65-F5344CB8AC3E}">
        <p14:creationId xmlns:p14="http://schemas.microsoft.com/office/powerpoint/2010/main" val="147777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赋值运算符</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a:t>
            </a:r>
            <a:r>
              <a:rPr lang="en-US" altLang="zh-CN" dirty="0" smtClean="0"/>
              <a:t>=</a:t>
            </a:r>
            <a:r>
              <a:rPr lang="zh-CN" altLang="en-US" dirty="0" smtClean="0"/>
              <a:t>”是最常用的赋值运算符，它把右边的运算结果赋给左边的变量。</a:t>
            </a:r>
            <a:endParaRPr lang="en-US" altLang="zh-CN" dirty="0" smtClean="0"/>
          </a:p>
          <a:p>
            <a:pPr lvl="1"/>
            <a:r>
              <a:rPr lang="en-US" altLang="zh-CN" dirty="0" smtClean="0"/>
              <a:t>// </a:t>
            </a:r>
            <a:r>
              <a:rPr lang="zh-CN" altLang="zh-CN" dirty="0"/>
              <a:t>日常生活中的加法例子是：</a:t>
            </a:r>
            <a:r>
              <a:rPr lang="en-US" altLang="zh-CN" dirty="0"/>
              <a:t>1+1=2</a:t>
            </a:r>
            <a:r>
              <a:rPr lang="zh-CN" altLang="zh-CN" dirty="0"/>
              <a:t>，运算结果在右边。但</a:t>
            </a:r>
            <a:r>
              <a:rPr lang="en-US" altLang="zh-CN" dirty="0"/>
              <a:t>Java</a:t>
            </a:r>
            <a:r>
              <a:rPr lang="zh-CN" altLang="zh-CN" dirty="0"/>
              <a:t>编程中是把运算结果放在左边的</a:t>
            </a:r>
          </a:p>
          <a:p>
            <a:pPr lvl="1"/>
            <a:r>
              <a:rPr lang="en-US" altLang="zh-CN" dirty="0" err="1" smtClean="0"/>
              <a:t>int</a:t>
            </a:r>
            <a:r>
              <a:rPr lang="en-US" altLang="zh-CN" dirty="0" smtClean="0"/>
              <a:t> </a:t>
            </a:r>
            <a:r>
              <a:rPr lang="en-US" altLang="zh-CN" dirty="0"/>
              <a:t>x = 1+1;</a:t>
            </a:r>
            <a:endParaRPr lang="zh-CN" altLang="zh-CN" dirty="0"/>
          </a:p>
          <a:p>
            <a:pPr lvl="1"/>
            <a:r>
              <a:rPr lang="en-US" altLang="zh-CN" dirty="0" smtClean="0"/>
              <a:t>// </a:t>
            </a:r>
            <a:r>
              <a:rPr lang="zh-CN" altLang="zh-CN" dirty="0"/>
              <a:t>注意这里的等号是赋值操作，并非代数方程式里面的等号，否则</a:t>
            </a:r>
            <a:r>
              <a:rPr lang="en-US" altLang="zh-CN" dirty="0"/>
              <a:t>x=x+7</a:t>
            </a:r>
            <a:r>
              <a:rPr lang="zh-CN" altLang="zh-CN" dirty="0"/>
              <a:t>将会求得</a:t>
            </a:r>
            <a:r>
              <a:rPr lang="en-US" altLang="zh-CN" dirty="0"/>
              <a:t>0=7</a:t>
            </a:r>
            <a:r>
              <a:rPr lang="zh-CN" altLang="zh-CN" dirty="0"/>
              <a:t>的荒诞结果</a:t>
            </a:r>
          </a:p>
          <a:p>
            <a:pPr lvl="1"/>
            <a:r>
              <a:rPr lang="en-US" altLang="zh-CN" dirty="0"/>
              <a:t>	x = x+7</a:t>
            </a:r>
            <a:r>
              <a:rPr lang="en-US" altLang="zh-CN" dirty="0" smtClean="0"/>
              <a:t>;</a:t>
            </a:r>
            <a:endParaRPr lang="en-US" altLang="zh-CN" dirty="0"/>
          </a:p>
          <a:p>
            <a:r>
              <a:rPr lang="zh-CN" altLang="en-US" dirty="0" smtClean="0"/>
              <a:t>由此演化出几种简化后的赋值运算符，例如：</a:t>
            </a:r>
            <a:endParaRPr lang="en-US" altLang="zh-CN" dirty="0" smtClean="0"/>
          </a:p>
          <a:p>
            <a:pPr lvl="1"/>
            <a:r>
              <a:rPr lang="en-US" altLang="zh-CN" dirty="0" smtClean="0"/>
              <a:t>// </a:t>
            </a:r>
            <a:r>
              <a:rPr lang="zh-CN" altLang="zh-CN" dirty="0"/>
              <a:t>对变量做加法运算后，假如相加之和仍然保存在原变量，那么可按如下格式使用运算符“</a:t>
            </a:r>
            <a:r>
              <a:rPr lang="en-US" altLang="zh-CN" dirty="0"/>
              <a:t>+=</a:t>
            </a:r>
            <a:r>
              <a:rPr lang="zh-CN" altLang="zh-CN" dirty="0"/>
              <a:t>”</a:t>
            </a:r>
          </a:p>
          <a:p>
            <a:pPr lvl="1"/>
            <a:r>
              <a:rPr lang="en-US" altLang="zh-CN" dirty="0" smtClean="0"/>
              <a:t>x </a:t>
            </a:r>
            <a:r>
              <a:rPr lang="en-US" altLang="zh-CN" dirty="0"/>
              <a:t>+= 7;  // </a:t>
            </a:r>
            <a:r>
              <a:rPr lang="zh-CN" altLang="zh-CN" dirty="0"/>
              <a:t>该行代码等同于</a:t>
            </a:r>
            <a:r>
              <a:rPr lang="en-US" altLang="zh-CN" dirty="0"/>
              <a:t> x = x+7;</a:t>
            </a:r>
            <a:endParaRPr lang="zh-CN" altLang="zh-CN" dirty="0"/>
          </a:p>
          <a:p>
            <a:endParaRPr lang="zh-CN" altLang="en-US" dirty="0"/>
          </a:p>
        </p:txBody>
      </p:sp>
    </p:spTree>
    <p:extLst>
      <p:ext uri="{BB962C8B-B14F-4D97-AF65-F5344CB8AC3E}">
        <p14:creationId xmlns:p14="http://schemas.microsoft.com/office/powerpoint/2010/main" val="382758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扩展后的赋值运算符</a:t>
            </a:r>
            <a:endParaRPr lang="zh-CN" altLang="en-US" dirty="0"/>
          </a:p>
        </p:txBody>
      </p:sp>
      <p:sp>
        <p:nvSpPr>
          <p:cNvPr id="3" name="内容占位符 2"/>
          <p:cNvSpPr>
            <a:spLocks noGrp="1"/>
          </p:cNvSpPr>
          <p:nvPr>
            <p:ph idx="1"/>
          </p:nvPr>
        </p:nvSpPr>
        <p:spPr/>
        <p:txBody>
          <a:bodyPr>
            <a:normAutofit/>
          </a:bodyPr>
          <a:lstStyle/>
          <a:p>
            <a:pPr lvl="1"/>
            <a:r>
              <a:rPr lang="en-US" altLang="zh-CN" dirty="0"/>
              <a:t>// </a:t>
            </a:r>
            <a:r>
              <a:rPr lang="zh-CN" altLang="en-US" dirty="0"/>
              <a:t>运算符“</a:t>
            </a:r>
            <a:r>
              <a:rPr lang="en-US" altLang="zh-CN" dirty="0"/>
              <a:t>-=”</a:t>
            </a:r>
            <a:r>
              <a:rPr lang="zh-CN" altLang="en-US" dirty="0"/>
              <a:t>的作用类似“</a:t>
            </a:r>
            <a:r>
              <a:rPr lang="en-US" altLang="zh-CN" dirty="0"/>
              <a:t>+=”</a:t>
            </a:r>
            <a:r>
              <a:rPr lang="zh-CN" altLang="en-US" dirty="0"/>
              <a:t>，即把相减之差保存到原变量中</a:t>
            </a:r>
          </a:p>
          <a:p>
            <a:pPr lvl="1"/>
            <a:r>
              <a:rPr lang="en-US" altLang="zh-CN" dirty="0"/>
              <a:t>x -= 7;  // </a:t>
            </a:r>
            <a:r>
              <a:rPr lang="zh-CN" altLang="en-US" dirty="0"/>
              <a:t>该行代码等同于 </a:t>
            </a:r>
            <a:r>
              <a:rPr lang="en-US" altLang="zh-CN" dirty="0"/>
              <a:t>x = x-7;</a:t>
            </a:r>
          </a:p>
          <a:p>
            <a:pPr lvl="1"/>
            <a:r>
              <a:rPr lang="en-US" altLang="zh-CN" dirty="0" smtClean="0"/>
              <a:t>// </a:t>
            </a:r>
            <a:r>
              <a:rPr lang="zh-CN" altLang="en-US" dirty="0"/>
              <a:t>若要将相乘之积保存到原变量中，则可使用运算符“*</a:t>
            </a:r>
            <a:r>
              <a:rPr lang="en-US" altLang="zh-CN" dirty="0"/>
              <a:t>=”</a:t>
            </a:r>
          </a:p>
          <a:p>
            <a:pPr lvl="1"/>
            <a:r>
              <a:rPr lang="en-US" altLang="zh-CN" dirty="0"/>
              <a:t>x *= 7;  // </a:t>
            </a:r>
            <a:r>
              <a:rPr lang="zh-CN" altLang="en-US" dirty="0"/>
              <a:t>该行代码等同于 </a:t>
            </a:r>
            <a:r>
              <a:rPr lang="en-US" altLang="zh-CN" dirty="0"/>
              <a:t>x = x*7;</a:t>
            </a:r>
          </a:p>
          <a:p>
            <a:pPr lvl="1"/>
            <a:r>
              <a:rPr lang="en-US" altLang="zh-CN" dirty="0" smtClean="0"/>
              <a:t>// </a:t>
            </a:r>
            <a:r>
              <a:rPr lang="zh-CN" altLang="en-US" dirty="0"/>
              <a:t>若要将相除之商保存到原变量中，则可使用运算符“</a:t>
            </a:r>
            <a:r>
              <a:rPr lang="en-US" altLang="zh-CN" dirty="0"/>
              <a:t>/=”</a:t>
            </a:r>
          </a:p>
          <a:p>
            <a:pPr lvl="1"/>
            <a:r>
              <a:rPr lang="en-US" altLang="zh-CN" dirty="0"/>
              <a:t>x /= 7;  // </a:t>
            </a:r>
            <a:r>
              <a:rPr lang="zh-CN" altLang="en-US" dirty="0"/>
              <a:t>该行代码等同于 </a:t>
            </a:r>
            <a:r>
              <a:rPr lang="en-US" altLang="zh-CN" dirty="0"/>
              <a:t>x = x/7;</a:t>
            </a:r>
          </a:p>
          <a:p>
            <a:pPr lvl="1"/>
            <a:r>
              <a:rPr lang="en-US" altLang="zh-CN" dirty="0" smtClean="0"/>
              <a:t>// </a:t>
            </a:r>
            <a:r>
              <a:rPr lang="zh-CN" altLang="en-US" dirty="0"/>
              <a:t>若要将相除之余保存到原变量中，则可使用运算符“</a:t>
            </a:r>
            <a:r>
              <a:rPr lang="en-US" altLang="zh-CN" dirty="0"/>
              <a:t>%=”</a:t>
            </a:r>
          </a:p>
          <a:p>
            <a:pPr lvl="1"/>
            <a:r>
              <a:rPr lang="en-US" altLang="zh-CN" dirty="0"/>
              <a:t>x %= 7;  // </a:t>
            </a:r>
            <a:r>
              <a:rPr lang="zh-CN" altLang="en-US" dirty="0"/>
              <a:t>该行代码等同于 </a:t>
            </a:r>
            <a:r>
              <a:rPr lang="en-US" altLang="zh-CN" dirty="0"/>
              <a:t>x = x%7;</a:t>
            </a:r>
          </a:p>
          <a:p>
            <a:endParaRPr lang="zh-CN" altLang="en-US" dirty="0"/>
          </a:p>
        </p:txBody>
      </p:sp>
    </p:spTree>
    <p:extLst>
      <p:ext uri="{BB962C8B-B14F-4D97-AF65-F5344CB8AC3E}">
        <p14:creationId xmlns:p14="http://schemas.microsoft.com/office/powerpoint/2010/main" val="2682503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a:t>
            </a:r>
            <a:r>
              <a:rPr lang="zh-CN" altLang="en-US" dirty="0" smtClean="0"/>
              <a:t>一元运算符</a:t>
            </a:r>
            <a:endParaRPr lang="zh-CN" altLang="en-US" dirty="0"/>
          </a:p>
        </p:txBody>
      </p:sp>
      <p:sp>
        <p:nvSpPr>
          <p:cNvPr id="3" name="内容占位符 2"/>
          <p:cNvSpPr>
            <a:spLocks noGrp="1"/>
          </p:cNvSpPr>
          <p:nvPr>
            <p:ph idx="1"/>
          </p:nvPr>
        </p:nvSpPr>
        <p:spPr/>
        <p:txBody>
          <a:bodyPr/>
          <a:lstStyle/>
          <a:p>
            <a:r>
              <a:rPr lang="zh-CN" altLang="zh-CN" dirty="0"/>
              <a:t>运算符“</a:t>
            </a:r>
            <a:r>
              <a:rPr lang="en-US" altLang="zh-CN" dirty="0"/>
              <a:t>++</a:t>
            </a:r>
            <a:r>
              <a:rPr lang="zh-CN" altLang="zh-CN" dirty="0" smtClean="0"/>
              <a:t>” 表示</a:t>
            </a:r>
            <a:r>
              <a:rPr lang="zh-CN" altLang="zh-CN" dirty="0"/>
              <a:t>给变量自加</a:t>
            </a:r>
            <a:r>
              <a:rPr lang="en-US" altLang="zh-CN" dirty="0"/>
              <a:t>1</a:t>
            </a:r>
            <a:r>
              <a:rPr lang="zh-CN" altLang="zh-CN" dirty="0"/>
              <a:t>，于是“</a:t>
            </a:r>
            <a:r>
              <a:rPr lang="en-US" altLang="zh-CN" dirty="0"/>
              <a:t>x += 1</a:t>
            </a:r>
            <a:r>
              <a:rPr lang="zh-CN" altLang="zh-CN" dirty="0"/>
              <a:t>”可再简化为“</a:t>
            </a:r>
            <a:r>
              <a:rPr lang="en-US" altLang="zh-CN" dirty="0"/>
              <a:t>x++</a:t>
            </a:r>
            <a:r>
              <a:rPr lang="zh-CN" altLang="zh-CN" dirty="0"/>
              <a:t>”</a:t>
            </a:r>
            <a:r>
              <a:rPr lang="zh-CN" altLang="zh-CN" dirty="0" smtClean="0"/>
              <a:t>。</a:t>
            </a:r>
            <a:endParaRPr lang="en-US" altLang="zh-CN" dirty="0" smtClean="0"/>
          </a:p>
          <a:p>
            <a:r>
              <a:rPr lang="zh-CN" altLang="zh-CN" dirty="0" smtClean="0"/>
              <a:t>运算符</a:t>
            </a:r>
            <a:r>
              <a:rPr lang="zh-CN" altLang="zh-CN" dirty="0"/>
              <a:t>“</a:t>
            </a:r>
            <a:r>
              <a:rPr lang="en-US" altLang="zh-CN" dirty="0"/>
              <a:t>--</a:t>
            </a:r>
            <a:r>
              <a:rPr lang="zh-CN" altLang="zh-CN" dirty="0"/>
              <a:t>”表示给变量自减</a:t>
            </a:r>
            <a:r>
              <a:rPr lang="en-US" altLang="zh-CN" dirty="0"/>
              <a:t>1</a:t>
            </a:r>
            <a:r>
              <a:rPr lang="zh-CN" altLang="zh-CN" dirty="0"/>
              <a:t>，语句“</a:t>
            </a:r>
            <a:r>
              <a:rPr lang="en-US" altLang="zh-CN" dirty="0"/>
              <a:t>x--</a:t>
            </a:r>
            <a:r>
              <a:rPr lang="zh-CN" altLang="zh-CN" dirty="0"/>
              <a:t>”等价于“</a:t>
            </a:r>
            <a:r>
              <a:rPr lang="en-US" altLang="zh-CN" dirty="0"/>
              <a:t>x -= 1</a:t>
            </a:r>
            <a:r>
              <a:rPr lang="zh-CN" altLang="zh-CN" dirty="0"/>
              <a:t>”和“</a:t>
            </a:r>
            <a:r>
              <a:rPr lang="en-US" altLang="zh-CN" dirty="0"/>
              <a:t>x = x-1</a:t>
            </a:r>
            <a:r>
              <a:rPr lang="zh-CN" altLang="zh-CN" dirty="0"/>
              <a:t>”</a:t>
            </a:r>
            <a:r>
              <a:rPr lang="zh-CN" altLang="zh-CN" dirty="0" smtClean="0"/>
              <a:t>。</a:t>
            </a:r>
            <a:endParaRPr lang="en-US" altLang="zh-CN" dirty="0" smtClean="0"/>
          </a:p>
          <a:p>
            <a:r>
              <a:rPr lang="zh-CN" altLang="zh-CN" dirty="0"/>
              <a:t>“</a:t>
            </a:r>
            <a:r>
              <a:rPr lang="en-US" altLang="zh-CN" dirty="0"/>
              <a:t>-x</a:t>
            </a:r>
            <a:r>
              <a:rPr lang="zh-CN" altLang="zh-CN" dirty="0"/>
              <a:t>”指的是对</a:t>
            </a:r>
            <a:r>
              <a:rPr lang="en-US" altLang="zh-CN" dirty="0"/>
              <a:t>x</a:t>
            </a:r>
            <a:r>
              <a:rPr lang="zh-CN" altLang="zh-CN" dirty="0"/>
              <a:t>做负号运算，“</a:t>
            </a:r>
            <a:r>
              <a:rPr lang="en-US" altLang="zh-CN" dirty="0"/>
              <a:t>x = -x</a:t>
            </a:r>
            <a:r>
              <a:rPr lang="zh-CN" altLang="zh-CN" dirty="0"/>
              <a:t>”等价于“</a:t>
            </a:r>
            <a:r>
              <a:rPr lang="en-US" altLang="zh-CN" dirty="0"/>
              <a:t>x = 0-x</a:t>
            </a:r>
            <a:r>
              <a:rPr lang="zh-CN" altLang="zh-CN" dirty="0"/>
              <a:t>”。</a:t>
            </a:r>
            <a:endParaRPr lang="zh-CN" altLang="en-US" dirty="0"/>
          </a:p>
        </p:txBody>
      </p:sp>
    </p:spTree>
    <p:extLst>
      <p:ext uri="{BB962C8B-B14F-4D97-AF65-F5344CB8AC3E}">
        <p14:creationId xmlns:p14="http://schemas.microsoft.com/office/powerpoint/2010/main" val="91648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一元运算符的执行顺序</a:t>
            </a:r>
            <a:endParaRPr lang="zh-CN" altLang="en-US" dirty="0"/>
          </a:p>
        </p:txBody>
      </p:sp>
      <p:sp>
        <p:nvSpPr>
          <p:cNvPr id="3" name="内容占位符 2"/>
          <p:cNvSpPr>
            <a:spLocks noGrp="1"/>
          </p:cNvSpPr>
          <p:nvPr>
            <p:ph idx="1"/>
          </p:nvPr>
        </p:nvSpPr>
        <p:spPr/>
        <p:txBody>
          <a:bodyPr>
            <a:normAutofit/>
          </a:bodyPr>
          <a:lstStyle/>
          <a:p>
            <a:r>
              <a:rPr lang="zh-CN" altLang="en-US" dirty="0" smtClean="0"/>
              <a:t>语句</a:t>
            </a:r>
            <a:r>
              <a:rPr lang="zh-CN" altLang="zh-CN" dirty="0" smtClean="0"/>
              <a:t>“</a:t>
            </a:r>
            <a:r>
              <a:rPr lang="en-US" altLang="zh-CN" dirty="0" err="1"/>
              <a:t>int</a:t>
            </a:r>
            <a:r>
              <a:rPr lang="en-US" altLang="zh-CN" dirty="0"/>
              <a:t> z1 = y1++;</a:t>
            </a:r>
            <a:r>
              <a:rPr lang="zh-CN" altLang="zh-CN" dirty="0" smtClean="0"/>
              <a:t>” 在</a:t>
            </a:r>
            <a:r>
              <a:rPr lang="zh-CN" altLang="zh-CN" dirty="0"/>
              <a:t>执行时会分解成下列两个步骤：先执行对</a:t>
            </a:r>
            <a:r>
              <a:rPr lang="en-US" altLang="zh-CN" dirty="0"/>
              <a:t>z1</a:t>
            </a:r>
            <a:r>
              <a:rPr lang="zh-CN" altLang="zh-CN" dirty="0"/>
              <a:t>的赋值操作，再执行对</a:t>
            </a:r>
            <a:r>
              <a:rPr lang="en-US" altLang="zh-CN" dirty="0"/>
              <a:t>y1</a:t>
            </a:r>
            <a:r>
              <a:rPr lang="zh-CN" altLang="zh-CN" dirty="0"/>
              <a:t>的自增操作</a:t>
            </a:r>
            <a:r>
              <a:rPr lang="zh-CN" altLang="zh-CN" dirty="0" smtClean="0"/>
              <a:t>。</a:t>
            </a:r>
            <a:r>
              <a:rPr lang="zh-CN" altLang="en-US" dirty="0" smtClean="0"/>
              <a:t>它等</a:t>
            </a:r>
            <a:r>
              <a:rPr lang="zh-CN" altLang="zh-CN" dirty="0" smtClean="0"/>
              <a:t>同</a:t>
            </a:r>
            <a:r>
              <a:rPr lang="zh-CN" altLang="zh-CN" dirty="0"/>
              <a:t>以下代码：</a:t>
            </a:r>
          </a:p>
          <a:p>
            <a:r>
              <a:rPr lang="en-US" altLang="zh-CN" dirty="0"/>
              <a:t>        </a:t>
            </a:r>
            <a:r>
              <a:rPr lang="en-US" altLang="zh-CN" dirty="0" err="1"/>
              <a:t>int</a:t>
            </a:r>
            <a:r>
              <a:rPr lang="en-US" altLang="zh-CN" dirty="0"/>
              <a:t> z1 = y1;  // </a:t>
            </a:r>
            <a:r>
              <a:rPr lang="zh-CN" altLang="zh-CN" dirty="0"/>
              <a:t>先执行赋值操作</a:t>
            </a:r>
          </a:p>
          <a:p>
            <a:r>
              <a:rPr lang="en-US" altLang="zh-CN" dirty="0"/>
              <a:t>        y1 = y1+1;  // </a:t>
            </a:r>
            <a:r>
              <a:rPr lang="zh-CN" altLang="zh-CN" dirty="0"/>
              <a:t>再执行自增操作</a:t>
            </a:r>
          </a:p>
          <a:p>
            <a:r>
              <a:rPr lang="zh-CN" altLang="zh-CN" dirty="0"/>
              <a:t>语句</a:t>
            </a:r>
            <a:r>
              <a:rPr lang="zh-CN" altLang="zh-CN" dirty="0" smtClean="0"/>
              <a:t>“</a:t>
            </a:r>
            <a:r>
              <a:rPr lang="en-US" altLang="zh-CN" dirty="0" err="1"/>
              <a:t>int</a:t>
            </a:r>
            <a:r>
              <a:rPr lang="en-US" altLang="zh-CN" dirty="0"/>
              <a:t> z2 = ++y2;</a:t>
            </a:r>
            <a:r>
              <a:rPr lang="zh-CN" altLang="zh-CN" dirty="0" smtClean="0"/>
              <a:t>” 在</a:t>
            </a:r>
            <a:r>
              <a:rPr lang="zh-CN" altLang="zh-CN" dirty="0"/>
              <a:t>执行时也会分解成下列两个步骤：先执行对</a:t>
            </a:r>
            <a:r>
              <a:rPr lang="en-US" altLang="zh-CN" dirty="0"/>
              <a:t>y1</a:t>
            </a:r>
            <a:r>
              <a:rPr lang="zh-CN" altLang="zh-CN" dirty="0"/>
              <a:t>的自增操作，再执行对</a:t>
            </a:r>
            <a:r>
              <a:rPr lang="en-US" altLang="zh-CN" dirty="0"/>
              <a:t>z1</a:t>
            </a:r>
            <a:r>
              <a:rPr lang="zh-CN" altLang="zh-CN" dirty="0"/>
              <a:t>的赋值操作</a:t>
            </a:r>
            <a:r>
              <a:rPr lang="zh-CN" altLang="zh-CN" dirty="0" smtClean="0"/>
              <a:t>。</a:t>
            </a:r>
            <a:r>
              <a:rPr lang="zh-CN" altLang="en-US" dirty="0"/>
              <a:t>它等</a:t>
            </a:r>
            <a:r>
              <a:rPr lang="zh-CN" altLang="zh-CN" dirty="0"/>
              <a:t>同</a:t>
            </a:r>
            <a:r>
              <a:rPr lang="zh-CN" altLang="zh-CN" dirty="0" smtClean="0"/>
              <a:t>以下</a:t>
            </a:r>
            <a:r>
              <a:rPr lang="zh-CN" altLang="zh-CN" dirty="0"/>
              <a:t>代码：</a:t>
            </a:r>
          </a:p>
          <a:p>
            <a:r>
              <a:rPr lang="en-US" altLang="zh-CN" dirty="0"/>
              <a:t>        y2 = y2+1;  // </a:t>
            </a:r>
            <a:r>
              <a:rPr lang="zh-CN" altLang="zh-CN" dirty="0"/>
              <a:t>先执行自增操作</a:t>
            </a:r>
          </a:p>
          <a:p>
            <a:r>
              <a:rPr lang="en-US" altLang="zh-CN" dirty="0"/>
              <a:t>        </a:t>
            </a:r>
            <a:r>
              <a:rPr lang="en-US" altLang="zh-CN" dirty="0" err="1"/>
              <a:t>int</a:t>
            </a:r>
            <a:r>
              <a:rPr lang="en-US" altLang="zh-CN" dirty="0"/>
              <a:t> z2 = y2;  // </a:t>
            </a:r>
            <a:r>
              <a:rPr lang="zh-CN" altLang="zh-CN" dirty="0"/>
              <a:t>再执行赋值操作</a:t>
            </a:r>
          </a:p>
          <a:p>
            <a:endParaRPr lang="zh-CN" altLang="en-US" dirty="0"/>
          </a:p>
        </p:txBody>
      </p:sp>
    </p:spTree>
    <p:extLst>
      <p:ext uri="{BB962C8B-B14F-4D97-AF65-F5344CB8AC3E}">
        <p14:creationId xmlns:p14="http://schemas.microsoft.com/office/powerpoint/2010/main" val="215571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数学函数</a:t>
            </a:r>
            <a:endParaRPr lang="zh-CN" altLang="en-US" dirty="0"/>
          </a:p>
        </p:txBody>
      </p:sp>
      <p:sp>
        <p:nvSpPr>
          <p:cNvPr id="3" name="内容占位符 2"/>
          <p:cNvSpPr>
            <a:spLocks noGrp="1"/>
          </p:cNvSpPr>
          <p:nvPr>
            <p:ph idx="1"/>
          </p:nvPr>
        </p:nvSpPr>
        <p:spPr/>
        <p:txBody>
          <a:bodyPr/>
          <a:lstStyle/>
          <a:p>
            <a:r>
              <a:rPr lang="zh-CN" altLang="zh-CN" dirty="0"/>
              <a:t>本节介绍了</a:t>
            </a:r>
            <a:r>
              <a:rPr lang="en-US" altLang="zh-CN" dirty="0"/>
              <a:t>Java</a:t>
            </a:r>
            <a:r>
              <a:rPr lang="zh-CN" altLang="zh-CN" dirty="0"/>
              <a:t>提供的数学函数库</a:t>
            </a:r>
            <a:r>
              <a:rPr lang="en-US" altLang="zh-CN" dirty="0"/>
              <a:t>Math</a:t>
            </a:r>
            <a:r>
              <a:rPr lang="zh-CN" altLang="zh-CN" dirty="0"/>
              <a:t>中的常用函数，包括各种取整函数（四舍五入、往上取整、往下取整、取绝对值）、取随机数的函数（随机小数、随机整数），还有各种科学计算函数（开平方、幂运算、求对数），以及各种三角函数（正弦、余弦、正切、反正弦、反余弦、反正切）。</a:t>
            </a:r>
          </a:p>
          <a:p>
            <a:r>
              <a:rPr lang="en-US" altLang="zh-CN" dirty="0" smtClean="0"/>
              <a:t>2.3.1 </a:t>
            </a:r>
            <a:r>
              <a:rPr lang="zh-CN" altLang="en-US" dirty="0" smtClean="0"/>
              <a:t>取整函数</a:t>
            </a:r>
          </a:p>
          <a:p>
            <a:r>
              <a:rPr lang="en-US" altLang="zh-CN" dirty="0" smtClean="0"/>
              <a:t>2.3.2 </a:t>
            </a:r>
            <a:r>
              <a:rPr lang="zh-CN" altLang="en-US" dirty="0" smtClean="0"/>
              <a:t>取随机数</a:t>
            </a:r>
          </a:p>
          <a:p>
            <a:r>
              <a:rPr lang="en-US" altLang="zh-CN" dirty="0" smtClean="0"/>
              <a:t>2.3.3 </a:t>
            </a:r>
            <a:r>
              <a:rPr lang="zh-CN" altLang="en-US" dirty="0" smtClean="0"/>
              <a:t>科学计算函数</a:t>
            </a:r>
          </a:p>
          <a:p>
            <a:r>
              <a:rPr lang="en-US" altLang="zh-CN" dirty="0" smtClean="0"/>
              <a:t>2.3.4 </a:t>
            </a:r>
            <a:r>
              <a:rPr lang="zh-CN" altLang="en-US" dirty="0" smtClean="0"/>
              <a:t>三角函数</a:t>
            </a:r>
            <a:endParaRPr lang="zh-CN" altLang="en-US" dirty="0"/>
          </a:p>
        </p:txBody>
      </p:sp>
    </p:spTree>
    <p:extLst>
      <p:ext uri="{BB962C8B-B14F-4D97-AF65-F5344CB8AC3E}">
        <p14:creationId xmlns:p14="http://schemas.microsoft.com/office/powerpoint/2010/main" val="3909043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取整函数</a:t>
            </a:r>
            <a:endParaRPr lang="zh-CN" altLang="en-US" dirty="0"/>
          </a:p>
        </p:txBody>
      </p:sp>
      <p:sp>
        <p:nvSpPr>
          <p:cNvPr id="3" name="内容占位符 2"/>
          <p:cNvSpPr>
            <a:spLocks noGrp="1"/>
          </p:cNvSpPr>
          <p:nvPr>
            <p:ph idx="1"/>
          </p:nvPr>
        </p:nvSpPr>
        <p:spPr/>
        <p:txBody>
          <a:bodyPr/>
          <a:lstStyle/>
          <a:p>
            <a:r>
              <a:rPr lang="en-US" altLang="zh-CN" dirty="0" smtClean="0"/>
              <a:t>round</a:t>
            </a:r>
            <a:r>
              <a:rPr lang="zh-CN" altLang="zh-CN" dirty="0"/>
              <a:t>方法</a:t>
            </a:r>
            <a:r>
              <a:rPr lang="zh-CN" altLang="en-US" dirty="0" smtClean="0"/>
              <a:t>：四舍五入取整</a:t>
            </a:r>
            <a:endParaRPr lang="en-US" altLang="zh-CN" dirty="0" smtClean="0"/>
          </a:p>
          <a:p>
            <a:r>
              <a:rPr lang="en-US" altLang="zh-CN" dirty="0" smtClean="0"/>
              <a:t>floor</a:t>
            </a:r>
            <a:r>
              <a:rPr lang="zh-CN" altLang="zh-CN" dirty="0"/>
              <a:t>方法</a:t>
            </a:r>
            <a:r>
              <a:rPr lang="zh-CN" altLang="en-US" dirty="0" smtClean="0"/>
              <a:t>：</a:t>
            </a:r>
            <a:r>
              <a:rPr lang="zh-CN" altLang="zh-CN" dirty="0" smtClean="0"/>
              <a:t>将</a:t>
            </a:r>
            <a:r>
              <a:rPr lang="zh-CN" altLang="zh-CN" dirty="0"/>
              <a:t>变量往下取整，也就是往数值小的方向取</a:t>
            </a:r>
            <a:r>
              <a:rPr lang="zh-CN" altLang="zh-CN" dirty="0" smtClean="0"/>
              <a:t>整</a:t>
            </a:r>
            <a:endParaRPr lang="en-US" altLang="zh-CN" dirty="0" smtClean="0"/>
          </a:p>
          <a:p>
            <a:r>
              <a:rPr lang="en-US" altLang="zh-CN" dirty="0" smtClean="0"/>
              <a:t>ceil</a:t>
            </a:r>
            <a:r>
              <a:rPr lang="zh-CN" altLang="zh-CN" dirty="0"/>
              <a:t>方法</a:t>
            </a:r>
            <a:r>
              <a:rPr lang="zh-CN" altLang="en-US" dirty="0" smtClean="0"/>
              <a:t>：</a:t>
            </a:r>
            <a:r>
              <a:rPr lang="zh-CN" altLang="zh-CN" dirty="0" smtClean="0"/>
              <a:t>将</a:t>
            </a:r>
            <a:r>
              <a:rPr lang="zh-CN" altLang="zh-CN" dirty="0"/>
              <a:t>变量往上取整，也就是往数值大的方向取</a:t>
            </a:r>
            <a:r>
              <a:rPr lang="zh-CN" altLang="zh-CN" dirty="0" smtClean="0"/>
              <a:t>整</a:t>
            </a:r>
            <a:endParaRPr lang="en-US" altLang="zh-CN" dirty="0" smtClean="0"/>
          </a:p>
          <a:p>
            <a:r>
              <a:rPr lang="en-US" altLang="zh-CN" dirty="0" smtClean="0"/>
              <a:t>abs</a:t>
            </a:r>
            <a:r>
              <a:rPr lang="zh-CN" altLang="zh-CN" dirty="0"/>
              <a:t>方法</a:t>
            </a:r>
            <a:r>
              <a:rPr lang="zh-CN" altLang="en-US" dirty="0" smtClean="0"/>
              <a:t>：取绝对值</a:t>
            </a:r>
            <a:endParaRPr lang="zh-CN" altLang="en-US" dirty="0"/>
          </a:p>
        </p:txBody>
      </p:sp>
    </p:spTree>
    <p:extLst>
      <p:ext uri="{BB962C8B-B14F-4D97-AF65-F5344CB8AC3E}">
        <p14:creationId xmlns:p14="http://schemas.microsoft.com/office/powerpoint/2010/main" val="3457285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取随机数</a:t>
            </a:r>
            <a:endParaRPr lang="zh-CN" altLang="en-US" dirty="0"/>
          </a:p>
        </p:txBody>
      </p:sp>
      <p:sp>
        <p:nvSpPr>
          <p:cNvPr id="3" name="内容占位符 2"/>
          <p:cNvSpPr>
            <a:spLocks noGrp="1"/>
          </p:cNvSpPr>
          <p:nvPr>
            <p:ph idx="1"/>
          </p:nvPr>
        </p:nvSpPr>
        <p:spPr/>
        <p:txBody>
          <a:bodyPr/>
          <a:lstStyle/>
          <a:p>
            <a:r>
              <a:rPr lang="en-US" altLang="zh-CN" dirty="0"/>
              <a:t>Math</a:t>
            </a:r>
            <a:r>
              <a:rPr lang="zh-CN" altLang="zh-CN" dirty="0" smtClean="0"/>
              <a:t>库</a:t>
            </a:r>
            <a:r>
              <a:rPr lang="zh-CN" altLang="en-US" dirty="0" smtClean="0"/>
              <a:t>的</a:t>
            </a:r>
            <a:r>
              <a:rPr lang="en-US" altLang="zh-CN" dirty="0"/>
              <a:t>random</a:t>
            </a:r>
            <a:r>
              <a:rPr lang="zh-CN" altLang="zh-CN" dirty="0" smtClean="0"/>
              <a:t>方法</a:t>
            </a:r>
            <a:r>
              <a:rPr lang="zh-CN" altLang="en-US" dirty="0" smtClean="0"/>
              <a:t>：</a:t>
            </a:r>
            <a:r>
              <a:rPr lang="zh-CN" altLang="zh-CN" dirty="0"/>
              <a:t>生成小于一的随机小数（包括</a:t>
            </a:r>
            <a:r>
              <a:rPr lang="en-US" altLang="zh-CN" dirty="0"/>
              <a:t>0</a:t>
            </a:r>
            <a:r>
              <a:rPr lang="zh-CN" altLang="zh-CN" dirty="0"/>
              <a:t>和正小数</a:t>
            </a:r>
            <a:r>
              <a:rPr lang="zh-CN" altLang="zh-CN" dirty="0" smtClean="0"/>
              <a:t>）</a:t>
            </a:r>
            <a:endParaRPr lang="en-US" altLang="zh-CN" dirty="0" smtClean="0"/>
          </a:p>
          <a:p>
            <a:r>
              <a:rPr lang="en-US" altLang="zh-CN" dirty="0" smtClean="0"/>
              <a:t>Random</a:t>
            </a:r>
            <a:r>
              <a:rPr lang="zh-CN" altLang="en-US" dirty="0" smtClean="0"/>
              <a:t>工具的随机数方法如下：</a:t>
            </a:r>
            <a:endParaRPr lang="en-US" altLang="zh-CN" dirty="0" smtClean="0"/>
          </a:p>
          <a:p>
            <a:pPr lvl="1"/>
            <a:r>
              <a:rPr lang="en-US" altLang="zh-CN" dirty="0" err="1"/>
              <a:t>nextInt</a:t>
            </a:r>
            <a:r>
              <a:rPr lang="zh-CN" altLang="zh-CN" dirty="0" smtClean="0"/>
              <a:t>方法</a:t>
            </a:r>
            <a:r>
              <a:rPr lang="zh-CN" altLang="en-US" dirty="0"/>
              <a:t>：</a:t>
            </a:r>
            <a:r>
              <a:rPr lang="zh-CN" altLang="zh-CN" dirty="0" smtClean="0"/>
              <a:t>生成</a:t>
            </a:r>
            <a:r>
              <a:rPr lang="en-US" altLang="zh-CN" dirty="0" err="1"/>
              <a:t>int</a:t>
            </a:r>
            <a:r>
              <a:rPr lang="zh-CN" altLang="zh-CN" dirty="0"/>
              <a:t>类型的随机</a:t>
            </a:r>
            <a:r>
              <a:rPr lang="zh-CN" altLang="zh-CN" dirty="0" smtClean="0"/>
              <a:t>整数</a:t>
            </a:r>
            <a:endParaRPr lang="en-US" altLang="zh-CN" dirty="0"/>
          </a:p>
          <a:p>
            <a:pPr lvl="1"/>
            <a:r>
              <a:rPr lang="en-US" altLang="zh-CN" dirty="0" err="1" smtClean="0"/>
              <a:t>nextLong</a:t>
            </a:r>
            <a:r>
              <a:rPr lang="zh-CN" altLang="zh-CN" dirty="0" smtClean="0"/>
              <a:t>方法</a:t>
            </a:r>
            <a:r>
              <a:rPr lang="zh-CN" altLang="en-US" dirty="0"/>
              <a:t>：</a:t>
            </a:r>
            <a:r>
              <a:rPr lang="zh-CN" altLang="zh-CN" dirty="0" smtClean="0"/>
              <a:t>生成</a:t>
            </a:r>
            <a:r>
              <a:rPr lang="en-US" altLang="zh-CN" dirty="0"/>
              <a:t>long</a:t>
            </a:r>
            <a:r>
              <a:rPr lang="zh-CN" altLang="zh-CN" dirty="0"/>
              <a:t>类型的随机长</a:t>
            </a:r>
            <a:r>
              <a:rPr lang="zh-CN" altLang="zh-CN" dirty="0" smtClean="0"/>
              <a:t>整数</a:t>
            </a:r>
            <a:endParaRPr lang="en-US" altLang="zh-CN" dirty="0" smtClean="0"/>
          </a:p>
          <a:p>
            <a:pPr lvl="1"/>
            <a:r>
              <a:rPr lang="en-US" altLang="zh-CN" dirty="0" err="1" smtClean="0"/>
              <a:t>nextFloat</a:t>
            </a:r>
            <a:r>
              <a:rPr lang="zh-CN" altLang="zh-CN" dirty="0" smtClean="0"/>
              <a:t>方法</a:t>
            </a:r>
            <a:r>
              <a:rPr lang="zh-CN" altLang="en-US" dirty="0"/>
              <a:t>：</a:t>
            </a:r>
            <a:r>
              <a:rPr lang="zh-CN" altLang="zh-CN" dirty="0" smtClean="0"/>
              <a:t>生成</a:t>
            </a:r>
            <a:r>
              <a:rPr lang="en-US" altLang="zh-CN" dirty="0"/>
              <a:t>float</a:t>
            </a:r>
            <a:r>
              <a:rPr lang="zh-CN" altLang="zh-CN" dirty="0"/>
              <a:t>类型的随机浮点</a:t>
            </a:r>
            <a:r>
              <a:rPr lang="zh-CN" altLang="zh-CN" dirty="0" smtClean="0"/>
              <a:t>小数</a:t>
            </a:r>
            <a:endParaRPr lang="en-US" altLang="zh-CN" dirty="0" smtClean="0"/>
          </a:p>
          <a:p>
            <a:pPr lvl="1"/>
            <a:r>
              <a:rPr lang="en-US" altLang="zh-CN" dirty="0" err="1" smtClean="0"/>
              <a:t>nextDouble</a:t>
            </a:r>
            <a:r>
              <a:rPr lang="zh-CN" altLang="zh-CN" dirty="0" smtClean="0"/>
              <a:t>方法</a:t>
            </a:r>
            <a:r>
              <a:rPr lang="zh-CN" altLang="en-US" dirty="0"/>
              <a:t>：</a:t>
            </a:r>
            <a:r>
              <a:rPr lang="zh-CN" altLang="zh-CN" dirty="0" smtClean="0"/>
              <a:t>生成</a:t>
            </a:r>
            <a:r>
              <a:rPr lang="en-US" altLang="zh-CN" dirty="0"/>
              <a:t>double</a:t>
            </a:r>
            <a:r>
              <a:rPr lang="zh-CN" altLang="zh-CN" dirty="0"/>
              <a:t>类型的随机双精度小数</a:t>
            </a:r>
            <a:endParaRPr lang="zh-CN" altLang="en-US" dirty="0"/>
          </a:p>
        </p:txBody>
      </p:sp>
    </p:spTree>
    <p:extLst>
      <p:ext uri="{BB962C8B-B14F-4D97-AF65-F5344CB8AC3E}">
        <p14:creationId xmlns:p14="http://schemas.microsoft.com/office/powerpoint/2010/main" val="3938314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科学计算函数</a:t>
            </a:r>
            <a:endParaRPr lang="zh-CN" altLang="en-US" dirty="0"/>
          </a:p>
        </p:txBody>
      </p:sp>
      <p:sp>
        <p:nvSpPr>
          <p:cNvPr id="3" name="内容占位符 2"/>
          <p:cNvSpPr>
            <a:spLocks noGrp="1"/>
          </p:cNvSpPr>
          <p:nvPr>
            <p:ph idx="1"/>
          </p:nvPr>
        </p:nvSpPr>
        <p:spPr/>
        <p:txBody>
          <a:bodyPr/>
          <a:lstStyle/>
          <a:p>
            <a:r>
              <a:rPr lang="en-US" altLang="zh-CN" dirty="0" err="1"/>
              <a:t>sqrt</a:t>
            </a:r>
            <a:r>
              <a:rPr lang="zh-CN" altLang="zh-CN" dirty="0" smtClean="0"/>
              <a:t>方法</a:t>
            </a:r>
            <a:r>
              <a:rPr lang="zh-CN" altLang="en-US" dirty="0" smtClean="0"/>
              <a:t>：</a:t>
            </a:r>
            <a:r>
              <a:rPr lang="zh-CN" altLang="zh-CN" dirty="0" smtClean="0"/>
              <a:t>开平方运算</a:t>
            </a:r>
            <a:r>
              <a:rPr lang="zh-CN" altLang="en-US" dirty="0" smtClean="0"/>
              <a:t>，求某数的正平方根</a:t>
            </a:r>
            <a:endParaRPr lang="en-US" altLang="zh-CN" dirty="0" smtClean="0"/>
          </a:p>
          <a:p>
            <a:r>
              <a:rPr lang="en-US" altLang="zh-CN" dirty="0" smtClean="0"/>
              <a:t>pow</a:t>
            </a:r>
            <a:r>
              <a:rPr lang="zh-CN" altLang="zh-CN" dirty="0" smtClean="0"/>
              <a:t>方法</a:t>
            </a:r>
            <a:r>
              <a:rPr lang="zh-CN" altLang="en-US" dirty="0"/>
              <a:t>：</a:t>
            </a:r>
            <a:r>
              <a:rPr lang="zh-CN" altLang="zh-CN" dirty="0" smtClean="0"/>
              <a:t>求</a:t>
            </a:r>
            <a:r>
              <a:rPr lang="zh-CN" altLang="zh-CN" dirty="0"/>
              <a:t>某数的</a:t>
            </a:r>
            <a:r>
              <a:rPr lang="en-US" altLang="zh-CN" dirty="0"/>
              <a:t>n</a:t>
            </a:r>
            <a:r>
              <a:rPr lang="zh-CN" altLang="zh-CN" dirty="0"/>
              <a:t>次</a:t>
            </a:r>
            <a:r>
              <a:rPr lang="zh-CN" altLang="zh-CN" dirty="0" smtClean="0"/>
              <a:t>方</a:t>
            </a:r>
            <a:endParaRPr lang="en-US" altLang="zh-CN" dirty="0" smtClean="0"/>
          </a:p>
          <a:p>
            <a:r>
              <a:rPr lang="en-US" altLang="zh-CN" dirty="0" err="1" smtClean="0"/>
              <a:t>exp</a:t>
            </a:r>
            <a:r>
              <a:rPr lang="zh-CN" altLang="zh-CN" dirty="0" smtClean="0"/>
              <a:t>方法</a:t>
            </a:r>
            <a:r>
              <a:rPr lang="zh-CN" altLang="en-US" dirty="0"/>
              <a:t>：</a:t>
            </a:r>
            <a:r>
              <a:rPr lang="zh-CN" altLang="zh-CN" dirty="0" smtClean="0"/>
              <a:t>求</a:t>
            </a:r>
            <a:r>
              <a:rPr lang="zh-CN" altLang="zh-CN" dirty="0"/>
              <a:t>自然常数</a:t>
            </a:r>
            <a:r>
              <a:rPr lang="en-US" altLang="zh-CN" dirty="0"/>
              <a:t>e</a:t>
            </a:r>
            <a:r>
              <a:rPr lang="zh-CN" altLang="zh-CN" dirty="0"/>
              <a:t>的</a:t>
            </a:r>
            <a:r>
              <a:rPr lang="en-US" altLang="zh-CN" dirty="0"/>
              <a:t>n</a:t>
            </a:r>
            <a:r>
              <a:rPr lang="zh-CN" altLang="zh-CN" dirty="0"/>
              <a:t>次</a:t>
            </a:r>
            <a:r>
              <a:rPr lang="zh-CN" altLang="zh-CN" dirty="0" smtClean="0"/>
              <a:t>方</a:t>
            </a:r>
            <a:endParaRPr lang="en-US" altLang="zh-CN" dirty="0" smtClean="0"/>
          </a:p>
          <a:p>
            <a:r>
              <a:rPr lang="en-US" altLang="zh-CN" dirty="0" smtClean="0"/>
              <a:t>log</a:t>
            </a:r>
            <a:r>
              <a:rPr lang="zh-CN" altLang="zh-CN" dirty="0" smtClean="0"/>
              <a:t>方法</a:t>
            </a:r>
            <a:r>
              <a:rPr lang="zh-CN" altLang="en-US" dirty="0"/>
              <a:t>：</a:t>
            </a:r>
            <a:r>
              <a:rPr lang="zh-CN" altLang="zh-CN" dirty="0" smtClean="0"/>
              <a:t>求</a:t>
            </a:r>
            <a:r>
              <a:rPr lang="zh-CN" altLang="zh-CN" dirty="0"/>
              <a:t>自然对数的运算（即</a:t>
            </a:r>
            <a:r>
              <a:rPr lang="en-US" altLang="zh-CN" dirty="0" err="1"/>
              <a:t>exp</a:t>
            </a:r>
            <a:r>
              <a:rPr lang="zh-CN" altLang="zh-CN" dirty="0"/>
              <a:t>方法的逆运算</a:t>
            </a:r>
            <a:r>
              <a:rPr lang="zh-CN" altLang="zh-CN" dirty="0" smtClean="0"/>
              <a:t>）</a:t>
            </a:r>
            <a:endParaRPr lang="en-US" altLang="zh-CN" dirty="0" smtClean="0"/>
          </a:p>
          <a:p>
            <a:r>
              <a:rPr lang="en-US" altLang="zh-CN" dirty="0" smtClean="0"/>
              <a:t>log10</a:t>
            </a:r>
            <a:r>
              <a:rPr lang="zh-CN" altLang="zh-CN" dirty="0" smtClean="0"/>
              <a:t>方法</a:t>
            </a:r>
            <a:r>
              <a:rPr lang="zh-CN" altLang="en-US" dirty="0"/>
              <a:t>：</a:t>
            </a:r>
            <a:r>
              <a:rPr lang="zh-CN" altLang="zh-CN" dirty="0" smtClean="0"/>
              <a:t>求</a:t>
            </a:r>
            <a:r>
              <a:rPr lang="zh-CN" altLang="zh-CN" dirty="0"/>
              <a:t>底数为</a:t>
            </a:r>
            <a:r>
              <a:rPr lang="en-US" altLang="zh-CN" dirty="0"/>
              <a:t>10</a:t>
            </a:r>
            <a:r>
              <a:rPr lang="zh-CN" altLang="zh-CN" dirty="0"/>
              <a:t>的对数</a:t>
            </a:r>
            <a:endParaRPr lang="zh-CN" altLang="en-US" dirty="0"/>
          </a:p>
        </p:txBody>
      </p:sp>
    </p:spTree>
    <p:extLst>
      <p:ext uri="{BB962C8B-B14F-4D97-AF65-F5344CB8AC3E}">
        <p14:creationId xmlns:p14="http://schemas.microsoft.com/office/powerpoint/2010/main" val="81876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r>
              <a:rPr lang="zh-CN" altLang="zh-CN" dirty="0"/>
              <a:t>本章介绍了</a:t>
            </a:r>
            <a:r>
              <a:rPr lang="en-US" altLang="zh-CN" dirty="0"/>
              <a:t>Java</a:t>
            </a:r>
            <a:r>
              <a:rPr lang="zh-CN" altLang="zh-CN" dirty="0"/>
              <a:t>编程对代数运算和几何运算的实现手段，包括各类数字的表达方式、与算术有关的运算符号、</a:t>
            </a:r>
            <a:r>
              <a:rPr lang="en-US" altLang="zh-CN" dirty="0"/>
              <a:t>Java</a:t>
            </a:r>
            <a:r>
              <a:rPr lang="zh-CN" altLang="zh-CN" dirty="0"/>
              <a:t>自带的数学函数库等基础知识，并结合这些技能给出了两个实战练习（求平方根、求圆周率）的计算过程。</a:t>
            </a:r>
          </a:p>
          <a:p>
            <a:r>
              <a:rPr lang="en-US" altLang="zh-CN" dirty="0"/>
              <a:t>2.1 </a:t>
            </a:r>
            <a:r>
              <a:rPr lang="zh-CN" altLang="en-US" dirty="0"/>
              <a:t>数值变量</a:t>
            </a:r>
          </a:p>
          <a:p>
            <a:r>
              <a:rPr lang="en-US" altLang="zh-CN" dirty="0"/>
              <a:t>2.2 </a:t>
            </a:r>
            <a:r>
              <a:rPr lang="zh-CN" altLang="en-US" dirty="0"/>
              <a:t>算术运算</a:t>
            </a:r>
          </a:p>
          <a:p>
            <a:r>
              <a:rPr lang="en-US" altLang="zh-CN" dirty="0"/>
              <a:t>2.3 </a:t>
            </a:r>
            <a:r>
              <a:rPr lang="zh-CN" altLang="en-US" dirty="0"/>
              <a:t>数学函数</a:t>
            </a:r>
          </a:p>
          <a:p>
            <a:r>
              <a:rPr lang="en-US" altLang="zh-CN" dirty="0"/>
              <a:t>2.4 </a:t>
            </a:r>
            <a:r>
              <a:rPr lang="zh-CN" altLang="en-US" dirty="0"/>
              <a:t>实战练习</a:t>
            </a:r>
          </a:p>
          <a:p>
            <a:r>
              <a:rPr lang="en-US" altLang="zh-CN" dirty="0"/>
              <a:t>2.5 </a:t>
            </a:r>
            <a:r>
              <a:rPr lang="zh-CN" altLang="en-US" dirty="0"/>
              <a:t>小结</a:t>
            </a:r>
          </a:p>
          <a:p>
            <a:endParaRPr lang="zh-CN" altLang="en-US" dirty="0"/>
          </a:p>
        </p:txBody>
      </p:sp>
    </p:spTree>
    <p:extLst>
      <p:ext uri="{BB962C8B-B14F-4D97-AF65-F5344CB8AC3E}">
        <p14:creationId xmlns:p14="http://schemas.microsoft.com/office/powerpoint/2010/main" val="256791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2.3.4 </a:t>
            </a:r>
            <a:r>
              <a:rPr lang="zh-CN" altLang="en-US" dirty="0" smtClean="0"/>
              <a:t>三角函数</a:t>
            </a:r>
            <a:endParaRPr lang="zh-CN" altLang="en-US" dirty="0"/>
          </a:p>
        </p:txBody>
      </p:sp>
      <p:sp>
        <p:nvSpPr>
          <p:cNvPr id="3" name="内容占位符 2"/>
          <p:cNvSpPr>
            <a:spLocks noGrp="1"/>
          </p:cNvSpPr>
          <p:nvPr>
            <p:ph idx="1"/>
          </p:nvPr>
        </p:nvSpPr>
        <p:spPr/>
        <p:txBody>
          <a:bodyPr>
            <a:normAutofit/>
          </a:bodyPr>
          <a:lstStyle/>
          <a:p>
            <a:r>
              <a:rPr lang="en-US" altLang="zh-CN" dirty="0" smtClean="0"/>
              <a:t>sin</a:t>
            </a:r>
            <a:r>
              <a:rPr lang="zh-CN" altLang="en-US" dirty="0" smtClean="0"/>
              <a:t>方法：</a:t>
            </a:r>
            <a:r>
              <a:rPr lang="zh-CN" altLang="zh-CN" dirty="0"/>
              <a:t>求某弧度的正弦</a:t>
            </a:r>
            <a:endParaRPr lang="en-US" altLang="zh-CN" dirty="0" smtClean="0"/>
          </a:p>
          <a:p>
            <a:r>
              <a:rPr lang="en-US" altLang="zh-CN" dirty="0" err="1" smtClean="0"/>
              <a:t>asin</a:t>
            </a:r>
            <a:r>
              <a:rPr lang="zh-CN" altLang="en-US" dirty="0" smtClean="0"/>
              <a:t>方法：</a:t>
            </a:r>
            <a:r>
              <a:rPr lang="zh-CN" altLang="zh-CN" dirty="0"/>
              <a:t>求某弧度</a:t>
            </a:r>
            <a:r>
              <a:rPr lang="zh-CN" altLang="zh-CN" dirty="0" smtClean="0"/>
              <a:t>的</a:t>
            </a:r>
            <a:r>
              <a:rPr lang="zh-CN" altLang="en-US" dirty="0"/>
              <a:t>反</a:t>
            </a:r>
            <a:r>
              <a:rPr lang="zh-CN" altLang="zh-CN" dirty="0" smtClean="0"/>
              <a:t>正弦</a:t>
            </a:r>
            <a:endParaRPr lang="en-US" altLang="zh-CN" dirty="0" smtClean="0"/>
          </a:p>
          <a:p>
            <a:r>
              <a:rPr lang="en-US" altLang="zh-CN" dirty="0" smtClean="0"/>
              <a:t>cos</a:t>
            </a:r>
            <a:r>
              <a:rPr lang="zh-CN" altLang="en-US" dirty="0" smtClean="0"/>
              <a:t>方法：</a:t>
            </a:r>
            <a:r>
              <a:rPr lang="zh-CN" altLang="zh-CN" dirty="0"/>
              <a:t>求某弧度的余弦</a:t>
            </a:r>
            <a:endParaRPr lang="en-US" altLang="zh-CN" dirty="0" smtClean="0"/>
          </a:p>
          <a:p>
            <a:r>
              <a:rPr lang="en-US" altLang="zh-CN" dirty="0" err="1" smtClean="0"/>
              <a:t>acos</a:t>
            </a:r>
            <a:r>
              <a:rPr lang="zh-CN" altLang="en-US" dirty="0" smtClean="0"/>
              <a:t>方法：</a:t>
            </a:r>
            <a:r>
              <a:rPr lang="zh-CN" altLang="zh-CN" dirty="0"/>
              <a:t>求某弧度</a:t>
            </a:r>
            <a:r>
              <a:rPr lang="zh-CN" altLang="zh-CN" dirty="0" smtClean="0"/>
              <a:t>的</a:t>
            </a:r>
            <a:r>
              <a:rPr lang="zh-CN" altLang="en-US" dirty="0" smtClean="0"/>
              <a:t>反</a:t>
            </a:r>
            <a:r>
              <a:rPr lang="zh-CN" altLang="zh-CN" dirty="0" smtClean="0"/>
              <a:t>余弦</a:t>
            </a:r>
            <a:endParaRPr lang="en-US" altLang="zh-CN" dirty="0" smtClean="0"/>
          </a:p>
          <a:p>
            <a:r>
              <a:rPr lang="en-US" altLang="zh-CN" dirty="0" smtClean="0"/>
              <a:t>tan</a:t>
            </a:r>
            <a:r>
              <a:rPr lang="zh-CN" altLang="en-US" dirty="0" smtClean="0"/>
              <a:t>方法：</a:t>
            </a:r>
            <a:r>
              <a:rPr lang="zh-CN" altLang="zh-CN" dirty="0"/>
              <a:t>求某弧度的正切</a:t>
            </a:r>
            <a:endParaRPr lang="en-US" altLang="zh-CN" dirty="0" smtClean="0"/>
          </a:p>
          <a:p>
            <a:r>
              <a:rPr lang="en-US" altLang="zh-CN" dirty="0" err="1" smtClean="0"/>
              <a:t>atan</a:t>
            </a:r>
            <a:r>
              <a:rPr lang="zh-CN" altLang="en-US" dirty="0"/>
              <a:t>方法</a:t>
            </a:r>
            <a:r>
              <a:rPr lang="zh-CN" altLang="en-US" dirty="0" smtClean="0"/>
              <a:t>：</a:t>
            </a:r>
            <a:r>
              <a:rPr lang="zh-CN" altLang="zh-CN" dirty="0"/>
              <a:t>求某弧度</a:t>
            </a:r>
            <a:r>
              <a:rPr lang="zh-CN" altLang="zh-CN" dirty="0" smtClean="0"/>
              <a:t>的</a:t>
            </a:r>
            <a:r>
              <a:rPr lang="zh-CN" altLang="en-US" dirty="0" smtClean="0"/>
              <a:t>反</a:t>
            </a:r>
            <a:r>
              <a:rPr lang="zh-CN" altLang="zh-CN" dirty="0" smtClean="0"/>
              <a:t>正切</a:t>
            </a:r>
            <a:endParaRPr lang="en-US" altLang="zh-CN" dirty="0"/>
          </a:p>
          <a:p>
            <a:r>
              <a:rPr lang="zh-CN" altLang="en-US" dirty="0" smtClean="0"/>
              <a:t>注意，</a:t>
            </a:r>
            <a:r>
              <a:rPr lang="en-US" altLang="zh-CN" dirty="0"/>
              <a:t> Math</a:t>
            </a:r>
            <a:r>
              <a:rPr lang="zh-CN" altLang="zh-CN" dirty="0"/>
              <a:t>库的三角</a:t>
            </a:r>
            <a:r>
              <a:rPr lang="zh-CN" altLang="zh-CN" dirty="0" smtClean="0"/>
              <a:t>方法</a:t>
            </a:r>
            <a:r>
              <a:rPr lang="zh-CN" altLang="en-US" dirty="0" smtClean="0"/>
              <a:t>用的是弧度，而非几何学上三角函数用的角度。</a:t>
            </a:r>
            <a:r>
              <a:rPr lang="zh-CN" altLang="zh-CN" dirty="0" smtClean="0"/>
              <a:t>弧度</a:t>
            </a:r>
            <a:r>
              <a:rPr lang="en-US" altLang="zh-CN" dirty="0"/>
              <a:t>=</a:t>
            </a:r>
            <a:r>
              <a:rPr lang="zh-CN" altLang="zh-CN" dirty="0"/>
              <a:t>弧长</a:t>
            </a:r>
            <a:r>
              <a:rPr lang="en-US" altLang="zh-CN" dirty="0"/>
              <a:t>/</a:t>
            </a:r>
            <a:r>
              <a:rPr lang="zh-CN" altLang="zh-CN" dirty="0"/>
              <a:t>半径</a:t>
            </a:r>
            <a:r>
              <a:rPr lang="en-US" altLang="zh-CN" dirty="0"/>
              <a:t>=(</a:t>
            </a:r>
            <a:r>
              <a:rPr lang="zh-CN" altLang="zh-CN" dirty="0"/>
              <a:t>角度</a:t>
            </a:r>
            <a:r>
              <a:rPr lang="en-US" altLang="zh-CN" dirty="0"/>
              <a:t>/360)*2</a:t>
            </a:r>
            <a:r>
              <a:rPr lang="zh-CN" altLang="zh-CN" dirty="0"/>
              <a:t>π</a:t>
            </a:r>
            <a:r>
              <a:rPr lang="en-US" altLang="zh-CN" dirty="0"/>
              <a:t>r/r=</a:t>
            </a:r>
            <a:r>
              <a:rPr lang="zh-CN" altLang="zh-CN" dirty="0"/>
              <a:t>角度</a:t>
            </a:r>
            <a:r>
              <a:rPr lang="en-US" altLang="zh-CN" dirty="0"/>
              <a:t>*</a:t>
            </a:r>
            <a:r>
              <a:rPr lang="zh-CN" altLang="zh-CN" dirty="0"/>
              <a:t>π</a:t>
            </a:r>
            <a:r>
              <a:rPr lang="en-US" altLang="zh-CN" dirty="0"/>
              <a:t>/180</a:t>
            </a:r>
            <a:endParaRPr lang="zh-CN" altLang="en-US" dirty="0"/>
          </a:p>
        </p:txBody>
      </p:sp>
    </p:spTree>
    <p:extLst>
      <p:ext uri="{BB962C8B-B14F-4D97-AF65-F5344CB8AC3E}">
        <p14:creationId xmlns:p14="http://schemas.microsoft.com/office/powerpoint/2010/main" val="1443960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实战练习</a:t>
            </a:r>
            <a:endParaRPr lang="zh-CN" altLang="en-US" dirty="0"/>
          </a:p>
        </p:txBody>
      </p:sp>
      <p:sp>
        <p:nvSpPr>
          <p:cNvPr id="3" name="内容占位符 2"/>
          <p:cNvSpPr>
            <a:spLocks noGrp="1"/>
          </p:cNvSpPr>
          <p:nvPr>
            <p:ph idx="1"/>
          </p:nvPr>
        </p:nvSpPr>
        <p:spPr/>
        <p:txBody>
          <a:bodyPr/>
          <a:lstStyle/>
          <a:p>
            <a:r>
              <a:rPr lang="zh-CN" altLang="zh-CN" dirty="0"/>
              <a:t>本节介绍了如何通过</a:t>
            </a:r>
            <a:r>
              <a:rPr lang="en-US" altLang="zh-CN" dirty="0"/>
              <a:t>Java</a:t>
            </a:r>
            <a:r>
              <a:rPr lang="zh-CN" altLang="zh-CN" dirty="0"/>
              <a:t>编程开展几个基本的数学运算，首先讲解了利用牛顿迭代法结合四则运算求解某个数字的平方根近似值，然后阐述了利用割圆术结合勾股定理求解圆周率的近似值。在编程实现之时，借助迭代法这一基础算法，从而在有限次的迭代过程中求出合理的近似解。</a:t>
            </a:r>
          </a:p>
          <a:p>
            <a:r>
              <a:rPr lang="en-US" altLang="zh-CN" dirty="0" smtClean="0"/>
              <a:t>2.4.1 </a:t>
            </a:r>
            <a:r>
              <a:rPr lang="zh-CN" altLang="en-US" dirty="0" smtClean="0"/>
              <a:t>利用牛顿迭代法求平方根</a:t>
            </a:r>
          </a:p>
          <a:p>
            <a:r>
              <a:rPr lang="en-US" altLang="zh-CN" dirty="0" smtClean="0"/>
              <a:t>2.4.2 </a:t>
            </a:r>
            <a:r>
              <a:rPr lang="zh-CN" altLang="en-US" dirty="0" smtClean="0"/>
              <a:t>利用割圆术求解圆周率</a:t>
            </a:r>
            <a:endParaRPr lang="zh-CN" altLang="en-US" dirty="0"/>
          </a:p>
        </p:txBody>
      </p:sp>
    </p:spTree>
    <p:extLst>
      <p:ext uri="{BB962C8B-B14F-4D97-AF65-F5344CB8AC3E}">
        <p14:creationId xmlns:p14="http://schemas.microsoft.com/office/powerpoint/2010/main" val="144536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zh-CN" altLang="en-US" dirty="0" smtClean="0"/>
              <a:t>利用牛顿迭代法求平方根</a:t>
            </a:r>
            <a:endParaRPr lang="zh-CN" altLang="en-US" dirty="0"/>
          </a:p>
        </p:txBody>
      </p:sp>
      <p:sp>
        <p:nvSpPr>
          <p:cNvPr id="3" name="内容占位符 2"/>
          <p:cNvSpPr>
            <a:spLocks noGrp="1"/>
          </p:cNvSpPr>
          <p:nvPr>
            <p:ph idx="1"/>
          </p:nvPr>
        </p:nvSpPr>
        <p:spPr/>
        <p:txBody>
          <a:bodyPr/>
          <a:lstStyle/>
          <a:p>
            <a:r>
              <a:rPr lang="zh-CN" altLang="en-US" dirty="0" smtClean="0"/>
              <a:t>                                的</a:t>
            </a:r>
            <a:r>
              <a:rPr lang="zh-CN" altLang="zh-CN" dirty="0"/>
              <a:t>二次函数曲线</a:t>
            </a:r>
            <a:endParaRPr lang="zh-CN" altLang="en-US" dirty="0"/>
          </a:p>
        </p:txBody>
      </p:sp>
      <p:pic>
        <p:nvPicPr>
          <p:cNvPr id="5" name="图片 4" descr="f(x)"/>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7147" y="1825625"/>
            <a:ext cx="2033900" cy="421919"/>
          </a:xfrm>
          <a:prstGeom prst="rect">
            <a:avLst/>
          </a:prstGeom>
          <a:noFill/>
          <a:ln>
            <a:noFill/>
          </a:ln>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432" y="2514927"/>
            <a:ext cx="9861135" cy="3947502"/>
          </a:xfrm>
          <a:prstGeom prst="rect">
            <a:avLst/>
          </a:prstGeom>
        </p:spPr>
      </p:pic>
    </p:spTree>
    <p:extLst>
      <p:ext uri="{BB962C8B-B14F-4D97-AF65-F5344CB8AC3E}">
        <p14:creationId xmlns:p14="http://schemas.microsoft.com/office/powerpoint/2010/main" val="61255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牛顿迭代的过程</a:t>
            </a:r>
            <a:endParaRPr lang="zh-CN" altLang="en-US" dirty="0"/>
          </a:p>
        </p:txBody>
      </p:sp>
      <p:sp>
        <p:nvSpPr>
          <p:cNvPr id="3" name="内容占位符 2"/>
          <p:cNvSpPr>
            <a:spLocks noGrp="1"/>
          </p:cNvSpPr>
          <p:nvPr>
            <p:ph idx="1"/>
          </p:nvPr>
        </p:nvSpPr>
        <p:spPr/>
        <p:txBody>
          <a:bodyPr/>
          <a:lstStyle/>
          <a:p>
            <a:r>
              <a:rPr lang="zh-CN" altLang="en-US" dirty="0" smtClean="0"/>
              <a:t>反复做垂线与切线，从而逼近曲线与</a:t>
            </a:r>
            <a:r>
              <a:rPr lang="en-US" altLang="zh-CN" dirty="0" smtClean="0"/>
              <a:t>X</a:t>
            </a:r>
            <a:r>
              <a:rPr lang="zh-CN" altLang="en-US" dirty="0" smtClean="0"/>
              <a:t>轴的交点</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432" y="2506381"/>
            <a:ext cx="9861135" cy="3947502"/>
          </a:xfrm>
          <a:prstGeom prst="rect">
            <a:avLst/>
          </a:prstGeom>
        </p:spPr>
      </p:pic>
    </p:spTree>
    <p:extLst>
      <p:ext uri="{BB962C8B-B14F-4D97-AF65-F5344CB8AC3E}">
        <p14:creationId xmlns:p14="http://schemas.microsoft.com/office/powerpoint/2010/main" val="17153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每次迭代的计算式子</a:t>
            </a:r>
            <a:endParaRPr lang="zh-CN" altLang="en-US" dirty="0"/>
          </a:p>
        </p:txBody>
      </p:sp>
      <p:sp>
        <p:nvSpPr>
          <p:cNvPr id="3" name="内容占位符 2"/>
          <p:cNvSpPr>
            <a:spLocks noGrp="1"/>
          </p:cNvSpPr>
          <p:nvPr>
            <p:ph idx="1"/>
          </p:nvPr>
        </p:nvSpPr>
        <p:spPr>
          <a:xfrm>
            <a:off x="838200" y="1825624"/>
            <a:ext cx="10515600" cy="4728999"/>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zh-CN" dirty="0" smtClean="0"/>
              <a:t>求平方根的</a:t>
            </a:r>
            <a:r>
              <a:rPr lang="zh-CN" altLang="zh-CN" dirty="0"/>
              <a:t>迭代</a:t>
            </a:r>
            <a:r>
              <a:rPr lang="zh-CN" altLang="zh-CN" dirty="0" smtClean="0"/>
              <a:t>式</a:t>
            </a:r>
            <a:r>
              <a:rPr lang="zh-CN" altLang="en-US" dirty="0" smtClean="0"/>
              <a:t>为</a:t>
            </a:r>
            <a:endParaRPr lang="zh-CN" altLang="en-US" dirty="0"/>
          </a:p>
        </p:txBody>
      </p:sp>
      <p:pic>
        <p:nvPicPr>
          <p:cNvPr id="24" name="图片 23" descr="C:\Users\Lenovo.DESKTOP-9FK2SJC\AppData\Local\Microsoft\Windows\INetCache\Content.Word\xm1=5.png"/>
          <p:cNvPicPr/>
          <p:nvPr/>
        </p:nvPicPr>
        <p:blipFill>
          <a:blip r:embed="rId2">
            <a:extLst>
              <a:ext uri="{28A0092B-C50C-407E-A947-70E740481C1C}">
                <a14:useLocalDpi xmlns:a14="http://schemas.microsoft.com/office/drawing/2010/main" val="0"/>
              </a:ext>
            </a:extLst>
          </a:blip>
          <a:srcRect/>
          <a:stretch>
            <a:fillRect/>
          </a:stretch>
        </p:blipFill>
        <p:spPr bwMode="auto">
          <a:xfrm>
            <a:off x="4558533" y="5833035"/>
            <a:ext cx="2158461" cy="540196"/>
          </a:xfrm>
          <a:prstGeom prst="rect">
            <a:avLst/>
          </a:prstGeom>
          <a:noFill/>
          <a:ln>
            <a:noFill/>
          </a:ln>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432" y="1703078"/>
            <a:ext cx="9861135" cy="3947502"/>
          </a:xfrm>
          <a:prstGeom prst="rect">
            <a:avLst/>
          </a:prstGeom>
        </p:spPr>
      </p:pic>
    </p:spTree>
    <p:extLst>
      <p:ext uri="{BB962C8B-B14F-4D97-AF65-F5344CB8AC3E}">
        <p14:creationId xmlns:p14="http://schemas.microsoft.com/office/powerpoint/2010/main" val="317876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牛顿迭代法对应的</a:t>
            </a:r>
            <a:r>
              <a:rPr lang="en-US" altLang="zh-CN" dirty="0" smtClean="0"/>
              <a:t>Java</a:t>
            </a:r>
            <a:r>
              <a:rPr lang="zh-CN" altLang="en-US" dirty="0" smtClean="0"/>
              <a:t>代码</a:t>
            </a:r>
            <a:endParaRPr lang="zh-CN" altLang="en-US" dirty="0"/>
          </a:p>
        </p:txBody>
      </p:sp>
      <p:sp>
        <p:nvSpPr>
          <p:cNvPr id="3" name="内容占位符 2"/>
          <p:cNvSpPr>
            <a:spLocks noGrp="1"/>
          </p:cNvSpPr>
          <p:nvPr>
            <p:ph idx="1"/>
          </p:nvPr>
        </p:nvSpPr>
        <p:spPr/>
        <p:txBody>
          <a:bodyPr/>
          <a:lstStyle/>
          <a:p>
            <a:pPr lvl="1"/>
            <a:r>
              <a:rPr lang="en-US" altLang="zh-CN" dirty="0"/>
              <a:t>double number = 2;  // </a:t>
            </a:r>
            <a:r>
              <a:rPr lang="zh-CN" altLang="en-US" dirty="0"/>
              <a:t>需要求平方根的数字</a:t>
            </a:r>
          </a:p>
          <a:p>
            <a:pPr lvl="1"/>
            <a:r>
              <a:rPr lang="en-US" altLang="zh-CN" dirty="0"/>
              <a:t>double </a:t>
            </a:r>
            <a:r>
              <a:rPr lang="en-US" altLang="zh-CN" dirty="0" err="1"/>
              <a:t>Xm</a:t>
            </a:r>
            <a:r>
              <a:rPr lang="en-US" altLang="zh-CN" dirty="0"/>
              <a:t> = number;  // </a:t>
            </a:r>
            <a:r>
              <a:rPr lang="zh-CN" altLang="en-US" dirty="0"/>
              <a:t>每次迭代后的数值</a:t>
            </a:r>
          </a:p>
          <a:p>
            <a:pPr lvl="1"/>
            <a:r>
              <a:rPr lang="en-US" altLang="zh-CN" dirty="0" err="1"/>
              <a:t>Xm</a:t>
            </a:r>
            <a:r>
              <a:rPr lang="en-US" altLang="zh-CN" dirty="0"/>
              <a:t> = (</a:t>
            </a:r>
            <a:r>
              <a:rPr lang="en-US" altLang="zh-CN" dirty="0" err="1"/>
              <a:t>Xm</a:t>
            </a:r>
            <a:r>
              <a:rPr lang="en-US" altLang="zh-CN" dirty="0"/>
              <a:t> + number/</a:t>
            </a:r>
            <a:r>
              <a:rPr lang="en-US" altLang="zh-CN" dirty="0" err="1"/>
              <a:t>Xm</a:t>
            </a:r>
            <a:r>
              <a:rPr lang="en-US" altLang="zh-CN" dirty="0"/>
              <a:t>) / 2;  // </a:t>
            </a:r>
            <a:r>
              <a:rPr lang="zh-CN" altLang="en-US" dirty="0"/>
              <a:t>第一次迭代后的平方根</a:t>
            </a:r>
          </a:p>
          <a:p>
            <a:pPr lvl="1"/>
            <a:r>
              <a:rPr lang="en-US" altLang="zh-CN" dirty="0" err="1"/>
              <a:t>System.out.println</a:t>
            </a:r>
            <a:r>
              <a:rPr lang="en-US" altLang="zh-CN" dirty="0"/>
              <a:t>(number+"</a:t>
            </a:r>
            <a:r>
              <a:rPr lang="zh-CN" altLang="en-US" dirty="0"/>
              <a:t>的平方根</a:t>
            </a:r>
            <a:r>
              <a:rPr lang="en-US" altLang="zh-CN" dirty="0"/>
              <a:t>="+</a:t>
            </a:r>
            <a:r>
              <a:rPr lang="en-US" altLang="zh-CN" dirty="0" err="1"/>
              <a:t>Xm</a:t>
            </a:r>
            <a:r>
              <a:rPr lang="en-US" altLang="zh-CN" dirty="0"/>
              <a:t>);</a:t>
            </a:r>
          </a:p>
          <a:p>
            <a:pPr lvl="1"/>
            <a:r>
              <a:rPr lang="en-US" altLang="zh-CN" dirty="0" err="1"/>
              <a:t>Xm</a:t>
            </a:r>
            <a:r>
              <a:rPr lang="en-US" altLang="zh-CN" dirty="0"/>
              <a:t> = (</a:t>
            </a:r>
            <a:r>
              <a:rPr lang="en-US" altLang="zh-CN" dirty="0" err="1"/>
              <a:t>Xm</a:t>
            </a:r>
            <a:r>
              <a:rPr lang="en-US" altLang="zh-CN" dirty="0"/>
              <a:t> + number/</a:t>
            </a:r>
            <a:r>
              <a:rPr lang="en-US" altLang="zh-CN" dirty="0" err="1"/>
              <a:t>Xm</a:t>
            </a:r>
            <a:r>
              <a:rPr lang="en-US" altLang="zh-CN" dirty="0"/>
              <a:t>) / 2;  // </a:t>
            </a:r>
            <a:r>
              <a:rPr lang="zh-CN" altLang="en-US" dirty="0"/>
              <a:t>第二次迭代后的平方根</a:t>
            </a:r>
          </a:p>
          <a:p>
            <a:pPr lvl="1"/>
            <a:r>
              <a:rPr lang="en-US" altLang="zh-CN" dirty="0" err="1"/>
              <a:t>System.out.println</a:t>
            </a:r>
            <a:r>
              <a:rPr lang="en-US" altLang="zh-CN" dirty="0"/>
              <a:t>(number+"</a:t>
            </a:r>
            <a:r>
              <a:rPr lang="zh-CN" altLang="en-US" dirty="0"/>
              <a:t>的平方根</a:t>
            </a:r>
            <a:r>
              <a:rPr lang="en-US" altLang="zh-CN" dirty="0"/>
              <a:t>="+</a:t>
            </a:r>
            <a:r>
              <a:rPr lang="en-US" altLang="zh-CN" dirty="0" err="1"/>
              <a:t>Xm</a:t>
            </a:r>
            <a:r>
              <a:rPr lang="en-US" altLang="zh-CN" dirty="0"/>
              <a:t>);</a:t>
            </a:r>
          </a:p>
          <a:p>
            <a:pPr lvl="1"/>
            <a:r>
              <a:rPr lang="en-US" altLang="zh-CN" dirty="0" err="1"/>
              <a:t>Xm</a:t>
            </a:r>
            <a:r>
              <a:rPr lang="en-US" altLang="zh-CN" dirty="0"/>
              <a:t> = (</a:t>
            </a:r>
            <a:r>
              <a:rPr lang="en-US" altLang="zh-CN" dirty="0" err="1"/>
              <a:t>Xm</a:t>
            </a:r>
            <a:r>
              <a:rPr lang="en-US" altLang="zh-CN" dirty="0"/>
              <a:t> + number/</a:t>
            </a:r>
            <a:r>
              <a:rPr lang="en-US" altLang="zh-CN" dirty="0" err="1"/>
              <a:t>Xm</a:t>
            </a:r>
            <a:r>
              <a:rPr lang="en-US" altLang="zh-CN" dirty="0"/>
              <a:t>) / 2;  // </a:t>
            </a:r>
            <a:r>
              <a:rPr lang="zh-CN" altLang="en-US" dirty="0"/>
              <a:t>第三次迭代后的平方根</a:t>
            </a:r>
          </a:p>
          <a:p>
            <a:pPr lvl="1"/>
            <a:r>
              <a:rPr lang="en-US" altLang="zh-CN" dirty="0" err="1"/>
              <a:t>System.out.println</a:t>
            </a:r>
            <a:r>
              <a:rPr lang="en-US" altLang="zh-CN" dirty="0"/>
              <a:t>(number+"</a:t>
            </a:r>
            <a:r>
              <a:rPr lang="zh-CN" altLang="en-US" dirty="0"/>
              <a:t>的平方根</a:t>
            </a:r>
            <a:r>
              <a:rPr lang="en-US" altLang="zh-CN" dirty="0"/>
              <a:t>="+</a:t>
            </a:r>
            <a:r>
              <a:rPr lang="en-US" altLang="zh-CN" dirty="0" err="1"/>
              <a:t>Xm</a:t>
            </a:r>
            <a:r>
              <a:rPr lang="en-US" altLang="zh-CN" dirty="0" smtClean="0"/>
              <a:t>);</a:t>
            </a:r>
          </a:p>
          <a:p>
            <a:r>
              <a:rPr lang="zh-CN" altLang="zh-CN" dirty="0"/>
              <a:t>三次</a:t>
            </a:r>
            <a:r>
              <a:rPr lang="zh-CN" altLang="zh-CN" dirty="0" smtClean="0"/>
              <a:t>迭代</a:t>
            </a:r>
            <a:r>
              <a:rPr lang="zh-CN" altLang="en-US" dirty="0" smtClean="0"/>
              <a:t>后</a:t>
            </a:r>
            <a:r>
              <a:rPr lang="zh-CN" altLang="zh-CN" dirty="0" smtClean="0"/>
              <a:t>，求得</a:t>
            </a:r>
            <a:r>
              <a:rPr lang="en-US" altLang="zh-CN" dirty="0" smtClean="0"/>
              <a:t>2</a:t>
            </a:r>
            <a:r>
              <a:rPr lang="zh-CN" altLang="zh-CN" dirty="0" smtClean="0"/>
              <a:t>的</a:t>
            </a:r>
            <a:r>
              <a:rPr lang="zh-CN" altLang="zh-CN" dirty="0"/>
              <a:t>平方根</a:t>
            </a:r>
            <a:r>
              <a:rPr lang="zh-CN" altLang="zh-CN" dirty="0" smtClean="0"/>
              <a:t>数值</a:t>
            </a:r>
            <a:r>
              <a:rPr lang="zh-CN" altLang="en-US" dirty="0" smtClean="0"/>
              <a:t>为</a:t>
            </a:r>
            <a:r>
              <a:rPr lang="en-US" altLang="zh-CN" dirty="0" smtClean="0"/>
              <a:t>1.414</a:t>
            </a:r>
          </a:p>
        </p:txBody>
      </p:sp>
    </p:spTree>
    <p:extLst>
      <p:ext uri="{BB962C8B-B14F-4D97-AF65-F5344CB8AC3E}">
        <p14:creationId xmlns:p14="http://schemas.microsoft.com/office/powerpoint/2010/main" val="845980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 </a:t>
            </a:r>
            <a:r>
              <a:rPr lang="zh-CN" altLang="en-US" dirty="0" smtClean="0"/>
              <a:t>利用割圆术求解圆周率</a:t>
            </a:r>
            <a:endParaRPr lang="zh-CN" altLang="en-US" dirty="0"/>
          </a:p>
        </p:txBody>
      </p:sp>
      <p:sp>
        <p:nvSpPr>
          <p:cNvPr id="3" name="内容占位符 2"/>
          <p:cNvSpPr>
            <a:spLocks noGrp="1"/>
          </p:cNvSpPr>
          <p:nvPr>
            <p:ph idx="1"/>
          </p:nvPr>
        </p:nvSpPr>
        <p:spPr/>
        <p:txBody>
          <a:bodyPr/>
          <a:lstStyle/>
          <a:p>
            <a:r>
              <a:rPr lang="zh-CN" altLang="en-US" dirty="0" smtClean="0"/>
              <a:t>根据勾股定理，</a:t>
            </a:r>
            <a:r>
              <a:rPr lang="zh-CN" altLang="zh-CN" dirty="0" smtClean="0"/>
              <a:t>假设</a:t>
            </a:r>
            <a:r>
              <a:rPr lang="zh-CN" altLang="zh-CN" dirty="0"/>
              <a:t>直角三角形的两条直角边分别为</a:t>
            </a:r>
            <a:r>
              <a:rPr lang="en-US" altLang="zh-CN" dirty="0"/>
              <a:t>a</a:t>
            </a:r>
            <a:r>
              <a:rPr lang="zh-CN" altLang="zh-CN" dirty="0"/>
              <a:t>和</a:t>
            </a:r>
            <a:r>
              <a:rPr lang="en-US" altLang="zh-CN" dirty="0"/>
              <a:t>b</a:t>
            </a:r>
            <a:r>
              <a:rPr lang="zh-CN" altLang="zh-CN" dirty="0"/>
              <a:t>，斜边为</a:t>
            </a:r>
            <a:r>
              <a:rPr lang="en-US" altLang="zh-CN" dirty="0"/>
              <a:t>c</a:t>
            </a:r>
            <a:r>
              <a:rPr lang="zh-CN" altLang="zh-CN" dirty="0"/>
              <a:t>，则有方程式 </a:t>
            </a:r>
            <a:r>
              <a:rPr lang="en-US" altLang="zh-CN" dirty="0" smtClean="0"/>
              <a:t>                        </a:t>
            </a:r>
            <a:r>
              <a:rPr lang="zh-CN" altLang="en-US" dirty="0" smtClean="0"/>
              <a:t>，</a:t>
            </a:r>
            <a:r>
              <a:rPr lang="zh-CN" altLang="zh-CN" dirty="0"/>
              <a:t>由此</a:t>
            </a:r>
            <a:r>
              <a:rPr lang="zh-CN" altLang="zh-CN" dirty="0" smtClean="0"/>
              <a:t>得到</a:t>
            </a:r>
            <a:endParaRPr lang="en-US" altLang="zh-CN" dirty="0" smtClean="0"/>
          </a:p>
          <a:p>
            <a:r>
              <a:rPr lang="zh-CN" altLang="zh-CN" dirty="0"/>
              <a:t>已知</a:t>
            </a:r>
            <a:r>
              <a:rPr lang="en-US" altLang="zh-CN" dirty="0"/>
              <a:t>a</a:t>
            </a:r>
            <a:r>
              <a:rPr lang="zh-CN" altLang="zh-CN" dirty="0"/>
              <a:t>和</a:t>
            </a:r>
            <a:r>
              <a:rPr lang="en-US" altLang="zh-CN" dirty="0"/>
              <a:t>b</a:t>
            </a:r>
            <a:r>
              <a:rPr lang="zh-CN" altLang="zh-CN" dirty="0"/>
              <a:t>的长度，便能根据牛顿迭代法计算斜边的</a:t>
            </a:r>
            <a:r>
              <a:rPr lang="zh-CN" altLang="zh-CN" dirty="0" smtClean="0"/>
              <a:t>长度</a:t>
            </a:r>
            <a:r>
              <a:rPr lang="zh-CN" altLang="en-US" dirty="0" smtClean="0"/>
              <a:t>。</a:t>
            </a:r>
            <a:endParaRPr lang="en-US" altLang="zh-CN" dirty="0" smtClean="0"/>
          </a:p>
          <a:p>
            <a:r>
              <a:rPr lang="zh-CN" altLang="zh-CN" dirty="0" smtClean="0"/>
              <a:t>利用</a:t>
            </a:r>
            <a:r>
              <a:rPr lang="zh-CN" altLang="en-US" dirty="0"/>
              <a:t>勾股定理</a:t>
            </a:r>
            <a:r>
              <a:rPr lang="zh-CN" altLang="zh-CN" dirty="0" smtClean="0"/>
              <a:t>不但</a:t>
            </a:r>
            <a:r>
              <a:rPr lang="zh-CN" altLang="zh-CN" dirty="0"/>
              <a:t>能开展三角函数运算，还能进一步求出圆周率π的数值</a:t>
            </a:r>
            <a:endParaRPr lang="zh-CN" altLang="en-US" dirty="0"/>
          </a:p>
        </p:txBody>
      </p:sp>
      <p:pic>
        <p:nvPicPr>
          <p:cNvPr id="4" name="图片 3" descr="gougu1"/>
          <p:cNvPicPr/>
          <p:nvPr/>
        </p:nvPicPr>
        <p:blipFill>
          <a:blip r:embed="rId2">
            <a:extLst>
              <a:ext uri="{28A0092B-C50C-407E-A947-70E740481C1C}">
                <a14:useLocalDpi xmlns:a14="http://schemas.microsoft.com/office/drawing/2010/main" val="0"/>
              </a:ext>
            </a:extLst>
          </a:blip>
          <a:srcRect/>
          <a:stretch>
            <a:fillRect/>
          </a:stretch>
        </p:blipFill>
        <p:spPr bwMode="auto">
          <a:xfrm>
            <a:off x="4154112" y="2279840"/>
            <a:ext cx="1494660" cy="318081"/>
          </a:xfrm>
          <a:prstGeom prst="rect">
            <a:avLst/>
          </a:prstGeom>
          <a:noFill/>
          <a:ln>
            <a:noFill/>
          </a:ln>
        </p:spPr>
      </p:pic>
      <p:pic>
        <p:nvPicPr>
          <p:cNvPr id="5" name="图片 4" descr="gougu2"/>
          <p:cNvPicPr/>
          <p:nvPr/>
        </p:nvPicPr>
        <p:blipFill>
          <a:blip r:embed="rId3">
            <a:extLst>
              <a:ext uri="{28A0092B-C50C-407E-A947-70E740481C1C}">
                <a14:useLocalDpi xmlns:a14="http://schemas.microsoft.com/office/drawing/2010/main" val="0"/>
              </a:ext>
            </a:extLst>
          </a:blip>
          <a:srcRect/>
          <a:stretch>
            <a:fillRect/>
          </a:stretch>
        </p:blipFill>
        <p:spPr bwMode="auto">
          <a:xfrm>
            <a:off x="7950190" y="2279839"/>
            <a:ext cx="1680922" cy="318082"/>
          </a:xfrm>
          <a:prstGeom prst="rect">
            <a:avLst/>
          </a:prstGeom>
          <a:noFill/>
          <a:ln>
            <a:noFill/>
          </a:ln>
        </p:spPr>
      </p:pic>
    </p:spTree>
    <p:extLst>
      <p:ext uri="{BB962C8B-B14F-4D97-AF65-F5344CB8AC3E}">
        <p14:creationId xmlns:p14="http://schemas.microsoft.com/office/powerpoint/2010/main" val="2664412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上古时代的径一周三</a:t>
            </a:r>
            <a:endParaRPr lang="zh-CN" altLang="en-US" dirty="0"/>
          </a:p>
        </p:txBody>
      </p:sp>
      <p:sp>
        <p:nvSpPr>
          <p:cNvPr id="5" name="内容占位符 4"/>
          <p:cNvSpPr>
            <a:spLocks noGrp="1"/>
          </p:cNvSpPr>
          <p:nvPr>
            <p:ph idx="1"/>
          </p:nvPr>
        </p:nvSpPr>
        <p:spPr/>
        <p:txBody>
          <a:bodyPr/>
          <a:lstStyle/>
          <a:p>
            <a:r>
              <a:rPr lang="zh-CN" altLang="zh-CN" dirty="0" smtClean="0"/>
              <a:t>《周髀算经》记载</a:t>
            </a:r>
            <a:r>
              <a:rPr lang="zh-CN" altLang="zh-CN" dirty="0"/>
              <a:t>“圆径一而周三”</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806" y="2533023"/>
            <a:ext cx="3669105" cy="3643940"/>
          </a:xfrm>
          <a:prstGeom prst="rect">
            <a:avLst/>
          </a:prstGeom>
        </p:spPr>
      </p:pic>
    </p:spTree>
    <p:extLst>
      <p:ext uri="{BB962C8B-B14F-4D97-AF65-F5344CB8AC3E}">
        <p14:creationId xmlns:p14="http://schemas.microsoft.com/office/powerpoint/2010/main" val="4083435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刘徽的割圆术</a:t>
            </a:r>
            <a:endParaRPr lang="zh-CN" altLang="en-US" dirty="0"/>
          </a:p>
        </p:txBody>
      </p:sp>
      <p:sp>
        <p:nvSpPr>
          <p:cNvPr id="3" name="内容占位符 2"/>
          <p:cNvSpPr>
            <a:spLocks noGrp="1"/>
          </p:cNvSpPr>
          <p:nvPr>
            <p:ph idx="1"/>
          </p:nvPr>
        </p:nvSpPr>
        <p:spPr/>
        <p:txBody>
          <a:bodyPr/>
          <a:lstStyle/>
          <a:p>
            <a:r>
              <a:rPr lang="zh-CN" altLang="zh-CN" dirty="0"/>
              <a:t>割之弥细，所失弥少，割之又割，以至于不可割，则与圆周合体而无所失矣</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537" y="2557463"/>
            <a:ext cx="3590925" cy="3619500"/>
          </a:xfrm>
          <a:prstGeom prst="rect">
            <a:avLst/>
          </a:prstGeom>
        </p:spPr>
      </p:pic>
    </p:spTree>
    <p:extLst>
      <p:ext uri="{BB962C8B-B14F-4D97-AF65-F5344CB8AC3E}">
        <p14:creationId xmlns:p14="http://schemas.microsoft.com/office/powerpoint/2010/main" val="397438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计算正</a:t>
            </a:r>
            <a:r>
              <a:rPr lang="en-US" altLang="zh-CN" dirty="0" smtClean="0"/>
              <a:t>N</a:t>
            </a:r>
            <a:r>
              <a:rPr lang="zh-CN" altLang="en-US" dirty="0" smtClean="0"/>
              <a:t>边形的边长</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由                           求得</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199" y="1465730"/>
            <a:ext cx="3445601" cy="3591778"/>
          </a:xfrm>
          <a:prstGeom prst="rect">
            <a:avLst/>
          </a:prstGeom>
        </p:spPr>
      </p:pic>
      <p:pic>
        <p:nvPicPr>
          <p:cNvPr id="5" name="图片 4" descr="C:\Users\Lenovo.DESKTOP-9FK2SJC\AppData\Local\Microsoft\Windows\INetCache\Content.Word\ob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8469" y="5473797"/>
            <a:ext cx="1923673" cy="303159"/>
          </a:xfrm>
          <a:prstGeom prst="rect">
            <a:avLst/>
          </a:prstGeom>
          <a:noFill/>
          <a:ln>
            <a:noFill/>
          </a:ln>
        </p:spPr>
      </p:pic>
      <p:pic>
        <p:nvPicPr>
          <p:cNvPr id="6" name="图片 5" descr="bc=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9498" y="5066052"/>
            <a:ext cx="4815059" cy="1001461"/>
          </a:xfrm>
          <a:prstGeom prst="rect">
            <a:avLst/>
          </a:prstGeom>
          <a:noFill/>
          <a:ln>
            <a:noFill/>
          </a:ln>
        </p:spPr>
      </p:pic>
    </p:spTree>
    <p:extLst>
      <p:ext uri="{BB962C8B-B14F-4D97-AF65-F5344CB8AC3E}">
        <p14:creationId xmlns:p14="http://schemas.microsoft.com/office/powerpoint/2010/main" val="125900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数值变量</a:t>
            </a:r>
            <a:endParaRPr lang="zh-CN" altLang="en-US" dirty="0"/>
          </a:p>
        </p:txBody>
      </p:sp>
      <p:sp>
        <p:nvSpPr>
          <p:cNvPr id="3" name="内容占位符 2"/>
          <p:cNvSpPr>
            <a:spLocks noGrp="1"/>
          </p:cNvSpPr>
          <p:nvPr>
            <p:ph idx="1"/>
          </p:nvPr>
        </p:nvSpPr>
        <p:spPr/>
        <p:txBody>
          <a:bodyPr/>
          <a:lstStyle/>
          <a:p>
            <a:r>
              <a:rPr lang="zh-CN" altLang="zh-CN" dirty="0"/>
              <a:t>本节介绍了</a:t>
            </a:r>
            <a:r>
              <a:rPr lang="en-US" altLang="zh-CN" dirty="0"/>
              <a:t>Java</a:t>
            </a:r>
            <a:r>
              <a:rPr lang="zh-CN" altLang="zh-CN" dirty="0"/>
              <a:t>语言对数字的表达方式，包括六种数值类型（字节型、短整型、整型、长整型、浮点型、双精度型），除了常规的十进制数，还有其他进制的数字形式（二进制、八进制、十六进制），以及如何将一个数字变量从当前类型转换为别的数值类型。</a:t>
            </a:r>
          </a:p>
          <a:p>
            <a:r>
              <a:rPr lang="en-US" altLang="zh-CN" dirty="0" smtClean="0"/>
              <a:t>2.1.1 </a:t>
            </a:r>
            <a:r>
              <a:rPr lang="zh-CN" altLang="en-US" dirty="0" smtClean="0"/>
              <a:t>数值变量的类型</a:t>
            </a:r>
          </a:p>
          <a:p>
            <a:r>
              <a:rPr lang="en-US" altLang="zh-CN" dirty="0" smtClean="0"/>
              <a:t>2.1.2 </a:t>
            </a:r>
            <a:r>
              <a:rPr lang="zh-CN" altLang="en-US" dirty="0" smtClean="0"/>
              <a:t>特殊数字的表达</a:t>
            </a:r>
          </a:p>
          <a:p>
            <a:r>
              <a:rPr lang="en-US" altLang="zh-CN" dirty="0" smtClean="0"/>
              <a:t>2.1.3 </a:t>
            </a:r>
            <a:r>
              <a:rPr lang="zh-CN" altLang="en-US" dirty="0" smtClean="0"/>
              <a:t>强制类型转换</a:t>
            </a:r>
            <a:endParaRPr lang="zh-CN" altLang="en-US" dirty="0"/>
          </a:p>
        </p:txBody>
      </p:sp>
    </p:spTree>
    <p:extLst>
      <p:ext uri="{BB962C8B-B14F-4D97-AF65-F5344CB8AC3E}">
        <p14:creationId xmlns:p14="http://schemas.microsoft.com/office/powerpoint/2010/main" val="3019416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圆周率的求解历史</a:t>
            </a:r>
            <a:endParaRPr lang="zh-CN" altLang="en-US" dirty="0"/>
          </a:p>
        </p:txBody>
      </p:sp>
      <p:sp>
        <p:nvSpPr>
          <p:cNvPr id="3" name="内容占位符 2"/>
          <p:cNvSpPr>
            <a:spLocks noGrp="1"/>
          </p:cNvSpPr>
          <p:nvPr>
            <p:ph idx="1"/>
          </p:nvPr>
        </p:nvSpPr>
        <p:spPr/>
        <p:txBody>
          <a:bodyPr/>
          <a:lstStyle/>
          <a:p>
            <a:r>
              <a:rPr lang="zh-CN" altLang="en-US" dirty="0" smtClean="0"/>
              <a:t>刘徽割到</a:t>
            </a:r>
            <a:r>
              <a:rPr lang="zh-CN" altLang="zh-CN" dirty="0" smtClean="0"/>
              <a:t>内</a:t>
            </a:r>
            <a:r>
              <a:rPr lang="zh-CN" altLang="zh-CN" dirty="0"/>
              <a:t>接正</a:t>
            </a:r>
            <a:r>
              <a:rPr lang="en-US" altLang="zh-CN" dirty="0"/>
              <a:t>192</a:t>
            </a:r>
            <a:r>
              <a:rPr lang="zh-CN" altLang="zh-CN" dirty="0"/>
              <a:t>边形</a:t>
            </a:r>
            <a:r>
              <a:rPr lang="zh-CN" altLang="zh-CN" dirty="0" smtClean="0"/>
              <a:t>，求得</a:t>
            </a:r>
            <a:r>
              <a:rPr lang="zh-CN" altLang="zh-CN" dirty="0"/>
              <a:t>圆周率的近似值为</a:t>
            </a:r>
            <a:r>
              <a:rPr lang="en-US" altLang="zh-CN" dirty="0" smtClean="0"/>
              <a:t>3.14</a:t>
            </a:r>
            <a:r>
              <a:rPr lang="zh-CN" altLang="en-US" dirty="0" smtClean="0"/>
              <a:t>；</a:t>
            </a:r>
            <a:r>
              <a:rPr lang="zh-CN" altLang="zh-CN" dirty="0" smtClean="0"/>
              <a:t>继续割</a:t>
            </a:r>
            <a:r>
              <a:rPr lang="zh-CN" altLang="zh-CN" dirty="0"/>
              <a:t>到圆的内接正</a:t>
            </a:r>
            <a:r>
              <a:rPr lang="en-US" altLang="zh-CN" dirty="0"/>
              <a:t>3072</a:t>
            </a:r>
            <a:r>
              <a:rPr lang="zh-CN" altLang="zh-CN" dirty="0"/>
              <a:t>边形</a:t>
            </a:r>
            <a:r>
              <a:rPr lang="zh-CN" altLang="zh-CN" dirty="0" smtClean="0"/>
              <a:t>，求</a:t>
            </a:r>
            <a:r>
              <a:rPr lang="zh-CN" altLang="zh-CN" dirty="0"/>
              <a:t>出此时的圆周率值为</a:t>
            </a:r>
            <a:r>
              <a:rPr lang="en-US" altLang="zh-CN" dirty="0" smtClean="0"/>
              <a:t>3.1416</a:t>
            </a:r>
          </a:p>
          <a:p>
            <a:r>
              <a:rPr lang="zh-CN" altLang="zh-CN" dirty="0"/>
              <a:t>祖冲</a:t>
            </a:r>
            <a:r>
              <a:rPr lang="zh-CN" altLang="zh-CN" dirty="0" smtClean="0"/>
              <a:t>之</a:t>
            </a:r>
            <a:r>
              <a:rPr lang="zh-CN" altLang="zh-CN" dirty="0"/>
              <a:t>首次将圆周率推导至小数点后七位，即π值位于</a:t>
            </a:r>
            <a:r>
              <a:rPr lang="en-US" altLang="zh-CN" dirty="0"/>
              <a:t>3.1415926</a:t>
            </a:r>
            <a:r>
              <a:rPr lang="zh-CN" altLang="zh-CN" dirty="0"/>
              <a:t>和</a:t>
            </a:r>
            <a:r>
              <a:rPr lang="en-US" altLang="zh-CN" dirty="0"/>
              <a:t>3.1415927</a:t>
            </a:r>
            <a:r>
              <a:rPr lang="zh-CN" altLang="zh-CN" dirty="0" smtClean="0"/>
              <a:t>之间</a:t>
            </a:r>
            <a:endParaRPr lang="en-US" altLang="zh-CN" dirty="0" smtClean="0"/>
          </a:p>
          <a:p>
            <a:r>
              <a:rPr lang="zh-CN" altLang="zh-CN" dirty="0"/>
              <a:t>祖冲之还给出了圆周率的两个分数形式，</a:t>
            </a:r>
            <a:r>
              <a:rPr lang="zh-CN" altLang="zh-CN" dirty="0" smtClean="0"/>
              <a:t>其中</a:t>
            </a:r>
            <a:r>
              <a:rPr lang="en-US" altLang="zh-CN" dirty="0" smtClean="0"/>
              <a:t>        </a:t>
            </a:r>
            <a:r>
              <a:rPr lang="zh-CN" altLang="zh-CN" dirty="0" smtClean="0"/>
              <a:t>精确</a:t>
            </a:r>
            <a:r>
              <a:rPr lang="zh-CN" altLang="zh-CN" dirty="0"/>
              <a:t>到小数点后两位，被称作“约率”；另一</a:t>
            </a:r>
            <a:r>
              <a:rPr lang="zh-CN" altLang="zh-CN" dirty="0" smtClean="0"/>
              <a:t>个</a:t>
            </a:r>
            <a:r>
              <a:rPr lang="en-US" altLang="zh-CN" dirty="0" smtClean="0"/>
              <a:t>          </a:t>
            </a:r>
            <a:r>
              <a:rPr lang="zh-CN" altLang="zh-CN" dirty="0" smtClean="0"/>
              <a:t>精确</a:t>
            </a:r>
            <a:r>
              <a:rPr lang="zh-CN" altLang="zh-CN" dirty="0"/>
              <a:t>到小数点后七位，被称作“密率”</a:t>
            </a:r>
            <a:endParaRPr lang="zh-CN" altLang="en-US" dirty="0"/>
          </a:p>
        </p:txBody>
      </p:sp>
      <p:pic>
        <p:nvPicPr>
          <p:cNvPr id="9" name="图片 8" descr="22div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6083" y="3409771"/>
            <a:ext cx="401902" cy="546931"/>
          </a:xfrm>
          <a:prstGeom prst="rect">
            <a:avLst/>
          </a:prstGeom>
          <a:noFill/>
          <a:ln>
            <a:noFill/>
          </a:ln>
        </p:spPr>
      </p:pic>
      <p:pic>
        <p:nvPicPr>
          <p:cNvPr id="10" name="图片 9" descr="355div11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628" y="4001294"/>
            <a:ext cx="466564" cy="490137"/>
          </a:xfrm>
          <a:prstGeom prst="rect">
            <a:avLst/>
          </a:prstGeom>
          <a:noFill/>
          <a:ln>
            <a:noFill/>
          </a:ln>
        </p:spPr>
      </p:pic>
    </p:spTree>
    <p:extLst>
      <p:ext uri="{BB962C8B-B14F-4D97-AF65-F5344CB8AC3E}">
        <p14:creationId xmlns:p14="http://schemas.microsoft.com/office/powerpoint/2010/main" val="2457769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计算圆周率的</a:t>
            </a:r>
            <a:r>
              <a:rPr lang="en-US" altLang="zh-CN" dirty="0" smtClean="0"/>
              <a:t>Java</a:t>
            </a:r>
            <a:r>
              <a:rPr lang="zh-CN" altLang="en-US" smtClean="0"/>
              <a:t>代码片段</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t>double </a:t>
            </a:r>
            <a:r>
              <a:rPr lang="en-US" altLang="zh-CN" dirty="0" err="1"/>
              <a:t>edgeLength</a:t>
            </a:r>
            <a:r>
              <a:rPr lang="en-US" altLang="zh-CN" dirty="0"/>
              <a:t> = r;  // </a:t>
            </a:r>
            <a:r>
              <a:rPr lang="zh-CN" altLang="en-US" dirty="0"/>
              <a:t>内接正</a:t>
            </a:r>
            <a:r>
              <a:rPr lang="en-US" altLang="zh-CN" dirty="0"/>
              <a:t>n</a:t>
            </a:r>
            <a:r>
              <a:rPr lang="zh-CN" altLang="en-US" dirty="0"/>
              <a:t>边形的边长（初始值为正六边形的边长）</a:t>
            </a:r>
          </a:p>
          <a:p>
            <a:r>
              <a:rPr lang="en-US" altLang="zh-CN" dirty="0"/>
              <a:t>double </a:t>
            </a:r>
            <a:r>
              <a:rPr lang="el-GR" altLang="zh-CN" dirty="0"/>
              <a:t>π = </a:t>
            </a:r>
            <a:r>
              <a:rPr lang="en-US" altLang="zh-CN" dirty="0" err="1"/>
              <a:t>edgeLength</a:t>
            </a:r>
            <a:r>
              <a:rPr lang="en-US" altLang="zh-CN" dirty="0"/>
              <a:t> * </a:t>
            </a:r>
            <a:r>
              <a:rPr lang="en-US" altLang="zh-CN" dirty="0" err="1"/>
              <a:t>edgeNumber</a:t>
            </a:r>
            <a:r>
              <a:rPr lang="en-US" altLang="zh-CN" dirty="0"/>
              <a:t> / (2*r);  // </a:t>
            </a:r>
            <a:r>
              <a:rPr lang="zh-CN" altLang="en-US" dirty="0"/>
              <a:t>圆周率</a:t>
            </a:r>
          </a:p>
          <a:p>
            <a:r>
              <a:rPr lang="en-US" altLang="zh-CN" dirty="0" err="1"/>
              <a:t>System.out.println</a:t>
            </a:r>
            <a:r>
              <a:rPr lang="en-US" altLang="zh-CN" dirty="0"/>
              <a:t>("</a:t>
            </a:r>
            <a:r>
              <a:rPr lang="zh-CN" altLang="en-US" dirty="0"/>
              <a:t>正</a:t>
            </a:r>
            <a:r>
              <a:rPr lang="en-US" altLang="zh-CN" dirty="0"/>
              <a:t>n</a:t>
            </a:r>
            <a:r>
              <a:rPr lang="zh-CN" altLang="en-US" dirty="0"/>
              <a:t>边形的边数</a:t>
            </a:r>
            <a:r>
              <a:rPr lang="en-US" altLang="zh-CN" dirty="0"/>
              <a:t>="+</a:t>
            </a:r>
            <a:r>
              <a:rPr lang="en-US" altLang="zh-CN" dirty="0" err="1"/>
              <a:t>edgeNumber</a:t>
            </a:r>
            <a:r>
              <a:rPr lang="en-US" altLang="zh-CN" dirty="0"/>
              <a:t>+"</a:t>
            </a:r>
            <a:r>
              <a:rPr lang="zh-CN" altLang="en-US" dirty="0"/>
              <a:t>，圆周率</a:t>
            </a:r>
            <a:r>
              <a:rPr lang="en-US" altLang="zh-CN" dirty="0"/>
              <a:t>="+</a:t>
            </a:r>
            <a:r>
              <a:rPr lang="el-GR" altLang="zh-CN" dirty="0"/>
              <a:t>π);</a:t>
            </a:r>
          </a:p>
          <a:p>
            <a:r>
              <a:rPr lang="en-US" altLang="zh-CN" dirty="0"/>
              <a:t>double </a:t>
            </a:r>
            <a:r>
              <a:rPr lang="en-US" altLang="zh-CN" dirty="0" err="1"/>
              <a:t>gou</a:t>
            </a:r>
            <a:r>
              <a:rPr lang="en-US" altLang="zh-CN" dirty="0"/>
              <a:t>;  // </a:t>
            </a:r>
            <a:r>
              <a:rPr lang="zh-CN" altLang="en-US" dirty="0"/>
              <a:t>直角三角形中长度最短的边，称作“勾”</a:t>
            </a:r>
          </a:p>
          <a:p>
            <a:r>
              <a:rPr lang="en-US" altLang="zh-CN" dirty="0"/>
              <a:t>double </a:t>
            </a:r>
            <a:r>
              <a:rPr lang="en-US" altLang="zh-CN" dirty="0" err="1"/>
              <a:t>gu</a:t>
            </a:r>
            <a:r>
              <a:rPr lang="en-US" altLang="zh-CN" dirty="0"/>
              <a:t>;  // </a:t>
            </a:r>
            <a:r>
              <a:rPr lang="zh-CN" altLang="en-US" dirty="0"/>
              <a:t>直角三角形中长度居中的边，称作“股”</a:t>
            </a:r>
          </a:p>
          <a:p>
            <a:r>
              <a:rPr lang="en-US" altLang="zh-CN" dirty="0"/>
              <a:t>// </a:t>
            </a:r>
            <a:r>
              <a:rPr lang="zh-CN" altLang="en-US" dirty="0"/>
              <a:t>以下计算内接圆的正十二边形</a:t>
            </a:r>
          </a:p>
          <a:p>
            <a:r>
              <a:rPr lang="en-US" altLang="zh-CN" dirty="0" err="1"/>
              <a:t>edgeNumber</a:t>
            </a:r>
            <a:r>
              <a:rPr lang="en-US" altLang="zh-CN" dirty="0"/>
              <a:t> = </a:t>
            </a:r>
            <a:r>
              <a:rPr lang="en-US" altLang="zh-CN" dirty="0" err="1"/>
              <a:t>edgeNumber</a:t>
            </a:r>
            <a:r>
              <a:rPr lang="en-US" altLang="zh-CN" dirty="0"/>
              <a:t>*2;  // </a:t>
            </a:r>
            <a:r>
              <a:rPr lang="zh-CN" altLang="en-US" dirty="0"/>
              <a:t>正</a:t>
            </a:r>
            <a:r>
              <a:rPr lang="en-US" altLang="zh-CN" dirty="0"/>
              <a:t>n</a:t>
            </a:r>
            <a:r>
              <a:rPr lang="zh-CN" altLang="en-US" dirty="0"/>
              <a:t>边形的边数乘二</a:t>
            </a:r>
          </a:p>
          <a:p>
            <a:r>
              <a:rPr lang="en-US" altLang="zh-CN" dirty="0" err="1"/>
              <a:t>gou</a:t>
            </a:r>
            <a:r>
              <a:rPr lang="en-US" altLang="zh-CN" dirty="0"/>
              <a:t> = </a:t>
            </a:r>
            <a:r>
              <a:rPr lang="en-US" altLang="zh-CN" dirty="0" err="1"/>
              <a:t>edgeLength</a:t>
            </a:r>
            <a:r>
              <a:rPr lang="en-US" altLang="zh-CN" dirty="0"/>
              <a:t>/2.0;  // </a:t>
            </a:r>
            <a:r>
              <a:rPr lang="zh-CN" altLang="en-US" dirty="0"/>
              <a:t>计算勾</a:t>
            </a:r>
          </a:p>
          <a:p>
            <a:r>
              <a:rPr lang="en-US" altLang="zh-CN" dirty="0" err="1"/>
              <a:t>gu</a:t>
            </a:r>
            <a:r>
              <a:rPr lang="en-US" altLang="zh-CN" dirty="0"/>
              <a:t> = r - </a:t>
            </a:r>
            <a:r>
              <a:rPr lang="en-US" altLang="zh-CN" dirty="0" err="1"/>
              <a:t>Math.sqrt</a:t>
            </a:r>
            <a:r>
              <a:rPr lang="en-US" altLang="zh-CN" dirty="0"/>
              <a:t>(</a:t>
            </a:r>
            <a:r>
              <a:rPr lang="en-US" altLang="zh-CN" dirty="0" err="1"/>
              <a:t>Math.pow</a:t>
            </a:r>
            <a:r>
              <a:rPr lang="en-US" altLang="zh-CN" dirty="0"/>
              <a:t>(r,2) - </a:t>
            </a:r>
            <a:r>
              <a:rPr lang="en-US" altLang="zh-CN" dirty="0" err="1"/>
              <a:t>Math.pow</a:t>
            </a:r>
            <a:r>
              <a:rPr lang="en-US" altLang="zh-CN" dirty="0"/>
              <a:t>(gou,2));  // </a:t>
            </a:r>
            <a:r>
              <a:rPr lang="zh-CN" altLang="en-US" dirty="0"/>
              <a:t>计算股</a:t>
            </a:r>
          </a:p>
          <a:p>
            <a:r>
              <a:rPr lang="en-US" altLang="zh-CN" dirty="0"/>
              <a:t>// </a:t>
            </a:r>
            <a:r>
              <a:rPr lang="zh-CN" altLang="en-US" dirty="0"/>
              <a:t>通过勾股定理求斜边长（即勾三股四弦五），斜边长也是新正</a:t>
            </a:r>
            <a:r>
              <a:rPr lang="en-US" altLang="zh-CN" dirty="0"/>
              <a:t>n</a:t>
            </a:r>
            <a:r>
              <a:rPr lang="zh-CN" altLang="en-US" dirty="0"/>
              <a:t>边形的边长</a:t>
            </a:r>
          </a:p>
          <a:p>
            <a:r>
              <a:rPr lang="en-US" altLang="zh-CN" dirty="0" err="1"/>
              <a:t>edgeLength</a:t>
            </a:r>
            <a:r>
              <a:rPr lang="en-US" altLang="zh-CN" dirty="0"/>
              <a:t> = </a:t>
            </a:r>
            <a:r>
              <a:rPr lang="en-US" altLang="zh-CN" dirty="0" err="1"/>
              <a:t>Math.sqrt</a:t>
            </a:r>
            <a:r>
              <a:rPr lang="en-US" altLang="zh-CN" dirty="0"/>
              <a:t>(</a:t>
            </a:r>
            <a:r>
              <a:rPr lang="en-US" altLang="zh-CN" dirty="0" err="1"/>
              <a:t>Math.pow</a:t>
            </a:r>
            <a:r>
              <a:rPr lang="en-US" altLang="zh-CN" dirty="0"/>
              <a:t>(gou,2) + </a:t>
            </a:r>
            <a:r>
              <a:rPr lang="en-US" altLang="zh-CN" dirty="0" err="1"/>
              <a:t>Math.pow</a:t>
            </a:r>
            <a:r>
              <a:rPr lang="en-US" altLang="zh-CN" dirty="0"/>
              <a:t>(gu,2));</a:t>
            </a:r>
          </a:p>
          <a:p>
            <a:r>
              <a:rPr lang="en-US" altLang="zh-CN" dirty="0"/>
              <a:t>// </a:t>
            </a:r>
            <a:r>
              <a:rPr lang="zh-CN" altLang="en-US" dirty="0"/>
              <a:t>正</a:t>
            </a:r>
            <a:r>
              <a:rPr lang="en-US" altLang="zh-CN" dirty="0"/>
              <a:t>n</a:t>
            </a:r>
            <a:r>
              <a:rPr lang="zh-CN" altLang="en-US" dirty="0"/>
              <a:t>边形的周长除以直径，即可得到近似的圆周率数值</a:t>
            </a:r>
          </a:p>
          <a:p>
            <a:r>
              <a:rPr lang="el-GR" altLang="zh-CN" dirty="0"/>
              <a:t>π = </a:t>
            </a:r>
            <a:r>
              <a:rPr lang="en-US" altLang="zh-CN" dirty="0" err="1"/>
              <a:t>edgeLength</a:t>
            </a:r>
            <a:r>
              <a:rPr lang="en-US" altLang="zh-CN" dirty="0"/>
              <a:t> * </a:t>
            </a:r>
            <a:r>
              <a:rPr lang="en-US" altLang="zh-CN" dirty="0" err="1"/>
              <a:t>edgeNumber</a:t>
            </a:r>
            <a:r>
              <a:rPr lang="en-US" altLang="zh-CN" dirty="0"/>
              <a:t> / (2*r);</a:t>
            </a:r>
          </a:p>
          <a:p>
            <a:r>
              <a:rPr lang="en-US" altLang="zh-CN" dirty="0" err="1"/>
              <a:t>System.out.println</a:t>
            </a:r>
            <a:r>
              <a:rPr lang="en-US" altLang="zh-CN" dirty="0"/>
              <a:t>("</a:t>
            </a:r>
            <a:r>
              <a:rPr lang="zh-CN" altLang="en-US" dirty="0"/>
              <a:t>正</a:t>
            </a:r>
            <a:r>
              <a:rPr lang="en-US" altLang="zh-CN" dirty="0"/>
              <a:t>n</a:t>
            </a:r>
            <a:r>
              <a:rPr lang="zh-CN" altLang="en-US" dirty="0"/>
              <a:t>边形的边数</a:t>
            </a:r>
            <a:r>
              <a:rPr lang="en-US" altLang="zh-CN" dirty="0"/>
              <a:t>="+</a:t>
            </a:r>
            <a:r>
              <a:rPr lang="en-US" altLang="zh-CN" dirty="0" err="1"/>
              <a:t>edgeNumber</a:t>
            </a:r>
            <a:r>
              <a:rPr lang="en-US" altLang="zh-CN" dirty="0"/>
              <a:t>+"</a:t>
            </a:r>
            <a:r>
              <a:rPr lang="zh-CN" altLang="en-US" dirty="0"/>
              <a:t>，圆周率</a:t>
            </a:r>
            <a:r>
              <a:rPr lang="en-US" altLang="zh-CN" dirty="0"/>
              <a:t>="+</a:t>
            </a:r>
            <a:r>
              <a:rPr lang="el-GR" altLang="zh-CN" dirty="0"/>
              <a:t>π);</a:t>
            </a:r>
          </a:p>
          <a:p>
            <a:endParaRPr lang="zh-CN" altLang="en-US" dirty="0"/>
          </a:p>
        </p:txBody>
      </p:sp>
    </p:spTree>
    <p:extLst>
      <p:ext uri="{BB962C8B-B14F-4D97-AF65-F5344CB8AC3E}">
        <p14:creationId xmlns:p14="http://schemas.microsoft.com/office/powerpoint/2010/main" val="517721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a:t>
            </a:r>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zh-CN" dirty="0"/>
              <a:t>本章主要介绍了</a:t>
            </a:r>
            <a:r>
              <a:rPr lang="en-US" altLang="zh-CN" dirty="0"/>
              <a:t>Java</a:t>
            </a:r>
            <a:r>
              <a:rPr lang="zh-CN" altLang="zh-CN" dirty="0"/>
              <a:t>是如何将数学运算转换成编码实现的，首先讲解了数值变量的定义形式（基本类型划分、特殊数字表达、强制类型转换），其次描述了几种常见的运算符号（四则运算符、赋值运算符、一元运算符），再次演示了内置数学函数库的使用方法（取整函数、取随机数、代数函数、三角函数）</a:t>
            </a:r>
            <a:r>
              <a:rPr lang="zh-CN" altLang="zh-CN" dirty="0" smtClean="0"/>
              <a:t>。</a:t>
            </a:r>
            <a:endParaRPr lang="en-US" altLang="zh-CN" smtClean="0"/>
          </a:p>
          <a:p>
            <a:r>
              <a:rPr lang="zh-CN" altLang="zh-CN" smtClean="0"/>
              <a:t>最后</a:t>
            </a:r>
            <a:r>
              <a:rPr lang="zh-CN" altLang="zh-CN" dirty="0"/>
              <a:t>借助迭代法的思想，分别给出利用牛顿迭代法求平方根的实现过程，以及利用割圆术求圆周率的详细步骤。</a:t>
            </a:r>
          </a:p>
          <a:p>
            <a:endParaRPr lang="zh-CN" altLang="en-US" dirty="0"/>
          </a:p>
        </p:txBody>
      </p:sp>
    </p:spTree>
    <p:extLst>
      <p:ext uri="{BB962C8B-B14F-4D97-AF65-F5344CB8AC3E}">
        <p14:creationId xmlns:p14="http://schemas.microsoft.com/office/powerpoint/2010/main" val="4130549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本章的学成目标</a:t>
            </a:r>
            <a:endParaRPr lang="zh-CN" altLang="en-US" dirty="0"/>
          </a:p>
        </p:txBody>
      </p:sp>
      <p:sp>
        <p:nvSpPr>
          <p:cNvPr id="3" name="内容占位符 2"/>
          <p:cNvSpPr>
            <a:spLocks noGrp="1"/>
          </p:cNvSpPr>
          <p:nvPr>
            <p:ph idx="1"/>
          </p:nvPr>
        </p:nvSpPr>
        <p:spPr/>
        <p:txBody>
          <a:bodyPr/>
          <a:lstStyle/>
          <a:p>
            <a:r>
              <a:rPr lang="zh-CN" altLang="zh-CN" dirty="0"/>
              <a:t>通过本章的学习，读者应能掌握以下几种编程技能：</a:t>
            </a:r>
          </a:p>
          <a:p>
            <a:r>
              <a:rPr lang="zh-CN" altLang="zh-CN" dirty="0"/>
              <a:t>（</a:t>
            </a:r>
            <a:r>
              <a:rPr lang="en-US" altLang="zh-CN" dirty="0"/>
              <a:t>1</a:t>
            </a:r>
            <a:r>
              <a:rPr lang="zh-CN" altLang="zh-CN" dirty="0"/>
              <a:t>）学会声明不同类型的数值变量，并对它们强制转换类型；</a:t>
            </a:r>
          </a:p>
          <a:p>
            <a:r>
              <a:rPr lang="zh-CN" altLang="zh-CN" dirty="0"/>
              <a:t>（</a:t>
            </a:r>
            <a:r>
              <a:rPr lang="en-US" altLang="zh-CN" dirty="0"/>
              <a:t>2</a:t>
            </a:r>
            <a:r>
              <a:rPr lang="zh-CN" altLang="zh-CN" dirty="0"/>
              <a:t>）学会把简单的数学运算翻译成</a:t>
            </a:r>
            <a:r>
              <a:rPr lang="en-US" altLang="zh-CN" dirty="0"/>
              <a:t>Java</a:t>
            </a:r>
            <a:r>
              <a:rPr lang="zh-CN" altLang="zh-CN" dirty="0"/>
              <a:t>代码；</a:t>
            </a:r>
          </a:p>
          <a:p>
            <a:r>
              <a:rPr lang="zh-CN" altLang="zh-CN" dirty="0"/>
              <a:t>（</a:t>
            </a:r>
            <a:r>
              <a:rPr lang="en-US" altLang="zh-CN" dirty="0"/>
              <a:t>3</a:t>
            </a:r>
            <a:r>
              <a:rPr lang="zh-CN" altLang="zh-CN" dirty="0"/>
              <a:t>）学会调用数学函数库的常用函数；</a:t>
            </a:r>
          </a:p>
          <a:p>
            <a:r>
              <a:rPr lang="zh-CN" altLang="zh-CN" dirty="0"/>
              <a:t>（</a:t>
            </a:r>
            <a:r>
              <a:rPr lang="en-US" altLang="zh-CN" dirty="0"/>
              <a:t>4</a:t>
            </a:r>
            <a:r>
              <a:rPr lang="zh-CN" altLang="zh-CN" dirty="0"/>
              <a:t>）学会使用迭代法编写有关的算法求解代码；</a:t>
            </a:r>
          </a:p>
          <a:p>
            <a:endParaRPr lang="zh-CN" altLang="en-US" dirty="0"/>
          </a:p>
        </p:txBody>
      </p:sp>
    </p:spTree>
    <p:extLst>
      <p:ext uri="{BB962C8B-B14F-4D97-AF65-F5344CB8AC3E}">
        <p14:creationId xmlns:p14="http://schemas.microsoft.com/office/powerpoint/2010/main" val="36087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数值变量的类型</a:t>
            </a:r>
            <a:endParaRPr lang="zh-CN" altLang="en-US" dirty="0"/>
          </a:p>
        </p:txBody>
      </p:sp>
      <p:sp>
        <p:nvSpPr>
          <p:cNvPr id="3" name="内容占位符 2"/>
          <p:cNvSpPr>
            <a:spLocks noGrp="1"/>
          </p:cNvSpPr>
          <p:nvPr>
            <p:ph idx="1"/>
          </p:nvPr>
        </p:nvSpPr>
        <p:spPr/>
        <p:txBody>
          <a:bodyPr/>
          <a:lstStyle/>
          <a:p>
            <a:r>
              <a:rPr lang="en-US" altLang="zh-CN" dirty="0"/>
              <a:t>byte</a:t>
            </a:r>
            <a:r>
              <a:rPr lang="zh-CN" altLang="en-US" dirty="0"/>
              <a:t>：字节型。占用一个字节大小</a:t>
            </a:r>
          </a:p>
          <a:p>
            <a:r>
              <a:rPr lang="en-US" altLang="zh-CN" dirty="0"/>
              <a:t>short</a:t>
            </a:r>
            <a:r>
              <a:rPr lang="zh-CN" altLang="en-US" dirty="0"/>
              <a:t>：短整型。占用两个字节大小</a:t>
            </a:r>
          </a:p>
          <a:p>
            <a:r>
              <a:rPr lang="en-US" altLang="zh-CN" dirty="0" err="1"/>
              <a:t>int</a:t>
            </a:r>
            <a:r>
              <a:rPr lang="zh-CN" altLang="en-US" dirty="0"/>
              <a:t>：整型。占用四个字节大小</a:t>
            </a:r>
          </a:p>
          <a:p>
            <a:r>
              <a:rPr lang="en-US" altLang="zh-CN" dirty="0"/>
              <a:t>long</a:t>
            </a:r>
            <a:r>
              <a:rPr lang="zh-CN" altLang="en-US" dirty="0"/>
              <a:t>：长整型。占用八个字节大小</a:t>
            </a:r>
          </a:p>
          <a:p>
            <a:r>
              <a:rPr lang="en-US" altLang="zh-CN" dirty="0"/>
              <a:t>float</a:t>
            </a:r>
            <a:r>
              <a:rPr lang="zh-CN" altLang="en-US" dirty="0"/>
              <a:t>：浮点型，用来表示小数。占用四个字节大小，包括一个符号位、一个</a:t>
            </a:r>
            <a:r>
              <a:rPr lang="en-US" altLang="zh-CN" dirty="0"/>
              <a:t>8</a:t>
            </a:r>
            <a:r>
              <a:rPr lang="zh-CN" altLang="en-US" dirty="0"/>
              <a:t>位的指数和一个</a:t>
            </a:r>
            <a:r>
              <a:rPr lang="en-US" altLang="zh-CN" dirty="0"/>
              <a:t>23</a:t>
            </a:r>
            <a:r>
              <a:rPr lang="zh-CN" altLang="en-US" dirty="0"/>
              <a:t>位尾数</a:t>
            </a:r>
          </a:p>
          <a:p>
            <a:r>
              <a:rPr lang="en-US" altLang="zh-CN" dirty="0"/>
              <a:t>double</a:t>
            </a:r>
            <a:r>
              <a:rPr lang="zh-CN" altLang="en-US" dirty="0"/>
              <a:t>：双精度型，用来表示小数。占用八个字节大小，包括一个符号位、一个</a:t>
            </a:r>
            <a:r>
              <a:rPr lang="en-US" altLang="zh-CN" dirty="0"/>
              <a:t>11</a:t>
            </a:r>
            <a:r>
              <a:rPr lang="zh-CN" altLang="en-US" dirty="0"/>
              <a:t>位的指数和一个</a:t>
            </a:r>
            <a:r>
              <a:rPr lang="en-US" altLang="zh-CN" dirty="0"/>
              <a:t>52</a:t>
            </a:r>
            <a:r>
              <a:rPr lang="zh-CN" altLang="en-US" dirty="0"/>
              <a:t>位尾数</a:t>
            </a:r>
          </a:p>
        </p:txBody>
      </p:sp>
    </p:spTree>
    <p:extLst>
      <p:ext uri="{BB962C8B-B14F-4D97-AF65-F5344CB8AC3E}">
        <p14:creationId xmlns:p14="http://schemas.microsoft.com/office/powerpoint/2010/main" val="264707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特殊数字的表达</a:t>
            </a:r>
            <a:endParaRPr lang="zh-CN" altLang="en-US" dirty="0"/>
          </a:p>
        </p:txBody>
      </p:sp>
      <p:sp>
        <p:nvSpPr>
          <p:cNvPr id="3" name="内容占位符 2"/>
          <p:cNvSpPr>
            <a:spLocks noGrp="1"/>
          </p:cNvSpPr>
          <p:nvPr>
            <p:ph idx="1"/>
          </p:nvPr>
        </p:nvSpPr>
        <p:spPr/>
        <p:txBody>
          <a:bodyPr/>
          <a:lstStyle/>
          <a:p>
            <a:r>
              <a:rPr lang="zh-CN" altLang="zh-CN" dirty="0" smtClean="0"/>
              <a:t>二进制</a:t>
            </a:r>
            <a:r>
              <a:rPr lang="zh-CN" altLang="zh-CN" dirty="0"/>
              <a:t>：该进制的数值以</a:t>
            </a:r>
            <a:r>
              <a:rPr lang="en-US" altLang="zh-CN" dirty="0"/>
              <a:t>0b</a:t>
            </a:r>
            <a:r>
              <a:rPr lang="zh-CN" altLang="zh-CN" dirty="0"/>
              <a:t>或者</a:t>
            </a:r>
            <a:r>
              <a:rPr lang="en-US" altLang="zh-CN" dirty="0"/>
              <a:t>0B</a:t>
            </a:r>
            <a:r>
              <a:rPr lang="zh-CN" altLang="zh-CN" dirty="0"/>
              <a:t>开头，其后的数字只能是</a:t>
            </a:r>
            <a:r>
              <a:rPr lang="en-US" altLang="zh-CN" dirty="0"/>
              <a:t>0</a:t>
            </a:r>
            <a:r>
              <a:rPr lang="zh-CN" altLang="zh-CN" dirty="0"/>
              <a:t>和</a:t>
            </a:r>
            <a:r>
              <a:rPr lang="en-US" altLang="zh-CN" dirty="0"/>
              <a:t>1</a:t>
            </a:r>
            <a:r>
              <a:rPr lang="zh-CN" altLang="zh-CN" dirty="0"/>
              <a:t>。注意</a:t>
            </a:r>
            <a:r>
              <a:rPr lang="en-US" altLang="zh-CN" dirty="0"/>
              <a:t>b</a:t>
            </a:r>
            <a:r>
              <a:rPr lang="zh-CN" altLang="zh-CN" dirty="0"/>
              <a:t>是</a:t>
            </a:r>
            <a:r>
              <a:rPr lang="en-US" altLang="zh-CN" dirty="0"/>
              <a:t>binary</a:t>
            </a:r>
            <a:r>
              <a:rPr lang="zh-CN" altLang="zh-CN" dirty="0"/>
              <a:t>（二进制）的首字母。</a:t>
            </a:r>
          </a:p>
          <a:p>
            <a:r>
              <a:rPr lang="zh-CN" altLang="zh-CN" dirty="0" smtClean="0"/>
              <a:t>八进制</a:t>
            </a:r>
            <a:r>
              <a:rPr lang="zh-CN" altLang="zh-CN" dirty="0"/>
              <a:t>：该进制的数值以</a:t>
            </a:r>
            <a:r>
              <a:rPr lang="en-US" altLang="zh-CN" dirty="0"/>
              <a:t>0</a:t>
            </a:r>
            <a:r>
              <a:rPr lang="zh-CN" altLang="zh-CN" dirty="0"/>
              <a:t>开头，其后的数字只能是</a:t>
            </a:r>
            <a:r>
              <a:rPr lang="en-US" altLang="zh-CN" dirty="0"/>
              <a:t>0</a:t>
            </a:r>
            <a:r>
              <a:rPr lang="zh-CN" altLang="zh-CN" dirty="0"/>
              <a:t>到</a:t>
            </a:r>
            <a:r>
              <a:rPr lang="en-US" altLang="zh-CN" dirty="0"/>
              <a:t>7</a:t>
            </a:r>
            <a:r>
              <a:rPr lang="zh-CN" altLang="zh-CN" dirty="0"/>
              <a:t>。</a:t>
            </a:r>
          </a:p>
          <a:p>
            <a:r>
              <a:rPr lang="zh-CN" altLang="zh-CN" dirty="0" smtClean="0"/>
              <a:t>十六进制</a:t>
            </a:r>
            <a:r>
              <a:rPr lang="zh-CN" altLang="zh-CN" dirty="0"/>
              <a:t>：该进制的数值以</a:t>
            </a:r>
            <a:r>
              <a:rPr lang="en-US" altLang="zh-CN" dirty="0"/>
              <a:t>0x</a:t>
            </a:r>
            <a:r>
              <a:rPr lang="zh-CN" altLang="zh-CN" dirty="0"/>
              <a:t>或者</a:t>
            </a:r>
            <a:r>
              <a:rPr lang="en-US" altLang="zh-CN" dirty="0"/>
              <a:t>0X</a:t>
            </a:r>
            <a:r>
              <a:rPr lang="zh-CN" altLang="zh-CN" dirty="0"/>
              <a:t>开头，其后的数字除了</a:t>
            </a:r>
            <a:r>
              <a:rPr lang="en-US" altLang="zh-CN" dirty="0"/>
              <a:t>0</a:t>
            </a:r>
            <a:r>
              <a:rPr lang="zh-CN" altLang="zh-CN" dirty="0"/>
              <a:t>到</a:t>
            </a:r>
            <a:r>
              <a:rPr lang="en-US" altLang="zh-CN" dirty="0"/>
              <a:t>9</a:t>
            </a:r>
            <a:r>
              <a:rPr lang="zh-CN" altLang="zh-CN" dirty="0"/>
              <a:t>之外，还包括字母</a:t>
            </a:r>
            <a:r>
              <a:rPr lang="en-US" altLang="zh-CN" dirty="0"/>
              <a:t>a</a:t>
            </a:r>
            <a:r>
              <a:rPr lang="zh-CN" altLang="zh-CN" dirty="0"/>
              <a:t>到</a:t>
            </a:r>
            <a:r>
              <a:rPr lang="en-US" altLang="zh-CN" dirty="0"/>
              <a:t>f</a:t>
            </a:r>
            <a:r>
              <a:rPr lang="zh-CN" altLang="zh-CN" dirty="0"/>
              <a:t>（不区分大小写）。注意</a:t>
            </a:r>
            <a:r>
              <a:rPr lang="en-US" altLang="zh-CN" dirty="0"/>
              <a:t>x</a:t>
            </a:r>
            <a:r>
              <a:rPr lang="zh-CN" altLang="zh-CN" dirty="0"/>
              <a:t>代表</a:t>
            </a:r>
            <a:r>
              <a:rPr lang="en-US" altLang="zh-CN" dirty="0"/>
              <a:t>hexadecimal</a:t>
            </a:r>
            <a:r>
              <a:rPr lang="zh-CN" altLang="zh-CN" dirty="0"/>
              <a:t>（十六进制）。</a:t>
            </a:r>
          </a:p>
          <a:p>
            <a:endParaRPr lang="zh-CN" altLang="en-US" dirty="0"/>
          </a:p>
        </p:txBody>
      </p:sp>
    </p:spTree>
    <p:extLst>
      <p:ext uri="{BB962C8B-B14F-4D97-AF65-F5344CB8AC3E}">
        <p14:creationId xmlns:p14="http://schemas.microsoft.com/office/powerpoint/2010/main" val="389607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数字后缀</a:t>
            </a:r>
            <a:endParaRPr lang="zh-CN" altLang="en-US" dirty="0"/>
          </a:p>
        </p:txBody>
      </p:sp>
      <p:sp>
        <p:nvSpPr>
          <p:cNvPr id="3" name="内容占位符 2"/>
          <p:cNvSpPr>
            <a:spLocks noGrp="1"/>
          </p:cNvSpPr>
          <p:nvPr>
            <p:ph idx="1"/>
          </p:nvPr>
        </p:nvSpPr>
        <p:spPr/>
        <p:txBody>
          <a:bodyPr/>
          <a:lstStyle/>
          <a:p>
            <a:r>
              <a:rPr lang="zh-CN" altLang="en-US" dirty="0" smtClean="0"/>
              <a:t>字母</a:t>
            </a:r>
            <a:r>
              <a:rPr lang="en-US" altLang="zh-CN" dirty="0" smtClean="0"/>
              <a:t>l</a:t>
            </a:r>
            <a:r>
              <a:rPr lang="zh-CN" altLang="en-US" dirty="0" smtClean="0"/>
              <a:t>或者</a:t>
            </a:r>
            <a:r>
              <a:rPr lang="en-US" altLang="zh-CN" dirty="0" smtClean="0"/>
              <a:t>L</a:t>
            </a:r>
            <a:r>
              <a:rPr lang="zh-CN" altLang="en-US" dirty="0" smtClean="0"/>
              <a:t>：表示长整型数</a:t>
            </a:r>
            <a:endParaRPr lang="en-US" altLang="zh-CN" dirty="0" smtClean="0"/>
          </a:p>
          <a:p>
            <a:r>
              <a:rPr lang="zh-CN" altLang="en-US" dirty="0" smtClean="0"/>
              <a:t>字母</a:t>
            </a:r>
            <a:r>
              <a:rPr lang="en-US" altLang="zh-CN" dirty="0" smtClean="0"/>
              <a:t>f</a:t>
            </a:r>
            <a:r>
              <a:rPr lang="zh-CN" altLang="en-US" dirty="0" smtClean="0"/>
              <a:t>或者</a:t>
            </a:r>
            <a:r>
              <a:rPr lang="en-US" altLang="zh-CN" dirty="0" smtClean="0"/>
              <a:t>F</a:t>
            </a:r>
            <a:r>
              <a:rPr lang="zh-CN" altLang="en-US" dirty="0" smtClean="0"/>
              <a:t>：表示浮点数</a:t>
            </a:r>
            <a:endParaRPr lang="en-US" altLang="zh-CN" dirty="0" smtClean="0"/>
          </a:p>
          <a:p>
            <a:r>
              <a:rPr lang="zh-CN" altLang="en-US" dirty="0" smtClean="0"/>
              <a:t>字母</a:t>
            </a:r>
            <a:r>
              <a:rPr lang="en-US" altLang="zh-CN" dirty="0" smtClean="0"/>
              <a:t>d</a:t>
            </a:r>
            <a:r>
              <a:rPr lang="zh-CN" altLang="en-US" dirty="0" smtClean="0"/>
              <a:t>或者</a:t>
            </a:r>
            <a:r>
              <a:rPr lang="en-US" altLang="zh-CN" dirty="0" smtClean="0"/>
              <a:t>D</a:t>
            </a:r>
            <a:r>
              <a:rPr lang="zh-CN" altLang="en-US" dirty="0" smtClean="0"/>
              <a:t>：表示双精度数</a:t>
            </a:r>
            <a:endParaRPr lang="en-US" altLang="zh-CN" dirty="0" smtClean="0"/>
          </a:p>
          <a:p>
            <a:r>
              <a:rPr lang="zh-CN" altLang="en-US" dirty="0" smtClean="0"/>
              <a:t>数字中间的下划线“</a:t>
            </a:r>
            <a:r>
              <a:rPr lang="en-US" altLang="zh-CN" dirty="0" smtClean="0"/>
              <a:t>_</a:t>
            </a:r>
            <a:r>
              <a:rPr lang="zh-CN" altLang="en-US" dirty="0" smtClean="0"/>
              <a:t>”用作位数分隔符</a:t>
            </a:r>
            <a:endParaRPr lang="en-US" altLang="zh-CN" dirty="0" smtClean="0"/>
          </a:p>
          <a:p>
            <a:r>
              <a:rPr lang="zh-CN" altLang="en-US" dirty="0" smtClean="0"/>
              <a:t>字母</a:t>
            </a:r>
            <a:r>
              <a:rPr lang="en-US" altLang="zh-CN" dirty="0" smtClean="0"/>
              <a:t>e</a:t>
            </a:r>
            <a:r>
              <a:rPr lang="zh-CN" altLang="en-US" dirty="0" smtClean="0"/>
              <a:t>或者</a:t>
            </a:r>
            <a:r>
              <a:rPr lang="en-US" altLang="zh-CN" dirty="0" smtClean="0"/>
              <a:t>E</a:t>
            </a:r>
            <a:r>
              <a:rPr lang="zh-CN" altLang="en-US" dirty="0" smtClean="0"/>
              <a:t>：表示乘以十的</a:t>
            </a:r>
            <a:r>
              <a:rPr lang="en-US" altLang="zh-CN" dirty="0" smtClean="0"/>
              <a:t>N</a:t>
            </a:r>
            <a:r>
              <a:rPr lang="zh-CN" altLang="en-US" dirty="0" smtClean="0"/>
              <a:t>次方。例如</a:t>
            </a:r>
            <a:r>
              <a:rPr lang="zh-CN" altLang="zh-CN" dirty="0" smtClean="0"/>
              <a:t>“</a:t>
            </a:r>
            <a:r>
              <a:rPr lang="en-US" altLang="zh-CN" dirty="0"/>
              <a:t>E8</a:t>
            </a:r>
            <a:r>
              <a:rPr lang="zh-CN" altLang="zh-CN" dirty="0"/>
              <a:t>”或者“</a:t>
            </a:r>
            <a:r>
              <a:rPr lang="en-US" altLang="zh-CN" dirty="0"/>
              <a:t>e8</a:t>
            </a:r>
            <a:r>
              <a:rPr lang="zh-CN" altLang="zh-CN" dirty="0"/>
              <a:t>”</a:t>
            </a:r>
            <a:r>
              <a:rPr lang="zh-CN" altLang="zh-CN" dirty="0" smtClean="0"/>
              <a:t>表示</a:t>
            </a:r>
            <a:r>
              <a:rPr lang="zh-CN" altLang="en-US" dirty="0" smtClean="0"/>
              <a:t>乘以</a:t>
            </a:r>
            <a:r>
              <a:rPr lang="en-US" altLang="zh-CN" dirty="0" smtClean="0"/>
              <a:t>10</a:t>
            </a:r>
            <a:r>
              <a:rPr lang="zh-CN" altLang="zh-CN" dirty="0"/>
              <a:t>的</a:t>
            </a:r>
            <a:r>
              <a:rPr lang="en-US" altLang="zh-CN" dirty="0"/>
              <a:t>8</a:t>
            </a:r>
            <a:r>
              <a:rPr lang="zh-CN" altLang="zh-CN" dirty="0"/>
              <a:t>次方</a:t>
            </a:r>
            <a:endParaRPr lang="zh-CN" altLang="en-US" dirty="0"/>
          </a:p>
        </p:txBody>
      </p:sp>
    </p:spTree>
    <p:extLst>
      <p:ext uri="{BB962C8B-B14F-4D97-AF65-F5344CB8AC3E}">
        <p14:creationId xmlns:p14="http://schemas.microsoft.com/office/powerpoint/2010/main" val="240482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2.1.3 </a:t>
            </a:r>
            <a:r>
              <a:rPr lang="zh-CN" altLang="en-US" dirty="0" smtClean="0"/>
              <a:t>强制类型转换</a:t>
            </a:r>
            <a:endParaRPr lang="zh-CN" altLang="en-US" dirty="0"/>
          </a:p>
        </p:txBody>
      </p:sp>
      <p:sp>
        <p:nvSpPr>
          <p:cNvPr id="3" name="内容占位符 2"/>
          <p:cNvSpPr>
            <a:spLocks noGrp="1"/>
          </p:cNvSpPr>
          <p:nvPr>
            <p:ph idx="1"/>
          </p:nvPr>
        </p:nvSpPr>
        <p:spPr/>
        <p:txBody>
          <a:bodyPr/>
          <a:lstStyle/>
          <a:p>
            <a:r>
              <a:rPr lang="en-US" altLang="zh-CN" dirty="0" smtClean="0"/>
              <a:t>(</a:t>
            </a:r>
            <a:r>
              <a:rPr lang="en-US" altLang="zh-CN" dirty="0" err="1" smtClean="0"/>
              <a:t>int</a:t>
            </a:r>
            <a:r>
              <a:rPr lang="en-US" altLang="zh-CN" dirty="0" smtClean="0"/>
              <a:t>)</a:t>
            </a:r>
            <a:r>
              <a:rPr lang="zh-CN" altLang="en-US" dirty="0" smtClean="0"/>
              <a:t>：强制转为整型数</a:t>
            </a:r>
            <a:endParaRPr lang="en-US" altLang="zh-CN" dirty="0" smtClean="0"/>
          </a:p>
          <a:p>
            <a:r>
              <a:rPr lang="en-US" altLang="zh-CN" dirty="0" smtClean="0"/>
              <a:t>(long)</a:t>
            </a:r>
            <a:r>
              <a:rPr lang="zh-CN" altLang="en-US" dirty="0"/>
              <a:t> ：强制</a:t>
            </a:r>
            <a:r>
              <a:rPr lang="zh-CN" altLang="en-US" dirty="0" smtClean="0"/>
              <a:t>转为长整型数</a:t>
            </a:r>
            <a:endParaRPr lang="zh-CN" altLang="en-US" dirty="0"/>
          </a:p>
          <a:p>
            <a:r>
              <a:rPr lang="en-US" altLang="zh-CN" dirty="0" smtClean="0"/>
              <a:t>(float)</a:t>
            </a:r>
            <a:r>
              <a:rPr lang="zh-CN" altLang="en-US" dirty="0"/>
              <a:t> ：强制</a:t>
            </a:r>
            <a:r>
              <a:rPr lang="zh-CN" altLang="en-US" dirty="0" smtClean="0"/>
              <a:t>转为浮点数</a:t>
            </a:r>
            <a:endParaRPr lang="zh-CN" altLang="en-US" dirty="0"/>
          </a:p>
          <a:p>
            <a:r>
              <a:rPr lang="en-US" altLang="zh-CN" dirty="0" smtClean="0"/>
              <a:t>(double)</a:t>
            </a:r>
            <a:r>
              <a:rPr lang="zh-CN" altLang="en-US" dirty="0"/>
              <a:t> ：强制</a:t>
            </a:r>
            <a:r>
              <a:rPr lang="zh-CN" altLang="en-US" dirty="0" smtClean="0"/>
              <a:t>转为双精度数</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71276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强制类型转换的问题</a:t>
            </a:r>
            <a:endParaRPr lang="zh-CN" altLang="en-US" dirty="0"/>
          </a:p>
        </p:txBody>
      </p:sp>
      <p:sp>
        <p:nvSpPr>
          <p:cNvPr id="3" name="内容占位符 2"/>
          <p:cNvSpPr>
            <a:spLocks noGrp="1"/>
          </p:cNvSpPr>
          <p:nvPr>
            <p:ph idx="1"/>
          </p:nvPr>
        </p:nvSpPr>
        <p:spPr/>
        <p:txBody>
          <a:bodyPr/>
          <a:lstStyle/>
          <a:p>
            <a:r>
              <a:rPr lang="zh-CN" altLang="en-US" dirty="0" smtClean="0"/>
              <a:t>长整型数转为整型数，</a:t>
            </a:r>
            <a:r>
              <a:rPr lang="zh-CN" altLang="zh-CN" dirty="0"/>
              <a:t>高位的四个字节被</a:t>
            </a:r>
            <a:r>
              <a:rPr lang="zh-CN" altLang="zh-CN" dirty="0" smtClean="0"/>
              <a:t>舍弃</a:t>
            </a:r>
            <a:endParaRPr lang="en-US" altLang="zh-CN" dirty="0" smtClean="0"/>
          </a:p>
          <a:p>
            <a:r>
              <a:rPr lang="zh-CN" altLang="en-US" dirty="0"/>
              <a:t>双精度</a:t>
            </a:r>
            <a:r>
              <a:rPr lang="zh-CN" altLang="en-US" dirty="0" smtClean="0"/>
              <a:t>数转为浮点数，损失了八位以后的精度</a:t>
            </a:r>
            <a:endParaRPr lang="en-US" altLang="zh-CN" dirty="0" smtClean="0"/>
          </a:p>
          <a:p>
            <a:r>
              <a:rPr lang="zh-CN" altLang="en-US" dirty="0" smtClean="0"/>
              <a:t>浮点数</a:t>
            </a:r>
            <a:r>
              <a:rPr lang="en-US" altLang="zh-CN" dirty="0" smtClean="0"/>
              <a:t>/</a:t>
            </a:r>
            <a:r>
              <a:rPr lang="zh-CN" altLang="en-US" dirty="0"/>
              <a:t>双精度数</a:t>
            </a:r>
            <a:r>
              <a:rPr lang="zh-CN" altLang="en-US" dirty="0" smtClean="0"/>
              <a:t>转为</a:t>
            </a:r>
            <a:r>
              <a:rPr lang="zh-CN" altLang="en-US" dirty="0"/>
              <a:t>整型</a:t>
            </a:r>
            <a:r>
              <a:rPr lang="zh-CN" altLang="en-US" dirty="0" smtClean="0"/>
              <a:t>数，</a:t>
            </a:r>
            <a:r>
              <a:rPr lang="zh-CN" altLang="zh-CN" dirty="0"/>
              <a:t>小数点后面的数字全被舍弃</a:t>
            </a:r>
            <a:endParaRPr lang="zh-CN" altLang="en-US" dirty="0"/>
          </a:p>
        </p:txBody>
      </p:sp>
    </p:spTree>
    <p:extLst>
      <p:ext uri="{BB962C8B-B14F-4D97-AF65-F5344CB8AC3E}">
        <p14:creationId xmlns:p14="http://schemas.microsoft.com/office/powerpoint/2010/main" val="215841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算术运算</a:t>
            </a:r>
            <a:endParaRPr lang="zh-CN" altLang="en-US" dirty="0"/>
          </a:p>
        </p:txBody>
      </p:sp>
      <p:sp>
        <p:nvSpPr>
          <p:cNvPr id="3" name="内容占位符 2"/>
          <p:cNvSpPr>
            <a:spLocks noGrp="1"/>
          </p:cNvSpPr>
          <p:nvPr>
            <p:ph idx="1"/>
          </p:nvPr>
        </p:nvSpPr>
        <p:spPr/>
        <p:txBody>
          <a:bodyPr/>
          <a:lstStyle/>
          <a:p>
            <a:r>
              <a:rPr lang="zh-CN" altLang="zh-CN" dirty="0"/>
              <a:t>本节介绍了</a:t>
            </a:r>
            <a:r>
              <a:rPr lang="en-US" altLang="zh-CN" dirty="0"/>
              <a:t>Java</a:t>
            </a:r>
            <a:r>
              <a:rPr lang="zh-CN" altLang="zh-CN" dirty="0"/>
              <a:t>操作数值变量的几种运算符，包括四则运算符（相加、乡间、相乘、相除、求余数），还有以等号为基础的各种赋值运算符，以及用于特殊情况下的一元运算符（自增、自减、加号、负号）。</a:t>
            </a:r>
          </a:p>
          <a:p>
            <a:r>
              <a:rPr lang="en-US" altLang="zh-CN" dirty="0" smtClean="0"/>
              <a:t>2.2.1 </a:t>
            </a:r>
            <a:r>
              <a:rPr lang="zh-CN" altLang="en-US" dirty="0" smtClean="0"/>
              <a:t>四则运算符</a:t>
            </a:r>
          </a:p>
          <a:p>
            <a:r>
              <a:rPr lang="en-US" altLang="zh-CN" dirty="0" smtClean="0"/>
              <a:t>2.2.2 </a:t>
            </a:r>
            <a:r>
              <a:rPr lang="zh-CN" altLang="en-US" dirty="0" smtClean="0"/>
              <a:t>赋值运算符</a:t>
            </a:r>
          </a:p>
          <a:p>
            <a:r>
              <a:rPr lang="en-US" altLang="zh-CN" dirty="0" smtClean="0"/>
              <a:t>2.2.3 </a:t>
            </a:r>
            <a:r>
              <a:rPr lang="zh-CN" altLang="en-US" dirty="0" smtClean="0"/>
              <a:t>一元运算符</a:t>
            </a:r>
            <a:endParaRPr lang="zh-CN" altLang="en-US" dirty="0"/>
          </a:p>
        </p:txBody>
      </p:sp>
    </p:spTree>
    <p:extLst>
      <p:ext uri="{BB962C8B-B14F-4D97-AF65-F5344CB8AC3E}">
        <p14:creationId xmlns:p14="http://schemas.microsoft.com/office/powerpoint/2010/main" val="39581174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2327</Words>
  <Application>Microsoft Office PowerPoint</Application>
  <PresentationFormat>宽屏</PresentationFormat>
  <Paragraphs>203</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宋体</vt:lpstr>
      <vt:lpstr>Arial</vt:lpstr>
      <vt:lpstr>Calibri</vt:lpstr>
      <vt:lpstr>Calibri Light</vt:lpstr>
      <vt:lpstr>Office 主题</vt:lpstr>
      <vt:lpstr>第2章 数学运算</vt:lpstr>
      <vt:lpstr>本章简介</vt:lpstr>
      <vt:lpstr>2.1 数值变量</vt:lpstr>
      <vt:lpstr>2.1.1 数值变量的类型</vt:lpstr>
      <vt:lpstr>2.1.2 特殊数字的表达</vt:lpstr>
      <vt:lpstr>数字后缀</vt:lpstr>
      <vt:lpstr>2.1.3 强制类型转换</vt:lpstr>
      <vt:lpstr>强制类型转换的问题</vt:lpstr>
      <vt:lpstr>2.2 算术运算</vt:lpstr>
      <vt:lpstr>2.2.1 四则运算符</vt:lpstr>
      <vt:lpstr>除法运算的问题</vt:lpstr>
      <vt:lpstr>2.2.2 赋值运算符</vt:lpstr>
      <vt:lpstr>扩展后的赋值运算符</vt:lpstr>
      <vt:lpstr>2.2.3 一元运算符</vt:lpstr>
      <vt:lpstr>一元运算符的执行顺序</vt:lpstr>
      <vt:lpstr>2.3 数学函数</vt:lpstr>
      <vt:lpstr>2.3.1 取整函数</vt:lpstr>
      <vt:lpstr>2.3.2 取随机数</vt:lpstr>
      <vt:lpstr>2.3.3 科学计算函数</vt:lpstr>
      <vt:lpstr>2.3.4 三角函数</vt:lpstr>
      <vt:lpstr>2.4 实战练习</vt:lpstr>
      <vt:lpstr>2.4.1 利用牛顿迭代法求平方根</vt:lpstr>
      <vt:lpstr>牛顿迭代的过程</vt:lpstr>
      <vt:lpstr>每次迭代的计算式子</vt:lpstr>
      <vt:lpstr>牛顿迭代法对应的Java代码</vt:lpstr>
      <vt:lpstr>2.4.2 利用割圆术求解圆周率</vt:lpstr>
      <vt:lpstr>上古时代的径一周三</vt:lpstr>
      <vt:lpstr>刘徽的割圆术</vt:lpstr>
      <vt:lpstr>计算正N边形的边长</vt:lpstr>
      <vt:lpstr>圆周率的求解历史</vt:lpstr>
      <vt:lpstr>计算圆周率的Java代码片段</vt:lpstr>
      <vt:lpstr>2.5 小结</vt:lpstr>
      <vt:lpstr>本章的学成目标</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数学运算</dc:title>
  <dc:creator>Lenovo</dc:creator>
  <cp:lastModifiedBy>Lenovo</cp:lastModifiedBy>
  <cp:revision>21</cp:revision>
  <dcterms:created xsi:type="dcterms:W3CDTF">2019-10-20T14:24:18Z</dcterms:created>
  <dcterms:modified xsi:type="dcterms:W3CDTF">2019-10-23T15:00:39Z</dcterms:modified>
</cp:coreProperties>
</file>