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80" r:id="rId6"/>
    <p:sldId id="281" r:id="rId7"/>
    <p:sldId id="262" r:id="rId8"/>
    <p:sldId id="282" r:id="rId9"/>
    <p:sldId id="263" r:id="rId10"/>
    <p:sldId id="283" r:id="rId11"/>
    <p:sldId id="284" r:id="rId12"/>
    <p:sldId id="264" r:id="rId13"/>
    <p:sldId id="285" r:id="rId14"/>
    <p:sldId id="286" r:id="rId15"/>
    <p:sldId id="265" r:id="rId16"/>
    <p:sldId id="266" r:id="rId17"/>
    <p:sldId id="287" r:id="rId18"/>
    <p:sldId id="267" r:id="rId19"/>
    <p:sldId id="293" r:id="rId20"/>
    <p:sldId id="288" r:id="rId21"/>
    <p:sldId id="289" r:id="rId22"/>
    <p:sldId id="268" r:id="rId23"/>
    <p:sldId id="290" r:id="rId24"/>
    <p:sldId id="294" r:id="rId25"/>
    <p:sldId id="291" r:id="rId26"/>
    <p:sldId id="269" r:id="rId27"/>
    <p:sldId id="292" r:id="rId28"/>
    <p:sldId id="270" r:id="rId29"/>
    <p:sldId id="271" r:id="rId30"/>
    <p:sldId id="295" r:id="rId31"/>
    <p:sldId id="296" r:id="rId32"/>
    <p:sldId id="272" r:id="rId33"/>
    <p:sldId id="297" r:id="rId34"/>
    <p:sldId id="298" r:id="rId35"/>
    <p:sldId id="273" r:id="rId36"/>
    <p:sldId id="299" r:id="rId37"/>
    <p:sldId id="300" r:id="rId38"/>
    <p:sldId id="274" r:id="rId39"/>
    <p:sldId id="275" r:id="rId40"/>
    <p:sldId id="276" r:id="rId41"/>
    <p:sldId id="301" r:id="rId42"/>
    <p:sldId id="302" r:id="rId43"/>
    <p:sldId id="277" r:id="rId44"/>
    <p:sldId id="303" r:id="rId45"/>
    <p:sldId id="304" r:id="rId46"/>
    <p:sldId id="305" r:id="rId47"/>
    <p:sldId id="278" r:id="rId48"/>
    <p:sldId id="306" r:id="rId49"/>
    <p:sldId id="307" r:id="rId50"/>
    <p:sldId id="279" r:id="rId51"/>
    <p:sldId id="259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54A1-E6AE-485E-A125-E76EC729270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195C-078C-4AA0-94F3-3C557A9A1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6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54A1-E6AE-485E-A125-E76EC729270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195C-078C-4AA0-94F3-3C557A9A1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9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54A1-E6AE-485E-A125-E76EC729270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195C-078C-4AA0-94F3-3C557A9A1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5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54A1-E6AE-485E-A125-E76EC729270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195C-078C-4AA0-94F3-3C557A9A1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8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54A1-E6AE-485E-A125-E76EC729270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195C-078C-4AA0-94F3-3C557A9A1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54A1-E6AE-485E-A125-E76EC729270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195C-078C-4AA0-94F3-3C557A9A1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23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54A1-E6AE-485E-A125-E76EC729270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195C-078C-4AA0-94F3-3C557A9A1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0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54A1-E6AE-485E-A125-E76EC729270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195C-078C-4AA0-94F3-3C557A9A1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1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54A1-E6AE-485E-A125-E76EC729270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195C-078C-4AA0-94F3-3C557A9A1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1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54A1-E6AE-485E-A125-E76EC729270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195C-078C-4AA0-94F3-3C557A9A1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44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54A1-E6AE-485E-A125-E76EC729270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195C-078C-4AA0-94F3-3C557A9A1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9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54A1-E6AE-485E-A125-E76EC729270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195C-078C-4AA0-94F3-3C557A9A1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4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逻辑控制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3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各运算符内部的优先级顺序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算术运算</a:t>
            </a:r>
            <a:r>
              <a:rPr lang="zh-CN" altLang="zh-CN" dirty="0" smtClean="0"/>
              <a:t>符的</a:t>
            </a:r>
            <a:r>
              <a:rPr lang="zh-CN" altLang="zh-CN" dirty="0"/>
              <a:t>优先级</a:t>
            </a:r>
            <a:r>
              <a:rPr lang="zh-CN" altLang="zh-CN" dirty="0" smtClean="0"/>
              <a:t>顺序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zh-CN" dirty="0"/>
              <a:t>正号、</a:t>
            </a:r>
            <a:r>
              <a:rPr lang="en-US" altLang="zh-CN" dirty="0"/>
              <a:t>-</a:t>
            </a:r>
            <a:r>
              <a:rPr lang="zh-CN" altLang="zh-CN" dirty="0"/>
              <a:t>负号 ＞ 乘号</a:t>
            </a:r>
            <a:r>
              <a:rPr lang="en-US" altLang="zh-CN" dirty="0"/>
              <a:t>*</a:t>
            </a:r>
            <a:r>
              <a:rPr lang="zh-CN" altLang="zh-CN" dirty="0"/>
              <a:t>、除号</a:t>
            </a:r>
            <a:r>
              <a:rPr lang="en-US" altLang="zh-CN" dirty="0"/>
              <a:t>/</a:t>
            </a:r>
            <a:r>
              <a:rPr lang="zh-CN" altLang="zh-CN" dirty="0"/>
              <a:t>、取余数符号</a:t>
            </a:r>
            <a:r>
              <a:rPr lang="en-US" altLang="zh-CN" dirty="0"/>
              <a:t>% </a:t>
            </a:r>
            <a:r>
              <a:rPr lang="zh-CN" altLang="zh-CN" dirty="0"/>
              <a:t>＞ 加号</a:t>
            </a:r>
            <a:r>
              <a:rPr lang="en-US" altLang="zh-CN" dirty="0"/>
              <a:t>+</a:t>
            </a:r>
            <a:r>
              <a:rPr lang="zh-CN" altLang="zh-CN" dirty="0"/>
              <a:t>、减号</a:t>
            </a:r>
            <a:r>
              <a:rPr lang="en-US" altLang="zh-CN" dirty="0" smtClean="0"/>
              <a:t>-</a:t>
            </a:r>
          </a:p>
          <a:p>
            <a:r>
              <a:rPr lang="zh-CN" altLang="zh-CN" dirty="0"/>
              <a:t>关系</a:t>
            </a:r>
            <a:r>
              <a:rPr lang="zh-CN" altLang="zh-CN" dirty="0" smtClean="0"/>
              <a:t>运算符</a:t>
            </a:r>
            <a:r>
              <a:rPr lang="zh-CN" altLang="zh-CN" dirty="0"/>
              <a:t>的优先级顺序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等号</a:t>
            </a:r>
            <a:r>
              <a:rPr lang="zh-CN" altLang="zh-CN" dirty="0"/>
              <a:t>、不等号、大于号、</a:t>
            </a:r>
            <a:r>
              <a:rPr lang="zh-CN" altLang="zh-CN" dirty="0" smtClean="0"/>
              <a:t>小于号，</a:t>
            </a:r>
            <a:r>
              <a:rPr lang="zh-CN" altLang="zh-CN" dirty="0"/>
              <a:t>它们互相之间的优先级是一样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 smtClean="0"/>
              <a:t>逻辑运算</a:t>
            </a:r>
            <a:r>
              <a:rPr lang="zh-CN" altLang="zh-CN" dirty="0"/>
              <a:t>符</a:t>
            </a:r>
            <a:r>
              <a:rPr lang="zh-CN" altLang="zh-CN" dirty="0" smtClean="0"/>
              <a:t>的</a:t>
            </a:r>
            <a:r>
              <a:rPr lang="zh-CN" altLang="zh-CN" dirty="0"/>
              <a:t>优先级</a:t>
            </a:r>
            <a:r>
              <a:rPr lang="zh-CN" altLang="zh-CN" dirty="0" smtClean="0"/>
              <a:t>顺序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逻辑</a:t>
            </a:r>
            <a:r>
              <a:rPr lang="zh-CN" altLang="zh-CN" dirty="0"/>
              <a:t>非运算</a:t>
            </a:r>
            <a:r>
              <a:rPr lang="en-US" altLang="zh-CN" dirty="0"/>
              <a:t>! </a:t>
            </a:r>
            <a:r>
              <a:rPr lang="zh-CN" altLang="zh-CN" dirty="0"/>
              <a:t>＞ 关系运算符（含等号、不等号） ＞ 其他逻辑运算符（含与符号</a:t>
            </a:r>
            <a:r>
              <a:rPr lang="en-US" altLang="zh-CN" dirty="0"/>
              <a:t>&amp;</a:t>
            </a:r>
            <a:r>
              <a:rPr lang="zh-CN" altLang="zh-CN" dirty="0"/>
              <a:t>、或符号</a:t>
            </a:r>
            <a:r>
              <a:rPr lang="en-US" altLang="zh-CN" dirty="0"/>
              <a:t>|</a:t>
            </a:r>
            <a:r>
              <a:rPr lang="zh-CN" altLang="zh-CN" dirty="0"/>
              <a:t>、异或符号</a:t>
            </a:r>
            <a:r>
              <a:rPr lang="en-US" altLang="zh-CN" dirty="0"/>
              <a:t>^</a:t>
            </a:r>
            <a:r>
              <a:rPr lang="zh-CN" altLang="zh-CN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70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</a:t>
            </a:r>
            <a:r>
              <a:rPr lang="zh-CN" altLang="en-US" dirty="0" smtClean="0"/>
              <a:t>运算符之间的</a:t>
            </a:r>
            <a:r>
              <a:rPr lang="zh-CN" altLang="en-US" dirty="0"/>
              <a:t>优先级顺序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026418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优先级（数值越小，优先级越高）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运算符说明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运算符清单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算术运算符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正号、负号 ＞ 乘号、除号、取余号 ＞ 加号、减号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逻辑运算符（非）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关系运算符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大于号、等号、小于号、不等号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逻辑运算符（其他）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与号、或号、异或号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赋值运算符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赋值号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42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3.1.4 </a:t>
            </a:r>
            <a:r>
              <a:rPr lang="zh-CN" altLang="en-US" dirty="0"/>
              <a:t>按位逻辑与短路逻辑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逻辑与、或、异或符号实质是按位</a:t>
            </a:r>
            <a:r>
              <a:rPr lang="zh-CN" altLang="zh-CN" dirty="0" smtClean="0"/>
              <a:t>逻辑运算</a:t>
            </a:r>
            <a:r>
              <a:rPr lang="zh-CN" altLang="en-US" dirty="0" smtClean="0"/>
              <a:t>，它们不但可用于布尔变量，也可用于数值变量。</a:t>
            </a:r>
            <a:endParaRPr lang="en-US" altLang="zh-CN" dirty="0" smtClean="0"/>
          </a:p>
          <a:p>
            <a:r>
              <a:rPr lang="zh-CN" altLang="zh-CN" dirty="0"/>
              <a:t>按位逻辑比较的是左右两边的各个二进制位，就意味着必须先确定左右两边的操作数值，然后才能对两个操作数进行按位运算。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24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正常情况的</a:t>
            </a:r>
            <a:r>
              <a:rPr lang="zh-CN" altLang="zh-CN" dirty="0" smtClean="0"/>
              <a:t>逻辑运算</a:t>
            </a:r>
            <a:r>
              <a:rPr lang="zh-CN" altLang="en-US" dirty="0" smtClean="0"/>
              <a:t>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）只判断真和假，不判断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</a:t>
            </a:r>
            <a:r>
              <a:rPr lang="zh-CN" altLang="zh-CN" dirty="0"/>
              <a:t>，更不是什么逐位判断；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）对于“与”运算，一旦左边的操作数为假，则不管右边为何，运算结果一定为假；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）对于“或”运算，一旦左边的操作数为真，则不管右边为何，运算结果一定为真；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60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短路逻辑运算符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短路</a:t>
            </a:r>
            <a:r>
              <a:rPr lang="zh-CN" altLang="zh-CN" dirty="0"/>
              <a:t>的意思是：如果左边已经接通，那就不绕道右边了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短路与符号“</a:t>
            </a:r>
            <a:r>
              <a:rPr lang="en-US" altLang="zh-CN" dirty="0"/>
              <a:t>&amp;&amp;</a:t>
            </a:r>
            <a:r>
              <a:rPr lang="zh-CN" altLang="zh-CN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对于“</a:t>
            </a:r>
            <a:r>
              <a:rPr lang="en-US" altLang="zh-CN" dirty="0"/>
              <a:t>A &amp;&amp; B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，当式子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为假时，就不再执行式子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，因为无论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的结果为真还是为假，整个式子必然返回假值</a:t>
            </a:r>
            <a:endParaRPr lang="en-US" altLang="zh-CN" dirty="0" smtClean="0"/>
          </a:p>
          <a:p>
            <a:r>
              <a:rPr lang="zh-CN" altLang="zh-CN" dirty="0" smtClean="0"/>
              <a:t>短路</a:t>
            </a:r>
            <a:r>
              <a:rPr lang="zh-CN" altLang="zh-CN" dirty="0"/>
              <a:t>或符号“</a:t>
            </a:r>
            <a:r>
              <a:rPr lang="en-US" altLang="zh-CN" dirty="0"/>
              <a:t>||</a:t>
            </a:r>
            <a:r>
              <a:rPr lang="zh-CN" altLang="zh-CN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对于“</a:t>
            </a:r>
            <a:r>
              <a:rPr lang="en-US" altLang="zh-CN" dirty="0"/>
              <a:t>A || B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zh-CN" altLang="en-US" dirty="0"/>
              <a:t>当式子</a:t>
            </a:r>
            <a:r>
              <a:rPr lang="en-US" altLang="zh-CN" dirty="0"/>
              <a:t>A</a:t>
            </a:r>
            <a:r>
              <a:rPr lang="zh-CN" altLang="en-US" dirty="0" smtClean="0"/>
              <a:t>为真时</a:t>
            </a:r>
            <a:r>
              <a:rPr lang="zh-CN" altLang="en-US" dirty="0"/>
              <a:t>，就不再执行式子</a:t>
            </a:r>
            <a:r>
              <a:rPr lang="en-US" altLang="zh-CN" dirty="0"/>
              <a:t>B</a:t>
            </a:r>
            <a:r>
              <a:rPr lang="zh-CN" altLang="en-US" dirty="0"/>
              <a:t>，因为无论</a:t>
            </a:r>
            <a:r>
              <a:rPr lang="en-US" altLang="zh-CN" dirty="0"/>
              <a:t>B</a:t>
            </a:r>
            <a:r>
              <a:rPr lang="zh-CN" altLang="en-US" dirty="0"/>
              <a:t>的结果为真还是为假，整个式子必然</a:t>
            </a:r>
            <a:r>
              <a:rPr lang="zh-CN" altLang="en-US" dirty="0" smtClean="0"/>
              <a:t>返回</a:t>
            </a:r>
            <a:r>
              <a:rPr lang="zh-CN" altLang="en-US" dirty="0"/>
              <a:t>真</a:t>
            </a:r>
            <a:r>
              <a:rPr lang="zh-CN" altLang="en-US" dirty="0" smtClean="0"/>
              <a:t>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60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控制语句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本节介绍了编码过程中常见的几种控制语句，包括以</a:t>
            </a:r>
            <a:r>
              <a:rPr lang="en-US" altLang="zh-CN" dirty="0"/>
              <a:t>if/else</a:t>
            </a:r>
            <a:r>
              <a:rPr lang="zh-CN" altLang="zh-CN" dirty="0"/>
              <a:t>为代表的条件分支、以</a:t>
            </a:r>
            <a:r>
              <a:rPr lang="en-US" altLang="zh-CN" dirty="0"/>
              <a:t>switch/case</a:t>
            </a:r>
            <a:r>
              <a:rPr lang="zh-CN" altLang="zh-CN" dirty="0"/>
              <a:t>为代表的多路分支，以及两类循环语句，分别是</a:t>
            </a:r>
            <a:r>
              <a:rPr lang="en-US" altLang="zh-CN" dirty="0"/>
              <a:t>while</a:t>
            </a:r>
            <a:r>
              <a:rPr lang="zh-CN" altLang="zh-CN" dirty="0"/>
              <a:t>循环和</a:t>
            </a:r>
            <a:r>
              <a:rPr lang="en-US" altLang="zh-CN" dirty="0"/>
              <a:t>for</a:t>
            </a:r>
            <a:r>
              <a:rPr lang="zh-CN" altLang="zh-CN" dirty="0"/>
              <a:t>循环，并详细说明了如何继续循环、如何跳出循环等等流程控制操作。</a:t>
            </a:r>
          </a:p>
          <a:p>
            <a:r>
              <a:rPr lang="en-US" altLang="zh-CN" dirty="0"/>
              <a:t>3.2.1 </a:t>
            </a:r>
            <a:r>
              <a:rPr lang="zh-CN" altLang="en-US" dirty="0"/>
              <a:t>条件分支</a:t>
            </a:r>
          </a:p>
          <a:p>
            <a:r>
              <a:rPr lang="en-US" altLang="zh-CN" dirty="0"/>
              <a:t>3.2.2 </a:t>
            </a:r>
            <a:r>
              <a:rPr lang="zh-CN" altLang="en-US" dirty="0"/>
              <a:t>多路分支</a:t>
            </a:r>
          </a:p>
          <a:p>
            <a:r>
              <a:rPr lang="en-US" altLang="zh-CN" dirty="0"/>
              <a:t>3.2.3 while</a:t>
            </a:r>
            <a:r>
              <a:rPr lang="zh-CN" altLang="en-US" dirty="0"/>
              <a:t>循环</a:t>
            </a:r>
          </a:p>
          <a:p>
            <a:r>
              <a:rPr lang="en-US" altLang="zh-CN" dirty="0"/>
              <a:t>3.2.4 for</a:t>
            </a:r>
            <a:r>
              <a:rPr lang="zh-CN" altLang="en-US" dirty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24219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zh-CN" altLang="en-US" dirty="0"/>
              <a:t>条件分支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如果某个条件成立，就执行某种处理；否则的话，就执行另一种处理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的条件语句如下所示</a:t>
            </a:r>
            <a:endParaRPr lang="en-US" altLang="zh-CN" dirty="0" smtClean="0"/>
          </a:p>
          <a:p>
            <a:pPr lvl="1"/>
            <a:r>
              <a:rPr lang="en-US" altLang="zh-CN" dirty="0"/>
              <a:t>if (</a:t>
            </a:r>
            <a:r>
              <a:rPr lang="zh-CN" altLang="zh-CN" dirty="0"/>
              <a:t>条件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    /* </a:t>
            </a:r>
            <a:r>
              <a:rPr lang="zh-CN" altLang="zh-CN" dirty="0"/>
              <a:t>条件成立时的操作代码</a:t>
            </a:r>
            <a:r>
              <a:rPr lang="en-US" altLang="zh-CN" dirty="0"/>
              <a:t> */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} </a:t>
            </a:r>
            <a:r>
              <a:rPr lang="en-US" altLang="zh-CN" dirty="0"/>
              <a:t>else </a:t>
            </a:r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    /* </a:t>
            </a:r>
            <a:r>
              <a:rPr lang="zh-CN" altLang="zh-CN" dirty="0"/>
              <a:t>条件不成立时的操作代码</a:t>
            </a:r>
            <a:r>
              <a:rPr lang="en-US" altLang="zh-CN" dirty="0"/>
              <a:t> */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35" y="2564799"/>
            <a:ext cx="3488667" cy="332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三元运算符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当条件语句存在返回值的时候，可使用</a:t>
            </a:r>
            <a:r>
              <a:rPr lang="zh-CN" altLang="en-US" dirty="0"/>
              <a:t>三元</a:t>
            </a:r>
            <a:r>
              <a:rPr lang="zh-CN" altLang="en-US" dirty="0" smtClean="0"/>
              <a:t>运算符</a:t>
            </a:r>
            <a:r>
              <a:rPr lang="zh-CN" altLang="zh-CN" dirty="0"/>
              <a:t>“</a:t>
            </a:r>
            <a:r>
              <a:rPr lang="en-US" altLang="zh-CN" dirty="0"/>
              <a:t>?:</a:t>
            </a:r>
            <a:r>
              <a:rPr lang="zh-CN" altLang="zh-CN" dirty="0" smtClean="0"/>
              <a:t>”</a:t>
            </a:r>
            <a:endParaRPr lang="en-US" altLang="zh-CN" dirty="0" smtClean="0"/>
          </a:p>
          <a:p>
            <a:r>
              <a:rPr lang="zh-CN" altLang="zh-CN" dirty="0"/>
              <a:t>该运算符的完整形式为“式子</a:t>
            </a:r>
            <a:r>
              <a:rPr lang="en-US" altLang="zh-CN" dirty="0"/>
              <a:t>A?</a:t>
            </a:r>
            <a:r>
              <a:rPr lang="zh-CN" altLang="zh-CN" dirty="0"/>
              <a:t>式子</a:t>
            </a:r>
            <a:r>
              <a:rPr lang="en-US" altLang="zh-CN" dirty="0"/>
              <a:t>B:</a:t>
            </a:r>
            <a:r>
              <a:rPr lang="zh-CN" altLang="zh-CN" dirty="0"/>
              <a:t>式子</a:t>
            </a:r>
            <a:r>
              <a:rPr lang="en-US" altLang="zh-CN" dirty="0"/>
              <a:t>C</a:t>
            </a:r>
            <a:r>
              <a:rPr lang="zh-CN" altLang="zh-CN" dirty="0"/>
              <a:t>”，当式子</a:t>
            </a:r>
            <a:r>
              <a:rPr lang="en-US" altLang="zh-CN" dirty="0"/>
              <a:t>A</a:t>
            </a:r>
            <a:r>
              <a:rPr lang="zh-CN" altLang="zh-CN" dirty="0"/>
              <a:t>成立时，运算结果为</a:t>
            </a:r>
            <a:r>
              <a:rPr lang="en-US" altLang="zh-CN" dirty="0"/>
              <a:t>B</a:t>
            </a:r>
            <a:r>
              <a:rPr lang="zh-CN" altLang="zh-CN" dirty="0"/>
              <a:t>，否则运算结果为</a:t>
            </a:r>
            <a:r>
              <a:rPr lang="en-US" altLang="zh-CN" dirty="0" smtClean="0"/>
              <a:t>C</a:t>
            </a:r>
          </a:p>
          <a:p>
            <a:r>
              <a:rPr lang="zh-CN" altLang="zh-CN" dirty="0"/>
              <a:t>三元运算符“</a:t>
            </a:r>
            <a:r>
              <a:rPr lang="en-US" altLang="zh-CN" dirty="0"/>
              <a:t>?:</a:t>
            </a:r>
            <a:r>
              <a:rPr lang="zh-CN" altLang="zh-CN" dirty="0"/>
              <a:t>”仅适用于需要返回计算结果的场合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7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3.2.2 </a:t>
            </a:r>
            <a:r>
              <a:rPr lang="zh-CN" altLang="en-US" dirty="0"/>
              <a:t>多路分支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存在多个条件分支之时的代码</a:t>
            </a:r>
            <a:endParaRPr lang="en-US" altLang="zh-CN" dirty="0" smtClean="0"/>
          </a:p>
          <a:p>
            <a:pPr lvl="1"/>
            <a:r>
              <a:rPr lang="en-US" altLang="zh-CN" dirty="0"/>
              <a:t>if (</a:t>
            </a:r>
            <a:r>
              <a:rPr lang="zh-CN" altLang="zh-CN" dirty="0"/>
              <a:t>条件一</a:t>
            </a:r>
            <a:r>
              <a:rPr lang="en-US" altLang="zh-CN" dirty="0"/>
              <a:t>) {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</a:t>
            </a:r>
            <a:r>
              <a:rPr lang="en-US" altLang="zh-CN" dirty="0"/>
              <a:t>/* </a:t>
            </a:r>
            <a:r>
              <a:rPr lang="zh-CN" altLang="zh-CN" dirty="0" smtClean="0"/>
              <a:t>条件</a:t>
            </a:r>
            <a:r>
              <a:rPr lang="zh-CN" altLang="zh-CN" dirty="0"/>
              <a:t>一</a:t>
            </a:r>
            <a:r>
              <a:rPr lang="zh-CN" altLang="zh-CN" dirty="0" smtClean="0"/>
              <a:t>成立</a:t>
            </a:r>
            <a:r>
              <a:rPr lang="zh-CN" altLang="zh-CN" dirty="0"/>
              <a:t>时的操作代码</a:t>
            </a:r>
            <a:r>
              <a:rPr lang="en-US" altLang="zh-CN" dirty="0"/>
              <a:t> */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} </a:t>
            </a:r>
            <a:r>
              <a:rPr lang="en-US" altLang="zh-CN" dirty="0"/>
              <a:t>else if (</a:t>
            </a:r>
            <a:r>
              <a:rPr lang="zh-CN" altLang="zh-CN" dirty="0"/>
              <a:t>条件二</a:t>
            </a:r>
            <a:r>
              <a:rPr lang="en-US" altLang="zh-CN" dirty="0"/>
              <a:t>) { 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/* </a:t>
            </a:r>
            <a:r>
              <a:rPr lang="zh-CN" altLang="zh-CN" dirty="0" smtClean="0"/>
              <a:t>条件</a:t>
            </a:r>
            <a:r>
              <a:rPr lang="zh-CN" altLang="zh-CN" dirty="0"/>
              <a:t>二</a:t>
            </a:r>
            <a:r>
              <a:rPr lang="zh-CN" altLang="zh-CN" dirty="0" smtClean="0"/>
              <a:t>成立</a:t>
            </a:r>
            <a:r>
              <a:rPr lang="zh-CN" altLang="zh-CN" dirty="0"/>
              <a:t>时的操作代码</a:t>
            </a:r>
            <a:r>
              <a:rPr lang="en-US" altLang="zh-CN" dirty="0"/>
              <a:t> */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} </a:t>
            </a:r>
            <a:r>
              <a:rPr lang="en-US" altLang="zh-CN" dirty="0"/>
              <a:t>else if (</a:t>
            </a:r>
            <a:r>
              <a:rPr lang="zh-CN" altLang="zh-CN" dirty="0"/>
              <a:t>条件三</a:t>
            </a:r>
            <a:r>
              <a:rPr lang="en-US" altLang="zh-CN" dirty="0"/>
              <a:t>) {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</a:t>
            </a:r>
            <a:r>
              <a:rPr lang="en-US" altLang="zh-CN" dirty="0"/>
              <a:t>/* </a:t>
            </a:r>
            <a:r>
              <a:rPr lang="zh-CN" altLang="zh-CN" dirty="0" smtClean="0"/>
              <a:t>条件</a:t>
            </a:r>
            <a:r>
              <a:rPr lang="zh-CN" altLang="zh-CN" dirty="0"/>
              <a:t>三</a:t>
            </a:r>
            <a:r>
              <a:rPr lang="zh-CN" altLang="zh-CN" dirty="0" smtClean="0"/>
              <a:t>成立</a:t>
            </a:r>
            <a:r>
              <a:rPr lang="zh-CN" altLang="zh-CN" dirty="0"/>
              <a:t>时的操作代码</a:t>
            </a:r>
            <a:r>
              <a:rPr lang="en-US" altLang="zh-CN" dirty="0"/>
              <a:t> */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} </a:t>
            </a:r>
            <a:r>
              <a:rPr lang="en-US" altLang="zh-CN" dirty="0"/>
              <a:t>else { 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/* </a:t>
            </a:r>
            <a:r>
              <a:rPr lang="zh-CN" altLang="en-US" dirty="0" smtClean="0"/>
              <a:t>上述条件都不</a:t>
            </a:r>
            <a:r>
              <a:rPr lang="zh-CN" altLang="zh-CN" dirty="0" smtClean="0"/>
              <a:t>成立</a:t>
            </a:r>
            <a:r>
              <a:rPr lang="zh-CN" altLang="zh-CN" dirty="0"/>
              <a:t>时的操作代码</a:t>
            </a:r>
            <a:r>
              <a:rPr lang="en-US" altLang="zh-CN" dirty="0"/>
              <a:t> */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2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多种取值的分支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64" y="1690688"/>
            <a:ext cx="4589726" cy="4253677"/>
          </a:xfrm>
        </p:spPr>
      </p:pic>
    </p:spTree>
    <p:extLst>
      <p:ext uri="{BB962C8B-B14F-4D97-AF65-F5344CB8AC3E}">
        <p14:creationId xmlns:p14="http://schemas.microsoft.com/office/powerpoint/2010/main" val="171632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了基于“真”、“假”法则的逻辑运算与流程控制，包括逻辑运算涉及到的相关概念和运算符，常见的几种分支和循环语句，以及数组的常见用法，并结合数组类型变量描述了几个经典数学问题的求解过程。</a:t>
            </a:r>
          </a:p>
          <a:p>
            <a:r>
              <a:rPr lang="en-US" altLang="zh-CN" dirty="0"/>
              <a:t>3.1 </a:t>
            </a:r>
            <a:r>
              <a:rPr lang="zh-CN" altLang="en-US" dirty="0"/>
              <a:t>逻辑运算</a:t>
            </a:r>
          </a:p>
          <a:p>
            <a:r>
              <a:rPr lang="en-US" altLang="zh-CN" dirty="0"/>
              <a:t>3.2 </a:t>
            </a:r>
            <a:r>
              <a:rPr lang="zh-CN" altLang="en-US" dirty="0"/>
              <a:t>控制语句</a:t>
            </a:r>
          </a:p>
          <a:p>
            <a:r>
              <a:rPr lang="en-US" altLang="zh-CN" dirty="0"/>
              <a:t>3.3 </a:t>
            </a:r>
            <a:r>
              <a:rPr lang="zh-CN" altLang="en-US" dirty="0"/>
              <a:t>数组</a:t>
            </a:r>
          </a:p>
          <a:p>
            <a:r>
              <a:rPr lang="en-US" altLang="zh-CN" dirty="0"/>
              <a:t>3.4 </a:t>
            </a:r>
            <a:r>
              <a:rPr lang="zh-CN" altLang="en-US" dirty="0"/>
              <a:t>实战练习</a:t>
            </a:r>
          </a:p>
          <a:p>
            <a:r>
              <a:rPr lang="en-US" altLang="zh-CN" dirty="0"/>
              <a:t>3.5 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6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swicth</a:t>
            </a:r>
            <a:r>
              <a:rPr lang="en-US" altLang="zh-CN" dirty="0" smtClean="0"/>
              <a:t>-case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switch (</a:t>
            </a:r>
            <a:r>
              <a:rPr lang="zh-CN" altLang="en-US" dirty="0"/>
              <a:t>变量名</a:t>
            </a:r>
            <a:r>
              <a:rPr lang="en-US" altLang="zh-CN" dirty="0"/>
              <a:t>) {</a:t>
            </a:r>
          </a:p>
          <a:p>
            <a:pPr lvl="1"/>
            <a:r>
              <a:rPr lang="en-US" altLang="zh-CN" dirty="0"/>
              <a:t>	case A</a:t>
            </a:r>
            <a:r>
              <a:rPr lang="zh-CN" altLang="en-US" dirty="0"/>
              <a:t>值</a:t>
            </a:r>
            <a:r>
              <a:rPr lang="en-US" altLang="zh-CN" dirty="0"/>
              <a:t>:  // </a:t>
            </a:r>
            <a:r>
              <a:rPr lang="zh-CN" altLang="en-US" dirty="0"/>
              <a:t>变量为</a:t>
            </a:r>
            <a:r>
              <a:rPr lang="en-US" altLang="zh-CN" dirty="0"/>
              <a:t>A</a:t>
            </a:r>
            <a:r>
              <a:rPr lang="zh-CN" altLang="en-US" dirty="0"/>
              <a:t>值时进入该分支</a:t>
            </a:r>
          </a:p>
          <a:p>
            <a:pPr lvl="1"/>
            <a:r>
              <a:rPr lang="zh-CN" altLang="en-US" dirty="0"/>
              <a:t>		</a:t>
            </a:r>
            <a:r>
              <a:rPr lang="en-US" altLang="zh-CN" dirty="0"/>
              <a:t>/* </a:t>
            </a:r>
            <a:r>
              <a:rPr lang="zh-CN" altLang="en-US" dirty="0"/>
              <a:t>这里是分支内部代码 *</a:t>
            </a:r>
            <a:r>
              <a:rPr lang="en-US" altLang="zh-CN" dirty="0"/>
              <a:t>/ </a:t>
            </a:r>
          </a:p>
          <a:p>
            <a:pPr lvl="1"/>
            <a:r>
              <a:rPr lang="en-US" altLang="zh-CN" dirty="0"/>
              <a:t>		break;  // </a:t>
            </a:r>
            <a:r>
              <a:rPr lang="zh-CN" altLang="en-US" dirty="0"/>
              <a:t>跳出多路分支。即跳到</a:t>
            </a:r>
            <a:r>
              <a:rPr lang="en-US" altLang="zh-CN" dirty="0"/>
              <a:t>switch</a:t>
            </a:r>
            <a:r>
              <a:rPr lang="zh-CN" altLang="en-US" dirty="0"/>
              <a:t>分支的右花括号之后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case B</a:t>
            </a:r>
            <a:r>
              <a:rPr lang="zh-CN" altLang="en-US" dirty="0"/>
              <a:t>值</a:t>
            </a:r>
            <a:r>
              <a:rPr lang="en-US" altLang="zh-CN" dirty="0"/>
              <a:t>:  // </a:t>
            </a:r>
            <a:r>
              <a:rPr lang="zh-CN" altLang="en-US" dirty="0"/>
              <a:t>变量为</a:t>
            </a:r>
            <a:r>
              <a:rPr lang="en-US" altLang="zh-CN" dirty="0"/>
              <a:t>B</a:t>
            </a:r>
            <a:r>
              <a:rPr lang="zh-CN" altLang="en-US" dirty="0"/>
              <a:t>值时进入该分支</a:t>
            </a:r>
          </a:p>
          <a:p>
            <a:pPr lvl="1"/>
            <a:r>
              <a:rPr lang="zh-CN" altLang="en-US" dirty="0"/>
              <a:t>		</a:t>
            </a:r>
            <a:r>
              <a:rPr lang="en-US" altLang="zh-CN" dirty="0"/>
              <a:t>/* </a:t>
            </a:r>
            <a:r>
              <a:rPr lang="zh-CN" altLang="en-US" dirty="0"/>
              <a:t>这里是分支内部代码 *</a:t>
            </a:r>
            <a:r>
              <a:rPr lang="en-US" altLang="zh-CN" dirty="0"/>
              <a:t>/ </a:t>
            </a:r>
          </a:p>
          <a:p>
            <a:pPr lvl="1"/>
            <a:r>
              <a:rPr lang="en-US" altLang="zh-CN" dirty="0"/>
              <a:t>		break;  // </a:t>
            </a:r>
            <a:r>
              <a:rPr lang="zh-CN" altLang="en-US" dirty="0"/>
              <a:t>跳出多路分支。即跳到</a:t>
            </a:r>
            <a:r>
              <a:rPr lang="en-US" altLang="zh-CN" dirty="0"/>
              <a:t>switch</a:t>
            </a:r>
            <a:r>
              <a:rPr lang="zh-CN" altLang="en-US" dirty="0"/>
              <a:t>分支的右花括号之后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default:  // </a:t>
            </a:r>
            <a:r>
              <a:rPr lang="zh-CN" altLang="en-US" dirty="0"/>
              <a:t>变量为其他值时进入该分支</a:t>
            </a:r>
          </a:p>
          <a:p>
            <a:pPr lvl="1"/>
            <a:r>
              <a:rPr lang="zh-CN" altLang="en-US" dirty="0"/>
              <a:t>		</a:t>
            </a:r>
            <a:r>
              <a:rPr lang="en-US" altLang="zh-CN" dirty="0"/>
              <a:t>/* </a:t>
            </a:r>
            <a:r>
              <a:rPr lang="zh-CN" altLang="en-US" dirty="0"/>
              <a:t>这里是分支内部代码 *</a:t>
            </a:r>
            <a:r>
              <a:rPr lang="en-US" altLang="zh-CN" dirty="0"/>
              <a:t>/ </a:t>
            </a:r>
          </a:p>
          <a:p>
            <a:pPr lvl="1"/>
            <a:r>
              <a:rPr lang="en-US" altLang="zh-CN" dirty="0"/>
              <a:t>		break;  // </a:t>
            </a:r>
            <a:r>
              <a:rPr lang="zh-CN" altLang="en-US" dirty="0"/>
              <a:t>跳出多路分支。即跳到</a:t>
            </a:r>
            <a:r>
              <a:rPr lang="en-US" altLang="zh-CN" dirty="0"/>
              <a:t>switch</a:t>
            </a:r>
            <a:r>
              <a:rPr lang="zh-CN" altLang="en-US" dirty="0"/>
              <a:t>分支的右花括号之后</a:t>
            </a:r>
          </a:p>
          <a:p>
            <a:pPr lvl="1"/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9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多路</a:t>
            </a:r>
            <a:r>
              <a:rPr lang="zh-CN" altLang="en-US" dirty="0" smtClean="0"/>
              <a:t>分支的注意点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）每个</a:t>
            </a:r>
            <a:r>
              <a:rPr lang="en-US" altLang="zh-CN" dirty="0"/>
              <a:t>case</a:t>
            </a:r>
            <a:r>
              <a:rPr lang="zh-CN" altLang="zh-CN" dirty="0"/>
              <a:t>分支末尾务必要加上</a:t>
            </a:r>
            <a:r>
              <a:rPr lang="en-US" altLang="zh-CN" dirty="0"/>
              <a:t>break</a:t>
            </a:r>
            <a:r>
              <a:rPr lang="zh-CN" altLang="zh-CN" dirty="0"/>
              <a:t>语句，否则即使该分支走完了也不会跳出多路分支，而是继续执行该分支的后面一个分支</a:t>
            </a:r>
            <a:r>
              <a:rPr lang="zh-CN" altLang="zh-CN" dirty="0" smtClean="0"/>
              <a:t>代码。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）多路分支只能判断整型（含</a:t>
            </a:r>
            <a:r>
              <a:rPr lang="en-US" altLang="zh-CN" dirty="0"/>
              <a:t>byte</a:t>
            </a:r>
            <a:r>
              <a:rPr lang="zh-CN" altLang="zh-CN" dirty="0"/>
              <a:t>、</a:t>
            </a:r>
            <a:r>
              <a:rPr lang="en-US" altLang="zh-CN" dirty="0"/>
              <a:t>short</a:t>
            </a:r>
            <a:r>
              <a:rPr lang="zh-CN" altLang="zh-CN" dirty="0"/>
              <a:t>、</a:t>
            </a:r>
            <a:r>
              <a:rPr lang="en-US" altLang="zh-CN" dirty="0" err="1"/>
              <a:t>int</a:t>
            </a:r>
            <a:r>
              <a:rPr lang="zh-CN" altLang="zh-CN" dirty="0"/>
              <a:t>）、字符串、枚举这三种类型的变量，无法判断布尔、浮点、双精度等其他类型的变量。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case</a:t>
            </a:r>
            <a:r>
              <a:rPr lang="zh-CN" altLang="zh-CN" dirty="0"/>
              <a:t>语句后面的数值，只能做相等判断，不能开展大于、小于等其他关系运算。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375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3.2.3 while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如果某个条件成立，就反复执行某段代码，一直到条件不成立时，才结束反复的操作。</a:t>
            </a:r>
            <a:endParaRPr lang="en-US" altLang="zh-CN" dirty="0" smtClean="0"/>
          </a:p>
          <a:p>
            <a:r>
              <a:rPr lang="en-US" altLang="zh-CN" dirty="0"/>
              <a:t>w</a:t>
            </a:r>
            <a:r>
              <a:rPr lang="en-US" altLang="zh-CN" dirty="0" smtClean="0"/>
              <a:t>hile (</a:t>
            </a:r>
            <a:r>
              <a:rPr lang="zh-CN" altLang="en-US" dirty="0" smtClean="0"/>
              <a:t>条件式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/* </a:t>
            </a:r>
            <a:r>
              <a:rPr lang="zh-CN" altLang="en-US" dirty="0" smtClean="0"/>
              <a:t>条件式子成立时，反复执行花括号内部的代码</a:t>
            </a:r>
            <a:r>
              <a:rPr lang="en-US" altLang="zh-CN" dirty="0" smtClean="0"/>
              <a:t> */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358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do-while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/* </a:t>
            </a:r>
            <a:r>
              <a:rPr lang="zh-CN" altLang="en-US" dirty="0"/>
              <a:t>条件式子成立时，反复执行花括号内部的代码</a:t>
            </a:r>
            <a:r>
              <a:rPr lang="en-US" altLang="zh-CN" dirty="0"/>
              <a:t> */</a:t>
            </a:r>
          </a:p>
          <a:p>
            <a:r>
              <a:rPr lang="en-US" altLang="zh-CN" dirty="0" smtClean="0"/>
              <a:t>} </a:t>
            </a:r>
            <a:r>
              <a:rPr lang="en-US" altLang="zh-CN" dirty="0"/>
              <a:t>while (</a:t>
            </a:r>
            <a:r>
              <a:rPr lang="zh-CN" altLang="en-US" dirty="0"/>
              <a:t>条件式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w</a:t>
            </a:r>
            <a:r>
              <a:rPr lang="en-US" altLang="zh-CN" dirty="0" smtClean="0"/>
              <a:t>hile</a:t>
            </a:r>
            <a:r>
              <a:rPr lang="zh-CN" altLang="en-US" dirty="0" smtClean="0"/>
              <a:t>循环与</a:t>
            </a:r>
            <a:r>
              <a:rPr lang="en-US" altLang="zh-CN" dirty="0"/>
              <a:t>do-while</a:t>
            </a:r>
            <a:r>
              <a:rPr lang="zh-CN" altLang="en-US" dirty="0" smtClean="0"/>
              <a:t>循环的区别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/>
              <a:t>while</a:t>
            </a:r>
            <a:r>
              <a:rPr lang="zh-CN" altLang="en-US" dirty="0" smtClean="0"/>
              <a:t>循环，在循环开始之前，会先判断条件式，只有条件式为真，才会进入循环内部逻辑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/>
              <a:t>do-while</a:t>
            </a:r>
            <a:r>
              <a:rPr lang="zh-CN" altLang="en-US" dirty="0" smtClean="0"/>
              <a:t>循环，一开始就进入循环内部，等到执行一遍之后，才去判断条件式，如果条件是为真，则继续第二遍的执行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829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循环与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循环的</a:t>
            </a:r>
            <a:r>
              <a:rPr lang="zh-CN" altLang="en-US" dirty="0"/>
              <a:t>处理流程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49" y="1690688"/>
            <a:ext cx="2369920" cy="362550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863" y="1690688"/>
            <a:ext cx="1612653" cy="35758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61188" y="5588949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while</a:t>
            </a:r>
            <a:r>
              <a:rPr lang="zh-CN" altLang="en-US" sz="2800" dirty="0" smtClean="0"/>
              <a:t>循环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787863" y="5588949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</a:t>
            </a:r>
            <a:r>
              <a:rPr lang="en-US" altLang="zh-CN" sz="2800" dirty="0" smtClean="0"/>
              <a:t>o-while</a:t>
            </a:r>
            <a:r>
              <a:rPr lang="zh-CN" altLang="en-US" sz="2800" dirty="0" smtClean="0"/>
              <a:t>循环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4646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循环的流程控制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每执行一</a:t>
            </a:r>
            <a:r>
              <a:rPr lang="zh-CN" altLang="en-US" dirty="0" smtClean="0"/>
              <a:t>遍，就去判断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语句内的条件式。如果条件式为真，则继续下一次的循环逻辑；如果条件式为假，则跳出循环（退出循环、结束循环）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ontinue</a:t>
            </a:r>
            <a:r>
              <a:rPr lang="zh-CN" altLang="en-US" dirty="0" smtClean="0"/>
              <a:t>语句，跳过本次循环的剩余代码，直接判断条件式，以决定是跳出循环还是继续下次循环</a:t>
            </a:r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reak</a:t>
            </a:r>
            <a:r>
              <a:rPr lang="zh-CN" altLang="en-US" dirty="0" smtClean="0"/>
              <a:t>语句，</a:t>
            </a:r>
            <a:r>
              <a:rPr lang="zh-CN" altLang="en-US" dirty="0"/>
              <a:t>跳过本次循环的剩余代码</a:t>
            </a:r>
            <a:r>
              <a:rPr lang="zh-CN" altLang="en-US" dirty="0" smtClean="0"/>
              <a:t>，同时跳过条件式的判断，直接退出循环处理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826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3.2.4 for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(</a:t>
            </a:r>
            <a:r>
              <a:rPr lang="zh-CN" altLang="zh-CN" dirty="0"/>
              <a:t>式子</a:t>
            </a:r>
            <a:r>
              <a:rPr lang="en-US" altLang="zh-CN" dirty="0"/>
              <a:t>A; </a:t>
            </a:r>
            <a:r>
              <a:rPr lang="zh-CN" altLang="zh-CN" dirty="0"/>
              <a:t>式子</a:t>
            </a:r>
            <a:r>
              <a:rPr lang="en-US" altLang="zh-CN" dirty="0"/>
              <a:t>B; </a:t>
            </a:r>
            <a:r>
              <a:rPr lang="zh-CN" altLang="zh-CN" dirty="0"/>
              <a:t>式子</a:t>
            </a:r>
            <a:r>
              <a:rPr lang="en-US" altLang="zh-CN" dirty="0"/>
              <a:t>C;)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/* </a:t>
            </a:r>
            <a:r>
              <a:rPr lang="zh-CN" altLang="zh-CN" dirty="0"/>
              <a:t>这里是循环的内部代码</a:t>
            </a:r>
            <a:r>
              <a:rPr lang="en-US" altLang="zh-CN" dirty="0"/>
              <a:t> */ 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zh-CN" altLang="zh-CN" dirty="0"/>
              <a:t>式子</a:t>
            </a:r>
            <a:r>
              <a:rPr lang="en-US" altLang="zh-CN" dirty="0"/>
              <a:t>A</a:t>
            </a:r>
            <a:r>
              <a:rPr lang="zh-CN" altLang="zh-CN" dirty="0"/>
              <a:t>是初始化语句，在首次进入循环时执行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式子</a:t>
            </a:r>
            <a:r>
              <a:rPr lang="en-US" altLang="zh-CN" dirty="0"/>
              <a:t>B</a:t>
            </a:r>
            <a:r>
              <a:rPr lang="zh-CN" altLang="zh-CN" dirty="0"/>
              <a:t>是循环的判断条件，当</a:t>
            </a:r>
            <a:r>
              <a:rPr lang="en-US" altLang="zh-CN" dirty="0"/>
              <a:t>B</a:t>
            </a:r>
            <a:r>
              <a:rPr lang="zh-CN" altLang="zh-CN" dirty="0"/>
              <a:t>成立时继续循环，不成立时退出循环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式子</a:t>
            </a:r>
            <a:r>
              <a:rPr lang="en-US" altLang="zh-CN" dirty="0"/>
              <a:t>C</a:t>
            </a:r>
            <a:r>
              <a:rPr lang="zh-CN" altLang="zh-CN" dirty="0"/>
              <a:t>一般是变量的自增或自减操作，在开始下一次循环之前执行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87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循环的三类式子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如果无需在循环开始前初始化赋值，则式子</a:t>
            </a:r>
            <a:r>
              <a:rPr lang="en-US" altLang="zh-CN" dirty="0" smtClean="0"/>
              <a:t>A</a:t>
            </a:r>
            <a:r>
              <a:rPr lang="zh-CN" altLang="en-US" dirty="0" smtClean="0"/>
              <a:t>可取消</a:t>
            </a:r>
            <a:endParaRPr lang="en-US" altLang="zh-CN" dirty="0" smtClean="0"/>
          </a:p>
          <a:p>
            <a:r>
              <a:rPr lang="zh-CN" altLang="en-US" dirty="0" smtClean="0"/>
              <a:t>如果不必在每次循环开始前强制判断是否继续循环，则式子</a:t>
            </a:r>
            <a:r>
              <a:rPr lang="en-US" altLang="zh-CN" dirty="0" smtClean="0"/>
              <a:t>B</a:t>
            </a:r>
            <a:r>
              <a:rPr lang="zh-CN" altLang="en-US" dirty="0" smtClean="0"/>
              <a:t>可取消</a:t>
            </a:r>
            <a:endParaRPr lang="en-US" altLang="zh-CN" dirty="0" smtClean="0"/>
          </a:p>
          <a:p>
            <a:r>
              <a:rPr lang="zh-CN" altLang="en-US" dirty="0" smtClean="0"/>
              <a:t>如果两次循环之间不存在变量的递增或递减，则式子</a:t>
            </a:r>
            <a:r>
              <a:rPr lang="en-US" altLang="zh-CN" dirty="0" smtClean="0"/>
              <a:t>C</a:t>
            </a:r>
            <a:r>
              <a:rPr lang="zh-CN" altLang="en-US" dirty="0" smtClean="0"/>
              <a:t>可取消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循环同样只是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break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087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相同类型的几个变量聚集到一起，就凑成了数组类型，利用数组方便统一管理变量元素。常见的数组基本上属于一维数组，有的场合会用到二维数组，通过循环语句可以有效地遍历数组元素。除此之外，还描述了冒号在</a:t>
            </a:r>
            <a:r>
              <a:rPr lang="en-US" altLang="zh-CN" dirty="0"/>
              <a:t>Java</a:t>
            </a:r>
            <a:r>
              <a:rPr lang="zh-CN" altLang="zh-CN" dirty="0"/>
              <a:t>编程中的几种用法，以及数组工具</a:t>
            </a:r>
            <a:r>
              <a:rPr lang="en-US" altLang="zh-CN" dirty="0"/>
              <a:t>Arrays</a:t>
            </a:r>
            <a:r>
              <a:rPr lang="zh-CN" altLang="zh-CN" dirty="0"/>
              <a:t>对数组变量的管理操作。</a:t>
            </a:r>
          </a:p>
          <a:p>
            <a:r>
              <a:rPr lang="en-US" altLang="zh-CN" dirty="0"/>
              <a:t>3.3.1 </a:t>
            </a:r>
            <a:r>
              <a:rPr lang="zh-CN" altLang="en-US" dirty="0"/>
              <a:t>一维数组</a:t>
            </a:r>
          </a:p>
          <a:p>
            <a:r>
              <a:rPr lang="en-US" altLang="zh-CN" dirty="0"/>
              <a:t>3.3.2 </a:t>
            </a:r>
            <a:r>
              <a:rPr lang="zh-CN" altLang="en-US" dirty="0"/>
              <a:t>二维数组</a:t>
            </a:r>
          </a:p>
          <a:p>
            <a:r>
              <a:rPr lang="en-US" altLang="zh-CN" dirty="0"/>
              <a:t>3.3.3 </a:t>
            </a:r>
            <a:r>
              <a:rPr lang="zh-CN" altLang="en-US" dirty="0"/>
              <a:t>冒号的几种用法</a:t>
            </a:r>
          </a:p>
          <a:p>
            <a:r>
              <a:rPr lang="en-US" altLang="zh-CN" dirty="0"/>
              <a:t>3.3.4 </a:t>
            </a:r>
            <a:r>
              <a:rPr lang="zh-CN" altLang="en-US" dirty="0"/>
              <a:t>数组工具</a:t>
            </a:r>
            <a:r>
              <a:rPr lang="en-US" altLang="zh-CN" dirty="0"/>
              <a:t>Arrays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942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3.3.1 </a:t>
            </a:r>
            <a:r>
              <a:rPr lang="zh-CN" altLang="en-US" dirty="0"/>
              <a:t>一维数组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数组由</a:t>
            </a:r>
            <a:r>
              <a:rPr lang="zh-CN" altLang="zh-CN" dirty="0"/>
              <a:t>一组相同类型的数据构成，对外有统一的数组名称，对内通过序号区分每个数组</a:t>
            </a:r>
            <a:r>
              <a:rPr lang="zh-CN" altLang="zh-CN" dirty="0" smtClean="0"/>
              <a:t>元素</a:t>
            </a:r>
            <a:endParaRPr lang="en-US" altLang="zh-CN" dirty="0" smtClean="0"/>
          </a:p>
          <a:p>
            <a:r>
              <a:rPr lang="zh-CN" altLang="zh-CN" dirty="0"/>
              <a:t>声明数组</a:t>
            </a:r>
            <a:r>
              <a:rPr lang="zh-CN" altLang="zh-CN" dirty="0" smtClean="0"/>
              <a:t>变量</a:t>
            </a:r>
            <a:r>
              <a:rPr lang="zh-CN" altLang="en-US" dirty="0"/>
              <a:t>的</a:t>
            </a:r>
            <a:r>
              <a:rPr lang="zh-CN" altLang="zh-CN" dirty="0" smtClean="0"/>
              <a:t>两种形式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/>
              <a:t>在变量名称后面添加方括号，例如“</a:t>
            </a:r>
            <a:r>
              <a:rPr lang="en-US" altLang="zh-CN" dirty="0" err="1"/>
              <a:t>int</a:t>
            </a:r>
            <a:r>
              <a:rPr lang="en-US" altLang="zh-CN" dirty="0"/>
              <a:t> numbers[]</a:t>
            </a:r>
            <a:r>
              <a:rPr lang="zh-CN" altLang="zh-CN" dirty="0" smtClean="0"/>
              <a:t>”</a:t>
            </a:r>
            <a:endParaRPr lang="en-US" altLang="zh-CN" dirty="0" smtClean="0"/>
          </a:p>
          <a:p>
            <a:pPr lvl="1"/>
            <a:r>
              <a:rPr lang="zh-CN" altLang="zh-CN" dirty="0"/>
              <a:t>在类型后面添加方括号，例如“</a:t>
            </a:r>
            <a:r>
              <a:rPr lang="en-US" altLang="zh-CN" dirty="0" err="1"/>
              <a:t>int</a:t>
            </a:r>
            <a:r>
              <a:rPr lang="en-US" altLang="zh-CN" dirty="0"/>
              <a:t>[] numbers</a:t>
            </a:r>
            <a:r>
              <a:rPr lang="zh-CN" altLang="zh-CN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推荐使用上面的第二种形式，即</a:t>
            </a:r>
            <a:r>
              <a:rPr lang="zh-CN" altLang="zh-CN" dirty="0"/>
              <a:t>在类型后面添加方括号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7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逻辑运算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本节介绍了与逻辑运算有关的概念及其编码实现，首先阐述了布尔类型变量的用途，以及该类型变量的专用运算符；其次给出了几种关系运算符的使用说明，这些关系运算符的运算结果正是布尔类型；再次对几种运算符比较它们互相之间的优先级顺序，最后补充说明两类逻辑运算符（按位逻辑和短路逻辑）的区别及其适用场合。</a:t>
            </a:r>
          </a:p>
          <a:p>
            <a:r>
              <a:rPr lang="en-US" altLang="zh-CN" dirty="0"/>
              <a:t>3.1.1 </a:t>
            </a:r>
            <a:r>
              <a:rPr lang="zh-CN" altLang="en-US" dirty="0"/>
              <a:t>布尔类型及其运算</a:t>
            </a:r>
          </a:p>
          <a:p>
            <a:r>
              <a:rPr lang="en-US" altLang="zh-CN" dirty="0"/>
              <a:t>3.1.2 </a:t>
            </a:r>
            <a:r>
              <a:rPr lang="zh-CN" altLang="en-US" dirty="0"/>
              <a:t>关系运算符</a:t>
            </a:r>
          </a:p>
          <a:p>
            <a:r>
              <a:rPr lang="en-US" altLang="zh-CN" dirty="0"/>
              <a:t>3.1.3 </a:t>
            </a:r>
            <a:r>
              <a:rPr lang="zh-CN" altLang="en-US" dirty="0"/>
              <a:t>运算符的优先级顺序</a:t>
            </a:r>
          </a:p>
          <a:p>
            <a:r>
              <a:rPr lang="en-US" altLang="zh-CN" dirty="0"/>
              <a:t>3.1.4 </a:t>
            </a:r>
            <a:r>
              <a:rPr lang="zh-CN" altLang="en-US" dirty="0"/>
              <a:t>按位逻辑与短路逻辑</a:t>
            </a:r>
          </a:p>
        </p:txBody>
      </p:sp>
    </p:spTree>
    <p:extLst>
      <p:ext uri="{BB962C8B-B14F-4D97-AF65-F5344CB8AC3E}">
        <p14:creationId xmlns:p14="http://schemas.microsoft.com/office/powerpoint/2010/main" val="2970025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分配数组空间的三种途径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利用</a:t>
            </a:r>
            <a:r>
              <a:rPr lang="zh-CN" altLang="zh-CN" dirty="0"/>
              <a:t>语句“</a:t>
            </a:r>
            <a:r>
              <a:rPr lang="en-US" altLang="zh-CN" dirty="0"/>
              <a:t>new </a:t>
            </a:r>
            <a:r>
              <a:rPr lang="zh-CN" altLang="zh-CN" dirty="0"/>
              <a:t>变量类型</a:t>
            </a:r>
            <a:r>
              <a:rPr lang="en-US" altLang="zh-CN" dirty="0"/>
              <a:t>[</a:t>
            </a:r>
            <a:r>
              <a:rPr lang="zh-CN" altLang="zh-CN" dirty="0"/>
              <a:t>数组长度</a:t>
            </a:r>
            <a:r>
              <a:rPr lang="en-US" altLang="zh-CN" dirty="0"/>
              <a:t>]</a:t>
            </a:r>
            <a:r>
              <a:rPr lang="zh-CN" altLang="zh-CN" dirty="0"/>
              <a:t>”分配</a:t>
            </a:r>
            <a:r>
              <a:rPr lang="zh-CN" altLang="zh-CN" dirty="0" smtClean="0"/>
              <a:t>空间</a:t>
            </a:r>
            <a:r>
              <a:rPr lang="zh-CN" altLang="en-US" dirty="0" smtClean="0"/>
              <a:t>，例如</a:t>
            </a:r>
            <a:endParaRPr lang="en-US" altLang="zh-CN" dirty="0" smtClean="0"/>
          </a:p>
          <a:p>
            <a:pPr lvl="1"/>
            <a:r>
              <a:rPr lang="en-US" altLang="zh-CN" dirty="0"/>
              <a:t>numbers = new </a:t>
            </a:r>
            <a:r>
              <a:rPr lang="en-US" altLang="zh-CN" dirty="0" err="1"/>
              <a:t>int</a:t>
            </a:r>
            <a:r>
              <a:rPr lang="en-US" altLang="zh-CN" dirty="0"/>
              <a:t>[4];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在</a:t>
            </a:r>
            <a:r>
              <a:rPr lang="zh-CN" altLang="zh-CN" dirty="0"/>
              <a:t>分配存储空间的时候立即对数组初始化</a:t>
            </a:r>
            <a:r>
              <a:rPr lang="zh-CN" altLang="zh-CN" dirty="0" smtClean="0"/>
              <a:t>赋值</a:t>
            </a:r>
            <a:r>
              <a:rPr lang="zh-CN" altLang="en-US" dirty="0"/>
              <a:t>，</a:t>
            </a:r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1"/>
            <a:r>
              <a:rPr lang="en-US" altLang="zh-CN" dirty="0"/>
              <a:t>numbers = new </a:t>
            </a:r>
            <a:r>
              <a:rPr lang="en-US" altLang="zh-CN" dirty="0" err="1"/>
              <a:t>int</a:t>
            </a:r>
            <a:r>
              <a:rPr lang="en-US" altLang="zh-CN" dirty="0"/>
              <a:t>[]{2, 3, 5, 7};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初始化赋值</a:t>
            </a:r>
            <a:r>
              <a:rPr lang="zh-CN" altLang="en-US" dirty="0" smtClean="0"/>
              <a:t>时不用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，直接跟上花括号</a:t>
            </a:r>
            <a:r>
              <a:rPr lang="zh-CN" altLang="en-US" dirty="0"/>
              <a:t>，例如</a:t>
            </a:r>
            <a:endParaRPr lang="en-US" altLang="zh-CN" dirty="0"/>
          </a:p>
          <a:p>
            <a:pPr lvl="1"/>
            <a:r>
              <a:rPr lang="en-US" altLang="zh-CN" dirty="0"/>
              <a:t>numbers = {2, 3, 5, 7};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936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斐波那契数列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456048"/>
              </p:ext>
            </p:extLst>
          </p:nvPr>
        </p:nvGraphicFramePr>
        <p:xfrm>
          <a:off x="2231688" y="2290271"/>
          <a:ext cx="7724168" cy="2580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35"/>
                <a:gridCol w="481197"/>
                <a:gridCol w="481197"/>
                <a:gridCol w="481197"/>
                <a:gridCol w="481197"/>
                <a:gridCol w="481197"/>
                <a:gridCol w="481197"/>
                <a:gridCol w="481197"/>
                <a:gridCol w="481197"/>
                <a:gridCol w="481197"/>
                <a:gridCol w="481197"/>
                <a:gridCol w="481197"/>
                <a:gridCol w="525466"/>
              </a:tblGrid>
              <a:tr h="556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第几个月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0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小兔子对数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682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大兔子对数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13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21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55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89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4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兔子总对数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55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89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144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413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二维数组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一维数组可表示一组线性排列的数据，例如数列</a:t>
            </a:r>
            <a:endParaRPr lang="en-US" altLang="zh-CN" dirty="0" smtClean="0"/>
          </a:p>
          <a:p>
            <a:r>
              <a:rPr lang="zh-CN" altLang="en-US" dirty="0"/>
              <a:t>二维数</a:t>
            </a:r>
            <a:r>
              <a:rPr lang="zh-CN" altLang="en-US" dirty="0" smtClean="0"/>
              <a:t>组可表示拥有多种方向的数据组合，例如二维的平面空间、三维的立体空间</a:t>
            </a:r>
            <a:endParaRPr lang="en-US" altLang="zh-CN" dirty="0" smtClean="0"/>
          </a:p>
          <a:p>
            <a:r>
              <a:rPr lang="zh-CN" altLang="en-US" dirty="0"/>
              <a:t>三维</a:t>
            </a:r>
            <a:r>
              <a:rPr lang="zh-CN" altLang="en-US" dirty="0" smtClean="0"/>
              <a:t>数组可表示运动着的物体，例如拥有许多帧的动画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788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分配二维数</a:t>
            </a:r>
            <a:r>
              <a:rPr lang="zh-CN" altLang="en-US" dirty="0"/>
              <a:t>组空间的三种途径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利用</a:t>
            </a:r>
            <a:r>
              <a:rPr lang="zh-CN" altLang="zh-CN" dirty="0"/>
              <a:t>语句“</a:t>
            </a:r>
            <a:r>
              <a:rPr lang="en-US" altLang="zh-CN" dirty="0"/>
              <a:t>new </a:t>
            </a:r>
            <a:r>
              <a:rPr lang="zh-CN" altLang="zh-CN" dirty="0"/>
              <a:t>变量类型</a:t>
            </a:r>
            <a:r>
              <a:rPr lang="en-US" altLang="zh-CN" dirty="0"/>
              <a:t>[</a:t>
            </a:r>
            <a:r>
              <a:rPr lang="zh-CN" altLang="zh-CN" dirty="0"/>
              <a:t>顶点数量</a:t>
            </a:r>
            <a:r>
              <a:rPr lang="en-US" altLang="zh-CN" dirty="0"/>
              <a:t>][</a:t>
            </a:r>
            <a:r>
              <a:rPr lang="zh-CN" altLang="zh-CN" dirty="0"/>
              <a:t>方向数量</a:t>
            </a:r>
            <a:r>
              <a:rPr lang="en-US" altLang="zh-CN" dirty="0"/>
              <a:t>]</a:t>
            </a:r>
            <a:r>
              <a:rPr lang="zh-CN" altLang="zh-CN" dirty="0"/>
              <a:t>”分配</a:t>
            </a:r>
            <a:r>
              <a:rPr lang="zh-CN" altLang="zh-CN" dirty="0" smtClean="0"/>
              <a:t>空间</a:t>
            </a:r>
            <a:r>
              <a:rPr lang="zh-CN" altLang="en-US" dirty="0" smtClean="0"/>
              <a:t>，例如</a:t>
            </a:r>
            <a:endParaRPr lang="en-US" altLang="zh-CN" dirty="0" smtClean="0"/>
          </a:p>
          <a:p>
            <a:pPr lvl="1"/>
            <a:r>
              <a:rPr lang="en-US" altLang="zh-CN" dirty="0"/>
              <a:t>triangle = new double[3][2</a:t>
            </a:r>
            <a:r>
              <a:rPr lang="en-US" altLang="zh-CN" dirty="0" smtClean="0"/>
              <a:t>];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分配</a:t>
            </a:r>
            <a:r>
              <a:rPr lang="zh-CN" altLang="zh-CN" dirty="0"/>
              <a:t>存储空间的时候立即对数组初始化</a:t>
            </a:r>
            <a:r>
              <a:rPr lang="zh-CN" altLang="zh-CN" dirty="0" smtClean="0"/>
              <a:t>赋值</a:t>
            </a:r>
            <a:r>
              <a:rPr lang="zh-CN" altLang="en-US" dirty="0" smtClean="0"/>
              <a:t>，例如</a:t>
            </a:r>
            <a:endParaRPr lang="en-US" altLang="zh-CN" dirty="0" smtClean="0"/>
          </a:p>
          <a:p>
            <a:pPr lvl="1"/>
            <a:r>
              <a:rPr lang="en-US" altLang="zh-CN" dirty="0"/>
              <a:t>double[][] triangle = new double[][]{</a:t>
            </a:r>
            <a:endParaRPr lang="zh-CN" altLang="zh-CN" dirty="0"/>
          </a:p>
          <a:p>
            <a:pPr lvl="1"/>
            <a:r>
              <a:rPr lang="en-US" altLang="zh-CN" dirty="0"/>
              <a:t>				new double[]{-2.0, 0.0},</a:t>
            </a:r>
            <a:endParaRPr lang="zh-CN" altLang="zh-CN" dirty="0"/>
          </a:p>
          <a:p>
            <a:pPr lvl="1"/>
            <a:r>
              <a:rPr lang="en-US" altLang="zh-CN" dirty="0"/>
              <a:t>				new double[]{0.0, -1.0},</a:t>
            </a:r>
            <a:endParaRPr lang="zh-CN" altLang="zh-CN" dirty="0"/>
          </a:p>
          <a:p>
            <a:pPr lvl="1"/>
            <a:r>
              <a:rPr lang="en-US" altLang="zh-CN" dirty="0"/>
              <a:t>				new double[]{2.0, 1.0</a:t>
            </a:r>
            <a:r>
              <a:rPr lang="en-US" altLang="zh-CN" dirty="0" smtClean="0"/>
              <a:t>}   };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）简化的</a:t>
            </a:r>
            <a:r>
              <a:rPr lang="zh-CN" altLang="zh-CN" dirty="0"/>
              <a:t>初始化</a:t>
            </a:r>
            <a:r>
              <a:rPr lang="zh-CN" altLang="zh-CN" dirty="0" smtClean="0"/>
              <a:t>赋值</a:t>
            </a:r>
            <a:r>
              <a:rPr lang="zh-CN" altLang="en-US" dirty="0" smtClean="0"/>
              <a:t>，赋值等号右边直接跟上花括号，例如</a:t>
            </a:r>
            <a:endParaRPr lang="en-US" altLang="zh-CN" dirty="0" smtClean="0"/>
          </a:p>
          <a:p>
            <a:pPr lvl="1"/>
            <a:r>
              <a:rPr lang="en-US" altLang="zh-CN" dirty="0"/>
              <a:t>double[][] triangle = { {-2.0, 0.0}, {0.0, -1.0}, {2.0, 1.0} 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637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计算平面坐标系的三角形各边长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67" y="2038833"/>
            <a:ext cx="5377265" cy="3447567"/>
          </a:xfrm>
        </p:spPr>
      </p:pic>
    </p:spTree>
    <p:extLst>
      <p:ext uri="{BB962C8B-B14F-4D97-AF65-F5344CB8AC3E}">
        <p14:creationId xmlns:p14="http://schemas.microsoft.com/office/powerpoint/2010/main" val="2673015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3.3.3 </a:t>
            </a:r>
            <a:r>
              <a:rPr lang="zh-CN" altLang="en-US" dirty="0"/>
              <a:t>冒号的几种用法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三</a:t>
            </a:r>
            <a:r>
              <a:rPr lang="zh-CN" altLang="zh-CN" dirty="0"/>
              <a:t>元运算符“</a:t>
            </a:r>
            <a:r>
              <a:rPr lang="en-US" altLang="zh-CN" dirty="0"/>
              <a:t>?:</a:t>
            </a:r>
            <a:r>
              <a:rPr lang="zh-CN" altLang="zh-CN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switch-case</a:t>
            </a:r>
            <a:r>
              <a:rPr lang="zh-CN" altLang="zh-CN" dirty="0"/>
              <a:t>的分支</a:t>
            </a:r>
            <a:r>
              <a:rPr lang="zh-CN" altLang="zh-CN" dirty="0" smtClean="0"/>
              <a:t>标记</a:t>
            </a:r>
            <a:endParaRPr lang="en-US" altLang="zh-CN" dirty="0" smtClean="0"/>
          </a:p>
          <a:p>
            <a:pPr lvl="1"/>
            <a:r>
              <a:rPr lang="en-US" altLang="zh-CN" dirty="0"/>
              <a:t>switch (</a:t>
            </a:r>
            <a:r>
              <a:rPr lang="zh-CN" altLang="en-US" dirty="0"/>
              <a:t>变量名</a:t>
            </a:r>
            <a:r>
              <a:rPr lang="en-US" altLang="zh-CN" dirty="0"/>
              <a:t>) {</a:t>
            </a:r>
          </a:p>
          <a:p>
            <a:pPr lvl="1"/>
            <a:r>
              <a:rPr lang="en-US" altLang="zh-CN" dirty="0"/>
              <a:t>	case A</a:t>
            </a:r>
            <a:r>
              <a:rPr lang="zh-CN" altLang="en-US" dirty="0"/>
              <a:t>值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		break;</a:t>
            </a:r>
          </a:p>
          <a:p>
            <a:pPr lvl="1"/>
            <a:r>
              <a:rPr lang="en-US" altLang="zh-CN" dirty="0"/>
              <a:t>	case B</a:t>
            </a:r>
            <a:r>
              <a:rPr lang="zh-CN" altLang="en-US" dirty="0"/>
              <a:t>值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		break;</a:t>
            </a:r>
          </a:p>
          <a:p>
            <a:pPr lvl="1"/>
            <a:r>
              <a:rPr lang="en-US" altLang="zh-CN" dirty="0"/>
              <a:t>	default:</a:t>
            </a:r>
          </a:p>
          <a:p>
            <a:pPr lvl="1"/>
            <a:r>
              <a:rPr lang="en-US" altLang="zh-CN" dirty="0"/>
              <a:t>		break;</a:t>
            </a:r>
          </a:p>
          <a:p>
            <a:pPr lvl="1"/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99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冒号的几种用法（二）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for</a:t>
            </a:r>
            <a:r>
              <a:rPr lang="zh-CN" altLang="zh-CN" dirty="0"/>
              <a:t>循环的数组元素</a:t>
            </a:r>
            <a:r>
              <a:rPr lang="zh-CN" altLang="zh-CN" dirty="0" smtClean="0"/>
              <a:t>遍历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[] numbers = {2, 3, 5, 7};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在</a:t>
            </a:r>
            <a:r>
              <a:rPr lang="en-US" altLang="zh-CN" dirty="0"/>
              <a:t>for</a:t>
            </a:r>
            <a:r>
              <a:rPr lang="zh-CN" altLang="en-US" dirty="0"/>
              <a:t>循环中，可利用“变量类型 变量名称 </a:t>
            </a:r>
            <a:r>
              <a:rPr lang="en-US" altLang="zh-CN" dirty="0"/>
              <a:t>: </a:t>
            </a:r>
            <a:r>
              <a:rPr lang="zh-CN" altLang="en-US" dirty="0"/>
              <a:t>数组名称”的形式，直接把数组元素赋值给该变量</a:t>
            </a:r>
          </a:p>
          <a:p>
            <a:pPr lvl="1"/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number : numbers) {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("number = "+number);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994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冒号的几种用法</a:t>
            </a:r>
            <a:r>
              <a:rPr lang="zh-CN" altLang="en-US" dirty="0" smtClean="0"/>
              <a:t>（三）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zh-CN" dirty="0"/>
              <a:t>多</a:t>
            </a:r>
            <a:r>
              <a:rPr lang="zh-CN" altLang="zh-CN" dirty="0" smtClean="0"/>
              <a:t>层循环</a:t>
            </a:r>
            <a:r>
              <a:rPr lang="zh-CN" altLang="zh-CN" dirty="0"/>
              <a:t>的跳转</a:t>
            </a:r>
            <a:r>
              <a:rPr lang="zh-CN" altLang="zh-CN" dirty="0" smtClean="0"/>
              <a:t>标记</a:t>
            </a:r>
            <a:endParaRPr lang="en-US" altLang="zh-CN" dirty="0" smtClean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下面的</a:t>
            </a:r>
            <a:r>
              <a:rPr lang="en-US" altLang="zh-CN" dirty="0"/>
              <a:t>loop1</a:t>
            </a:r>
            <a:r>
              <a:rPr lang="zh-CN" altLang="en-US" dirty="0"/>
              <a:t>是一个记号，连同后面的冒号加在</a:t>
            </a:r>
            <a:r>
              <a:rPr lang="en-US" altLang="zh-CN" dirty="0"/>
              <a:t>for</a:t>
            </a:r>
            <a:r>
              <a:rPr lang="zh-CN" altLang="en-US" dirty="0"/>
              <a:t>前面，表示它指代这个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  <a:p>
            <a:pPr lvl="1"/>
            <a:r>
              <a:rPr lang="en-US" altLang="zh-CN" dirty="0"/>
              <a:t>loop1 : 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triangle.length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lvl="1"/>
            <a:r>
              <a:rPr lang="en-US" altLang="zh-CN" dirty="0" smtClean="0"/>
              <a:t>    for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j=0; j&lt;triangle[</a:t>
            </a:r>
            <a:r>
              <a:rPr lang="en-US" altLang="zh-CN" dirty="0" err="1"/>
              <a:t>i</a:t>
            </a:r>
            <a:r>
              <a:rPr lang="en-US" altLang="zh-CN" dirty="0"/>
              <a:t>].length; j++) {</a:t>
            </a:r>
          </a:p>
          <a:p>
            <a:pPr lvl="1"/>
            <a:r>
              <a:rPr lang="en-US" altLang="zh-CN" dirty="0" smtClean="0"/>
              <a:t>        if </a:t>
            </a:r>
            <a:r>
              <a:rPr lang="en-US" altLang="zh-CN" dirty="0"/>
              <a:t>(triangle[</a:t>
            </a:r>
            <a:r>
              <a:rPr lang="en-US" altLang="zh-CN" dirty="0" err="1"/>
              <a:t>i</a:t>
            </a:r>
            <a:r>
              <a:rPr lang="en-US" altLang="zh-CN" dirty="0"/>
              <a:t>][j] == 0.0) {  // </a:t>
            </a:r>
            <a:r>
              <a:rPr lang="zh-CN" altLang="en-US" dirty="0"/>
              <a:t>找到了</a:t>
            </a:r>
            <a:r>
              <a:rPr lang="en-US" altLang="zh-CN" dirty="0"/>
              <a:t>0.0</a:t>
            </a:r>
            <a:r>
              <a:rPr lang="zh-CN" altLang="en-US" dirty="0"/>
              <a:t>，准备跳出外层循环</a:t>
            </a:r>
          </a:p>
          <a:p>
            <a:pPr lvl="1"/>
            <a:r>
              <a:rPr lang="en-US" altLang="zh-CN" dirty="0"/>
              <a:t>  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("loop1 found 0.0");</a:t>
            </a:r>
          </a:p>
          <a:p>
            <a:pPr lvl="1"/>
            <a:r>
              <a:rPr lang="en-US" altLang="zh-CN" dirty="0" smtClean="0"/>
              <a:t>            break </a:t>
            </a:r>
            <a:r>
              <a:rPr lang="en-US" altLang="zh-CN" dirty="0"/>
              <a:t>loop1;  // </a:t>
            </a:r>
            <a:r>
              <a:rPr lang="zh-CN" altLang="en-US" dirty="0"/>
              <a:t>跳出</a:t>
            </a:r>
            <a:r>
              <a:rPr lang="en-US" altLang="zh-CN" dirty="0"/>
              <a:t>loop1</a:t>
            </a:r>
            <a:r>
              <a:rPr lang="zh-CN" altLang="en-US" dirty="0"/>
              <a:t>代表的循环，也就是跳出第一层循环</a:t>
            </a:r>
          </a:p>
          <a:p>
            <a:pPr lvl="1"/>
            <a:r>
              <a:rPr lang="zh-CN" altLang="en-US" dirty="0" smtClean="0"/>
              <a:t>      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lvl="1"/>
            <a:r>
              <a:rPr lang="en-US" altLang="zh-CN" dirty="0" smtClean="0"/>
              <a:t>    }</a:t>
            </a:r>
            <a:endParaRPr lang="en-US" altLang="zh-CN" dirty="0"/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307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3.3.4 </a:t>
            </a:r>
            <a:r>
              <a:rPr lang="zh-CN" altLang="en-US" dirty="0"/>
              <a:t>数组工具</a:t>
            </a:r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equals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判断两</a:t>
            </a:r>
            <a:r>
              <a:rPr lang="zh-CN" altLang="zh-CN" dirty="0"/>
              <a:t>个数组是否相等，也就是每个元素是否都相等</a:t>
            </a:r>
            <a:endParaRPr lang="en-US" altLang="zh-CN" dirty="0" smtClean="0"/>
          </a:p>
          <a:p>
            <a:r>
              <a:rPr lang="en-US" altLang="zh-CN" dirty="0" smtClean="0"/>
              <a:t>fill</a:t>
            </a:r>
            <a:r>
              <a:rPr lang="zh-CN" altLang="en-US" dirty="0" smtClean="0"/>
              <a:t>方法：</a:t>
            </a:r>
            <a:r>
              <a:rPr lang="zh-CN" altLang="zh-CN" dirty="0" smtClean="0"/>
              <a:t>往</a:t>
            </a:r>
            <a:r>
              <a:rPr lang="zh-CN" altLang="en-US" dirty="0"/>
              <a:t>某个</a:t>
            </a:r>
            <a:r>
              <a:rPr lang="zh-CN" altLang="zh-CN" dirty="0" smtClean="0"/>
              <a:t>数组全部</a:t>
            </a:r>
            <a:r>
              <a:rPr lang="zh-CN" altLang="zh-CN" dirty="0"/>
              <a:t>填入指定的数值</a:t>
            </a:r>
            <a:endParaRPr lang="en-US" altLang="zh-CN" dirty="0" smtClean="0"/>
          </a:p>
          <a:p>
            <a:r>
              <a:rPr lang="en-US" altLang="zh-CN" dirty="0" err="1" smtClean="0"/>
              <a:t>copyOf</a:t>
            </a:r>
            <a:r>
              <a:rPr lang="zh-CN" altLang="en-US" dirty="0"/>
              <a:t>方法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把</a:t>
            </a:r>
            <a:r>
              <a:rPr lang="zh-CN" altLang="en-US" dirty="0" smtClean="0"/>
              <a:t>源</a:t>
            </a:r>
            <a:r>
              <a:rPr lang="zh-CN" altLang="zh-CN" dirty="0" smtClean="0"/>
              <a:t>数组的</a:t>
            </a:r>
            <a:r>
              <a:rPr lang="zh-CN" altLang="zh-CN" dirty="0"/>
              <a:t>内容赋值</a:t>
            </a:r>
            <a:r>
              <a:rPr lang="zh-CN" altLang="zh-CN" dirty="0" smtClean="0"/>
              <a:t>给</a:t>
            </a:r>
            <a:r>
              <a:rPr lang="zh-CN" altLang="en-US" dirty="0" smtClean="0"/>
              <a:t>目标</a:t>
            </a:r>
            <a:r>
              <a:rPr lang="zh-CN" altLang="zh-CN" dirty="0" smtClean="0"/>
              <a:t>数组</a:t>
            </a:r>
            <a:endParaRPr lang="en-US" altLang="zh-CN" dirty="0" smtClean="0"/>
          </a:p>
          <a:p>
            <a:r>
              <a:rPr lang="en-US" altLang="zh-CN" dirty="0" smtClean="0"/>
              <a:t>sort</a:t>
            </a:r>
            <a:r>
              <a:rPr lang="zh-CN" altLang="en-US" dirty="0"/>
              <a:t>方法</a:t>
            </a:r>
            <a:r>
              <a:rPr lang="zh-CN" altLang="en-US" dirty="0" smtClean="0"/>
              <a:t>：对指定数组</a:t>
            </a:r>
            <a:r>
              <a:rPr lang="zh-CN" altLang="zh-CN" dirty="0"/>
              <a:t>排序，默认按照升序排序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995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实战练习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几种经典数学问题的求解过程，首先利用条件分支和循环语句，结合穷举法的思想，从而求解鸡兔同笼问题；其次仍旧使用流程控制语句，搭配数组变量成功求解了韩信点兵问题；然后描述了如何通过二分法快速找到数组中的某个元素。</a:t>
            </a:r>
          </a:p>
          <a:p>
            <a:r>
              <a:rPr lang="en-US" altLang="zh-CN" dirty="0"/>
              <a:t>3.4.1 </a:t>
            </a:r>
            <a:r>
              <a:rPr lang="zh-CN" altLang="en-US" dirty="0"/>
              <a:t>求解鸡兔同笼问题</a:t>
            </a:r>
          </a:p>
          <a:p>
            <a:r>
              <a:rPr lang="en-US" altLang="zh-CN" dirty="0"/>
              <a:t>3.4.2 </a:t>
            </a:r>
            <a:r>
              <a:rPr lang="zh-CN" altLang="en-US" dirty="0"/>
              <a:t>求解韩信点兵问题</a:t>
            </a:r>
          </a:p>
          <a:p>
            <a:r>
              <a:rPr lang="en-US" altLang="zh-CN" dirty="0"/>
              <a:t>3.4.3 </a:t>
            </a:r>
            <a:r>
              <a:rPr lang="zh-CN" altLang="en-US" dirty="0"/>
              <a:t>利用二分查找法定位数组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76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/>
              <a:t>布尔类型及其运算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布尔类型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可表示</a:t>
            </a:r>
            <a:r>
              <a:rPr lang="zh-CN" altLang="zh-CN" dirty="0"/>
              <a:t>“真”和</a:t>
            </a:r>
            <a:r>
              <a:rPr lang="zh-CN" altLang="zh-CN" dirty="0" smtClean="0"/>
              <a:t>“假”</a:t>
            </a:r>
            <a:r>
              <a:rPr lang="zh-CN" altLang="en-US" dirty="0" smtClean="0"/>
              <a:t>，</a:t>
            </a:r>
            <a:r>
              <a:rPr lang="zh-CN" altLang="zh-CN" dirty="0"/>
              <a:t>其中</a:t>
            </a:r>
            <a:r>
              <a:rPr lang="en-US" altLang="zh-CN" dirty="0"/>
              <a:t>true</a:t>
            </a:r>
            <a:r>
              <a:rPr lang="zh-CN" altLang="zh-CN" dirty="0"/>
              <a:t>对应真值，而</a:t>
            </a:r>
            <a:r>
              <a:rPr lang="en-US" altLang="zh-CN" dirty="0"/>
              <a:t>false</a:t>
            </a:r>
            <a:r>
              <a:rPr lang="zh-CN" altLang="zh-CN" dirty="0"/>
              <a:t>对应</a:t>
            </a:r>
            <a:r>
              <a:rPr lang="zh-CN" altLang="zh-CN" dirty="0" smtClean="0"/>
              <a:t>假值</a:t>
            </a:r>
            <a:endParaRPr lang="en-US" altLang="zh-CN" dirty="0" smtClean="0"/>
          </a:p>
          <a:p>
            <a:r>
              <a:rPr lang="zh-CN" altLang="zh-CN" dirty="0" smtClean="0"/>
              <a:t>“非”运算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!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zh-CN" dirty="0" smtClean="0"/>
              <a:t>求某</a:t>
            </a:r>
            <a:r>
              <a:rPr lang="zh-CN" altLang="zh-CN" dirty="0"/>
              <a:t>布尔变量的对立</a:t>
            </a:r>
            <a:r>
              <a:rPr lang="zh-CN" altLang="zh-CN" dirty="0" smtClean="0"/>
              <a:t>值</a:t>
            </a:r>
            <a:r>
              <a:rPr lang="zh-CN" altLang="zh-CN" dirty="0"/>
              <a:t>若原变量值为</a:t>
            </a:r>
            <a:r>
              <a:rPr lang="en-US" altLang="zh-CN" dirty="0"/>
              <a:t>true</a:t>
            </a:r>
            <a:r>
              <a:rPr lang="zh-CN" altLang="zh-CN" dirty="0"/>
              <a:t>，则“非”运算的结果为</a:t>
            </a:r>
            <a:r>
              <a:rPr lang="en-US" altLang="zh-CN" dirty="0"/>
              <a:t>false</a:t>
            </a:r>
            <a:r>
              <a:rPr lang="zh-CN" altLang="zh-CN" dirty="0"/>
              <a:t>，若原变量值为</a:t>
            </a:r>
            <a:r>
              <a:rPr lang="en-US" altLang="zh-CN" dirty="0"/>
              <a:t>false</a:t>
            </a:r>
            <a:r>
              <a:rPr lang="zh-CN" altLang="zh-CN" dirty="0"/>
              <a:t>，则“非”运算的结果为</a:t>
            </a:r>
            <a:r>
              <a:rPr lang="en-US" altLang="zh-CN" dirty="0"/>
              <a:t>true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“与”运算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求两</a:t>
            </a:r>
            <a:r>
              <a:rPr lang="zh-CN" altLang="zh-CN" dirty="0"/>
              <a:t>个布尔变量的逻辑交集，只有两个变量都为</a:t>
            </a:r>
            <a:r>
              <a:rPr lang="en-US" altLang="zh-CN" dirty="0"/>
              <a:t>true</a:t>
            </a:r>
            <a:r>
              <a:rPr lang="zh-CN" altLang="zh-CN" dirty="0"/>
              <a:t>时，运算结果才为</a:t>
            </a:r>
            <a:r>
              <a:rPr lang="en-US" altLang="zh-CN" dirty="0"/>
              <a:t>true</a:t>
            </a:r>
            <a:r>
              <a:rPr lang="zh-CN" altLang="zh-CN" dirty="0"/>
              <a:t>，其余情况的运算结果都为</a:t>
            </a:r>
            <a:r>
              <a:rPr lang="en-US" altLang="zh-CN" dirty="0"/>
              <a:t>false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66511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3.4.1 </a:t>
            </a:r>
            <a:r>
              <a:rPr lang="zh-CN" altLang="en-US" dirty="0"/>
              <a:t>求解鸡兔同笼问题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《孙子算经》</a:t>
            </a:r>
            <a:r>
              <a:rPr lang="zh-CN" altLang="en-US" dirty="0" smtClean="0"/>
              <a:t>记载“</a:t>
            </a:r>
            <a:r>
              <a:rPr lang="zh-CN" altLang="zh-CN" dirty="0"/>
              <a:t>今有雉兔同笼，上有三十五头，下有九十四足，问雉兔各几何？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zh-CN" dirty="0"/>
              <a:t>笼子里关着一群鸡和兔子，上面有三十五个头，下面有九十四条腿，请问鸡和兔子各有几只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设鸡的个数为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，兔子的个数为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，则有如下方程组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x+y</a:t>
            </a:r>
            <a:r>
              <a:rPr lang="en-US" altLang="zh-CN" dirty="0" smtClean="0"/>
              <a:t>=35</a:t>
            </a:r>
          </a:p>
          <a:p>
            <a:pPr lvl="1"/>
            <a:r>
              <a:rPr lang="en-US" altLang="zh-CN" dirty="0" smtClean="0"/>
              <a:t>2x+4y=94</a:t>
            </a:r>
          </a:p>
          <a:p>
            <a:r>
              <a:rPr lang="zh-CN" altLang="en-US" dirty="0" smtClean="0"/>
              <a:t>求解上述的二元一次方程，可得</a:t>
            </a:r>
            <a:r>
              <a:rPr lang="en-US" altLang="zh-CN" dirty="0" smtClean="0"/>
              <a:t>x=23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y=12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223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鸡兔同笼的古代解法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zh-CN" altLang="en-US" dirty="0"/>
              <a:t>术曰：上置头，下置足，半其足，以头除足，以足除头，即得</a:t>
            </a:r>
            <a:r>
              <a:rPr lang="zh-CN" altLang="en-US" dirty="0" smtClean="0"/>
              <a:t>”（古文里的“除”意思是“减”）</a:t>
            </a:r>
            <a:endParaRPr lang="en-US" altLang="zh-CN" dirty="0" smtClean="0"/>
          </a:p>
          <a:p>
            <a:r>
              <a:rPr lang="zh-CN" altLang="zh-CN" dirty="0"/>
              <a:t>鸡和兔子都抬起一半的腿，于是两条腿的鸡抬起一条腿，四条腿的兔子抬起两条腿，瞬间笼子里站着的腿只剩下九十四的一半，也就是四十七条腿。这时每只兔子比每只鸡还多一条站立的腿，同时兔子跟鸡都只有一个头，那么笼子里腿的数量减去头的数量，必然等于兔子的</a:t>
            </a:r>
            <a:r>
              <a:rPr lang="zh-CN" altLang="zh-CN" dirty="0" smtClean="0"/>
              <a:t>数量</a:t>
            </a:r>
            <a:endParaRPr lang="en-US" altLang="zh-CN" dirty="0" smtClean="0"/>
          </a:p>
          <a:p>
            <a:r>
              <a:rPr lang="zh-CN" altLang="zh-CN" dirty="0"/>
              <a:t>求得兔子个数</a:t>
            </a:r>
            <a:r>
              <a:rPr lang="en-US" altLang="zh-CN" dirty="0"/>
              <a:t>=</a:t>
            </a:r>
            <a:r>
              <a:rPr lang="zh-CN" altLang="zh-CN" dirty="0"/>
              <a:t>还站着的腿数量</a:t>
            </a:r>
            <a:r>
              <a:rPr lang="en-US" altLang="zh-CN" dirty="0"/>
              <a:t>-</a:t>
            </a:r>
            <a:r>
              <a:rPr lang="zh-CN" altLang="zh-CN" dirty="0"/>
              <a:t>头的数量</a:t>
            </a:r>
            <a:r>
              <a:rPr lang="en-US" altLang="zh-CN" dirty="0"/>
              <a:t>=47-35=12</a:t>
            </a:r>
            <a:r>
              <a:rPr lang="zh-CN" altLang="zh-CN" dirty="0"/>
              <a:t>，鸡的个数</a:t>
            </a:r>
            <a:r>
              <a:rPr lang="en-US" altLang="zh-CN" dirty="0"/>
              <a:t>=</a:t>
            </a:r>
            <a:r>
              <a:rPr lang="zh-CN" altLang="zh-CN" dirty="0"/>
              <a:t>头的数量</a:t>
            </a:r>
            <a:r>
              <a:rPr lang="en-US" altLang="zh-CN" dirty="0"/>
              <a:t>-</a:t>
            </a:r>
            <a:r>
              <a:rPr lang="zh-CN" altLang="zh-CN" dirty="0"/>
              <a:t>兔子个数</a:t>
            </a:r>
            <a:r>
              <a:rPr lang="en-US" altLang="zh-CN" dirty="0"/>
              <a:t>=35-12=23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06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穷举法求解鸡兔同笼问题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鸡加上兔子的总数为</a:t>
            </a:r>
            <a:r>
              <a:rPr lang="en-US" altLang="zh-CN" dirty="0"/>
              <a:t>35</a:t>
            </a:r>
            <a:r>
              <a:rPr lang="zh-CN" altLang="zh-CN" dirty="0"/>
              <a:t>，意味着鸡的数量范围是</a:t>
            </a:r>
            <a:r>
              <a:rPr lang="en-US" altLang="zh-CN" dirty="0"/>
              <a:t>0</a:t>
            </a:r>
            <a:r>
              <a:rPr lang="zh-CN" altLang="zh-CN" dirty="0"/>
              <a:t>到</a:t>
            </a:r>
            <a:r>
              <a:rPr lang="en-US" altLang="zh-CN" dirty="0" smtClean="0"/>
              <a:t>35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chick, rabbit;  // chick</a:t>
            </a:r>
            <a:r>
              <a:rPr lang="zh-CN" altLang="en-US" dirty="0"/>
              <a:t>表示鸡的数量，</a:t>
            </a:r>
            <a:r>
              <a:rPr lang="en-US" altLang="zh-CN" dirty="0"/>
              <a:t>rabbit</a:t>
            </a:r>
            <a:r>
              <a:rPr lang="zh-CN" altLang="en-US" dirty="0"/>
              <a:t>表示兔子的数量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sum = 35;  // </a:t>
            </a:r>
            <a:r>
              <a:rPr lang="zh-CN" altLang="en-US" dirty="0"/>
              <a:t>鸡和兔子加起来一共</a:t>
            </a:r>
            <a:r>
              <a:rPr lang="en-US" altLang="zh-CN" dirty="0"/>
              <a:t>35</a:t>
            </a:r>
            <a:r>
              <a:rPr lang="zh-CN" altLang="en-US" dirty="0"/>
              <a:t>只</a:t>
            </a:r>
          </a:p>
          <a:p>
            <a:pPr lvl="1"/>
            <a:r>
              <a:rPr lang="en-US" altLang="zh-CN" dirty="0"/>
              <a:t>for (chick=0, rabbit=0; chick &lt;= sum; chick++) {  // </a:t>
            </a:r>
            <a:r>
              <a:rPr lang="zh-CN" altLang="en-US" dirty="0"/>
              <a:t>利用穷举法逐个尝试可能的鸡兔组合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rabbit = sum - chick;  // </a:t>
            </a:r>
            <a:r>
              <a:rPr lang="zh-CN" altLang="en-US" dirty="0"/>
              <a:t>计算兔子的数量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if (chick * 2 + rabbit * 4 == 94) {  // </a:t>
            </a:r>
            <a:r>
              <a:rPr lang="zh-CN" altLang="en-US" dirty="0"/>
              <a:t>满足鸡兔同笼</a:t>
            </a:r>
            <a:r>
              <a:rPr lang="zh-CN" altLang="en-US" dirty="0" smtClean="0"/>
              <a:t>的条件</a:t>
            </a:r>
            <a:r>
              <a:rPr lang="zh-CN" altLang="en-US" dirty="0"/>
              <a:t>，则结束循环</a:t>
            </a:r>
          </a:p>
          <a:p>
            <a:pPr lvl="1"/>
            <a:r>
              <a:rPr lang="zh-CN" altLang="en-US" dirty="0"/>
              <a:t>		</a:t>
            </a:r>
            <a:r>
              <a:rPr lang="en-US" altLang="zh-CN" dirty="0"/>
              <a:t>break;</a:t>
            </a:r>
          </a:p>
          <a:p>
            <a:pPr lvl="1"/>
            <a:r>
              <a:rPr lang="en-US" altLang="zh-CN" dirty="0"/>
              <a:t>	}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鸡的数量为</a:t>
            </a:r>
            <a:r>
              <a:rPr lang="en-US" altLang="zh-CN" dirty="0"/>
              <a:t>" + chick + "</a:t>
            </a:r>
            <a:r>
              <a:rPr lang="zh-CN" altLang="en-US" dirty="0"/>
              <a:t>，兔子的数量为</a:t>
            </a:r>
            <a:r>
              <a:rPr lang="en-US" altLang="zh-CN" dirty="0"/>
              <a:t>" + rabbit);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325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3.4.2 </a:t>
            </a:r>
            <a:r>
              <a:rPr lang="zh-CN" altLang="en-US" dirty="0"/>
              <a:t>求解韩信点兵问题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史记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记载：“</a:t>
            </a:r>
            <a:r>
              <a:rPr lang="zh-CN" altLang="en-US" dirty="0"/>
              <a:t>上问曰：“如我，能将几何？”信曰：“陛下不过能将十万。”上曰：“于君何如？”曰：“臣多多益善耳。”</a:t>
            </a:r>
            <a:r>
              <a:rPr lang="zh-CN" altLang="en-US" dirty="0" smtClean="0"/>
              <a:t>”，该典故衍生出成语“韩信点兵，多多益善”</a:t>
            </a:r>
            <a:endParaRPr lang="en-US" altLang="zh-CN" dirty="0" smtClean="0"/>
          </a:p>
          <a:p>
            <a:r>
              <a:rPr lang="zh-CN" altLang="zh-CN" dirty="0" smtClean="0"/>
              <a:t>《孙子算经》记载</a:t>
            </a:r>
            <a:r>
              <a:rPr lang="zh-CN" altLang="zh-CN" dirty="0"/>
              <a:t>了类似的算术问题，题目是“有物不知其数，三三数之剩二，五五数之剩三，七七数之剩二。问物几何？</a:t>
            </a:r>
            <a:r>
              <a:rPr lang="zh-CN" altLang="zh-CN" dirty="0" smtClean="0"/>
              <a:t>”</a:t>
            </a:r>
            <a:endParaRPr lang="en-US" altLang="zh-CN" dirty="0" smtClean="0"/>
          </a:p>
          <a:p>
            <a:r>
              <a:rPr lang="zh-CN" altLang="zh-CN" dirty="0"/>
              <a:t>现在有个数字，除以三得到的余数是二，除以五得到的余数是三，除以七得到的余数是二，请问这个数字是多少？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288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一元线性同余方程组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方程组</a:t>
            </a:r>
            <a:r>
              <a:rPr lang="zh-CN" altLang="zh-CN" dirty="0"/>
              <a:t>里面的</a:t>
            </a:r>
            <a:r>
              <a:rPr lang="en-US" altLang="zh-CN" dirty="0"/>
              <a:t>mod</a:t>
            </a:r>
            <a:r>
              <a:rPr lang="zh-CN" altLang="zh-CN" dirty="0"/>
              <a:t>表示求余数运算，</a:t>
            </a:r>
            <a:r>
              <a:rPr lang="en-US" altLang="zh-CN" dirty="0"/>
              <a:t>m</a:t>
            </a:r>
            <a:r>
              <a:rPr lang="en-US" altLang="zh-CN" baseline="-25000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m</a:t>
            </a:r>
            <a:r>
              <a:rPr lang="en-US" altLang="zh-CN" baseline="-25000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m</a:t>
            </a:r>
            <a:r>
              <a:rPr lang="en-US" altLang="zh-CN" baseline="-25000" dirty="0"/>
              <a:t>3</a:t>
            </a:r>
            <a:r>
              <a:rPr lang="zh-CN" altLang="zh-CN" dirty="0"/>
              <a:t>分别表示每次的除数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5</a:t>
            </a:r>
            <a:r>
              <a:rPr lang="zh-CN" altLang="zh-CN" dirty="0"/>
              <a:t>、</a:t>
            </a:r>
            <a:r>
              <a:rPr lang="en-US" altLang="zh-CN" dirty="0"/>
              <a:t>7</a:t>
            </a:r>
            <a:r>
              <a:rPr lang="zh-CN" altLang="zh-CN" dirty="0"/>
              <a:t>，而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r>
              <a:rPr lang="zh-CN" altLang="zh-CN" dirty="0"/>
              <a:t>分别表示每次的余数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，至于</a:t>
            </a:r>
            <a:r>
              <a:rPr lang="en-US" altLang="zh-CN" dirty="0"/>
              <a:t>x</a:t>
            </a:r>
            <a:r>
              <a:rPr lang="zh-CN" altLang="zh-CN" dirty="0"/>
              <a:t>则为同余方程组的解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12" y="2013736"/>
            <a:ext cx="28479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76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物不知数问题的古代解法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除以三余二，则记个数字一百四十；除以五余三，则记个数字六十三；除以七余二，则记个数字三十；把三个记数相加得到二百三十三，再减去二百一十，最终得到二十三就是同余方程组的一个</a:t>
            </a:r>
            <a:r>
              <a:rPr lang="zh-CN" altLang="zh-CN" dirty="0" smtClean="0"/>
              <a:t>解</a:t>
            </a:r>
            <a:endParaRPr lang="en-US" altLang="zh-CN" dirty="0" smtClean="0"/>
          </a:p>
          <a:p>
            <a:r>
              <a:rPr lang="zh-CN" altLang="zh-CN" dirty="0" smtClean="0"/>
              <a:t>明朝数学家程大位将具体解法编成一首《孙子歌诀》</a:t>
            </a:r>
            <a:r>
              <a:rPr lang="zh-CN" altLang="en-US" dirty="0"/>
              <a:t>（古文里的“除”意思是“减”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三</a:t>
            </a:r>
            <a:r>
              <a:rPr lang="zh-CN" altLang="zh-CN" dirty="0"/>
              <a:t>人同行七十稀，五树梅花廿一支。</a:t>
            </a:r>
          </a:p>
          <a:p>
            <a:pPr lvl="1"/>
            <a:r>
              <a:rPr lang="zh-CN" altLang="zh-CN" dirty="0"/>
              <a:t>七子团圆正半月，除百零五使得知。</a:t>
            </a:r>
          </a:p>
          <a:p>
            <a:r>
              <a:rPr lang="zh-CN" altLang="zh-CN" dirty="0"/>
              <a:t>国际上将“物不知数”问题的求解算法称作“中国剩余定理”，国内则叫它“孙子定理”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351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穷举法求解物不知数问题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物不知数问题可能存在多个解，需要使用数组保存这些解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count = 0;  // </a:t>
            </a:r>
            <a:r>
              <a:rPr lang="zh-CN" altLang="en-US" dirty="0"/>
              <a:t>数组的容量计数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[] numbers = new </a:t>
            </a:r>
            <a:r>
              <a:rPr lang="en-US" altLang="zh-CN" dirty="0" err="1"/>
              <a:t>int</a:t>
            </a:r>
            <a:r>
              <a:rPr lang="en-US" altLang="zh-CN" dirty="0"/>
              <a:t>[0];  // </a:t>
            </a:r>
            <a:r>
              <a:rPr lang="zh-CN" altLang="en-US" dirty="0"/>
              <a:t>符合条件的整数都放在这个数组</a:t>
            </a:r>
          </a:p>
          <a:p>
            <a:pPr lvl="1"/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 1000;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/>
              <a:t>查找一千之内所有符合要求的整数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if (i%3==2 &amp;&amp; i%5==3 &amp;&amp; i%7==2) {  // </a:t>
            </a:r>
            <a:r>
              <a:rPr lang="zh-CN" altLang="en-US" dirty="0"/>
              <a:t>找到了一个满足条件的整数</a:t>
            </a:r>
          </a:p>
          <a:p>
            <a:pPr lvl="1"/>
            <a:r>
              <a:rPr lang="zh-CN" altLang="en-US" dirty="0"/>
              <a:t>		</a:t>
            </a:r>
            <a:r>
              <a:rPr lang="en-US" altLang="zh-CN" dirty="0"/>
              <a:t>count++;  // </a:t>
            </a:r>
            <a:r>
              <a:rPr lang="zh-CN" altLang="en-US" dirty="0"/>
              <a:t>计数加一</a:t>
            </a:r>
          </a:p>
          <a:p>
            <a:pPr lvl="1"/>
            <a:r>
              <a:rPr lang="zh-CN" altLang="en-US" dirty="0"/>
              <a:t>		</a:t>
            </a:r>
            <a:r>
              <a:rPr lang="en-US" altLang="zh-CN" dirty="0"/>
              <a:t>numbers = </a:t>
            </a:r>
            <a:r>
              <a:rPr lang="en-US" altLang="zh-CN" dirty="0" err="1"/>
              <a:t>Arrays.copyOf</a:t>
            </a:r>
            <a:r>
              <a:rPr lang="en-US" altLang="zh-CN" dirty="0"/>
              <a:t>(numbers, count);  // </a:t>
            </a:r>
            <a:r>
              <a:rPr lang="zh-CN" altLang="en-US" dirty="0"/>
              <a:t>数组容量增大一个</a:t>
            </a:r>
          </a:p>
          <a:p>
            <a:pPr lvl="1"/>
            <a:r>
              <a:rPr lang="zh-CN" altLang="en-US" dirty="0"/>
              <a:t>		</a:t>
            </a:r>
            <a:r>
              <a:rPr lang="en-US" altLang="zh-CN" dirty="0"/>
              <a:t>numbers[count-1] 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/>
              <a:t>往数组末尾填入刚才找到的整数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768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3.4.3 </a:t>
            </a:r>
            <a:r>
              <a:rPr lang="zh-CN" altLang="en-US" dirty="0"/>
              <a:t>利用二分查找法定位数组元素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穷举法虽然能够解决问题，但它的效率太低。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譬如以上的某个有序数列，现在想找到数字</a:t>
            </a:r>
            <a:r>
              <a:rPr lang="en-US" altLang="zh-CN" dirty="0" smtClean="0"/>
              <a:t>65</a:t>
            </a:r>
            <a:r>
              <a:rPr lang="zh-CN" altLang="en-US" dirty="0" smtClean="0"/>
              <a:t>所处的位置，</a:t>
            </a:r>
            <a:r>
              <a:rPr lang="zh-CN" altLang="zh-CN" dirty="0"/>
              <a:t>倘若使用穷举法，就得从队列的第一个数字开始，一个一个比较过去</a:t>
            </a:r>
            <a:r>
              <a:rPr lang="zh-CN" altLang="zh-CN" dirty="0" smtClean="0"/>
              <a:t>，</a:t>
            </a:r>
            <a:r>
              <a:rPr lang="zh-CN" altLang="zh-CN" dirty="0"/>
              <a:t>需要历经六次查找才能找到</a:t>
            </a:r>
            <a:r>
              <a:rPr lang="en-US" altLang="zh-CN" dirty="0"/>
              <a:t>65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22" y="2776791"/>
            <a:ext cx="8024555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1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二分法查找有序数组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二分法只要三次查找就能找到数字</a:t>
            </a:r>
            <a:r>
              <a:rPr lang="en-US" altLang="zh-CN" dirty="0" smtClean="0"/>
              <a:t>65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95" y="1690688"/>
            <a:ext cx="6740947" cy="34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二分查找算法的关键代码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start = 0;  // </a:t>
            </a:r>
            <a:r>
              <a:rPr lang="zh-CN" altLang="en-US" dirty="0"/>
              <a:t>二分查找的开始位置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end = </a:t>
            </a:r>
            <a:r>
              <a:rPr lang="en-US" altLang="zh-CN" dirty="0" err="1"/>
              <a:t>numbers.length</a:t>
            </a:r>
            <a:r>
              <a:rPr lang="en-US" altLang="zh-CN" dirty="0"/>
              <a:t> - 1;  // </a:t>
            </a:r>
            <a:r>
              <a:rPr lang="zh-CN" altLang="en-US" dirty="0"/>
              <a:t>二分查找的结束位置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middle = 0;  // </a:t>
            </a:r>
            <a:r>
              <a:rPr lang="zh-CN" altLang="en-US" dirty="0"/>
              <a:t>开始位置与结束位置之间的中间位置</a:t>
            </a:r>
          </a:p>
          <a:p>
            <a:pPr lvl="1"/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count = 1, position = -1; start &lt;= end; count++) {</a:t>
            </a:r>
          </a:p>
          <a:p>
            <a:pPr lvl="1"/>
            <a:r>
              <a:rPr lang="en-US" altLang="zh-CN" dirty="0"/>
              <a:t>    middle = (start + end) / 2;  // </a:t>
            </a:r>
            <a:r>
              <a:rPr lang="zh-CN" altLang="en-US" dirty="0"/>
              <a:t>折半获得中间的位置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折半查找的中间数字</a:t>
            </a:r>
            <a:r>
              <a:rPr lang="en-US" altLang="zh-CN" dirty="0"/>
              <a:t>="+numbers[middle]);</a:t>
            </a:r>
          </a:p>
          <a:p>
            <a:pPr lvl="1"/>
            <a:r>
              <a:rPr lang="en-US" altLang="zh-CN" dirty="0"/>
              <a:t>    if (numbers[middle] &gt; </a:t>
            </a:r>
            <a:r>
              <a:rPr lang="en-US" altLang="zh-CN" dirty="0" err="1"/>
              <a:t>aim_item</a:t>
            </a:r>
            <a:r>
              <a:rPr lang="en-US" altLang="zh-CN" dirty="0"/>
              <a:t>) {</a:t>
            </a:r>
          </a:p>
          <a:p>
            <a:pPr lvl="1"/>
            <a:r>
              <a:rPr lang="en-US" altLang="zh-CN" dirty="0"/>
              <a:t>        // </a:t>
            </a:r>
            <a:r>
              <a:rPr lang="zh-CN" altLang="en-US" dirty="0"/>
              <a:t>该位置的数字比目标数字大，表示目标数字在该位置左边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end = middle - 1;</a:t>
            </a:r>
          </a:p>
          <a:p>
            <a:pPr lvl="1"/>
            <a:r>
              <a:rPr lang="en-US" altLang="zh-CN" dirty="0"/>
              <a:t>    } else if (numbers[middle] &lt; </a:t>
            </a:r>
            <a:r>
              <a:rPr lang="en-US" altLang="zh-CN" dirty="0" err="1"/>
              <a:t>aim_item</a:t>
            </a:r>
            <a:r>
              <a:rPr lang="en-US" altLang="zh-CN" dirty="0"/>
              <a:t>) {</a:t>
            </a:r>
          </a:p>
          <a:p>
            <a:pPr lvl="1"/>
            <a:r>
              <a:rPr lang="en-US" altLang="zh-CN" dirty="0"/>
              <a:t>        // </a:t>
            </a:r>
            <a:r>
              <a:rPr lang="zh-CN" altLang="en-US" dirty="0"/>
              <a:t>该位置的数字比目标数字大，表示目标数字在该位置右边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start = middle + 1;</a:t>
            </a:r>
          </a:p>
          <a:p>
            <a:pPr lvl="1"/>
            <a:r>
              <a:rPr lang="en-US" altLang="zh-CN" dirty="0"/>
              <a:t>    } else {  // </a:t>
            </a:r>
            <a:r>
              <a:rPr lang="zh-CN" altLang="en-US" dirty="0"/>
              <a:t>找到目标数字，跳出循环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position = middle;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查找次数</a:t>
            </a:r>
            <a:r>
              <a:rPr lang="en-US" altLang="zh-CN" dirty="0"/>
              <a:t>="+count+", </a:t>
            </a:r>
            <a:r>
              <a:rPr lang="zh-CN" altLang="en-US" dirty="0"/>
              <a:t>序号位置</a:t>
            </a:r>
            <a:r>
              <a:rPr lang="en-US" altLang="zh-CN" dirty="0"/>
              <a:t>="+position);</a:t>
            </a:r>
          </a:p>
          <a:p>
            <a:pPr lvl="1"/>
            <a:r>
              <a:rPr lang="en-US" altLang="zh-CN" dirty="0"/>
              <a:t>        break;</a:t>
            </a:r>
          </a:p>
          <a:p>
            <a:pPr lvl="1"/>
            <a:r>
              <a:rPr lang="en-US" altLang="zh-CN" dirty="0"/>
              <a:t>    }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88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布尔类型</a:t>
            </a:r>
            <a:r>
              <a:rPr lang="zh-CN" altLang="en-US" dirty="0" smtClean="0"/>
              <a:t>的运算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“或”</a:t>
            </a:r>
            <a:r>
              <a:rPr lang="zh-CN" altLang="zh-CN" dirty="0" smtClean="0"/>
              <a:t>运算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|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求两</a:t>
            </a:r>
            <a:r>
              <a:rPr lang="zh-CN" altLang="zh-CN" dirty="0"/>
              <a:t>个布尔变量的逻辑并集，只要两个变量有一个为</a:t>
            </a:r>
            <a:r>
              <a:rPr lang="en-US" altLang="zh-CN" dirty="0"/>
              <a:t>true</a:t>
            </a:r>
            <a:r>
              <a:rPr lang="zh-CN" altLang="zh-CN" dirty="0"/>
              <a:t>，运算结果就为</a:t>
            </a:r>
            <a:r>
              <a:rPr lang="en-US" altLang="zh-CN" dirty="0"/>
              <a:t>true</a:t>
            </a:r>
            <a:r>
              <a:rPr lang="zh-CN" altLang="zh-CN" dirty="0"/>
              <a:t>；只有两个变量都为</a:t>
            </a:r>
            <a:r>
              <a:rPr lang="en-US" altLang="zh-CN" dirty="0"/>
              <a:t>false</a:t>
            </a:r>
            <a:r>
              <a:rPr lang="zh-CN" altLang="zh-CN" dirty="0"/>
              <a:t>时，运算结果才为</a:t>
            </a:r>
            <a:r>
              <a:rPr lang="en-US" altLang="zh-CN" dirty="0"/>
              <a:t>false</a:t>
            </a:r>
            <a:endParaRPr lang="zh-CN" altLang="zh-CN" dirty="0"/>
          </a:p>
          <a:p>
            <a:r>
              <a:rPr lang="zh-CN" altLang="zh-CN" dirty="0"/>
              <a:t>“异或”</a:t>
            </a:r>
            <a:r>
              <a:rPr lang="zh-CN" altLang="zh-CN" dirty="0" smtClean="0"/>
              <a:t>运算</a:t>
            </a:r>
            <a:r>
              <a:rPr lang="zh-CN" altLang="en-US" dirty="0" smtClean="0"/>
              <a:t>（</a:t>
            </a:r>
            <a:r>
              <a:rPr lang="en-US" altLang="zh-CN" dirty="0"/>
              <a:t>^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zh-CN" dirty="0" smtClean="0"/>
              <a:t>求两</a:t>
            </a:r>
            <a:r>
              <a:rPr lang="zh-CN" altLang="zh-CN" dirty="0"/>
              <a:t>个布尔变量的逻辑相异，当两个变量同为</a:t>
            </a:r>
            <a:r>
              <a:rPr lang="en-US" altLang="zh-CN" dirty="0"/>
              <a:t>true</a:t>
            </a:r>
            <a:r>
              <a:rPr lang="zh-CN" altLang="zh-CN" dirty="0"/>
              <a:t>或者同为</a:t>
            </a:r>
            <a:r>
              <a:rPr lang="en-US" altLang="zh-CN" dirty="0"/>
              <a:t>false</a:t>
            </a:r>
            <a:r>
              <a:rPr lang="zh-CN" altLang="zh-CN" dirty="0"/>
              <a:t>时，运算结果为</a:t>
            </a:r>
            <a:r>
              <a:rPr lang="en-US" altLang="zh-CN" dirty="0"/>
              <a:t>false</a:t>
            </a:r>
            <a:r>
              <a:rPr lang="zh-CN" altLang="zh-CN" dirty="0"/>
              <a:t>；当两个变量一个为</a:t>
            </a:r>
            <a:r>
              <a:rPr lang="en-US" altLang="zh-CN" dirty="0"/>
              <a:t>true</a:t>
            </a:r>
            <a:r>
              <a:rPr lang="zh-CN" altLang="zh-CN" dirty="0"/>
              <a:t>另一个为</a:t>
            </a:r>
            <a:r>
              <a:rPr lang="en-US" altLang="zh-CN" dirty="0"/>
              <a:t>false</a:t>
            </a:r>
            <a:r>
              <a:rPr lang="zh-CN" altLang="zh-CN" dirty="0"/>
              <a:t>时，运算结果为</a:t>
            </a:r>
            <a:r>
              <a:rPr lang="en-US" altLang="zh-CN" dirty="0"/>
              <a:t>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8234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本章主要介绍了如何有效开展逻辑运算，怎样合理使用流程控制。包括逻辑运算的相关概念（布尔类型、逻辑运算符、关系运算符，以及它们的优先级顺序）、控制语句的几种类型（条件分支、多路分支、</a:t>
            </a:r>
            <a:r>
              <a:rPr lang="en-US" altLang="zh-CN" dirty="0"/>
              <a:t>while</a:t>
            </a:r>
            <a:r>
              <a:rPr lang="zh-CN" altLang="zh-CN" dirty="0"/>
              <a:t>循环、</a:t>
            </a:r>
            <a:r>
              <a:rPr lang="en-US" altLang="zh-CN" dirty="0"/>
              <a:t>for</a:t>
            </a:r>
            <a:r>
              <a:rPr lang="zh-CN" altLang="zh-CN" dirty="0"/>
              <a:t>循环）、数组变量的种类及其用法（一维数组、二维数组、数组工具</a:t>
            </a:r>
            <a:r>
              <a:rPr lang="en-US" altLang="zh-CN" dirty="0"/>
              <a:t>Arrays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en-US" altLang="zh-CN" smtClean="0"/>
          </a:p>
          <a:p>
            <a:r>
              <a:rPr lang="zh-CN" altLang="zh-CN" smtClean="0"/>
              <a:t>最后</a:t>
            </a:r>
            <a:r>
              <a:rPr lang="zh-CN" altLang="zh-CN" dirty="0"/>
              <a:t>运用本章介绍的逻辑控制知识，讲述了三个经典数学问题的求解过程（鸡兔同笼问题、韩信点兵问题、二分法查找数组元素）。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9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通过本章的学习，读者应能掌握以下编程技能：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）学会布尔变量的逻辑运算和关系运算操作；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）学会两种分支语句（条件</a:t>
            </a:r>
            <a:r>
              <a:rPr lang="en-US" altLang="zh-CN" dirty="0"/>
              <a:t>/</a:t>
            </a:r>
            <a:r>
              <a:rPr lang="zh-CN" altLang="zh-CN" dirty="0"/>
              <a:t>多路）和两种循环语句（</a:t>
            </a:r>
            <a:r>
              <a:rPr lang="en-US" altLang="zh-CN" dirty="0"/>
              <a:t>while/for</a:t>
            </a:r>
            <a:r>
              <a:rPr lang="zh-CN" altLang="zh-CN" dirty="0"/>
              <a:t>）的用法；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）学会数组变量的常见用法；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）学会穷举法、二分法这两种基础的编程算法；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20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410201"/>
              </p:ext>
            </p:extLst>
          </p:nvPr>
        </p:nvGraphicFramePr>
        <p:xfrm>
          <a:off x="838200" y="2705842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运算名称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逻辑运算符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赋值运算符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!=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&amp;=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|=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^=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06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</a:t>
            </a:r>
            <a:r>
              <a:rPr lang="zh-CN" altLang="en-US" dirty="0"/>
              <a:t>关系运算符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smtClean="0"/>
              <a:t>Java</a:t>
            </a:r>
            <a:r>
              <a:rPr lang="zh-CN" altLang="zh-CN" dirty="0"/>
              <a:t>编程</a:t>
            </a:r>
            <a:r>
              <a:rPr lang="zh-CN" altLang="zh-CN" dirty="0" smtClean="0"/>
              <a:t>中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等号</a:t>
            </a:r>
            <a:r>
              <a:rPr lang="zh-CN" altLang="zh-CN" dirty="0"/>
              <a:t>“</a:t>
            </a:r>
            <a:r>
              <a:rPr lang="en-US" altLang="zh-CN" dirty="0"/>
              <a:t>=</a:t>
            </a:r>
            <a:r>
              <a:rPr lang="zh-CN" altLang="zh-CN" dirty="0"/>
              <a:t>”表示赋值操作，并非数学上的等式涵义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zh-CN" dirty="0"/>
              <a:t>通过等式符号“</a:t>
            </a:r>
            <a:r>
              <a:rPr lang="en-US" altLang="zh-CN" dirty="0"/>
              <a:t>==</a:t>
            </a:r>
            <a:r>
              <a:rPr lang="zh-CN" altLang="zh-CN" dirty="0"/>
              <a:t>”表示左右两边相等，对应数学的等号“＝”；通过不等符号“</a:t>
            </a:r>
            <a:r>
              <a:rPr lang="en-US" altLang="zh-CN" dirty="0"/>
              <a:t>!=</a:t>
            </a:r>
            <a:r>
              <a:rPr lang="zh-CN" altLang="zh-CN" dirty="0"/>
              <a:t>”表示左右两边不等，对应数学的不等号</a:t>
            </a:r>
            <a:r>
              <a:rPr lang="zh-CN" altLang="zh-CN" dirty="0" smtClean="0"/>
              <a:t>“≠”</a:t>
            </a:r>
            <a:endParaRPr lang="en-US" altLang="zh-CN" dirty="0" smtClean="0"/>
          </a:p>
          <a:p>
            <a:r>
              <a:rPr lang="zh-CN" altLang="en-US" dirty="0" smtClean="0"/>
              <a:t>但不管</a:t>
            </a:r>
            <a:r>
              <a:rPr lang="zh-CN" altLang="zh-CN" dirty="0"/>
              <a:t>“</a:t>
            </a:r>
            <a:r>
              <a:rPr lang="en-US" altLang="zh-CN" dirty="0"/>
              <a:t>==</a:t>
            </a:r>
            <a:r>
              <a:rPr lang="zh-CN" altLang="zh-CN" dirty="0" smtClean="0"/>
              <a:t>”</a:t>
            </a:r>
            <a:r>
              <a:rPr lang="zh-CN" altLang="en-US" dirty="0" smtClean="0"/>
              <a:t>还是</a:t>
            </a:r>
            <a:r>
              <a:rPr lang="zh-CN" altLang="zh-CN" dirty="0"/>
              <a:t>“</a:t>
            </a:r>
            <a:r>
              <a:rPr lang="en-US" altLang="zh-CN" dirty="0"/>
              <a:t>!=</a:t>
            </a:r>
            <a:r>
              <a:rPr lang="zh-CN" altLang="zh-CN" dirty="0" smtClean="0"/>
              <a:t>”</a:t>
            </a:r>
            <a:r>
              <a:rPr lang="zh-CN" altLang="en-US" dirty="0" smtClean="0"/>
              <a:t>，它们的式子都并非绝对正确。当式子成立的时候，关系运算返回结果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；当式子不成立的时候，关系运算返回结果</a:t>
            </a:r>
            <a:r>
              <a:rPr lang="en-US" altLang="zh-CN" dirty="0" smtClean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36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关系符号与关系运算符的对应关系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711090"/>
              </p:ext>
            </p:extLst>
          </p:nvPr>
        </p:nvGraphicFramePr>
        <p:xfrm>
          <a:off x="838200" y="2389647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大小关系的判断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数学采用的关系符号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r>
                        <a:rPr lang="zh-CN" altLang="en-US" dirty="0" smtClean="0"/>
                        <a:t>采用的关系运算符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==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!=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&gt;=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&lt;=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73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3.1.3 </a:t>
            </a:r>
            <a:r>
              <a:rPr lang="zh-CN" altLang="en-US" dirty="0"/>
              <a:t>运算符的优先级顺序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算术运算</a:t>
            </a:r>
            <a:r>
              <a:rPr lang="zh-CN" altLang="zh-CN" dirty="0" smtClean="0"/>
              <a:t>符</a:t>
            </a:r>
            <a:endParaRPr lang="en-US" altLang="zh-CN" dirty="0" smtClean="0"/>
          </a:p>
          <a:p>
            <a:r>
              <a:rPr lang="zh-CN" altLang="zh-CN" dirty="0" smtClean="0"/>
              <a:t>赋值运算符</a:t>
            </a:r>
            <a:endParaRPr lang="en-US" altLang="zh-CN" dirty="0" smtClean="0"/>
          </a:p>
          <a:p>
            <a:r>
              <a:rPr lang="zh-CN" altLang="zh-CN" dirty="0" smtClean="0"/>
              <a:t>逻辑运算符</a:t>
            </a:r>
            <a:endParaRPr lang="en-US" altLang="zh-CN" dirty="0" smtClean="0"/>
          </a:p>
          <a:p>
            <a:r>
              <a:rPr lang="zh-CN" altLang="zh-CN" dirty="0" smtClean="0"/>
              <a:t>关系运算符</a:t>
            </a:r>
            <a:endParaRPr lang="en-US" altLang="zh-CN" dirty="0" smtClean="0"/>
          </a:p>
          <a:p>
            <a:r>
              <a:rPr lang="zh-CN" altLang="en-US" dirty="0" smtClean="0"/>
              <a:t>以上</a:t>
            </a:r>
            <a:r>
              <a:rPr lang="zh-CN" altLang="zh-CN" dirty="0" smtClean="0"/>
              <a:t>四</a:t>
            </a:r>
            <a:r>
              <a:rPr lang="zh-CN" altLang="zh-CN" dirty="0"/>
              <a:t>类运算符当中，赋值运算符的优先级最低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73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3746</Words>
  <Application>Microsoft Office PowerPoint</Application>
  <PresentationFormat>宽屏</PresentationFormat>
  <Paragraphs>408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宋体</vt:lpstr>
      <vt:lpstr>Arial</vt:lpstr>
      <vt:lpstr>Calibri</vt:lpstr>
      <vt:lpstr>Calibri Light</vt:lpstr>
      <vt:lpstr>Times New Roman</vt:lpstr>
      <vt:lpstr>Office 主题</vt:lpstr>
      <vt:lpstr>第3章 逻辑控制</vt:lpstr>
      <vt:lpstr>本章简介</vt:lpstr>
      <vt:lpstr>3.1 逻辑运算</vt:lpstr>
      <vt:lpstr>3.1.1 布尔类型及其运算</vt:lpstr>
      <vt:lpstr>布尔类型的运算</vt:lpstr>
      <vt:lpstr>逻辑运算符</vt:lpstr>
      <vt:lpstr>3.1.2 关系运算符</vt:lpstr>
      <vt:lpstr>关系符号与关系运算符的对应关系</vt:lpstr>
      <vt:lpstr>3.1.3 运算符的优先级顺序</vt:lpstr>
      <vt:lpstr>各运算符内部的优先级顺序</vt:lpstr>
      <vt:lpstr>各运算符之间的优先级顺序</vt:lpstr>
      <vt:lpstr>3.1.4 按位逻辑与短路逻辑</vt:lpstr>
      <vt:lpstr>正常情况的逻辑运算特征</vt:lpstr>
      <vt:lpstr>短路逻辑运算符</vt:lpstr>
      <vt:lpstr>3.2 控制语句</vt:lpstr>
      <vt:lpstr>3.2.1 条件分支</vt:lpstr>
      <vt:lpstr>三元运算符</vt:lpstr>
      <vt:lpstr>3.2.2 多路分支</vt:lpstr>
      <vt:lpstr>多种取值的分支</vt:lpstr>
      <vt:lpstr>swicth-case语句</vt:lpstr>
      <vt:lpstr>多路分支的注意点</vt:lpstr>
      <vt:lpstr>3.2.3 while循环</vt:lpstr>
      <vt:lpstr>do-while循环</vt:lpstr>
      <vt:lpstr>while循环与do-while循环的处理流程</vt:lpstr>
      <vt:lpstr>while循环的流程控制</vt:lpstr>
      <vt:lpstr>3.2.4 for循环</vt:lpstr>
      <vt:lpstr>for循环的三类式子</vt:lpstr>
      <vt:lpstr>3.3 数组</vt:lpstr>
      <vt:lpstr>3.3.1 一维数组</vt:lpstr>
      <vt:lpstr>分配数组空间的三种途径</vt:lpstr>
      <vt:lpstr>斐波那契数列</vt:lpstr>
      <vt:lpstr>3.3.2 二维数组</vt:lpstr>
      <vt:lpstr>分配二维数组空间的三种途径</vt:lpstr>
      <vt:lpstr>计算平面坐标系的三角形各边长</vt:lpstr>
      <vt:lpstr>3.3.3 冒号的几种用法</vt:lpstr>
      <vt:lpstr>冒号的几种用法（二）</vt:lpstr>
      <vt:lpstr>冒号的几种用法（三）</vt:lpstr>
      <vt:lpstr>3.3.4 数组工具Arrays</vt:lpstr>
      <vt:lpstr>3.4 实战练习</vt:lpstr>
      <vt:lpstr>3.4.1 求解鸡兔同笼问题</vt:lpstr>
      <vt:lpstr>鸡兔同笼的古代解法</vt:lpstr>
      <vt:lpstr>穷举法求解鸡兔同笼问题</vt:lpstr>
      <vt:lpstr>3.4.2 求解韩信点兵问题</vt:lpstr>
      <vt:lpstr>一元线性同余方程组</vt:lpstr>
      <vt:lpstr>物不知数问题的古代解法</vt:lpstr>
      <vt:lpstr>穷举法求解物不知数问题</vt:lpstr>
      <vt:lpstr>3.4.3 利用二分查找法定位数组元素</vt:lpstr>
      <vt:lpstr>二分法查找有序数组</vt:lpstr>
      <vt:lpstr>二分查找算法的关键代码</vt:lpstr>
      <vt:lpstr>3.5 小结</vt:lpstr>
      <vt:lpstr>本章的学成目标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逻辑控制</dc:title>
  <dc:creator>Lenovo</dc:creator>
  <cp:lastModifiedBy>Lenovo</cp:lastModifiedBy>
  <cp:revision>35</cp:revision>
  <dcterms:created xsi:type="dcterms:W3CDTF">2019-10-20T14:43:35Z</dcterms:created>
  <dcterms:modified xsi:type="dcterms:W3CDTF">2019-10-26T08:23:31Z</dcterms:modified>
</cp:coreProperties>
</file>