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6" r:id="rId6"/>
    <p:sldId id="262" r:id="rId7"/>
    <p:sldId id="277" r:id="rId8"/>
    <p:sldId id="278" r:id="rId9"/>
    <p:sldId id="279" r:id="rId10"/>
    <p:sldId id="280" r:id="rId11"/>
    <p:sldId id="263" r:id="rId12"/>
    <p:sldId id="281" r:id="rId13"/>
    <p:sldId id="282" r:id="rId14"/>
    <p:sldId id="264" r:id="rId15"/>
    <p:sldId id="265" r:id="rId16"/>
    <p:sldId id="283" r:id="rId17"/>
    <p:sldId id="284" r:id="rId18"/>
    <p:sldId id="266" r:id="rId19"/>
    <p:sldId id="267" r:id="rId20"/>
    <p:sldId id="268" r:id="rId21"/>
    <p:sldId id="269" r:id="rId22"/>
    <p:sldId id="285" r:id="rId23"/>
    <p:sldId id="270" r:id="rId24"/>
    <p:sldId id="286" r:id="rId25"/>
    <p:sldId id="287" r:id="rId26"/>
    <p:sldId id="271" r:id="rId27"/>
    <p:sldId id="272" r:id="rId28"/>
    <p:sldId id="288" r:id="rId29"/>
    <p:sldId id="289" r:id="rId30"/>
    <p:sldId id="273" r:id="rId31"/>
    <p:sldId id="290" r:id="rId32"/>
    <p:sldId id="274" r:id="rId33"/>
    <p:sldId id="291" r:id="rId34"/>
    <p:sldId id="275" r:id="rId35"/>
    <p:sldId id="259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756B-A87A-42C8-A7E0-F567C87B13A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DF9-0FD6-41CA-9F11-803254A00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2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756B-A87A-42C8-A7E0-F567C87B13A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DF9-0FD6-41CA-9F11-803254A00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756B-A87A-42C8-A7E0-F567C87B13A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DF9-0FD6-41CA-9F11-803254A00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9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756B-A87A-42C8-A7E0-F567C87B13A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DF9-0FD6-41CA-9F11-803254A00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756B-A87A-42C8-A7E0-F567C87B13A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DF9-0FD6-41CA-9F11-803254A00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3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756B-A87A-42C8-A7E0-F567C87B13A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DF9-0FD6-41CA-9F11-803254A00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15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756B-A87A-42C8-A7E0-F567C87B13A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DF9-0FD6-41CA-9F11-803254A00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2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756B-A87A-42C8-A7E0-F567C87B13A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DF9-0FD6-41CA-9F11-803254A00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0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756B-A87A-42C8-A7E0-F567C87B13A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DF9-0FD6-41CA-9F11-803254A00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3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756B-A87A-42C8-A7E0-F567C87B13A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DF9-0FD6-41CA-9F11-803254A00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2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756B-A87A-42C8-A7E0-F567C87B13A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DF9-0FD6-41CA-9F11-803254A00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8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0756B-A87A-42C8-A7E0-F567C87B13A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0DF9-0FD6-41CA-9F11-803254A00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3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方法包装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可变的输入参数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参数类型后面添加三个点号“</a:t>
            </a:r>
            <a:r>
              <a:rPr lang="en-US" altLang="zh-CN" dirty="0"/>
              <a:t>...</a:t>
            </a:r>
            <a:r>
              <a:rPr lang="zh-CN" altLang="zh-CN" dirty="0"/>
              <a:t>”，表示这里的参数数量并不固定，可以有一个、两个，也可以有三个，也可以没有参数。故而此时的输入参数被称为可变参数，意思是参数的数量允许变化，“</a:t>
            </a:r>
            <a:r>
              <a:rPr lang="en-US" altLang="zh-CN" dirty="0"/>
              <a:t>...</a:t>
            </a:r>
            <a:r>
              <a:rPr lang="zh-CN" altLang="zh-CN" dirty="0"/>
              <a:t>”可以看作是方法参数的省略号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private static void </a:t>
            </a:r>
            <a:r>
              <a:rPr lang="en-US" altLang="zh-CN" dirty="0" err="1"/>
              <a:t>setAlarm</a:t>
            </a:r>
            <a:r>
              <a:rPr lang="en-US" altLang="zh-CN" dirty="0"/>
              <a:t>(int... </a:t>
            </a:r>
            <a:r>
              <a:rPr lang="en-US" altLang="zh-CN" dirty="0" err="1"/>
              <a:t>addedNumber</a:t>
            </a:r>
            <a:r>
              <a:rPr lang="en-US" altLang="zh-CN" dirty="0"/>
              <a:t>) {</a:t>
            </a:r>
          </a:p>
          <a:p>
            <a:pPr lvl="1"/>
            <a:r>
              <a:rPr lang="en-US" altLang="zh-CN" dirty="0"/>
              <a:t>	// </a:t>
            </a:r>
            <a:r>
              <a:rPr lang="zh-CN" altLang="en-US" dirty="0"/>
              <a:t>方法内部代码可将</a:t>
            </a:r>
            <a:r>
              <a:rPr lang="en-US" altLang="zh-CN" dirty="0" err="1"/>
              <a:t>addedNumber</a:t>
            </a:r>
            <a:r>
              <a:rPr lang="zh-CN" altLang="en-US" dirty="0"/>
              <a:t>当做数组一样使用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en-US" dirty="0"/>
              <a:t>外部调用带可变参数的方法之时，既允许不输入任何参数，也允许输入多个参数：</a:t>
            </a:r>
          </a:p>
          <a:p>
            <a:pPr lvl="1"/>
            <a:r>
              <a:rPr lang="en-US" altLang="zh-CN" dirty="0" err="1"/>
              <a:t>setAlarm</a:t>
            </a:r>
            <a:r>
              <a:rPr lang="en-US" altLang="zh-CN" dirty="0"/>
              <a:t>();  // </a:t>
            </a:r>
            <a:r>
              <a:rPr lang="zh-CN" altLang="en-US" dirty="0"/>
              <a:t>带可变参数的方法允许没有输入参数</a:t>
            </a:r>
          </a:p>
          <a:p>
            <a:pPr lvl="1"/>
            <a:r>
              <a:rPr lang="en-US" altLang="zh-CN" dirty="0" err="1"/>
              <a:t>setAlarm</a:t>
            </a:r>
            <a:r>
              <a:rPr lang="en-US" altLang="zh-CN" dirty="0"/>
              <a:t>(1, -10, 3);  // </a:t>
            </a:r>
            <a:r>
              <a:rPr lang="zh-CN" altLang="en-US" dirty="0"/>
              <a:t>带可变参数的方法允许有多个输入参数</a:t>
            </a:r>
          </a:p>
        </p:txBody>
      </p:sp>
    </p:spTree>
    <p:extLst>
      <p:ext uri="{BB962C8B-B14F-4D97-AF65-F5344CB8AC3E}">
        <p14:creationId xmlns:p14="http://schemas.microsoft.com/office/powerpoint/2010/main" val="65803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4.1.3 </a:t>
            </a:r>
            <a:r>
              <a:rPr lang="zh-CN" altLang="en-US" dirty="0"/>
              <a:t>方法的输出参数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即使方法不返回任何输出参数，也需定义一个名叫</a:t>
            </a:r>
            <a:r>
              <a:rPr lang="en-US" altLang="zh-CN" dirty="0"/>
              <a:t>void</a:t>
            </a:r>
            <a:r>
              <a:rPr lang="zh-CN" altLang="zh-CN" dirty="0"/>
              <a:t>的返回值类型，而不像输入参数那样若没有则直接留空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方法</a:t>
            </a:r>
            <a:r>
              <a:rPr lang="zh-CN" altLang="zh-CN" dirty="0"/>
              <a:t>内部倘若中途就要结束处理，那得在指定地点添加一行“</a:t>
            </a:r>
            <a:r>
              <a:rPr lang="en-US" altLang="zh-CN" dirty="0"/>
              <a:t>return;</a:t>
            </a:r>
            <a:r>
              <a:rPr lang="zh-CN" altLang="zh-CN" dirty="0"/>
              <a:t>”，表示代码执行到这里便退出方法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对于</a:t>
            </a:r>
            <a:r>
              <a:rPr lang="zh-CN" altLang="zh-CN" dirty="0"/>
              <a:t>无需返回输出参数的方法，方法末尾既可添加“</a:t>
            </a:r>
            <a:r>
              <a:rPr lang="en-US" altLang="zh-CN" dirty="0"/>
              <a:t>return;</a:t>
            </a:r>
            <a:r>
              <a:rPr lang="zh-CN" altLang="zh-CN" dirty="0"/>
              <a:t>”，也可不添加“</a:t>
            </a:r>
            <a:r>
              <a:rPr lang="en-US" altLang="zh-CN" dirty="0"/>
              <a:t>return;</a:t>
            </a:r>
            <a:r>
              <a:rPr lang="zh-CN" altLang="zh-CN" dirty="0"/>
              <a:t>”，因为此时编译器会自动结束方法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89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存在输出参数的方法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要</a:t>
            </a:r>
            <a:r>
              <a:rPr lang="zh-CN" altLang="zh-CN" dirty="0"/>
              <a:t>将方法的返回值类型从</a:t>
            </a:r>
            <a:r>
              <a:rPr lang="en-US" altLang="zh-CN" dirty="0"/>
              <a:t>void</a:t>
            </a:r>
            <a:r>
              <a:rPr lang="zh-CN" altLang="zh-CN" dirty="0" smtClean="0"/>
              <a:t>改为</a:t>
            </a:r>
            <a:r>
              <a:rPr lang="zh-CN" altLang="en-US" dirty="0" smtClean="0"/>
              <a:t>输出参数的类型名称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凡是</a:t>
            </a:r>
            <a:r>
              <a:rPr lang="zh-CN" altLang="zh-CN" dirty="0"/>
              <a:t>需要结束方法处理的地方，都得使用语句“</a:t>
            </a:r>
            <a:r>
              <a:rPr lang="en-US" altLang="zh-CN" dirty="0"/>
              <a:t>return </a:t>
            </a:r>
            <a:r>
              <a:rPr lang="zh-CN" altLang="zh-CN" dirty="0"/>
              <a:t>方根数值</a:t>
            </a:r>
            <a:r>
              <a:rPr lang="en-US" altLang="zh-CN" dirty="0"/>
              <a:t>;</a:t>
            </a:r>
            <a:r>
              <a:rPr lang="zh-CN" altLang="zh-CN" dirty="0"/>
              <a:t>”返回输出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方法</a:t>
            </a:r>
            <a:r>
              <a:rPr lang="zh-CN" altLang="zh-CN" dirty="0"/>
              <a:t>末尾必须写明</a:t>
            </a:r>
            <a:r>
              <a:rPr lang="en-US" altLang="zh-CN" dirty="0"/>
              <a:t>return</a:t>
            </a:r>
            <a:r>
              <a:rPr lang="zh-CN" altLang="zh-CN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17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将求方根的代码段包装为方法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getNsquareRoot</a:t>
            </a:r>
            <a:r>
              <a:rPr lang="zh-CN" altLang="en-US" dirty="0"/>
              <a:t>方法用于计算并返回指定数字的</a:t>
            </a:r>
            <a:r>
              <a:rPr lang="en-US" altLang="zh-CN" dirty="0"/>
              <a:t>N</a:t>
            </a:r>
            <a:r>
              <a:rPr lang="zh-CN" altLang="en-US" dirty="0"/>
              <a:t>次方根</a:t>
            </a:r>
          </a:p>
          <a:p>
            <a:pPr lvl="1"/>
            <a:r>
              <a:rPr lang="en-US" altLang="zh-CN" dirty="0"/>
              <a:t>private static double </a:t>
            </a:r>
            <a:r>
              <a:rPr lang="en-US" altLang="zh-CN" dirty="0" err="1"/>
              <a:t>getNsquareRoot</a:t>
            </a:r>
            <a:r>
              <a:rPr lang="en-US" altLang="zh-CN" dirty="0"/>
              <a:t>(double number, 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lvl="1"/>
            <a:r>
              <a:rPr lang="en-US" altLang="zh-CN" dirty="0"/>
              <a:t>	// </a:t>
            </a:r>
            <a:r>
              <a:rPr lang="zh-CN" altLang="en-US" dirty="0"/>
              <a:t>下面利用牛顿迭代法求数字的</a:t>
            </a:r>
            <a:r>
              <a:rPr lang="en-US" altLang="zh-CN" dirty="0"/>
              <a:t>N</a:t>
            </a:r>
            <a:r>
              <a:rPr lang="zh-CN" altLang="en-US" dirty="0"/>
              <a:t>次方根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double </a:t>
            </a:r>
            <a:r>
              <a:rPr lang="en-US" altLang="zh-CN" dirty="0" err="1"/>
              <a:t>nsquareRoot</a:t>
            </a:r>
            <a:r>
              <a:rPr lang="en-US" altLang="zh-CN" dirty="0"/>
              <a:t> = number;</a:t>
            </a:r>
          </a:p>
          <a:p>
            <a:pPr lvl="1"/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&lt;n*2;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/>
              <a:t>只需迭代</a:t>
            </a:r>
            <a:r>
              <a:rPr lang="en-US" altLang="zh-CN" dirty="0"/>
              <a:t>2n</a:t>
            </a:r>
            <a:r>
              <a:rPr lang="zh-CN" altLang="en-US" dirty="0"/>
              <a:t>次，即可求得较为精确的方根</a:t>
            </a:r>
          </a:p>
          <a:p>
            <a:pPr lvl="1"/>
            <a:r>
              <a:rPr lang="zh-CN" altLang="en-US" dirty="0"/>
              <a:t>	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double </a:t>
            </a:r>
            <a:r>
              <a:rPr lang="en-US" altLang="zh-CN" dirty="0"/>
              <a:t>slope = n * </a:t>
            </a:r>
            <a:r>
              <a:rPr lang="en-US" altLang="zh-CN" dirty="0" err="1"/>
              <a:t>Math.pow</a:t>
            </a:r>
            <a:r>
              <a:rPr lang="en-US" altLang="zh-CN" dirty="0"/>
              <a:t>(</a:t>
            </a:r>
            <a:r>
              <a:rPr lang="en-US" altLang="zh-CN" dirty="0" err="1"/>
              <a:t>nsquareRoot</a:t>
            </a:r>
            <a:r>
              <a:rPr lang="en-US" altLang="zh-CN" dirty="0"/>
              <a:t>, n-1);  // </a:t>
            </a:r>
            <a:r>
              <a:rPr lang="zh-CN" altLang="en-US" dirty="0"/>
              <a:t>求导</a:t>
            </a:r>
            <a:r>
              <a:rPr lang="zh-CN" altLang="en-US" dirty="0" smtClean="0"/>
              <a:t>数即切线斜率</a:t>
            </a:r>
            <a:endParaRPr lang="zh-CN" altLang="en-US" dirty="0"/>
          </a:p>
          <a:p>
            <a:pPr lvl="1"/>
            <a:r>
              <a:rPr lang="zh-CN" altLang="en-US" dirty="0"/>
              <a:t>	</a:t>
            </a:r>
            <a:r>
              <a:rPr lang="zh-CN" altLang="en-US" dirty="0" smtClean="0"/>
              <a:t>    </a:t>
            </a:r>
            <a:r>
              <a:rPr lang="en-US" altLang="zh-CN" dirty="0" err="1" smtClean="0"/>
              <a:t>nsquareRoot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nsquareRoot</a:t>
            </a:r>
            <a:r>
              <a:rPr lang="en-US" altLang="zh-CN" dirty="0"/>
              <a:t> - (</a:t>
            </a:r>
            <a:r>
              <a:rPr lang="en-US" altLang="zh-CN" dirty="0" err="1"/>
              <a:t>Math.pow</a:t>
            </a:r>
            <a:r>
              <a:rPr lang="en-US" altLang="zh-CN" dirty="0"/>
              <a:t>(</a:t>
            </a:r>
            <a:r>
              <a:rPr lang="en-US" altLang="zh-CN" dirty="0" err="1"/>
              <a:t>nsquareRoot</a:t>
            </a:r>
            <a:r>
              <a:rPr lang="en-US" altLang="zh-CN" dirty="0"/>
              <a:t>, n)-number)/slope;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en-US" altLang="zh-CN" dirty="0"/>
              <a:t>	return </a:t>
            </a:r>
            <a:r>
              <a:rPr lang="en-US" altLang="zh-CN" dirty="0" err="1"/>
              <a:t>nsquareRoot</a:t>
            </a:r>
            <a:r>
              <a:rPr lang="en-US" altLang="zh-CN" dirty="0"/>
              <a:t>;  // return</a:t>
            </a:r>
            <a:r>
              <a:rPr lang="zh-CN" altLang="en-US" dirty="0"/>
              <a:t>后面</a:t>
            </a:r>
            <a:r>
              <a:rPr lang="zh-CN" altLang="en-US" dirty="0" smtClean="0"/>
              <a:t>跟着的变量类型</a:t>
            </a:r>
            <a:r>
              <a:rPr lang="zh-CN" altLang="en-US" dirty="0"/>
              <a:t>与返回值类型保持一致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en-US" dirty="0"/>
              <a:t>外部</a:t>
            </a:r>
            <a:r>
              <a:rPr lang="zh-CN" altLang="en-US" dirty="0" smtClean="0"/>
              <a:t>的调用代码如下：</a:t>
            </a:r>
            <a:endParaRPr lang="en-US" altLang="zh-CN" dirty="0" smtClean="0"/>
          </a:p>
          <a:p>
            <a:pPr lvl="1"/>
            <a:r>
              <a:rPr lang="en-US" altLang="zh-CN" dirty="0"/>
              <a:t>double </a:t>
            </a:r>
            <a:r>
              <a:rPr lang="en-US" altLang="zh-CN" dirty="0" err="1"/>
              <a:t>nsquareRoot</a:t>
            </a:r>
            <a:r>
              <a:rPr lang="en-US" altLang="zh-CN" dirty="0"/>
              <a:t> = </a:t>
            </a:r>
            <a:r>
              <a:rPr lang="en-US" altLang="zh-CN" dirty="0" err="1"/>
              <a:t>getNsquareRoot</a:t>
            </a:r>
            <a:r>
              <a:rPr lang="en-US" altLang="zh-CN" dirty="0"/>
              <a:t>(3, 2);  // </a:t>
            </a:r>
            <a:r>
              <a:rPr lang="zh-CN" altLang="en-US" dirty="0"/>
              <a:t>求</a:t>
            </a:r>
            <a:r>
              <a:rPr lang="en-US" altLang="zh-CN" dirty="0"/>
              <a:t>3</a:t>
            </a:r>
            <a:r>
              <a:rPr lang="zh-CN" altLang="en-US" dirty="0"/>
              <a:t>的平方根</a:t>
            </a:r>
          </a:p>
        </p:txBody>
      </p:sp>
    </p:spTree>
    <p:extLst>
      <p:ext uri="{BB962C8B-B14F-4D97-AF65-F5344CB8AC3E}">
        <p14:creationId xmlns:p14="http://schemas.microsoft.com/office/powerpoint/2010/main" val="267588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基本类型包装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几种基本变量类型对应的包装类型，主要包括数值类型包装（包装整型、包装长整型、包装浮点型、包装双精度型等等）和布尔类型包装，引入包装类型是为了方便拓展应用场合，而不仅限于简单的数学运算和逻辑判断。</a:t>
            </a:r>
          </a:p>
          <a:p>
            <a:r>
              <a:rPr lang="en-US" altLang="zh-CN" dirty="0"/>
              <a:t>4.2.1 </a:t>
            </a:r>
            <a:r>
              <a:rPr lang="zh-CN" altLang="en-US" dirty="0"/>
              <a:t>数值类型包装</a:t>
            </a:r>
          </a:p>
          <a:p>
            <a:r>
              <a:rPr lang="en-US" altLang="zh-CN" dirty="0"/>
              <a:t>4.2.2 </a:t>
            </a:r>
            <a:r>
              <a:rPr lang="zh-CN" altLang="en-US" dirty="0"/>
              <a:t>包装变量的运算</a:t>
            </a:r>
          </a:p>
          <a:p>
            <a:r>
              <a:rPr lang="en-US" altLang="zh-CN" dirty="0"/>
              <a:t>4.2.3 </a:t>
            </a:r>
            <a:r>
              <a:rPr lang="zh-CN" altLang="en-US" dirty="0"/>
              <a:t>布尔类型包装</a:t>
            </a:r>
          </a:p>
        </p:txBody>
      </p:sp>
    </p:spTree>
    <p:extLst>
      <p:ext uri="{BB962C8B-B14F-4D97-AF65-F5344CB8AC3E}">
        <p14:creationId xmlns:p14="http://schemas.microsoft.com/office/powerpoint/2010/main" val="3146280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</a:t>
            </a:r>
            <a:r>
              <a:rPr lang="zh-CN" altLang="en-US" dirty="0"/>
              <a:t>数值类型包装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212181"/>
              </p:ext>
            </p:extLst>
          </p:nvPr>
        </p:nvGraphicFramePr>
        <p:xfrm>
          <a:off x="838200" y="1825622"/>
          <a:ext cx="10515600" cy="356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509539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基本类型说明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基本类型名称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包装类型说明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包装类型名称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53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字节型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byte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包装字节类型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Byte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53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短整型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short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包装短整类型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53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整型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包装整型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53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长整型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long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包装长整类型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Long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53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浮点型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flo</a:t>
                      </a:r>
                      <a:r>
                        <a:rPr lang="en-US" altLang="zh-CN" sz="1400" kern="100" dirty="0" smtClean="0">
                          <a:effectLst/>
                        </a:rPr>
                        <a:t>at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包装浮点类型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Flo</a:t>
                      </a:r>
                      <a:r>
                        <a:rPr lang="en-US" altLang="zh-CN" sz="1400" kern="100" dirty="0" smtClean="0">
                          <a:effectLst/>
                        </a:rPr>
                        <a:t>at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53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双精度型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包装双精度类型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45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包装类型变量的初始化方式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）直接通过等号把具体数字赋值给包装变量，例如：</a:t>
            </a:r>
          </a:p>
          <a:p>
            <a:pPr lvl="1"/>
            <a:r>
              <a:rPr lang="en-US" altLang="zh-CN" dirty="0" smtClean="0"/>
              <a:t>Integer </a:t>
            </a:r>
            <a:r>
              <a:rPr lang="en-US" altLang="zh-CN" dirty="0" err="1" smtClean="0"/>
              <a:t>oneInteger</a:t>
            </a:r>
            <a:r>
              <a:rPr lang="en-US" altLang="zh-CN" dirty="0" smtClean="0"/>
              <a:t> = 1;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）调用包装类型的</a:t>
            </a:r>
            <a:r>
              <a:rPr lang="en-US" altLang="zh-CN" dirty="0" err="1" smtClean="0"/>
              <a:t>valueOf</a:t>
            </a:r>
            <a:r>
              <a:rPr lang="zh-CN" altLang="en-US" dirty="0" smtClean="0"/>
              <a:t>方法完成指定数字的赋值，例如：</a:t>
            </a:r>
          </a:p>
          <a:p>
            <a:pPr lvl="1"/>
            <a:r>
              <a:rPr lang="en-US" altLang="zh-CN" dirty="0" smtClean="0"/>
              <a:t>Integer </a:t>
            </a:r>
            <a:r>
              <a:rPr lang="en-US" altLang="zh-CN" dirty="0" err="1"/>
              <a:t>oneInteger</a:t>
            </a:r>
            <a:r>
              <a:rPr lang="en-US" altLang="zh-CN" dirty="0"/>
              <a:t> = </a:t>
            </a:r>
            <a:r>
              <a:rPr lang="en-US" altLang="zh-CN" dirty="0" err="1"/>
              <a:t>Integer.valueOf</a:t>
            </a:r>
            <a:r>
              <a:rPr lang="en-US" altLang="zh-CN" dirty="0"/>
              <a:t>(1);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）使用关键字</a:t>
            </a:r>
            <a:r>
              <a:rPr lang="en-US" altLang="zh-CN" dirty="0"/>
              <a:t>new</a:t>
            </a:r>
            <a:r>
              <a:rPr lang="zh-CN" altLang="en-US" dirty="0"/>
              <a:t>创建新的包装变量，形如“</a:t>
            </a:r>
            <a:r>
              <a:rPr lang="en-US" altLang="zh-CN" dirty="0"/>
              <a:t>new </a:t>
            </a:r>
            <a:r>
              <a:rPr lang="zh-CN" altLang="en-US" dirty="0"/>
              <a:t>包装类型名称</a:t>
            </a:r>
            <a:r>
              <a:rPr lang="en-US" altLang="zh-CN" dirty="0"/>
              <a:t>(</a:t>
            </a:r>
            <a:r>
              <a:rPr lang="zh-CN" altLang="en-US" dirty="0"/>
              <a:t>具体数字</a:t>
            </a:r>
            <a:r>
              <a:rPr lang="en-US" altLang="zh-CN" dirty="0"/>
              <a:t>)”</a:t>
            </a:r>
            <a:r>
              <a:rPr lang="zh-CN" altLang="en-US" dirty="0"/>
              <a:t>，例如：</a:t>
            </a:r>
          </a:p>
          <a:p>
            <a:pPr lvl="1"/>
            <a:r>
              <a:rPr lang="en-US" altLang="zh-CN" dirty="0" smtClean="0"/>
              <a:t>Integer </a:t>
            </a:r>
            <a:r>
              <a:rPr lang="en-US" altLang="zh-CN" dirty="0" err="1"/>
              <a:t>oneInteger</a:t>
            </a:r>
            <a:r>
              <a:rPr lang="en-US" altLang="zh-CN" dirty="0"/>
              <a:t> = new Integer(1);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60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包装变量的类型转换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byteValue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：返回字节型的数值</a:t>
            </a:r>
            <a:endParaRPr lang="en-US" altLang="zh-CN" dirty="0" smtClean="0"/>
          </a:p>
          <a:p>
            <a:r>
              <a:rPr lang="en-US" altLang="zh-CN" dirty="0" err="1" smtClean="0"/>
              <a:t>shortValue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：返回短整型的</a:t>
            </a:r>
            <a:r>
              <a:rPr lang="zh-CN" altLang="en-US" dirty="0"/>
              <a:t>数值</a:t>
            </a:r>
            <a:endParaRPr lang="en-US" altLang="zh-CN" dirty="0"/>
          </a:p>
          <a:p>
            <a:r>
              <a:rPr lang="en-US" altLang="zh-CN" dirty="0" err="1" smtClean="0"/>
              <a:t>intValue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：返回整型</a:t>
            </a:r>
            <a:r>
              <a:rPr lang="zh-CN" altLang="en-US" dirty="0"/>
              <a:t>的数值</a:t>
            </a:r>
            <a:endParaRPr lang="en-US" altLang="zh-CN" dirty="0" smtClean="0"/>
          </a:p>
          <a:p>
            <a:r>
              <a:rPr lang="en-US" altLang="zh-CN" dirty="0" err="1" smtClean="0"/>
              <a:t>longValue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：返回长整型</a:t>
            </a:r>
            <a:r>
              <a:rPr lang="zh-CN" altLang="en-US" dirty="0"/>
              <a:t>的数值</a:t>
            </a:r>
            <a:endParaRPr lang="en-US" altLang="zh-CN" dirty="0" smtClean="0"/>
          </a:p>
          <a:p>
            <a:r>
              <a:rPr lang="en-US" altLang="zh-CN" dirty="0" err="1" smtClean="0"/>
              <a:t>floatValue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：返回浮点型</a:t>
            </a:r>
            <a:r>
              <a:rPr lang="zh-CN" altLang="en-US" dirty="0"/>
              <a:t>的数值</a:t>
            </a:r>
            <a:endParaRPr lang="en-US" altLang="zh-CN" dirty="0" smtClean="0"/>
          </a:p>
          <a:p>
            <a:r>
              <a:rPr lang="en-US" altLang="zh-CN" dirty="0" err="1" smtClean="0"/>
              <a:t>doubleValue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：返回双精度型</a:t>
            </a:r>
            <a:r>
              <a:rPr lang="zh-CN" altLang="en-US" dirty="0"/>
              <a:t>的数值</a:t>
            </a:r>
          </a:p>
        </p:txBody>
      </p:sp>
    </p:spTree>
    <p:extLst>
      <p:ext uri="{BB962C8B-B14F-4D97-AF65-F5344CB8AC3E}">
        <p14:creationId xmlns:p14="http://schemas.microsoft.com/office/powerpoint/2010/main" val="757726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zh-CN" altLang="en-US" dirty="0"/>
              <a:t>包装变量的运算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equals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：比较是否与指定变量的数值相等。</a:t>
            </a:r>
            <a:r>
              <a:rPr lang="zh-CN" altLang="zh-CN" dirty="0"/>
              <a:t>返回</a:t>
            </a:r>
            <a:r>
              <a:rPr lang="en-US" altLang="zh-CN" dirty="0"/>
              <a:t>true</a:t>
            </a:r>
            <a:r>
              <a:rPr lang="zh-CN" altLang="zh-CN" dirty="0" smtClean="0"/>
              <a:t>表示</a:t>
            </a:r>
            <a:r>
              <a:rPr lang="zh-CN" altLang="en-US" dirty="0" smtClean="0"/>
              <a:t>两个数</a:t>
            </a:r>
            <a:r>
              <a:rPr lang="zh-CN" altLang="zh-CN" dirty="0" smtClean="0"/>
              <a:t>值</a:t>
            </a:r>
            <a:r>
              <a:rPr lang="zh-CN" altLang="zh-CN" dirty="0"/>
              <a:t>相等，返回</a:t>
            </a:r>
            <a:r>
              <a:rPr lang="en-US" altLang="zh-CN" dirty="0"/>
              <a:t>false</a:t>
            </a:r>
            <a:r>
              <a:rPr lang="zh-CN" altLang="zh-CN" dirty="0"/>
              <a:t>表示两个数值不等</a:t>
            </a:r>
            <a:endParaRPr lang="en-US" altLang="zh-CN" dirty="0" smtClean="0"/>
          </a:p>
          <a:p>
            <a:r>
              <a:rPr lang="en-US" altLang="zh-CN" dirty="0" err="1" smtClean="0"/>
              <a:t>Integer.sum</a:t>
            </a:r>
            <a:r>
              <a:rPr lang="zh-CN" altLang="zh-CN" dirty="0"/>
              <a:t>方法</a:t>
            </a:r>
            <a:r>
              <a:rPr lang="zh-CN" altLang="en-US" dirty="0" smtClean="0"/>
              <a:t>：</a:t>
            </a:r>
            <a:r>
              <a:rPr lang="zh-CN" altLang="zh-CN" dirty="0"/>
              <a:t>求两个数字之和</a:t>
            </a:r>
            <a:endParaRPr lang="en-US" altLang="zh-CN" dirty="0" smtClean="0"/>
          </a:p>
          <a:p>
            <a:r>
              <a:rPr lang="en-US" altLang="zh-CN" dirty="0" err="1" smtClean="0"/>
              <a:t>Integer.max</a:t>
            </a:r>
            <a:r>
              <a:rPr lang="zh-CN" altLang="zh-CN" dirty="0"/>
              <a:t>方法</a:t>
            </a:r>
            <a:r>
              <a:rPr lang="zh-CN" altLang="en-US" dirty="0" smtClean="0"/>
              <a:t>：</a:t>
            </a:r>
            <a:r>
              <a:rPr lang="zh-CN" altLang="zh-CN" dirty="0"/>
              <a:t>求两个数字的较大值</a:t>
            </a:r>
            <a:endParaRPr lang="en-US" altLang="zh-CN" dirty="0" smtClean="0"/>
          </a:p>
          <a:p>
            <a:r>
              <a:rPr lang="en-US" altLang="zh-CN" dirty="0" err="1" smtClean="0"/>
              <a:t>Integer.min</a:t>
            </a:r>
            <a:r>
              <a:rPr lang="zh-CN" altLang="zh-CN" dirty="0"/>
              <a:t>方法</a:t>
            </a:r>
            <a:r>
              <a:rPr lang="zh-CN" altLang="en-US" dirty="0" smtClean="0"/>
              <a:t>：</a:t>
            </a:r>
            <a:r>
              <a:rPr lang="zh-CN" altLang="zh-CN" dirty="0"/>
              <a:t>求两个数字的较小值</a:t>
            </a:r>
            <a:endParaRPr lang="en-US" altLang="zh-CN" dirty="0" smtClean="0"/>
          </a:p>
          <a:p>
            <a:r>
              <a:rPr lang="en-US" altLang="zh-CN" dirty="0" err="1" smtClean="0"/>
              <a:t>Integer.compare</a:t>
            </a:r>
            <a:r>
              <a:rPr lang="zh-CN" altLang="zh-CN" dirty="0"/>
              <a:t>方法</a:t>
            </a:r>
            <a:r>
              <a:rPr lang="zh-CN" altLang="en-US" dirty="0" smtClean="0"/>
              <a:t>：</a:t>
            </a:r>
            <a:r>
              <a:rPr lang="zh-CN" altLang="zh-CN" dirty="0"/>
              <a:t>比较两个数字的大小，若二者相等则返回</a:t>
            </a:r>
            <a:r>
              <a:rPr lang="en-US" altLang="zh-CN" dirty="0"/>
              <a:t>0</a:t>
            </a:r>
            <a:r>
              <a:rPr lang="zh-CN" altLang="zh-CN" dirty="0"/>
              <a:t>，前者较小则返回</a:t>
            </a:r>
            <a:r>
              <a:rPr lang="en-US" altLang="zh-CN" dirty="0"/>
              <a:t>-1</a:t>
            </a:r>
            <a:r>
              <a:rPr lang="zh-CN" altLang="zh-CN" dirty="0"/>
              <a:t>，后者较小则返回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810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4.2.3 </a:t>
            </a:r>
            <a:r>
              <a:rPr lang="zh-CN" altLang="en-US" dirty="0"/>
              <a:t>布尔类型包装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Boolean</a:t>
            </a:r>
            <a:r>
              <a:rPr lang="zh-CN" altLang="en-US" dirty="0" smtClean="0"/>
              <a:t>类型对应的包装类型名叫</a:t>
            </a:r>
            <a:r>
              <a:rPr lang="en-US" altLang="zh-CN" dirty="0" smtClean="0"/>
              <a:t>Boolean</a:t>
            </a:r>
          </a:p>
          <a:p>
            <a:r>
              <a:rPr lang="en-US" altLang="zh-CN" dirty="0" err="1" smtClean="0"/>
              <a:t>booleanValue</a:t>
            </a:r>
            <a:r>
              <a:rPr lang="zh-CN" altLang="en-US" dirty="0" smtClean="0"/>
              <a:t>方法可返回布尔值</a:t>
            </a:r>
            <a:endParaRPr lang="en-US" altLang="zh-CN" dirty="0" smtClean="0"/>
          </a:p>
          <a:p>
            <a:r>
              <a:rPr lang="en-US" altLang="zh-CN" dirty="0" err="1" smtClean="0"/>
              <a:t>Boolean.logicalAnd</a:t>
            </a:r>
            <a:r>
              <a:rPr lang="zh-CN" altLang="en-US" dirty="0" smtClean="0"/>
              <a:t>方法：</a:t>
            </a:r>
            <a:r>
              <a:rPr lang="zh-CN" altLang="zh-CN" dirty="0"/>
              <a:t>相</a:t>
            </a:r>
            <a:r>
              <a:rPr lang="zh-CN" altLang="zh-CN" dirty="0" smtClean="0"/>
              <a:t>当于</a:t>
            </a:r>
            <a:r>
              <a:rPr lang="zh-CN" altLang="zh-CN" dirty="0"/>
              <a:t>逻辑“与”运算符</a:t>
            </a:r>
            <a:r>
              <a:rPr lang="zh-CN" altLang="zh-CN" dirty="0" smtClean="0"/>
              <a:t>“</a:t>
            </a:r>
            <a:r>
              <a:rPr lang="en-US" altLang="zh-CN" dirty="0" smtClean="0"/>
              <a:t>&amp;</a:t>
            </a:r>
            <a:r>
              <a:rPr lang="zh-CN" altLang="zh-CN" dirty="0"/>
              <a:t>”</a:t>
            </a:r>
            <a:endParaRPr lang="en-US" altLang="zh-CN" dirty="0" smtClean="0"/>
          </a:p>
          <a:p>
            <a:r>
              <a:rPr lang="en-US" altLang="zh-CN" dirty="0" err="1" smtClean="0"/>
              <a:t>Boolean.logicalOr</a:t>
            </a:r>
            <a:r>
              <a:rPr lang="zh-CN" altLang="en-US" dirty="0"/>
              <a:t>方法</a:t>
            </a:r>
            <a:r>
              <a:rPr lang="zh-CN" altLang="en-US" dirty="0" smtClean="0"/>
              <a:t>：</a:t>
            </a:r>
            <a:r>
              <a:rPr lang="zh-CN" altLang="zh-CN" dirty="0"/>
              <a:t>相当于逻辑“或”</a:t>
            </a:r>
            <a:r>
              <a:rPr lang="zh-CN" altLang="zh-CN"/>
              <a:t>运算符</a:t>
            </a:r>
            <a:r>
              <a:rPr lang="zh-CN" altLang="zh-CN" smtClean="0"/>
              <a:t>“</a:t>
            </a:r>
            <a:r>
              <a:rPr lang="en-US" altLang="zh-CN" smtClean="0"/>
              <a:t>|</a:t>
            </a:r>
            <a:r>
              <a:rPr lang="zh-CN" altLang="zh-CN" dirty="0"/>
              <a:t>”</a:t>
            </a:r>
            <a:endParaRPr lang="en-US" altLang="zh-CN" dirty="0" smtClean="0"/>
          </a:p>
          <a:p>
            <a:r>
              <a:rPr lang="en-US" altLang="zh-CN" dirty="0" err="1" smtClean="0"/>
              <a:t>Boolean.logicalXor</a:t>
            </a:r>
            <a:r>
              <a:rPr lang="zh-CN" altLang="en-US" dirty="0"/>
              <a:t>方法</a:t>
            </a:r>
            <a:r>
              <a:rPr lang="zh-CN" altLang="en-US" dirty="0" smtClean="0"/>
              <a:t>：</a:t>
            </a:r>
            <a:r>
              <a:rPr lang="zh-CN" altLang="zh-CN" dirty="0"/>
              <a:t>相当于逻辑“异或”运算符“</a:t>
            </a:r>
            <a:r>
              <a:rPr lang="en-US" altLang="zh-CN" dirty="0"/>
              <a:t>^</a:t>
            </a:r>
            <a:r>
              <a:rPr lang="zh-CN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9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章介绍了方法的用途、定义以及简单实现，包括方法的结构定义及其组成部分，把基本类型包装起来以便提供更多的运算方法，还有两种包装之后的大数字类型（大整数和大小数），并通过几个实战练习加深对方法与包装类型的理解和运用。</a:t>
            </a:r>
          </a:p>
          <a:p>
            <a:r>
              <a:rPr lang="en-US" altLang="zh-CN" dirty="0"/>
              <a:t>4.1 </a:t>
            </a:r>
            <a:r>
              <a:rPr lang="zh-CN" altLang="en-US" dirty="0"/>
              <a:t>方法定义</a:t>
            </a:r>
          </a:p>
          <a:p>
            <a:r>
              <a:rPr lang="en-US" altLang="zh-CN" dirty="0"/>
              <a:t>4.2 </a:t>
            </a:r>
            <a:r>
              <a:rPr lang="zh-CN" altLang="en-US" dirty="0"/>
              <a:t>基本类型包装</a:t>
            </a:r>
          </a:p>
          <a:p>
            <a:r>
              <a:rPr lang="en-US" altLang="zh-CN" dirty="0"/>
              <a:t>4.3 </a:t>
            </a:r>
            <a:r>
              <a:rPr lang="zh-CN" altLang="en-US" dirty="0"/>
              <a:t>大数字类型</a:t>
            </a:r>
          </a:p>
          <a:p>
            <a:r>
              <a:rPr lang="en-US" altLang="zh-CN" dirty="0"/>
              <a:t>4.4 </a:t>
            </a:r>
            <a:r>
              <a:rPr lang="zh-CN" altLang="en-US" dirty="0"/>
              <a:t>实战练习</a:t>
            </a:r>
          </a:p>
          <a:p>
            <a:r>
              <a:rPr lang="en-US" altLang="zh-CN" dirty="0"/>
              <a:t>4.5 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968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大数字类型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本节介绍了两种大数字类型，分别是用于表达超大整数的大整数类型，以及能够表达许多位小数的大小数类型。引入大数字类型的目的，正是为了破除基本类型因为精度限制而存在表达范围的藩篱。</a:t>
            </a:r>
          </a:p>
          <a:p>
            <a:r>
              <a:rPr lang="en-US" altLang="zh-CN" dirty="0"/>
              <a:t>4.3.1 </a:t>
            </a:r>
            <a:r>
              <a:rPr lang="zh-CN" altLang="en-US" dirty="0"/>
              <a:t>大整数</a:t>
            </a:r>
            <a:r>
              <a:rPr lang="en-US" altLang="zh-CN" dirty="0" err="1"/>
              <a:t>BigInteger</a:t>
            </a:r>
            <a:endParaRPr lang="en-US" altLang="zh-CN" dirty="0"/>
          </a:p>
          <a:p>
            <a:r>
              <a:rPr lang="en-US" altLang="zh-CN" dirty="0"/>
              <a:t>4.3.2 </a:t>
            </a:r>
            <a:r>
              <a:rPr lang="zh-CN" altLang="en-US" dirty="0"/>
              <a:t>大小数</a:t>
            </a:r>
            <a:r>
              <a:rPr lang="en-US" altLang="zh-CN" dirty="0" err="1"/>
              <a:t>BigDecimal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652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</a:t>
            </a:r>
            <a:r>
              <a:rPr lang="zh-CN" altLang="en-US" dirty="0"/>
              <a:t>大整数</a:t>
            </a:r>
            <a:r>
              <a:rPr lang="en-US" altLang="zh-CN" dirty="0" err="1"/>
              <a:t>BigInteger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BigInteger</a:t>
            </a:r>
            <a:r>
              <a:rPr lang="zh-CN" altLang="zh-CN" dirty="0"/>
              <a:t>能够表示任意大小的整数，而不再局限于多少位的数值</a:t>
            </a:r>
            <a:r>
              <a:rPr lang="zh-CN" altLang="zh-CN" dirty="0" smtClean="0"/>
              <a:t>范围</a:t>
            </a:r>
            <a:r>
              <a:rPr lang="zh-CN" altLang="en-US" dirty="0" smtClean="0"/>
              <a:t>。常用方法如下：</a:t>
            </a:r>
            <a:endParaRPr lang="en-US" altLang="zh-CN" dirty="0" smtClean="0"/>
          </a:p>
          <a:p>
            <a:r>
              <a:rPr lang="zh-CN" altLang="en-US" dirty="0" smtClean="0"/>
              <a:t>初始化赋值：</a:t>
            </a:r>
            <a:r>
              <a:rPr lang="en-US" altLang="zh-CN" dirty="0" err="1" smtClean="0"/>
              <a:t>BigInteger.valueOf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判断是否相等：</a:t>
            </a:r>
            <a:r>
              <a:rPr lang="en-US" altLang="zh-CN" dirty="0" smtClean="0"/>
              <a:t>equals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转换成基本类型：</a:t>
            </a:r>
            <a:r>
              <a:rPr lang="en-US" altLang="zh-CN" dirty="0" err="1" smtClean="0"/>
              <a:t>byteValue</a:t>
            </a:r>
            <a:r>
              <a:rPr lang="zh-CN" altLang="zh-CN" dirty="0"/>
              <a:t>、</a:t>
            </a:r>
            <a:r>
              <a:rPr lang="en-US" altLang="zh-CN" dirty="0" err="1"/>
              <a:t>shortValue</a:t>
            </a:r>
            <a:r>
              <a:rPr lang="zh-CN" altLang="zh-CN" dirty="0"/>
              <a:t>、</a:t>
            </a:r>
            <a:r>
              <a:rPr lang="en-US" altLang="zh-CN" dirty="0" err="1"/>
              <a:t>intValue</a:t>
            </a:r>
            <a:r>
              <a:rPr lang="zh-CN" altLang="zh-CN" dirty="0"/>
              <a:t>、</a:t>
            </a:r>
            <a:r>
              <a:rPr lang="en-US" altLang="zh-CN" dirty="0" err="1"/>
              <a:t>longValue</a:t>
            </a:r>
            <a:r>
              <a:rPr lang="zh-CN" altLang="zh-CN" dirty="0"/>
              <a:t>、</a:t>
            </a:r>
            <a:r>
              <a:rPr lang="en-US" altLang="zh-CN" dirty="0" err="1"/>
              <a:t>floatValue</a:t>
            </a:r>
            <a:r>
              <a:rPr lang="zh-CN" altLang="zh-CN" dirty="0"/>
              <a:t>、</a:t>
            </a:r>
            <a:r>
              <a:rPr lang="en-US" altLang="zh-CN" dirty="0" err="1"/>
              <a:t>doubleValue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963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BigInteger</a:t>
            </a:r>
            <a:r>
              <a:rPr lang="zh-CN" altLang="en-US" dirty="0" smtClean="0"/>
              <a:t>的运算方法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：加法运算</a:t>
            </a:r>
            <a:endParaRPr lang="en-US" altLang="zh-CN" dirty="0" smtClean="0"/>
          </a:p>
          <a:p>
            <a:r>
              <a:rPr lang="en-US" altLang="zh-CN" dirty="0" smtClean="0"/>
              <a:t>subtract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：减法运算</a:t>
            </a:r>
            <a:endParaRPr lang="en-US" altLang="zh-CN" dirty="0" smtClean="0"/>
          </a:p>
          <a:p>
            <a:r>
              <a:rPr lang="en-US" altLang="zh-CN" dirty="0" smtClean="0"/>
              <a:t>multiply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：乘法运算</a:t>
            </a:r>
            <a:endParaRPr lang="en-US" altLang="zh-CN" dirty="0" smtClean="0"/>
          </a:p>
          <a:p>
            <a:r>
              <a:rPr lang="en-US" altLang="zh-CN" dirty="0" smtClean="0"/>
              <a:t>divide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：除法运算</a:t>
            </a:r>
            <a:endParaRPr lang="en-US" altLang="zh-CN" dirty="0" smtClean="0"/>
          </a:p>
          <a:p>
            <a:r>
              <a:rPr lang="en-US" altLang="zh-CN" dirty="0" smtClean="0"/>
              <a:t>remainder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：取余数运算</a:t>
            </a:r>
            <a:endParaRPr lang="en-US" altLang="zh-CN" dirty="0" smtClean="0"/>
          </a:p>
          <a:p>
            <a:r>
              <a:rPr lang="en-US" altLang="zh-CN" dirty="0" smtClean="0"/>
              <a:t>negate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：负号运算</a:t>
            </a:r>
            <a:endParaRPr lang="en-US" altLang="zh-CN" dirty="0" smtClean="0"/>
          </a:p>
          <a:p>
            <a:r>
              <a:rPr lang="en-US" altLang="zh-CN" dirty="0"/>
              <a:t>abs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：取绝对值</a:t>
            </a:r>
            <a:endParaRPr lang="en-US" altLang="zh-CN" dirty="0" smtClean="0"/>
          </a:p>
          <a:p>
            <a:r>
              <a:rPr lang="en-US" altLang="zh-CN" dirty="0" smtClean="0"/>
              <a:t>pow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120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</a:t>
            </a:r>
            <a:r>
              <a:rPr lang="zh-CN" altLang="en-US" dirty="0"/>
              <a:t>大小数</a:t>
            </a:r>
            <a:r>
              <a:rPr lang="en-US" altLang="zh-CN" dirty="0" err="1"/>
              <a:t>BigDecimal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BigInteger</a:t>
            </a:r>
            <a:r>
              <a:rPr lang="zh-CN" altLang="zh-CN" dirty="0"/>
              <a:t>只能表达任意整数，但不能表达小数，要想表达任意小数，还需专门的大小数类型</a:t>
            </a:r>
            <a:r>
              <a:rPr lang="en-US" altLang="zh-CN" dirty="0" err="1" smtClean="0"/>
              <a:t>BigDecimal</a:t>
            </a:r>
            <a:endParaRPr lang="en-US" altLang="zh-CN" dirty="0" smtClean="0"/>
          </a:p>
          <a:p>
            <a:r>
              <a:rPr lang="zh-CN" altLang="zh-CN" dirty="0"/>
              <a:t>设计</a:t>
            </a:r>
            <a:r>
              <a:rPr lang="en-US" altLang="zh-CN" dirty="0" err="1"/>
              <a:t>BigInteger</a:t>
            </a:r>
            <a:r>
              <a:rPr lang="zh-CN" altLang="zh-CN" dirty="0"/>
              <a:t>的目的是替代</a:t>
            </a:r>
            <a:r>
              <a:rPr lang="en-US" altLang="zh-CN" dirty="0" err="1"/>
              <a:t>int</a:t>
            </a:r>
            <a:r>
              <a:rPr lang="zh-CN" altLang="zh-CN" dirty="0"/>
              <a:t>和</a:t>
            </a:r>
            <a:r>
              <a:rPr lang="en-US" altLang="zh-CN" dirty="0"/>
              <a:t>long</a:t>
            </a:r>
            <a:r>
              <a:rPr lang="zh-CN" altLang="zh-CN" dirty="0"/>
              <a:t>类型</a:t>
            </a:r>
            <a:r>
              <a:rPr lang="zh-CN" altLang="zh-CN" dirty="0" smtClean="0"/>
              <a:t>，设计</a:t>
            </a:r>
            <a:r>
              <a:rPr lang="en-US" altLang="zh-CN" dirty="0" err="1"/>
              <a:t>BigDecimal</a:t>
            </a:r>
            <a:r>
              <a:rPr lang="zh-CN" altLang="zh-CN" dirty="0"/>
              <a:t>的</a:t>
            </a:r>
            <a:r>
              <a:rPr lang="zh-CN" altLang="zh-CN" dirty="0" smtClean="0"/>
              <a:t>目的是</a:t>
            </a:r>
            <a:r>
              <a:rPr lang="zh-CN" altLang="zh-CN" dirty="0"/>
              <a:t>替代浮点型</a:t>
            </a:r>
            <a:r>
              <a:rPr lang="en-US" altLang="zh-CN" dirty="0"/>
              <a:t>float</a:t>
            </a:r>
            <a:r>
              <a:rPr lang="zh-CN" altLang="zh-CN" dirty="0"/>
              <a:t>和双精度型</a:t>
            </a:r>
            <a:r>
              <a:rPr lang="en-US" altLang="zh-CN" dirty="0" smtClean="0"/>
              <a:t>double</a:t>
            </a:r>
            <a:endParaRPr lang="en-US" altLang="zh-CN" dirty="0"/>
          </a:p>
          <a:p>
            <a:r>
              <a:rPr lang="en-US" altLang="zh-CN" dirty="0" err="1" smtClean="0"/>
              <a:t>BigDecimal</a:t>
            </a:r>
            <a:r>
              <a:rPr lang="zh-CN" altLang="en-US" dirty="0" smtClean="0"/>
              <a:t>拥有与</a:t>
            </a:r>
            <a:r>
              <a:rPr lang="en-US" altLang="zh-CN" dirty="0" err="1" smtClean="0"/>
              <a:t>BigInteger</a:t>
            </a:r>
            <a:r>
              <a:rPr lang="zh-CN" altLang="en-US" dirty="0" smtClean="0"/>
              <a:t>同样的运算方法，包括</a:t>
            </a:r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subtract</a:t>
            </a:r>
            <a:r>
              <a:rPr lang="zh-CN" altLang="en-US" dirty="0"/>
              <a:t>、</a:t>
            </a:r>
            <a:r>
              <a:rPr lang="en-US" altLang="zh-CN" dirty="0"/>
              <a:t>multiply</a:t>
            </a:r>
            <a:r>
              <a:rPr lang="zh-CN" altLang="en-US" dirty="0"/>
              <a:t>、</a:t>
            </a:r>
            <a:r>
              <a:rPr lang="en-US" altLang="zh-CN" dirty="0"/>
              <a:t>divide</a:t>
            </a:r>
            <a:r>
              <a:rPr lang="zh-CN" altLang="en-US" dirty="0"/>
              <a:t>、</a:t>
            </a:r>
            <a:r>
              <a:rPr lang="en-US" altLang="zh-CN" dirty="0"/>
              <a:t>remainder</a:t>
            </a:r>
            <a:r>
              <a:rPr lang="zh-CN" altLang="en-US" dirty="0"/>
              <a:t>、</a:t>
            </a:r>
            <a:r>
              <a:rPr lang="en-US" altLang="zh-CN" dirty="0"/>
              <a:t>negate</a:t>
            </a:r>
            <a:r>
              <a:rPr lang="zh-CN" altLang="en-US" dirty="0"/>
              <a:t>、</a:t>
            </a:r>
            <a:r>
              <a:rPr lang="en-US" altLang="zh-CN" dirty="0"/>
              <a:t>abs</a:t>
            </a:r>
            <a:r>
              <a:rPr lang="zh-CN" altLang="en-US" dirty="0"/>
              <a:t>、</a:t>
            </a:r>
            <a:r>
              <a:rPr lang="en-US" altLang="zh-CN" dirty="0"/>
              <a:t>pow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62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BigDecimal</a:t>
            </a:r>
            <a:r>
              <a:rPr lang="zh-CN" altLang="en-US" dirty="0" smtClean="0"/>
              <a:t>的除法问题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虽说大小数能够表示任意范围的小数，但必须是个有限的范围，而不能是无限的范围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如果除法运算得到的商为无限循环小数，那么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会出现</a:t>
            </a:r>
            <a:r>
              <a:rPr lang="zh-CN" altLang="zh-CN" dirty="0" smtClean="0"/>
              <a:t>运行异常</a:t>
            </a:r>
            <a:r>
              <a:rPr lang="zh-CN" altLang="en-US" dirty="0" smtClean="0"/>
              <a:t>，因为有限的内存无法精确表达无限的小数</a:t>
            </a:r>
            <a:endParaRPr lang="en-US" altLang="zh-CN" dirty="0" smtClean="0"/>
          </a:p>
          <a:p>
            <a:r>
              <a:rPr lang="zh-CN" altLang="zh-CN" dirty="0"/>
              <a:t>为了让内存能够放得下无限循环小数，只好给该小数指定需要保留的小数位数，也就意味着</a:t>
            </a:r>
            <a:r>
              <a:rPr lang="en-US" altLang="zh-CN" dirty="0" err="1"/>
              <a:t>BigDecimal</a:t>
            </a:r>
            <a:r>
              <a:rPr lang="zh-CN" altLang="zh-CN" dirty="0"/>
              <a:t>表示无限循环小数时还是有精度要求的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611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大小数类型的数字舍入规则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988802"/>
              </p:ext>
            </p:extLst>
          </p:nvPr>
        </p:nvGraphicFramePr>
        <p:xfrm>
          <a:off x="838200" y="1825625"/>
          <a:ext cx="10515600" cy="3216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793"/>
                <a:gridCol w="6969807"/>
              </a:tblGrid>
              <a:tr h="507669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BigDecimal</a:t>
                      </a:r>
                      <a:r>
                        <a:rPr lang="zh-CN" sz="1400" kern="100" dirty="0">
                          <a:effectLst/>
                        </a:rPr>
                        <a:t>的舍入类型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舍入说明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766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ROUND_CEILING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往数值较小的方向取整，类似于</a:t>
                      </a:r>
                      <a:r>
                        <a:rPr lang="en-US" sz="1400" kern="100" dirty="0">
                          <a:effectLst/>
                        </a:rPr>
                        <a:t>Math</a:t>
                      </a:r>
                      <a:r>
                        <a:rPr lang="zh-CN" sz="1400" kern="100" dirty="0">
                          <a:effectLst/>
                        </a:rPr>
                        <a:t>库的</a:t>
                      </a:r>
                      <a:r>
                        <a:rPr lang="en-US" sz="1400" kern="100" dirty="0">
                          <a:effectLst/>
                        </a:rPr>
                        <a:t>ceiling</a:t>
                      </a:r>
                      <a:r>
                        <a:rPr lang="zh-CN" sz="1400" kern="100" dirty="0">
                          <a:effectLst/>
                        </a:rPr>
                        <a:t>函数。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766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ROUND_FLOOR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往数值较大的方向取整，类似于</a:t>
                      </a:r>
                      <a:r>
                        <a:rPr lang="en-US" sz="1400" kern="100" dirty="0">
                          <a:effectLst/>
                        </a:rPr>
                        <a:t>Math</a:t>
                      </a:r>
                      <a:r>
                        <a:rPr lang="zh-CN" sz="1400" kern="100" dirty="0">
                          <a:effectLst/>
                        </a:rPr>
                        <a:t>库的</a:t>
                      </a:r>
                      <a:r>
                        <a:rPr lang="en-US" sz="1400" kern="100" dirty="0">
                          <a:effectLst/>
                        </a:rPr>
                        <a:t>floor</a:t>
                      </a:r>
                      <a:r>
                        <a:rPr lang="zh-CN" sz="1400" kern="100" dirty="0">
                          <a:effectLst/>
                        </a:rPr>
                        <a:t>函数。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766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ROUND_HALF_UP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四舍五入取整，若多余的数字等于</a:t>
                      </a:r>
                      <a:r>
                        <a:rPr lang="en-US" sz="1400" kern="100" dirty="0">
                          <a:effectLst/>
                        </a:rPr>
                        <a:t>.5</a:t>
                      </a:r>
                      <a:r>
                        <a:rPr lang="zh-CN" sz="1400" kern="100" dirty="0">
                          <a:effectLst/>
                        </a:rPr>
                        <a:t>，则前一位进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，类似于</a:t>
                      </a:r>
                      <a:r>
                        <a:rPr lang="en-US" sz="1400" kern="100" dirty="0">
                          <a:effectLst/>
                        </a:rPr>
                        <a:t>Math</a:t>
                      </a:r>
                      <a:r>
                        <a:rPr lang="zh-CN" sz="1400" kern="100" dirty="0">
                          <a:effectLst/>
                        </a:rPr>
                        <a:t>库的</a:t>
                      </a:r>
                      <a:r>
                        <a:rPr lang="en-US" sz="1400" kern="100" dirty="0">
                          <a:effectLst/>
                        </a:rPr>
                        <a:t>round</a:t>
                      </a:r>
                      <a:r>
                        <a:rPr lang="zh-CN" sz="1400" kern="100" dirty="0">
                          <a:effectLst/>
                        </a:rPr>
                        <a:t>函数。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766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ROUND_HALF_DOWN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类似四舍五入取整，区别在于：若多余的数字等于</a:t>
                      </a:r>
                      <a:r>
                        <a:rPr lang="en-US" sz="1400" kern="100" dirty="0">
                          <a:effectLst/>
                        </a:rPr>
                        <a:t>.5</a:t>
                      </a:r>
                      <a:r>
                        <a:rPr lang="zh-CN" sz="1400" kern="100" dirty="0">
                          <a:effectLst/>
                        </a:rPr>
                        <a:t>，则直接舍弃。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78051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ROUND_HALF_EVEN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如果保留位数的末尾为奇数，则按照</a:t>
                      </a:r>
                      <a:r>
                        <a:rPr lang="en-US" sz="1400" kern="100" dirty="0">
                          <a:effectLst/>
                        </a:rPr>
                        <a:t>ROUND_HALF_UP</a:t>
                      </a:r>
                      <a:r>
                        <a:rPr lang="zh-CN" sz="1400" kern="100" dirty="0">
                          <a:effectLst/>
                        </a:rPr>
                        <a:t>方式取整。如果保留位数的末尾为偶数，则按照</a:t>
                      </a:r>
                      <a:r>
                        <a:rPr lang="en-US" sz="1400" kern="100" dirty="0">
                          <a:effectLst/>
                        </a:rPr>
                        <a:t>ROUND_HALF_DOWN</a:t>
                      </a:r>
                      <a:r>
                        <a:rPr lang="zh-CN" sz="1400" kern="100" dirty="0">
                          <a:effectLst/>
                        </a:rPr>
                        <a:t>方式取整。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053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实战练习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本节介绍了如何使用自定义的方法求解较复杂的数学式子，包括通过方法递归实现阶乘函数、利用牛顿迭代法求大数开方、利用大数字求更精确的圆周率等，从而在实践中更熟练地掌握方法的定义及其调用。</a:t>
            </a:r>
          </a:p>
          <a:p>
            <a:r>
              <a:rPr lang="en-US" altLang="zh-CN" dirty="0"/>
              <a:t>4.4.1 </a:t>
            </a:r>
            <a:r>
              <a:rPr lang="zh-CN" altLang="en-US" dirty="0"/>
              <a:t>通过方法递归实现阶乘函数</a:t>
            </a:r>
          </a:p>
          <a:p>
            <a:r>
              <a:rPr lang="en-US" altLang="zh-CN" dirty="0"/>
              <a:t>4.4.2 </a:t>
            </a:r>
            <a:r>
              <a:rPr lang="zh-CN" altLang="en-US" dirty="0"/>
              <a:t>利用牛顿迭代法求大数开方</a:t>
            </a:r>
          </a:p>
          <a:p>
            <a:r>
              <a:rPr lang="en-US" altLang="zh-CN" dirty="0"/>
              <a:t>4.4.3 </a:t>
            </a:r>
            <a:r>
              <a:rPr lang="zh-CN" altLang="en-US" dirty="0"/>
              <a:t>利用大数字求更精确的圆周率</a:t>
            </a:r>
          </a:p>
        </p:txBody>
      </p:sp>
    </p:spTree>
    <p:extLst>
      <p:ext uri="{BB962C8B-B14F-4D97-AF65-F5344CB8AC3E}">
        <p14:creationId xmlns:p14="http://schemas.microsoft.com/office/powerpoint/2010/main" val="318128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4.4.1 </a:t>
            </a:r>
            <a:r>
              <a:rPr lang="zh-CN" altLang="en-US" dirty="0"/>
              <a:t>通过方法递归实现阶乘函数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按照</a:t>
            </a:r>
            <a:r>
              <a:rPr lang="zh-CN" altLang="en-US" dirty="0" smtClean="0"/>
              <a:t>阶乘</a:t>
            </a:r>
            <a:r>
              <a:rPr lang="zh-CN" altLang="zh-CN" dirty="0" smtClean="0"/>
              <a:t>函数</a:t>
            </a:r>
            <a:r>
              <a:rPr lang="zh-CN" altLang="zh-CN" dirty="0"/>
              <a:t>的定义，</a:t>
            </a:r>
            <a:r>
              <a:rPr lang="en-US" altLang="zh-CN" dirty="0"/>
              <a:t>n!=1*2*3...*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由于</a:t>
            </a:r>
            <a:r>
              <a:rPr lang="zh-CN" altLang="zh-CN" dirty="0"/>
              <a:t>运算结果是从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n</a:t>
            </a:r>
            <a:r>
              <a:rPr lang="zh-CN" altLang="zh-CN" dirty="0"/>
              <a:t>这一串连续自然数的乘积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因此</a:t>
            </a:r>
            <a:r>
              <a:rPr lang="zh-CN" altLang="zh-CN" dirty="0" smtClean="0"/>
              <a:t>该算法适合</a:t>
            </a:r>
            <a:r>
              <a:rPr lang="zh-CN" altLang="zh-CN" dirty="0"/>
              <a:t>采用循环</a:t>
            </a:r>
            <a:r>
              <a:rPr lang="zh-CN" altLang="zh-CN" dirty="0" smtClean="0"/>
              <a:t>语句实现</a:t>
            </a:r>
            <a:endParaRPr lang="en-US" altLang="zh-CN" dirty="0" smtClean="0"/>
          </a:p>
          <a:p>
            <a:pPr lvl="1"/>
            <a:r>
              <a:rPr lang="en-US" altLang="zh-CN" dirty="0"/>
              <a:t>private static long </a:t>
            </a:r>
            <a:r>
              <a:rPr lang="en-US" altLang="zh-CN" dirty="0" err="1"/>
              <a:t>factorialRepeat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lvl="1"/>
            <a:r>
              <a:rPr lang="en-US" altLang="zh-CN" dirty="0"/>
              <a:t>	long result = n;</a:t>
            </a:r>
          </a:p>
          <a:p>
            <a:pPr lvl="1"/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n - 1; </a:t>
            </a:r>
            <a:r>
              <a:rPr lang="en-US" altLang="zh-CN" dirty="0" err="1"/>
              <a:t>i</a:t>
            </a:r>
            <a:r>
              <a:rPr lang="en-US" altLang="zh-CN" dirty="0"/>
              <a:t> &gt; 1; </a:t>
            </a:r>
            <a:r>
              <a:rPr lang="en-US" altLang="zh-CN" dirty="0" err="1"/>
              <a:t>i</a:t>
            </a:r>
            <a:r>
              <a:rPr lang="en-US" altLang="zh-CN" dirty="0"/>
              <a:t>--) {</a:t>
            </a:r>
          </a:p>
          <a:p>
            <a:pPr lvl="1"/>
            <a:r>
              <a:rPr lang="en-US" altLang="zh-CN" dirty="0"/>
              <a:t>		result = result *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/>
              <a:t>只要</a:t>
            </a:r>
            <a:r>
              <a:rPr lang="en-US" altLang="zh-CN" dirty="0" err="1"/>
              <a:t>i</a:t>
            </a:r>
            <a:r>
              <a:rPr lang="zh-CN" altLang="en-US" dirty="0"/>
              <a:t>大于</a:t>
            </a:r>
            <a:r>
              <a:rPr lang="en-US" altLang="zh-CN" dirty="0"/>
              <a:t>1</a:t>
            </a:r>
            <a:r>
              <a:rPr lang="zh-CN" altLang="en-US" dirty="0"/>
              <a:t>，就乘上它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	return result;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865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将阶乘函数改写为递归形式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鉴于</a:t>
            </a:r>
            <a:r>
              <a:rPr lang="en-US" altLang="zh-CN" dirty="0"/>
              <a:t>n!=n*(n-1</a:t>
            </a:r>
            <a:r>
              <a:rPr lang="en-US" altLang="zh-CN" dirty="0" smtClean="0"/>
              <a:t>)!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然后</a:t>
            </a:r>
            <a:r>
              <a:rPr lang="en-US" altLang="zh-CN" dirty="0"/>
              <a:t>(n-1)!=(n-1)*(n-2</a:t>
            </a:r>
            <a:r>
              <a:rPr lang="en-US" altLang="zh-CN" dirty="0" smtClean="0"/>
              <a:t>)!</a:t>
            </a:r>
            <a:r>
              <a:rPr lang="zh-CN" altLang="en-US" dirty="0" smtClean="0"/>
              <a:t>，这种</a:t>
            </a:r>
            <a:r>
              <a:rPr lang="zh-CN" altLang="zh-CN" dirty="0"/>
              <a:t>反复调用函数自身的情况，被称作函数的递归</a:t>
            </a:r>
            <a:r>
              <a:rPr lang="zh-CN" altLang="zh-CN" dirty="0" smtClean="0"/>
              <a:t>调用</a:t>
            </a:r>
            <a:endParaRPr lang="en-US" altLang="zh-CN" dirty="0" smtClean="0"/>
          </a:p>
          <a:p>
            <a:pPr lvl="1"/>
            <a:r>
              <a:rPr lang="en-US" altLang="zh-CN" dirty="0"/>
              <a:t>private static long </a:t>
            </a:r>
            <a:r>
              <a:rPr lang="en-US" altLang="zh-CN" dirty="0" err="1"/>
              <a:t>factorialRecursion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lvl="1"/>
            <a:r>
              <a:rPr lang="en-US" altLang="zh-CN" dirty="0"/>
              <a:t>	if (n &lt;= 1) {  // n</a:t>
            </a:r>
            <a:r>
              <a:rPr lang="zh-CN" altLang="en-US" dirty="0"/>
              <a:t>小于等于</a:t>
            </a:r>
            <a:r>
              <a:rPr lang="en-US" altLang="zh-CN" dirty="0"/>
              <a:t>1</a:t>
            </a:r>
            <a:r>
              <a:rPr lang="zh-CN" altLang="en-US" dirty="0"/>
              <a:t>，结束递归</a:t>
            </a:r>
          </a:p>
          <a:p>
            <a:pPr lvl="1"/>
            <a:r>
              <a:rPr lang="zh-CN" altLang="en-US" dirty="0"/>
              <a:t>		</a:t>
            </a:r>
            <a:r>
              <a:rPr lang="en-US" altLang="zh-CN" dirty="0"/>
              <a:t>return n;</a:t>
            </a:r>
          </a:p>
          <a:p>
            <a:pPr lvl="1"/>
            <a:r>
              <a:rPr lang="en-US" altLang="zh-CN" dirty="0"/>
              <a:t>	} else {  // n</a:t>
            </a:r>
            <a:r>
              <a:rPr lang="zh-CN" altLang="en-US" dirty="0"/>
              <a:t>是个大于</a:t>
            </a:r>
            <a:r>
              <a:rPr lang="en-US" altLang="zh-CN" dirty="0"/>
              <a:t>1</a:t>
            </a:r>
            <a:r>
              <a:rPr lang="zh-CN" altLang="en-US" dirty="0"/>
              <a:t>的整数，则重复递归调用</a:t>
            </a:r>
          </a:p>
          <a:p>
            <a:pPr lvl="1"/>
            <a:r>
              <a:rPr lang="zh-CN" altLang="en-US" dirty="0"/>
              <a:t>		</a:t>
            </a:r>
            <a:r>
              <a:rPr lang="en-US" altLang="zh-CN" dirty="0"/>
              <a:t>return n * </a:t>
            </a:r>
            <a:r>
              <a:rPr lang="en-US" altLang="zh-CN" dirty="0" err="1"/>
              <a:t>factorialRecursion</a:t>
            </a:r>
            <a:r>
              <a:rPr lang="en-US" altLang="zh-CN" dirty="0"/>
              <a:t>(n - 1);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508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引入大整数改写阶乘函数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由于目前的阶乘方法使用</a:t>
            </a:r>
            <a:r>
              <a:rPr lang="en-US" altLang="zh-CN" dirty="0"/>
              <a:t>long</a:t>
            </a:r>
            <a:r>
              <a:rPr lang="zh-CN" altLang="zh-CN" dirty="0"/>
              <a:t>类型保存运算结果，而</a:t>
            </a:r>
            <a:r>
              <a:rPr lang="en-US" altLang="zh-CN" dirty="0"/>
              <a:t>long</a:t>
            </a:r>
            <a:r>
              <a:rPr lang="zh-CN" altLang="zh-CN" dirty="0"/>
              <a:t>类型的表达范围只有</a:t>
            </a:r>
            <a:r>
              <a:rPr lang="en-US" altLang="zh-CN" dirty="0"/>
              <a:t>-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63</a:t>
            </a:r>
            <a:r>
              <a:rPr lang="en-US" altLang="zh-CN" dirty="0" smtClean="0"/>
              <a:t>~2</a:t>
            </a:r>
            <a:r>
              <a:rPr lang="en-US" altLang="zh-CN" baseline="30000" dirty="0" smtClean="0"/>
              <a:t>63 </a:t>
            </a:r>
            <a:r>
              <a:rPr lang="en-US" altLang="zh-CN" dirty="0"/>
              <a:t>-1</a:t>
            </a:r>
            <a:r>
              <a:rPr lang="zh-CN" altLang="zh-CN" dirty="0"/>
              <a:t>，因此该阶乘方法最多只能算到</a:t>
            </a:r>
            <a:r>
              <a:rPr lang="en-US" altLang="zh-CN" dirty="0"/>
              <a:t>20</a:t>
            </a:r>
            <a:r>
              <a:rPr lang="en-US" altLang="zh-CN" dirty="0" smtClean="0"/>
              <a:t>!</a:t>
            </a:r>
          </a:p>
          <a:p>
            <a:r>
              <a:rPr lang="zh-CN" altLang="en-US" dirty="0" smtClean="0"/>
              <a:t>引入大整数可以实现任意整数的阶乘函数</a:t>
            </a:r>
            <a:endParaRPr lang="en-US" altLang="zh-CN" dirty="0" smtClean="0"/>
          </a:p>
          <a:p>
            <a:pPr lvl="1"/>
            <a:r>
              <a:rPr lang="en-US" altLang="zh-CN" dirty="0"/>
              <a:t>private static </a:t>
            </a:r>
            <a:r>
              <a:rPr lang="en-US" altLang="zh-CN" dirty="0" err="1"/>
              <a:t>BigInteger</a:t>
            </a:r>
            <a:r>
              <a:rPr lang="en-US" altLang="zh-CN" dirty="0"/>
              <a:t> </a:t>
            </a:r>
            <a:r>
              <a:rPr lang="en-US" altLang="zh-CN" dirty="0" err="1"/>
              <a:t>factorialBig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BigInteger</a:t>
            </a:r>
            <a:r>
              <a:rPr lang="en-US" altLang="zh-CN" dirty="0"/>
              <a:t> </a:t>
            </a:r>
            <a:r>
              <a:rPr lang="en-US" altLang="zh-CN" dirty="0" err="1"/>
              <a:t>bigN</a:t>
            </a:r>
            <a:r>
              <a:rPr lang="en-US" altLang="zh-CN" dirty="0"/>
              <a:t> = </a:t>
            </a:r>
            <a:r>
              <a:rPr lang="en-US" altLang="zh-CN" dirty="0" err="1"/>
              <a:t>BigInteger.valueOf</a:t>
            </a:r>
            <a:r>
              <a:rPr lang="en-US" altLang="zh-CN" dirty="0"/>
              <a:t>(n);  // </a:t>
            </a:r>
            <a:r>
              <a:rPr lang="zh-CN" altLang="en-US" dirty="0"/>
              <a:t>把整型的</a:t>
            </a:r>
            <a:r>
              <a:rPr lang="en-US" altLang="zh-CN" dirty="0"/>
              <a:t>n</a:t>
            </a:r>
            <a:r>
              <a:rPr lang="zh-CN" altLang="en-US" dirty="0"/>
              <a:t>转换为大整数类型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return (n &lt;= 1) ? </a:t>
            </a:r>
            <a:r>
              <a:rPr lang="en-US" altLang="zh-CN" dirty="0" err="1"/>
              <a:t>bigN</a:t>
            </a:r>
            <a:r>
              <a:rPr lang="en-US" altLang="zh-CN" dirty="0"/>
              <a:t> : </a:t>
            </a:r>
            <a:r>
              <a:rPr lang="en-US" altLang="zh-CN" dirty="0" err="1"/>
              <a:t>bigN.multiply</a:t>
            </a:r>
            <a:r>
              <a:rPr lang="en-US" altLang="zh-CN" dirty="0"/>
              <a:t>(</a:t>
            </a:r>
            <a:r>
              <a:rPr lang="en-US" altLang="zh-CN" dirty="0" err="1"/>
              <a:t>factorialBig</a:t>
            </a:r>
            <a:r>
              <a:rPr lang="en-US" altLang="zh-CN" dirty="0"/>
              <a:t>(n - 1));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en-US" dirty="0"/>
              <a:t>外部</a:t>
            </a:r>
            <a:r>
              <a:rPr lang="zh-CN" altLang="en-US" dirty="0" smtClean="0"/>
              <a:t>的调用方式</a:t>
            </a:r>
            <a:endParaRPr lang="en-US" altLang="zh-CN" dirty="0" smtClean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使用大数字类型，阶乘方法可以一直算下去，算到“</a:t>
            </a:r>
            <a:r>
              <a:rPr lang="en-US" altLang="zh-CN" dirty="0"/>
              <a:t>1000!”</a:t>
            </a:r>
            <a:r>
              <a:rPr lang="zh-CN" altLang="en-US" dirty="0"/>
              <a:t>都没问题</a:t>
            </a:r>
          </a:p>
          <a:p>
            <a:pPr lvl="1"/>
            <a:r>
              <a:rPr lang="en-US" altLang="zh-CN" dirty="0" err="1"/>
              <a:t>BigInteger</a:t>
            </a:r>
            <a:r>
              <a:rPr lang="en-US" altLang="zh-CN" dirty="0"/>
              <a:t> </a:t>
            </a:r>
            <a:r>
              <a:rPr lang="en-US" altLang="zh-CN" dirty="0" err="1"/>
              <a:t>resultBig</a:t>
            </a:r>
            <a:r>
              <a:rPr lang="en-US" altLang="zh-CN" dirty="0"/>
              <a:t> = </a:t>
            </a:r>
            <a:r>
              <a:rPr lang="en-US" altLang="zh-CN" dirty="0" err="1"/>
              <a:t>factorialBig</a:t>
            </a:r>
            <a:r>
              <a:rPr lang="en-US" altLang="zh-CN" dirty="0"/>
              <a:t>(n);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(n+"!</a:t>
            </a:r>
            <a:r>
              <a:rPr lang="zh-CN" altLang="en-US" dirty="0"/>
              <a:t>的大整数阶乘结果</a:t>
            </a:r>
            <a:r>
              <a:rPr lang="en-US" altLang="zh-CN" dirty="0"/>
              <a:t>="+</a:t>
            </a:r>
            <a:r>
              <a:rPr lang="en-US" altLang="zh-CN" dirty="0" err="1"/>
              <a:t>resultBig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33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方法定义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如何把一段代码块定义为一个方法，首先说明方法由哪几个部分组成（访问权限、方法名称、输入参数、输出参数、方法内容），接着阐述了输入参数的详细用法（参数列表、方法重载、可变参数），然后描述了输出参数的类型及其返回方式。</a:t>
            </a:r>
          </a:p>
          <a:p>
            <a:r>
              <a:rPr lang="en-US" altLang="zh-CN" dirty="0"/>
              <a:t>4.1.1 </a:t>
            </a:r>
            <a:r>
              <a:rPr lang="zh-CN" altLang="en-US" dirty="0"/>
              <a:t>方法的组成形式</a:t>
            </a:r>
          </a:p>
          <a:p>
            <a:r>
              <a:rPr lang="en-US" altLang="zh-CN" dirty="0"/>
              <a:t>4.1.2 </a:t>
            </a:r>
            <a:r>
              <a:rPr lang="zh-CN" altLang="en-US" dirty="0"/>
              <a:t>方法的输入参数</a:t>
            </a:r>
          </a:p>
          <a:p>
            <a:r>
              <a:rPr lang="en-US" altLang="zh-CN" dirty="0"/>
              <a:t>4.1.3 </a:t>
            </a:r>
            <a:r>
              <a:rPr lang="zh-CN" altLang="en-US" dirty="0"/>
              <a:t>方法的输出参数</a:t>
            </a:r>
          </a:p>
        </p:txBody>
      </p:sp>
    </p:spTree>
    <p:extLst>
      <p:ext uri="{BB962C8B-B14F-4D97-AF65-F5344CB8AC3E}">
        <p14:creationId xmlns:p14="http://schemas.microsoft.com/office/powerpoint/2010/main" val="2172470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</a:t>
            </a:r>
            <a:r>
              <a:rPr lang="zh-CN" altLang="en-US" dirty="0"/>
              <a:t>利用牛顿迭代法求大数开方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Math</a:t>
            </a:r>
            <a:r>
              <a:rPr lang="zh-CN" altLang="zh-CN" dirty="0" smtClean="0"/>
              <a:t>库</a:t>
            </a:r>
            <a:r>
              <a:rPr lang="zh-CN" altLang="en-US" dirty="0" smtClean="0"/>
              <a:t>的开方函数</a:t>
            </a:r>
            <a:r>
              <a:rPr lang="en-US" altLang="zh-CN" dirty="0" err="1" smtClean="0"/>
              <a:t>sqrt</a:t>
            </a:r>
            <a:r>
              <a:rPr lang="zh-CN" altLang="en-US" dirty="0" smtClean="0"/>
              <a:t>只能对双精度数开方，若想求得某数的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次方，则要通过牛顿迭代法求解</a:t>
            </a:r>
            <a:endParaRPr lang="en-US" altLang="zh-CN" dirty="0" smtClean="0"/>
          </a:p>
          <a:p>
            <a:pPr lvl="1"/>
            <a:r>
              <a:rPr lang="en-US" altLang="zh-CN" dirty="0"/>
              <a:t>private static double </a:t>
            </a:r>
            <a:r>
              <a:rPr lang="en-US" altLang="zh-CN" dirty="0" err="1"/>
              <a:t>sqrtByDoubleWithDo</a:t>
            </a:r>
            <a:r>
              <a:rPr lang="en-US" altLang="zh-CN" dirty="0"/>
              <a:t>(double number) {</a:t>
            </a:r>
          </a:p>
          <a:p>
            <a:pPr lvl="1"/>
            <a:r>
              <a:rPr lang="en-US" altLang="zh-CN" dirty="0"/>
              <a:t>	double </a:t>
            </a:r>
            <a:r>
              <a:rPr lang="en-US" altLang="zh-CN" dirty="0" err="1"/>
              <a:t>Xm</a:t>
            </a:r>
            <a:r>
              <a:rPr lang="en-US" altLang="zh-CN" dirty="0"/>
              <a:t> = number;  // </a:t>
            </a:r>
            <a:r>
              <a:rPr lang="zh-CN" altLang="en-US" dirty="0"/>
              <a:t>每次迭代后的数值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double </a:t>
            </a:r>
            <a:r>
              <a:rPr lang="en-US" altLang="zh-CN" dirty="0" err="1"/>
              <a:t>lastXm</a:t>
            </a:r>
            <a:r>
              <a:rPr lang="en-US" altLang="zh-CN" dirty="0"/>
              <a:t> = </a:t>
            </a:r>
            <a:r>
              <a:rPr lang="en-US" altLang="zh-CN" dirty="0" err="1"/>
              <a:t>Xm</a:t>
            </a:r>
            <a:r>
              <a:rPr lang="en-US" altLang="zh-CN" dirty="0"/>
              <a:t>;  // </a:t>
            </a:r>
            <a:r>
              <a:rPr lang="zh-CN" altLang="en-US" dirty="0"/>
              <a:t>上次迭代的平方根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do {</a:t>
            </a:r>
          </a:p>
          <a:p>
            <a:pPr lvl="1"/>
            <a:r>
              <a:rPr lang="en-US" altLang="zh-CN" dirty="0"/>
              <a:t>		</a:t>
            </a:r>
            <a:r>
              <a:rPr lang="en-US" altLang="zh-CN" dirty="0" err="1"/>
              <a:t>lastXm</a:t>
            </a:r>
            <a:r>
              <a:rPr lang="en-US" altLang="zh-CN" dirty="0"/>
              <a:t> = </a:t>
            </a:r>
            <a:r>
              <a:rPr lang="en-US" altLang="zh-CN" dirty="0" err="1"/>
              <a:t>Xm</a:t>
            </a:r>
            <a:r>
              <a:rPr lang="en-US" altLang="zh-CN" dirty="0"/>
              <a:t>;  // </a:t>
            </a:r>
            <a:r>
              <a:rPr lang="zh-CN" altLang="en-US" dirty="0"/>
              <a:t>保存上次迭代的平方根</a:t>
            </a:r>
          </a:p>
          <a:p>
            <a:pPr lvl="1"/>
            <a:r>
              <a:rPr lang="zh-CN" altLang="en-US" dirty="0"/>
              <a:t>		</a:t>
            </a:r>
            <a:r>
              <a:rPr lang="en-US" altLang="zh-CN" dirty="0" err="1"/>
              <a:t>Xm</a:t>
            </a:r>
            <a:r>
              <a:rPr lang="en-US" altLang="zh-CN" dirty="0"/>
              <a:t> = (</a:t>
            </a:r>
            <a:r>
              <a:rPr lang="en-US" altLang="zh-CN" dirty="0" err="1"/>
              <a:t>Xm</a:t>
            </a:r>
            <a:r>
              <a:rPr lang="en-US" altLang="zh-CN" dirty="0"/>
              <a:t> + number/</a:t>
            </a:r>
            <a:r>
              <a:rPr lang="en-US" altLang="zh-CN" dirty="0" err="1"/>
              <a:t>Xm</a:t>
            </a:r>
            <a:r>
              <a:rPr lang="en-US" altLang="zh-CN" dirty="0"/>
              <a:t>) / 2;  // </a:t>
            </a:r>
            <a:r>
              <a:rPr lang="zh-CN" altLang="en-US" dirty="0"/>
              <a:t>本次迭代后的平方根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} while (</a:t>
            </a:r>
            <a:r>
              <a:rPr lang="en-US" altLang="zh-CN" dirty="0" err="1"/>
              <a:t>Xm</a:t>
            </a:r>
            <a:r>
              <a:rPr lang="en-US" altLang="zh-CN" dirty="0"/>
              <a:t> &lt; </a:t>
            </a:r>
            <a:r>
              <a:rPr lang="en-US" altLang="zh-CN" dirty="0" err="1"/>
              <a:t>lastXm</a:t>
            </a:r>
            <a:r>
              <a:rPr lang="en-US" altLang="zh-CN" dirty="0"/>
              <a:t>);  // </a:t>
            </a:r>
            <a:r>
              <a:rPr lang="zh-CN" altLang="en-US" dirty="0"/>
              <a:t>只有迭代前后的两个平方根不等的时候，才要继续执行循环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return </a:t>
            </a:r>
            <a:r>
              <a:rPr lang="en-US" altLang="zh-CN" dirty="0" err="1"/>
              <a:t>Xm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6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引入大数字求更精确的方根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1909"/>
          </a:xfrm>
        </p:spPr>
        <p:txBody>
          <a:bodyPr>
            <a:noAutofit/>
          </a:bodyPr>
          <a:lstStyle/>
          <a:p>
            <a:r>
              <a:rPr lang="en-US" altLang="zh-CN" sz="1200" dirty="0"/>
              <a:t>private static </a:t>
            </a:r>
            <a:r>
              <a:rPr lang="en-US" altLang="zh-CN" sz="1200" dirty="0" err="1"/>
              <a:t>BigDecimal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sqrtByBigDecimal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BigDecimal</a:t>
            </a:r>
            <a:r>
              <a:rPr lang="en-US" altLang="zh-CN" sz="1200" dirty="0"/>
              <a:t> number,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precision) 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MathContext</a:t>
            </a:r>
            <a:r>
              <a:rPr lang="en-US" altLang="zh-CN" sz="1200" dirty="0"/>
              <a:t> mc = new </a:t>
            </a:r>
            <a:r>
              <a:rPr lang="en-US" altLang="zh-CN" sz="1200" dirty="0" err="1"/>
              <a:t>MathContext</a:t>
            </a:r>
            <a:r>
              <a:rPr lang="en-US" altLang="zh-CN" sz="1200" dirty="0"/>
              <a:t>(precision, </a:t>
            </a:r>
            <a:r>
              <a:rPr lang="en-US" altLang="zh-CN" sz="1200" dirty="0" err="1"/>
              <a:t>RoundingMode.HALF_UP</a:t>
            </a:r>
            <a:r>
              <a:rPr lang="en-US" altLang="zh-CN" sz="1200" dirty="0"/>
              <a:t>);  // // </a:t>
            </a:r>
            <a:r>
              <a:rPr lang="zh-CN" altLang="en-US" sz="1200" dirty="0"/>
              <a:t>指定运算精度，保留若干位数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if (</a:t>
            </a:r>
            <a:r>
              <a:rPr lang="en-US" altLang="zh-CN" sz="1200" dirty="0" err="1"/>
              <a:t>number.compareTo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BigDecimal.ZERO</a:t>
            </a:r>
            <a:r>
              <a:rPr lang="en-US" altLang="zh-CN" sz="1200" dirty="0"/>
              <a:t>) &lt;= 0) {  // 0</a:t>
            </a:r>
            <a:r>
              <a:rPr lang="zh-CN" altLang="en-US" sz="1200" dirty="0"/>
              <a:t>和负数不允许开方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return </a:t>
            </a:r>
            <a:r>
              <a:rPr lang="en-US" altLang="zh-CN" sz="1200" dirty="0" err="1"/>
              <a:t>BigDecimal.valueOf</a:t>
            </a:r>
            <a:r>
              <a:rPr lang="en-US" altLang="zh-CN" sz="1200" dirty="0"/>
              <a:t>(0);</a:t>
            </a:r>
          </a:p>
          <a:p>
            <a:r>
              <a:rPr lang="en-US" altLang="zh-CN" sz="1200" dirty="0"/>
              <a:t>    } else 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BigDecimal</a:t>
            </a:r>
            <a:r>
              <a:rPr lang="en-US" altLang="zh-CN" sz="1200" dirty="0"/>
              <a:t> X = number;  // </a:t>
            </a:r>
            <a:r>
              <a:rPr lang="zh-CN" altLang="en-US" sz="1200" dirty="0"/>
              <a:t>上次迭代的平方根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while (true) {  // </a:t>
            </a:r>
            <a:r>
              <a:rPr lang="zh-CN" altLang="en-US" sz="1200" dirty="0"/>
              <a:t>下面利用牛顿迭代法计算某个大小数的平方根</a:t>
            </a:r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BigDecimal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Xm</a:t>
            </a:r>
            <a:r>
              <a:rPr lang="en-US" altLang="zh-CN" sz="1200" dirty="0"/>
              <a:t> = (</a:t>
            </a:r>
            <a:r>
              <a:rPr lang="en-US" altLang="zh-CN" sz="1200" dirty="0" err="1"/>
              <a:t>X.add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number.divide</a:t>
            </a:r>
            <a:r>
              <a:rPr lang="en-US" altLang="zh-CN" sz="1200" dirty="0"/>
              <a:t>(X, mc))).divide(two, mc);  // </a:t>
            </a:r>
            <a:r>
              <a:rPr lang="en-US" altLang="zh-CN" sz="1200" dirty="0" err="1"/>
              <a:t>Xm</a:t>
            </a:r>
            <a:r>
              <a:rPr lang="en-US" altLang="zh-CN" sz="1200" dirty="0"/>
              <a:t> = (</a:t>
            </a:r>
            <a:r>
              <a:rPr lang="en-US" altLang="zh-CN" sz="1200" dirty="0" err="1"/>
              <a:t>Xm</a:t>
            </a:r>
            <a:r>
              <a:rPr lang="en-US" altLang="zh-CN" sz="1200" dirty="0"/>
              <a:t> + number/</a:t>
            </a:r>
            <a:r>
              <a:rPr lang="en-US" altLang="zh-CN" sz="1200" dirty="0" err="1"/>
              <a:t>Xm</a:t>
            </a:r>
            <a:r>
              <a:rPr lang="en-US" altLang="zh-CN" sz="1200" dirty="0"/>
              <a:t>) / 2</a:t>
            </a:r>
          </a:p>
          <a:p>
            <a:r>
              <a:rPr lang="en-US" altLang="zh-CN" sz="1200" dirty="0"/>
              <a:t>            if (</a:t>
            </a:r>
            <a:r>
              <a:rPr lang="en-US" altLang="zh-CN" sz="1200" dirty="0" err="1"/>
              <a:t>X.equals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Xm</a:t>
            </a:r>
            <a:r>
              <a:rPr lang="en-US" altLang="zh-CN" sz="1200" dirty="0"/>
              <a:t>)) {  // </a:t>
            </a:r>
            <a:r>
              <a:rPr lang="zh-CN" altLang="en-US" sz="1200" dirty="0"/>
              <a:t>如果运算前后的结果相等，就跳出循环。因为已经达到运算精度，再算下去也无用</a:t>
            </a:r>
          </a:p>
          <a:p>
            <a:r>
              <a:rPr lang="zh-CN" altLang="en-US" sz="1200" dirty="0"/>
              <a:t>                </a:t>
            </a:r>
            <a:r>
              <a:rPr lang="en-US" altLang="zh-CN" sz="1200" dirty="0"/>
              <a:t>break;</a:t>
            </a:r>
          </a:p>
          <a:p>
            <a:r>
              <a:rPr lang="en-US" altLang="zh-CN" sz="1200" dirty="0"/>
              <a:t>            }</a:t>
            </a:r>
          </a:p>
          <a:p>
            <a:r>
              <a:rPr lang="en-US" altLang="zh-CN" sz="1200" dirty="0"/>
              <a:t>            X = </a:t>
            </a:r>
            <a:r>
              <a:rPr lang="en-US" altLang="zh-CN" sz="1200" dirty="0" err="1"/>
              <a:t>Xm</a:t>
            </a:r>
            <a:r>
              <a:rPr lang="en-US" altLang="zh-CN" sz="1200" dirty="0"/>
              <a:t>;  // </a:t>
            </a:r>
            <a:r>
              <a:rPr lang="zh-CN" altLang="en-US" sz="1200" dirty="0"/>
              <a:t>保留本次迭代后的方根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        return X;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337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4.4.3 </a:t>
            </a:r>
            <a:r>
              <a:rPr lang="zh-CN" altLang="en-US" dirty="0"/>
              <a:t>利用大数字求更精确的圆周率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使用双精度数求圆周率很有局限，因为采用割圆术最多只能割到</a:t>
            </a:r>
            <a:r>
              <a:rPr lang="en-US" altLang="zh-CN" dirty="0" smtClean="0"/>
              <a:t>60</a:t>
            </a:r>
            <a:r>
              <a:rPr lang="zh-CN" altLang="zh-CN" dirty="0"/>
              <a:t>次</a:t>
            </a:r>
            <a:r>
              <a:rPr lang="zh-CN" altLang="zh-CN" dirty="0" smtClean="0"/>
              <a:t>，再</a:t>
            </a:r>
            <a:r>
              <a:rPr lang="zh-CN" altLang="zh-CN" dirty="0"/>
              <a:t>割下去程序就会算得乱七八糟，原因有二：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double</a:t>
            </a:r>
            <a:r>
              <a:rPr lang="zh-CN" altLang="zh-CN" dirty="0"/>
              <a:t>类型最多表达到小数点后</a:t>
            </a:r>
            <a:r>
              <a:rPr lang="en-US" altLang="zh-CN" dirty="0"/>
              <a:t>16</a:t>
            </a:r>
            <a:r>
              <a:rPr lang="zh-CN" altLang="zh-CN" dirty="0"/>
              <a:t>位，再往后不但算不精确，还会因超出精度范围而导致勾、股、弦计算错误；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long</a:t>
            </a:r>
            <a:r>
              <a:rPr lang="zh-CN" altLang="zh-CN" dirty="0"/>
              <a:t>类型也有数值范围限制，割圆次数较多的话，内接正</a:t>
            </a:r>
            <a:r>
              <a:rPr lang="en-US" altLang="zh-CN" dirty="0"/>
              <a:t>N</a:t>
            </a:r>
            <a:r>
              <a:rPr lang="zh-CN" altLang="zh-CN" dirty="0"/>
              <a:t>边形的边数将会超出</a:t>
            </a:r>
            <a:r>
              <a:rPr lang="en-US" altLang="zh-CN" dirty="0"/>
              <a:t>long</a:t>
            </a:r>
            <a:r>
              <a:rPr lang="zh-CN" altLang="zh-CN" dirty="0"/>
              <a:t>类型的表示范围；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4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zh-CN" altLang="en-US" dirty="0"/>
              <a:t>大数字求更精确的圆周率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使用大小数类型替换掉双精度类型，并指定除法情况下的小数位</a:t>
            </a:r>
            <a:r>
              <a:rPr lang="zh-CN" altLang="zh-CN" dirty="0" smtClean="0"/>
              <a:t>精度</a:t>
            </a:r>
            <a:r>
              <a:rPr lang="zh-CN" altLang="en-US" dirty="0" smtClean="0"/>
              <a:t>，</a:t>
            </a:r>
            <a:r>
              <a:rPr lang="zh-CN" altLang="zh-CN" dirty="0"/>
              <a:t>完整代码见本章源码的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\com\method\ExactPai.java</a:t>
            </a:r>
          </a:p>
          <a:p>
            <a:r>
              <a:rPr lang="zh-CN" altLang="zh-CN" dirty="0" smtClean="0"/>
              <a:t>运行</a:t>
            </a:r>
            <a:r>
              <a:rPr lang="zh-CN" altLang="en-US" dirty="0" smtClean="0"/>
              <a:t>改写后</a:t>
            </a:r>
            <a:r>
              <a:rPr lang="zh-CN" altLang="zh-CN" dirty="0" smtClean="0"/>
              <a:t>的</a:t>
            </a:r>
            <a:r>
              <a:rPr lang="zh-CN" altLang="zh-CN" dirty="0"/>
              <a:t>圆周率求解代码，观察到下面的输出日志：</a:t>
            </a:r>
          </a:p>
          <a:p>
            <a:pPr lvl="1"/>
            <a:r>
              <a:rPr lang="zh-CN" altLang="zh-CN" dirty="0"/>
              <a:t>割圆次数</a:t>
            </a:r>
            <a:r>
              <a:rPr lang="en-US" altLang="zh-CN" dirty="0"/>
              <a:t>=165, </a:t>
            </a:r>
            <a:r>
              <a:rPr lang="zh-CN" altLang="zh-CN" dirty="0"/>
              <a:t>内接正</a:t>
            </a:r>
            <a:r>
              <a:rPr lang="en-US" altLang="zh-CN" dirty="0"/>
              <a:t>N</a:t>
            </a:r>
            <a:r>
              <a:rPr lang="zh-CN" altLang="zh-CN" dirty="0"/>
              <a:t>边形的边数</a:t>
            </a:r>
            <a:r>
              <a:rPr lang="en-US" altLang="zh-CN" dirty="0"/>
              <a:t>=280608314367533360295107487881526339773939048251392</a:t>
            </a:r>
            <a:endParaRPr lang="zh-CN" altLang="zh-CN" dirty="0"/>
          </a:p>
          <a:p>
            <a:pPr lvl="1"/>
            <a:r>
              <a:rPr lang="zh-CN" altLang="zh-CN" dirty="0"/>
              <a:t>精确的圆周率数值</a:t>
            </a:r>
            <a:r>
              <a:rPr lang="en-US" altLang="zh-CN" dirty="0"/>
              <a:t>=3.1415926535897932384626433832795028841971693993751058209749445923078164062 862089986280348253421170679165188670</a:t>
            </a:r>
            <a:endParaRPr lang="zh-CN" altLang="zh-CN" dirty="0"/>
          </a:p>
          <a:p>
            <a:r>
              <a:rPr lang="zh-CN" altLang="zh-CN" dirty="0"/>
              <a:t>由日志可见，利用大整数类型成功求得了内接正</a:t>
            </a:r>
            <a:r>
              <a:rPr lang="en-US" altLang="zh-CN" dirty="0"/>
              <a:t>N</a:t>
            </a:r>
            <a:r>
              <a:rPr lang="zh-CN" altLang="zh-CN" dirty="0"/>
              <a:t>边形的边数，同时利用大小数类型也成功将圆周率数值推导至小数点后面一百位。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002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主要介绍了方法的用法及其相关的包装概念，首先讲述了如何定义一个完整的方法（组成结构、输入参数、输出参数），其次描述了几种基本变量类型对应的包装类型用法（包装整型、包装长整型、包装浮点型、包装双精度型、包装布尔型等等），再次阐述了专门用于表达超多位数的大数字类型用法（表示超大整数的大整数类型、表示超微小数的大小数类型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结合方法与包装类型的知识，演示了三个实战练习的编码过程（通过方法递归实现阶乘函数、利用牛顿迭代法求大数开方、利用大数字求更精确的圆周率）。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56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通过本章的学习，读者应能掌握以下编程技能：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）学会如何定义一个方法，以及如何调用该方法；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）学会几种基本类型对应的包装类型用法；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）学会大整数类型和大小数类型的用法；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/>
              <a:t>）学会通过方法调用实现递归法、迭代法的算法过程；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91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4.1.1 </a:t>
            </a:r>
            <a:r>
              <a:rPr lang="zh-CN" altLang="en-US" dirty="0"/>
              <a:t>方法的组成形式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每个例子的代码都堆在入口方法</a:t>
            </a:r>
            <a:r>
              <a:rPr lang="en-US" altLang="zh-CN" dirty="0"/>
              <a:t>main</a:t>
            </a:r>
            <a:r>
              <a:rPr lang="zh-CN" altLang="zh-CN" dirty="0"/>
              <a:t>内部，这会导致如下问题：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）一个方法内部堆砌了太多的代码</a:t>
            </a:r>
            <a:r>
              <a:rPr lang="zh-CN" altLang="zh-CN" dirty="0" smtClean="0"/>
              <a:t>行；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）部分代码描述的是通用算法，比如牛顿迭代法、二分查找法等等，这些通用的算法代码结构固定，很多地方会用到</a:t>
            </a:r>
            <a:endParaRPr lang="en-US" altLang="zh-CN" dirty="0" smtClean="0"/>
          </a:p>
          <a:p>
            <a:r>
              <a:rPr lang="zh-CN" altLang="en-US" dirty="0" smtClean="0"/>
              <a:t>下面是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方法的代码框架</a:t>
            </a:r>
            <a:endParaRPr lang="en-US" altLang="zh-CN" dirty="0" smtClean="0"/>
          </a:p>
          <a:p>
            <a:pPr lvl="1"/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  // String[]</a:t>
            </a:r>
            <a:r>
              <a:rPr lang="zh-CN" altLang="en-US" dirty="0"/>
              <a:t>表示字符串数组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zh-CN" dirty="0"/>
              <a:t>完整的方法定义形式“访问权限类型 可选的</a:t>
            </a:r>
            <a:r>
              <a:rPr lang="en-US" altLang="zh-CN" dirty="0"/>
              <a:t>static </a:t>
            </a:r>
            <a:r>
              <a:rPr lang="zh-CN" altLang="zh-CN" dirty="0"/>
              <a:t>返回值的数据类型 方法名称</a:t>
            </a:r>
            <a:r>
              <a:rPr lang="en-US" altLang="zh-CN" dirty="0"/>
              <a:t>(</a:t>
            </a:r>
            <a:r>
              <a:rPr lang="zh-CN" altLang="zh-CN" dirty="0"/>
              <a:t>参数类型 参数名称</a:t>
            </a:r>
            <a:r>
              <a:rPr lang="en-US" altLang="zh-CN" dirty="0"/>
              <a:t>)</a:t>
            </a:r>
            <a:r>
              <a:rPr lang="zh-CN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85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方法的定义形式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）最前面的</a:t>
            </a:r>
            <a:r>
              <a:rPr lang="en-US" altLang="zh-CN" dirty="0"/>
              <a:t>public</a:t>
            </a:r>
            <a:r>
              <a:rPr lang="zh-CN" altLang="zh-CN" dirty="0"/>
              <a:t>意思是公开的，表示该方法可被其他代码文件访问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public</a:t>
            </a:r>
            <a:r>
              <a:rPr lang="zh-CN" altLang="zh-CN" dirty="0"/>
              <a:t>后面的</a:t>
            </a:r>
            <a:r>
              <a:rPr lang="en-US" altLang="zh-CN" dirty="0"/>
              <a:t>static</a:t>
            </a:r>
            <a:r>
              <a:rPr lang="zh-CN" altLang="zh-CN" dirty="0"/>
              <a:t>，字面意思是静态的，表示该方法类似通用函数，可被外部直接</a:t>
            </a:r>
            <a:r>
              <a:rPr lang="zh-CN" altLang="zh-CN" dirty="0" smtClean="0"/>
              <a:t>访问。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main</a:t>
            </a:r>
            <a:r>
              <a:rPr lang="zh-CN" altLang="zh-CN" dirty="0"/>
              <a:t>名称前面的</a:t>
            </a:r>
            <a:r>
              <a:rPr lang="en-US" altLang="zh-CN" dirty="0"/>
              <a:t>void</a:t>
            </a:r>
            <a:r>
              <a:rPr lang="zh-CN" altLang="zh-CN" dirty="0"/>
              <a:t>，表示该方法不返回任何数据，即不存在输出参数。如果该方法需要返回整型数，则此处应填</a:t>
            </a:r>
            <a:r>
              <a:rPr lang="en-US" altLang="zh-CN" dirty="0" err="1"/>
              <a:t>int</a:t>
            </a:r>
            <a:r>
              <a:rPr lang="zh-CN" altLang="zh-CN" dirty="0"/>
              <a:t>；如果该方法需要返回双精度数，则此处应填</a:t>
            </a:r>
            <a:r>
              <a:rPr lang="en-US" altLang="zh-CN" dirty="0"/>
              <a:t>double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main</a:t>
            </a:r>
            <a:r>
              <a:rPr lang="zh-CN" altLang="zh-CN" dirty="0"/>
              <a:t>名称后面紧跟着带参数的圆括号，表示该方法需要填写指定的输入参数。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32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</a:t>
            </a:r>
            <a:r>
              <a:rPr lang="zh-CN" altLang="en-US" dirty="0"/>
              <a:t>方法的输入参数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以打印当前时间为例，下面的</a:t>
            </a:r>
            <a:r>
              <a:rPr lang="en-US" altLang="zh-CN" dirty="0" err="1"/>
              <a:t>showTime</a:t>
            </a:r>
            <a:r>
              <a:rPr lang="zh-CN" altLang="zh-CN" dirty="0"/>
              <a:t>方法没有输入参数也能实现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private static void </a:t>
            </a:r>
            <a:r>
              <a:rPr lang="en-US" altLang="zh-CN" dirty="0" err="1"/>
              <a:t>showTime</a:t>
            </a:r>
            <a:r>
              <a:rPr lang="en-US" altLang="zh-CN" dirty="0"/>
              <a:t>() {</a:t>
            </a:r>
          </a:p>
          <a:p>
            <a:pPr lvl="1"/>
            <a:r>
              <a:rPr lang="en-US" altLang="zh-CN" dirty="0"/>
              <a:t>	Date </a:t>
            </a:r>
            <a:r>
              <a:rPr lang="en-US" altLang="zh-CN" dirty="0" err="1"/>
              <a:t>date</a:t>
            </a:r>
            <a:r>
              <a:rPr lang="en-US" altLang="zh-CN" dirty="0"/>
              <a:t> = new Date();  // </a:t>
            </a:r>
            <a:r>
              <a:rPr lang="zh-CN" altLang="en-US" dirty="0"/>
              <a:t>创建一个时间实例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hour = </a:t>
            </a:r>
            <a:r>
              <a:rPr lang="en-US" altLang="zh-CN" dirty="0" err="1"/>
              <a:t>date.getHours</a:t>
            </a:r>
            <a:r>
              <a:rPr lang="en-US" altLang="zh-CN" dirty="0"/>
              <a:t>();  // </a:t>
            </a:r>
            <a:r>
              <a:rPr lang="zh-CN" altLang="en-US" dirty="0"/>
              <a:t>获取当前时钟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minute = </a:t>
            </a:r>
            <a:r>
              <a:rPr lang="en-US" altLang="zh-CN" dirty="0" err="1"/>
              <a:t>date.getMinutes</a:t>
            </a:r>
            <a:r>
              <a:rPr lang="en-US" altLang="zh-CN" dirty="0"/>
              <a:t>();  // </a:t>
            </a:r>
            <a:r>
              <a:rPr lang="zh-CN" altLang="en-US" dirty="0"/>
              <a:t>获取当前分钟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second = </a:t>
            </a:r>
            <a:r>
              <a:rPr lang="en-US" altLang="zh-CN" dirty="0" err="1"/>
              <a:t>date.getSeconds</a:t>
            </a:r>
            <a:r>
              <a:rPr lang="en-US" altLang="zh-CN" dirty="0"/>
              <a:t>();  // </a:t>
            </a:r>
            <a:r>
              <a:rPr lang="zh-CN" altLang="en-US" dirty="0"/>
              <a:t>获取当前秒钟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当前时间是</a:t>
            </a:r>
            <a:r>
              <a:rPr lang="en-US" altLang="zh-CN" dirty="0"/>
              <a:t>"+hour+"</a:t>
            </a:r>
            <a:r>
              <a:rPr lang="zh-CN" altLang="en-US" dirty="0"/>
              <a:t>时</a:t>
            </a:r>
            <a:r>
              <a:rPr lang="en-US" altLang="zh-CN" dirty="0"/>
              <a:t>"+minute+"</a:t>
            </a:r>
            <a:r>
              <a:rPr lang="zh-CN" altLang="en-US" dirty="0"/>
              <a:t>分</a:t>
            </a:r>
            <a:r>
              <a:rPr lang="en-US" altLang="zh-CN" dirty="0"/>
              <a:t>"+second+"</a:t>
            </a:r>
            <a:r>
              <a:rPr lang="zh-CN" altLang="en-US" dirty="0"/>
              <a:t>秒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外部的调用代码：</a:t>
            </a:r>
            <a:endParaRPr lang="en-US" altLang="zh-CN" dirty="0" smtClean="0"/>
          </a:p>
          <a:p>
            <a:pPr lvl="1"/>
            <a:r>
              <a:rPr lang="en-US" altLang="zh-CN" dirty="0" err="1"/>
              <a:t>showTime</a:t>
            </a:r>
            <a:r>
              <a:rPr lang="en-US" altLang="zh-CN" dirty="0"/>
              <a:t>();  // </a:t>
            </a:r>
            <a:r>
              <a:rPr lang="zh-CN" altLang="zh-CN" dirty="0"/>
              <a:t>显示当前时间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47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存在输入参数的方法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下述的</a:t>
            </a:r>
            <a:r>
              <a:rPr lang="en-US" altLang="zh-CN" dirty="0" err="1"/>
              <a:t>setAlarm</a:t>
            </a:r>
            <a:r>
              <a:rPr lang="zh-CN" altLang="zh-CN" dirty="0"/>
              <a:t>方法</a:t>
            </a:r>
            <a:r>
              <a:rPr lang="zh-CN" altLang="zh-CN" dirty="0" smtClean="0"/>
              <a:t>，准备</a:t>
            </a:r>
            <a:r>
              <a:rPr lang="zh-CN" altLang="zh-CN" dirty="0"/>
              <a:t>延迟若干小时后打印</a:t>
            </a:r>
            <a:r>
              <a:rPr lang="zh-CN" altLang="zh-CN" dirty="0" smtClean="0"/>
              <a:t>日志</a:t>
            </a:r>
            <a:endParaRPr lang="en-US" altLang="zh-CN" dirty="0" smtClean="0"/>
          </a:p>
          <a:p>
            <a:pPr lvl="1"/>
            <a:r>
              <a:rPr lang="en-US" altLang="zh-CN" dirty="0"/>
              <a:t>private static void </a:t>
            </a:r>
            <a:r>
              <a:rPr lang="en-US" altLang="zh-CN" dirty="0" err="1"/>
              <a:t>setAlarm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addedHour</a:t>
            </a:r>
            <a:r>
              <a:rPr lang="en-US" altLang="zh-CN" dirty="0"/>
              <a:t>) {</a:t>
            </a:r>
          </a:p>
          <a:p>
            <a:pPr lvl="1"/>
            <a:r>
              <a:rPr lang="en-US" altLang="zh-CN" dirty="0"/>
              <a:t>	Date </a:t>
            </a:r>
            <a:r>
              <a:rPr lang="en-US" altLang="zh-CN" dirty="0" err="1"/>
              <a:t>date</a:t>
            </a:r>
            <a:r>
              <a:rPr lang="en-US" altLang="zh-CN" dirty="0"/>
              <a:t> = new Date();  // </a:t>
            </a:r>
            <a:r>
              <a:rPr lang="zh-CN" altLang="en-US" dirty="0"/>
              <a:t>创建一个时间实例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hour = </a:t>
            </a:r>
            <a:r>
              <a:rPr lang="en-US" altLang="zh-CN" dirty="0" err="1"/>
              <a:t>date.getHours</a:t>
            </a:r>
            <a:r>
              <a:rPr lang="en-US" altLang="zh-CN" dirty="0"/>
              <a:t>()+</a:t>
            </a:r>
            <a:r>
              <a:rPr lang="en-US" altLang="zh-CN" dirty="0" err="1"/>
              <a:t>addedHour</a:t>
            </a:r>
            <a:r>
              <a:rPr lang="en-US" altLang="zh-CN" dirty="0"/>
              <a:t>;  // </a:t>
            </a:r>
            <a:r>
              <a:rPr lang="zh-CN" altLang="en-US" dirty="0"/>
              <a:t>给当前时钟加上若干小时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minute = </a:t>
            </a:r>
            <a:r>
              <a:rPr lang="en-US" altLang="zh-CN" dirty="0" err="1"/>
              <a:t>date.getMinutes</a:t>
            </a:r>
            <a:r>
              <a:rPr lang="en-US" altLang="zh-CN" dirty="0"/>
              <a:t>();  // </a:t>
            </a:r>
            <a:r>
              <a:rPr lang="zh-CN" altLang="en-US" dirty="0"/>
              <a:t>获取当前分钟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second = </a:t>
            </a:r>
            <a:r>
              <a:rPr lang="en-US" altLang="zh-CN" dirty="0" err="1"/>
              <a:t>date.getSeconds</a:t>
            </a:r>
            <a:r>
              <a:rPr lang="en-US" altLang="zh-CN" dirty="0"/>
              <a:t>();  // </a:t>
            </a:r>
            <a:r>
              <a:rPr lang="zh-CN" altLang="en-US" dirty="0"/>
              <a:t>获取当前秒钟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设定的闹钟时间是</a:t>
            </a:r>
            <a:r>
              <a:rPr lang="en-US" altLang="zh-CN" dirty="0"/>
              <a:t>"+hour+"</a:t>
            </a:r>
            <a:r>
              <a:rPr lang="zh-CN" altLang="en-US" dirty="0"/>
              <a:t>时</a:t>
            </a:r>
            <a:r>
              <a:rPr lang="en-US" altLang="zh-CN" dirty="0"/>
              <a:t>"+minute+"</a:t>
            </a:r>
            <a:r>
              <a:rPr lang="zh-CN" altLang="en-US" dirty="0"/>
              <a:t>分</a:t>
            </a:r>
            <a:r>
              <a:rPr lang="en-US" altLang="zh-CN" dirty="0"/>
              <a:t>"+second+"</a:t>
            </a:r>
            <a:r>
              <a:rPr lang="zh-CN" altLang="en-US" dirty="0"/>
              <a:t>秒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en-US" dirty="0"/>
              <a:t>外部的调用</a:t>
            </a:r>
            <a:r>
              <a:rPr lang="zh-CN" altLang="en-US" dirty="0" smtClean="0"/>
              <a:t>代码：</a:t>
            </a:r>
            <a:endParaRPr lang="en-US" altLang="zh-CN" dirty="0" smtClean="0"/>
          </a:p>
          <a:p>
            <a:pPr lvl="1"/>
            <a:r>
              <a:rPr lang="en-US" altLang="zh-CN" dirty="0" err="1"/>
              <a:t>setAlarm</a:t>
            </a:r>
            <a:r>
              <a:rPr lang="en-US" altLang="zh-CN" dirty="0"/>
              <a:t>(1);  // </a:t>
            </a:r>
            <a:r>
              <a:rPr lang="zh-CN" altLang="zh-CN" dirty="0"/>
              <a:t>设置一小时之后的闹钟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02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存在多个输入参数的方法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下面的</a:t>
            </a:r>
            <a:r>
              <a:rPr lang="en-US" altLang="zh-CN" dirty="0" err="1"/>
              <a:t>setAlarm</a:t>
            </a:r>
            <a:r>
              <a:rPr lang="zh-CN" altLang="zh-CN" dirty="0"/>
              <a:t>方法，支持同时输入小时数和分钟数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private static void </a:t>
            </a:r>
            <a:r>
              <a:rPr lang="en-US" altLang="zh-CN" dirty="0" err="1"/>
              <a:t>setAlarm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addedHour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addedMinute</a:t>
            </a:r>
            <a:r>
              <a:rPr lang="en-US" altLang="zh-CN" dirty="0"/>
              <a:t>) {</a:t>
            </a:r>
          </a:p>
          <a:p>
            <a:pPr lvl="1"/>
            <a:r>
              <a:rPr lang="en-US" altLang="zh-CN" dirty="0"/>
              <a:t>	Date </a:t>
            </a:r>
            <a:r>
              <a:rPr lang="en-US" altLang="zh-CN" dirty="0" err="1"/>
              <a:t>date</a:t>
            </a:r>
            <a:r>
              <a:rPr lang="en-US" altLang="zh-CN" dirty="0"/>
              <a:t> = new Date();  // </a:t>
            </a:r>
            <a:r>
              <a:rPr lang="zh-CN" altLang="en-US" dirty="0"/>
              <a:t>创建一个时间实例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hour = </a:t>
            </a:r>
            <a:r>
              <a:rPr lang="en-US" altLang="zh-CN" dirty="0" err="1"/>
              <a:t>date.getHours</a:t>
            </a:r>
            <a:r>
              <a:rPr lang="en-US" altLang="zh-CN" dirty="0"/>
              <a:t>()+</a:t>
            </a:r>
            <a:r>
              <a:rPr lang="en-US" altLang="zh-CN" dirty="0" err="1"/>
              <a:t>addedHour</a:t>
            </a:r>
            <a:r>
              <a:rPr lang="en-US" altLang="zh-CN" dirty="0"/>
              <a:t>;  // </a:t>
            </a:r>
            <a:r>
              <a:rPr lang="zh-CN" altLang="en-US" dirty="0"/>
              <a:t>给当前时钟加上若干小时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minute = </a:t>
            </a:r>
            <a:r>
              <a:rPr lang="en-US" altLang="zh-CN" dirty="0" err="1"/>
              <a:t>date.getMinutes</a:t>
            </a:r>
            <a:r>
              <a:rPr lang="en-US" altLang="zh-CN" dirty="0"/>
              <a:t>()+</a:t>
            </a:r>
            <a:r>
              <a:rPr lang="en-US" altLang="zh-CN" dirty="0" err="1"/>
              <a:t>addedMinute</a:t>
            </a:r>
            <a:r>
              <a:rPr lang="en-US" altLang="zh-CN" dirty="0"/>
              <a:t>;  // </a:t>
            </a:r>
            <a:r>
              <a:rPr lang="zh-CN" altLang="en-US" dirty="0"/>
              <a:t>给当前分钟加上若干分钟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second = </a:t>
            </a:r>
            <a:r>
              <a:rPr lang="en-US" altLang="zh-CN" dirty="0" err="1"/>
              <a:t>date.getSeconds</a:t>
            </a:r>
            <a:r>
              <a:rPr lang="en-US" altLang="zh-CN" dirty="0"/>
              <a:t>();  // </a:t>
            </a:r>
            <a:r>
              <a:rPr lang="zh-CN" altLang="en-US" dirty="0"/>
              <a:t>获取当前秒钟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设定的闹钟时间是</a:t>
            </a:r>
            <a:r>
              <a:rPr lang="en-US" altLang="zh-CN" dirty="0"/>
              <a:t>"+hour+"</a:t>
            </a:r>
            <a:r>
              <a:rPr lang="zh-CN" altLang="en-US" dirty="0"/>
              <a:t>时</a:t>
            </a:r>
            <a:r>
              <a:rPr lang="en-US" altLang="zh-CN" dirty="0"/>
              <a:t>"+minute+"</a:t>
            </a:r>
            <a:r>
              <a:rPr lang="zh-CN" altLang="en-US" dirty="0"/>
              <a:t>分</a:t>
            </a:r>
            <a:r>
              <a:rPr lang="en-US" altLang="zh-CN" dirty="0"/>
              <a:t>"+second+"</a:t>
            </a:r>
            <a:r>
              <a:rPr lang="zh-CN" altLang="en-US" dirty="0"/>
              <a:t>秒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45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变量不能重名，方法却能</a:t>
            </a:r>
            <a:r>
              <a:rPr lang="zh-CN" altLang="zh-CN" dirty="0" smtClean="0"/>
              <a:t>重名</a:t>
            </a:r>
            <a:endParaRPr lang="en-US" altLang="zh-CN" dirty="0" smtClean="0"/>
          </a:p>
          <a:p>
            <a:r>
              <a:rPr lang="zh-CN" altLang="zh-CN" dirty="0"/>
              <a:t>这是因为两个方法的参数个数不一样，即使代码里的方法名称看起来相同，其实编译器会偷偷给它俩改名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比如</a:t>
            </a:r>
            <a:r>
              <a:rPr lang="zh-CN" altLang="zh-CN" dirty="0"/>
              <a:t>只带一个参数的</a:t>
            </a:r>
            <a:r>
              <a:rPr lang="en-US" altLang="zh-CN" dirty="0" err="1"/>
              <a:t>setAlarm</a:t>
            </a:r>
            <a:r>
              <a:rPr lang="zh-CN" altLang="zh-CN" dirty="0"/>
              <a:t>方法，编译器给它的编号可能是“</a:t>
            </a:r>
            <a:r>
              <a:rPr lang="en-US" altLang="zh-CN" dirty="0"/>
              <a:t>setAlarm_1</a:t>
            </a:r>
            <a:r>
              <a:rPr lang="zh-CN" altLang="zh-CN" dirty="0"/>
              <a:t>”；而带两个参数的</a:t>
            </a:r>
            <a:r>
              <a:rPr lang="en-US" altLang="zh-CN" dirty="0" err="1"/>
              <a:t>setAlarm</a:t>
            </a:r>
            <a:r>
              <a:rPr lang="zh-CN" altLang="zh-CN" dirty="0"/>
              <a:t>方法，编译器可能给它分配编号“</a:t>
            </a:r>
            <a:r>
              <a:rPr lang="en-US" altLang="zh-CN" dirty="0"/>
              <a:t>setAlarm_2</a:t>
            </a:r>
            <a:r>
              <a:rPr lang="zh-CN" altLang="zh-CN" dirty="0"/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所以</a:t>
            </a:r>
            <a:r>
              <a:rPr lang="zh-CN" altLang="zh-CN" dirty="0"/>
              <a:t>只要参数个数不同，或者参数类型不同，代码中的同名方法都会被编译器当作不同的方法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47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2602</Words>
  <Application>Microsoft Office PowerPoint</Application>
  <PresentationFormat>宽屏</PresentationFormat>
  <Paragraphs>272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第4章 方法包装</vt:lpstr>
      <vt:lpstr>本章简介</vt:lpstr>
      <vt:lpstr>4.1 方法定义</vt:lpstr>
      <vt:lpstr>4.1.1 方法的组成形式</vt:lpstr>
      <vt:lpstr>方法的定义形式</vt:lpstr>
      <vt:lpstr>4.1.2 方法的输入参数</vt:lpstr>
      <vt:lpstr>存在输入参数的方法</vt:lpstr>
      <vt:lpstr>存在多个输入参数的方法</vt:lpstr>
      <vt:lpstr>方法重载</vt:lpstr>
      <vt:lpstr>可变的输入参数</vt:lpstr>
      <vt:lpstr>4.1.3 方法的输出参数</vt:lpstr>
      <vt:lpstr>存在输出参数的方法</vt:lpstr>
      <vt:lpstr>将求方根的代码段包装为方法</vt:lpstr>
      <vt:lpstr>4.2 基本类型包装</vt:lpstr>
      <vt:lpstr>4.2.1 数值类型包装</vt:lpstr>
      <vt:lpstr>包装类型变量的初始化方式</vt:lpstr>
      <vt:lpstr>包装变量的类型转换</vt:lpstr>
      <vt:lpstr>4.2.2 包装变量的运算</vt:lpstr>
      <vt:lpstr>4.2.3 布尔类型包装</vt:lpstr>
      <vt:lpstr>4.3 大数字类型</vt:lpstr>
      <vt:lpstr>4.3.1 大整数BigInteger</vt:lpstr>
      <vt:lpstr>BigInteger的运算方法</vt:lpstr>
      <vt:lpstr>4.3.2 大小数BigDecimal</vt:lpstr>
      <vt:lpstr>BigDecimal的除法问题</vt:lpstr>
      <vt:lpstr>大小数类型的数字舍入规则</vt:lpstr>
      <vt:lpstr>4.4 实战练习</vt:lpstr>
      <vt:lpstr>4.4.1 通过方法递归实现阶乘函数</vt:lpstr>
      <vt:lpstr>将阶乘函数改写为递归形式</vt:lpstr>
      <vt:lpstr>引入大整数改写阶乘函数</vt:lpstr>
      <vt:lpstr>4.4.2 利用牛顿迭代法求大数开方</vt:lpstr>
      <vt:lpstr>引入大数字求更精确的方根</vt:lpstr>
      <vt:lpstr>4.4.3 利用大数字求更精确的圆周率</vt:lpstr>
      <vt:lpstr>引入大数字求更精确的圆周率</vt:lpstr>
      <vt:lpstr>4.5 小结</vt:lpstr>
      <vt:lpstr>本章的学成目标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方法包装</dc:title>
  <dc:creator>Lenovo</dc:creator>
  <cp:lastModifiedBy>Lenovo</cp:lastModifiedBy>
  <cp:revision>20</cp:revision>
  <dcterms:created xsi:type="dcterms:W3CDTF">2019-10-20T14:43:55Z</dcterms:created>
  <dcterms:modified xsi:type="dcterms:W3CDTF">2019-10-27T09:09:14Z</dcterms:modified>
</cp:coreProperties>
</file>