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75" r:id="rId6"/>
    <p:sldId id="262" r:id="rId7"/>
    <p:sldId id="263" r:id="rId8"/>
    <p:sldId id="276" r:id="rId9"/>
    <p:sldId id="264" r:id="rId10"/>
    <p:sldId id="265" r:id="rId11"/>
    <p:sldId id="277" r:id="rId12"/>
    <p:sldId id="278" r:id="rId13"/>
    <p:sldId id="266" r:id="rId14"/>
    <p:sldId id="279" r:id="rId15"/>
    <p:sldId id="280" r:id="rId16"/>
    <p:sldId id="281" r:id="rId17"/>
    <p:sldId id="267" r:id="rId18"/>
    <p:sldId id="282" r:id="rId19"/>
    <p:sldId id="283" r:id="rId20"/>
    <p:sldId id="268" r:id="rId21"/>
    <p:sldId id="269" r:id="rId22"/>
    <p:sldId id="284" r:id="rId23"/>
    <p:sldId id="270" r:id="rId24"/>
    <p:sldId id="285" r:id="rId25"/>
    <p:sldId id="286" r:id="rId26"/>
    <p:sldId id="271" r:id="rId27"/>
    <p:sldId id="272" r:id="rId28"/>
    <p:sldId id="287" r:id="rId29"/>
    <p:sldId id="288" r:id="rId30"/>
    <p:sldId id="273" r:id="rId31"/>
    <p:sldId id="289" r:id="rId32"/>
    <p:sldId id="290" r:id="rId33"/>
    <p:sldId id="274" r:id="rId34"/>
    <p:sldId id="259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2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9FD0-5F86-4CB3-800F-08A6301230C1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495D2-CA8C-4F44-98A0-AD4F007121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208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9FD0-5F86-4CB3-800F-08A6301230C1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495D2-CA8C-4F44-98A0-AD4F007121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253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9FD0-5F86-4CB3-800F-08A6301230C1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495D2-CA8C-4F44-98A0-AD4F007121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593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9FD0-5F86-4CB3-800F-08A6301230C1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495D2-CA8C-4F44-98A0-AD4F007121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790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9FD0-5F86-4CB3-800F-08A6301230C1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495D2-CA8C-4F44-98A0-AD4F007121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65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9FD0-5F86-4CB3-800F-08A6301230C1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495D2-CA8C-4F44-98A0-AD4F007121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536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9FD0-5F86-4CB3-800F-08A6301230C1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495D2-CA8C-4F44-98A0-AD4F007121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056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9FD0-5F86-4CB3-800F-08A6301230C1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495D2-CA8C-4F44-98A0-AD4F007121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980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9FD0-5F86-4CB3-800F-08A6301230C1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495D2-CA8C-4F44-98A0-AD4F007121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59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9FD0-5F86-4CB3-800F-08A6301230C1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495D2-CA8C-4F44-98A0-AD4F007121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255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9FD0-5F86-4CB3-800F-08A6301230C1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495D2-CA8C-4F44-98A0-AD4F007121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130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29FD0-5F86-4CB3-800F-08A6301230C1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495D2-CA8C-4F44-98A0-AD4F007121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016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smtClean="0"/>
              <a:t>章 字符串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456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5.2.1 </a:t>
            </a:r>
            <a:r>
              <a:rPr lang="zh-CN" altLang="en-US" dirty="0"/>
              <a:t>字符串的赋值与转换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）被双引号包裹着的字符串，可直接赋值给字符串变量，例如：</a:t>
            </a:r>
          </a:p>
          <a:p>
            <a:pPr lvl="1"/>
            <a:r>
              <a:rPr lang="zh-CN" altLang="en-US" dirty="0"/>
              <a:t>	</a:t>
            </a:r>
            <a:r>
              <a:rPr lang="en-US" altLang="zh-CN" dirty="0"/>
              <a:t>String </a:t>
            </a:r>
            <a:r>
              <a:rPr lang="en-US" altLang="zh-CN" dirty="0" err="1"/>
              <a:t>fromQuote</a:t>
            </a:r>
            <a:r>
              <a:rPr lang="en-US" altLang="zh-CN" dirty="0"/>
              <a:t> = "Hello";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）调用</a:t>
            </a:r>
            <a:r>
              <a:rPr lang="en-US" altLang="zh-CN" dirty="0"/>
              <a:t>String</a:t>
            </a:r>
            <a:r>
              <a:rPr lang="zh-CN" altLang="en-US" dirty="0"/>
              <a:t>类型的</a:t>
            </a:r>
            <a:r>
              <a:rPr lang="en-US" altLang="zh-CN" dirty="0" err="1"/>
              <a:t>valueOf</a:t>
            </a:r>
            <a:r>
              <a:rPr lang="zh-CN" altLang="en-US" dirty="0"/>
              <a:t>方法，例如：</a:t>
            </a:r>
          </a:p>
          <a:p>
            <a:pPr lvl="1"/>
            <a:r>
              <a:rPr lang="zh-CN" altLang="en-US" dirty="0"/>
              <a:t>	</a:t>
            </a:r>
            <a:r>
              <a:rPr lang="en-US" altLang="zh-CN" dirty="0"/>
              <a:t>String </a:t>
            </a:r>
            <a:r>
              <a:rPr lang="en-US" altLang="zh-CN" dirty="0" err="1"/>
              <a:t>fromValueOf</a:t>
            </a:r>
            <a:r>
              <a:rPr lang="en-US" altLang="zh-CN" dirty="0"/>
              <a:t> = </a:t>
            </a:r>
            <a:r>
              <a:rPr lang="en-US" altLang="zh-CN" dirty="0" err="1"/>
              <a:t>String.valueOf</a:t>
            </a:r>
            <a:r>
              <a:rPr lang="en-US" altLang="zh-CN" dirty="0"/>
              <a:t>(111);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）通过</a:t>
            </a:r>
            <a:r>
              <a:rPr lang="en-US" altLang="zh-CN" dirty="0"/>
              <a:t>new</a:t>
            </a:r>
            <a:r>
              <a:rPr lang="zh-CN" altLang="en-US" dirty="0"/>
              <a:t>关键字将字符数组转为字符串，此时赋值代码如下所示：</a:t>
            </a:r>
          </a:p>
          <a:p>
            <a:pPr lvl="1"/>
            <a:r>
              <a:rPr lang="zh-CN" altLang="en-US" dirty="0"/>
              <a:t>	</a:t>
            </a:r>
            <a:r>
              <a:rPr lang="en-US" altLang="zh-CN" dirty="0"/>
              <a:t>char[] array = {'A', 'B', 'C'};</a:t>
            </a:r>
          </a:p>
          <a:p>
            <a:pPr lvl="1"/>
            <a:r>
              <a:rPr lang="en-US" altLang="zh-CN" dirty="0"/>
              <a:t>	String </a:t>
            </a:r>
            <a:r>
              <a:rPr lang="en-US" altLang="zh-CN" dirty="0" err="1"/>
              <a:t>fromArray</a:t>
            </a:r>
            <a:r>
              <a:rPr lang="en-US" altLang="zh-CN" dirty="0"/>
              <a:t> = new String(array);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）对于基本变量类型（数组除外）来说，也可以利用加号连接基本变量和空串，例如</a:t>
            </a:r>
          </a:p>
          <a:p>
            <a:pPr lvl="1"/>
            <a:r>
              <a:rPr lang="zh-CN" altLang="en-US" dirty="0"/>
              <a:t>	</a:t>
            </a:r>
            <a:r>
              <a:rPr lang="en-US" altLang="zh-CN" dirty="0"/>
              <a:t>String </a:t>
            </a:r>
            <a:r>
              <a:rPr lang="en-US" altLang="zh-CN" dirty="0" err="1"/>
              <a:t>fromPlus</a:t>
            </a:r>
            <a:r>
              <a:rPr lang="en-US" altLang="zh-CN" dirty="0"/>
              <a:t> = true+"";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7304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将字符串变量转为基本类型变量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Integer.parseInt</a:t>
            </a:r>
            <a:r>
              <a:rPr lang="zh-CN" altLang="en-US" dirty="0"/>
              <a:t>方法：将字符串变量转换成包装整型变量</a:t>
            </a:r>
          </a:p>
          <a:p>
            <a:r>
              <a:rPr lang="en-US" altLang="zh-CN" dirty="0" err="1"/>
              <a:t>Long.parseLong</a:t>
            </a:r>
            <a:r>
              <a:rPr lang="zh-CN" altLang="en-US" dirty="0"/>
              <a:t>方法：将字符串变量转换成包装长整型变量</a:t>
            </a:r>
          </a:p>
          <a:p>
            <a:r>
              <a:rPr lang="en-US" altLang="zh-CN" dirty="0" err="1"/>
              <a:t>Float.parseFloat</a:t>
            </a:r>
            <a:r>
              <a:rPr lang="zh-CN" altLang="en-US" dirty="0"/>
              <a:t>方法：将字符串变量转换成包装浮点型变量</a:t>
            </a:r>
          </a:p>
          <a:p>
            <a:r>
              <a:rPr lang="en-US" altLang="zh-CN" dirty="0" err="1"/>
              <a:t>Double.parseDouble</a:t>
            </a:r>
            <a:r>
              <a:rPr lang="zh-CN" altLang="en-US" dirty="0"/>
              <a:t>方法：将字符串变量转换成包装双精度型变量</a:t>
            </a:r>
          </a:p>
          <a:p>
            <a:r>
              <a:rPr lang="en-US" altLang="zh-CN" dirty="0" err="1"/>
              <a:t>Boolean.parseBoolean</a:t>
            </a:r>
            <a:r>
              <a:rPr lang="zh-CN" altLang="en-US" dirty="0"/>
              <a:t>方法：将字符串变量转换成包装布尔型变量</a:t>
            </a:r>
          </a:p>
          <a:p>
            <a:r>
              <a:rPr lang="zh-CN" altLang="en-US" dirty="0"/>
              <a:t>字符串变量的</a:t>
            </a:r>
            <a:r>
              <a:rPr lang="en-US" altLang="zh-CN" dirty="0" err="1"/>
              <a:t>toCharArray</a:t>
            </a:r>
            <a:r>
              <a:rPr lang="en-US" altLang="zh-CN" dirty="0"/>
              <a:t>()</a:t>
            </a:r>
            <a:r>
              <a:rPr lang="zh-CN" altLang="en-US" dirty="0"/>
              <a:t>方法：将字符串转换成字符数组</a:t>
            </a:r>
          </a:p>
        </p:txBody>
      </p:sp>
    </p:spTree>
    <p:extLst>
      <p:ext uri="{BB962C8B-B14F-4D97-AF65-F5344CB8AC3E}">
        <p14:creationId xmlns:p14="http://schemas.microsoft.com/office/powerpoint/2010/main" val="2806487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大数字类型与字符串类型互转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将字符串转为大数字，可通过</a:t>
            </a:r>
            <a:r>
              <a:rPr lang="en-US" altLang="zh-CN" dirty="0" smtClean="0"/>
              <a:t>new</a:t>
            </a:r>
            <a:r>
              <a:rPr lang="zh-CN" altLang="en-US" dirty="0" smtClean="0"/>
              <a:t>关键字实现</a:t>
            </a:r>
            <a:endParaRPr lang="en-US" altLang="zh-CN" dirty="0" smtClean="0"/>
          </a:p>
          <a:p>
            <a:pPr lvl="1"/>
            <a:r>
              <a:rPr lang="en-US" altLang="zh-CN" dirty="0"/>
              <a:t>String </a:t>
            </a:r>
            <a:r>
              <a:rPr lang="en-US" altLang="zh-CN" dirty="0" err="1"/>
              <a:t>bigNumber</a:t>
            </a:r>
            <a:r>
              <a:rPr lang="en-US" altLang="zh-CN" dirty="0"/>
              <a:t> = "134567890134567890134567890";</a:t>
            </a:r>
          </a:p>
          <a:p>
            <a:pPr lvl="1"/>
            <a:r>
              <a:rPr lang="en-US" altLang="zh-CN" dirty="0" err="1"/>
              <a:t>BigInteger</a:t>
            </a:r>
            <a:r>
              <a:rPr lang="en-US" altLang="zh-CN" dirty="0"/>
              <a:t> </a:t>
            </a:r>
            <a:r>
              <a:rPr lang="en-US" altLang="zh-CN" dirty="0" err="1"/>
              <a:t>bigInt</a:t>
            </a:r>
            <a:r>
              <a:rPr lang="en-US" altLang="zh-CN" dirty="0"/>
              <a:t> = new </a:t>
            </a:r>
            <a:r>
              <a:rPr lang="en-US" altLang="zh-CN" dirty="0" err="1"/>
              <a:t>BigInteger</a:t>
            </a:r>
            <a:r>
              <a:rPr lang="en-US" altLang="zh-CN" dirty="0"/>
              <a:t>(</a:t>
            </a:r>
            <a:r>
              <a:rPr lang="en-US" altLang="zh-CN" dirty="0" err="1"/>
              <a:t>bigNumber</a:t>
            </a:r>
            <a:r>
              <a:rPr lang="en-US" altLang="zh-CN" dirty="0"/>
              <a:t>);  // </a:t>
            </a:r>
            <a:r>
              <a:rPr lang="zh-CN" altLang="en-US" dirty="0"/>
              <a:t>将字符串变量转换成大整数变量</a:t>
            </a:r>
          </a:p>
          <a:p>
            <a:pPr lvl="1"/>
            <a:r>
              <a:rPr lang="en-US" altLang="zh-CN" dirty="0" err="1"/>
              <a:t>BigDecimal</a:t>
            </a:r>
            <a:r>
              <a:rPr lang="en-US" altLang="zh-CN" dirty="0"/>
              <a:t> </a:t>
            </a:r>
            <a:r>
              <a:rPr lang="en-US" altLang="zh-CN" dirty="0" err="1"/>
              <a:t>bigDec</a:t>
            </a:r>
            <a:r>
              <a:rPr lang="en-US" altLang="zh-CN" dirty="0"/>
              <a:t> = new </a:t>
            </a:r>
            <a:r>
              <a:rPr lang="en-US" altLang="zh-CN" dirty="0" err="1"/>
              <a:t>BigDecimal</a:t>
            </a:r>
            <a:r>
              <a:rPr lang="en-US" altLang="zh-CN" dirty="0"/>
              <a:t>(</a:t>
            </a:r>
            <a:r>
              <a:rPr lang="en-US" altLang="zh-CN" dirty="0" err="1"/>
              <a:t>bigNumber</a:t>
            </a:r>
            <a:r>
              <a:rPr lang="en-US" altLang="zh-CN" dirty="0"/>
              <a:t>);  // </a:t>
            </a:r>
            <a:r>
              <a:rPr lang="zh-CN" altLang="en-US" dirty="0"/>
              <a:t>将字符串变量转换成大小数</a:t>
            </a:r>
            <a:r>
              <a:rPr lang="zh-CN" altLang="en-US" dirty="0" smtClean="0"/>
              <a:t>变量</a:t>
            </a:r>
            <a:endParaRPr lang="en-US" altLang="zh-CN" dirty="0" smtClean="0"/>
          </a:p>
          <a:p>
            <a:r>
              <a:rPr lang="zh-CN" altLang="en-US" dirty="0" smtClean="0"/>
              <a:t>将大数字转为字符串，可调用大数字变量的</a:t>
            </a:r>
            <a:r>
              <a:rPr lang="en-US" altLang="zh-CN" dirty="0" err="1"/>
              <a:t>toString</a:t>
            </a:r>
            <a:r>
              <a:rPr lang="zh-CN" altLang="zh-CN" dirty="0"/>
              <a:t>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6996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5.2.2 </a:t>
            </a:r>
            <a:r>
              <a:rPr lang="zh-CN" altLang="en-US" dirty="0"/>
              <a:t>字符串的格式化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r>
              <a:rPr lang="zh-CN" altLang="zh-CN" dirty="0"/>
              <a:t>类型从</a:t>
            </a:r>
            <a:r>
              <a:rPr lang="en-US" altLang="zh-CN" dirty="0"/>
              <a:t>Java5</a:t>
            </a:r>
            <a:r>
              <a:rPr lang="zh-CN" altLang="zh-CN" dirty="0"/>
              <a:t>开始，额外提供了</a:t>
            </a:r>
            <a:r>
              <a:rPr lang="en-US" altLang="zh-CN" dirty="0"/>
              <a:t>format</a:t>
            </a:r>
            <a:r>
              <a:rPr lang="zh-CN" altLang="zh-CN" dirty="0"/>
              <a:t>方法用来格式化这些准备填入字符串的各种变量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在一个模板字符串中填写类似“</a:t>
            </a:r>
            <a:r>
              <a:rPr lang="en-US" altLang="zh-CN" dirty="0"/>
              <a:t>%s</a:t>
            </a:r>
            <a:r>
              <a:rPr lang="zh-CN" altLang="zh-CN" dirty="0"/>
              <a:t>”、“</a:t>
            </a:r>
            <a:r>
              <a:rPr lang="en-US" altLang="zh-CN" dirty="0"/>
              <a:t>%d</a:t>
            </a:r>
            <a:r>
              <a:rPr lang="zh-CN" altLang="zh-CN" dirty="0"/>
              <a:t>”、“</a:t>
            </a:r>
            <a:r>
              <a:rPr lang="en-US" altLang="zh-CN" dirty="0"/>
              <a:t>%f</a:t>
            </a:r>
            <a:r>
              <a:rPr lang="zh-CN" altLang="zh-CN" dirty="0"/>
              <a:t>”这样的记号先占几个位置，然后给</a:t>
            </a:r>
            <a:r>
              <a:rPr lang="en-US" altLang="zh-CN" dirty="0"/>
              <a:t>format</a:t>
            </a:r>
            <a:r>
              <a:rPr lang="zh-CN" altLang="zh-CN" dirty="0"/>
              <a:t>方法的输入参数分别指定对应位置的变量名称，表示这些变量值依次替换模板中的“</a:t>
            </a:r>
            <a:r>
              <a:rPr lang="en-US" altLang="zh-CN" dirty="0"/>
              <a:t>%s</a:t>
            </a:r>
            <a:r>
              <a:rPr lang="zh-CN" altLang="zh-CN" dirty="0"/>
              <a:t>”、“</a:t>
            </a:r>
            <a:r>
              <a:rPr lang="en-US" altLang="zh-CN" dirty="0"/>
              <a:t>%d</a:t>
            </a:r>
            <a:r>
              <a:rPr lang="zh-CN" altLang="zh-CN" dirty="0"/>
              <a:t>”、“</a:t>
            </a:r>
            <a:r>
              <a:rPr lang="en-US" altLang="zh-CN" dirty="0"/>
              <a:t>%f</a:t>
            </a:r>
            <a:r>
              <a:rPr lang="zh-CN" altLang="zh-CN" dirty="0"/>
              <a:t>”等等记号。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523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字符串模板的格式转换符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7875043"/>
              </p:ext>
            </p:extLst>
          </p:nvPr>
        </p:nvGraphicFramePr>
        <p:xfrm>
          <a:off x="838200" y="1825621"/>
          <a:ext cx="10515600" cy="3994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1751"/>
                <a:gridCol w="8003849"/>
              </a:tblGrid>
              <a:tr h="499258"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转换符标记</a:t>
                      </a:r>
                      <a:endParaRPr lang="zh-CN" sz="1400" kern="100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转换符说明</a:t>
                      </a:r>
                      <a:endParaRPr lang="zh-CN" sz="1400" kern="1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99258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%s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这是字符串的占位记号，可原样展示字符串如</a:t>
                      </a:r>
                      <a:r>
                        <a:rPr lang="en-US" sz="1400" kern="100" dirty="0">
                          <a:effectLst/>
                        </a:rPr>
                        <a:t>"Hello"</a:t>
                      </a:r>
                      <a:r>
                        <a:rPr lang="zh-CN" sz="1400" kern="100" dirty="0">
                          <a:effectLst/>
                        </a:rPr>
                        <a:t>。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99258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%c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这是字符的占位记号，可原样展示字符如</a:t>
                      </a:r>
                      <a:r>
                        <a:rPr lang="en-US" sz="1400" kern="100" dirty="0">
                          <a:effectLst/>
                        </a:rPr>
                        <a:t>'A'</a:t>
                      </a:r>
                      <a:r>
                        <a:rPr lang="zh-CN" sz="1400" kern="100" dirty="0">
                          <a:effectLst/>
                        </a:rPr>
                        <a:t>。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99258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%b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这是布尔值的占位记号，可原样展示</a:t>
                      </a:r>
                      <a:r>
                        <a:rPr lang="en-US" sz="1400" kern="100">
                          <a:effectLst/>
                        </a:rPr>
                        <a:t>true</a:t>
                      </a:r>
                      <a:r>
                        <a:rPr lang="zh-CN" sz="1400" kern="100">
                          <a:effectLst/>
                        </a:rPr>
                        <a:t>或者</a:t>
                      </a:r>
                      <a:r>
                        <a:rPr lang="en-US" sz="1400" kern="100">
                          <a:effectLst/>
                        </a:rPr>
                        <a:t>false</a:t>
                      </a:r>
                      <a:r>
                        <a:rPr lang="zh-CN" sz="1400" kern="100">
                          <a:effectLst/>
                        </a:rPr>
                        <a:t>。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99258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%d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这是十进制整数（含字节型、短整型、整型、长整型）的占位记号，可原样展示十进制数如</a:t>
                      </a:r>
                      <a:r>
                        <a:rPr lang="en-US" sz="1400" kern="100" dirty="0">
                          <a:effectLst/>
                        </a:rPr>
                        <a:t>255</a:t>
                      </a:r>
                      <a:r>
                        <a:rPr lang="zh-CN" sz="1400" kern="100" dirty="0">
                          <a:effectLst/>
                        </a:rPr>
                        <a:t>。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99258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%o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这是八进制整数的占位记号，填写十进制数，格式化后会转换成八进制数。例如，输入整数</a:t>
                      </a:r>
                      <a:r>
                        <a:rPr lang="en-US" sz="1400" kern="100" dirty="0">
                          <a:effectLst/>
                        </a:rPr>
                        <a:t>255</a:t>
                      </a:r>
                      <a:r>
                        <a:rPr lang="zh-CN" sz="1400" kern="100" dirty="0">
                          <a:effectLst/>
                        </a:rPr>
                        <a:t>会输出八进制数</a:t>
                      </a:r>
                      <a:r>
                        <a:rPr lang="en-US" sz="1400" kern="100" dirty="0">
                          <a:effectLst/>
                        </a:rPr>
                        <a:t>377</a:t>
                      </a:r>
                      <a:r>
                        <a:rPr lang="zh-CN" sz="1400" kern="100" dirty="0">
                          <a:effectLst/>
                        </a:rPr>
                        <a:t>。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99258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%x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这是十六进制整数的占位记号，填写十进制数，格式化后会转换成十六进制数。例如，输入整数</a:t>
                      </a:r>
                      <a:r>
                        <a:rPr lang="en-US" sz="1400" kern="100" dirty="0">
                          <a:effectLst/>
                        </a:rPr>
                        <a:t>255</a:t>
                      </a:r>
                      <a:r>
                        <a:rPr lang="zh-CN" sz="1400" kern="100" dirty="0">
                          <a:effectLst/>
                        </a:rPr>
                        <a:t>会输出十六进制数</a:t>
                      </a:r>
                      <a:r>
                        <a:rPr lang="en-US" sz="1400" kern="100" dirty="0" err="1">
                          <a:effectLst/>
                        </a:rPr>
                        <a:t>ff</a:t>
                      </a:r>
                      <a:r>
                        <a:rPr lang="zh-CN" sz="1400" kern="100" dirty="0">
                          <a:effectLst/>
                        </a:rPr>
                        <a:t>。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99258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%f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这是浮点数的占位记号，格式化后会转换成七位小数（整数部分与小数部分加起来）。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8686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格式化双精度数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如果双精度数的精度刚好在浮点数范围之内，还能借助标记</a:t>
            </a:r>
            <a:r>
              <a:rPr lang="en-US" altLang="zh-CN" dirty="0"/>
              <a:t>%f</a:t>
            </a:r>
            <a:r>
              <a:rPr lang="zh-CN" altLang="zh-CN" dirty="0"/>
              <a:t>来格式化，要是双精度数超过了浮点数的精度</a:t>
            </a:r>
            <a:r>
              <a:rPr lang="zh-CN" altLang="zh-CN" dirty="0" smtClean="0"/>
              <a:t>，</a:t>
            </a:r>
            <a:r>
              <a:rPr lang="zh-CN" altLang="zh-CN" dirty="0"/>
              <a:t>超出范围的小数部分被强行四舍五入</a:t>
            </a:r>
            <a:r>
              <a:rPr lang="zh-CN" altLang="zh-CN" dirty="0" smtClean="0"/>
              <a:t>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此时</a:t>
            </a:r>
            <a:r>
              <a:rPr lang="zh-CN" altLang="zh-CN" dirty="0"/>
              <a:t>需要事先指定小数点后面的保留位数，比如</a:t>
            </a:r>
            <a:r>
              <a:rPr lang="en-US" altLang="zh-CN" dirty="0"/>
              <a:t>%.8f</a:t>
            </a:r>
            <a:r>
              <a:rPr lang="zh-CN" altLang="zh-CN" dirty="0"/>
              <a:t>表示格式化时保留八位小数</a:t>
            </a:r>
            <a:r>
              <a:rPr lang="zh-CN" altLang="zh-CN" dirty="0" smtClean="0"/>
              <a:t>部分</a:t>
            </a:r>
            <a:endParaRPr lang="en-US" altLang="zh-CN" dirty="0" smtClean="0"/>
          </a:p>
          <a:p>
            <a:pPr lvl="1"/>
            <a:r>
              <a:rPr lang="en-US" altLang="zh-CN" dirty="0"/>
              <a:t>String </a:t>
            </a:r>
            <a:r>
              <a:rPr lang="en-US" altLang="zh-CN" dirty="0" err="1"/>
              <a:t>fromDecimal</a:t>
            </a:r>
            <a:r>
              <a:rPr lang="en-US" altLang="zh-CN" dirty="0"/>
              <a:t> = </a:t>
            </a:r>
            <a:r>
              <a:rPr lang="en-US" altLang="zh-CN" dirty="0" err="1"/>
              <a:t>String.format</a:t>
            </a:r>
            <a:r>
              <a:rPr lang="en-US" altLang="zh-CN" dirty="0"/>
              <a:t>("</a:t>
            </a:r>
            <a:r>
              <a:rPr lang="zh-CN" altLang="zh-CN" dirty="0"/>
              <a:t>格式化双精度数的字符串：</a:t>
            </a:r>
            <a:r>
              <a:rPr lang="en-US" altLang="zh-CN" dirty="0"/>
              <a:t>%.8f", 3.1415926);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995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更多的格式化功能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%</a:t>
            </a:r>
            <a:r>
              <a:rPr lang="en-US" altLang="zh-CN" dirty="0" smtClean="0"/>
              <a:t>8d</a:t>
            </a:r>
            <a:r>
              <a:rPr lang="zh-CN" altLang="en-US" dirty="0" smtClean="0"/>
              <a:t>：</a:t>
            </a:r>
            <a:r>
              <a:rPr lang="zh-CN" altLang="zh-CN" dirty="0" smtClean="0"/>
              <a:t>表示</a:t>
            </a:r>
            <a:r>
              <a:rPr lang="zh-CN" altLang="zh-CN" dirty="0"/>
              <a:t>待格式化的整数将占据八个字符空间，并且默认右对齐、左补空格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%-8d</a:t>
            </a:r>
            <a:r>
              <a:rPr lang="zh-CN" altLang="en-US" dirty="0" smtClean="0"/>
              <a:t>：</a:t>
            </a:r>
            <a:r>
              <a:rPr lang="zh-CN" altLang="zh-CN" dirty="0" smtClean="0"/>
              <a:t>表示</a:t>
            </a:r>
            <a:r>
              <a:rPr lang="zh-CN" altLang="zh-CN" dirty="0"/>
              <a:t>待格式化的整数在八位空间内左对齐，并且右补空格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%08d</a:t>
            </a:r>
            <a:r>
              <a:rPr lang="zh-CN" altLang="en-US" dirty="0" smtClean="0"/>
              <a:t>：</a:t>
            </a:r>
            <a:r>
              <a:rPr lang="zh-CN" altLang="zh-CN" dirty="0" smtClean="0"/>
              <a:t>表示</a:t>
            </a:r>
            <a:r>
              <a:rPr lang="zh-CN" altLang="zh-CN" dirty="0"/>
              <a:t>待格式化的整数要求右对齐、左补</a:t>
            </a:r>
            <a:r>
              <a:rPr lang="en-US" altLang="zh-CN" dirty="0" smtClean="0"/>
              <a:t>0</a:t>
            </a:r>
          </a:p>
          <a:p>
            <a:r>
              <a:rPr lang="en-US" altLang="zh-CN" dirty="0"/>
              <a:t>%</a:t>
            </a:r>
            <a:r>
              <a:rPr lang="en-US" altLang="zh-CN" dirty="0" err="1" smtClean="0"/>
              <a:t>n$s</a:t>
            </a:r>
            <a:r>
              <a:rPr lang="en-US" altLang="zh-CN" dirty="0"/>
              <a:t> </a:t>
            </a:r>
            <a:r>
              <a:rPr lang="zh-CN" altLang="en-US" dirty="0" smtClean="0"/>
              <a:t>：</a:t>
            </a:r>
            <a:r>
              <a:rPr lang="en-US" altLang="zh-CN" dirty="0" smtClean="0"/>
              <a:t>n</a:t>
            </a:r>
            <a:r>
              <a:rPr lang="zh-CN" altLang="zh-CN" dirty="0"/>
              <a:t>表示当前标记取的是第几个参数值，尾巴的</a:t>
            </a:r>
            <a:r>
              <a:rPr lang="en-US" altLang="zh-CN" dirty="0"/>
              <a:t>s</a:t>
            </a:r>
            <a:r>
              <a:rPr lang="zh-CN" altLang="zh-CN" dirty="0"/>
              <a:t>就是普通的格式化标记，中间的美元符号</a:t>
            </a:r>
            <a:r>
              <a:rPr lang="en-US" altLang="zh-CN" dirty="0"/>
              <a:t>$</a:t>
            </a:r>
            <a:r>
              <a:rPr lang="zh-CN" altLang="zh-CN" dirty="0"/>
              <a:t>把两者</a:t>
            </a:r>
            <a:r>
              <a:rPr lang="zh-CN" altLang="zh-CN" dirty="0" smtClean="0"/>
              <a:t>隔开</a:t>
            </a:r>
            <a:endParaRPr lang="en-US" altLang="zh-CN" dirty="0" smtClean="0"/>
          </a:p>
          <a:p>
            <a:pPr lvl="1"/>
            <a:r>
              <a:rPr lang="en-US" altLang="zh-CN" dirty="0"/>
              <a:t>String fromRepeat2 = </a:t>
            </a:r>
            <a:r>
              <a:rPr lang="en-US" altLang="zh-CN" dirty="0" err="1"/>
              <a:t>String.format</a:t>
            </a:r>
            <a:r>
              <a:rPr lang="en-US" altLang="zh-CN" dirty="0"/>
              <a:t>("</a:t>
            </a:r>
            <a:r>
              <a:rPr lang="zh-CN" altLang="zh-CN" dirty="0"/>
              <a:t>重要的事情说三遍：</a:t>
            </a:r>
            <a:r>
              <a:rPr lang="en-US" altLang="zh-CN" dirty="0"/>
              <a:t>%1$s</a:t>
            </a:r>
            <a:r>
              <a:rPr lang="zh-CN" altLang="zh-CN" dirty="0"/>
              <a:t>，</a:t>
            </a:r>
            <a:r>
              <a:rPr lang="en-US" altLang="zh-CN" dirty="0"/>
              <a:t>%1$s</a:t>
            </a:r>
            <a:r>
              <a:rPr lang="zh-CN" altLang="zh-CN" dirty="0"/>
              <a:t>，</a:t>
            </a:r>
            <a:r>
              <a:rPr lang="en-US" altLang="zh-CN" dirty="0"/>
              <a:t>%1$s", "</a:t>
            </a:r>
            <a:r>
              <a:rPr lang="zh-CN" altLang="zh-CN" dirty="0"/>
              <a:t>别迟到</a:t>
            </a:r>
            <a:r>
              <a:rPr lang="en-US" altLang="zh-CN" dirty="0"/>
              <a:t>");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9033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5.2.3 </a:t>
            </a:r>
            <a:r>
              <a:rPr lang="zh-CN" altLang="en-US" dirty="0"/>
              <a:t>其他常见的字符串方法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zh-CN" dirty="0"/>
              <a:t>判断字符串是否具备某种特征</a:t>
            </a:r>
            <a:endParaRPr lang="en-US" altLang="zh-CN" dirty="0" smtClean="0"/>
          </a:p>
          <a:p>
            <a:r>
              <a:rPr lang="en-US" altLang="zh-CN" dirty="0" err="1"/>
              <a:t>isEmpty</a:t>
            </a:r>
            <a:r>
              <a:rPr lang="zh-CN" altLang="en-US" dirty="0" smtClean="0"/>
              <a:t>方法：判断</a:t>
            </a:r>
            <a:r>
              <a:rPr lang="zh-CN" altLang="en-US" dirty="0"/>
              <a:t>该字符串是否为空串</a:t>
            </a:r>
          </a:p>
          <a:p>
            <a:r>
              <a:rPr lang="en-US" altLang="zh-CN" dirty="0"/>
              <a:t>equals</a:t>
            </a:r>
            <a:r>
              <a:rPr lang="zh-CN" altLang="en-US" dirty="0" smtClean="0"/>
              <a:t>方法</a:t>
            </a:r>
            <a:r>
              <a:rPr lang="zh-CN" altLang="en-US" dirty="0"/>
              <a:t>：</a:t>
            </a:r>
            <a:r>
              <a:rPr lang="zh-CN" altLang="en-US" dirty="0" smtClean="0"/>
              <a:t>判断</a:t>
            </a:r>
            <a:r>
              <a:rPr lang="zh-CN" altLang="en-US" dirty="0"/>
              <a:t>该字符串是否与目标串相等</a:t>
            </a:r>
          </a:p>
          <a:p>
            <a:r>
              <a:rPr lang="en-US" altLang="zh-CN" dirty="0" err="1"/>
              <a:t>startsWith</a:t>
            </a:r>
            <a:r>
              <a:rPr lang="zh-CN" altLang="en-US" dirty="0" smtClean="0"/>
              <a:t>方法</a:t>
            </a:r>
            <a:r>
              <a:rPr lang="zh-CN" altLang="en-US" dirty="0"/>
              <a:t>：</a:t>
            </a:r>
            <a:r>
              <a:rPr lang="zh-CN" altLang="en-US" dirty="0" smtClean="0"/>
              <a:t>判断</a:t>
            </a:r>
            <a:r>
              <a:rPr lang="zh-CN" altLang="en-US" dirty="0"/>
              <a:t>该字符串是否以目标串开头</a:t>
            </a:r>
          </a:p>
          <a:p>
            <a:r>
              <a:rPr lang="en-US" altLang="zh-CN" dirty="0" err="1"/>
              <a:t>endsWith</a:t>
            </a:r>
            <a:r>
              <a:rPr lang="zh-CN" altLang="en-US" dirty="0" smtClean="0"/>
              <a:t>方法</a:t>
            </a:r>
            <a:r>
              <a:rPr lang="zh-CN" altLang="en-US" dirty="0"/>
              <a:t>：</a:t>
            </a:r>
            <a:r>
              <a:rPr lang="zh-CN" altLang="en-US" dirty="0" smtClean="0"/>
              <a:t>判断</a:t>
            </a:r>
            <a:r>
              <a:rPr lang="zh-CN" altLang="en-US" dirty="0"/>
              <a:t>该字符串是否以目标串结尾</a:t>
            </a:r>
          </a:p>
          <a:p>
            <a:r>
              <a:rPr lang="en-US" altLang="zh-CN" dirty="0"/>
              <a:t>contains</a:t>
            </a:r>
            <a:r>
              <a:rPr lang="zh-CN" altLang="en-US" dirty="0" smtClean="0"/>
              <a:t>方法</a:t>
            </a:r>
            <a:r>
              <a:rPr lang="zh-CN" altLang="en-US" dirty="0"/>
              <a:t>：</a:t>
            </a:r>
            <a:r>
              <a:rPr lang="zh-CN" altLang="en-US" dirty="0" smtClean="0"/>
              <a:t>判断</a:t>
            </a:r>
            <a:r>
              <a:rPr lang="zh-CN" altLang="en-US" dirty="0"/>
              <a:t>该字符串是否包含了目标串</a:t>
            </a:r>
          </a:p>
        </p:txBody>
      </p:sp>
    </p:spTree>
    <p:extLst>
      <p:ext uri="{BB962C8B-B14F-4D97-AF65-F5344CB8AC3E}">
        <p14:creationId xmlns:p14="http://schemas.microsoft.com/office/powerpoint/2010/main" val="3709322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其他常见的字符串</a:t>
            </a:r>
            <a:r>
              <a:rPr lang="zh-CN" altLang="en-US" dirty="0" smtClean="0"/>
              <a:t>方法（二）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zh-CN" dirty="0"/>
              <a:t>在字符串内部根据条件</a:t>
            </a:r>
            <a:r>
              <a:rPr lang="zh-CN" altLang="zh-CN" dirty="0" smtClean="0"/>
              <a:t>定位</a:t>
            </a:r>
            <a:endParaRPr lang="en-US" altLang="zh-CN" dirty="0" smtClean="0"/>
          </a:p>
          <a:p>
            <a:r>
              <a:rPr lang="en-US" altLang="zh-CN" dirty="0"/>
              <a:t>length</a:t>
            </a:r>
            <a:r>
              <a:rPr lang="zh-CN" altLang="en-US" dirty="0" smtClean="0"/>
              <a:t>方法：返回</a:t>
            </a:r>
            <a:r>
              <a:rPr lang="zh-CN" altLang="en-US" dirty="0"/>
              <a:t>该字符串的字符数</a:t>
            </a:r>
          </a:p>
          <a:p>
            <a:r>
              <a:rPr lang="en-US" altLang="zh-CN" dirty="0" err="1"/>
              <a:t>getBytes</a:t>
            </a:r>
            <a:r>
              <a:rPr lang="zh-CN" altLang="en-US" dirty="0" smtClean="0"/>
              <a:t>方法</a:t>
            </a:r>
            <a:r>
              <a:rPr lang="zh-CN" altLang="en-US" dirty="0"/>
              <a:t>：</a:t>
            </a:r>
            <a:r>
              <a:rPr lang="zh-CN" altLang="en-US" dirty="0" smtClean="0"/>
              <a:t>返回</a:t>
            </a:r>
            <a:r>
              <a:rPr lang="zh-CN" altLang="en-US" dirty="0"/>
              <a:t>该字符串对应的字节数组</a:t>
            </a:r>
          </a:p>
          <a:p>
            <a:r>
              <a:rPr lang="en-US" altLang="zh-CN" dirty="0" err="1"/>
              <a:t>charAt</a:t>
            </a:r>
            <a:r>
              <a:rPr lang="zh-CN" altLang="en-US" dirty="0" smtClean="0"/>
              <a:t>方法</a:t>
            </a:r>
            <a:r>
              <a:rPr lang="zh-CN" altLang="en-US" dirty="0"/>
              <a:t>：</a:t>
            </a:r>
            <a:r>
              <a:rPr lang="zh-CN" altLang="en-US" dirty="0" smtClean="0"/>
              <a:t>返回</a:t>
            </a:r>
            <a:r>
              <a:rPr lang="zh-CN" altLang="en-US" dirty="0"/>
              <a:t>该字符串在指定位置的字符</a:t>
            </a:r>
          </a:p>
          <a:p>
            <a:r>
              <a:rPr lang="en-US" altLang="zh-CN" dirty="0" err="1"/>
              <a:t>indexOf</a:t>
            </a:r>
            <a:r>
              <a:rPr lang="zh-CN" altLang="en-US" dirty="0" smtClean="0"/>
              <a:t>方法</a:t>
            </a:r>
            <a:r>
              <a:rPr lang="zh-CN" altLang="en-US" dirty="0"/>
              <a:t>：</a:t>
            </a:r>
            <a:r>
              <a:rPr lang="zh-CN" altLang="en-US" dirty="0" smtClean="0"/>
              <a:t>返回</a:t>
            </a:r>
            <a:r>
              <a:rPr lang="zh-CN" altLang="en-US" dirty="0"/>
              <a:t>目标串在源串第一次找到的位置</a:t>
            </a:r>
          </a:p>
          <a:p>
            <a:r>
              <a:rPr lang="en-US" altLang="zh-CN" dirty="0" err="1"/>
              <a:t>lastIndexOf</a:t>
            </a:r>
            <a:r>
              <a:rPr lang="zh-CN" altLang="en-US" dirty="0" smtClean="0"/>
              <a:t>方法</a:t>
            </a:r>
            <a:r>
              <a:rPr lang="zh-CN" altLang="en-US" dirty="0"/>
              <a:t>：</a:t>
            </a:r>
            <a:r>
              <a:rPr lang="zh-CN" altLang="en-US" dirty="0" smtClean="0"/>
              <a:t>返回</a:t>
            </a:r>
            <a:r>
              <a:rPr lang="zh-CN" altLang="en-US" dirty="0"/>
              <a:t>目标串在源串最后一次找到的位置</a:t>
            </a:r>
          </a:p>
        </p:txBody>
      </p:sp>
    </p:spTree>
    <p:extLst>
      <p:ext uri="{BB962C8B-B14F-4D97-AF65-F5344CB8AC3E}">
        <p14:creationId xmlns:p14="http://schemas.microsoft.com/office/powerpoint/2010/main" val="276438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其他常见的字符串</a:t>
            </a:r>
            <a:r>
              <a:rPr lang="zh-CN" altLang="en-US" dirty="0" smtClean="0"/>
              <a:t>方法（三）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zh-CN" altLang="zh-CN" dirty="0"/>
              <a:t>根据某种规则修改字符串的</a:t>
            </a:r>
            <a:r>
              <a:rPr lang="zh-CN" altLang="zh-CN" dirty="0" smtClean="0"/>
              <a:t>内容</a:t>
            </a:r>
            <a:endParaRPr lang="en-US" altLang="zh-CN" dirty="0" smtClean="0"/>
          </a:p>
          <a:p>
            <a:r>
              <a:rPr lang="en-US" altLang="zh-CN" dirty="0" err="1"/>
              <a:t>toLowerCase</a:t>
            </a:r>
            <a:r>
              <a:rPr lang="zh-CN" altLang="en-US" dirty="0" smtClean="0"/>
              <a:t>方法：返回</a:t>
            </a:r>
            <a:r>
              <a:rPr lang="zh-CN" altLang="en-US" dirty="0"/>
              <a:t>转换为小写字母的字符串</a:t>
            </a:r>
          </a:p>
          <a:p>
            <a:r>
              <a:rPr lang="en-US" altLang="zh-CN" dirty="0" err="1"/>
              <a:t>toUpperCase</a:t>
            </a:r>
            <a:r>
              <a:rPr lang="zh-CN" altLang="en-US" dirty="0" smtClean="0"/>
              <a:t>方法</a:t>
            </a:r>
            <a:r>
              <a:rPr lang="zh-CN" altLang="en-US" dirty="0"/>
              <a:t>：</a:t>
            </a:r>
            <a:r>
              <a:rPr lang="zh-CN" altLang="en-US" dirty="0" smtClean="0"/>
              <a:t>返回</a:t>
            </a:r>
            <a:r>
              <a:rPr lang="zh-CN" altLang="en-US" dirty="0"/>
              <a:t>转换为大写字母的字符串</a:t>
            </a:r>
          </a:p>
          <a:p>
            <a:r>
              <a:rPr lang="en-US" altLang="zh-CN" dirty="0" smtClean="0"/>
              <a:t>trim</a:t>
            </a:r>
            <a:r>
              <a:rPr lang="zh-CN" altLang="en-US" dirty="0" smtClean="0"/>
              <a:t>方法</a:t>
            </a:r>
            <a:r>
              <a:rPr lang="zh-CN" altLang="en-US" dirty="0"/>
              <a:t>：</a:t>
            </a:r>
            <a:r>
              <a:rPr lang="zh-CN" altLang="en-US" dirty="0" smtClean="0"/>
              <a:t>返回</a:t>
            </a:r>
            <a:r>
              <a:rPr lang="zh-CN" altLang="en-US" dirty="0"/>
              <a:t>去掉首尾空格后的字符串</a:t>
            </a:r>
          </a:p>
          <a:p>
            <a:r>
              <a:rPr lang="en-US" altLang="zh-CN" dirty="0" err="1"/>
              <a:t>concat</a:t>
            </a:r>
            <a:r>
              <a:rPr lang="zh-CN" altLang="en-US" dirty="0"/>
              <a:t>方法返回在末尾添加目标串后的字符串</a:t>
            </a:r>
          </a:p>
          <a:p>
            <a:r>
              <a:rPr lang="zh-CN" altLang="en-US" dirty="0"/>
              <a:t>只有一个输入参数的</a:t>
            </a:r>
            <a:r>
              <a:rPr lang="en-US" altLang="zh-CN" dirty="0"/>
              <a:t>substring</a:t>
            </a:r>
            <a:r>
              <a:rPr lang="zh-CN" altLang="en-US" dirty="0" smtClean="0"/>
              <a:t>方法</a:t>
            </a:r>
            <a:r>
              <a:rPr lang="zh-CN" altLang="en-US" dirty="0"/>
              <a:t>：</a:t>
            </a:r>
            <a:r>
              <a:rPr lang="zh-CN" altLang="en-US" dirty="0" smtClean="0"/>
              <a:t>从</a:t>
            </a:r>
            <a:r>
              <a:rPr lang="zh-CN" altLang="en-US" dirty="0"/>
              <a:t>指定位置一直截取到源串的末尾</a:t>
            </a:r>
          </a:p>
          <a:p>
            <a:r>
              <a:rPr lang="zh-CN" altLang="en-US" dirty="0"/>
              <a:t>有两个输入参数的</a:t>
            </a:r>
            <a:r>
              <a:rPr lang="en-US" altLang="zh-CN" dirty="0"/>
              <a:t>substring</a:t>
            </a:r>
            <a:r>
              <a:rPr lang="zh-CN" altLang="en-US" dirty="0" smtClean="0"/>
              <a:t>方法</a:t>
            </a:r>
            <a:r>
              <a:rPr lang="zh-CN" altLang="en-US" dirty="0"/>
              <a:t>：</a:t>
            </a:r>
            <a:r>
              <a:rPr lang="zh-CN" altLang="en-US" dirty="0" smtClean="0"/>
              <a:t>返回</a:t>
            </a:r>
            <a:r>
              <a:rPr lang="zh-CN" altLang="en-US" dirty="0"/>
              <a:t>从开始位置到结束位置中间截取的子串</a:t>
            </a:r>
          </a:p>
          <a:p>
            <a:r>
              <a:rPr lang="en-US" altLang="zh-CN" dirty="0"/>
              <a:t>replace</a:t>
            </a:r>
            <a:r>
              <a:rPr lang="zh-CN" altLang="en-US" dirty="0" smtClean="0"/>
              <a:t>方法</a:t>
            </a:r>
            <a:r>
              <a:rPr lang="zh-CN" altLang="en-US" dirty="0"/>
              <a:t>：</a:t>
            </a:r>
            <a:r>
              <a:rPr lang="zh-CN" altLang="en-US" dirty="0" smtClean="0"/>
              <a:t>返回</a:t>
            </a:r>
            <a:r>
              <a:rPr lang="zh-CN" altLang="en-US" dirty="0"/>
              <a:t>目标串替换后的字符串</a:t>
            </a:r>
          </a:p>
        </p:txBody>
      </p:sp>
    </p:spTree>
    <p:extLst>
      <p:ext uri="{BB962C8B-B14F-4D97-AF65-F5344CB8AC3E}">
        <p14:creationId xmlns:p14="http://schemas.microsoft.com/office/powerpoint/2010/main" val="1402472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本章介绍了从字符到字符串的概念与运用，首先讲解了字符类型及其包装类型的用法，接着阐述了字符串类型的赋值定义及其方法调用，然后通过正则表达式进一步深入处理字符串，并结合两个实战练习演示了字符串的具体应用。</a:t>
            </a:r>
          </a:p>
          <a:p>
            <a:r>
              <a:rPr lang="en-US" altLang="zh-CN" dirty="0"/>
              <a:t>5.1 </a:t>
            </a:r>
            <a:r>
              <a:rPr lang="zh-CN" altLang="en-US" dirty="0"/>
              <a:t>字符</a:t>
            </a:r>
          </a:p>
          <a:p>
            <a:r>
              <a:rPr lang="en-US" altLang="zh-CN" dirty="0"/>
              <a:t>5.2 </a:t>
            </a:r>
            <a:r>
              <a:rPr lang="zh-CN" altLang="en-US" dirty="0"/>
              <a:t>字符串</a:t>
            </a:r>
          </a:p>
          <a:p>
            <a:r>
              <a:rPr lang="en-US" altLang="zh-CN" dirty="0"/>
              <a:t>5.3 </a:t>
            </a:r>
            <a:r>
              <a:rPr lang="zh-CN" altLang="en-US" dirty="0"/>
              <a:t>正则表达式</a:t>
            </a:r>
          </a:p>
          <a:p>
            <a:r>
              <a:rPr lang="en-US" altLang="zh-CN" dirty="0"/>
              <a:t>5.4 </a:t>
            </a:r>
            <a:r>
              <a:rPr lang="zh-CN" altLang="en-US" dirty="0"/>
              <a:t>实战练习</a:t>
            </a:r>
          </a:p>
          <a:p>
            <a:r>
              <a:rPr lang="en-US" altLang="zh-CN" dirty="0"/>
              <a:t>5.5 </a:t>
            </a:r>
            <a:r>
              <a:rPr lang="zh-CN" altLang="en-US" dirty="0"/>
              <a:t>小结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2057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5.3 </a:t>
            </a:r>
            <a:r>
              <a:rPr lang="zh-CN" altLang="en-US" dirty="0"/>
              <a:t>正则表达式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正则表达式是匹配字符串的一类逻辑式子，它通过代表特定含义的保留字符，能够描述符合规则的一组字符串。在</a:t>
            </a:r>
            <a:r>
              <a:rPr lang="en-US" altLang="zh-CN" dirty="0"/>
              <a:t>Windows</a:t>
            </a:r>
            <a:r>
              <a:rPr lang="zh-CN" altLang="zh-CN" dirty="0"/>
              <a:t>命令行输入一行“</a:t>
            </a:r>
            <a:r>
              <a:rPr lang="en-US" altLang="zh-CN" dirty="0" err="1"/>
              <a:t>dir</a:t>
            </a:r>
            <a:r>
              <a:rPr lang="en-US" altLang="zh-CN" dirty="0"/>
              <a:t> *</a:t>
            </a:r>
            <a:r>
              <a:rPr lang="zh-CN" altLang="zh-CN" dirty="0"/>
              <a:t>”，接着按回车键会显示当前目录下的所有文件；输入“</a:t>
            </a:r>
            <a:r>
              <a:rPr lang="en-US" altLang="zh-CN" dirty="0" err="1"/>
              <a:t>dir</a:t>
            </a:r>
            <a:r>
              <a:rPr lang="en-US" altLang="zh-CN" dirty="0"/>
              <a:t> a*</a:t>
            </a:r>
            <a:r>
              <a:rPr lang="zh-CN" altLang="zh-CN" dirty="0"/>
              <a:t>”，再按回车键会显示当前目录下以</a:t>
            </a:r>
            <a:r>
              <a:rPr lang="en-US" altLang="zh-CN" dirty="0"/>
              <a:t>a</a:t>
            </a:r>
            <a:r>
              <a:rPr lang="zh-CN" altLang="zh-CN" dirty="0"/>
              <a:t>打头的所有文件；这里的“</a:t>
            </a:r>
            <a:r>
              <a:rPr lang="en-US" altLang="zh-CN" dirty="0"/>
              <a:t>*</a:t>
            </a:r>
            <a:r>
              <a:rPr lang="zh-CN" altLang="zh-CN" dirty="0"/>
              <a:t>”和“</a:t>
            </a:r>
            <a:r>
              <a:rPr lang="en-US" altLang="zh-CN" dirty="0"/>
              <a:t>a*</a:t>
            </a:r>
            <a:r>
              <a:rPr lang="zh-CN" altLang="zh-CN" dirty="0"/>
              <a:t>”就是一种正则表达式。在字符串中运用正则表达式，常见于字符串的分割操作和字符串的匹配校验。</a:t>
            </a:r>
          </a:p>
          <a:p>
            <a:r>
              <a:rPr lang="en-US" altLang="zh-CN" dirty="0"/>
              <a:t>5.3.1 </a:t>
            </a:r>
            <a:r>
              <a:rPr lang="zh-CN" altLang="en-US" dirty="0"/>
              <a:t>利用正则串分割字符串</a:t>
            </a:r>
          </a:p>
          <a:p>
            <a:r>
              <a:rPr lang="en-US" altLang="zh-CN" dirty="0"/>
              <a:t>5.3.2 </a:t>
            </a:r>
            <a:r>
              <a:rPr lang="zh-CN" altLang="en-US" dirty="0"/>
              <a:t>利用正则表达式校验字符串</a:t>
            </a:r>
          </a:p>
        </p:txBody>
      </p:sp>
    </p:spTree>
    <p:extLst>
      <p:ext uri="{BB962C8B-B14F-4D97-AF65-F5344CB8AC3E}">
        <p14:creationId xmlns:p14="http://schemas.microsoft.com/office/powerpoint/2010/main" val="16881967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5.3.1 </a:t>
            </a:r>
            <a:r>
              <a:rPr lang="zh-CN" altLang="en-US" dirty="0"/>
              <a:t>利用正则串分割字符串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r>
              <a:rPr lang="zh-CN" altLang="zh-CN" dirty="0"/>
              <a:t>类型提供了</a:t>
            </a:r>
            <a:r>
              <a:rPr lang="en-US" altLang="zh-CN" dirty="0"/>
              <a:t>split</a:t>
            </a:r>
            <a:r>
              <a:rPr lang="zh-CN" altLang="zh-CN" dirty="0"/>
              <a:t>方法用于切割字符串，只要字符串变量调用</a:t>
            </a:r>
            <a:r>
              <a:rPr lang="en-US" altLang="zh-CN" dirty="0"/>
              <a:t>split</a:t>
            </a:r>
            <a:r>
              <a:rPr lang="zh-CN" altLang="zh-CN" dirty="0"/>
              <a:t>方法，并把分隔符作为输入参数，该方法即可返回分割好的字符串数组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split</a:t>
            </a:r>
            <a:r>
              <a:rPr lang="zh-CN" altLang="zh-CN" dirty="0" smtClean="0"/>
              <a:t>方法</a:t>
            </a:r>
            <a:r>
              <a:rPr lang="zh-CN" altLang="en-US" dirty="0" smtClean="0"/>
              <a:t>的</a:t>
            </a:r>
            <a:r>
              <a:rPr lang="zh-CN" altLang="zh-CN" dirty="0"/>
              <a:t>输入</a:t>
            </a:r>
            <a:r>
              <a:rPr lang="zh-CN" altLang="zh-CN" dirty="0" smtClean="0"/>
              <a:t>参数</a:t>
            </a:r>
            <a:r>
              <a:rPr lang="zh-CN" altLang="en-US" dirty="0" smtClean="0"/>
              <a:t>其实是个字符串形式的正则表达式，凡是符合正则表达式的字符或字符串，均是合法的分隔符</a:t>
            </a:r>
            <a:r>
              <a:rPr lang="en-US" altLang="zh-CN" dirty="0" smtClean="0"/>
              <a:t>/</a:t>
            </a:r>
            <a:r>
              <a:rPr lang="zh-CN" altLang="en-US" dirty="0" smtClean="0"/>
              <a:t>分隔字符串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7605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字符串模板的格式转换符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2687827"/>
              </p:ext>
            </p:extLst>
          </p:nvPr>
        </p:nvGraphicFramePr>
        <p:xfrm>
          <a:off x="838200" y="1825627"/>
          <a:ext cx="10515600" cy="417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1572"/>
                <a:gridCol w="7944028"/>
              </a:tblGrid>
              <a:tr h="417352"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正则保留字符</a:t>
                      </a:r>
                      <a:endParaRPr lang="zh-CN" sz="1400" kern="100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保留字符在正则表达式中的作用</a:t>
                      </a:r>
                      <a:endParaRPr lang="zh-CN" sz="1400" kern="1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17352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圆括号“</a:t>
                      </a:r>
                      <a:r>
                        <a:rPr lang="en-US" sz="1400" kern="100">
                          <a:effectLst/>
                        </a:rPr>
                        <a:t>()</a:t>
                      </a:r>
                      <a:r>
                        <a:rPr lang="zh-CN" sz="1400" kern="100">
                          <a:effectLst/>
                        </a:rPr>
                        <a:t>”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把圆括号内外的表达式区别开来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17352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方括号“</a:t>
                      </a:r>
                      <a:r>
                        <a:rPr lang="en-US" sz="1400" kern="100">
                          <a:effectLst/>
                        </a:rPr>
                        <a:t>[]</a:t>
                      </a:r>
                      <a:r>
                        <a:rPr lang="zh-CN" sz="1400" kern="100">
                          <a:effectLst/>
                        </a:rPr>
                        <a:t>”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表示方括号内部的字符互相之间是“或”的关系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17352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花括号“</a:t>
                      </a:r>
                      <a:r>
                        <a:rPr lang="en-US" sz="1400" kern="100">
                          <a:effectLst/>
                        </a:rPr>
                        <a:t>{}</a:t>
                      </a:r>
                      <a:r>
                        <a:rPr lang="zh-CN" sz="1400" kern="100">
                          <a:effectLst/>
                        </a:rPr>
                        <a:t>”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花括号中间填写数字，表示花括号前面的字符有多少位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17352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竖线“</a:t>
                      </a:r>
                      <a:r>
                        <a:rPr lang="en-US" sz="1400" kern="100">
                          <a:effectLst/>
                        </a:rPr>
                        <a:t>|</a:t>
                      </a:r>
                      <a:r>
                        <a:rPr lang="zh-CN" sz="1400" kern="100">
                          <a:effectLst/>
                        </a:rPr>
                        <a:t>”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对前面和后面的字符做或运算，表示既可以是前面的字符，也可以是后面的字符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17352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横线“</a:t>
                      </a:r>
                      <a:r>
                        <a:rPr lang="en-US" sz="1400" kern="100">
                          <a:effectLst/>
                        </a:rPr>
                        <a:t>-</a:t>
                      </a:r>
                      <a:r>
                        <a:rPr lang="zh-CN" sz="1400" kern="100">
                          <a:effectLst/>
                        </a:rPr>
                        <a:t>”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与前面和后面的字符组合起来，代表两个字符之间的所有连续字符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17352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点号“</a:t>
                      </a:r>
                      <a:r>
                        <a:rPr lang="en-US" sz="1400" kern="100">
                          <a:effectLst/>
                        </a:rPr>
                        <a:t>.</a:t>
                      </a:r>
                      <a:r>
                        <a:rPr lang="zh-CN" sz="1400" kern="100">
                          <a:effectLst/>
                        </a:rPr>
                        <a:t>”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代表除了回车符和换行符以外的其他字符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17352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加号“</a:t>
                      </a:r>
                      <a:r>
                        <a:rPr lang="en-US" sz="1400" kern="100">
                          <a:effectLst/>
                        </a:rPr>
                        <a:t>+</a:t>
                      </a:r>
                      <a:r>
                        <a:rPr lang="zh-CN" sz="1400" kern="100">
                          <a:effectLst/>
                        </a:rPr>
                        <a:t>”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表示加号前面的字符可以有一位，也可以有多位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17352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星号“</a:t>
                      </a:r>
                      <a:r>
                        <a:rPr lang="en-US" sz="1400" kern="100">
                          <a:effectLst/>
                        </a:rPr>
                        <a:t>*</a:t>
                      </a:r>
                      <a:r>
                        <a:rPr lang="zh-CN" sz="1400" kern="100">
                          <a:effectLst/>
                        </a:rPr>
                        <a:t>”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表示星号前面的字符可以有一位，也可以有多位，还可以没有（</a:t>
                      </a:r>
                      <a:r>
                        <a:rPr lang="en-US" sz="1400" kern="100" dirty="0">
                          <a:effectLst/>
                        </a:rPr>
                        <a:t>0</a:t>
                      </a:r>
                      <a:r>
                        <a:rPr lang="zh-CN" sz="1400" kern="100" dirty="0">
                          <a:effectLst/>
                        </a:rPr>
                        <a:t>位）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17352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反斜杆“</a:t>
                      </a:r>
                      <a:r>
                        <a:rPr lang="en-US" sz="1400" kern="100">
                          <a:effectLst/>
                        </a:rPr>
                        <a:t>\</a:t>
                      </a:r>
                      <a:r>
                        <a:rPr lang="zh-CN" sz="1400" kern="100">
                          <a:effectLst/>
                        </a:rPr>
                        <a:t>”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两个反斜杆可对保留字符做转义，表示保留字符的自身符号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18901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5.3.2 </a:t>
            </a:r>
            <a:r>
              <a:rPr lang="zh-CN" altLang="en-US" dirty="0"/>
              <a:t>利用正则表达式校验字符串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字符串的</a:t>
            </a:r>
            <a:r>
              <a:rPr lang="en-US" altLang="zh-CN" dirty="0"/>
              <a:t>matches</a:t>
            </a:r>
            <a:r>
              <a:rPr lang="zh-CN" altLang="zh-CN" dirty="0" smtClean="0"/>
              <a:t>方法</a:t>
            </a:r>
            <a:r>
              <a:rPr lang="zh-CN" altLang="en-US" dirty="0" smtClean="0"/>
              <a:t>可</a:t>
            </a:r>
            <a:r>
              <a:rPr lang="zh-CN" altLang="zh-CN" dirty="0" smtClean="0"/>
              <a:t>判断</a:t>
            </a:r>
            <a:r>
              <a:rPr lang="zh-CN" altLang="zh-CN" dirty="0"/>
              <a:t>字符串是否符合正则</a:t>
            </a:r>
            <a:r>
              <a:rPr lang="zh-CN" altLang="zh-CN" dirty="0" smtClean="0"/>
              <a:t>条件</a:t>
            </a:r>
            <a:endParaRPr lang="en-US" altLang="zh-CN" dirty="0" smtClean="0"/>
          </a:p>
          <a:p>
            <a:r>
              <a:rPr lang="zh-CN" altLang="zh-CN" dirty="0"/>
              <a:t>以手机号码为例</a:t>
            </a:r>
            <a:r>
              <a:rPr lang="zh-CN" altLang="zh-CN" dirty="0" smtClean="0"/>
              <a:t>，第一位</a:t>
            </a:r>
            <a:r>
              <a:rPr lang="zh-CN" altLang="zh-CN" dirty="0"/>
              <a:t>数字固定为</a:t>
            </a:r>
            <a:r>
              <a:rPr lang="en-US" altLang="zh-CN" dirty="0"/>
              <a:t>1</a:t>
            </a:r>
            <a:r>
              <a:rPr lang="zh-CN" altLang="zh-CN" dirty="0"/>
              <a:t>，第二位数字可能是</a:t>
            </a:r>
            <a:r>
              <a:rPr lang="en-US" altLang="zh-CN" dirty="0"/>
              <a:t>3</a:t>
            </a:r>
            <a:r>
              <a:rPr lang="zh-CN" altLang="zh-CN" dirty="0"/>
              <a:t>、</a:t>
            </a:r>
            <a:r>
              <a:rPr lang="en-US" altLang="zh-CN" dirty="0"/>
              <a:t>4</a:t>
            </a:r>
            <a:r>
              <a:rPr lang="zh-CN" altLang="zh-CN" dirty="0"/>
              <a:t>、</a:t>
            </a:r>
            <a:r>
              <a:rPr lang="en-US" altLang="zh-CN" dirty="0"/>
              <a:t>5</a:t>
            </a:r>
            <a:r>
              <a:rPr lang="zh-CN" altLang="zh-CN" dirty="0"/>
              <a:t>、</a:t>
            </a:r>
            <a:r>
              <a:rPr lang="en-US" altLang="zh-CN" dirty="0"/>
              <a:t>7</a:t>
            </a:r>
            <a:r>
              <a:rPr lang="zh-CN" altLang="zh-CN" dirty="0"/>
              <a:t>、</a:t>
            </a:r>
            <a:r>
              <a:rPr lang="en-US" altLang="zh-CN" dirty="0"/>
              <a:t>8</a:t>
            </a:r>
            <a:r>
              <a:rPr lang="zh-CN" altLang="zh-CN" dirty="0"/>
              <a:t>，再加上</a:t>
            </a:r>
            <a:r>
              <a:rPr lang="en-US" altLang="zh-CN" dirty="0"/>
              <a:t>9</a:t>
            </a:r>
            <a:r>
              <a:rPr lang="zh-CN" altLang="zh-CN" dirty="0"/>
              <a:t>位数字凑成</a:t>
            </a:r>
            <a:r>
              <a:rPr lang="en-US" altLang="zh-CN" dirty="0"/>
              <a:t>11</a:t>
            </a:r>
            <a:r>
              <a:rPr lang="zh-CN" altLang="zh-CN" dirty="0"/>
              <a:t>位手机号</a:t>
            </a:r>
            <a:r>
              <a:rPr lang="zh-CN" altLang="zh-CN" dirty="0" smtClean="0"/>
              <a:t>。通过</a:t>
            </a:r>
            <a:r>
              <a:rPr lang="zh-CN" altLang="zh-CN" dirty="0"/>
              <a:t>正则表达式</a:t>
            </a:r>
            <a:r>
              <a:rPr lang="zh-CN" altLang="zh-CN" dirty="0" smtClean="0"/>
              <a:t>书写便</a:t>
            </a:r>
            <a:r>
              <a:rPr lang="zh-CN" altLang="zh-CN" dirty="0"/>
              <a:t>形成</a:t>
            </a:r>
            <a:r>
              <a:rPr lang="zh-CN" altLang="zh-CN" dirty="0" smtClean="0"/>
              <a:t>了手机</a:t>
            </a:r>
            <a:r>
              <a:rPr lang="zh-CN" altLang="zh-CN" dirty="0"/>
              <a:t>号码正则串“</a:t>
            </a:r>
            <a:r>
              <a:rPr lang="en-US" altLang="zh-CN" dirty="0"/>
              <a:t>1[34578]\\d{9}</a:t>
            </a:r>
            <a:r>
              <a:rPr lang="zh-CN" altLang="zh-CN" dirty="0" smtClean="0"/>
              <a:t>”</a:t>
            </a:r>
            <a:endParaRPr lang="en-US" altLang="zh-CN" dirty="0" smtClean="0"/>
          </a:p>
          <a:p>
            <a:pPr lvl="1"/>
            <a:r>
              <a:rPr lang="en-US" altLang="zh-CN" dirty="0"/>
              <a:t>public static </a:t>
            </a:r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en-US" altLang="zh-CN" dirty="0" err="1"/>
              <a:t>isPhone</a:t>
            </a:r>
            <a:r>
              <a:rPr lang="en-US" altLang="zh-CN" dirty="0"/>
              <a:t>(String phone) {</a:t>
            </a:r>
          </a:p>
          <a:p>
            <a:pPr lvl="1"/>
            <a:r>
              <a:rPr lang="en-US" altLang="zh-CN" dirty="0"/>
              <a:t>	// </a:t>
            </a:r>
            <a:r>
              <a:rPr lang="zh-CN" altLang="en-US" dirty="0"/>
              <a:t>开头的</a:t>
            </a:r>
            <a:r>
              <a:rPr lang="en-US" altLang="zh-CN" dirty="0"/>
              <a:t>"1"</a:t>
            </a:r>
            <a:r>
              <a:rPr lang="zh-CN" altLang="en-US" dirty="0"/>
              <a:t>代表第一位为数字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"[3-9]"</a:t>
            </a:r>
            <a:r>
              <a:rPr lang="zh-CN" altLang="en-US" dirty="0"/>
              <a:t>代表第二位可以为</a:t>
            </a:r>
            <a:r>
              <a:rPr lang="en-US" altLang="zh-CN" dirty="0"/>
              <a:t>3</a:t>
            </a:r>
            <a:r>
              <a:rPr lang="zh-CN" altLang="en-US" dirty="0"/>
              <a:t>到</a:t>
            </a:r>
            <a:r>
              <a:rPr lang="en-US" altLang="zh-CN" dirty="0"/>
              <a:t>9</a:t>
            </a:r>
            <a:r>
              <a:rPr lang="zh-CN" altLang="en-US" dirty="0"/>
              <a:t>的某个数字，</a:t>
            </a:r>
          </a:p>
          <a:p>
            <a:pPr lvl="1"/>
            <a:r>
              <a:rPr lang="zh-CN" altLang="en-US" dirty="0"/>
              <a:t>	</a:t>
            </a:r>
            <a:r>
              <a:rPr lang="en-US" altLang="zh-CN" dirty="0"/>
              <a:t>// "\\d{9}"</a:t>
            </a:r>
            <a:r>
              <a:rPr lang="zh-CN" altLang="en-US" dirty="0"/>
              <a:t>代表后面是</a:t>
            </a:r>
            <a:r>
              <a:rPr lang="en-US" altLang="zh-CN" dirty="0"/>
              <a:t>9</a:t>
            </a:r>
            <a:r>
              <a:rPr lang="zh-CN" altLang="en-US" dirty="0"/>
              <a:t>位数字</a:t>
            </a:r>
          </a:p>
          <a:p>
            <a:pPr lvl="1"/>
            <a:r>
              <a:rPr lang="zh-CN" altLang="en-US" dirty="0"/>
              <a:t>	</a:t>
            </a:r>
            <a:r>
              <a:rPr lang="en-US" altLang="zh-CN" dirty="0"/>
              <a:t>String regex = "1[3-9]\\d{9}";</a:t>
            </a:r>
          </a:p>
          <a:p>
            <a:pPr lvl="1"/>
            <a:r>
              <a:rPr lang="en-US" altLang="zh-CN" dirty="0"/>
              <a:t>	// </a:t>
            </a:r>
            <a:r>
              <a:rPr lang="zh-CN" altLang="en-US" dirty="0"/>
              <a:t>返回</a:t>
            </a:r>
            <a:r>
              <a:rPr lang="en-US" altLang="zh-CN" dirty="0"/>
              <a:t>true</a:t>
            </a:r>
            <a:r>
              <a:rPr lang="zh-CN" altLang="en-US" dirty="0"/>
              <a:t>表示符合字符串规则，返回</a:t>
            </a:r>
            <a:r>
              <a:rPr lang="en-US" altLang="zh-CN" dirty="0"/>
              <a:t>false</a:t>
            </a:r>
            <a:r>
              <a:rPr lang="zh-CN" altLang="en-US" dirty="0"/>
              <a:t>表示不符合规则</a:t>
            </a:r>
          </a:p>
          <a:p>
            <a:pPr lvl="1"/>
            <a:r>
              <a:rPr lang="zh-CN" altLang="en-US" dirty="0"/>
              <a:t>	</a:t>
            </a:r>
            <a:r>
              <a:rPr lang="en-US" altLang="zh-CN" dirty="0"/>
              <a:t>return </a:t>
            </a:r>
            <a:r>
              <a:rPr lang="en-US" altLang="zh-CN" dirty="0" err="1"/>
              <a:t>phone.matches</a:t>
            </a:r>
            <a:r>
              <a:rPr lang="en-US" altLang="zh-CN" dirty="0"/>
              <a:t>(regex);</a:t>
            </a:r>
          </a:p>
          <a:p>
            <a:pPr lvl="1"/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31553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身份证号码的格式</a:t>
            </a:r>
            <a:r>
              <a:rPr lang="zh-CN" altLang="zh-CN" dirty="0" smtClean="0"/>
              <a:t>校验</a:t>
            </a:r>
            <a:r>
              <a:rPr lang="zh-CN" altLang="en-US" dirty="0" smtClean="0"/>
              <a:t>（上）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二代身份证号码共有</a:t>
            </a:r>
            <a:r>
              <a:rPr lang="en-US" altLang="zh-CN" dirty="0"/>
              <a:t>18</a:t>
            </a:r>
            <a:r>
              <a:rPr lang="zh-CN" altLang="zh-CN" dirty="0"/>
              <a:t>位，其中前六位是地区编码，中间八位是公民的出生年月日，后面三位是该地区当日的出生序号，最后一位是校验</a:t>
            </a:r>
            <a:r>
              <a:rPr lang="zh-CN" altLang="zh-CN" dirty="0" smtClean="0"/>
              <a:t>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身份证的前六位地区编码可通过正则表达式“</a:t>
            </a:r>
            <a:r>
              <a:rPr lang="en-US" altLang="zh-CN" dirty="0"/>
              <a:t>\\d{6}</a:t>
            </a:r>
            <a:r>
              <a:rPr lang="zh-CN" altLang="zh-CN" dirty="0"/>
              <a:t>”校验</a:t>
            </a:r>
            <a:r>
              <a:rPr lang="zh-CN" altLang="zh-CN" dirty="0" smtClean="0"/>
              <a:t>，</a:t>
            </a:r>
            <a:endParaRPr lang="en-US" altLang="zh-CN" dirty="0" smtClean="0"/>
          </a:p>
          <a:p>
            <a:r>
              <a:rPr lang="zh-CN" altLang="zh-CN" dirty="0" smtClean="0"/>
              <a:t>中间</a:t>
            </a:r>
            <a:r>
              <a:rPr lang="zh-CN" altLang="zh-CN" dirty="0"/>
              <a:t>的八位出生年月日，可再拆分为四位的年份、两位的月份和两位的日期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年份的前两位只能是</a:t>
            </a:r>
            <a:r>
              <a:rPr lang="en-US" altLang="zh-CN" dirty="0" smtClean="0"/>
              <a:t>19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20</a:t>
            </a:r>
          </a:p>
          <a:p>
            <a:pPr lvl="1"/>
            <a:r>
              <a:rPr lang="zh-CN" altLang="en-US" dirty="0" smtClean="0"/>
              <a:t>月份只能是</a:t>
            </a:r>
            <a:r>
              <a:rPr lang="en-US" altLang="zh-CN" dirty="0" smtClean="0"/>
              <a:t>01</a:t>
            </a:r>
            <a:r>
              <a:rPr lang="zh-CN" altLang="en-US" dirty="0" smtClean="0"/>
              <a:t>到</a:t>
            </a:r>
            <a:r>
              <a:rPr lang="en-US" altLang="zh-CN" dirty="0" smtClean="0"/>
              <a:t>12</a:t>
            </a:r>
          </a:p>
          <a:p>
            <a:pPr lvl="1"/>
            <a:r>
              <a:rPr lang="zh-CN" altLang="en-US" dirty="0" smtClean="0"/>
              <a:t>日期只能是</a:t>
            </a:r>
            <a:r>
              <a:rPr lang="en-US" altLang="zh-CN" dirty="0" smtClean="0"/>
              <a:t>01</a:t>
            </a:r>
            <a:r>
              <a:rPr lang="zh-CN" altLang="en-US" dirty="0" smtClean="0"/>
              <a:t>到</a:t>
            </a:r>
            <a:r>
              <a:rPr lang="en-US" altLang="zh-CN" dirty="0" smtClean="0"/>
              <a:t>31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0970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身份证号码的格式校验</a:t>
            </a:r>
            <a:r>
              <a:rPr lang="zh-CN" altLang="en-US" dirty="0" smtClean="0"/>
              <a:t>（下）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身份证号码的末尾四位，包括三位的出生编码和一位的校验码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出生</a:t>
            </a:r>
            <a:r>
              <a:rPr lang="zh-CN" altLang="zh-CN" dirty="0"/>
              <a:t>编码为三位数字</a:t>
            </a:r>
            <a:r>
              <a:rPr lang="zh-CN" altLang="zh-CN" dirty="0" smtClean="0"/>
              <a:t>，</a:t>
            </a:r>
            <a:r>
              <a:rPr lang="zh-CN" altLang="en-US" dirty="0"/>
              <a:t>对应的正则表达式为“</a:t>
            </a:r>
            <a:r>
              <a:rPr lang="en-US" altLang="zh-CN" dirty="0"/>
              <a:t>\\d{3}”</a:t>
            </a:r>
          </a:p>
          <a:p>
            <a:pPr lvl="1"/>
            <a:r>
              <a:rPr lang="zh-CN" altLang="zh-CN" dirty="0" smtClean="0"/>
              <a:t>校验</a:t>
            </a:r>
            <a:r>
              <a:rPr lang="zh-CN" altLang="zh-CN" dirty="0"/>
              <a:t>码除了数字以外还可能是小写的</a:t>
            </a:r>
            <a:r>
              <a:rPr lang="en-US" altLang="zh-CN" dirty="0"/>
              <a:t>x</a:t>
            </a:r>
            <a:r>
              <a:rPr lang="zh-CN" altLang="zh-CN" dirty="0"/>
              <a:t>或者大写的</a:t>
            </a:r>
            <a:r>
              <a:rPr lang="en-US" altLang="zh-CN" dirty="0" smtClean="0"/>
              <a:t>X</a:t>
            </a:r>
            <a:r>
              <a:rPr lang="zh-CN" altLang="zh-CN" dirty="0"/>
              <a:t>，对应的正则表达式为“</a:t>
            </a:r>
            <a:r>
              <a:rPr lang="en-US" altLang="zh-CN" dirty="0"/>
              <a:t>[0-9xX]</a:t>
            </a:r>
            <a:r>
              <a:rPr lang="zh-CN" altLang="zh-CN" dirty="0"/>
              <a:t>”</a:t>
            </a:r>
            <a:endParaRPr lang="en-US" altLang="zh-CN" dirty="0" smtClean="0"/>
          </a:p>
          <a:p>
            <a:r>
              <a:rPr lang="zh-CN" altLang="zh-CN" dirty="0"/>
              <a:t>包含正则串在内的身份证校验的完整方法如下所示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sz="1900" dirty="0"/>
              <a:t>public static </a:t>
            </a:r>
            <a:r>
              <a:rPr lang="en-US" altLang="zh-CN" sz="1900" dirty="0" err="1"/>
              <a:t>boolean</a:t>
            </a:r>
            <a:r>
              <a:rPr lang="en-US" altLang="zh-CN" sz="1900" dirty="0"/>
              <a:t> </a:t>
            </a:r>
            <a:r>
              <a:rPr lang="en-US" altLang="zh-CN" sz="1900" dirty="0" err="1"/>
              <a:t>isICNO</a:t>
            </a:r>
            <a:r>
              <a:rPr lang="en-US" altLang="zh-CN" sz="1900" dirty="0"/>
              <a:t>(String </a:t>
            </a:r>
            <a:r>
              <a:rPr lang="en-US" altLang="zh-CN" sz="1900" dirty="0" err="1"/>
              <a:t>icno</a:t>
            </a:r>
            <a:r>
              <a:rPr lang="en-US" altLang="zh-CN" sz="1900" dirty="0"/>
              <a:t>) {</a:t>
            </a:r>
          </a:p>
          <a:p>
            <a:pPr lvl="1"/>
            <a:r>
              <a:rPr lang="en-US" altLang="zh-CN" sz="1900" dirty="0"/>
              <a:t>	//String regex = "(</a:t>
            </a:r>
            <a:r>
              <a:rPr lang="zh-CN" altLang="en-US" sz="1900" dirty="0"/>
              <a:t>六位地区编码</a:t>
            </a:r>
            <a:r>
              <a:rPr lang="en-US" altLang="zh-CN" sz="1900" dirty="0"/>
              <a:t>)(</a:t>
            </a:r>
            <a:r>
              <a:rPr lang="zh-CN" altLang="en-US" sz="1900" dirty="0"/>
              <a:t>四位年份</a:t>
            </a:r>
            <a:r>
              <a:rPr lang="en-US" altLang="zh-CN" sz="1900" dirty="0"/>
              <a:t>)(</a:t>
            </a:r>
            <a:r>
              <a:rPr lang="zh-CN" altLang="en-US" sz="1900" dirty="0"/>
              <a:t>两位月份</a:t>
            </a:r>
            <a:r>
              <a:rPr lang="en-US" altLang="zh-CN" sz="1900" dirty="0"/>
              <a:t>)(</a:t>
            </a:r>
            <a:r>
              <a:rPr lang="zh-CN" altLang="en-US" sz="1900" dirty="0"/>
              <a:t>两位日期</a:t>
            </a:r>
            <a:r>
              <a:rPr lang="en-US" altLang="zh-CN" sz="1900" dirty="0"/>
              <a:t>)(</a:t>
            </a:r>
            <a:r>
              <a:rPr lang="zh-CN" altLang="en-US" sz="1900" dirty="0"/>
              <a:t>末尾四位编号</a:t>
            </a:r>
            <a:r>
              <a:rPr lang="en-US" altLang="zh-CN" sz="1900" dirty="0"/>
              <a:t>)";</a:t>
            </a:r>
          </a:p>
          <a:p>
            <a:pPr lvl="1"/>
            <a:r>
              <a:rPr lang="en-US" altLang="zh-CN" sz="1900" dirty="0"/>
              <a:t>	String regex = "(\\d{6})((19|20)\\d{2})(0[1-9]|1[0-2])(0[1-9]|[12]\\d|3[01])(\\d{3}([0-9xX]))";</a:t>
            </a:r>
          </a:p>
          <a:p>
            <a:pPr lvl="1"/>
            <a:r>
              <a:rPr lang="en-US" altLang="zh-CN" sz="1900" dirty="0"/>
              <a:t>	return </a:t>
            </a:r>
            <a:r>
              <a:rPr lang="en-US" altLang="zh-CN" sz="1900" dirty="0" err="1"/>
              <a:t>icno.matches</a:t>
            </a:r>
            <a:r>
              <a:rPr lang="en-US" altLang="zh-CN" sz="1900" dirty="0"/>
              <a:t>(regex);</a:t>
            </a:r>
          </a:p>
          <a:p>
            <a:pPr lvl="1"/>
            <a:r>
              <a:rPr lang="en-US" altLang="zh-CN" sz="1900" dirty="0"/>
              <a:t>}</a:t>
            </a:r>
            <a:endParaRPr lang="zh-CN" altLang="en-US" sz="1900" dirty="0"/>
          </a:p>
        </p:txBody>
      </p:sp>
    </p:spTree>
    <p:extLst>
      <p:ext uri="{BB962C8B-B14F-4D97-AF65-F5344CB8AC3E}">
        <p14:creationId xmlns:p14="http://schemas.microsoft.com/office/powerpoint/2010/main" val="6792586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5.4 </a:t>
            </a:r>
            <a:r>
              <a:rPr lang="zh-CN" altLang="en-US" dirty="0"/>
              <a:t>实战练习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本节介绍了字符串处理的两个实际应用，分别是：如何从地址串中解析收件人信息、如何校验一个身份证号码是否合法。在讲解过程中，除了调用字符串的各种方法，还利用正则表达式校验了若干合法性，包括但不限于：手机号码、区域编码、年份日期等等。</a:t>
            </a:r>
          </a:p>
          <a:p>
            <a:r>
              <a:rPr lang="en-US" altLang="zh-CN" dirty="0"/>
              <a:t>5.4.1 </a:t>
            </a:r>
            <a:r>
              <a:rPr lang="zh-CN" altLang="en-US" dirty="0"/>
              <a:t>从地址串中解析收件人信息</a:t>
            </a:r>
          </a:p>
          <a:p>
            <a:r>
              <a:rPr lang="en-US" altLang="zh-CN" dirty="0"/>
              <a:t>5.4.2 </a:t>
            </a:r>
            <a:r>
              <a:rPr lang="zh-CN" altLang="en-US" dirty="0"/>
              <a:t>校验身份证号码的合法性</a:t>
            </a:r>
          </a:p>
        </p:txBody>
      </p:sp>
    </p:spTree>
    <p:extLst>
      <p:ext uri="{BB962C8B-B14F-4D97-AF65-F5344CB8AC3E}">
        <p14:creationId xmlns:p14="http://schemas.microsoft.com/office/powerpoint/2010/main" val="3001038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5.4.1 </a:t>
            </a:r>
            <a:r>
              <a:rPr lang="zh-CN" altLang="en-US" dirty="0"/>
              <a:t>从地址串中解析收件人信息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寄包裹</a:t>
            </a:r>
            <a:r>
              <a:rPr lang="zh-CN" altLang="en-US" dirty="0" smtClean="0"/>
              <a:t>时需要填写收件人信息，包括收件人姓名、联系电话、收件地址等。</a:t>
            </a:r>
            <a:endParaRPr lang="en-US" altLang="zh-CN" dirty="0" smtClean="0"/>
          </a:p>
          <a:p>
            <a:r>
              <a:rPr lang="zh-CN" altLang="zh-CN" dirty="0"/>
              <a:t>比如这个句子“张三</a:t>
            </a:r>
            <a:r>
              <a:rPr lang="en-US" altLang="zh-CN" dirty="0"/>
              <a:t> 15960238696 </a:t>
            </a:r>
            <a:r>
              <a:rPr lang="zh-CN" altLang="zh-CN" dirty="0"/>
              <a:t>北京市海淀区双清路</a:t>
            </a:r>
            <a:r>
              <a:rPr lang="en-US" altLang="zh-CN" dirty="0"/>
              <a:t>30</a:t>
            </a:r>
            <a:r>
              <a:rPr lang="zh-CN" altLang="zh-CN" dirty="0"/>
              <a:t>号”</a:t>
            </a:r>
            <a:r>
              <a:rPr lang="zh-CN" altLang="zh-CN" dirty="0" smtClean="0"/>
              <a:t>，</a:t>
            </a:r>
            <a:r>
              <a:rPr lang="zh-CN" altLang="en-US" dirty="0" smtClean="0"/>
              <a:t>理应由程序自动解析得到收件人的姓名、电话和地址</a:t>
            </a:r>
            <a:endParaRPr lang="en-US" altLang="zh-CN" dirty="0" smtClean="0"/>
          </a:p>
          <a:p>
            <a:r>
              <a:rPr lang="zh-CN" altLang="en-US" dirty="0"/>
              <a:t>常见</a:t>
            </a:r>
            <a:r>
              <a:rPr lang="zh-CN" altLang="en-US" dirty="0" smtClean="0"/>
              <a:t>的字段分隔符包括空格和逗号，可由以下规则区分字段类型：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）全部由数字组成的是联系电话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）剩下两个字段，较短的是姓名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zh-CN" altLang="en-US" dirty="0"/>
              <a:t>剩下两个字段，</a:t>
            </a:r>
            <a:r>
              <a:rPr lang="zh-CN" altLang="en-US" dirty="0" smtClean="0"/>
              <a:t>较长的是地址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63429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剖析详细的地址信息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下列几项快递业务依赖于具体的行政区划：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）寄到不同省份的运费是不一样的，只有识别出省份、自治区、直辖市，才能给包裹运费定价；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）不同地市对应的转运中心也不一样；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）不同区县对应的营业部也不一样；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）详细地址则与快递小哥有关，每个快递员负责自己包干片区的快递收发；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96948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各级行政区的解析规则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中国各行政区</a:t>
            </a:r>
            <a:r>
              <a:rPr lang="zh-CN" altLang="zh-CN" dirty="0" smtClean="0"/>
              <a:t>的</a:t>
            </a:r>
            <a:r>
              <a:rPr lang="zh-CN" altLang="zh-CN" dirty="0"/>
              <a:t>命名方式参考如下：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）省级行政区，除了带“省”字，还可能带“自治区”，譬如内蒙古自治区、广西壮族自治区等等；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）地级行政区，除了带“市”字，还可能带“地区”、“自治州”，以及内蒙特有的“盟”，譬如阿里地区、凉山彝族自治州、阿拉善盟等等；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）县级行政区，除了带“区”或者“县”字，还可能带“市”（县级市），以及内蒙特有的“旗”，譬如西昌市、额济纳旗等等；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）像北京市、上海市等直辖市，它们属于省级行政区，但代码只能按照地级行政区来解析，解析完了回头再补省级行政区的名称；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5316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/>
              <a:t>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本节介绍了字符类型的用法及其延伸技术，包括字符类型变量的声明、赋值、数组遍历，还有字符型变量与整型变量之间的相互转换，以及字符型对应的包装类型</a:t>
            </a:r>
            <a:r>
              <a:rPr lang="en-US" altLang="zh-CN" dirty="0"/>
              <a:t>Character</a:t>
            </a:r>
            <a:r>
              <a:rPr lang="zh-CN" altLang="zh-CN" dirty="0"/>
              <a:t>的详细用法。</a:t>
            </a:r>
          </a:p>
          <a:p>
            <a:r>
              <a:rPr lang="en-US" altLang="zh-CN" dirty="0"/>
              <a:t>5.1.1 </a:t>
            </a:r>
            <a:r>
              <a:rPr lang="zh-CN" altLang="en-US" dirty="0"/>
              <a:t>字符类型</a:t>
            </a:r>
          </a:p>
          <a:p>
            <a:r>
              <a:rPr lang="en-US" altLang="zh-CN" dirty="0"/>
              <a:t>5.1.2 </a:t>
            </a:r>
            <a:r>
              <a:rPr lang="zh-CN" altLang="en-US" dirty="0"/>
              <a:t>字符型与整型相互转化</a:t>
            </a:r>
          </a:p>
          <a:p>
            <a:r>
              <a:rPr lang="en-US" altLang="zh-CN" dirty="0"/>
              <a:t>5.1.3 </a:t>
            </a:r>
            <a:r>
              <a:rPr lang="zh-CN" altLang="en-US" dirty="0"/>
              <a:t>字符包装类型</a:t>
            </a:r>
          </a:p>
        </p:txBody>
      </p:sp>
    </p:spTree>
    <p:extLst>
      <p:ext uri="{BB962C8B-B14F-4D97-AF65-F5344CB8AC3E}">
        <p14:creationId xmlns:p14="http://schemas.microsoft.com/office/powerpoint/2010/main" val="35708615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5.4.2 </a:t>
            </a:r>
            <a:r>
              <a:rPr lang="zh-CN" altLang="en-US" dirty="0"/>
              <a:t>校验身份证号码的合法性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身份证号码前六位的地区编码，</a:t>
            </a:r>
            <a:r>
              <a:rPr lang="zh-CN" altLang="zh-CN" dirty="0"/>
              <a:t>涉及到全国各省区的归属区域划分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国家</a:t>
            </a:r>
            <a:r>
              <a:rPr lang="zh-CN" altLang="zh-CN" dirty="0"/>
              <a:t>把各省区划分为七大块，地区编码的首位为</a:t>
            </a:r>
            <a:r>
              <a:rPr lang="en-US" altLang="zh-CN" dirty="0"/>
              <a:t>1</a:t>
            </a:r>
            <a:r>
              <a:rPr lang="zh-CN" altLang="zh-CN" dirty="0"/>
              <a:t>代表华北地区，为</a:t>
            </a:r>
            <a:r>
              <a:rPr lang="en-US" altLang="zh-CN" dirty="0"/>
              <a:t>2</a:t>
            </a:r>
            <a:r>
              <a:rPr lang="zh-CN" altLang="zh-CN" dirty="0"/>
              <a:t>代表东北地区，为</a:t>
            </a:r>
            <a:r>
              <a:rPr lang="en-US" altLang="zh-CN" dirty="0"/>
              <a:t>3</a:t>
            </a:r>
            <a:r>
              <a:rPr lang="zh-CN" altLang="zh-CN" dirty="0"/>
              <a:t>代表华东地区，为</a:t>
            </a:r>
            <a:r>
              <a:rPr lang="en-US" altLang="zh-CN" dirty="0"/>
              <a:t>4</a:t>
            </a:r>
            <a:r>
              <a:rPr lang="zh-CN" altLang="zh-CN" dirty="0"/>
              <a:t>代表中南地区，为</a:t>
            </a:r>
            <a:r>
              <a:rPr lang="en-US" altLang="zh-CN" dirty="0"/>
              <a:t>5</a:t>
            </a:r>
            <a:r>
              <a:rPr lang="zh-CN" altLang="zh-CN" dirty="0"/>
              <a:t>代表西南地区，为</a:t>
            </a:r>
            <a:r>
              <a:rPr lang="en-US" altLang="zh-CN" dirty="0"/>
              <a:t>6</a:t>
            </a:r>
            <a:r>
              <a:rPr lang="zh-CN" altLang="zh-CN" dirty="0"/>
              <a:t>代表西北地区，为</a:t>
            </a:r>
            <a:r>
              <a:rPr lang="en-US" altLang="zh-CN" dirty="0"/>
              <a:t>8</a:t>
            </a:r>
            <a:r>
              <a:rPr lang="zh-CN" altLang="zh-CN" dirty="0"/>
              <a:t>代表台港澳地区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地区</a:t>
            </a:r>
            <a:r>
              <a:rPr lang="zh-CN" altLang="zh-CN" dirty="0"/>
              <a:t>编码的第二位代表各大区下面的具体省份，再后面的位数表示下面的地市乃至县</a:t>
            </a:r>
            <a:r>
              <a:rPr lang="zh-CN" altLang="zh-CN" dirty="0" smtClean="0"/>
              <a:t>区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94171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身份证最后一位的校验码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校验码</a:t>
            </a:r>
            <a:r>
              <a:rPr lang="zh-CN" altLang="zh-CN" dirty="0" smtClean="0"/>
              <a:t>的运算</a:t>
            </a:r>
            <a:r>
              <a:rPr lang="zh-CN" altLang="zh-CN" dirty="0"/>
              <a:t>过程包含下列几个步骤：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）将身份证号码的前</a:t>
            </a:r>
            <a:r>
              <a:rPr lang="en-US" altLang="zh-CN" dirty="0"/>
              <a:t>17</a:t>
            </a:r>
            <a:r>
              <a:rPr lang="zh-CN" altLang="zh-CN" dirty="0"/>
              <a:t>位数分别乘以不同的系数，其中第</a:t>
            </a:r>
            <a:r>
              <a:rPr lang="en-US" altLang="zh-CN" dirty="0"/>
              <a:t>1</a:t>
            </a:r>
            <a:r>
              <a:rPr lang="zh-CN" altLang="zh-CN" dirty="0"/>
              <a:t>位到第</a:t>
            </a:r>
            <a:r>
              <a:rPr lang="en-US" altLang="zh-CN" dirty="0"/>
              <a:t>17</a:t>
            </a:r>
            <a:r>
              <a:rPr lang="zh-CN" altLang="zh-CN" dirty="0"/>
              <a:t>位的系数分别为：</a:t>
            </a:r>
            <a:r>
              <a:rPr lang="en-US" altLang="zh-CN" dirty="0"/>
              <a:t>7 9 10 5 8 4 2 1 6 3 7 9 10 5 8 4 2</a:t>
            </a:r>
            <a:r>
              <a:rPr lang="zh-CN" altLang="zh-CN" dirty="0"/>
              <a:t>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）将第一步得到的</a:t>
            </a:r>
            <a:r>
              <a:rPr lang="en-US" altLang="zh-CN" dirty="0"/>
              <a:t>17</a:t>
            </a:r>
            <a:r>
              <a:rPr lang="zh-CN" altLang="zh-CN" dirty="0"/>
              <a:t>项乘积累加，累加后的总和除以</a:t>
            </a:r>
            <a:r>
              <a:rPr lang="en-US" altLang="zh-CN" dirty="0"/>
              <a:t>11</a:t>
            </a:r>
            <a:r>
              <a:rPr lang="zh-CN" altLang="zh-CN" dirty="0"/>
              <a:t>求余数；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）第二步得到的余数可能是：</a:t>
            </a:r>
            <a:r>
              <a:rPr lang="en-US" altLang="zh-CN" dirty="0"/>
              <a:t>0 1 2 3 4 5 6 7 8 9 10</a:t>
            </a:r>
            <a:r>
              <a:rPr lang="zh-CN" altLang="zh-CN" dirty="0"/>
              <a:t>，这</a:t>
            </a:r>
            <a:r>
              <a:rPr lang="en-US" altLang="zh-CN" dirty="0"/>
              <a:t>11</a:t>
            </a:r>
            <a:r>
              <a:rPr lang="zh-CN" altLang="zh-CN" dirty="0"/>
              <a:t>个数字分别对应的校验码为：</a:t>
            </a:r>
            <a:r>
              <a:rPr lang="en-US" altLang="zh-CN" dirty="0"/>
              <a:t>1 0 X 9 8 7 6 5 4 3 2</a:t>
            </a:r>
            <a:r>
              <a:rPr lang="zh-CN" altLang="zh-CN" dirty="0"/>
              <a:t>；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66267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从身份证提取判断条件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具体的业务场景中可能还需要判断其他的条件，包括但不限于：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）判断一个身份证是否属于某个地区的身份证，比如北京身份证才能办卡等等；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）通过身份证中的四位年份，计算它的主人年龄为何，适合办理什么样的保险；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）抽取身份证中的出生日期，在用户的生日当天可享受一定折扣的优惠；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）鉴定身份证主人的性别，若是女性则在三八妇女节可参加特定的优惠活动；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43041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5.5 </a:t>
            </a:r>
            <a:r>
              <a:rPr lang="zh-CN" altLang="en-US"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本章主要介绍了字符串的各类处理方式，包括如何表达和使用单个字符（字符类型、字符型与整型转化、字符包装类型）、如何表达和使用由多个字符组成的字符串（字符串的赋值、格式化、比较、查找、修改）、如何利用正则表达式实现字符串的分割与匹配</a:t>
            </a:r>
            <a:r>
              <a:rPr lang="zh-CN" altLang="zh-CN" dirty="0" smtClean="0"/>
              <a:t>操作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最后</a:t>
            </a:r>
            <a:r>
              <a:rPr lang="zh-CN" altLang="zh-CN" dirty="0"/>
              <a:t>演示了两个实战练习（如何从地址串中解析收件人信息、如何校验一个身份证号码是否合法），通过练习加深对字符串的理解和应用。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1809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本章的学成目标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通过本章的学习，读者应能掌握以下编程技能：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）学会字符类型及其包装类型的用法；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）学会字符串类型的常见用法；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）学会使用正则表达式分割字符串，以及校验字符串是否匹配成功；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/>
              <a:t>）学会从日常生活的字符串中拆分出有价值的信息；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827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5.1.1 </a:t>
            </a:r>
            <a:r>
              <a:rPr lang="zh-CN" altLang="en-US" dirty="0"/>
              <a:t>字符类型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/>
              <a:t>由于基本变量</a:t>
            </a:r>
            <a:r>
              <a:rPr lang="zh-CN" altLang="zh-CN" dirty="0"/>
              <a:t>类型仅能表示各类数字与布尔值，因此要引入新的变量类型来存放字母和符号，这个新的类型被称作字符型</a:t>
            </a:r>
            <a:r>
              <a:rPr lang="en-US" altLang="zh-CN" dirty="0"/>
              <a:t>char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一个具体的字符值必须用单引号包起来，这样才能区分数字数值与数字字符，而且变量名称和字符形式的变量值也不会弄混淆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char a = 'A';  // </a:t>
            </a:r>
            <a:r>
              <a:rPr lang="zh-CN" altLang="en-US" dirty="0"/>
              <a:t>声明一个字符变量，并对其赋值</a:t>
            </a:r>
          </a:p>
          <a:p>
            <a:pPr lvl="1"/>
            <a:r>
              <a:rPr lang="en-US" altLang="zh-CN" dirty="0" err="1"/>
              <a:t>System.out.println</a:t>
            </a:r>
            <a:r>
              <a:rPr lang="en-US" altLang="zh-CN" dirty="0"/>
              <a:t>("a=" + a);</a:t>
            </a:r>
          </a:p>
          <a:p>
            <a:pPr lvl="1"/>
            <a:r>
              <a:rPr lang="en-US" altLang="zh-CN" dirty="0"/>
              <a:t>char </a:t>
            </a:r>
            <a:r>
              <a:rPr lang="en-US" altLang="zh-CN" dirty="0" err="1"/>
              <a:t>tian</a:t>
            </a:r>
            <a:r>
              <a:rPr lang="en-US" altLang="zh-CN" dirty="0"/>
              <a:t> = '</a:t>
            </a:r>
            <a:r>
              <a:rPr lang="zh-CN" altLang="en-US" dirty="0"/>
              <a:t>田</a:t>
            </a:r>
            <a:r>
              <a:rPr lang="en-US" altLang="zh-CN" dirty="0"/>
              <a:t>';  // </a:t>
            </a:r>
            <a:r>
              <a:rPr lang="zh-CN" altLang="en-US" dirty="0"/>
              <a:t>字符包括英文字符，也包括中文字符</a:t>
            </a:r>
          </a:p>
          <a:p>
            <a:pPr lvl="1"/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en-US" altLang="zh-CN" dirty="0" err="1"/>
              <a:t>tian</a:t>
            </a:r>
            <a:r>
              <a:rPr lang="en-US" altLang="zh-CN" dirty="0"/>
              <a:t>=" + </a:t>
            </a:r>
            <a:r>
              <a:rPr lang="en-US" altLang="zh-CN" dirty="0" err="1"/>
              <a:t>tian</a:t>
            </a:r>
            <a:r>
              <a:rPr lang="en-US" altLang="zh-CN" dirty="0"/>
              <a:t>);</a:t>
            </a:r>
          </a:p>
          <a:p>
            <a:pPr lvl="1"/>
            <a:r>
              <a:rPr lang="en-US" altLang="zh-CN" dirty="0"/>
              <a:t>char one = '1';  // </a:t>
            </a:r>
            <a:r>
              <a:rPr lang="zh-CN" altLang="en-US" dirty="0"/>
              <a:t>字符还包括数字字符，以及标点符号</a:t>
            </a:r>
          </a:p>
          <a:p>
            <a:pPr lvl="1"/>
            <a:r>
              <a:rPr lang="en-US" altLang="zh-CN" dirty="0" err="1"/>
              <a:t>System.out.println</a:t>
            </a:r>
            <a:r>
              <a:rPr lang="en-US" altLang="zh-CN" dirty="0"/>
              <a:t>("one=" + one);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8237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特殊字符的转义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zh-CN" dirty="0"/>
              <a:t>少数特殊符号没有对应的表现字符，包括制表符、回车符、换行符</a:t>
            </a:r>
            <a:r>
              <a:rPr lang="zh-CN" altLang="zh-CN" dirty="0" smtClean="0"/>
              <a:t>等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）少数标点</a:t>
            </a:r>
            <a:r>
              <a:rPr lang="zh-CN" altLang="zh-CN" dirty="0" smtClean="0"/>
              <a:t>已经</a:t>
            </a:r>
            <a:r>
              <a:rPr lang="zh-CN" altLang="zh-CN" dirty="0"/>
              <a:t>约定另有用途，比如两个单引号</a:t>
            </a:r>
            <a:r>
              <a:rPr lang="en-US" altLang="zh-CN" dirty="0"/>
              <a:t>''</a:t>
            </a:r>
            <a:r>
              <a:rPr lang="zh-CN" altLang="zh-CN" dirty="0"/>
              <a:t>用来包裹单个字符，两个双引号</a:t>
            </a:r>
            <a:r>
              <a:rPr lang="en-US" altLang="zh-CN" dirty="0"/>
              <a:t>""</a:t>
            </a:r>
            <a:r>
              <a:rPr lang="zh-CN" altLang="zh-CN" dirty="0"/>
              <a:t>用来包裹一串</a:t>
            </a:r>
            <a:r>
              <a:rPr lang="zh-CN" altLang="zh-CN" dirty="0" smtClean="0"/>
              <a:t>文本</a:t>
            </a:r>
            <a:endParaRPr lang="en-US" altLang="zh-CN" dirty="0" smtClean="0"/>
          </a:p>
          <a:p>
            <a:pPr lvl="1"/>
            <a:r>
              <a:rPr lang="zh-CN" altLang="en-US" dirty="0"/>
              <a:t>制表符的转义符为</a:t>
            </a:r>
            <a:r>
              <a:rPr lang="en-US" altLang="zh-CN" dirty="0"/>
              <a:t>\t</a:t>
            </a:r>
          </a:p>
          <a:p>
            <a:pPr lvl="1"/>
            <a:r>
              <a:rPr lang="zh-CN" altLang="en-US" dirty="0"/>
              <a:t>回车符的转义符为</a:t>
            </a:r>
            <a:r>
              <a:rPr lang="en-US" altLang="zh-CN" dirty="0"/>
              <a:t>\r</a:t>
            </a:r>
          </a:p>
          <a:p>
            <a:pPr lvl="1"/>
            <a:r>
              <a:rPr lang="zh-CN" altLang="en-US" dirty="0"/>
              <a:t>换行符的转义符为</a:t>
            </a:r>
            <a:r>
              <a:rPr lang="en-US" altLang="zh-CN" dirty="0"/>
              <a:t>\n</a:t>
            </a:r>
          </a:p>
          <a:p>
            <a:pPr lvl="1"/>
            <a:r>
              <a:rPr lang="zh-CN" altLang="en-US" dirty="0"/>
              <a:t>单引号的转义符为</a:t>
            </a:r>
            <a:r>
              <a:rPr lang="en-US" altLang="zh-CN" dirty="0"/>
              <a:t>\'</a:t>
            </a:r>
          </a:p>
          <a:p>
            <a:pPr lvl="1"/>
            <a:r>
              <a:rPr lang="zh-CN" altLang="en-US" dirty="0" smtClean="0"/>
              <a:t>双引号</a:t>
            </a:r>
            <a:r>
              <a:rPr lang="zh-CN" altLang="en-US" dirty="0"/>
              <a:t>的转义符为</a:t>
            </a:r>
            <a:r>
              <a:rPr lang="en-US" altLang="zh-CN" dirty="0"/>
              <a:t>\"</a:t>
            </a:r>
          </a:p>
          <a:p>
            <a:pPr lvl="1"/>
            <a:r>
              <a:rPr lang="zh-CN" altLang="en-US" dirty="0"/>
              <a:t>反斜杆的转义符为</a:t>
            </a:r>
            <a:r>
              <a:rPr lang="en-US" altLang="zh-CN" dirty="0"/>
              <a:t>\\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0967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5.1.2 </a:t>
            </a:r>
            <a:r>
              <a:rPr lang="zh-CN" altLang="en-US" dirty="0"/>
              <a:t>字符型与整型相互转化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字符</a:t>
            </a:r>
            <a:r>
              <a:rPr lang="zh-CN" altLang="zh-CN" dirty="0" smtClean="0"/>
              <a:t>值</a:t>
            </a:r>
            <a:r>
              <a:rPr lang="zh-CN" altLang="en-US" dirty="0" smtClean="0"/>
              <a:t>允许直接</a:t>
            </a:r>
            <a:r>
              <a:rPr lang="zh-CN" altLang="zh-CN" dirty="0" smtClean="0"/>
              <a:t>赋值</a:t>
            </a:r>
            <a:r>
              <a:rPr lang="zh-CN" altLang="zh-CN" dirty="0"/>
              <a:t>给整型</a:t>
            </a:r>
            <a:r>
              <a:rPr lang="zh-CN" altLang="zh-CN" dirty="0" smtClean="0"/>
              <a:t>变量</a:t>
            </a:r>
            <a:endParaRPr lang="en-US" altLang="zh-CN" dirty="0" smtClean="0"/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 a = 'A';</a:t>
            </a:r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tian</a:t>
            </a:r>
            <a:r>
              <a:rPr lang="en-US" altLang="zh-CN" dirty="0"/>
              <a:t> = '</a:t>
            </a:r>
            <a:r>
              <a:rPr lang="zh-CN" altLang="en-US" dirty="0"/>
              <a:t>田</a:t>
            </a:r>
            <a:r>
              <a:rPr lang="en-US" altLang="zh-CN" dirty="0"/>
              <a:t>';</a:t>
            </a:r>
            <a:endParaRPr lang="en-US" altLang="zh-CN" dirty="0" smtClean="0"/>
          </a:p>
          <a:p>
            <a:r>
              <a:rPr lang="zh-CN" altLang="zh-CN" dirty="0"/>
              <a:t>整数（</a:t>
            </a:r>
            <a:r>
              <a:rPr lang="en-US" altLang="zh-CN" dirty="0"/>
              <a:t>0-65535</a:t>
            </a:r>
            <a:r>
              <a:rPr lang="zh-CN" altLang="zh-CN" dirty="0"/>
              <a:t>）也能直接赋给字符</a:t>
            </a:r>
            <a:r>
              <a:rPr lang="zh-CN" altLang="zh-CN" dirty="0" smtClean="0"/>
              <a:t>变量</a:t>
            </a:r>
            <a:r>
              <a:rPr lang="zh-CN" altLang="en-US" dirty="0" smtClean="0"/>
              <a:t>（一个字符占两个字节空间）</a:t>
            </a:r>
            <a:endParaRPr lang="en-US" altLang="zh-CN" dirty="0" smtClean="0"/>
          </a:p>
          <a:p>
            <a:r>
              <a:rPr lang="zh-CN" altLang="en-US" dirty="0" smtClean="0"/>
              <a:t>尽管</a:t>
            </a:r>
            <a:r>
              <a:rPr lang="zh-CN" altLang="zh-CN" dirty="0"/>
              <a:t>字符变量也能参与加减乘除</a:t>
            </a:r>
            <a:r>
              <a:rPr lang="zh-CN" altLang="zh-CN" dirty="0" smtClean="0"/>
              <a:t>四则运算</a:t>
            </a:r>
            <a:r>
              <a:rPr lang="zh-CN" altLang="en-US" dirty="0" smtClean="0"/>
              <a:t>，</a:t>
            </a:r>
            <a:r>
              <a:rPr lang="zh-CN" altLang="zh-CN" dirty="0" smtClean="0"/>
              <a:t>不过</a:t>
            </a:r>
            <a:r>
              <a:rPr lang="zh-CN" altLang="zh-CN" dirty="0"/>
              <a:t>一旦字符变量参与计算，由于编译器不能确定计算结果是否还落在</a:t>
            </a:r>
            <a:r>
              <a:rPr lang="en-US" altLang="zh-CN" dirty="0"/>
              <a:t>0-65535</a:t>
            </a:r>
            <a:r>
              <a:rPr lang="zh-CN" altLang="zh-CN" dirty="0"/>
              <a:t>的整数区间，因此就必须显式把运算结果强制转换成字符</a:t>
            </a:r>
            <a:r>
              <a:rPr lang="en-US" altLang="zh-CN" dirty="0"/>
              <a:t>char</a:t>
            </a:r>
            <a:r>
              <a:rPr lang="zh-CN" altLang="zh-CN" dirty="0"/>
              <a:t>类型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280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5.1.3 </a:t>
            </a:r>
            <a:r>
              <a:rPr lang="zh-CN" altLang="en-US" dirty="0"/>
              <a:t>字符包装类型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字符型</a:t>
            </a:r>
            <a:r>
              <a:rPr lang="en-US" altLang="zh-CN" dirty="0"/>
              <a:t>char</a:t>
            </a:r>
            <a:r>
              <a:rPr lang="zh-CN" altLang="zh-CN" dirty="0"/>
              <a:t>也有对应的包装字符型</a:t>
            </a:r>
            <a:r>
              <a:rPr lang="en-US" altLang="zh-CN" dirty="0" smtClean="0"/>
              <a:t>Character</a:t>
            </a:r>
          </a:p>
          <a:p>
            <a:r>
              <a:rPr lang="zh-CN" altLang="zh-CN" dirty="0"/>
              <a:t>调用包装变量的</a:t>
            </a:r>
            <a:r>
              <a:rPr lang="en-US" altLang="zh-CN" dirty="0" err="1"/>
              <a:t>charValue</a:t>
            </a:r>
            <a:r>
              <a:rPr lang="zh-CN" altLang="zh-CN" dirty="0" smtClean="0"/>
              <a:t>方法</a:t>
            </a:r>
            <a:r>
              <a:rPr lang="zh-CN" altLang="en-US" dirty="0" smtClean="0"/>
              <a:t>可将</a:t>
            </a:r>
            <a:r>
              <a:rPr lang="zh-CN" altLang="zh-CN" dirty="0"/>
              <a:t>字符包装变量转换成字符</a:t>
            </a:r>
            <a:r>
              <a:rPr lang="zh-CN" altLang="zh-CN" dirty="0" smtClean="0"/>
              <a:t>变量</a:t>
            </a:r>
            <a:endParaRPr lang="en-US" altLang="zh-CN" dirty="0" smtClean="0"/>
          </a:p>
          <a:p>
            <a:r>
              <a:rPr lang="zh-CN" altLang="en-US" dirty="0" smtClean="0"/>
              <a:t>之所以能够把基本变量直接赋给对应的包装变量，是因为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编译器提供了自动装箱和自动拆箱的机制</a:t>
            </a:r>
            <a:endParaRPr lang="en-US" altLang="zh-CN" dirty="0" smtClean="0"/>
          </a:p>
          <a:p>
            <a:r>
              <a:rPr lang="zh-CN" altLang="zh-CN" dirty="0"/>
              <a:t>所谓装箱，指的是编译器会默认调用</a:t>
            </a:r>
            <a:r>
              <a:rPr lang="en-US" altLang="zh-CN" dirty="0" err="1"/>
              <a:t>valueOf</a:t>
            </a:r>
            <a:r>
              <a:rPr lang="zh-CN" altLang="zh-CN" dirty="0"/>
              <a:t>方法，将基本类型的变量转换成对应包装类型的变量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r>
              <a:rPr lang="zh-CN" altLang="zh-CN" dirty="0" smtClean="0"/>
              <a:t>至于</a:t>
            </a:r>
            <a:r>
              <a:rPr lang="zh-CN" altLang="zh-CN" dirty="0"/>
              <a:t>拆箱，指的是编译器会默认调用</a:t>
            </a:r>
            <a:r>
              <a:rPr lang="en-US" altLang="zh-CN" dirty="0"/>
              <a:t>***Value</a:t>
            </a:r>
            <a:r>
              <a:rPr lang="zh-CN" altLang="zh-CN" dirty="0"/>
              <a:t>方法，将包装类型的变量转换成对应基本类型的变量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402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字符包装类型的常用方法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isDigit</a:t>
            </a:r>
            <a:r>
              <a:rPr lang="zh-CN" altLang="zh-CN" dirty="0"/>
              <a:t>：判断输入的字符是否为数字。</a:t>
            </a:r>
          </a:p>
          <a:p>
            <a:r>
              <a:rPr lang="en-US" altLang="zh-CN" dirty="0" err="1"/>
              <a:t>isLetter</a:t>
            </a:r>
            <a:r>
              <a:rPr lang="zh-CN" altLang="zh-CN" dirty="0"/>
              <a:t>：判断输入的字符是否为字母。</a:t>
            </a:r>
          </a:p>
          <a:p>
            <a:r>
              <a:rPr lang="en-US" altLang="zh-CN" dirty="0" err="1"/>
              <a:t>isLowerCase</a:t>
            </a:r>
            <a:r>
              <a:rPr lang="zh-CN" altLang="zh-CN" dirty="0"/>
              <a:t>：判断输入的字符是否为小写字母。</a:t>
            </a:r>
          </a:p>
          <a:p>
            <a:r>
              <a:rPr lang="en-US" altLang="zh-CN" dirty="0" err="1"/>
              <a:t>isUpperCase</a:t>
            </a:r>
            <a:r>
              <a:rPr lang="zh-CN" altLang="zh-CN" dirty="0"/>
              <a:t>：判断输入的字符是否为大写字母。</a:t>
            </a:r>
          </a:p>
          <a:p>
            <a:r>
              <a:rPr lang="en-US" altLang="zh-CN" dirty="0" err="1"/>
              <a:t>isSpaceChar</a:t>
            </a:r>
            <a:r>
              <a:rPr lang="zh-CN" altLang="zh-CN" dirty="0"/>
              <a:t>：判断输入的字符是否为空格。</a:t>
            </a:r>
          </a:p>
          <a:p>
            <a:r>
              <a:rPr lang="en-US" altLang="zh-CN" dirty="0" err="1"/>
              <a:t>isWhitespace</a:t>
            </a:r>
            <a:r>
              <a:rPr lang="zh-CN" altLang="zh-CN" dirty="0"/>
              <a:t>：判断输入的字符是否为空白</a:t>
            </a:r>
            <a:r>
              <a:rPr lang="en-US" altLang="zh-CN" dirty="0"/>
              <a:t>(</a:t>
            </a:r>
            <a:r>
              <a:rPr lang="zh-CN" altLang="zh-CN" dirty="0"/>
              <a:t>非数字非字母非标点</a:t>
            </a:r>
            <a:r>
              <a:rPr lang="en-US" altLang="zh-CN" dirty="0"/>
              <a:t>)</a:t>
            </a:r>
            <a:r>
              <a:rPr lang="zh-CN" altLang="zh-CN" dirty="0"/>
              <a:t>。</a:t>
            </a:r>
          </a:p>
          <a:p>
            <a:r>
              <a:rPr lang="en-US" altLang="zh-CN" dirty="0" err="1"/>
              <a:t>toLowerCase</a:t>
            </a:r>
            <a:r>
              <a:rPr lang="zh-CN" altLang="zh-CN" dirty="0" smtClean="0"/>
              <a:t>：</a:t>
            </a:r>
            <a:r>
              <a:rPr lang="zh-CN" altLang="en-US" dirty="0" smtClean="0"/>
              <a:t>获得转为小写之后的字符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r>
              <a:rPr lang="en-US" altLang="zh-CN" dirty="0" err="1"/>
              <a:t>toUpperCase</a:t>
            </a:r>
            <a:r>
              <a:rPr lang="zh-CN" altLang="zh-CN" dirty="0" smtClean="0"/>
              <a:t>：</a:t>
            </a:r>
            <a:r>
              <a:rPr lang="zh-CN" altLang="en-US" dirty="0"/>
              <a:t>获得</a:t>
            </a:r>
            <a:r>
              <a:rPr lang="zh-CN" altLang="en-US" dirty="0" smtClean="0"/>
              <a:t>转为大写</a:t>
            </a:r>
            <a:r>
              <a:rPr lang="zh-CN" altLang="en-US" dirty="0"/>
              <a:t>之后的字符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2234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 </a:t>
            </a:r>
            <a:r>
              <a:rPr lang="zh-CN" altLang="en-US" dirty="0"/>
              <a:t>字符串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节介绍了字符串类型的详细用法，首先描述了如何声明字符串变量并对其赋值，以及如何将字符串转换成包装类型，接着阐述了如何把多种多样的数字和符号格式化成为规整的字符串，然后讲述了如何调用字符串类型的其他常见方法（含比较、查找、修改）。</a:t>
            </a:r>
          </a:p>
          <a:p>
            <a:r>
              <a:rPr lang="en-US" altLang="zh-CN" dirty="0"/>
              <a:t>5.2.1 </a:t>
            </a:r>
            <a:r>
              <a:rPr lang="zh-CN" altLang="en-US" dirty="0"/>
              <a:t>字符串的赋值与转换</a:t>
            </a:r>
          </a:p>
          <a:p>
            <a:r>
              <a:rPr lang="en-US" altLang="zh-CN" dirty="0"/>
              <a:t>5.2.2 </a:t>
            </a:r>
            <a:r>
              <a:rPr lang="zh-CN" altLang="en-US" dirty="0"/>
              <a:t>字符串的格式化</a:t>
            </a:r>
          </a:p>
          <a:p>
            <a:r>
              <a:rPr lang="en-US" altLang="zh-CN" dirty="0"/>
              <a:t>5.2.3 </a:t>
            </a:r>
            <a:r>
              <a:rPr lang="zh-CN" altLang="en-US" dirty="0"/>
              <a:t>其他常见的字符串方法</a:t>
            </a:r>
          </a:p>
        </p:txBody>
      </p:sp>
    </p:spTree>
    <p:extLst>
      <p:ext uri="{BB962C8B-B14F-4D97-AF65-F5344CB8AC3E}">
        <p14:creationId xmlns:p14="http://schemas.microsoft.com/office/powerpoint/2010/main" val="2677368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3270</Words>
  <Application>Microsoft Office PowerPoint</Application>
  <PresentationFormat>宽屏</PresentationFormat>
  <Paragraphs>235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1" baseType="lpstr">
      <vt:lpstr>黑体</vt:lpstr>
      <vt:lpstr>宋体</vt:lpstr>
      <vt:lpstr>Arial</vt:lpstr>
      <vt:lpstr>Calibri</vt:lpstr>
      <vt:lpstr>Calibri Light</vt:lpstr>
      <vt:lpstr>Times New Roman</vt:lpstr>
      <vt:lpstr>Office 主题</vt:lpstr>
      <vt:lpstr>第5章 字符串</vt:lpstr>
      <vt:lpstr>本章简介</vt:lpstr>
      <vt:lpstr>5.1 字符</vt:lpstr>
      <vt:lpstr>5.1.1 字符类型</vt:lpstr>
      <vt:lpstr>特殊字符的转义</vt:lpstr>
      <vt:lpstr>5.1.2 字符型与整型相互转化</vt:lpstr>
      <vt:lpstr>5.1.3 字符包装类型</vt:lpstr>
      <vt:lpstr>字符包装类型的常用方法</vt:lpstr>
      <vt:lpstr>5.2 字符串</vt:lpstr>
      <vt:lpstr>5.2.1 字符串的赋值与转换</vt:lpstr>
      <vt:lpstr>将字符串变量转为基本类型变量</vt:lpstr>
      <vt:lpstr>大数字类型与字符串类型互转</vt:lpstr>
      <vt:lpstr>5.2.2 字符串的格式化</vt:lpstr>
      <vt:lpstr>字符串模板的格式转换符</vt:lpstr>
      <vt:lpstr>格式化双精度数</vt:lpstr>
      <vt:lpstr>更多的格式化功能</vt:lpstr>
      <vt:lpstr>5.2.3 其他常见的字符串方法</vt:lpstr>
      <vt:lpstr>其他常见的字符串方法（二）</vt:lpstr>
      <vt:lpstr>其他常见的字符串方法（三）</vt:lpstr>
      <vt:lpstr>5.3 正则表达式</vt:lpstr>
      <vt:lpstr>5.3.1 利用正则串分割字符串</vt:lpstr>
      <vt:lpstr>字符串模板的格式转换符</vt:lpstr>
      <vt:lpstr>5.3.2 利用正则表达式校验字符串</vt:lpstr>
      <vt:lpstr>身份证号码的格式校验（上）</vt:lpstr>
      <vt:lpstr>身份证号码的格式校验（下）</vt:lpstr>
      <vt:lpstr>5.4 实战练习</vt:lpstr>
      <vt:lpstr>5.4.1 从地址串中解析收件人信息</vt:lpstr>
      <vt:lpstr>剖析详细的地址信息</vt:lpstr>
      <vt:lpstr>各级行政区的解析规则</vt:lpstr>
      <vt:lpstr>5.4.2 校验身份证号码的合法性</vt:lpstr>
      <vt:lpstr>身份证最后一位的校验码</vt:lpstr>
      <vt:lpstr>从身份证提取判断条件</vt:lpstr>
      <vt:lpstr>5.5 小结</vt:lpstr>
      <vt:lpstr>本章的学成目标</vt:lpstr>
    </vt:vector>
  </TitlesOfParts>
  <Company>P R 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第5章 字符串</dc:title>
  <dc:creator>Lenovo</dc:creator>
  <cp:lastModifiedBy>Lenovo</cp:lastModifiedBy>
  <cp:revision>16</cp:revision>
  <dcterms:created xsi:type="dcterms:W3CDTF">2019-10-20T14:44:11Z</dcterms:created>
  <dcterms:modified xsi:type="dcterms:W3CDTF">2019-10-28T14:59:11Z</dcterms:modified>
</cp:coreProperties>
</file>