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3" r:id="rId6"/>
    <p:sldId id="274" r:id="rId7"/>
    <p:sldId id="262" r:id="rId8"/>
    <p:sldId id="275" r:id="rId9"/>
    <p:sldId id="276" r:id="rId10"/>
    <p:sldId id="263" r:id="rId11"/>
    <p:sldId id="264" r:id="rId12"/>
    <p:sldId id="279" r:id="rId13"/>
    <p:sldId id="265" r:id="rId14"/>
    <p:sldId id="280" r:id="rId15"/>
    <p:sldId id="281" r:id="rId16"/>
    <p:sldId id="266" r:id="rId17"/>
    <p:sldId id="267" r:id="rId18"/>
    <p:sldId id="282" r:id="rId19"/>
    <p:sldId id="283" r:id="rId20"/>
    <p:sldId id="284" r:id="rId21"/>
    <p:sldId id="285" r:id="rId22"/>
    <p:sldId id="268" r:id="rId23"/>
    <p:sldId id="287" r:id="rId24"/>
    <p:sldId id="269" r:id="rId25"/>
    <p:sldId id="270" r:id="rId26"/>
    <p:sldId id="288" r:id="rId27"/>
    <p:sldId id="289" r:id="rId28"/>
    <p:sldId id="290" r:id="rId29"/>
    <p:sldId id="291" r:id="rId30"/>
    <p:sldId id="271" r:id="rId31"/>
    <p:sldId id="292" r:id="rId32"/>
    <p:sldId id="293" r:id="rId33"/>
    <p:sldId id="272" r:id="rId34"/>
    <p:sldId id="2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0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7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4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1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9066-5A3A-4032-8BB4-99E5A18B6D4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3465-4155-4811-928C-AEDA20B4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39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日期时间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0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日历工具</a:t>
            </a:r>
            <a:r>
              <a:rPr lang="en-US" altLang="zh-CN" dirty="0"/>
              <a:t>Calendar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Calendar</a:t>
            </a:r>
            <a:r>
              <a:rPr lang="zh-CN" altLang="zh-CN" dirty="0"/>
              <a:t>日历工具的详细用法，包括获取年月日期之时的几个注意事项、如何修改日历实例中各时间单位的数值、如何比较两个日历实例的先后关系，以及日历工具的几种常见应用（日期实例与日历实例的相互转换、计算两个日历时间的天数、打印月历等）。</a:t>
            </a:r>
          </a:p>
          <a:p>
            <a:r>
              <a:rPr lang="en-US" altLang="zh-CN" dirty="0"/>
              <a:t>6.2.1 </a:t>
            </a:r>
            <a:r>
              <a:rPr lang="zh-CN" altLang="en-US" dirty="0"/>
              <a:t>日历工具的用法</a:t>
            </a:r>
          </a:p>
          <a:p>
            <a:r>
              <a:rPr lang="en-US" altLang="zh-CN" dirty="0"/>
              <a:t>6.2.2 </a:t>
            </a:r>
            <a:r>
              <a:rPr lang="zh-CN" altLang="en-US" dirty="0"/>
              <a:t>日历工具的常见应用</a:t>
            </a:r>
          </a:p>
        </p:txBody>
      </p:sp>
    </p:spTree>
    <p:extLst>
      <p:ext uri="{BB962C8B-B14F-4D97-AF65-F5344CB8AC3E}">
        <p14:creationId xmlns:p14="http://schemas.microsoft.com/office/powerpoint/2010/main" val="419009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日历工具的用法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官方建议</a:t>
            </a:r>
            <a:r>
              <a:rPr lang="zh-CN" altLang="zh-CN" dirty="0" smtClean="0"/>
              <a:t>采用</a:t>
            </a:r>
            <a:r>
              <a:rPr lang="zh-CN" altLang="en-US" dirty="0"/>
              <a:t>日历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Calendar</a:t>
            </a:r>
            <a:r>
              <a:rPr lang="zh-CN" altLang="zh-CN" dirty="0"/>
              <a:t>替代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，</a:t>
            </a:r>
            <a:r>
              <a:rPr lang="zh-CN" altLang="zh-CN" dirty="0"/>
              <a:t>创建日历实例调用的是</a:t>
            </a:r>
            <a:r>
              <a:rPr lang="en-US" altLang="zh-CN" dirty="0" err="1"/>
              <a:t>getInstance</a:t>
            </a:r>
            <a:r>
              <a:rPr lang="zh-CN" altLang="zh-CN" dirty="0"/>
              <a:t>方法</a:t>
            </a:r>
            <a:r>
              <a:rPr lang="zh-CN" altLang="zh-CN" dirty="0" smtClean="0"/>
              <a:t>，代码</a:t>
            </a:r>
            <a:r>
              <a:rPr lang="zh-CN" altLang="zh-CN" dirty="0"/>
              <a:t>如下所示：</a:t>
            </a:r>
          </a:p>
          <a:p>
            <a:pPr lvl="1"/>
            <a:r>
              <a:rPr lang="en-US" altLang="zh-CN" dirty="0" smtClean="0"/>
              <a:t>Calendar </a:t>
            </a:r>
            <a:r>
              <a:rPr lang="en-US" altLang="zh-CN" dirty="0" err="1"/>
              <a:t>calendar</a:t>
            </a:r>
            <a:r>
              <a:rPr lang="en-US" altLang="zh-CN" dirty="0"/>
              <a:t>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  // </a:t>
            </a:r>
            <a:r>
              <a:rPr lang="zh-CN" altLang="zh-CN" dirty="0"/>
              <a:t>创建一个日历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方法：获取指定时间单位的数值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方法：设置指定时间单位的数值</a:t>
            </a:r>
            <a:endParaRPr lang="en-US" altLang="zh-CN" dirty="0" smtClean="0"/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方法：给指定的时间单位添加若干数值</a:t>
            </a:r>
            <a:endParaRPr lang="en-US" altLang="zh-CN" dirty="0" smtClean="0"/>
          </a:p>
          <a:p>
            <a:r>
              <a:rPr lang="en-US" altLang="zh-CN" dirty="0"/>
              <a:t>equals</a:t>
            </a:r>
            <a:r>
              <a:rPr lang="zh-CN" altLang="zh-CN" dirty="0"/>
              <a:t>、</a:t>
            </a:r>
            <a:r>
              <a:rPr lang="en-US" altLang="zh-CN" dirty="0"/>
              <a:t>before</a:t>
            </a:r>
            <a:r>
              <a:rPr lang="zh-CN" altLang="zh-CN" dirty="0"/>
              <a:t>、</a:t>
            </a:r>
            <a:r>
              <a:rPr lang="en-US" altLang="zh-CN" dirty="0"/>
              <a:t>after</a:t>
            </a:r>
            <a:r>
              <a:rPr lang="zh-CN" altLang="zh-CN" dirty="0"/>
              <a:t>、</a:t>
            </a:r>
            <a:r>
              <a:rPr lang="en-US" altLang="zh-CN" dirty="0" err="1" smtClean="0"/>
              <a:t>compareTo</a:t>
            </a:r>
            <a:r>
              <a:rPr lang="zh-CN" altLang="en-US" dirty="0" smtClean="0"/>
              <a:t>：比较两个时间的相等或者早晚关系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4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日历工具的时间单位取值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63430"/>
              </p:ext>
            </p:extLst>
          </p:nvPr>
        </p:nvGraphicFramePr>
        <p:xfrm>
          <a:off x="838200" y="1825622"/>
          <a:ext cx="10515600" cy="459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308"/>
                <a:gridCol w="7713292"/>
              </a:tblGrid>
              <a:tr h="417479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日期时间格式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 panose="02020603050405020304" pitchFamily="18" charset="0"/>
                        </a:rPr>
                        <a:t>说明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Calendar.YEAR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获取日历实例中的年份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（公元纪年）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Calendar.MONTH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获取日历实例中的月份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Calendar.DAY_OF_MONTH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获取日历实例中的日子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Calendar.DAY_OF_YEAR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获取日历实例中从年初开始数的日子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Calendar.DAY_OF_WEEK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获取日历实例中的星期几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开始计数，以星期日打头、以星期六结尾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Calendar.HOUR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获取日历实例中的时钟（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小时制）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Calendar.HOUR_OF_DAY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获取日历实例中的时钟（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小时制）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Calendar.MINUTE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获取日历实例中的分钟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Calendar.SECOND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获取日历实例中的秒钟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47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Calendar.MILLISECOND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获取日历实例中的毫秒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1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日历工具的常见应用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Calendar</a:t>
            </a:r>
            <a:r>
              <a:rPr lang="zh-CN" altLang="zh-CN" dirty="0"/>
              <a:t>类型和</a:t>
            </a:r>
            <a:r>
              <a:rPr lang="en-US" altLang="zh-CN" dirty="0"/>
              <a:t>Date</a:t>
            </a:r>
            <a:r>
              <a:rPr lang="zh-CN" altLang="zh-CN" dirty="0"/>
              <a:t>类型互相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把</a:t>
            </a:r>
            <a:r>
              <a:rPr lang="en-US" altLang="zh-CN" dirty="0"/>
              <a:t>Calendar</a:t>
            </a:r>
            <a:r>
              <a:rPr lang="zh-CN" altLang="en-US" dirty="0"/>
              <a:t>类型的数据转换为</a:t>
            </a:r>
            <a:r>
              <a:rPr lang="en-US" altLang="zh-CN" dirty="0"/>
              <a:t>Date</a:t>
            </a:r>
            <a:r>
              <a:rPr lang="zh-CN" altLang="en-US" dirty="0"/>
              <a:t>类型</a:t>
            </a:r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convertCalendarToDate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	Calendar </a:t>
            </a:r>
            <a:r>
              <a:rPr lang="en-US" altLang="zh-CN" dirty="0" err="1"/>
              <a:t>calendar</a:t>
            </a:r>
            <a:r>
              <a:rPr lang="en-US" altLang="zh-CN" dirty="0"/>
              <a:t>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  // </a:t>
            </a:r>
            <a:r>
              <a:rPr lang="zh-CN" altLang="en-US" dirty="0"/>
              <a:t>创建一个日历实例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</a:t>
            </a:r>
            <a:r>
              <a:rPr lang="en-US" altLang="zh-CN" dirty="0" err="1"/>
              <a:t>calendar.getTime</a:t>
            </a:r>
            <a:r>
              <a:rPr lang="en-US" altLang="zh-CN" dirty="0"/>
              <a:t>();  // </a:t>
            </a:r>
            <a:r>
              <a:rPr lang="zh-CN" altLang="en-US" dirty="0"/>
              <a:t>调用日历实例的</a:t>
            </a:r>
            <a:r>
              <a:rPr lang="en-US" altLang="zh-CN" dirty="0" err="1"/>
              <a:t>getTime</a:t>
            </a:r>
            <a:r>
              <a:rPr lang="zh-CN" altLang="en-US" dirty="0"/>
              <a:t>方法，获得日期信息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把</a:t>
            </a:r>
            <a:r>
              <a:rPr lang="en-US" altLang="zh-CN" dirty="0"/>
              <a:t>Date</a:t>
            </a:r>
            <a:r>
              <a:rPr lang="zh-CN" altLang="en-US" dirty="0"/>
              <a:t>类型的数据转换为</a:t>
            </a:r>
            <a:r>
              <a:rPr lang="en-US" altLang="zh-CN" dirty="0"/>
              <a:t>Calendar</a:t>
            </a:r>
            <a:r>
              <a:rPr lang="zh-CN" altLang="en-US" dirty="0"/>
              <a:t>类型</a:t>
            </a:r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convertDateToCalendar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	Calendar </a:t>
            </a:r>
            <a:r>
              <a:rPr lang="en-US" altLang="zh-CN" dirty="0" err="1"/>
              <a:t>calendar</a:t>
            </a:r>
            <a:r>
              <a:rPr lang="en-US" altLang="zh-CN" dirty="0"/>
              <a:t>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  // </a:t>
            </a:r>
            <a:r>
              <a:rPr lang="zh-CN" altLang="en-US" dirty="0"/>
              <a:t>创建一个日历实例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  // </a:t>
            </a:r>
            <a:r>
              <a:rPr lang="zh-CN" altLang="en-US" dirty="0"/>
              <a:t>创建一个日期实例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calendar.setTime</a:t>
            </a:r>
            <a:r>
              <a:rPr lang="en-US" altLang="zh-CN" dirty="0"/>
              <a:t>(date);  // </a:t>
            </a:r>
            <a:r>
              <a:rPr lang="zh-CN" altLang="en-US" dirty="0"/>
              <a:t>调用日历实例的</a:t>
            </a:r>
            <a:r>
              <a:rPr lang="en-US" altLang="zh-CN" dirty="0" err="1"/>
              <a:t>setTime</a:t>
            </a:r>
            <a:r>
              <a:rPr lang="zh-CN" altLang="en-US" dirty="0"/>
              <a:t>方法，设置日期信息</a:t>
            </a:r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12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日历工具的常见</a:t>
            </a:r>
            <a:r>
              <a:rPr lang="zh-CN" altLang="en-US" dirty="0" smtClean="0"/>
              <a:t>应用（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计算两个日历时间之间的</a:t>
            </a:r>
            <a:r>
              <a:rPr lang="zh-CN" altLang="zh-CN" dirty="0" smtClean="0"/>
              <a:t>天数</a:t>
            </a:r>
            <a:endParaRPr lang="en-US" altLang="zh-CN" dirty="0" smtClean="0"/>
          </a:p>
          <a:p>
            <a:r>
              <a:rPr lang="zh-CN" altLang="zh-CN" dirty="0"/>
              <a:t>根据两个给定的时间，计算二者间隔的天数</a:t>
            </a:r>
            <a:endParaRPr lang="en-US" altLang="zh-CN" dirty="0"/>
          </a:p>
          <a:p>
            <a:r>
              <a:rPr lang="en-US" altLang="zh-CN" dirty="0" smtClean="0"/>
              <a:t>Calendar</a:t>
            </a:r>
            <a:r>
              <a:rPr lang="zh-CN" altLang="en-US" dirty="0" smtClean="0"/>
              <a:t>工具提供了</a:t>
            </a:r>
            <a:r>
              <a:rPr lang="en-US" altLang="zh-CN" dirty="0" err="1" smtClean="0"/>
              <a:t>getTimeInMillis</a:t>
            </a:r>
            <a:r>
              <a:rPr lang="zh-CN" altLang="zh-CN" dirty="0"/>
              <a:t>方法，该方法可返回毫秒计量的时间总数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只要</a:t>
            </a:r>
            <a:r>
              <a:rPr lang="zh-CN" altLang="zh-CN" dirty="0"/>
              <a:t>把两个日历实例的时间总数相减，再把二者的差额从毫秒单位换算成以天为单位，即可求得这两个日历时间之间的天数。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0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日历工具的常见</a:t>
            </a:r>
            <a:r>
              <a:rPr lang="zh-CN" altLang="en-US" dirty="0" smtClean="0"/>
              <a:t>应用（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打印当前月份的</a:t>
            </a:r>
            <a:r>
              <a:rPr lang="zh-CN" altLang="zh-CN" dirty="0" smtClean="0"/>
              <a:t>月历</a:t>
            </a:r>
            <a:endParaRPr lang="en-US" altLang="zh-CN" dirty="0" smtClean="0"/>
          </a:p>
          <a:p>
            <a:r>
              <a:rPr lang="en-US" altLang="zh-CN" dirty="0"/>
              <a:t>Calendar</a:t>
            </a:r>
            <a:r>
              <a:rPr lang="zh-CN" altLang="en-US" dirty="0"/>
              <a:t>工具提供</a:t>
            </a:r>
            <a:r>
              <a:rPr lang="zh-CN" altLang="en-US" dirty="0" smtClean="0"/>
              <a:t>了</a:t>
            </a:r>
            <a:r>
              <a:rPr lang="en-US" altLang="zh-CN" dirty="0" err="1"/>
              <a:t>getActualMaximum</a:t>
            </a:r>
            <a:r>
              <a:rPr lang="zh-CN" altLang="zh-CN" dirty="0"/>
              <a:t>方法，该方法用于获得指定时间单位的最大合法值，如果指定的时间单位是</a:t>
            </a:r>
            <a:r>
              <a:rPr lang="en-US" altLang="zh-CN" dirty="0" err="1"/>
              <a:t>Calendar.DATE</a:t>
            </a:r>
            <a:r>
              <a:rPr lang="zh-CN" altLang="zh-CN" dirty="0"/>
              <a:t>，则该方法的返回值就为当月的最后</a:t>
            </a:r>
            <a:r>
              <a:rPr lang="zh-CN" altLang="zh-CN" dirty="0" smtClean="0"/>
              <a:t>一天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lastDay</a:t>
            </a:r>
            <a:r>
              <a:rPr lang="en-US" altLang="zh-CN" dirty="0"/>
              <a:t> = </a:t>
            </a:r>
            <a:r>
              <a:rPr lang="en-US" altLang="zh-CN" dirty="0" err="1"/>
              <a:t>calendar.getActualMaximum</a:t>
            </a:r>
            <a:r>
              <a:rPr lang="en-US" altLang="zh-CN" dirty="0"/>
              <a:t>(</a:t>
            </a:r>
            <a:r>
              <a:rPr lang="en-US" altLang="zh-CN" dirty="0" err="1"/>
              <a:t>Calendar.DATE</a:t>
            </a:r>
            <a:r>
              <a:rPr lang="en-US" altLang="zh-CN" dirty="0"/>
              <a:t>);  // </a:t>
            </a:r>
            <a:r>
              <a:rPr lang="zh-CN" altLang="zh-CN" dirty="0"/>
              <a:t>获取当月的最后</a:t>
            </a:r>
            <a:r>
              <a:rPr lang="zh-CN" altLang="zh-CN" dirty="0" smtClean="0"/>
              <a:t>一天</a:t>
            </a:r>
            <a:endParaRPr lang="en-US" altLang="zh-CN" dirty="0" smtClean="0"/>
          </a:p>
          <a:p>
            <a:r>
              <a:rPr lang="zh-CN" altLang="zh-CN" dirty="0"/>
              <a:t>完整代码见本章源码的</a:t>
            </a:r>
            <a:r>
              <a:rPr lang="en-US" altLang="zh-CN" dirty="0" err="1"/>
              <a:t>src</a:t>
            </a:r>
            <a:r>
              <a:rPr lang="en-US" altLang="zh-CN" dirty="0"/>
              <a:t>\com\</a:t>
            </a:r>
            <a:r>
              <a:rPr lang="en-US" altLang="zh-CN" dirty="0" err="1"/>
              <a:t>datetime</a:t>
            </a:r>
            <a:r>
              <a:rPr lang="en-US" altLang="zh-CN" dirty="0"/>
              <a:t>\calendar\ConvertCalendar.java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Java8</a:t>
            </a:r>
            <a:r>
              <a:rPr lang="zh-CN" altLang="en-US" dirty="0"/>
              <a:t>的本地日期时间工具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Java8</a:t>
            </a:r>
            <a:r>
              <a:rPr lang="zh-CN" altLang="zh-CN" dirty="0"/>
              <a:t>新增的本地日期时间工具用法，主要包括本地日期</a:t>
            </a:r>
            <a:r>
              <a:rPr lang="en-US" altLang="zh-CN" dirty="0" err="1"/>
              <a:t>LocalDate</a:t>
            </a:r>
            <a:r>
              <a:rPr lang="zh-CN" altLang="zh-CN" dirty="0"/>
              <a:t>和本地时间</a:t>
            </a:r>
            <a:r>
              <a:rPr lang="en-US" altLang="zh-CN" dirty="0" err="1"/>
              <a:t>LocalTime</a:t>
            </a:r>
            <a:r>
              <a:rPr lang="zh-CN" altLang="zh-CN" dirty="0"/>
              <a:t>，以及二者的结合体本地日期时间</a:t>
            </a:r>
            <a:r>
              <a:rPr lang="en-US" altLang="zh-CN" dirty="0" err="1"/>
              <a:t>LocalDateTime</a:t>
            </a:r>
            <a:r>
              <a:rPr lang="zh-CN" altLang="zh-CN" dirty="0"/>
              <a:t>，还介绍了如何对本地日期时间和字符串相互转换。</a:t>
            </a:r>
          </a:p>
          <a:p>
            <a:r>
              <a:rPr lang="en-US" altLang="zh-CN" dirty="0"/>
              <a:t>6.3.1 </a:t>
            </a:r>
            <a:r>
              <a:rPr lang="zh-CN" altLang="en-US" dirty="0"/>
              <a:t>本地日期</a:t>
            </a:r>
            <a:r>
              <a:rPr lang="en-US" altLang="zh-CN" dirty="0" err="1"/>
              <a:t>LocalDate</a:t>
            </a:r>
            <a:r>
              <a:rPr lang="zh-CN" altLang="en-US" dirty="0"/>
              <a:t>和本地时间</a:t>
            </a:r>
            <a:r>
              <a:rPr lang="en-US" altLang="zh-CN" dirty="0" err="1"/>
              <a:t>LocalTime</a:t>
            </a:r>
            <a:endParaRPr lang="en-US" altLang="zh-CN" dirty="0"/>
          </a:p>
          <a:p>
            <a:r>
              <a:rPr lang="en-US" altLang="zh-CN" dirty="0"/>
              <a:t>6.3.2 </a:t>
            </a:r>
            <a:r>
              <a:rPr lang="zh-CN" altLang="en-US" dirty="0"/>
              <a:t>本地日期时间与字符串的互相转换</a:t>
            </a:r>
          </a:p>
        </p:txBody>
      </p:sp>
    </p:spTree>
    <p:extLst>
      <p:ext uri="{BB962C8B-B14F-4D97-AF65-F5344CB8AC3E}">
        <p14:creationId xmlns:p14="http://schemas.microsoft.com/office/powerpoint/2010/main" val="42596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本地日期</a:t>
            </a:r>
            <a:r>
              <a:rPr lang="en-US" altLang="zh-CN" dirty="0" err="1"/>
              <a:t>LocalDate</a:t>
            </a:r>
            <a:r>
              <a:rPr lang="zh-CN" altLang="en-US" dirty="0"/>
              <a:t>和本地时间</a:t>
            </a:r>
            <a:r>
              <a:rPr lang="en-US" altLang="zh-CN" dirty="0" err="1"/>
              <a:t>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日历</a:t>
            </a:r>
            <a:r>
              <a:rPr lang="zh-CN" altLang="zh-CN" dirty="0" smtClean="0"/>
              <a:t>工具存在</a:t>
            </a:r>
            <a:r>
              <a:rPr lang="zh-CN" altLang="zh-CN" dirty="0"/>
              <a:t>以下毛病：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）获取</a:t>
            </a:r>
            <a:r>
              <a:rPr lang="zh-CN" altLang="zh-CN" dirty="0"/>
              <a:t>当前月份的时候，与</a:t>
            </a:r>
            <a:r>
              <a:rPr lang="en-US" altLang="zh-CN" dirty="0"/>
              <a:t>Date</a:t>
            </a:r>
            <a:r>
              <a:rPr lang="zh-CN" altLang="zh-CN" dirty="0"/>
              <a:t>一样都是从</a:t>
            </a:r>
            <a:r>
              <a:rPr lang="en-US" altLang="zh-CN" dirty="0"/>
              <a:t>0</a:t>
            </a:r>
            <a:r>
              <a:rPr lang="zh-CN" altLang="zh-CN" dirty="0"/>
              <a:t>开始计数，比如通过</a:t>
            </a:r>
            <a:r>
              <a:rPr lang="en-US" altLang="zh-CN" dirty="0"/>
              <a:t>get</a:t>
            </a:r>
            <a:r>
              <a:rPr lang="zh-CN" altLang="zh-CN" dirty="0"/>
              <a:t>方法获得的一月份数值为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 smtClean="0"/>
              <a:t>）获取</a:t>
            </a:r>
            <a:r>
              <a:rPr lang="zh-CN" altLang="zh-CN" dirty="0"/>
              <a:t>当天是星期几的时候，星期日是排在最前面的，通过</a:t>
            </a:r>
            <a:r>
              <a:rPr lang="en-US" altLang="zh-CN" dirty="0"/>
              <a:t>get</a:t>
            </a:r>
            <a:r>
              <a:rPr lang="zh-CN" altLang="zh-CN" dirty="0"/>
              <a:t>方法获得的星期日数值为</a:t>
            </a:r>
            <a:r>
              <a:rPr lang="en-US" altLang="zh-CN" dirty="0"/>
              <a:t>1</a:t>
            </a:r>
            <a:r>
              <a:rPr lang="zh-CN" altLang="zh-CN" dirty="0"/>
              <a:t>，而星期一数值居然是</a:t>
            </a:r>
            <a:r>
              <a:rPr lang="en-US" altLang="zh-CN" dirty="0"/>
              <a:t>2</a:t>
            </a:r>
            <a:r>
              <a:rPr lang="zh-CN" altLang="zh-CN" dirty="0"/>
              <a:t>！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）日历工具能够表达的最小时间单位是毫秒</a:t>
            </a:r>
            <a:r>
              <a:rPr lang="zh-CN" altLang="zh-CN" dirty="0" smtClean="0"/>
              <a:t>，时间</a:t>
            </a:r>
            <a:r>
              <a:rPr lang="zh-CN" altLang="zh-CN" dirty="0"/>
              <a:t>精度</a:t>
            </a:r>
            <a:r>
              <a:rPr lang="zh-CN" altLang="zh-CN" dirty="0" smtClean="0"/>
              <a:t>不高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）日历工具没有提供闰年的判断方法。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）日历工具缺乏自己的格式化工具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45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本地日期类型</a:t>
            </a:r>
            <a:r>
              <a:rPr lang="en-US" altLang="zh-CN" dirty="0" err="1" smtClean="0"/>
              <a:t>LocalDate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一月份</a:t>
            </a:r>
            <a:r>
              <a:rPr lang="zh-CN" altLang="zh-CN" dirty="0"/>
              <a:t>对应的数值是</a:t>
            </a:r>
            <a:r>
              <a:rPr lang="en-US" altLang="zh-CN" dirty="0"/>
              <a:t>1</a:t>
            </a:r>
            <a:r>
              <a:rPr lang="zh-CN" altLang="zh-CN" dirty="0"/>
              <a:t>，十二月份对应的数值是</a:t>
            </a:r>
            <a:r>
              <a:rPr lang="en-US" altLang="zh-CN" dirty="0" smtClean="0"/>
              <a:t>12</a:t>
            </a:r>
            <a:endParaRPr lang="en-US" altLang="zh-CN" dirty="0"/>
          </a:p>
          <a:p>
            <a:r>
              <a:rPr lang="zh-CN" altLang="zh-CN" dirty="0" smtClean="0"/>
              <a:t>星期一</a:t>
            </a:r>
            <a:r>
              <a:rPr lang="zh-CN" altLang="zh-CN" dirty="0"/>
              <a:t>对应的数值是</a:t>
            </a:r>
            <a:r>
              <a:rPr lang="en-US" altLang="zh-CN" dirty="0"/>
              <a:t>1</a:t>
            </a:r>
            <a:r>
              <a:rPr lang="zh-CN" altLang="zh-CN" dirty="0"/>
              <a:t>，星期日对应的数值是</a:t>
            </a:r>
            <a:r>
              <a:rPr lang="en-US" altLang="zh-CN" dirty="0" smtClean="0"/>
              <a:t>7</a:t>
            </a:r>
          </a:p>
          <a:p>
            <a:pPr lvl="1"/>
            <a:r>
              <a:rPr lang="en-US" altLang="zh-CN" dirty="0" err="1"/>
              <a:t>LocalDate.now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获得</a:t>
            </a:r>
            <a:r>
              <a:rPr lang="zh-CN" altLang="zh-CN" dirty="0"/>
              <a:t>本地日期的实例</a:t>
            </a:r>
            <a:endParaRPr lang="en-US" altLang="zh-CN" dirty="0" smtClean="0"/>
          </a:p>
          <a:p>
            <a:pPr lvl="1"/>
            <a:r>
              <a:rPr lang="en-US" altLang="zh-CN" dirty="0" err="1"/>
              <a:t>getYear</a:t>
            </a:r>
            <a:r>
              <a:rPr lang="en-US" altLang="zh-CN" dirty="0"/>
              <a:t>()</a:t>
            </a:r>
            <a:r>
              <a:rPr lang="zh-CN" altLang="en-US" dirty="0"/>
              <a:t>：获得该日期所在的年份</a:t>
            </a:r>
          </a:p>
          <a:p>
            <a:pPr lvl="1"/>
            <a:r>
              <a:rPr lang="en-US" altLang="zh-CN" dirty="0" err="1"/>
              <a:t>getMonthValue</a:t>
            </a:r>
            <a:r>
              <a:rPr lang="en-US" altLang="zh-CN" dirty="0"/>
              <a:t>()</a:t>
            </a:r>
            <a:r>
              <a:rPr lang="zh-CN" altLang="en-US" dirty="0"/>
              <a:t>：获得该日期所在的月份</a:t>
            </a:r>
          </a:p>
          <a:p>
            <a:pPr lvl="1"/>
            <a:r>
              <a:rPr lang="en-US" altLang="zh-CN" dirty="0" err="1"/>
              <a:t>getDayOfMonth</a:t>
            </a:r>
            <a:r>
              <a:rPr lang="en-US" altLang="zh-CN" dirty="0"/>
              <a:t>()</a:t>
            </a:r>
            <a:r>
              <a:rPr lang="zh-CN" altLang="en-US" dirty="0"/>
              <a:t>：获得该日期所在的日子</a:t>
            </a:r>
          </a:p>
          <a:p>
            <a:pPr lvl="1"/>
            <a:r>
              <a:rPr lang="en-US" altLang="zh-CN" dirty="0" err="1"/>
              <a:t>getDayOfYear</a:t>
            </a:r>
            <a:r>
              <a:rPr lang="en-US" altLang="zh-CN" dirty="0"/>
              <a:t>()</a:t>
            </a:r>
            <a:r>
              <a:rPr lang="zh-CN" altLang="en-US" dirty="0"/>
              <a:t>：获得该日期在一年当中的序号</a:t>
            </a:r>
          </a:p>
          <a:p>
            <a:pPr lvl="1"/>
            <a:r>
              <a:rPr lang="en-US" altLang="zh-CN" dirty="0" err="1"/>
              <a:t>getDayOfWeek</a:t>
            </a:r>
            <a:r>
              <a:rPr lang="en-US" altLang="zh-CN" dirty="0"/>
              <a:t>().</a:t>
            </a:r>
            <a:r>
              <a:rPr lang="en-US" altLang="zh-CN" dirty="0" err="1"/>
              <a:t>getValue</a:t>
            </a:r>
            <a:r>
              <a:rPr lang="en-US" altLang="zh-CN" dirty="0"/>
              <a:t>();</a:t>
            </a:r>
            <a:r>
              <a:rPr lang="zh-CN" altLang="en-US" dirty="0"/>
              <a:t>：获得该日期所在的星期几</a:t>
            </a:r>
          </a:p>
          <a:p>
            <a:pPr lvl="1"/>
            <a:r>
              <a:rPr lang="en-US" altLang="zh-CN" dirty="0" err="1"/>
              <a:t>lengthOfYear</a:t>
            </a:r>
            <a:r>
              <a:rPr lang="en-US" altLang="zh-CN" dirty="0"/>
              <a:t>()</a:t>
            </a:r>
            <a:r>
              <a:rPr lang="zh-CN" altLang="en-US" dirty="0"/>
              <a:t>：获得该日期所在的年份一共有多少天</a:t>
            </a:r>
          </a:p>
          <a:p>
            <a:pPr lvl="1"/>
            <a:r>
              <a:rPr lang="en-US" altLang="zh-CN" dirty="0" err="1"/>
              <a:t>lengthOfMonth</a:t>
            </a:r>
            <a:r>
              <a:rPr lang="en-US" altLang="zh-CN" dirty="0"/>
              <a:t>()</a:t>
            </a:r>
            <a:r>
              <a:rPr lang="zh-CN" altLang="en-US" dirty="0"/>
              <a:t>：获得该日期所在的月份一共有多少天</a:t>
            </a:r>
          </a:p>
          <a:p>
            <a:pPr lvl="1"/>
            <a:r>
              <a:rPr lang="en-US" altLang="zh-CN" dirty="0" err="1"/>
              <a:t>isLeapYear</a:t>
            </a:r>
            <a:r>
              <a:rPr lang="en-US" altLang="zh-CN" dirty="0"/>
              <a:t>()</a:t>
            </a:r>
            <a:r>
              <a:rPr lang="zh-CN" altLang="en-US" dirty="0"/>
              <a:t>：判断该日期所在的年份是否为闰年</a:t>
            </a:r>
          </a:p>
        </p:txBody>
      </p:sp>
    </p:spTree>
    <p:extLst>
      <p:ext uri="{BB962C8B-B14F-4D97-AF65-F5344CB8AC3E}">
        <p14:creationId xmlns:p14="http://schemas.microsoft.com/office/powerpoint/2010/main" val="163910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本地日期类型</a:t>
            </a:r>
            <a:r>
              <a:rPr lang="en-US" altLang="zh-CN" dirty="0" err="1"/>
              <a:t>LocalDate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plusYears</a:t>
            </a:r>
            <a:r>
              <a:rPr lang="en-US" altLang="zh-CN" dirty="0"/>
              <a:t>/</a:t>
            </a:r>
            <a:r>
              <a:rPr lang="en-US" altLang="zh-CN" dirty="0" err="1"/>
              <a:t>plusMonths</a:t>
            </a:r>
            <a:r>
              <a:rPr lang="en-US" altLang="zh-CN" dirty="0"/>
              <a:t>/</a:t>
            </a:r>
            <a:r>
              <a:rPr lang="en-US" altLang="zh-CN" dirty="0" err="1"/>
              <a:t>plusDays</a:t>
            </a:r>
            <a:r>
              <a:rPr lang="en-US" altLang="zh-CN" dirty="0"/>
              <a:t>/</a:t>
            </a:r>
            <a:r>
              <a:rPr lang="en-US" altLang="zh-CN" dirty="0" err="1"/>
              <a:t>plusWeeks</a:t>
            </a:r>
            <a:r>
              <a:rPr lang="zh-CN" altLang="en-US" dirty="0"/>
              <a:t>：增加若干年份</a:t>
            </a:r>
            <a:r>
              <a:rPr lang="en-US" altLang="zh-CN" dirty="0"/>
              <a:t>/</a:t>
            </a:r>
            <a:r>
              <a:rPr lang="zh-CN" altLang="en-US" dirty="0"/>
              <a:t>月份</a:t>
            </a:r>
            <a:r>
              <a:rPr lang="en-US" altLang="zh-CN" dirty="0"/>
              <a:t>/</a:t>
            </a:r>
            <a:r>
              <a:rPr lang="zh-CN" altLang="en-US" dirty="0"/>
              <a:t>日子</a:t>
            </a:r>
            <a:r>
              <a:rPr lang="en-US" altLang="zh-CN" dirty="0"/>
              <a:t>/</a:t>
            </a:r>
            <a:r>
              <a:rPr lang="zh-CN" altLang="en-US" dirty="0"/>
              <a:t>星期</a:t>
            </a:r>
          </a:p>
          <a:p>
            <a:r>
              <a:rPr lang="en-US" altLang="zh-CN" dirty="0" err="1"/>
              <a:t>minusYears</a:t>
            </a:r>
            <a:r>
              <a:rPr lang="en-US" altLang="zh-CN" dirty="0"/>
              <a:t>/</a:t>
            </a:r>
            <a:r>
              <a:rPr lang="en-US" altLang="zh-CN" dirty="0" err="1"/>
              <a:t>minusMonths</a:t>
            </a:r>
            <a:r>
              <a:rPr lang="en-US" altLang="zh-CN" dirty="0"/>
              <a:t>/</a:t>
            </a:r>
            <a:r>
              <a:rPr lang="en-US" altLang="zh-CN" dirty="0" err="1"/>
              <a:t>minusDays</a:t>
            </a:r>
            <a:r>
              <a:rPr lang="en-US" altLang="zh-CN" dirty="0"/>
              <a:t>/</a:t>
            </a:r>
            <a:r>
              <a:rPr lang="en-US" altLang="zh-CN" dirty="0" err="1"/>
              <a:t>minusWeeks</a:t>
            </a:r>
            <a:r>
              <a:rPr lang="zh-CN" altLang="en-US" dirty="0"/>
              <a:t>：减少若干年份</a:t>
            </a:r>
            <a:r>
              <a:rPr lang="en-US" altLang="zh-CN" dirty="0"/>
              <a:t>/</a:t>
            </a:r>
            <a:r>
              <a:rPr lang="zh-CN" altLang="en-US" dirty="0"/>
              <a:t>月份</a:t>
            </a:r>
            <a:r>
              <a:rPr lang="en-US" altLang="zh-CN" dirty="0"/>
              <a:t>/</a:t>
            </a:r>
            <a:r>
              <a:rPr lang="zh-CN" altLang="en-US" dirty="0"/>
              <a:t>日子</a:t>
            </a:r>
            <a:r>
              <a:rPr lang="en-US" altLang="zh-CN" dirty="0"/>
              <a:t>/</a:t>
            </a:r>
            <a:r>
              <a:rPr lang="zh-CN" altLang="en-US" dirty="0"/>
              <a:t>星期</a:t>
            </a:r>
          </a:p>
          <a:p>
            <a:r>
              <a:rPr lang="en-US" altLang="zh-CN" dirty="0" err="1"/>
              <a:t>withYear</a:t>
            </a:r>
            <a:r>
              <a:rPr lang="en-US" altLang="zh-CN" dirty="0"/>
              <a:t>/</a:t>
            </a:r>
            <a:r>
              <a:rPr lang="en-US" altLang="zh-CN" dirty="0" err="1"/>
              <a:t>withMonth</a:t>
            </a:r>
            <a:r>
              <a:rPr lang="en-US" altLang="zh-CN" dirty="0"/>
              <a:t>/</a:t>
            </a:r>
            <a:r>
              <a:rPr lang="en-US" altLang="zh-CN" dirty="0" err="1"/>
              <a:t>withDayOfYear</a:t>
            </a:r>
            <a:r>
              <a:rPr lang="en-US" altLang="zh-CN" dirty="0"/>
              <a:t>/</a:t>
            </a:r>
            <a:r>
              <a:rPr lang="en-US" altLang="zh-CN" dirty="0" err="1"/>
              <a:t>withDayOfMonth</a:t>
            </a:r>
            <a:r>
              <a:rPr lang="zh-CN" altLang="en-US" dirty="0"/>
              <a:t>：设置指定的年份</a:t>
            </a:r>
            <a:r>
              <a:rPr lang="en-US" altLang="zh-CN" dirty="0"/>
              <a:t>/</a:t>
            </a:r>
            <a:r>
              <a:rPr lang="zh-CN" altLang="en-US" dirty="0"/>
              <a:t>月份</a:t>
            </a:r>
            <a:r>
              <a:rPr lang="en-US" altLang="zh-CN" dirty="0"/>
              <a:t>/</a:t>
            </a:r>
            <a:r>
              <a:rPr lang="zh-CN" altLang="en-US" dirty="0"/>
              <a:t>当年的日子</a:t>
            </a:r>
            <a:r>
              <a:rPr lang="en-US" altLang="zh-CN" dirty="0"/>
              <a:t>/</a:t>
            </a:r>
            <a:r>
              <a:rPr lang="zh-CN" altLang="en-US" dirty="0"/>
              <a:t>当月的</a:t>
            </a:r>
            <a:r>
              <a:rPr lang="zh-CN" altLang="en-US" dirty="0" smtClean="0"/>
              <a:t>日子</a:t>
            </a:r>
            <a:endParaRPr lang="en-US" altLang="zh-CN" dirty="0" smtClean="0"/>
          </a:p>
          <a:p>
            <a:r>
              <a:rPr lang="en-US" altLang="zh-CN" dirty="0"/>
              <a:t>equals</a:t>
            </a:r>
            <a:r>
              <a:rPr lang="zh-CN" altLang="en-US" dirty="0"/>
              <a:t>方法：判断两个日期是否相等</a:t>
            </a:r>
          </a:p>
          <a:p>
            <a:r>
              <a:rPr lang="en-US" altLang="zh-CN" dirty="0" err="1"/>
              <a:t>isBefore</a:t>
            </a:r>
            <a:r>
              <a:rPr lang="zh-CN" altLang="en-US" dirty="0"/>
              <a:t>方法：判断</a:t>
            </a:r>
            <a:r>
              <a:rPr lang="en-US" altLang="zh-CN" dirty="0"/>
              <a:t>A</a:t>
            </a:r>
            <a:r>
              <a:rPr lang="zh-CN" altLang="en-US" dirty="0"/>
              <a:t>日期是否在</a:t>
            </a:r>
            <a:r>
              <a:rPr lang="en-US" altLang="zh-CN" dirty="0"/>
              <a:t>B</a:t>
            </a:r>
            <a:r>
              <a:rPr lang="zh-CN" altLang="en-US" dirty="0"/>
              <a:t>日期之前</a:t>
            </a:r>
          </a:p>
          <a:p>
            <a:r>
              <a:rPr lang="en-US" altLang="zh-CN" dirty="0" err="1"/>
              <a:t>isAfter</a:t>
            </a:r>
            <a:r>
              <a:rPr lang="zh-CN" altLang="en-US" dirty="0"/>
              <a:t>方法：判断</a:t>
            </a:r>
            <a:r>
              <a:rPr lang="en-US" altLang="zh-CN" dirty="0"/>
              <a:t>A</a:t>
            </a:r>
            <a:r>
              <a:rPr lang="zh-CN" altLang="en-US" dirty="0"/>
              <a:t>日期是否在</a:t>
            </a:r>
            <a:r>
              <a:rPr lang="en-US" altLang="zh-CN" dirty="0"/>
              <a:t>B</a:t>
            </a:r>
            <a:r>
              <a:rPr lang="zh-CN" altLang="en-US" dirty="0"/>
              <a:t>日期之后</a:t>
            </a:r>
          </a:p>
        </p:txBody>
      </p:sp>
    </p:spTree>
    <p:extLst>
      <p:ext uri="{BB962C8B-B14F-4D97-AF65-F5344CB8AC3E}">
        <p14:creationId xmlns:p14="http://schemas.microsoft.com/office/powerpoint/2010/main" val="294526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Java</a:t>
            </a:r>
            <a:r>
              <a:rPr lang="zh-CN" altLang="zh-CN" dirty="0"/>
              <a:t>用来处理日期时间的几个工具，包括日期工具</a:t>
            </a:r>
            <a:r>
              <a:rPr lang="en-US" altLang="zh-CN" dirty="0"/>
              <a:t>Date</a:t>
            </a:r>
            <a:r>
              <a:rPr lang="zh-CN" altLang="zh-CN" dirty="0"/>
              <a:t>、日历工具</a:t>
            </a:r>
            <a:r>
              <a:rPr lang="en-US" altLang="zh-CN" dirty="0"/>
              <a:t>Calendar</a:t>
            </a:r>
            <a:r>
              <a:rPr lang="zh-CN" altLang="zh-CN" dirty="0"/>
              <a:t>，以及本地日期时间家族（含</a:t>
            </a:r>
            <a:r>
              <a:rPr lang="en-US" altLang="zh-CN" dirty="0" err="1"/>
              <a:t>LocalDate</a:t>
            </a:r>
            <a:r>
              <a:rPr lang="zh-CN" altLang="zh-CN" dirty="0"/>
              <a:t>、</a:t>
            </a:r>
            <a:r>
              <a:rPr lang="en-US" altLang="zh-CN" dirty="0" err="1"/>
              <a:t>LocalTime</a:t>
            </a:r>
            <a:r>
              <a:rPr lang="zh-CN" altLang="zh-CN" dirty="0"/>
              <a:t>、</a:t>
            </a:r>
            <a:r>
              <a:rPr lang="en-US" altLang="zh-CN" dirty="0" err="1"/>
              <a:t>LocalDateTime</a:t>
            </a:r>
            <a:r>
              <a:rPr lang="zh-CN" altLang="zh-CN" dirty="0"/>
              <a:t>等），并通过</a:t>
            </a:r>
            <a:r>
              <a:rPr lang="en-US" altLang="zh-CN" dirty="0"/>
              <a:t>1582</a:t>
            </a:r>
            <a:r>
              <a:rPr lang="zh-CN" altLang="zh-CN" dirty="0"/>
              <a:t>年问题比较了这几个时间工具的适用范围。</a:t>
            </a:r>
          </a:p>
          <a:p>
            <a:r>
              <a:rPr lang="en-US" altLang="zh-CN" dirty="0"/>
              <a:t>6.1 </a:t>
            </a:r>
            <a:r>
              <a:rPr lang="zh-CN" altLang="en-US" dirty="0"/>
              <a:t>日期工具</a:t>
            </a:r>
            <a:r>
              <a:rPr lang="en-US" altLang="zh-CN" dirty="0"/>
              <a:t>Date</a:t>
            </a:r>
          </a:p>
          <a:p>
            <a:r>
              <a:rPr lang="en-US" altLang="zh-CN" dirty="0"/>
              <a:t>6.2 </a:t>
            </a:r>
            <a:r>
              <a:rPr lang="zh-CN" altLang="en-US" dirty="0"/>
              <a:t>日历工具</a:t>
            </a:r>
            <a:r>
              <a:rPr lang="en-US" altLang="zh-CN" dirty="0"/>
              <a:t>Calendar</a:t>
            </a:r>
          </a:p>
          <a:p>
            <a:r>
              <a:rPr lang="en-US" altLang="zh-CN" dirty="0"/>
              <a:t>6.3 Java8</a:t>
            </a:r>
            <a:r>
              <a:rPr lang="zh-CN" altLang="en-US" dirty="0"/>
              <a:t>的本地日期时间工具</a:t>
            </a:r>
          </a:p>
          <a:p>
            <a:r>
              <a:rPr lang="en-US" altLang="zh-CN" dirty="0"/>
              <a:t>6.4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3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本地时间类型</a:t>
            </a:r>
            <a:r>
              <a:rPr lang="en-US" altLang="zh-CN" dirty="0" err="1"/>
              <a:t>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获得本地时间的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LocalTime.now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获取某种时间数值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getHour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getMinute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getSecond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getNano</a:t>
            </a:r>
            <a:endParaRPr lang="en-US" altLang="zh-CN" dirty="0"/>
          </a:p>
          <a:p>
            <a:r>
              <a:rPr lang="zh-CN" altLang="en-US" dirty="0" smtClean="0"/>
              <a:t>修改某种时间数值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lus***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minus***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with***</a:t>
            </a:r>
            <a:endParaRPr lang="en-US" altLang="zh-CN" dirty="0"/>
          </a:p>
          <a:p>
            <a:r>
              <a:rPr lang="zh-CN" altLang="en-US" dirty="0" smtClean="0"/>
              <a:t>判断两个时间的先后</a:t>
            </a:r>
            <a:endParaRPr lang="en-US" altLang="zh-CN" dirty="0" smtClean="0"/>
          </a:p>
          <a:p>
            <a:pPr lvl="1"/>
            <a:r>
              <a:rPr lang="en-US" altLang="zh-CN" dirty="0"/>
              <a:t>equals</a:t>
            </a:r>
            <a:r>
              <a:rPr lang="zh-CN" altLang="zh-CN" dirty="0"/>
              <a:t>、</a:t>
            </a:r>
            <a:r>
              <a:rPr lang="en-US" altLang="zh-CN" dirty="0" err="1"/>
              <a:t>isBefore</a:t>
            </a:r>
            <a:r>
              <a:rPr lang="zh-CN" altLang="zh-CN" dirty="0"/>
              <a:t>、</a:t>
            </a:r>
            <a:r>
              <a:rPr lang="en-US" altLang="zh-CN" dirty="0" err="1"/>
              <a:t>isAfter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86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本地日期时间类型</a:t>
            </a:r>
            <a:r>
              <a:rPr lang="en-US" altLang="zh-CN" dirty="0" err="1"/>
              <a:t>LocalDateTime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LocalDate</a:t>
            </a:r>
            <a:r>
              <a:rPr lang="zh-CN" altLang="zh-CN" dirty="0"/>
              <a:t>专门处理年月日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LocalTime</a:t>
            </a:r>
            <a:r>
              <a:rPr lang="zh-CN" altLang="zh-CN" dirty="0"/>
              <a:t>专门处理时</a:t>
            </a:r>
            <a:r>
              <a:rPr lang="zh-CN" altLang="zh-CN" dirty="0" smtClean="0"/>
              <a:t>分秒</a:t>
            </a:r>
            <a:endParaRPr lang="en-US" altLang="zh-CN" dirty="0" smtClean="0"/>
          </a:p>
          <a:p>
            <a:r>
              <a:rPr lang="en-US" altLang="zh-CN" dirty="0" err="1" smtClean="0"/>
              <a:t>LocalDateTime</a:t>
            </a:r>
            <a:r>
              <a:rPr lang="zh-CN" altLang="zh-CN" dirty="0"/>
              <a:t>同时处理年月日和时</a:t>
            </a:r>
            <a:r>
              <a:rPr lang="zh-CN" altLang="zh-CN" dirty="0" smtClean="0"/>
              <a:t>分秒</a:t>
            </a:r>
            <a:endParaRPr lang="en-US" altLang="zh-CN" dirty="0" smtClean="0"/>
          </a:p>
          <a:p>
            <a:r>
              <a:rPr lang="en-US" altLang="zh-CN" dirty="0" err="1"/>
              <a:t>LocalDateTime</a:t>
            </a:r>
            <a:r>
              <a:rPr lang="zh-CN" altLang="zh-CN" dirty="0"/>
              <a:t>基本等价于</a:t>
            </a:r>
            <a:r>
              <a:rPr lang="en-US" altLang="zh-CN" dirty="0" err="1"/>
              <a:t>LocalDateTime</a:t>
            </a:r>
            <a:r>
              <a:rPr lang="zh-CN" altLang="zh-CN" dirty="0"/>
              <a:t>与</a:t>
            </a:r>
            <a:r>
              <a:rPr lang="en-US" altLang="zh-CN" dirty="0" err="1"/>
              <a:t>LocalTime</a:t>
            </a:r>
            <a:r>
              <a:rPr lang="zh-CN" altLang="zh-CN" dirty="0"/>
              <a:t>的合集，它同时拥有二者的绝大部分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，除了下列方法：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lengthOfYear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lengthOfMonth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isLeapYear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94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</a:t>
            </a:r>
            <a:r>
              <a:rPr lang="zh-CN" altLang="en-US" dirty="0"/>
              <a:t>本地日期时间与字符串的互相转换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本地</a:t>
            </a:r>
            <a:r>
              <a:rPr lang="zh-CN" altLang="zh-CN" dirty="0"/>
              <a:t>日期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的转换方法如下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parse</a:t>
            </a:r>
            <a:r>
              <a:rPr lang="zh-CN" altLang="en-US" dirty="0" smtClean="0"/>
              <a:t>方法：</a:t>
            </a:r>
            <a:r>
              <a:rPr lang="zh-CN" altLang="zh-CN" dirty="0" smtClean="0"/>
              <a:t>将字符串转换为</a:t>
            </a:r>
            <a:r>
              <a:rPr lang="zh-CN" altLang="zh-CN" dirty="0"/>
              <a:t>本地日期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format</a:t>
            </a:r>
            <a:r>
              <a:rPr lang="zh-CN" altLang="en-US" dirty="0" smtClean="0"/>
              <a:t>方法：</a:t>
            </a:r>
            <a:r>
              <a:rPr lang="zh-CN" altLang="zh-CN" dirty="0"/>
              <a:t>将本地日期时间转换为</a:t>
            </a:r>
            <a:r>
              <a:rPr lang="zh-CN" altLang="zh-CN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这两个</a:t>
            </a:r>
            <a:r>
              <a:rPr lang="zh-CN" altLang="en-US" dirty="0" smtClean="0"/>
              <a:t>方法的输入参数都来自</a:t>
            </a:r>
            <a:r>
              <a:rPr lang="zh-CN" altLang="zh-CN" dirty="0"/>
              <a:t>格式化器具</a:t>
            </a:r>
            <a:r>
              <a:rPr lang="en-US" altLang="zh-CN" dirty="0" err="1" smtClean="0"/>
              <a:t>DateTimeFormatter</a:t>
            </a:r>
            <a:r>
              <a:rPr lang="zh-CN" altLang="en-US" dirty="0" smtClean="0"/>
              <a:t>，可以使用该工具自带的格式模板，也可通过</a:t>
            </a:r>
            <a:r>
              <a:rPr lang="en-US" altLang="zh-CN" dirty="0" err="1" smtClean="0"/>
              <a:t>ofPattern</a:t>
            </a:r>
            <a:r>
              <a:rPr lang="zh-CN" altLang="en-US" dirty="0" smtClean="0"/>
              <a:t>方法创建新的格式模板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67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格式化工具的日期时间类型说明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12587"/>
              </p:ext>
            </p:extLst>
          </p:nvPr>
        </p:nvGraphicFramePr>
        <p:xfrm>
          <a:off x="838200" y="2261461"/>
          <a:ext cx="10515600" cy="29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250"/>
                <a:gridCol w="6884350"/>
              </a:tblGrid>
              <a:tr h="59542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DateTimeFormatter</a:t>
                      </a:r>
                      <a:r>
                        <a:rPr lang="zh-CN" sz="1800" kern="100" dirty="0">
                          <a:effectLst/>
                        </a:rPr>
                        <a:t>类的格式类型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对应的日期时间格式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2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BASIC_ISO_DATE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yyyyMMdd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2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ISO_LOCAL_DATE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yyyy</a:t>
                      </a:r>
                      <a:r>
                        <a:rPr lang="en-US" sz="1800" kern="100" dirty="0">
                          <a:effectLst/>
                        </a:rPr>
                        <a:t>-MM-</a:t>
                      </a:r>
                      <a:r>
                        <a:rPr lang="en-US" sz="1800" kern="100" dirty="0" err="1">
                          <a:effectLst/>
                        </a:rPr>
                        <a:t>dd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2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ISO_LOCAL_TIME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HH:mm:ss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542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ISO_LOCAL_DATE_TIME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yyyy-MM-ddTHH:mm:ss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14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本节从</a:t>
            </a:r>
            <a:r>
              <a:rPr lang="en-US" altLang="zh-CN" dirty="0"/>
              <a:t>Date</a:t>
            </a:r>
            <a:r>
              <a:rPr lang="zh-CN" altLang="zh-CN" dirty="0"/>
              <a:t>工具和</a:t>
            </a:r>
            <a:r>
              <a:rPr lang="en-US" altLang="zh-CN" dirty="0"/>
              <a:t>Calendar</a:t>
            </a:r>
            <a:r>
              <a:rPr lang="zh-CN" altLang="zh-CN" dirty="0"/>
              <a:t>工具存在的</a:t>
            </a:r>
            <a:r>
              <a:rPr lang="en-US" altLang="zh-CN" dirty="0"/>
              <a:t>1582</a:t>
            </a:r>
            <a:r>
              <a:rPr lang="zh-CN" altLang="zh-CN" dirty="0"/>
              <a:t>年问题切入，阐述了儒略历与格里历的由来，并描述了</a:t>
            </a:r>
            <a:r>
              <a:rPr lang="en-US" altLang="zh-CN" dirty="0"/>
              <a:t>1582</a:t>
            </a:r>
            <a:r>
              <a:rPr lang="zh-CN" altLang="zh-CN" dirty="0"/>
              <a:t>年问题出现的时代背景，由此证明</a:t>
            </a:r>
            <a:r>
              <a:rPr lang="en-US" altLang="zh-CN" dirty="0"/>
              <a:t>Date</a:t>
            </a:r>
            <a:r>
              <a:rPr lang="zh-CN" altLang="zh-CN" dirty="0"/>
              <a:t>工具和</a:t>
            </a:r>
            <a:r>
              <a:rPr lang="en-US" altLang="zh-CN" dirty="0"/>
              <a:t>Calendar</a:t>
            </a:r>
            <a:r>
              <a:rPr lang="zh-CN" altLang="zh-CN" dirty="0"/>
              <a:t>工具在换算古代日期时候的局限性，从而论述本地日期类型</a:t>
            </a:r>
            <a:r>
              <a:rPr lang="en-US" altLang="zh-CN" dirty="0" err="1"/>
              <a:t>LocalDate</a:t>
            </a:r>
            <a:r>
              <a:rPr lang="zh-CN" altLang="zh-CN" dirty="0"/>
              <a:t>的必要性，并借助</a:t>
            </a:r>
            <a:r>
              <a:rPr lang="en-US" altLang="zh-CN" dirty="0" err="1"/>
              <a:t>LocalDate</a:t>
            </a:r>
            <a:r>
              <a:rPr lang="zh-CN" altLang="zh-CN" dirty="0"/>
              <a:t>实现了一个更通用的万年历。</a:t>
            </a:r>
          </a:p>
          <a:p>
            <a:r>
              <a:rPr lang="en-US" altLang="zh-CN" dirty="0"/>
              <a:t>6.4.1 </a:t>
            </a:r>
            <a:r>
              <a:rPr lang="zh-CN" altLang="en-US" dirty="0"/>
              <a:t>从</a:t>
            </a:r>
            <a:r>
              <a:rPr lang="en-US" altLang="zh-CN" dirty="0"/>
              <a:t>1582</a:t>
            </a:r>
            <a:r>
              <a:rPr lang="zh-CN" altLang="en-US" dirty="0"/>
              <a:t>年问题浅谈</a:t>
            </a:r>
            <a:r>
              <a:rPr lang="en-US" altLang="zh-CN" dirty="0"/>
              <a:t>Date</a:t>
            </a:r>
            <a:r>
              <a:rPr lang="zh-CN" altLang="en-US" dirty="0"/>
              <a:t>工具的局限</a:t>
            </a:r>
          </a:p>
          <a:p>
            <a:r>
              <a:rPr lang="en-US" altLang="zh-CN" dirty="0"/>
              <a:t>6.4.2 </a:t>
            </a:r>
            <a:r>
              <a:rPr lang="zh-CN" altLang="en-US" dirty="0"/>
              <a:t>利用本地日期时间实现万年历</a:t>
            </a:r>
          </a:p>
        </p:txBody>
      </p:sp>
    </p:spTree>
    <p:extLst>
      <p:ext uri="{BB962C8B-B14F-4D97-AF65-F5344CB8AC3E}">
        <p14:creationId xmlns:p14="http://schemas.microsoft.com/office/powerpoint/2010/main" val="194667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从</a:t>
            </a:r>
            <a:r>
              <a:rPr lang="en-US" altLang="zh-CN" dirty="0"/>
              <a:t>1582</a:t>
            </a:r>
            <a:r>
              <a:rPr lang="zh-CN" altLang="en-US" dirty="0"/>
              <a:t>年问题浅谈</a:t>
            </a:r>
            <a:r>
              <a:rPr lang="en-US" altLang="zh-CN" dirty="0"/>
              <a:t>Date</a:t>
            </a:r>
            <a:r>
              <a:rPr lang="zh-CN" altLang="en-US" dirty="0"/>
              <a:t>工具的局限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不管是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Calendar</a:t>
            </a:r>
            <a:r>
              <a:rPr lang="zh-CN" altLang="en-US" dirty="0" smtClean="0"/>
              <a:t>，它们的实例给</a:t>
            </a:r>
            <a:r>
              <a:rPr lang="en-US" altLang="zh-CN" dirty="0"/>
              <a:t>1582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4</a:t>
            </a:r>
            <a:r>
              <a:rPr lang="zh-CN" altLang="zh-CN" dirty="0" smtClean="0"/>
              <a:t>日</a:t>
            </a:r>
            <a:r>
              <a:rPr lang="zh-CN" altLang="en-US" dirty="0" smtClean="0"/>
              <a:t>加上一天之后，都会得到</a:t>
            </a:r>
            <a:r>
              <a:rPr lang="en-US" altLang="zh-CN" dirty="0"/>
              <a:t>1582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 smtClean="0"/>
              <a:t>月</a:t>
            </a:r>
            <a:r>
              <a:rPr lang="en-US" altLang="zh-CN" dirty="0" smtClean="0"/>
              <a:t>15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，而非正常的</a:t>
            </a:r>
            <a:r>
              <a:rPr lang="en-US" altLang="zh-CN" dirty="0"/>
              <a:t>1582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 smtClean="0"/>
              <a:t>月</a:t>
            </a:r>
            <a:r>
              <a:rPr lang="en-US" altLang="zh-CN" dirty="0" smtClean="0"/>
              <a:t>5</a:t>
            </a:r>
            <a:r>
              <a:rPr lang="zh-CN" altLang="zh-CN" dirty="0" smtClean="0"/>
              <a:t>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比如以下代码计算得到的新日期为</a:t>
            </a:r>
            <a:r>
              <a:rPr lang="en-US" altLang="zh-CN" dirty="0"/>
              <a:t>1582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</a:t>
            </a:r>
            <a:endParaRPr lang="en-US" altLang="zh-CN" dirty="0" smtClean="0"/>
          </a:p>
          <a:p>
            <a:pPr lvl="1"/>
            <a:r>
              <a:rPr lang="en-US" altLang="zh-CN" dirty="0"/>
              <a:t>Calendar </a:t>
            </a:r>
            <a:r>
              <a:rPr lang="en-US" altLang="zh-CN" dirty="0" err="1"/>
              <a:t>calendar</a:t>
            </a:r>
            <a:r>
              <a:rPr lang="en-US" altLang="zh-CN" dirty="0"/>
              <a:t>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  // </a:t>
            </a:r>
            <a:r>
              <a:rPr lang="zh-CN" altLang="en-US" dirty="0"/>
              <a:t>获取一个日历实例</a:t>
            </a:r>
          </a:p>
          <a:p>
            <a:pPr lvl="1"/>
            <a:r>
              <a:rPr lang="en-US" altLang="zh-CN" dirty="0" err="1"/>
              <a:t>calendar.set</a:t>
            </a:r>
            <a:r>
              <a:rPr lang="en-US" altLang="zh-CN" dirty="0"/>
              <a:t>(1582, 9, 4);  // </a:t>
            </a:r>
            <a:r>
              <a:rPr lang="zh-CN" altLang="en-US" dirty="0"/>
              <a:t>设置日历实例为</a:t>
            </a:r>
            <a:r>
              <a:rPr lang="en-US" altLang="zh-CN" dirty="0"/>
              <a:t>1582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  <a:p>
            <a:pPr lvl="1"/>
            <a:r>
              <a:rPr lang="en-US" altLang="zh-CN" dirty="0" err="1"/>
              <a:t>calendar.add</a:t>
            </a:r>
            <a:r>
              <a:rPr lang="en-US" altLang="zh-CN" dirty="0"/>
              <a:t>(</a:t>
            </a:r>
            <a:r>
              <a:rPr lang="en-US" altLang="zh-CN" dirty="0" err="1"/>
              <a:t>Calendar.DAY_OF_MONTH</a:t>
            </a:r>
            <a:r>
              <a:rPr lang="en-US" altLang="zh-CN" dirty="0"/>
              <a:t>, 1);  // </a:t>
            </a:r>
            <a:r>
              <a:rPr lang="zh-CN" altLang="en-US" dirty="0"/>
              <a:t>给日历实例加一天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/>
              <a:t>1582</a:t>
            </a:r>
            <a:r>
              <a:rPr lang="zh-CN" altLang="zh-CN" dirty="0" smtClean="0"/>
              <a:t>年</a:t>
            </a:r>
            <a:r>
              <a:rPr lang="zh-CN" altLang="en-US" dirty="0" smtClean="0"/>
              <a:t>问题</a:t>
            </a:r>
            <a:r>
              <a:rPr lang="zh-CN" altLang="zh-CN" dirty="0"/>
              <a:t>的确是历史遗留问题，却不是</a:t>
            </a:r>
            <a:r>
              <a:rPr lang="en-US" altLang="zh-CN" dirty="0"/>
              <a:t>Java</a:t>
            </a:r>
            <a:r>
              <a:rPr lang="zh-CN" altLang="zh-CN" dirty="0"/>
              <a:t>遗留下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公历的起源</a:t>
            </a:r>
            <a:r>
              <a:rPr lang="en-US" altLang="zh-CN" dirty="0" smtClean="0"/>
              <a:t>——</a:t>
            </a:r>
            <a:r>
              <a:rPr lang="zh-CN" altLang="zh-CN" dirty="0"/>
              <a:t>儒略历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公历源自</a:t>
            </a:r>
            <a:r>
              <a:rPr lang="zh-CN" altLang="zh-CN" dirty="0" smtClean="0"/>
              <a:t>西方</a:t>
            </a:r>
            <a:r>
              <a:rPr lang="zh-CN" altLang="en-US" dirty="0" smtClean="0"/>
              <a:t>的古罗马</a:t>
            </a:r>
            <a:r>
              <a:rPr lang="zh-CN" altLang="zh-CN" dirty="0" smtClean="0"/>
              <a:t>，</a:t>
            </a:r>
            <a:r>
              <a:rPr lang="zh-CN" altLang="zh-CN" dirty="0"/>
              <a:t>早期的西历被称作</a:t>
            </a:r>
            <a:r>
              <a:rPr lang="zh-CN" altLang="zh-CN" dirty="0" smtClean="0"/>
              <a:t>《儒略历》</a:t>
            </a:r>
            <a:endParaRPr lang="en-US" altLang="zh-CN" dirty="0" smtClean="0"/>
          </a:p>
          <a:p>
            <a:r>
              <a:rPr lang="zh-CN" altLang="zh-CN" dirty="0"/>
              <a:t>儒略历规定平年有</a:t>
            </a:r>
            <a:r>
              <a:rPr lang="en-US" altLang="zh-CN" dirty="0"/>
              <a:t>365</a:t>
            </a:r>
            <a:r>
              <a:rPr lang="zh-CN" altLang="zh-CN" dirty="0"/>
              <a:t>天，闰年有</a:t>
            </a:r>
            <a:r>
              <a:rPr lang="en-US" altLang="zh-CN" dirty="0"/>
              <a:t>366</a:t>
            </a:r>
            <a:r>
              <a:rPr lang="zh-CN" altLang="zh-CN" dirty="0"/>
              <a:t>天，每四年中分配三个平年加一个闰年，闰年把多出来的一天放到了二月末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儒略历平均每年有</a:t>
            </a:r>
            <a:r>
              <a:rPr lang="en-US" altLang="zh-CN" dirty="0"/>
              <a:t>365.25</a:t>
            </a:r>
            <a:r>
              <a:rPr lang="zh-CN" altLang="zh-CN" dirty="0"/>
              <a:t>日，</a:t>
            </a:r>
            <a:r>
              <a:rPr lang="zh-CN" altLang="zh-CN" dirty="0" smtClean="0"/>
              <a:t>可是现代的天文观测</a:t>
            </a:r>
            <a:r>
              <a:rPr lang="zh-CN" altLang="en-US" dirty="0" smtClean="0"/>
              <a:t>发现</a:t>
            </a:r>
            <a:r>
              <a:rPr lang="zh-CN" altLang="zh-CN" dirty="0" smtClean="0"/>
              <a:t>，</a:t>
            </a:r>
            <a:r>
              <a:rPr lang="zh-CN" altLang="zh-CN" dirty="0"/>
              <a:t>地球的平均回归年实际只有</a:t>
            </a:r>
            <a:r>
              <a:rPr lang="en-US" altLang="zh-CN" dirty="0"/>
              <a:t>365.2422</a:t>
            </a:r>
            <a:r>
              <a:rPr lang="zh-CN" altLang="zh-CN" dirty="0"/>
              <a:t>日，与儒略历之间相差</a:t>
            </a:r>
            <a:r>
              <a:rPr lang="en-US" altLang="zh-CN" dirty="0"/>
              <a:t>0.0078</a:t>
            </a:r>
            <a:r>
              <a:rPr lang="zh-CN" altLang="zh-CN" dirty="0"/>
              <a:t>日，这意味着每隔</a:t>
            </a:r>
            <a:r>
              <a:rPr lang="en-US" altLang="zh-CN" dirty="0"/>
              <a:t>128</a:t>
            </a:r>
            <a:r>
              <a:rPr lang="zh-CN" altLang="zh-CN" dirty="0"/>
              <a:t>年儒略历就会多出一天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弹指一挥间，古罗马之后</a:t>
            </a:r>
            <a:r>
              <a:rPr lang="zh-CN" altLang="en-US" dirty="0"/>
              <a:t>直到</a:t>
            </a:r>
            <a:r>
              <a:rPr lang="zh-CN" altLang="en-US" dirty="0" smtClean="0"/>
              <a:t>文艺复兴，欧洲采用了一千多年的</a:t>
            </a:r>
            <a:r>
              <a:rPr lang="zh-CN" altLang="zh-CN" dirty="0" smtClean="0"/>
              <a:t>儒略历</a:t>
            </a:r>
            <a:r>
              <a:rPr lang="zh-CN" altLang="en-US" dirty="0" smtClean="0"/>
              <a:t>，不知不觉历法已经偏差了十天。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公历的起源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格里历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1582</a:t>
            </a:r>
            <a:r>
              <a:rPr lang="zh-CN" altLang="zh-CN" dirty="0"/>
              <a:t>年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欧洲科学家终于发现</a:t>
            </a:r>
            <a:r>
              <a:rPr lang="zh-CN" altLang="zh-CN" dirty="0"/>
              <a:t>儒略历整整多出了</a:t>
            </a:r>
            <a:r>
              <a:rPr lang="zh-CN" altLang="zh-CN" dirty="0" smtClean="0"/>
              <a:t>十天</a:t>
            </a:r>
            <a:r>
              <a:rPr lang="en-US" altLang="zh-CN" dirty="0" smtClean="0"/>
              <a:t>……</a:t>
            </a:r>
          </a:p>
          <a:p>
            <a:r>
              <a:rPr lang="zh-CN" altLang="zh-CN" dirty="0"/>
              <a:t>教皇格列高利十三</a:t>
            </a:r>
            <a:r>
              <a:rPr lang="zh-CN" altLang="zh-CN" dirty="0" smtClean="0"/>
              <a:t>世</a:t>
            </a:r>
            <a:r>
              <a:rPr lang="zh-CN" altLang="en-US" dirty="0" smtClean="0"/>
              <a:t>颁布了改进后的历法，</a:t>
            </a:r>
            <a:r>
              <a:rPr lang="zh-CN" altLang="zh-CN" dirty="0"/>
              <a:t>对四年一闰补充规定：遇到整百的年份，再判断该年份能否被</a:t>
            </a:r>
            <a:r>
              <a:rPr lang="en-US" altLang="zh-CN" dirty="0"/>
              <a:t>400</a:t>
            </a:r>
            <a:r>
              <a:rPr lang="zh-CN" altLang="zh-CN" dirty="0"/>
              <a:t>整除，能被</a:t>
            </a:r>
            <a:r>
              <a:rPr lang="en-US" altLang="zh-CN" dirty="0"/>
              <a:t>400</a:t>
            </a:r>
            <a:r>
              <a:rPr lang="zh-CN" altLang="zh-CN" dirty="0"/>
              <a:t>整除的才算闰年，不能被</a:t>
            </a:r>
            <a:r>
              <a:rPr lang="en-US" altLang="zh-CN" dirty="0"/>
              <a:t>400</a:t>
            </a:r>
            <a:r>
              <a:rPr lang="zh-CN" altLang="zh-CN" dirty="0"/>
              <a:t>整除的仍按平年过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历法</a:t>
            </a:r>
            <a:r>
              <a:rPr lang="zh-CN" altLang="zh-CN" dirty="0"/>
              <a:t>被命名</a:t>
            </a:r>
            <a:r>
              <a:rPr lang="zh-CN" altLang="zh-CN" dirty="0" smtClean="0"/>
              <a:t>为《格里历》，格里历</a:t>
            </a:r>
            <a:r>
              <a:rPr lang="zh-CN" altLang="zh-CN" dirty="0"/>
              <a:t>平均每年有</a:t>
            </a:r>
            <a:r>
              <a:rPr lang="en-US" altLang="zh-CN" dirty="0"/>
              <a:t>365.2425</a:t>
            </a:r>
            <a:r>
              <a:rPr lang="zh-CN" altLang="zh-CN" dirty="0"/>
              <a:t>日</a:t>
            </a:r>
            <a:r>
              <a:rPr lang="zh-CN" altLang="zh-CN" dirty="0" smtClean="0"/>
              <a:t>，与</a:t>
            </a:r>
            <a:r>
              <a:rPr lang="zh-CN" altLang="zh-CN" dirty="0"/>
              <a:t>平均回归年的</a:t>
            </a:r>
            <a:r>
              <a:rPr lang="en-US" altLang="zh-CN" dirty="0"/>
              <a:t>365.2422</a:t>
            </a:r>
            <a:r>
              <a:rPr lang="zh-CN" altLang="zh-CN" dirty="0" smtClean="0"/>
              <a:t>日大约</a:t>
            </a:r>
            <a:r>
              <a:rPr lang="en-US" altLang="zh-CN" dirty="0"/>
              <a:t>3300</a:t>
            </a:r>
            <a:r>
              <a:rPr lang="zh-CN" altLang="zh-CN" dirty="0"/>
              <a:t>年才会相差</a:t>
            </a:r>
            <a:r>
              <a:rPr lang="zh-CN" altLang="zh-CN" dirty="0" smtClean="0"/>
              <a:t>一天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为了弥补新历与旧历之间的日期偏差，</a:t>
            </a:r>
            <a:r>
              <a:rPr lang="zh-CN" altLang="zh-CN" dirty="0"/>
              <a:t>格列</a:t>
            </a:r>
            <a:r>
              <a:rPr lang="zh-CN" altLang="zh-CN" dirty="0" smtClean="0"/>
              <a:t>高利</a:t>
            </a:r>
            <a:r>
              <a:rPr lang="zh-CN" altLang="zh-CN" dirty="0"/>
              <a:t>下令当年的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4</a:t>
            </a:r>
            <a:r>
              <a:rPr lang="zh-CN" altLang="zh-CN" dirty="0"/>
              <a:t>日过完，第二天直接跳到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15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，完全抹去</a:t>
            </a:r>
            <a:r>
              <a:rPr lang="zh-CN" altLang="zh-CN" dirty="0"/>
              <a:t>中间的十天（</a:t>
            </a:r>
            <a:r>
              <a:rPr lang="en-US" altLang="zh-CN" dirty="0"/>
              <a:t>5</a:t>
            </a:r>
            <a:r>
              <a:rPr lang="zh-CN" altLang="zh-CN" dirty="0"/>
              <a:t>日到</a:t>
            </a:r>
            <a:r>
              <a:rPr lang="en-US" altLang="zh-CN" dirty="0"/>
              <a:t>14</a:t>
            </a:r>
            <a:r>
              <a:rPr lang="zh-CN" altLang="zh-CN" dirty="0"/>
              <a:t>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8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中国古代的历法沿革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东周</a:t>
            </a:r>
            <a:r>
              <a:rPr lang="zh-CN" altLang="zh-CN" dirty="0"/>
              <a:t>王朝的春秋后期，</a:t>
            </a:r>
            <a:r>
              <a:rPr lang="zh-CN" altLang="zh-CN" dirty="0" smtClean="0"/>
              <a:t>中国出现</a:t>
            </a:r>
            <a:r>
              <a:rPr lang="zh-CN" altLang="zh-CN" dirty="0"/>
              <a:t>了《四分历》，意思是把一天四等分，也就是说一年包含三百六十五又四分之一日，它比相同精度的儒略历要早五百年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南北朝</a:t>
            </a:r>
            <a:r>
              <a:rPr lang="zh-CN" altLang="zh-CN" dirty="0"/>
              <a:t>时期，祖冲之创制了《大明历》，他通过引入岁差概念，求得每年有</a:t>
            </a:r>
            <a:r>
              <a:rPr lang="en-US" altLang="zh-CN" dirty="0"/>
              <a:t>365.2428</a:t>
            </a:r>
            <a:r>
              <a:rPr lang="zh-CN" altLang="zh-CN" dirty="0"/>
              <a:t>日，与现代人测的回归年只差</a:t>
            </a:r>
            <a:r>
              <a:rPr lang="en-US" altLang="zh-CN" dirty="0"/>
              <a:t>0.0006</a:t>
            </a:r>
            <a:r>
              <a:rPr lang="zh-CN" altLang="zh-CN" dirty="0"/>
              <a:t>日，一年才差</a:t>
            </a:r>
            <a:r>
              <a:rPr lang="zh-CN" altLang="zh-CN" dirty="0" smtClean="0"/>
              <a:t>五十几秒。</a:t>
            </a:r>
            <a:endParaRPr lang="en-US" altLang="zh-CN" dirty="0" smtClean="0"/>
          </a:p>
          <a:p>
            <a:r>
              <a:rPr lang="zh-CN" altLang="zh-CN" dirty="0" smtClean="0"/>
              <a:t>南宋</a:t>
            </a:r>
            <a:r>
              <a:rPr lang="zh-CN" altLang="zh-CN" dirty="0"/>
              <a:t>庆元五年（</a:t>
            </a:r>
            <a:r>
              <a:rPr lang="en-US" altLang="zh-CN" dirty="0"/>
              <a:t>1199</a:t>
            </a:r>
            <a:r>
              <a:rPr lang="zh-CN" altLang="zh-CN" dirty="0"/>
              <a:t>年），开始推行杨忠辅创制的《统天历》，该历法以</a:t>
            </a:r>
            <a:r>
              <a:rPr lang="en-US" altLang="zh-CN" dirty="0"/>
              <a:t>365.2425</a:t>
            </a:r>
            <a:r>
              <a:rPr lang="zh-CN" altLang="zh-CN" dirty="0"/>
              <a:t>日为一年，其精度等同格里历，但比格里历早了</a:t>
            </a:r>
            <a:r>
              <a:rPr lang="en-US" altLang="zh-CN" dirty="0"/>
              <a:t>383</a:t>
            </a:r>
            <a:r>
              <a:rPr lang="zh-CN" altLang="zh-CN" dirty="0"/>
              <a:t>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32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本地日期时间纠正</a:t>
            </a:r>
            <a:r>
              <a:rPr lang="en-US" altLang="zh-CN" dirty="0" smtClean="0"/>
              <a:t>1582</a:t>
            </a:r>
            <a:r>
              <a:rPr lang="zh-CN" altLang="en-US" dirty="0" smtClean="0"/>
              <a:t>年问题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Java8</a:t>
            </a:r>
            <a:r>
              <a:rPr lang="zh-CN" altLang="zh-CN" dirty="0"/>
              <a:t>推出本地日期工具</a:t>
            </a:r>
            <a:r>
              <a:rPr lang="en-US" altLang="zh-CN" dirty="0" err="1"/>
              <a:t>LocalDate</a:t>
            </a:r>
            <a:r>
              <a:rPr lang="zh-CN" altLang="zh-CN" dirty="0"/>
              <a:t>，一个重要原因便是纠正儒略历的问题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LocalDate</a:t>
            </a:r>
            <a:r>
              <a:rPr lang="zh-CN" altLang="zh-CN" dirty="0"/>
              <a:t>把现行公历反推至</a:t>
            </a:r>
            <a:r>
              <a:rPr lang="en-US" altLang="zh-CN" dirty="0"/>
              <a:t>1582</a:t>
            </a:r>
            <a:r>
              <a:rPr lang="zh-CN" altLang="zh-CN" dirty="0"/>
              <a:t>年之前，从而避免儒略历莫名其妙丢失日子的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r>
              <a:rPr lang="zh-CN" altLang="en-US" dirty="0" smtClean="0"/>
              <a:t>以下代码的日期运算结果是正确的：</a:t>
            </a:r>
            <a:endParaRPr lang="en-US" altLang="zh-CN" dirty="0"/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localDate</a:t>
            </a:r>
            <a:r>
              <a:rPr lang="en-US" altLang="zh-CN" dirty="0"/>
              <a:t> = </a:t>
            </a:r>
            <a:r>
              <a:rPr lang="en-US" altLang="zh-CN" dirty="0" err="1"/>
              <a:t>LocalDate.of</a:t>
            </a:r>
            <a:r>
              <a:rPr lang="en-US" altLang="zh-CN" dirty="0"/>
              <a:t>(1582, 10, 4);  // </a:t>
            </a:r>
            <a:r>
              <a:rPr lang="zh-CN" altLang="en-US" dirty="0"/>
              <a:t>设置本地日期实例为</a:t>
            </a:r>
            <a:r>
              <a:rPr lang="en-US" altLang="zh-CN" dirty="0"/>
              <a:t>1582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原始的本地日期实例</a:t>
            </a:r>
            <a:r>
              <a:rPr lang="en-US" altLang="zh-CN" dirty="0"/>
              <a:t>=" + </a:t>
            </a:r>
            <a:r>
              <a:rPr lang="en-US" altLang="zh-CN" dirty="0" err="1"/>
              <a:t>localDate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= </a:t>
            </a:r>
            <a:r>
              <a:rPr lang="en-US" altLang="zh-CN" dirty="0" err="1"/>
              <a:t>localDate.plusDays</a:t>
            </a:r>
            <a:r>
              <a:rPr lang="en-US" altLang="zh-CN" dirty="0"/>
              <a:t>(1);  // </a:t>
            </a:r>
            <a:r>
              <a:rPr lang="zh-CN" altLang="en-US" dirty="0"/>
              <a:t>给本地日期实例加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加了一天之后，新的本地日期实例</a:t>
            </a:r>
            <a:r>
              <a:rPr lang="en-US" altLang="zh-CN" dirty="0"/>
              <a:t>=" + </a:t>
            </a:r>
            <a:r>
              <a:rPr lang="en-US" altLang="zh-CN" dirty="0" err="1"/>
              <a:t>localDate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00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日期工具</a:t>
            </a:r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Date</a:t>
            </a:r>
            <a:r>
              <a:rPr lang="zh-CN" altLang="zh-CN" dirty="0"/>
              <a:t>日期工具的详细用法，包括获取年月日期之时的几个注意事项、如何比较两个日期实例的先后关系，以及如何将日期变量转换为字符串类型、如何将字符串变量转换为日期类型。</a:t>
            </a:r>
          </a:p>
          <a:p>
            <a:r>
              <a:rPr lang="en-US" altLang="zh-CN" dirty="0"/>
              <a:t>6.1.1 </a:t>
            </a:r>
            <a:r>
              <a:rPr lang="zh-CN" altLang="en-US" dirty="0"/>
              <a:t>日期工具的用法</a:t>
            </a:r>
          </a:p>
          <a:p>
            <a:r>
              <a:rPr lang="en-US" altLang="zh-CN" dirty="0"/>
              <a:t>6.1.2 </a:t>
            </a:r>
            <a:r>
              <a:rPr lang="zh-CN" altLang="en-US" dirty="0"/>
              <a:t>日期时间的格式化</a:t>
            </a:r>
          </a:p>
        </p:txBody>
      </p:sp>
    </p:spTree>
    <p:extLst>
      <p:ext uri="{BB962C8B-B14F-4D97-AF65-F5344CB8AC3E}">
        <p14:creationId xmlns:p14="http://schemas.microsoft.com/office/powerpoint/2010/main" val="51670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利用本地日期时间实现万年历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新的万年历应该采取下列几点改进措施：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）引入本地日期工具</a:t>
            </a:r>
            <a:r>
              <a:rPr lang="en-US" altLang="zh-CN" dirty="0" err="1"/>
              <a:t>LocalDate</a:t>
            </a:r>
            <a:r>
              <a:rPr lang="zh-CN" altLang="zh-CN" dirty="0"/>
              <a:t>，它提供了丰富的方法功能，不但方便判断是否闰年，而且月份、星期的取值也符合日常习惯；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）引入二维数组保存当月的各个日期分布，第一维表示当月的五个星期，第二维表示每个星期的七天；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）除了日期之外，还可考虑添加每个日期对应的节日名称（如果存在的话）；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500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计算万年历的注意事项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需要对日期数组的几种情况分支处理：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）首个星期可能存在上个月份的日子，此时应忽略上月的日期；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）归属本月的日期，填入二维数组的相应位置；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）本月的最后一天，填完数组后要跳出整个循环；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使用本地日期时间输出的万年历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alendar_perpetu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58" y="2459597"/>
            <a:ext cx="6885483" cy="3083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4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本章主要介绍了几种日期时间工具的详细用法，包括最早的日期工具</a:t>
            </a:r>
            <a:r>
              <a:rPr lang="en-US" altLang="zh-CN" dirty="0"/>
              <a:t>Date</a:t>
            </a:r>
            <a:r>
              <a:rPr lang="zh-CN" altLang="zh-CN" dirty="0"/>
              <a:t>（日期类型的基本用法、日期类型与字符串类型的相互转换）、继之而起的日历工具</a:t>
            </a:r>
            <a:r>
              <a:rPr lang="en-US" altLang="zh-CN" dirty="0"/>
              <a:t>Calendar</a:t>
            </a:r>
            <a:r>
              <a:rPr lang="zh-CN" altLang="zh-CN" dirty="0"/>
              <a:t>（日历类型的基本用法、日历类型的实际应用）、</a:t>
            </a:r>
            <a:r>
              <a:rPr lang="en-US" altLang="zh-CN" dirty="0"/>
              <a:t>Java8</a:t>
            </a:r>
            <a:r>
              <a:rPr lang="zh-CN" altLang="zh-CN" dirty="0"/>
              <a:t>推出的本地日期时间家族（本地日期类型</a:t>
            </a:r>
            <a:r>
              <a:rPr lang="en-US" altLang="zh-CN" dirty="0" err="1"/>
              <a:t>LocalDate</a:t>
            </a:r>
            <a:r>
              <a:rPr lang="zh-CN" altLang="zh-CN" dirty="0"/>
              <a:t>、本地时间类型</a:t>
            </a:r>
            <a:r>
              <a:rPr lang="en-US" altLang="zh-CN" dirty="0" err="1"/>
              <a:t>LocalTime</a:t>
            </a:r>
            <a:r>
              <a:rPr lang="zh-CN" altLang="zh-CN" dirty="0"/>
              <a:t>、本地日期时间类型</a:t>
            </a:r>
            <a:r>
              <a:rPr lang="en-US" altLang="zh-CN" dirty="0" err="1"/>
              <a:t>LocalDateTime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经由</a:t>
            </a:r>
            <a:r>
              <a:rPr lang="en-US" altLang="zh-CN" dirty="0"/>
              <a:t>1582</a:t>
            </a:r>
            <a:r>
              <a:rPr lang="zh-CN" altLang="zh-CN" dirty="0"/>
              <a:t>年问题指出</a:t>
            </a:r>
            <a:r>
              <a:rPr lang="en-US" altLang="zh-CN" dirty="0"/>
              <a:t>Date</a:t>
            </a:r>
            <a:r>
              <a:rPr lang="zh-CN" altLang="zh-CN" dirty="0"/>
              <a:t>工具与</a:t>
            </a:r>
            <a:r>
              <a:rPr lang="en-US" altLang="zh-CN" dirty="0"/>
              <a:t>Calendar</a:t>
            </a:r>
            <a:r>
              <a:rPr lang="zh-CN" altLang="zh-CN" dirty="0"/>
              <a:t>工具存在的局限性，表明采取本地日期才是稳妥的做法，并使用本地日期类型实现了一个可靠的万年历。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8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）学会日期工具</a:t>
            </a:r>
            <a:r>
              <a:rPr lang="en-US" altLang="zh-CN" dirty="0"/>
              <a:t>Date</a:t>
            </a:r>
            <a:r>
              <a:rPr lang="zh-CN" altLang="zh-CN" dirty="0"/>
              <a:t>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）学会日历工具</a:t>
            </a:r>
            <a:r>
              <a:rPr lang="en-US" altLang="zh-CN" dirty="0"/>
              <a:t>Calendar</a:t>
            </a:r>
            <a:r>
              <a:rPr lang="zh-CN" altLang="zh-CN" dirty="0"/>
              <a:t>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）学会几种本地日期时间工具（</a:t>
            </a:r>
            <a:r>
              <a:rPr lang="en-US" altLang="zh-CN" dirty="0" err="1"/>
              <a:t>LocalDate</a:t>
            </a:r>
            <a:r>
              <a:rPr lang="zh-CN" altLang="zh-CN" dirty="0"/>
              <a:t>、</a:t>
            </a:r>
            <a:r>
              <a:rPr lang="en-US" altLang="zh-CN" dirty="0" err="1"/>
              <a:t>LocalTime</a:t>
            </a:r>
            <a:r>
              <a:rPr lang="zh-CN" altLang="zh-CN" dirty="0"/>
              <a:t>、</a:t>
            </a:r>
            <a:r>
              <a:rPr lang="en-US" altLang="zh-CN" dirty="0" err="1"/>
              <a:t>LocalDateTime</a:t>
            </a:r>
            <a:r>
              <a:rPr lang="zh-CN" altLang="zh-CN" dirty="0"/>
              <a:t>）的用法；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）了解日期工具、日历工具、本地日期时间工具之间的区别，并在不同场合选用合适的日期时间工具；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日期工具的用法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Date</a:t>
            </a:r>
            <a:r>
              <a:rPr lang="zh-CN" altLang="zh-CN" dirty="0"/>
              <a:t>是</a:t>
            </a:r>
            <a:r>
              <a:rPr lang="en-US" altLang="zh-CN" dirty="0"/>
              <a:t>Java</a:t>
            </a:r>
            <a:r>
              <a:rPr lang="zh-CN" altLang="zh-CN" dirty="0"/>
              <a:t>最早的日期工具</a:t>
            </a:r>
            <a:r>
              <a:rPr lang="zh-CN" altLang="zh-CN" dirty="0" smtClean="0"/>
              <a:t>，</a:t>
            </a:r>
            <a:r>
              <a:rPr lang="zh-CN" altLang="zh-CN" dirty="0"/>
              <a:t>只要一个</a:t>
            </a:r>
            <a:r>
              <a:rPr lang="en-US" altLang="zh-CN" dirty="0" smtClean="0"/>
              <a:t>new</a:t>
            </a:r>
            <a:r>
              <a:rPr lang="zh-CN" altLang="zh-CN" dirty="0" smtClean="0"/>
              <a:t>就</a:t>
            </a:r>
            <a:r>
              <a:rPr lang="zh-CN" altLang="zh-CN" dirty="0"/>
              <a:t>能创建日期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  // </a:t>
            </a:r>
            <a:r>
              <a:rPr lang="zh-CN" altLang="zh-CN" dirty="0"/>
              <a:t>创建一个新的日期实例，默认保存的是系统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getYear</a:t>
            </a:r>
            <a:r>
              <a:rPr lang="zh-CN" altLang="en-US" dirty="0" smtClean="0"/>
              <a:t>方法：</a:t>
            </a:r>
            <a:r>
              <a:rPr lang="zh-CN" altLang="zh-CN" dirty="0" smtClean="0"/>
              <a:t>获取年份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getMonth</a:t>
            </a:r>
            <a:r>
              <a:rPr lang="zh-CN" altLang="en-US" dirty="0"/>
              <a:t>方法：</a:t>
            </a:r>
            <a:r>
              <a:rPr lang="zh-CN" altLang="zh-CN" dirty="0" smtClean="0"/>
              <a:t>获取月份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getDate</a:t>
            </a:r>
            <a:r>
              <a:rPr lang="zh-CN" altLang="en-US" dirty="0"/>
              <a:t>方法：</a:t>
            </a:r>
            <a:r>
              <a:rPr lang="zh-CN" altLang="zh-CN" dirty="0" smtClean="0"/>
              <a:t>获取日子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getDay</a:t>
            </a:r>
            <a:r>
              <a:rPr lang="zh-CN" altLang="en-US" dirty="0"/>
              <a:t>方法：</a:t>
            </a:r>
            <a:r>
              <a:rPr lang="zh-CN" altLang="zh-CN" dirty="0" smtClean="0"/>
              <a:t>获取</a:t>
            </a:r>
            <a:r>
              <a:rPr lang="zh-CN" altLang="zh-CN" dirty="0"/>
              <a:t>星期</a:t>
            </a:r>
            <a:r>
              <a:rPr lang="zh-CN" altLang="zh-CN" dirty="0" smtClean="0"/>
              <a:t>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getHours</a:t>
            </a:r>
            <a:r>
              <a:rPr lang="zh-CN" altLang="en-US" dirty="0"/>
              <a:t>方法：</a:t>
            </a:r>
            <a:r>
              <a:rPr lang="zh-CN" altLang="zh-CN" dirty="0" smtClean="0"/>
              <a:t>获取时钟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getMinutes</a:t>
            </a:r>
            <a:r>
              <a:rPr lang="zh-CN" altLang="en-US" dirty="0"/>
              <a:t>方法：</a:t>
            </a:r>
            <a:r>
              <a:rPr lang="zh-CN" altLang="zh-CN" dirty="0" smtClean="0"/>
              <a:t>获取分钟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getSeconds</a:t>
            </a:r>
            <a:r>
              <a:rPr lang="zh-CN" altLang="en-US" dirty="0"/>
              <a:t>方法：</a:t>
            </a:r>
            <a:r>
              <a:rPr lang="zh-CN" altLang="zh-CN" dirty="0" smtClean="0"/>
              <a:t>获取秒钟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9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工具的注意点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获取日期实例中的</a:t>
            </a:r>
            <a:r>
              <a:rPr lang="zh-CN" altLang="zh-CN" dirty="0" smtClean="0"/>
              <a:t>年份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year = </a:t>
            </a:r>
            <a:r>
              <a:rPr lang="en-US" altLang="zh-CN" dirty="0" err="1"/>
              <a:t>date.getYear</a:t>
            </a:r>
            <a:r>
              <a:rPr lang="en-US" altLang="zh-CN" dirty="0"/>
              <a:t>() + 1900;  // </a:t>
            </a:r>
            <a:r>
              <a:rPr lang="zh-CN" altLang="zh-CN" dirty="0"/>
              <a:t>获取日期实例中的年份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获取日期实例中的</a:t>
            </a:r>
            <a:r>
              <a:rPr lang="zh-CN" altLang="zh-CN" dirty="0" smtClean="0"/>
              <a:t>月份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month = </a:t>
            </a:r>
            <a:r>
              <a:rPr lang="en-US" altLang="zh-CN" dirty="0" err="1"/>
              <a:t>date.getMonth</a:t>
            </a:r>
            <a:r>
              <a:rPr lang="en-US" altLang="zh-CN" dirty="0"/>
              <a:t>() + 1;  // </a:t>
            </a:r>
            <a:r>
              <a:rPr lang="zh-CN" altLang="zh-CN" dirty="0"/>
              <a:t>获取日期实例中的月份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获取日期实例中的星期</a:t>
            </a:r>
            <a:r>
              <a:rPr lang="zh-CN" altLang="zh-CN" dirty="0" smtClean="0"/>
              <a:t>几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dayWeek</a:t>
            </a:r>
            <a:r>
              <a:rPr lang="en-US" altLang="zh-CN" dirty="0"/>
              <a:t> = </a:t>
            </a:r>
            <a:r>
              <a:rPr lang="en-US" altLang="zh-CN" dirty="0" err="1"/>
              <a:t>date.getDay</a:t>
            </a:r>
            <a:r>
              <a:rPr lang="en-US" altLang="zh-CN" dirty="0"/>
              <a:t>();  // </a:t>
            </a:r>
            <a:r>
              <a:rPr lang="zh-CN" altLang="en-US" dirty="0"/>
              <a:t>获取日期实例中的星期几</a:t>
            </a:r>
          </a:p>
          <a:p>
            <a:pPr lvl="1"/>
            <a:r>
              <a:rPr lang="en-US" altLang="zh-CN" dirty="0" err="1"/>
              <a:t>dayWeek</a:t>
            </a:r>
            <a:r>
              <a:rPr lang="en-US" altLang="zh-CN" dirty="0"/>
              <a:t> = (</a:t>
            </a:r>
            <a:r>
              <a:rPr lang="en-US" altLang="zh-CN" dirty="0" err="1"/>
              <a:t>dayWeek</a:t>
            </a:r>
            <a:r>
              <a:rPr lang="en-US" altLang="zh-CN" dirty="0"/>
              <a:t>==0) ? 7 : </a:t>
            </a:r>
            <a:r>
              <a:rPr lang="en-US" altLang="zh-CN" dirty="0" err="1"/>
              <a:t>dayWeek</a:t>
            </a:r>
            <a:r>
              <a:rPr lang="en-US" altLang="zh-CN" dirty="0"/>
              <a:t>;  // </a:t>
            </a:r>
            <a:r>
              <a:rPr lang="zh-CN" altLang="en-US" dirty="0"/>
              <a:t>将星期日对应的数值改为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8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工具的其他方法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getTime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en-US" dirty="0"/>
              <a:t>获取</a:t>
            </a:r>
            <a:r>
              <a:rPr lang="zh-CN" altLang="zh-CN" dirty="0" smtClean="0"/>
              <a:t>日期</a:t>
            </a:r>
            <a:r>
              <a:rPr lang="zh-CN" altLang="zh-CN" dirty="0"/>
              <a:t>实例中的时间总数（单位毫秒）</a:t>
            </a:r>
            <a:endParaRPr lang="en-US" altLang="zh-CN" dirty="0" smtClean="0"/>
          </a:p>
          <a:p>
            <a:r>
              <a:rPr lang="en-US" altLang="zh-CN" dirty="0" err="1" smtClean="0"/>
              <a:t>setTime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设置日期实例中的时间总数（单位毫秒）</a:t>
            </a:r>
            <a:endParaRPr lang="en-US" altLang="zh-CN" dirty="0" smtClean="0"/>
          </a:p>
          <a:p>
            <a:r>
              <a:rPr lang="en-US" altLang="zh-CN" dirty="0" smtClean="0"/>
              <a:t>equals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比较两个时间是否</a:t>
            </a:r>
            <a:r>
              <a:rPr lang="zh-CN" altLang="zh-CN" dirty="0" smtClean="0"/>
              <a:t>相等</a:t>
            </a:r>
            <a:endParaRPr lang="en-US" altLang="zh-CN" dirty="0" smtClean="0"/>
          </a:p>
          <a:p>
            <a:r>
              <a:rPr lang="en-US" altLang="zh-CN" dirty="0" smtClean="0"/>
              <a:t>before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检查</a:t>
            </a:r>
            <a:r>
              <a:rPr lang="en-US" altLang="zh-CN" dirty="0"/>
              <a:t>A</a:t>
            </a:r>
            <a:r>
              <a:rPr lang="zh-CN" altLang="zh-CN" dirty="0"/>
              <a:t>时间是否在</a:t>
            </a:r>
            <a:r>
              <a:rPr lang="en-US" altLang="zh-CN" dirty="0"/>
              <a:t>B</a:t>
            </a:r>
            <a:r>
              <a:rPr lang="zh-CN" altLang="zh-CN" dirty="0"/>
              <a:t>时间之前</a:t>
            </a:r>
            <a:endParaRPr lang="en-US" altLang="zh-CN" dirty="0" smtClean="0"/>
          </a:p>
          <a:p>
            <a:r>
              <a:rPr lang="en-US" altLang="zh-CN" dirty="0" smtClean="0"/>
              <a:t>after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检查</a:t>
            </a:r>
            <a:r>
              <a:rPr lang="en-US" altLang="zh-CN" dirty="0"/>
              <a:t>A</a:t>
            </a:r>
            <a:r>
              <a:rPr lang="zh-CN" altLang="zh-CN" dirty="0"/>
              <a:t>时间是否在</a:t>
            </a:r>
            <a:r>
              <a:rPr lang="en-US" altLang="zh-CN" dirty="0"/>
              <a:t>B</a:t>
            </a:r>
            <a:r>
              <a:rPr lang="zh-CN" altLang="zh-CN" dirty="0"/>
              <a:t>时间之后</a:t>
            </a:r>
            <a:endParaRPr lang="en-US" altLang="zh-CN" dirty="0" smtClean="0"/>
          </a:p>
          <a:p>
            <a:r>
              <a:rPr lang="en-US" altLang="zh-CN" dirty="0" err="1"/>
              <a:t>compareTo</a:t>
            </a:r>
            <a:r>
              <a:rPr lang="zh-CN" altLang="zh-CN" dirty="0" smtClean="0"/>
              <a:t>方法</a:t>
            </a:r>
            <a:r>
              <a:rPr lang="zh-CN" altLang="en-US" dirty="0"/>
              <a:t>：</a:t>
            </a:r>
            <a:r>
              <a:rPr lang="zh-CN" altLang="zh-CN" dirty="0" smtClean="0"/>
              <a:t>该</a:t>
            </a:r>
            <a:r>
              <a:rPr lang="zh-CN" altLang="zh-CN" dirty="0"/>
              <a:t>方法返回</a:t>
            </a:r>
            <a:r>
              <a:rPr lang="en-US" altLang="zh-CN" dirty="0"/>
              <a:t>-1</a:t>
            </a:r>
            <a:r>
              <a:rPr lang="zh-CN" altLang="zh-CN" dirty="0"/>
              <a:t>的时候，表示</a:t>
            </a:r>
            <a:r>
              <a:rPr lang="en-US" altLang="zh-CN" dirty="0"/>
              <a:t>A</a:t>
            </a:r>
            <a:r>
              <a:rPr lang="zh-CN" altLang="zh-CN" dirty="0"/>
              <a:t>时间较早；返回</a:t>
            </a:r>
            <a:r>
              <a:rPr lang="en-US" altLang="zh-CN" dirty="0"/>
              <a:t>0</a:t>
            </a:r>
            <a:r>
              <a:rPr lang="zh-CN" altLang="zh-CN" dirty="0"/>
              <a:t>的时候，表示两个时间相等；返回</a:t>
            </a:r>
            <a:r>
              <a:rPr lang="en-US" altLang="zh-CN" dirty="0"/>
              <a:t>1</a:t>
            </a:r>
            <a:r>
              <a:rPr lang="zh-CN" altLang="zh-CN" dirty="0"/>
              <a:t>的时候，表示</a:t>
            </a:r>
            <a:r>
              <a:rPr lang="en-US" altLang="zh-CN" dirty="0"/>
              <a:t>B</a:t>
            </a:r>
            <a:r>
              <a:rPr lang="zh-CN" altLang="zh-CN" dirty="0"/>
              <a:t>时间较早。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/>
              <a:t>日期时间的格式化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SimpleDateFormat</a:t>
            </a:r>
            <a:r>
              <a:rPr lang="zh-CN" altLang="en-US" dirty="0" smtClean="0"/>
              <a:t>是专门的</a:t>
            </a:r>
            <a:r>
              <a:rPr lang="zh-CN" altLang="zh-CN" dirty="0"/>
              <a:t>日期格式化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，</a:t>
            </a:r>
            <a:r>
              <a:rPr lang="zh-CN" altLang="zh-CN" dirty="0"/>
              <a:t>它的</a:t>
            </a:r>
            <a:r>
              <a:rPr lang="en-US" altLang="zh-CN" dirty="0"/>
              <a:t>format</a:t>
            </a:r>
            <a:r>
              <a:rPr lang="zh-CN" altLang="zh-CN" dirty="0" smtClean="0"/>
              <a:t>方法可</a:t>
            </a:r>
            <a:r>
              <a:rPr lang="zh-CN" altLang="zh-CN" dirty="0"/>
              <a:t>将某个日期实例转换为规定格式的字符串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获取当前的日期时间字符串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getNowDateTime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创建一个日期格式化的工具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SimpleDateFormat</a:t>
            </a:r>
            <a:r>
              <a:rPr lang="en-US" altLang="zh-CN" dirty="0"/>
              <a:t> </a:t>
            </a:r>
            <a:r>
              <a:rPr lang="en-US" altLang="zh-CN" dirty="0" err="1"/>
              <a:t>sdf</a:t>
            </a:r>
            <a:r>
              <a:rPr lang="en-US" altLang="zh-CN" dirty="0"/>
              <a:t> = new </a:t>
            </a:r>
            <a:r>
              <a:rPr lang="en-US" altLang="zh-CN" dirty="0" err="1"/>
              <a:t>SimpleDateFormat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	return </a:t>
            </a:r>
            <a:r>
              <a:rPr lang="en-US" altLang="zh-CN" dirty="0" err="1"/>
              <a:t>sdf.format</a:t>
            </a:r>
            <a:r>
              <a:rPr lang="en-US" altLang="zh-CN" dirty="0"/>
              <a:t>(new Date());  // </a:t>
            </a:r>
            <a:r>
              <a:rPr lang="zh-CN" altLang="en-US" dirty="0"/>
              <a:t>将当前日期时间按照指定格式输出格式化后的日期时间字符串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3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日期时间格式的定义说明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715091"/>
              </p:ext>
            </p:extLst>
          </p:nvPr>
        </p:nvGraphicFramePr>
        <p:xfrm>
          <a:off x="838200" y="1825625"/>
          <a:ext cx="10515600" cy="442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16"/>
                <a:gridCol w="8439684"/>
              </a:tblGrid>
              <a:tr h="492211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日期时间格式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 panose="02020603050405020304" pitchFamily="18" charset="0"/>
                        </a:rPr>
                        <a:t>说明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小写的</a:t>
                      </a:r>
                      <a:r>
                        <a:rPr lang="en-US" sz="1400" kern="100" baseline="0" dirty="0" err="1">
                          <a:effectLst/>
                          <a:latin typeface="Times New Roman" panose="02020603050405020304" pitchFamily="18" charset="0"/>
                        </a:rPr>
                        <a:t>yyyy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表示四位年份数字，如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1949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、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2019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等等。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大写的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MM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表示两位月份数字，如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01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表示一月份，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月份。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 panose="02020603050405020304" pitchFamily="18" charset="0"/>
                        </a:rPr>
                        <a:t>小写的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</a:rPr>
                        <a:t>dd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表示两位日期数字，如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08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表示当月八号，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表示当月二十六号。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 panose="02020603050405020304" pitchFamily="18" charset="0"/>
                        </a:rPr>
                        <a:t>大写的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</a:rPr>
                        <a:t>HH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小时制的两位小时数字，如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表示晚上七点。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小写的</a:t>
                      </a:r>
                      <a:r>
                        <a:rPr lang="en-US" sz="1400" kern="100" baseline="0" dirty="0" err="1">
                          <a:effectLst/>
                          <a:latin typeface="Times New Roman" panose="02020603050405020304" pitchFamily="18" charset="0"/>
                        </a:rPr>
                        <a:t>hh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小时制的两位小时数字，如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06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可同时表示早上六点与傍晚六点；因为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小时制的表达会引发歧义，所以实际开发中很少这么使用。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小写的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mm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表示两位分钟数字，如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表示某个点钟的三十分。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 panose="02020603050405020304" pitchFamily="18" charset="0"/>
                        </a:rPr>
                        <a:t>小写的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表示两位秒钟数字。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 panose="02020603050405020304" pitchFamily="18" charset="0"/>
                        </a:rPr>
                        <a:t>大写的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</a:rPr>
                        <a:t>SSS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  <a:latin typeface="Times New Roman" panose="02020603050405020304" pitchFamily="18" charset="0"/>
                        </a:rPr>
                        <a:t>表示三位毫秒数字。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2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将字符串转换为日期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转换</a:t>
            </a:r>
            <a:r>
              <a:rPr lang="zh-CN" altLang="zh-CN" dirty="0" smtClean="0"/>
              <a:t>步骤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先</a:t>
            </a:r>
            <a:r>
              <a:rPr lang="zh-CN" altLang="zh-CN" dirty="0"/>
              <a:t>创建一个指定标记的格式化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调用</a:t>
            </a:r>
            <a:r>
              <a:rPr lang="zh-CN" altLang="zh-CN" dirty="0"/>
              <a:t>该实例的</a:t>
            </a:r>
            <a:r>
              <a:rPr lang="en-US" altLang="zh-CN" dirty="0" err="1"/>
              <a:t>parset</a:t>
            </a:r>
            <a:r>
              <a:rPr lang="zh-CN" altLang="zh-CN" dirty="0"/>
              <a:t>方法，即可将某个对应格式的字符串转换为日期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"2019-11-25 11:18:53";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创建一个日期格式化的工具</a:t>
            </a:r>
          </a:p>
          <a:p>
            <a:pPr lvl="1"/>
            <a:r>
              <a:rPr lang="en-US" altLang="zh-CN" dirty="0" err="1"/>
              <a:t>SimpleDateFormat</a:t>
            </a:r>
            <a:r>
              <a:rPr lang="en-US" altLang="zh-CN" dirty="0"/>
              <a:t> </a:t>
            </a:r>
            <a:r>
              <a:rPr lang="en-US" altLang="zh-CN" dirty="0" err="1"/>
              <a:t>sdf</a:t>
            </a:r>
            <a:r>
              <a:rPr lang="en-US" altLang="zh-CN" dirty="0"/>
              <a:t> = new </a:t>
            </a:r>
            <a:r>
              <a:rPr lang="en-US" altLang="zh-CN" dirty="0" err="1"/>
              <a:t>SimpleDateFormat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Date </a:t>
            </a:r>
            <a:r>
              <a:rPr lang="en-US" altLang="zh-CN" dirty="0" err="1"/>
              <a:t>dateFromStr</a:t>
            </a:r>
            <a:r>
              <a:rPr lang="en-US" altLang="zh-CN" dirty="0"/>
              <a:t> = </a:t>
            </a:r>
            <a:r>
              <a:rPr lang="en-US" altLang="zh-CN" dirty="0" err="1"/>
              <a:t>sdf.parse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 // </a:t>
            </a:r>
            <a:r>
              <a:rPr lang="zh-CN" altLang="en-US" dirty="0"/>
              <a:t>从字符串中按照指定格式解析日期时间信息</a:t>
            </a:r>
          </a:p>
        </p:txBody>
      </p:sp>
    </p:spTree>
    <p:extLst>
      <p:ext uri="{BB962C8B-B14F-4D97-AF65-F5344CB8AC3E}">
        <p14:creationId xmlns:p14="http://schemas.microsoft.com/office/powerpoint/2010/main" val="307991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2847</Words>
  <Application>Microsoft Office PowerPoint</Application>
  <PresentationFormat>宽屏</PresentationFormat>
  <Paragraphs>245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第6章 日期时间</vt:lpstr>
      <vt:lpstr>本章简介</vt:lpstr>
      <vt:lpstr>6.1 日期工具Date</vt:lpstr>
      <vt:lpstr>6.1.1 日期工具的用法</vt:lpstr>
      <vt:lpstr>使用Date工具的注意点</vt:lpstr>
      <vt:lpstr>Date工具的其他方法</vt:lpstr>
      <vt:lpstr>6.1.2 日期时间的格式化</vt:lpstr>
      <vt:lpstr>日期时间格式的定义说明</vt:lpstr>
      <vt:lpstr>将字符串转换为日期</vt:lpstr>
      <vt:lpstr>6.2 日历工具Calendar</vt:lpstr>
      <vt:lpstr>6.2.1 日历工具的用法</vt:lpstr>
      <vt:lpstr>日历工具的时间单位取值</vt:lpstr>
      <vt:lpstr>6.2.2 日历工具的常见应用</vt:lpstr>
      <vt:lpstr>日历工具的常见应用（2）</vt:lpstr>
      <vt:lpstr>日历工具的常见应用（3）</vt:lpstr>
      <vt:lpstr>6.3 Java8的本地日期时间工具</vt:lpstr>
      <vt:lpstr>6.3.1 本地日期LocalDate和本地时间LocalTime</vt:lpstr>
      <vt:lpstr>本地日期类型LocalDate（上）</vt:lpstr>
      <vt:lpstr>本地日期类型LocalDate（下）</vt:lpstr>
      <vt:lpstr>本地时间类型LocalTime</vt:lpstr>
      <vt:lpstr>本地日期时间类型LocalDateTime</vt:lpstr>
      <vt:lpstr>6.3.2 本地日期时间与字符串的互相转换</vt:lpstr>
      <vt:lpstr>格式化工具的日期时间类型说明</vt:lpstr>
      <vt:lpstr>6.4 实战练习</vt:lpstr>
      <vt:lpstr>6.4.1 从1582年问题浅谈Date工具的局限</vt:lpstr>
      <vt:lpstr>公历的起源——儒略历</vt:lpstr>
      <vt:lpstr>公历的起源——格里历</vt:lpstr>
      <vt:lpstr>中国古代的历法沿革</vt:lpstr>
      <vt:lpstr>本地日期时间纠正1582年问题</vt:lpstr>
      <vt:lpstr>6.4.2 利用本地日期时间实现万年历</vt:lpstr>
      <vt:lpstr>计算万年历的注意事项</vt:lpstr>
      <vt:lpstr>使用本地日期时间输出的万年历</vt:lpstr>
      <vt:lpstr>6.5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日期时间</dc:title>
  <dc:creator>Lenovo</dc:creator>
  <cp:lastModifiedBy>Lenovo</cp:lastModifiedBy>
  <cp:revision>17</cp:revision>
  <dcterms:created xsi:type="dcterms:W3CDTF">2019-10-20T14:44:45Z</dcterms:created>
  <dcterms:modified xsi:type="dcterms:W3CDTF">2019-10-30T14:54:35Z</dcterms:modified>
</cp:coreProperties>
</file>